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9753600" cy="7315200"/>
  <p:notesSz cx="6858000" cy="9144000"/>
  <p:embeddedFontLst>
    <p:embeddedFont>
      <p:font typeface="More Sugar" charset="1" panose="00000000000000000000"/>
      <p:regular r:id="rId14"/>
    </p:embeddedFont>
    <p:embeddedFont>
      <p:font typeface="Kalam" charset="1" panose="02000000000000000000"/>
      <p:regular r:id="rId15"/>
    </p:embeddedFont>
    <p:embeddedFont>
      <p:font typeface="Doublebass Bold" charset="1" panose="02000506000000020004"/>
      <p:regular r:id="rId16"/>
    </p:embeddedFont>
    <p:embeddedFont>
      <p:font typeface="Open Sans Bold" charset="1" panose="020B0806030504020204"/>
      <p:regular r:id="rId17"/>
    </p:embeddedFont>
    <p:embeddedFont>
      <p:font typeface="Pangolin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Relationship Id="rId7" Target="../media/image17.pn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png" Type="http://schemas.openxmlformats.org/officeDocument/2006/relationships/image"/><Relationship Id="rId7" Target="../media/image20.pn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Relationship Id="rId4" Target="../media/image3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2859827" y="2125382"/>
            <a:ext cx="1949631" cy="1090956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" id="3"/>
          <p:cNvGrpSpPr/>
          <p:nvPr/>
        </p:nvGrpSpPr>
        <p:grpSpPr>
          <a:xfrm rot="0">
            <a:off x="3760963" y="1441335"/>
            <a:ext cx="2096991" cy="684047"/>
            <a:chOff x="0" y="0"/>
            <a:chExt cx="776663" cy="2533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76663" cy="253351"/>
            </a:xfrm>
            <a:custGeom>
              <a:avLst/>
              <a:gdLst/>
              <a:ahLst/>
              <a:cxnLst/>
              <a:rect r="r" b="b" t="t" l="l"/>
              <a:pathLst>
                <a:path h="253351" w="776663">
                  <a:moveTo>
                    <a:pt x="29535" y="0"/>
                  </a:moveTo>
                  <a:lnTo>
                    <a:pt x="747128" y="0"/>
                  </a:lnTo>
                  <a:cubicBezTo>
                    <a:pt x="754961" y="0"/>
                    <a:pt x="762474" y="3112"/>
                    <a:pt x="768013" y="8651"/>
                  </a:cubicBezTo>
                  <a:cubicBezTo>
                    <a:pt x="773552" y="14190"/>
                    <a:pt x="776663" y="21702"/>
                    <a:pt x="776663" y="29535"/>
                  </a:cubicBezTo>
                  <a:lnTo>
                    <a:pt x="776663" y="223815"/>
                  </a:lnTo>
                  <a:cubicBezTo>
                    <a:pt x="776663" y="240127"/>
                    <a:pt x="763440" y="253351"/>
                    <a:pt x="747128" y="253351"/>
                  </a:cubicBezTo>
                  <a:lnTo>
                    <a:pt x="29535" y="253351"/>
                  </a:lnTo>
                  <a:cubicBezTo>
                    <a:pt x="13223" y="253351"/>
                    <a:pt x="0" y="240127"/>
                    <a:pt x="0" y="223815"/>
                  </a:cubicBezTo>
                  <a:lnTo>
                    <a:pt x="0" y="29535"/>
                  </a:lnTo>
                  <a:cubicBezTo>
                    <a:pt x="0" y="13223"/>
                    <a:pt x="13223" y="0"/>
                    <a:pt x="29535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776663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91"/>
                </a:lnSpc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TSI</a:t>
              </a:r>
            </a:p>
          </p:txBody>
        </p:sp>
      </p:grpSp>
      <p:sp>
        <p:nvSpPr>
          <p:cNvPr name="AutoShape 6" id="6"/>
          <p:cNvSpPr/>
          <p:nvPr/>
        </p:nvSpPr>
        <p:spPr>
          <a:xfrm flipH="true">
            <a:off x="1956284" y="2125382"/>
            <a:ext cx="2853175" cy="1098269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7" id="7"/>
          <p:cNvSpPr/>
          <p:nvPr/>
        </p:nvSpPr>
        <p:spPr>
          <a:xfrm flipH="true">
            <a:off x="1080361" y="2125382"/>
            <a:ext cx="3729098" cy="1098269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8" id="8"/>
          <p:cNvSpPr/>
          <p:nvPr/>
        </p:nvSpPr>
        <p:spPr>
          <a:xfrm>
            <a:off x="4809459" y="2125382"/>
            <a:ext cx="808164" cy="1090956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9" id="9"/>
          <p:cNvSpPr/>
          <p:nvPr/>
        </p:nvSpPr>
        <p:spPr>
          <a:xfrm flipH="true">
            <a:off x="4679848" y="2125382"/>
            <a:ext cx="129611" cy="1090956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0" id="10"/>
          <p:cNvSpPr/>
          <p:nvPr/>
        </p:nvSpPr>
        <p:spPr>
          <a:xfrm flipH="true">
            <a:off x="3770912" y="2125382"/>
            <a:ext cx="1038547" cy="1090956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582661" y="402942"/>
            <a:ext cx="1051663" cy="552298"/>
            <a:chOff x="0" y="0"/>
            <a:chExt cx="389505" cy="2045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89505" cy="204555"/>
            </a:xfrm>
            <a:custGeom>
              <a:avLst/>
              <a:gdLst/>
              <a:ahLst/>
              <a:cxnLst/>
              <a:rect r="r" b="b" t="t" l="l"/>
              <a:pathLst>
                <a:path h="204555" w="389505">
                  <a:moveTo>
                    <a:pt x="0" y="0"/>
                  </a:moveTo>
                  <a:lnTo>
                    <a:pt x="389505" y="0"/>
                  </a:lnTo>
                  <a:lnTo>
                    <a:pt x="389505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389505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INDICADOR: rojo de fenol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3321" y="1557286"/>
            <a:ext cx="1278491" cy="761848"/>
            <a:chOff x="0" y="0"/>
            <a:chExt cx="473515" cy="2821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3515" cy="282166"/>
            </a:xfrm>
            <a:custGeom>
              <a:avLst/>
              <a:gdLst/>
              <a:ahLst/>
              <a:cxnLst/>
              <a:rect r="r" b="b" t="t" l="l"/>
              <a:pathLst>
                <a:path h="282166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73515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Acido: amarillo 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Alcalino: rojo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244507" y="1017270"/>
            <a:ext cx="1278491" cy="971398"/>
            <a:chOff x="0" y="0"/>
            <a:chExt cx="473515" cy="359777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73515" cy="359777"/>
            </a:xfrm>
            <a:custGeom>
              <a:avLst/>
              <a:gdLst/>
              <a:ahLst/>
              <a:cxnLst/>
              <a:rect r="r" b="b" t="t" l="l"/>
              <a:pathLst>
                <a:path h="359777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359777"/>
                  </a:lnTo>
                  <a:lnTo>
                    <a:pt x="0" y="359777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473515" cy="38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 fermentar alguna azúcar el medio se acidifica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088127" y="981331"/>
            <a:ext cx="1278491" cy="971398"/>
            <a:chOff x="0" y="0"/>
            <a:chExt cx="473515" cy="35977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73515" cy="359777"/>
            </a:xfrm>
            <a:custGeom>
              <a:avLst/>
              <a:gdLst/>
              <a:ahLst/>
              <a:cxnLst/>
              <a:rect r="r" b="b" t="t" l="l"/>
              <a:pathLst>
                <a:path h="359777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359777"/>
                  </a:lnTo>
                  <a:lnTo>
                    <a:pt x="0" y="359777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473515" cy="3883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El tiosulfato de sodio permite la producción de H2S 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69670" y="4595812"/>
            <a:ext cx="128588" cy="124777"/>
            <a:chOff x="0" y="0"/>
            <a:chExt cx="171450" cy="16637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44450" y="43180"/>
              <a:ext cx="76200" cy="77470"/>
            </a:xfrm>
            <a:custGeom>
              <a:avLst/>
              <a:gdLst/>
              <a:ahLst/>
              <a:cxnLst/>
              <a:rect r="r" b="b" t="t" l="l"/>
              <a:pathLst>
                <a:path h="77470" w="76200">
                  <a:moveTo>
                    <a:pt x="76200" y="26670"/>
                  </a:moveTo>
                  <a:cubicBezTo>
                    <a:pt x="43180" y="77470"/>
                    <a:pt x="13970" y="68580"/>
                    <a:pt x="6350" y="57150"/>
                  </a:cubicBezTo>
                  <a:cubicBezTo>
                    <a:pt x="0" y="46990"/>
                    <a:pt x="6350" y="15240"/>
                    <a:pt x="16510" y="7620"/>
                  </a:cubicBezTo>
                  <a:cubicBezTo>
                    <a:pt x="25400" y="0"/>
                    <a:pt x="66040" y="10160"/>
                    <a:pt x="660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1126808" y="4554855"/>
            <a:ext cx="128588" cy="124777"/>
            <a:chOff x="0" y="0"/>
            <a:chExt cx="171450" cy="16637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4450" y="43180"/>
              <a:ext cx="76200" cy="78740"/>
            </a:xfrm>
            <a:custGeom>
              <a:avLst/>
              <a:gdLst/>
              <a:ahLst/>
              <a:cxnLst/>
              <a:rect r="r" b="b" t="t" l="l"/>
              <a:pathLst>
                <a:path h="78740" w="76200">
                  <a:moveTo>
                    <a:pt x="76200" y="26670"/>
                  </a:moveTo>
                  <a:cubicBezTo>
                    <a:pt x="43180" y="78740"/>
                    <a:pt x="13970" y="68580"/>
                    <a:pt x="6350" y="58420"/>
                  </a:cubicBezTo>
                  <a:cubicBezTo>
                    <a:pt x="0" y="46990"/>
                    <a:pt x="6350" y="16510"/>
                    <a:pt x="16510" y="762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1134427" y="4524375"/>
            <a:ext cx="128588" cy="124777"/>
            <a:chOff x="0" y="0"/>
            <a:chExt cx="171450" cy="16637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4450" y="43180"/>
              <a:ext cx="74930" cy="77470"/>
            </a:xfrm>
            <a:custGeom>
              <a:avLst/>
              <a:gdLst/>
              <a:ahLst/>
              <a:cxnLst/>
              <a:rect r="r" b="b" t="t" l="l"/>
              <a:pathLst>
                <a:path h="77470" w="74930">
                  <a:moveTo>
                    <a:pt x="74930" y="26670"/>
                  </a:moveTo>
                  <a:cubicBezTo>
                    <a:pt x="43180" y="77470"/>
                    <a:pt x="12700" y="68580"/>
                    <a:pt x="6350" y="57150"/>
                  </a:cubicBezTo>
                  <a:cubicBezTo>
                    <a:pt x="0" y="46990"/>
                    <a:pt x="5080" y="15240"/>
                    <a:pt x="15240" y="7620"/>
                  </a:cubicBezTo>
                  <a:cubicBezTo>
                    <a:pt x="25400" y="0"/>
                    <a:pt x="66040" y="10160"/>
                    <a:pt x="66040" y="101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177290" y="4589145"/>
            <a:ext cx="128588" cy="124777"/>
            <a:chOff x="0" y="0"/>
            <a:chExt cx="171450" cy="16637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44450" y="41910"/>
              <a:ext cx="74930" cy="78740"/>
            </a:xfrm>
            <a:custGeom>
              <a:avLst/>
              <a:gdLst/>
              <a:ahLst/>
              <a:cxnLst/>
              <a:rect r="r" b="b" t="t" l="l"/>
              <a:pathLst>
                <a:path h="78740" w="74930">
                  <a:moveTo>
                    <a:pt x="74930" y="26670"/>
                  </a:moveTo>
                  <a:cubicBezTo>
                    <a:pt x="43180" y="78740"/>
                    <a:pt x="12700" y="68580"/>
                    <a:pt x="6350" y="58420"/>
                  </a:cubicBezTo>
                  <a:cubicBezTo>
                    <a:pt x="0" y="46990"/>
                    <a:pt x="5080" y="16510"/>
                    <a:pt x="15240" y="8890"/>
                  </a:cubicBezTo>
                  <a:cubicBezTo>
                    <a:pt x="25400" y="0"/>
                    <a:pt x="66040" y="11430"/>
                    <a:pt x="66040" y="1143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1" id="31"/>
          <p:cNvGrpSpPr/>
          <p:nvPr/>
        </p:nvGrpSpPr>
        <p:grpSpPr>
          <a:xfrm rot="0">
            <a:off x="1173480" y="4596765"/>
            <a:ext cx="136208" cy="134302"/>
            <a:chOff x="0" y="0"/>
            <a:chExt cx="181610" cy="179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9530" y="49530"/>
              <a:ext cx="81280" cy="78740"/>
            </a:xfrm>
            <a:custGeom>
              <a:avLst/>
              <a:gdLst/>
              <a:ahLst/>
              <a:cxnLst/>
              <a:rect r="r" b="b" t="t" l="l"/>
              <a:pathLst>
                <a:path h="78740" w="81280">
                  <a:moveTo>
                    <a:pt x="39370" y="77470"/>
                  </a:moveTo>
                  <a:cubicBezTo>
                    <a:pt x="1270" y="52070"/>
                    <a:pt x="0" y="35560"/>
                    <a:pt x="3810" y="25400"/>
                  </a:cubicBezTo>
                  <a:cubicBezTo>
                    <a:pt x="7620" y="15240"/>
                    <a:pt x="20320" y="5080"/>
                    <a:pt x="30480" y="2540"/>
                  </a:cubicBezTo>
                  <a:cubicBezTo>
                    <a:pt x="40640" y="0"/>
                    <a:pt x="57150" y="5080"/>
                    <a:pt x="64770" y="11430"/>
                  </a:cubicBezTo>
                  <a:cubicBezTo>
                    <a:pt x="72390" y="19050"/>
                    <a:pt x="78740" y="35560"/>
                    <a:pt x="76200" y="45720"/>
                  </a:cubicBezTo>
                  <a:cubicBezTo>
                    <a:pt x="74930" y="55880"/>
                    <a:pt x="64770" y="69850"/>
                    <a:pt x="54610" y="73660"/>
                  </a:cubicBezTo>
                  <a:cubicBezTo>
                    <a:pt x="45720" y="78740"/>
                    <a:pt x="27940" y="77470"/>
                    <a:pt x="19050" y="72390"/>
                  </a:cubicBezTo>
                  <a:cubicBezTo>
                    <a:pt x="10160" y="67310"/>
                    <a:pt x="2540" y="52070"/>
                    <a:pt x="1270" y="41910"/>
                  </a:cubicBezTo>
                  <a:cubicBezTo>
                    <a:pt x="0" y="33020"/>
                    <a:pt x="2540" y="24130"/>
                    <a:pt x="7620" y="17780"/>
                  </a:cubicBezTo>
                  <a:cubicBezTo>
                    <a:pt x="13970" y="10160"/>
                    <a:pt x="29210" y="2540"/>
                    <a:pt x="39370" y="1270"/>
                  </a:cubicBezTo>
                  <a:cubicBezTo>
                    <a:pt x="48260" y="0"/>
                    <a:pt x="58420" y="3810"/>
                    <a:pt x="64770" y="8890"/>
                  </a:cubicBezTo>
                  <a:cubicBezTo>
                    <a:pt x="72390" y="13970"/>
                    <a:pt x="78740" y="22860"/>
                    <a:pt x="80010" y="31750"/>
                  </a:cubicBezTo>
                  <a:cubicBezTo>
                    <a:pt x="81280" y="41910"/>
                    <a:pt x="76200" y="58420"/>
                    <a:pt x="69850" y="66040"/>
                  </a:cubicBezTo>
                  <a:cubicBezTo>
                    <a:pt x="63500" y="72390"/>
                    <a:pt x="45720" y="77470"/>
                    <a:pt x="45720" y="7747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33" id="33"/>
          <p:cNvSpPr/>
          <p:nvPr/>
        </p:nvSpPr>
        <p:spPr>
          <a:xfrm flipH="false" flipV="false" rot="0">
            <a:off x="836180" y="3223651"/>
            <a:ext cx="488362" cy="1658194"/>
          </a:xfrm>
          <a:custGeom>
            <a:avLst/>
            <a:gdLst/>
            <a:ahLst/>
            <a:cxnLst/>
            <a:rect r="r" b="b" t="t" l="l"/>
            <a:pathLst>
              <a:path h="1658194" w="488362">
                <a:moveTo>
                  <a:pt x="0" y="0"/>
                </a:moveTo>
                <a:lnTo>
                  <a:pt x="488362" y="0"/>
                </a:lnTo>
                <a:lnTo>
                  <a:pt x="488362" y="1658194"/>
                </a:lnTo>
                <a:lnTo>
                  <a:pt x="0" y="16581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977" t="-12970" r="-14919" b="0"/>
            </a:stretch>
          </a:blipFill>
        </p:spPr>
      </p:sp>
      <p:sp>
        <p:nvSpPr>
          <p:cNvPr name="Freeform 34" id="34"/>
          <p:cNvSpPr/>
          <p:nvPr/>
        </p:nvSpPr>
        <p:spPr>
          <a:xfrm flipH="false" flipV="false" rot="0">
            <a:off x="7903997" y="510149"/>
            <a:ext cx="641377" cy="2204170"/>
          </a:xfrm>
          <a:custGeom>
            <a:avLst/>
            <a:gdLst/>
            <a:ahLst/>
            <a:cxnLst/>
            <a:rect r="r" b="b" t="t" l="l"/>
            <a:pathLst>
              <a:path h="2204170" w="641377">
                <a:moveTo>
                  <a:pt x="0" y="0"/>
                </a:moveTo>
                <a:lnTo>
                  <a:pt x="641377" y="0"/>
                </a:lnTo>
                <a:lnTo>
                  <a:pt x="641377" y="2204169"/>
                </a:lnTo>
                <a:lnTo>
                  <a:pt x="0" y="22041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0336" t="-11418" r="-34654" b="-5397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0">
            <a:off x="1741207" y="3223651"/>
            <a:ext cx="430154" cy="1672819"/>
          </a:xfrm>
          <a:custGeom>
            <a:avLst/>
            <a:gdLst/>
            <a:ahLst/>
            <a:cxnLst/>
            <a:rect r="r" b="b" t="t" l="l"/>
            <a:pathLst>
              <a:path h="1672819" w="430154">
                <a:moveTo>
                  <a:pt x="0" y="0"/>
                </a:moveTo>
                <a:lnTo>
                  <a:pt x="430153" y="0"/>
                </a:lnTo>
                <a:lnTo>
                  <a:pt x="430153" y="1672820"/>
                </a:lnTo>
                <a:lnTo>
                  <a:pt x="0" y="16728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2628560" y="3216339"/>
            <a:ext cx="462534" cy="1672819"/>
          </a:xfrm>
          <a:custGeom>
            <a:avLst/>
            <a:gdLst/>
            <a:ahLst/>
            <a:cxnLst/>
            <a:rect r="r" b="b" t="t" l="l"/>
            <a:pathLst>
              <a:path h="1672819" w="462534">
                <a:moveTo>
                  <a:pt x="0" y="0"/>
                </a:moveTo>
                <a:lnTo>
                  <a:pt x="462535" y="0"/>
                </a:lnTo>
                <a:lnTo>
                  <a:pt x="462535" y="1672819"/>
                </a:lnTo>
                <a:lnTo>
                  <a:pt x="0" y="16728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2542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3544711" y="3216339"/>
            <a:ext cx="452402" cy="1672819"/>
          </a:xfrm>
          <a:custGeom>
            <a:avLst/>
            <a:gdLst/>
            <a:ahLst/>
            <a:cxnLst/>
            <a:rect r="r" b="b" t="t" l="l"/>
            <a:pathLst>
              <a:path h="1672819" w="452402">
                <a:moveTo>
                  <a:pt x="0" y="0"/>
                </a:moveTo>
                <a:lnTo>
                  <a:pt x="452402" y="0"/>
                </a:lnTo>
                <a:lnTo>
                  <a:pt x="452402" y="1672819"/>
                </a:lnTo>
                <a:lnTo>
                  <a:pt x="0" y="1672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83" t="0" r="-483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4454313" y="3216339"/>
            <a:ext cx="451070" cy="1672819"/>
          </a:xfrm>
          <a:custGeom>
            <a:avLst/>
            <a:gdLst/>
            <a:ahLst/>
            <a:cxnLst/>
            <a:rect r="r" b="b" t="t" l="l"/>
            <a:pathLst>
              <a:path h="1672819" w="451070">
                <a:moveTo>
                  <a:pt x="0" y="0"/>
                </a:moveTo>
                <a:lnTo>
                  <a:pt x="451070" y="0"/>
                </a:lnTo>
                <a:lnTo>
                  <a:pt x="451070" y="1672819"/>
                </a:lnTo>
                <a:lnTo>
                  <a:pt x="0" y="16728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541" t="0" r="-541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5391158" y="3216339"/>
            <a:ext cx="452929" cy="1672819"/>
          </a:xfrm>
          <a:custGeom>
            <a:avLst/>
            <a:gdLst/>
            <a:ahLst/>
            <a:cxnLst/>
            <a:rect r="r" b="b" t="t" l="l"/>
            <a:pathLst>
              <a:path h="1672819" w="452929">
                <a:moveTo>
                  <a:pt x="0" y="0"/>
                </a:moveTo>
                <a:lnTo>
                  <a:pt x="452929" y="0"/>
                </a:lnTo>
                <a:lnTo>
                  <a:pt x="452929" y="1672819"/>
                </a:lnTo>
                <a:lnTo>
                  <a:pt x="0" y="16728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7267239" y="3230964"/>
            <a:ext cx="456519" cy="1658194"/>
          </a:xfrm>
          <a:custGeom>
            <a:avLst/>
            <a:gdLst/>
            <a:ahLst/>
            <a:cxnLst/>
            <a:rect r="r" b="b" t="t" l="l"/>
            <a:pathLst>
              <a:path h="1658194" w="456519">
                <a:moveTo>
                  <a:pt x="0" y="0"/>
                </a:moveTo>
                <a:lnTo>
                  <a:pt x="456519" y="0"/>
                </a:lnTo>
                <a:lnTo>
                  <a:pt x="456519" y="1658194"/>
                </a:lnTo>
                <a:lnTo>
                  <a:pt x="0" y="16581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AutoShape 41" id="41"/>
          <p:cNvSpPr/>
          <p:nvPr/>
        </p:nvSpPr>
        <p:spPr>
          <a:xfrm>
            <a:off x="4809459" y="2125382"/>
            <a:ext cx="3633638" cy="1098269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2" id="42"/>
          <p:cNvSpPr/>
          <p:nvPr/>
        </p:nvSpPr>
        <p:spPr>
          <a:xfrm>
            <a:off x="4809459" y="2125382"/>
            <a:ext cx="2686040" cy="1105582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>
            <a:off x="4809459" y="2125382"/>
            <a:ext cx="1708104" cy="1105582"/>
          </a:xfrm>
          <a:prstGeom prst="line">
            <a:avLst/>
          </a:prstGeom>
          <a:ln cap="flat" w="19050">
            <a:solidFill>
              <a:srgbClr val="CB6CE6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4" id="44"/>
          <p:cNvSpPr/>
          <p:nvPr/>
        </p:nvSpPr>
        <p:spPr>
          <a:xfrm flipH="false" flipV="false" rot="0">
            <a:off x="6281521" y="3230964"/>
            <a:ext cx="472084" cy="1658194"/>
          </a:xfrm>
          <a:custGeom>
            <a:avLst/>
            <a:gdLst/>
            <a:ahLst/>
            <a:cxnLst/>
            <a:rect r="r" b="b" t="t" l="l"/>
            <a:pathLst>
              <a:path h="1658194" w="472084">
                <a:moveTo>
                  <a:pt x="0" y="0"/>
                </a:moveTo>
                <a:lnTo>
                  <a:pt x="472084" y="0"/>
                </a:lnTo>
                <a:lnTo>
                  <a:pt x="472084" y="1658194"/>
                </a:lnTo>
                <a:lnTo>
                  <a:pt x="0" y="165819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8224686" y="3223651"/>
            <a:ext cx="436823" cy="1658194"/>
          </a:xfrm>
          <a:custGeom>
            <a:avLst/>
            <a:gdLst/>
            <a:ahLst/>
            <a:cxnLst/>
            <a:rect r="r" b="b" t="t" l="l"/>
            <a:pathLst>
              <a:path h="1658194" w="436823">
                <a:moveTo>
                  <a:pt x="0" y="0"/>
                </a:moveTo>
                <a:lnTo>
                  <a:pt x="436822" y="0"/>
                </a:lnTo>
                <a:lnTo>
                  <a:pt x="436822" y="1658194"/>
                </a:lnTo>
                <a:lnTo>
                  <a:pt x="0" y="165819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1012" r="0" b="-1012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2535006" y="402942"/>
            <a:ext cx="4893493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3 AZUCARES (GLUCOSA, LACTOSA Y SACARORA) + FE</a:t>
            </a:r>
          </a:p>
          <a:p>
            <a:pPr algn="ctr">
              <a:lnSpc>
                <a:spcPts val="1800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8571419" y="2247339"/>
            <a:ext cx="901322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GLUCOSA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8616785" y="1212735"/>
            <a:ext cx="901322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LACTOSA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8545374" y="1669059"/>
            <a:ext cx="992053" cy="228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SACAROSA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743891" y="4921493"/>
            <a:ext cx="684006" cy="119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K/K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y fondo alcalino 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(neg)</a:t>
            </a:r>
          </a:p>
          <a:p>
            <a:pPr algn="ctr">
              <a:lnSpc>
                <a:spcPts val="1399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608872" y="4984408"/>
            <a:ext cx="655881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A/A superficie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(neg)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560029" y="4984408"/>
            <a:ext cx="631409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(neg)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3445259" y="4984408"/>
            <a:ext cx="631409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Glu (+)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Lac (+)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Sac (-)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317436" y="4962768"/>
            <a:ext cx="72482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(++)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</a:p>
        </p:txBody>
      </p:sp>
      <p:sp>
        <p:nvSpPr>
          <p:cNvPr name="TextBox 55" id="55"/>
          <p:cNvSpPr txBox="true"/>
          <p:nvPr/>
        </p:nvSpPr>
        <p:spPr>
          <a:xfrm rot="0">
            <a:off x="5255211" y="4974187"/>
            <a:ext cx="724824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(+)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158928" y="4931018"/>
            <a:ext cx="724824" cy="1184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(+++)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(+++)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</a:p>
        </p:txBody>
      </p:sp>
      <p:sp>
        <p:nvSpPr>
          <p:cNvPr name="TextBox 57" id="57"/>
          <p:cNvSpPr txBox="true"/>
          <p:nvPr/>
        </p:nvSpPr>
        <p:spPr>
          <a:xfrm rot="0">
            <a:off x="7179173" y="4962768"/>
            <a:ext cx="72482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(+++.)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(neg)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113547" y="4962768"/>
            <a:ext cx="724824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A/K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 superficie acida y fondo alcalino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Gas (neg.)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(neg)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553485" y="1239359"/>
            <a:ext cx="4494748" cy="684047"/>
            <a:chOff x="0" y="0"/>
            <a:chExt cx="1664722" cy="2533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64722" cy="253351"/>
            </a:xfrm>
            <a:custGeom>
              <a:avLst/>
              <a:gdLst/>
              <a:ahLst/>
              <a:cxnLst/>
              <a:rect r="r" b="b" t="t" l="l"/>
              <a:pathLst>
                <a:path h="253351" w="1664722">
                  <a:moveTo>
                    <a:pt x="13779" y="0"/>
                  </a:moveTo>
                  <a:lnTo>
                    <a:pt x="1650942" y="0"/>
                  </a:lnTo>
                  <a:cubicBezTo>
                    <a:pt x="1654597" y="0"/>
                    <a:pt x="1658102" y="1452"/>
                    <a:pt x="1660686" y="4036"/>
                  </a:cubicBezTo>
                  <a:cubicBezTo>
                    <a:pt x="1663270" y="6620"/>
                    <a:pt x="1664722" y="10125"/>
                    <a:pt x="1664722" y="13779"/>
                  </a:cubicBezTo>
                  <a:lnTo>
                    <a:pt x="1664722" y="239571"/>
                  </a:lnTo>
                  <a:cubicBezTo>
                    <a:pt x="1664722" y="243226"/>
                    <a:pt x="1663270" y="246731"/>
                    <a:pt x="1660686" y="249315"/>
                  </a:cubicBezTo>
                  <a:cubicBezTo>
                    <a:pt x="1658102" y="251899"/>
                    <a:pt x="1654597" y="253351"/>
                    <a:pt x="1650942" y="253351"/>
                  </a:cubicBezTo>
                  <a:lnTo>
                    <a:pt x="13779" y="253351"/>
                  </a:lnTo>
                  <a:cubicBezTo>
                    <a:pt x="10125" y="253351"/>
                    <a:pt x="6620" y="251899"/>
                    <a:pt x="4036" y="249315"/>
                  </a:cubicBezTo>
                  <a:cubicBezTo>
                    <a:pt x="1452" y="246731"/>
                    <a:pt x="0" y="243226"/>
                    <a:pt x="0" y="239571"/>
                  </a:cubicBezTo>
                  <a:lnTo>
                    <a:pt x="0" y="13779"/>
                  </a:lnTo>
                  <a:cubicBezTo>
                    <a:pt x="0" y="10125"/>
                    <a:pt x="1452" y="6620"/>
                    <a:pt x="4036" y="4036"/>
                  </a:cubicBezTo>
                  <a:cubicBezTo>
                    <a:pt x="6620" y="1452"/>
                    <a:pt x="10125" y="0"/>
                    <a:pt x="13779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664722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 strike="noStrike" u="none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LIA (Lisina-hierro-agar)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0770" y="3170161"/>
            <a:ext cx="377313" cy="1308766"/>
          </a:xfrm>
          <a:custGeom>
            <a:avLst/>
            <a:gdLst/>
            <a:ahLst/>
            <a:cxnLst/>
            <a:rect r="r" b="b" t="t" l="l"/>
            <a:pathLst>
              <a:path h="1308766" w="377313">
                <a:moveTo>
                  <a:pt x="0" y="0"/>
                </a:moveTo>
                <a:lnTo>
                  <a:pt x="377313" y="0"/>
                </a:lnTo>
                <a:lnTo>
                  <a:pt x="377313" y="1308766"/>
                </a:lnTo>
                <a:lnTo>
                  <a:pt x="0" y="130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" r="0" b="-83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54062" y="3317982"/>
            <a:ext cx="412976" cy="1286909"/>
          </a:xfrm>
          <a:custGeom>
            <a:avLst/>
            <a:gdLst/>
            <a:ahLst/>
            <a:cxnLst/>
            <a:rect r="r" b="b" t="t" l="l"/>
            <a:pathLst>
              <a:path h="1286909" w="412976">
                <a:moveTo>
                  <a:pt x="0" y="0"/>
                </a:moveTo>
                <a:lnTo>
                  <a:pt x="412977" y="0"/>
                </a:lnTo>
                <a:lnTo>
                  <a:pt x="412977" y="1286910"/>
                </a:lnTo>
                <a:lnTo>
                  <a:pt x="0" y="128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401308" y="4989067"/>
            <a:ext cx="371531" cy="1306580"/>
          </a:xfrm>
          <a:custGeom>
            <a:avLst/>
            <a:gdLst/>
            <a:ahLst/>
            <a:cxnLst/>
            <a:rect r="r" b="b" t="t" l="l"/>
            <a:pathLst>
              <a:path h="1306580" w="371531">
                <a:moveTo>
                  <a:pt x="0" y="0"/>
                </a:moveTo>
                <a:lnTo>
                  <a:pt x="371531" y="0"/>
                </a:lnTo>
                <a:lnTo>
                  <a:pt x="371531" y="1306581"/>
                </a:lnTo>
                <a:lnTo>
                  <a:pt x="0" y="13065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91200" y="4998903"/>
            <a:ext cx="399628" cy="1286909"/>
          </a:xfrm>
          <a:custGeom>
            <a:avLst/>
            <a:gdLst/>
            <a:ahLst/>
            <a:cxnLst/>
            <a:rect r="r" b="b" t="t" l="l"/>
            <a:pathLst>
              <a:path h="1286909" w="399628">
                <a:moveTo>
                  <a:pt x="0" y="0"/>
                </a:moveTo>
                <a:lnTo>
                  <a:pt x="399629" y="0"/>
                </a:lnTo>
                <a:lnTo>
                  <a:pt x="399629" y="1286909"/>
                </a:lnTo>
                <a:lnTo>
                  <a:pt x="0" y="12869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41745" y="4979911"/>
            <a:ext cx="412976" cy="1286909"/>
          </a:xfrm>
          <a:custGeom>
            <a:avLst/>
            <a:gdLst/>
            <a:ahLst/>
            <a:cxnLst/>
            <a:rect r="r" b="b" t="t" l="l"/>
            <a:pathLst>
              <a:path h="1286909" w="412976">
                <a:moveTo>
                  <a:pt x="0" y="0"/>
                </a:moveTo>
                <a:lnTo>
                  <a:pt x="412976" y="0"/>
                </a:lnTo>
                <a:lnTo>
                  <a:pt x="412976" y="1286909"/>
                </a:lnTo>
                <a:lnTo>
                  <a:pt x="0" y="12869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892837" y="3317982"/>
            <a:ext cx="370396" cy="1286909"/>
          </a:xfrm>
          <a:custGeom>
            <a:avLst/>
            <a:gdLst/>
            <a:ahLst/>
            <a:cxnLst/>
            <a:rect r="r" b="b" t="t" l="l"/>
            <a:pathLst>
              <a:path h="1286909" w="370396">
                <a:moveTo>
                  <a:pt x="0" y="0"/>
                </a:moveTo>
                <a:lnTo>
                  <a:pt x="370396" y="0"/>
                </a:lnTo>
                <a:lnTo>
                  <a:pt x="370396" y="1286910"/>
                </a:lnTo>
                <a:lnTo>
                  <a:pt x="0" y="128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966121" y="436817"/>
            <a:ext cx="1587364" cy="552298"/>
            <a:chOff x="0" y="0"/>
            <a:chExt cx="587913" cy="20455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87913" cy="204555"/>
            </a:xfrm>
            <a:custGeom>
              <a:avLst/>
              <a:gdLst/>
              <a:ahLst/>
              <a:cxnLst/>
              <a:rect r="r" b="b" t="t" l="l"/>
              <a:pathLst>
                <a:path h="204555" w="587913">
                  <a:moveTo>
                    <a:pt x="0" y="0"/>
                  </a:moveTo>
                  <a:lnTo>
                    <a:pt x="587913" y="0"/>
                  </a:lnTo>
                  <a:lnTo>
                    <a:pt x="587913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587913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INDICADOR: púrpura de bromocresol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21794" y="1292238"/>
            <a:ext cx="1278491" cy="761848"/>
            <a:chOff x="0" y="0"/>
            <a:chExt cx="473515" cy="2821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73515" cy="282166"/>
            </a:xfrm>
            <a:custGeom>
              <a:avLst/>
              <a:gdLst/>
              <a:ahLst/>
              <a:cxnLst/>
              <a:rect r="r" b="b" t="t" l="l"/>
              <a:pathLst>
                <a:path h="282166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473515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Acido: amarillo 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Alcalino: violeta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657770" y="1581383"/>
            <a:ext cx="1782760" cy="552298"/>
            <a:chOff x="0" y="0"/>
            <a:chExt cx="660282" cy="20455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60282" cy="204555"/>
            </a:xfrm>
            <a:custGeom>
              <a:avLst/>
              <a:gdLst/>
              <a:ahLst/>
              <a:cxnLst/>
              <a:rect r="r" b="b" t="t" l="l"/>
              <a:pathLst>
                <a:path h="204555" w="660282">
                  <a:moveTo>
                    <a:pt x="0" y="0"/>
                  </a:moveTo>
                  <a:lnTo>
                    <a:pt x="660282" y="0"/>
                  </a:lnTo>
                  <a:lnTo>
                    <a:pt x="660282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60282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para diferenciar especies de Salmonella 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093494" y="325982"/>
            <a:ext cx="1782760" cy="552298"/>
            <a:chOff x="0" y="0"/>
            <a:chExt cx="660282" cy="20455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60282" cy="204555"/>
            </a:xfrm>
            <a:custGeom>
              <a:avLst/>
              <a:gdLst/>
              <a:ahLst/>
              <a:cxnLst/>
              <a:rect r="r" b="b" t="t" l="l"/>
              <a:pathLst>
                <a:path h="204555" w="660282">
                  <a:moveTo>
                    <a:pt x="0" y="0"/>
                  </a:moveTo>
                  <a:lnTo>
                    <a:pt x="660282" y="0"/>
                  </a:lnTo>
                  <a:lnTo>
                    <a:pt x="660282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60282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Glucosa como principal fuente de carbono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72382" y="2628969"/>
            <a:ext cx="1114088" cy="342748"/>
            <a:chOff x="0" y="0"/>
            <a:chExt cx="412625" cy="126944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12625" cy="126944"/>
            </a:xfrm>
            <a:custGeom>
              <a:avLst/>
              <a:gdLst/>
              <a:ahLst/>
              <a:cxnLst/>
              <a:rect r="r" b="b" t="t" l="l"/>
              <a:pathLst>
                <a:path h="126944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26944"/>
                  </a:lnTo>
                  <a:lnTo>
                    <a:pt x="0" y="126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412625" cy="15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 inicial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2611669" y="2430524"/>
            <a:ext cx="1341017" cy="699948"/>
            <a:chOff x="0" y="0"/>
            <a:chExt cx="1788023" cy="933264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788023" cy="933264"/>
              <a:chOff x="0" y="0"/>
              <a:chExt cx="496673" cy="25924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496673" cy="259240"/>
              </a:xfrm>
              <a:custGeom>
                <a:avLst/>
                <a:gdLst/>
                <a:ahLst/>
                <a:cxnLst/>
                <a:rect r="r" b="b" t="t" l="l"/>
                <a:pathLst>
                  <a:path h="259240" w="496673">
                    <a:moveTo>
                      <a:pt x="0" y="0"/>
                    </a:moveTo>
                    <a:lnTo>
                      <a:pt x="496673" y="0"/>
                    </a:lnTo>
                    <a:lnTo>
                      <a:pt x="496673" y="259240"/>
                    </a:lnTo>
                    <a:lnTo>
                      <a:pt x="0" y="25924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0" y="-28575"/>
                <a:ext cx="496673" cy="2878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Fermentación de la glucosa PH 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medio acido</a:t>
                </a:r>
              </a:p>
            </p:txBody>
          </p:sp>
        </p:grpSp>
        <p:grpSp>
          <p:nvGrpSpPr>
            <p:cNvPr name="Group 30" id="30"/>
            <p:cNvGrpSpPr/>
            <p:nvPr/>
          </p:nvGrpSpPr>
          <p:grpSpPr>
            <a:xfrm rot="0">
              <a:off x="1397200" y="357584"/>
              <a:ext cx="171008" cy="180701"/>
              <a:chOff x="0" y="0"/>
              <a:chExt cx="769198" cy="81280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76919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69198">
                    <a:moveTo>
                      <a:pt x="384599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565998" y="0"/>
                    </a:lnTo>
                    <a:lnTo>
                      <a:pt x="565998" y="406400"/>
                    </a:lnTo>
                    <a:lnTo>
                      <a:pt x="769198" y="406400"/>
                    </a:lnTo>
                    <a:lnTo>
                      <a:pt x="384599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2" id="32"/>
              <p:cNvSpPr txBox="true"/>
              <p:nvPr/>
            </p:nvSpPr>
            <p:spPr>
              <a:xfrm>
                <a:off x="203200" y="-9525"/>
                <a:ext cx="362798" cy="720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9"/>
                  </a:lnSpc>
                </a:pPr>
              </a:p>
            </p:txBody>
          </p:sp>
        </p:grpSp>
      </p:grpSp>
      <p:grpSp>
        <p:nvGrpSpPr>
          <p:cNvPr name="Group 33" id="33"/>
          <p:cNvGrpSpPr/>
          <p:nvPr/>
        </p:nvGrpSpPr>
        <p:grpSpPr>
          <a:xfrm rot="0">
            <a:off x="4577884" y="2470213"/>
            <a:ext cx="1890413" cy="699948"/>
            <a:chOff x="0" y="0"/>
            <a:chExt cx="700153" cy="25924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00153" cy="259240"/>
            </a:xfrm>
            <a:custGeom>
              <a:avLst/>
              <a:gdLst/>
              <a:ahLst/>
              <a:cxnLst/>
              <a:rect r="r" b="b" t="t" l="l"/>
              <a:pathLst>
                <a:path h="259240" w="700153">
                  <a:moveTo>
                    <a:pt x="0" y="0"/>
                  </a:moveTo>
                  <a:lnTo>
                    <a:pt x="700153" y="0"/>
                  </a:lnTo>
                  <a:lnTo>
                    <a:pt x="700153" y="259240"/>
                  </a:lnTo>
                  <a:lnTo>
                    <a:pt x="0" y="259240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700153" cy="287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Favorece acción de enzimas </a:t>
              </a:r>
            </a:p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-Descarboxilasa</a:t>
              </a:r>
            </a:p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-Aminasa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093494" y="2470213"/>
            <a:ext cx="2079115" cy="699948"/>
            <a:chOff x="0" y="0"/>
            <a:chExt cx="2772153" cy="933264"/>
          </a:xfrm>
        </p:grpSpPr>
        <p:grpSp>
          <p:nvGrpSpPr>
            <p:cNvPr name="Group 37" id="37"/>
            <p:cNvGrpSpPr/>
            <p:nvPr/>
          </p:nvGrpSpPr>
          <p:grpSpPr>
            <a:xfrm rot="0">
              <a:off x="0" y="0"/>
              <a:ext cx="2772153" cy="933264"/>
              <a:chOff x="0" y="0"/>
              <a:chExt cx="770043" cy="25924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770042" cy="259240"/>
              </a:xfrm>
              <a:custGeom>
                <a:avLst/>
                <a:gdLst/>
                <a:ahLst/>
                <a:cxnLst/>
                <a:rect r="r" b="b" t="t" l="l"/>
                <a:pathLst>
                  <a:path h="259240" w="770042">
                    <a:moveTo>
                      <a:pt x="0" y="0"/>
                    </a:moveTo>
                    <a:lnTo>
                      <a:pt x="770042" y="0"/>
                    </a:lnTo>
                    <a:lnTo>
                      <a:pt x="770042" y="259240"/>
                    </a:lnTo>
                    <a:lnTo>
                      <a:pt x="0" y="25924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0" y="-28575"/>
                <a:ext cx="770043" cy="2878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lisina -&gt; cadaverina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pH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medio alcalino (color púrpura)</a:t>
                </a:r>
              </a:p>
            </p:txBody>
          </p:sp>
        </p:grpSp>
        <p:grpSp>
          <p:nvGrpSpPr>
            <p:cNvPr name="Group 40" id="40"/>
            <p:cNvGrpSpPr/>
            <p:nvPr/>
          </p:nvGrpSpPr>
          <p:grpSpPr>
            <a:xfrm rot="-10800000">
              <a:off x="1614019" y="376281"/>
              <a:ext cx="181002" cy="180701"/>
              <a:chOff x="0" y="0"/>
              <a:chExt cx="814152" cy="81280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8141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4152">
                    <a:moveTo>
                      <a:pt x="407076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10952" y="0"/>
                    </a:lnTo>
                    <a:lnTo>
                      <a:pt x="610952" y="406400"/>
                    </a:lnTo>
                    <a:lnTo>
                      <a:pt x="814152" y="406400"/>
                    </a:lnTo>
                    <a:lnTo>
                      <a:pt x="407076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2" id="42"/>
              <p:cNvSpPr txBox="true"/>
              <p:nvPr/>
            </p:nvSpPr>
            <p:spPr>
              <a:xfrm>
                <a:off x="203200" y="-9525"/>
                <a:ext cx="407752" cy="720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9"/>
                  </a:lnSpc>
                </a:pPr>
              </a:p>
            </p:txBody>
          </p:sp>
        </p:grpSp>
      </p:grpSp>
      <p:grpSp>
        <p:nvGrpSpPr>
          <p:cNvPr name="Group 43" id="43"/>
          <p:cNvGrpSpPr/>
          <p:nvPr/>
        </p:nvGrpSpPr>
        <p:grpSpPr>
          <a:xfrm rot="0">
            <a:off x="2136821" y="2679947"/>
            <a:ext cx="324497" cy="280481"/>
            <a:chOff x="0" y="0"/>
            <a:chExt cx="812800" cy="70254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105086" y="2660102"/>
            <a:ext cx="324497" cy="280481"/>
            <a:chOff x="0" y="0"/>
            <a:chExt cx="812800" cy="70254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6620697" y="2691236"/>
            <a:ext cx="324497" cy="280481"/>
            <a:chOff x="0" y="0"/>
            <a:chExt cx="812800" cy="70254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3282177" y="4763642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913058" y="4988355"/>
            <a:ext cx="370396" cy="1286909"/>
          </a:xfrm>
          <a:custGeom>
            <a:avLst/>
            <a:gdLst/>
            <a:ahLst/>
            <a:cxnLst/>
            <a:rect r="r" b="b" t="t" l="l"/>
            <a:pathLst>
              <a:path h="1286909" w="370396">
                <a:moveTo>
                  <a:pt x="0" y="0"/>
                </a:moveTo>
                <a:lnTo>
                  <a:pt x="370396" y="0"/>
                </a:lnTo>
                <a:lnTo>
                  <a:pt x="370396" y="1286909"/>
                </a:lnTo>
                <a:lnTo>
                  <a:pt x="0" y="128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521072" y="6378957"/>
            <a:ext cx="1154367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K/K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y fondo alcalino 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DESCARBOXILASA (positivo)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041232" y="6398629"/>
            <a:ext cx="1035112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DESCARBOXILASA (negativo)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173459" y="6464682"/>
            <a:ext cx="1035112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R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AMINASA (positivo)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6669013" y="6398629"/>
            <a:ext cx="758440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A/A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AMINASA (negativo)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8078035" y="6378957"/>
            <a:ext cx="1228441" cy="84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R</a:t>
            </a: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/A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alcalino y fondo acido 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AMINASA (positivo)</a:t>
            </a:r>
          </a:p>
          <a:p>
            <a:pPr algn="ctr" marL="0" indent="0" lvl="0">
              <a:lnSpc>
                <a:spcPts val="1399"/>
              </a:lnSpc>
              <a:spcBef>
                <a:spcPct val="0"/>
              </a:spcBef>
            </a:pPr>
            <a:r>
              <a:rPr lang="en-US" sz="999" strike="noStrike" u="none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(++)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8369146" y="4979542"/>
            <a:ext cx="399628" cy="1286909"/>
            <a:chOff x="0" y="0"/>
            <a:chExt cx="532838" cy="1715879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532838" cy="1715879"/>
            </a:xfrm>
            <a:custGeom>
              <a:avLst/>
              <a:gdLst/>
              <a:ahLst/>
              <a:cxnLst/>
              <a:rect r="r" b="b" t="t" l="l"/>
              <a:pathLst>
                <a:path h="1715879" w="532838">
                  <a:moveTo>
                    <a:pt x="0" y="0"/>
                  </a:moveTo>
                  <a:lnTo>
                    <a:pt x="532838" y="0"/>
                  </a:lnTo>
                  <a:lnTo>
                    <a:pt x="532838" y="1715879"/>
                  </a:lnTo>
                  <a:lnTo>
                    <a:pt x="0" y="17158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grpSp>
          <p:nvGrpSpPr>
            <p:cNvPr name="Group 61" id="61"/>
            <p:cNvGrpSpPr/>
            <p:nvPr/>
          </p:nvGrpSpPr>
          <p:grpSpPr>
            <a:xfrm rot="0">
              <a:off x="158450" y="818501"/>
              <a:ext cx="214630" cy="388620"/>
              <a:chOff x="0" y="0"/>
              <a:chExt cx="214630" cy="388620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34290" y="49530"/>
                <a:ext cx="138430" cy="290830"/>
              </a:xfrm>
              <a:custGeom>
                <a:avLst/>
                <a:gdLst/>
                <a:ahLst/>
                <a:cxnLst/>
                <a:rect r="r" b="b" t="t" l="l"/>
                <a:pathLst>
                  <a:path h="290830" w="138430">
                    <a:moveTo>
                      <a:pt x="110490" y="30480"/>
                    </a:moveTo>
                    <a:cubicBezTo>
                      <a:pt x="129540" y="148590"/>
                      <a:pt x="138430" y="215900"/>
                      <a:pt x="124460" y="238760"/>
                    </a:cubicBezTo>
                    <a:cubicBezTo>
                      <a:pt x="115570" y="252730"/>
                      <a:pt x="95250" y="261620"/>
                      <a:pt x="82550" y="260350"/>
                    </a:cubicBezTo>
                    <a:cubicBezTo>
                      <a:pt x="69850" y="259080"/>
                      <a:pt x="53340" y="243840"/>
                      <a:pt x="46990" y="229870"/>
                    </a:cubicBezTo>
                    <a:cubicBezTo>
                      <a:pt x="40640" y="214630"/>
                      <a:pt x="50800" y="193040"/>
                      <a:pt x="46990" y="171450"/>
                    </a:cubicBezTo>
                    <a:cubicBezTo>
                      <a:pt x="41910" y="142240"/>
                      <a:pt x="11430" y="97790"/>
                      <a:pt x="16510" y="74930"/>
                    </a:cubicBezTo>
                    <a:cubicBezTo>
                      <a:pt x="20320" y="58420"/>
                      <a:pt x="36830" y="43180"/>
                      <a:pt x="48260" y="39370"/>
                    </a:cubicBezTo>
                    <a:cubicBezTo>
                      <a:pt x="57150" y="35560"/>
                      <a:pt x="69850" y="38100"/>
                      <a:pt x="78740" y="41910"/>
                    </a:cubicBezTo>
                    <a:cubicBezTo>
                      <a:pt x="86360" y="46990"/>
                      <a:pt x="93980" y="52070"/>
                      <a:pt x="97790" y="64770"/>
                    </a:cubicBezTo>
                    <a:cubicBezTo>
                      <a:pt x="110490" y="95250"/>
                      <a:pt x="113030" y="208280"/>
                      <a:pt x="101600" y="245110"/>
                    </a:cubicBezTo>
                    <a:cubicBezTo>
                      <a:pt x="93980" y="265430"/>
                      <a:pt x="81280" y="281940"/>
                      <a:pt x="69850" y="287020"/>
                    </a:cubicBezTo>
                    <a:cubicBezTo>
                      <a:pt x="60960" y="290830"/>
                      <a:pt x="50800" y="289560"/>
                      <a:pt x="41910" y="285750"/>
                    </a:cubicBezTo>
                    <a:cubicBezTo>
                      <a:pt x="31750" y="280670"/>
                      <a:pt x="19050" y="266700"/>
                      <a:pt x="16510" y="255270"/>
                    </a:cubicBezTo>
                    <a:cubicBezTo>
                      <a:pt x="13970" y="242570"/>
                      <a:pt x="19050" y="224790"/>
                      <a:pt x="26670" y="215900"/>
                    </a:cubicBezTo>
                    <a:cubicBezTo>
                      <a:pt x="35560" y="207010"/>
                      <a:pt x="53340" y="200660"/>
                      <a:pt x="64770" y="203200"/>
                    </a:cubicBezTo>
                    <a:cubicBezTo>
                      <a:pt x="77470" y="204470"/>
                      <a:pt x="91440" y="217170"/>
                      <a:pt x="97790" y="227330"/>
                    </a:cubicBezTo>
                    <a:cubicBezTo>
                      <a:pt x="101600" y="234950"/>
                      <a:pt x="104140" y="246380"/>
                      <a:pt x="100330" y="255270"/>
                    </a:cubicBezTo>
                    <a:cubicBezTo>
                      <a:pt x="95250" y="266700"/>
                      <a:pt x="73660" y="287020"/>
                      <a:pt x="60960" y="288290"/>
                    </a:cubicBezTo>
                    <a:cubicBezTo>
                      <a:pt x="46990" y="289560"/>
                      <a:pt x="26670" y="276860"/>
                      <a:pt x="17780" y="259080"/>
                    </a:cubicBezTo>
                    <a:cubicBezTo>
                      <a:pt x="0" y="226060"/>
                      <a:pt x="2540" y="111760"/>
                      <a:pt x="16510" y="74930"/>
                    </a:cubicBezTo>
                    <a:cubicBezTo>
                      <a:pt x="24130" y="55880"/>
                      <a:pt x="36830" y="43180"/>
                      <a:pt x="48260" y="39370"/>
                    </a:cubicBezTo>
                    <a:cubicBezTo>
                      <a:pt x="57150" y="35560"/>
                      <a:pt x="69850" y="38100"/>
                      <a:pt x="78740" y="41910"/>
                    </a:cubicBezTo>
                    <a:cubicBezTo>
                      <a:pt x="86360" y="46990"/>
                      <a:pt x="96520" y="57150"/>
                      <a:pt x="97790" y="64770"/>
                    </a:cubicBezTo>
                    <a:cubicBezTo>
                      <a:pt x="100330" y="72390"/>
                      <a:pt x="91440" y="77470"/>
                      <a:pt x="91440" y="87630"/>
                    </a:cubicBezTo>
                    <a:cubicBezTo>
                      <a:pt x="92710" y="105410"/>
                      <a:pt x="123190" y="138430"/>
                      <a:pt x="128270" y="165100"/>
                    </a:cubicBezTo>
                    <a:cubicBezTo>
                      <a:pt x="133350" y="189230"/>
                      <a:pt x="133350" y="222250"/>
                      <a:pt x="124460" y="238760"/>
                    </a:cubicBezTo>
                    <a:cubicBezTo>
                      <a:pt x="116840" y="250190"/>
                      <a:pt x="104140" y="260350"/>
                      <a:pt x="92710" y="260350"/>
                    </a:cubicBezTo>
                    <a:cubicBezTo>
                      <a:pt x="80010" y="261620"/>
                      <a:pt x="60960" y="254000"/>
                      <a:pt x="50800" y="238760"/>
                    </a:cubicBezTo>
                    <a:cubicBezTo>
                      <a:pt x="30480" y="207010"/>
                      <a:pt x="29210" y="74930"/>
                      <a:pt x="33020" y="40640"/>
                    </a:cubicBezTo>
                    <a:cubicBezTo>
                      <a:pt x="35560" y="27940"/>
                      <a:pt x="38100" y="21590"/>
                      <a:pt x="43180" y="13970"/>
                    </a:cubicBezTo>
                    <a:cubicBezTo>
                      <a:pt x="49530" y="7620"/>
                      <a:pt x="59690" y="2540"/>
                      <a:pt x="68580" y="1270"/>
                    </a:cubicBezTo>
                    <a:cubicBezTo>
                      <a:pt x="76200" y="0"/>
                      <a:pt x="87630" y="2540"/>
                      <a:pt x="95250" y="7620"/>
                    </a:cubicBezTo>
                    <a:cubicBezTo>
                      <a:pt x="101600" y="12700"/>
                      <a:pt x="110490" y="30480"/>
                      <a:pt x="110490" y="30480"/>
                    </a:cubicBezTo>
                  </a:path>
                </a:pathLst>
              </a:custGeom>
              <a:solidFill>
                <a:srgbClr val="000000"/>
              </a:solidFill>
              <a:ln cap="sq">
                <a:noFill/>
                <a:prstDash val="solid"/>
                <a:miter/>
              </a:ln>
            </p:spPr>
          </p:sp>
        </p:grpSp>
      </p:grpSp>
      <p:sp>
        <p:nvSpPr>
          <p:cNvPr name="TextBox 63" id="63"/>
          <p:cNvSpPr txBox="true"/>
          <p:nvPr/>
        </p:nvSpPr>
        <p:spPr>
          <a:xfrm rot="0">
            <a:off x="3438294" y="6378957"/>
            <a:ext cx="1402878" cy="101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K/K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superficie y fondo alcalino 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DESCARBOXILASA (positivo) </a:t>
            </a:r>
          </a:p>
          <a:p>
            <a:pPr algn="ctr">
              <a:lnSpc>
                <a:spcPts val="1399"/>
              </a:lnSpc>
            </a:pPr>
            <a:r>
              <a:rPr lang="en-US" sz="9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H2S (+++)</a:t>
            </a:r>
          </a:p>
          <a:p>
            <a:pPr algn="ctr">
              <a:lnSpc>
                <a:spcPts val="1399"/>
              </a:lnSpc>
            </a:pPr>
          </a:p>
        </p:txBody>
      </p:sp>
      <p:grpSp>
        <p:nvGrpSpPr>
          <p:cNvPr name="Group 64" id="64"/>
          <p:cNvGrpSpPr/>
          <p:nvPr/>
        </p:nvGrpSpPr>
        <p:grpSpPr>
          <a:xfrm rot="0">
            <a:off x="3830279" y="4979542"/>
            <a:ext cx="378799" cy="1316105"/>
            <a:chOff x="0" y="0"/>
            <a:chExt cx="505065" cy="1754807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05065" cy="1754807"/>
            </a:xfrm>
            <a:custGeom>
              <a:avLst/>
              <a:gdLst/>
              <a:ahLst/>
              <a:cxnLst/>
              <a:rect r="r" b="b" t="t" l="l"/>
              <a:pathLst>
                <a:path h="1754807" w="505065">
                  <a:moveTo>
                    <a:pt x="0" y="0"/>
                  </a:moveTo>
                  <a:lnTo>
                    <a:pt x="505065" y="0"/>
                  </a:lnTo>
                  <a:lnTo>
                    <a:pt x="505065" y="1754807"/>
                  </a:lnTo>
                  <a:lnTo>
                    <a:pt x="0" y="175480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grpSp>
          <p:nvGrpSpPr>
            <p:cNvPr name="Group 66" id="66"/>
            <p:cNvGrpSpPr/>
            <p:nvPr/>
          </p:nvGrpSpPr>
          <p:grpSpPr>
            <a:xfrm rot="0">
              <a:off x="32651" y="608501"/>
              <a:ext cx="450850" cy="518160"/>
              <a:chOff x="0" y="0"/>
              <a:chExt cx="450850" cy="518160"/>
            </a:xfrm>
          </p:grpSpPr>
          <p:sp>
            <p:nvSpPr>
              <p:cNvPr name="Freeform 67" id="67"/>
              <p:cNvSpPr/>
              <p:nvPr/>
            </p:nvSpPr>
            <p:spPr>
              <a:xfrm flipH="false" flipV="false" rot="0">
                <a:off x="44450" y="49530"/>
                <a:ext cx="359410" cy="422910"/>
              </a:xfrm>
              <a:custGeom>
                <a:avLst/>
                <a:gdLst/>
                <a:ahLst/>
                <a:cxnLst/>
                <a:rect r="r" b="b" t="t" l="l"/>
                <a:pathLst>
                  <a:path h="422910" w="359410">
                    <a:moveTo>
                      <a:pt x="342900" y="67310"/>
                    </a:moveTo>
                    <a:cubicBezTo>
                      <a:pt x="90170" y="279400"/>
                      <a:pt x="138430" y="245110"/>
                      <a:pt x="161290" y="219710"/>
                    </a:cubicBezTo>
                    <a:cubicBezTo>
                      <a:pt x="187960" y="187960"/>
                      <a:pt x="215900" y="116840"/>
                      <a:pt x="238760" y="100330"/>
                    </a:cubicBezTo>
                    <a:cubicBezTo>
                      <a:pt x="248920" y="92710"/>
                      <a:pt x="257810" y="91440"/>
                      <a:pt x="267970" y="92710"/>
                    </a:cubicBezTo>
                    <a:cubicBezTo>
                      <a:pt x="278130" y="95250"/>
                      <a:pt x="295910" y="105410"/>
                      <a:pt x="299720" y="115570"/>
                    </a:cubicBezTo>
                    <a:cubicBezTo>
                      <a:pt x="306070" y="128270"/>
                      <a:pt x="303530" y="147320"/>
                      <a:pt x="293370" y="163830"/>
                    </a:cubicBezTo>
                    <a:cubicBezTo>
                      <a:pt x="276860" y="194310"/>
                      <a:pt x="190500" y="222250"/>
                      <a:pt x="166370" y="262890"/>
                    </a:cubicBezTo>
                    <a:cubicBezTo>
                      <a:pt x="142240" y="302260"/>
                      <a:pt x="161290" y="383540"/>
                      <a:pt x="142240" y="405130"/>
                    </a:cubicBezTo>
                    <a:cubicBezTo>
                      <a:pt x="129540" y="417830"/>
                      <a:pt x="106680" y="420370"/>
                      <a:pt x="95250" y="416560"/>
                    </a:cubicBezTo>
                    <a:cubicBezTo>
                      <a:pt x="82550" y="411480"/>
                      <a:pt x="66040" y="392430"/>
                      <a:pt x="67310" y="375920"/>
                    </a:cubicBezTo>
                    <a:cubicBezTo>
                      <a:pt x="72390" y="345440"/>
                      <a:pt x="180340" y="308610"/>
                      <a:pt x="215900" y="255270"/>
                    </a:cubicBezTo>
                    <a:cubicBezTo>
                      <a:pt x="252730" y="199390"/>
                      <a:pt x="255270" y="76200"/>
                      <a:pt x="276860" y="45720"/>
                    </a:cubicBezTo>
                    <a:cubicBezTo>
                      <a:pt x="284480" y="34290"/>
                      <a:pt x="292100" y="30480"/>
                      <a:pt x="302260" y="29210"/>
                    </a:cubicBezTo>
                    <a:cubicBezTo>
                      <a:pt x="311150" y="26670"/>
                      <a:pt x="323850" y="26670"/>
                      <a:pt x="331470" y="31750"/>
                    </a:cubicBezTo>
                    <a:cubicBezTo>
                      <a:pt x="341630" y="38100"/>
                      <a:pt x="351790" y="50800"/>
                      <a:pt x="354330" y="64770"/>
                    </a:cubicBezTo>
                    <a:cubicBezTo>
                      <a:pt x="359410" y="83820"/>
                      <a:pt x="351790" y="110490"/>
                      <a:pt x="344170" y="138430"/>
                    </a:cubicBezTo>
                    <a:cubicBezTo>
                      <a:pt x="332740" y="179070"/>
                      <a:pt x="307340" y="237490"/>
                      <a:pt x="287020" y="276860"/>
                    </a:cubicBezTo>
                    <a:cubicBezTo>
                      <a:pt x="270510" y="307340"/>
                      <a:pt x="255270" y="341630"/>
                      <a:pt x="234950" y="356870"/>
                    </a:cubicBezTo>
                    <a:cubicBezTo>
                      <a:pt x="219710" y="368300"/>
                      <a:pt x="203200" y="372110"/>
                      <a:pt x="185420" y="373380"/>
                    </a:cubicBezTo>
                    <a:cubicBezTo>
                      <a:pt x="165100" y="375920"/>
                      <a:pt x="138430" y="377190"/>
                      <a:pt x="121920" y="368300"/>
                    </a:cubicBezTo>
                    <a:cubicBezTo>
                      <a:pt x="105410" y="359410"/>
                      <a:pt x="90170" y="339090"/>
                      <a:pt x="83820" y="321310"/>
                    </a:cubicBezTo>
                    <a:cubicBezTo>
                      <a:pt x="77470" y="303530"/>
                      <a:pt x="74930" y="276860"/>
                      <a:pt x="82550" y="261620"/>
                    </a:cubicBezTo>
                    <a:cubicBezTo>
                      <a:pt x="90170" y="247650"/>
                      <a:pt x="111760" y="231140"/>
                      <a:pt x="125730" y="231140"/>
                    </a:cubicBezTo>
                    <a:cubicBezTo>
                      <a:pt x="137160" y="229870"/>
                      <a:pt x="154940" y="240030"/>
                      <a:pt x="161290" y="250190"/>
                    </a:cubicBezTo>
                    <a:cubicBezTo>
                      <a:pt x="167640" y="262890"/>
                      <a:pt x="165100" y="292100"/>
                      <a:pt x="157480" y="303530"/>
                    </a:cubicBezTo>
                    <a:cubicBezTo>
                      <a:pt x="149860" y="312420"/>
                      <a:pt x="130810" y="320040"/>
                      <a:pt x="119380" y="317500"/>
                    </a:cubicBezTo>
                    <a:cubicBezTo>
                      <a:pt x="105410" y="314960"/>
                      <a:pt x="83820" y="294640"/>
                      <a:pt x="81280" y="280670"/>
                    </a:cubicBezTo>
                    <a:cubicBezTo>
                      <a:pt x="80010" y="266700"/>
                      <a:pt x="93980" y="240030"/>
                      <a:pt x="106680" y="233680"/>
                    </a:cubicBezTo>
                    <a:cubicBezTo>
                      <a:pt x="120650" y="228600"/>
                      <a:pt x="148590" y="237490"/>
                      <a:pt x="158750" y="246380"/>
                    </a:cubicBezTo>
                    <a:cubicBezTo>
                      <a:pt x="165100" y="252730"/>
                      <a:pt x="168910" y="264160"/>
                      <a:pt x="167640" y="273050"/>
                    </a:cubicBezTo>
                    <a:cubicBezTo>
                      <a:pt x="166370" y="280670"/>
                      <a:pt x="147320" y="293370"/>
                      <a:pt x="149860" y="295910"/>
                    </a:cubicBezTo>
                    <a:cubicBezTo>
                      <a:pt x="151130" y="299720"/>
                      <a:pt x="173990" y="297180"/>
                      <a:pt x="186690" y="285750"/>
                    </a:cubicBezTo>
                    <a:cubicBezTo>
                      <a:pt x="214630" y="261620"/>
                      <a:pt x="261620" y="144780"/>
                      <a:pt x="273050" y="100330"/>
                    </a:cubicBezTo>
                    <a:cubicBezTo>
                      <a:pt x="279400" y="77470"/>
                      <a:pt x="270510" y="58420"/>
                      <a:pt x="276860" y="45720"/>
                    </a:cubicBezTo>
                    <a:cubicBezTo>
                      <a:pt x="281940" y="36830"/>
                      <a:pt x="292100" y="30480"/>
                      <a:pt x="302260" y="29210"/>
                    </a:cubicBezTo>
                    <a:cubicBezTo>
                      <a:pt x="311150" y="26670"/>
                      <a:pt x="323850" y="26670"/>
                      <a:pt x="331470" y="31750"/>
                    </a:cubicBezTo>
                    <a:cubicBezTo>
                      <a:pt x="341630" y="38100"/>
                      <a:pt x="351790" y="50800"/>
                      <a:pt x="354330" y="64770"/>
                    </a:cubicBezTo>
                    <a:cubicBezTo>
                      <a:pt x="359410" y="83820"/>
                      <a:pt x="349250" y="113030"/>
                      <a:pt x="341630" y="143510"/>
                    </a:cubicBezTo>
                    <a:cubicBezTo>
                      <a:pt x="330200" y="184150"/>
                      <a:pt x="312420" y="248920"/>
                      <a:pt x="289560" y="287020"/>
                    </a:cubicBezTo>
                    <a:cubicBezTo>
                      <a:pt x="271780" y="318770"/>
                      <a:pt x="248920" y="341630"/>
                      <a:pt x="223520" y="361950"/>
                    </a:cubicBezTo>
                    <a:cubicBezTo>
                      <a:pt x="196850" y="384810"/>
                      <a:pt x="137160" y="422910"/>
                      <a:pt x="130810" y="417830"/>
                    </a:cubicBezTo>
                    <a:cubicBezTo>
                      <a:pt x="128270" y="414020"/>
                      <a:pt x="152400" y="377190"/>
                      <a:pt x="152400" y="377190"/>
                    </a:cubicBezTo>
                    <a:cubicBezTo>
                      <a:pt x="152400" y="377190"/>
                      <a:pt x="143510" y="405130"/>
                      <a:pt x="133350" y="411480"/>
                    </a:cubicBezTo>
                    <a:cubicBezTo>
                      <a:pt x="123190" y="417830"/>
                      <a:pt x="96520" y="417830"/>
                      <a:pt x="86360" y="411480"/>
                    </a:cubicBezTo>
                    <a:cubicBezTo>
                      <a:pt x="76200" y="405130"/>
                      <a:pt x="71120" y="392430"/>
                      <a:pt x="67310" y="375920"/>
                    </a:cubicBezTo>
                    <a:cubicBezTo>
                      <a:pt x="62230" y="350520"/>
                      <a:pt x="62230" y="297180"/>
                      <a:pt x="72390" y="264160"/>
                    </a:cubicBezTo>
                    <a:cubicBezTo>
                      <a:pt x="82550" y="234950"/>
                      <a:pt x="102870" y="210820"/>
                      <a:pt x="123190" y="187960"/>
                    </a:cubicBezTo>
                    <a:cubicBezTo>
                      <a:pt x="144780" y="163830"/>
                      <a:pt x="177800" y="142240"/>
                      <a:pt x="200660" y="125730"/>
                    </a:cubicBezTo>
                    <a:cubicBezTo>
                      <a:pt x="218440" y="113030"/>
                      <a:pt x="232410" y="99060"/>
                      <a:pt x="247650" y="95250"/>
                    </a:cubicBezTo>
                    <a:cubicBezTo>
                      <a:pt x="260350" y="92710"/>
                      <a:pt x="276860" y="92710"/>
                      <a:pt x="287020" y="100330"/>
                    </a:cubicBezTo>
                    <a:cubicBezTo>
                      <a:pt x="297180" y="109220"/>
                      <a:pt x="304800" y="128270"/>
                      <a:pt x="303530" y="146050"/>
                    </a:cubicBezTo>
                    <a:cubicBezTo>
                      <a:pt x="300990" y="172720"/>
                      <a:pt x="262890" y="218440"/>
                      <a:pt x="246380" y="243840"/>
                    </a:cubicBezTo>
                    <a:cubicBezTo>
                      <a:pt x="233680" y="261620"/>
                      <a:pt x="227330" y="273050"/>
                      <a:pt x="210820" y="287020"/>
                    </a:cubicBezTo>
                    <a:cubicBezTo>
                      <a:pt x="186690" y="307340"/>
                      <a:pt x="135890" y="337820"/>
                      <a:pt x="107950" y="344170"/>
                    </a:cubicBezTo>
                    <a:cubicBezTo>
                      <a:pt x="90170" y="349250"/>
                      <a:pt x="76200" y="347980"/>
                      <a:pt x="60960" y="342900"/>
                    </a:cubicBezTo>
                    <a:cubicBezTo>
                      <a:pt x="41910" y="336550"/>
                      <a:pt x="13970" y="321310"/>
                      <a:pt x="6350" y="304800"/>
                    </a:cubicBezTo>
                    <a:cubicBezTo>
                      <a:pt x="0" y="289560"/>
                      <a:pt x="7620" y="265430"/>
                      <a:pt x="17780" y="247650"/>
                    </a:cubicBezTo>
                    <a:cubicBezTo>
                      <a:pt x="30480" y="226060"/>
                      <a:pt x="63500" y="200660"/>
                      <a:pt x="83820" y="187960"/>
                    </a:cubicBezTo>
                    <a:cubicBezTo>
                      <a:pt x="99060" y="177800"/>
                      <a:pt x="107950" y="181610"/>
                      <a:pt x="124460" y="170180"/>
                    </a:cubicBezTo>
                    <a:cubicBezTo>
                      <a:pt x="163830" y="144780"/>
                      <a:pt x="260350" y="24130"/>
                      <a:pt x="294640" y="6350"/>
                    </a:cubicBezTo>
                    <a:cubicBezTo>
                      <a:pt x="306070" y="0"/>
                      <a:pt x="313690" y="0"/>
                      <a:pt x="322580" y="1270"/>
                    </a:cubicBezTo>
                    <a:cubicBezTo>
                      <a:pt x="330200" y="2540"/>
                      <a:pt x="340360" y="8890"/>
                      <a:pt x="345440" y="15240"/>
                    </a:cubicBezTo>
                    <a:cubicBezTo>
                      <a:pt x="350520" y="22860"/>
                      <a:pt x="354330" y="33020"/>
                      <a:pt x="354330" y="41910"/>
                    </a:cubicBezTo>
                    <a:cubicBezTo>
                      <a:pt x="353060" y="50800"/>
                      <a:pt x="342900" y="67310"/>
                      <a:pt x="342900" y="67310"/>
                    </a:cubicBezTo>
                  </a:path>
                </a:pathLst>
              </a:custGeom>
              <a:solidFill>
                <a:srgbClr val="000000"/>
              </a:solidFill>
              <a:ln cap="sq">
                <a:noFill/>
                <a:prstDash val="solid"/>
                <a:miter/>
              </a:ln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6041" y="5174311"/>
            <a:ext cx="440820" cy="1531595"/>
          </a:xfrm>
          <a:custGeom>
            <a:avLst/>
            <a:gdLst/>
            <a:ahLst/>
            <a:cxnLst/>
            <a:rect r="r" b="b" t="t" l="l"/>
            <a:pathLst>
              <a:path h="1531595" w="440820">
                <a:moveTo>
                  <a:pt x="0" y="0"/>
                </a:moveTo>
                <a:lnTo>
                  <a:pt x="440820" y="0"/>
                </a:lnTo>
                <a:lnTo>
                  <a:pt x="440820" y="1531595"/>
                </a:lnTo>
                <a:lnTo>
                  <a:pt x="0" y="15315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37525" y="5233112"/>
            <a:ext cx="491497" cy="1531595"/>
          </a:xfrm>
          <a:custGeom>
            <a:avLst/>
            <a:gdLst/>
            <a:ahLst/>
            <a:cxnLst/>
            <a:rect r="r" b="b" t="t" l="l"/>
            <a:pathLst>
              <a:path h="1531595" w="491497">
                <a:moveTo>
                  <a:pt x="0" y="0"/>
                </a:moveTo>
                <a:lnTo>
                  <a:pt x="491497" y="0"/>
                </a:lnTo>
                <a:lnTo>
                  <a:pt x="491497" y="1531595"/>
                </a:lnTo>
                <a:lnTo>
                  <a:pt x="0" y="15315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31553" y="5174311"/>
            <a:ext cx="442172" cy="1555006"/>
          </a:xfrm>
          <a:custGeom>
            <a:avLst/>
            <a:gdLst/>
            <a:ahLst/>
            <a:cxnLst/>
            <a:rect r="r" b="b" t="t" l="l"/>
            <a:pathLst>
              <a:path h="1555006" w="442172">
                <a:moveTo>
                  <a:pt x="0" y="0"/>
                </a:moveTo>
                <a:lnTo>
                  <a:pt x="442171" y="0"/>
                </a:lnTo>
                <a:lnTo>
                  <a:pt x="442171" y="1555006"/>
                </a:lnTo>
                <a:lnTo>
                  <a:pt x="0" y="15550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069011" y="5190454"/>
            <a:ext cx="457152" cy="1538863"/>
          </a:xfrm>
          <a:custGeom>
            <a:avLst/>
            <a:gdLst/>
            <a:ahLst/>
            <a:cxnLst/>
            <a:rect r="r" b="b" t="t" l="l"/>
            <a:pathLst>
              <a:path h="1538863" w="457152">
                <a:moveTo>
                  <a:pt x="0" y="0"/>
                </a:moveTo>
                <a:lnTo>
                  <a:pt x="457152" y="0"/>
                </a:lnTo>
                <a:lnTo>
                  <a:pt x="457152" y="1538863"/>
                </a:lnTo>
                <a:lnTo>
                  <a:pt x="0" y="15388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89774" y="5162605"/>
            <a:ext cx="431812" cy="1555006"/>
          </a:xfrm>
          <a:custGeom>
            <a:avLst/>
            <a:gdLst/>
            <a:ahLst/>
            <a:cxnLst/>
            <a:rect r="r" b="b" t="t" l="l"/>
            <a:pathLst>
              <a:path h="1555006" w="431812">
                <a:moveTo>
                  <a:pt x="0" y="0"/>
                </a:moveTo>
                <a:lnTo>
                  <a:pt x="431811" y="0"/>
                </a:lnTo>
                <a:lnTo>
                  <a:pt x="431811" y="1555006"/>
                </a:lnTo>
                <a:lnTo>
                  <a:pt x="0" y="15550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553" t="0" r="-8800" b="-331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581848" y="5106113"/>
            <a:ext cx="440232" cy="1477567"/>
          </a:xfrm>
          <a:custGeom>
            <a:avLst/>
            <a:gdLst/>
            <a:ahLst/>
            <a:cxnLst/>
            <a:rect r="r" b="b" t="t" l="l"/>
            <a:pathLst>
              <a:path h="1477567" w="440232">
                <a:moveTo>
                  <a:pt x="0" y="0"/>
                </a:moveTo>
                <a:lnTo>
                  <a:pt x="440232" y="0"/>
                </a:lnTo>
                <a:lnTo>
                  <a:pt x="440232" y="1477567"/>
                </a:lnTo>
                <a:lnTo>
                  <a:pt x="0" y="14775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3644" t="-5149" r="-12538" b="-4841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765475" y="5106113"/>
            <a:ext cx="408740" cy="1477567"/>
          </a:xfrm>
          <a:custGeom>
            <a:avLst/>
            <a:gdLst/>
            <a:ahLst/>
            <a:cxnLst/>
            <a:rect r="r" b="b" t="t" l="l"/>
            <a:pathLst>
              <a:path h="1477567" w="408740">
                <a:moveTo>
                  <a:pt x="0" y="0"/>
                </a:moveTo>
                <a:lnTo>
                  <a:pt x="408740" y="0"/>
                </a:lnTo>
                <a:lnTo>
                  <a:pt x="408740" y="1477567"/>
                </a:lnTo>
                <a:lnTo>
                  <a:pt x="0" y="147756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292" t="-1884" r="-15554" b="-177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00183" y="6639294"/>
            <a:ext cx="7239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ORN -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2127024" y="1173485"/>
            <a:ext cx="5431390" cy="684047"/>
            <a:chOff x="0" y="0"/>
            <a:chExt cx="2011626" cy="25335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MIO</a:t>
              </a:r>
              <a:r>
                <a:rPr lang="en-US" sz="2599" spc="129" strike="noStrike" u="none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 (Movilidad-Indol-ornitina)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00136" y="373461"/>
            <a:ext cx="1587364" cy="552298"/>
            <a:chOff x="0" y="0"/>
            <a:chExt cx="587913" cy="20455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87913" cy="204555"/>
            </a:xfrm>
            <a:custGeom>
              <a:avLst/>
              <a:gdLst/>
              <a:ahLst/>
              <a:cxnLst/>
              <a:rect r="r" b="b" t="t" l="l"/>
              <a:pathLst>
                <a:path h="204555" w="587913">
                  <a:moveTo>
                    <a:pt x="0" y="0"/>
                  </a:moveTo>
                  <a:lnTo>
                    <a:pt x="587913" y="0"/>
                  </a:lnTo>
                  <a:lnTo>
                    <a:pt x="587913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587913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INDICADOR: púrpura de bromocresol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456423" y="792561"/>
            <a:ext cx="1278491" cy="761848"/>
            <a:chOff x="0" y="0"/>
            <a:chExt cx="473515" cy="28216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73515" cy="282166"/>
            </a:xfrm>
            <a:custGeom>
              <a:avLst/>
              <a:gdLst/>
              <a:ahLst/>
              <a:cxnLst/>
              <a:rect r="r" b="b" t="t" l="l"/>
              <a:pathLst>
                <a:path h="282166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473515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Acido: amarillo 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Alcalino: violeta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719473" y="897336"/>
            <a:ext cx="1782760" cy="552298"/>
            <a:chOff x="0" y="0"/>
            <a:chExt cx="660282" cy="20455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0282" cy="204555"/>
            </a:xfrm>
            <a:custGeom>
              <a:avLst/>
              <a:gdLst/>
              <a:ahLst/>
              <a:cxnLst/>
              <a:rect r="r" b="b" t="t" l="l"/>
              <a:pathLst>
                <a:path h="204555" w="660282">
                  <a:moveTo>
                    <a:pt x="0" y="0"/>
                  </a:moveTo>
                  <a:lnTo>
                    <a:pt x="660282" y="0"/>
                  </a:lnTo>
                  <a:lnTo>
                    <a:pt x="660282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60282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Enzima Ornitina Descarboxilasa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75455" y="2303626"/>
            <a:ext cx="1114088" cy="342748"/>
            <a:chOff x="0" y="0"/>
            <a:chExt cx="412625" cy="126944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412625" cy="126944"/>
            </a:xfrm>
            <a:custGeom>
              <a:avLst/>
              <a:gdLst/>
              <a:ahLst/>
              <a:cxnLst/>
              <a:rect r="r" b="b" t="t" l="l"/>
              <a:pathLst>
                <a:path h="126944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26944"/>
                  </a:lnTo>
                  <a:lnTo>
                    <a:pt x="0" y="126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412625" cy="15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 inicial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2614741" y="2105182"/>
            <a:ext cx="1341017" cy="699948"/>
            <a:chOff x="0" y="0"/>
            <a:chExt cx="1788023" cy="933264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0" y="0"/>
              <a:ext cx="1788023" cy="933264"/>
              <a:chOff x="0" y="0"/>
              <a:chExt cx="496673" cy="25924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496673" cy="259240"/>
              </a:xfrm>
              <a:custGeom>
                <a:avLst/>
                <a:gdLst/>
                <a:ahLst/>
                <a:cxnLst/>
                <a:rect r="r" b="b" t="t" l="l"/>
                <a:pathLst>
                  <a:path h="259240" w="496673">
                    <a:moveTo>
                      <a:pt x="0" y="0"/>
                    </a:moveTo>
                    <a:lnTo>
                      <a:pt x="496673" y="0"/>
                    </a:lnTo>
                    <a:lnTo>
                      <a:pt x="496673" y="259240"/>
                    </a:lnTo>
                    <a:lnTo>
                      <a:pt x="0" y="25924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28" id="28"/>
              <p:cNvSpPr txBox="true"/>
              <p:nvPr/>
            </p:nvSpPr>
            <p:spPr>
              <a:xfrm>
                <a:off x="0" y="-28575"/>
                <a:ext cx="496673" cy="2878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Fermentación de la glucosa PH 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medio acido</a:t>
                </a:r>
              </a:p>
            </p:txBody>
          </p:sp>
        </p:grpSp>
        <p:grpSp>
          <p:nvGrpSpPr>
            <p:cNvPr name="Group 29" id="29"/>
            <p:cNvGrpSpPr/>
            <p:nvPr/>
          </p:nvGrpSpPr>
          <p:grpSpPr>
            <a:xfrm rot="0">
              <a:off x="1397200" y="357584"/>
              <a:ext cx="171008" cy="180701"/>
              <a:chOff x="0" y="0"/>
              <a:chExt cx="769198" cy="812800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769198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769198">
                    <a:moveTo>
                      <a:pt x="384599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565998" y="0"/>
                    </a:lnTo>
                    <a:lnTo>
                      <a:pt x="565998" y="406400"/>
                    </a:lnTo>
                    <a:lnTo>
                      <a:pt x="769198" y="406400"/>
                    </a:lnTo>
                    <a:lnTo>
                      <a:pt x="384599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203200" y="-9525"/>
                <a:ext cx="362798" cy="720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9"/>
                  </a:lnSpc>
                </a:pPr>
              </a:p>
            </p:txBody>
          </p:sp>
        </p:grpSp>
      </p:grpSp>
      <p:grpSp>
        <p:nvGrpSpPr>
          <p:cNvPr name="Group 32" id="32"/>
          <p:cNvGrpSpPr/>
          <p:nvPr/>
        </p:nvGrpSpPr>
        <p:grpSpPr>
          <a:xfrm rot="0">
            <a:off x="4580956" y="2144871"/>
            <a:ext cx="1890413" cy="509448"/>
            <a:chOff x="0" y="0"/>
            <a:chExt cx="700153" cy="188684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700153" cy="188684"/>
            </a:xfrm>
            <a:custGeom>
              <a:avLst/>
              <a:gdLst/>
              <a:ahLst/>
              <a:cxnLst/>
              <a:rect r="r" b="b" t="t" l="l"/>
              <a:pathLst>
                <a:path h="188684" w="700153">
                  <a:moveTo>
                    <a:pt x="0" y="0"/>
                  </a:moveTo>
                  <a:lnTo>
                    <a:pt x="700153" y="0"/>
                  </a:lnTo>
                  <a:lnTo>
                    <a:pt x="700153" y="188684"/>
                  </a:lnTo>
                  <a:lnTo>
                    <a:pt x="0" y="18868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700153" cy="21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Favorece acción de enzimas </a:t>
              </a:r>
            </a:p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-Ornitina Descarboxilasa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096567" y="2144871"/>
            <a:ext cx="2079115" cy="699948"/>
            <a:chOff x="0" y="0"/>
            <a:chExt cx="2772153" cy="933264"/>
          </a:xfrm>
        </p:grpSpPr>
        <p:grpSp>
          <p:nvGrpSpPr>
            <p:cNvPr name="Group 36" id="36"/>
            <p:cNvGrpSpPr/>
            <p:nvPr/>
          </p:nvGrpSpPr>
          <p:grpSpPr>
            <a:xfrm rot="0">
              <a:off x="0" y="0"/>
              <a:ext cx="2772153" cy="933264"/>
              <a:chOff x="0" y="0"/>
              <a:chExt cx="770043" cy="25924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770042" cy="259240"/>
              </a:xfrm>
              <a:custGeom>
                <a:avLst/>
                <a:gdLst/>
                <a:ahLst/>
                <a:cxnLst/>
                <a:rect r="r" b="b" t="t" l="l"/>
                <a:pathLst>
                  <a:path h="259240" w="770042">
                    <a:moveTo>
                      <a:pt x="0" y="0"/>
                    </a:moveTo>
                    <a:lnTo>
                      <a:pt x="770042" y="0"/>
                    </a:lnTo>
                    <a:lnTo>
                      <a:pt x="770042" y="259240"/>
                    </a:lnTo>
                    <a:lnTo>
                      <a:pt x="0" y="259240"/>
                    </a:lnTo>
                    <a:close/>
                  </a:path>
                </a:pathLst>
              </a:custGeom>
              <a:gradFill rotWithShape="true">
                <a:gsLst>
                  <a:gs pos="0">
                    <a:srgbClr val="FFF7AD">
                      <a:alpha val="100000"/>
                    </a:srgbClr>
                  </a:gs>
                  <a:gs pos="100000">
                    <a:srgbClr val="FFA9F9">
                      <a:alpha val="100000"/>
                    </a:srgbClr>
                  </a:gs>
                </a:gsLst>
                <a:lin ang="0"/>
              </a:gradFill>
            </p:spPr>
          </p:sp>
          <p:sp>
            <p:nvSpPr>
              <p:cNvPr name="TextBox 38" id="38"/>
              <p:cNvSpPr txBox="true"/>
              <p:nvPr/>
            </p:nvSpPr>
            <p:spPr>
              <a:xfrm>
                <a:off x="0" y="-28575"/>
                <a:ext cx="770043" cy="28781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ornitina -&gt; putrecina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pH</a:t>
                </a:r>
              </a:p>
              <a:p>
                <a:pPr algn="ctr">
                  <a:lnSpc>
                    <a:spcPts val="1562"/>
                  </a:lnSpc>
                </a:pPr>
                <a:r>
                  <a:rPr lang="en-US" sz="1100" spc="55">
                    <a:solidFill>
                      <a:srgbClr val="000000"/>
                    </a:solidFill>
                    <a:latin typeface="Kalam"/>
                    <a:ea typeface="Kalam"/>
                    <a:cs typeface="Kalam"/>
                    <a:sym typeface="Kalam"/>
                  </a:rPr>
                  <a:t>medio alcalino (color púrpura)</a:t>
                </a:r>
              </a:p>
            </p:txBody>
          </p:sp>
        </p:grpSp>
        <p:grpSp>
          <p:nvGrpSpPr>
            <p:cNvPr name="Group 39" id="39"/>
            <p:cNvGrpSpPr/>
            <p:nvPr/>
          </p:nvGrpSpPr>
          <p:grpSpPr>
            <a:xfrm rot="-10800000">
              <a:off x="1614019" y="376281"/>
              <a:ext cx="181002" cy="180701"/>
              <a:chOff x="0" y="0"/>
              <a:chExt cx="814152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4152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4152">
                    <a:moveTo>
                      <a:pt x="407076" y="812800"/>
                    </a:moveTo>
                    <a:lnTo>
                      <a:pt x="0" y="406400"/>
                    </a:lnTo>
                    <a:lnTo>
                      <a:pt x="203200" y="406400"/>
                    </a:lnTo>
                    <a:lnTo>
                      <a:pt x="203200" y="0"/>
                    </a:lnTo>
                    <a:lnTo>
                      <a:pt x="610952" y="0"/>
                    </a:lnTo>
                    <a:lnTo>
                      <a:pt x="610952" y="406400"/>
                    </a:lnTo>
                    <a:lnTo>
                      <a:pt x="814152" y="406400"/>
                    </a:lnTo>
                    <a:lnTo>
                      <a:pt x="407076" y="81280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203200" y="-9525"/>
                <a:ext cx="407752" cy="7207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399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2139894" y="2354604"/>
            <a:ext cx="324497" cy="280481"/>
            <a:chOff x="0" y="0"/>
            <a:chExt cx="812800" cy="70254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108158" y="2334760"/>
            <a:ext cx="324497" cy="280481"/>
            <a:chOff x="0" y="0"/>
            <a:chExt cx="812800" cy="70254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623769" y="2365893"/>
            <a:ext cx="324497" cy="280481"/>
            <a:chOff x="0" y="0"/>
            <a:chExt cx="812800" cy="70254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1151752" y="2798556"/>
            <a:ext cx="377313" cy="1308766"/>
          </a:xfrm>
          <a:custGeom>
            <a:avLst/>
            <a:gdLst/>
            <a:ahLst/>
            <a:cxnLst/>
            <a:rect r="r" b="b" t="t" l="l"/>
            <a:pathLst>
              <a:path h="1308766" w="377313">
                <a:moveTo>
                  <a:pt x="0" y="0"/>
                </a:moveTo>
                <a:lnTo>
                  <a:pt x="377313" y="0"/>
                </a:lnTo>
                <a:lnTo>
                  <a:pt x="377313" y="1308766"/>
                </a:lnTo>
                <a:lnTo>
                  <a:pt x="0" y="1308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3" r="0" b="-83"/>
            </a:stretch>
          </a:blipFill>
        </p:spPr>
      </p:sp>
      <p:sp>
        <p:nvSpPr>
          <p:cNvPr name="Freeform 52" id="52"/>
          <p:cNvSpPr/>
          <p:nvPr/>
        </p:nvSpPr>
        <p:spPr>
          <a:xfrm flipH="false" flipV="false" rot="0">
            <a:off x="3065044" y="2946377"/>
            <a:ext cx="412976" cy="1286909"/>
          </a:xfrm>
          <a:custGeom>
            <a:avLst/>
            <a:gdLst/>
            <a:ahLst/>
            <a:cxnLst/>
            <a:rect r="r" b="b" t="t" l="l"/>
            <a:pathLst>
              <a:path h="1286909" w="412976">
                <a:moveTo>
                  <a:pt x="0" y="0"/>
                </a:moveTo>
                <a:lnTo>
                  <a:pt x="412977" y="0"/>
                </a:lnTo>
                <a:lnTo>
                  <a:pt x="412977" y="1286910"/>
                </a:lnTo>
                <a:lnTo>
                  <a:pt x="0" y="12869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3" id="53"/>
          <p:cNvSpPr/>
          <p:nvPr/>
        </p:nvSpPr>
        <p:spPr>
          <a:xfrm flipH="false" flipV="false" rot="0">
            <a:off x="7803819" y="2946377"/>
            <a:ext cx="370396" cy="1286909"/>
          </a:xfrm>
          <a:custGeom>
            <a:avLst/>
            <a:gdLst/>
            <a:ahLst/>
            <a:cxnLst/>
            <a:rect r="r" b="b" t="t" l="l"/>
            <a:pathLst>
              <a:path h="1286909" w="370396">
                <a:moveTo>
                  <a:pt x="0" y="0"/>
                </a:moveTo>
                <a:lnTo>
                  <a:pt x="370396" y="0"/>
                </a:lnTo>
                <a:lnTo>
                  <a:pt x="370396" y="1286910"/>
                </a:lnTo>
                <a:lnTo>
                  <a:pt x="0" y="12869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456423" y="4614287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519357" y="6826937"/>
            <a:ext cx="115436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Ornitina (positivo)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195746" y="6806934"/>
            <a:ext cx="115436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Ornitina (negativo)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4270407" y="4614287"/>
            <a:ext cx="1659173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PRUEBA DE INDOL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3752922" y="5414692"/>
            <a:ext cx="1089797" cy="638048"/>
            <a:chOff x="0" y="0"/>
            <a:chExt cx="403629" cy="236314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403629" cy="236314"/>
            </a:xfrm>
            <a:custGeom>
              <a:avLst/>
              <a:gdLst/>
              <a:ahLst/>
              <a:cxnLst/>
              <a:rect r="r" b="b" t="t" l="l"/>
              <a:pathLst>
                <a:path h="236314" w="403629">
                  <a:moveTo>
                    <a:pt x="0" y="0"/>
                  </a:moveTo>
                  <a:lnTo>
                    <a:pt x="403629" y="0"/>
                  </a:lnTo>
                  <a:lnTo>
                    <a:pt x="403629" y="236314"/>
                  </a:lnTo>
                  <a:lnTo>
                    <a:pt x="0" y="236314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19050"/>
              <a:ext cx="403629" cy="255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20"/>
                </a:lnSpc>
              </a:pPr>
              <a:r>
                <a:rPr lang="en-US" sz="1000" spc="5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3 a 5 gotas de reactivo de kovac´s</a:t>
              </a:r>
            </a:p>
          </p:txBody>
        </p:sp>
      </p:grpSp>
      <p:sp>
        <p:nvSpPr>
          <p:cNvPr name="TextBox 61" id="61"/>
          <p:cNvSpPr txBox="true"/>
          <p:nvPr/>
        </p:nvSpPr>
        <p:spPr>
          <a:xfrm rot="0">
            <a:off x="5003862" y="6879959"/>
            <a:ext cx="587449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Indol (positivo)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823183" y="6870237"/>
            <a:ext cx="648186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Indol (negativo)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7156592" y="4614361"/>
            <a:ext cx="1959064" cy="14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PRUEBA DE MOVILIDAD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7481047" y="6745657"/>
            <a:ext cx="79730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Movilidad (positivo)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480216" y="6745657"/>
            <a:ext cx="784136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Movilidad (negativo)</a:t>
            </a:r>
          </a:p>
        </p:txBody>
      </p:sp>
      <p:grpSp>
        <p:nvGrpSpPr>
          <p:cNvPr name="Group 66" id="66"/>
          <p:cNvGrpSpPr/>
          <p:nvPr/>
        </p:nvGrpSpPr>
        <p:grpSpPr>
          <a:xfrm rot="0">
            <a:off x="6793085" y="5465612"/>
            <a:ext cx="822729" cy="638048"/>
            <a:chOff x="0" y="0"/>
            <a:chExt cx="304715" cy="236314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304715" cy="236314"/>
            </a:xfrm>
            <a:custGeom>
              <a:avLst/>
              <a:gdLst/>
              <a:ahLst/>
              <a:cxnLst/>
              <a:rect r="r" b="b" t="t" l="l"/>
              <a:pathLst>
                <a:path h="236314" w="304715">
                  <a:moveTo>
                    <a:pt x="0" y="0"/>
                  </a:moveTo>
                  <a:lnTo>
                    <a:pt x="304715" y="0"/>
                  </a:lnTo>
                  <a:lnTo>
                    <a:pt x="304715" y="236314"/>
                  </a:lnTo>
                  <a:lnTo>
                    <a:pt x="0" y="236314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19050"/>
              <a:ext cx="304715" cy="255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20"/>
                </a:lnSpc>
              </a:pPr>
              <a:r>
                <a:rPr lang="en-US" sz="1000" spc="5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turbidez demuestra movilidad</a:t>
              </a:r>
            </a:p>
          </p:txBody>
        </p:sp>
      </p:grpSp>
      <p:grpSp>
        <p:nvGrpSpPr>
          <p:cNvPr name="Group 69" id="69"/>
          <p:cNvGrpSpPr/>
          <p:nvPr/>
        </p:nvGrpSpPr>
        <p:grpSpPr>
          <a:xfrm rot="0">
            <a:off x="7761922" y="5548312"/>
            <a:ext cx="382905" cy="962025"/>
            <a:chOff x="0" y="0"/>
            <a:chExt cx="510540" cy="1282700"/>
          </a:xfrm>
        </p:grpSpPr>
        <p:sp>
          <p:nvSpPr>
            <p:cNvPr name="Freeform 70" id="70"/>
            <p:cNvSpPr/>
            <p:nvPr/>
          </p:nvSpPr>
          <p:spPr>
            <a:xfrm flipH="false" flipV="false" rot="0">
              <a:off x="50800" y="48260"/>
              <a:ext cx="414020" cy="1182370"/>
            </a:xfrm>
            <a:custGeom>
              <a:avLst/>
              <a:gdLst/>
              <a:ahLst/>
              <a:cxnLst/>
              <a:rect r="r" b="b" t="t" l="l"/>
              <a:pathLst>
                <a:path h="1182370" w="414020">
                  <a:moveTo>
                    <a:pt x="341630" y="20320"/>
                  </a:moveTo>
                  <a:cubicBezTo>
                    <a:pt x="127000" y="190500"/>
                    <a:pt x="120650" y="186690"/>
                    <a:pt x="120650" y="184150"/>
                  </a:cubicBezTo>
                  <a:cubicBezTo>
                    <a:pt x="119380" y="175260"/>
                    <a:pt x="254000" y="111760"/>
                    <a:pt x="275590" y="116840"/>
                  </a:cubicBezTo>
                  <a:cubicBezTo>
                    <a:pt x="281940" y="119380"/>
                    <a:pt x="287020" y="125730"/>
                    <a:pt x="285750" y="132080"/>
                  </a:cubicBezTo>
                  <a:cubicBezTo>
                    <a:pt x="285750" y="142240"/>
                    <a:pt x="264160" y="156210"/>
                    <a:pt x="245110" y="170180"/>
                  </a:cubicBezTo>
                  <a:cubicBezTo>
                    <a:pt x="215900" y="193040"/>
                    <a:pt x="115570" y="238760"/>
                    <a:pt x="118110" y="243840"/>
                  </a:cubicBezTo>
                  <a:cubicBezTo>
                    <a:pt x="119380" y="250190"/>
                    <a:pt x="201930" y="219710"/>
                    <a:pt x="234950" y="214630"/>
                  </a:cubicBezTo>
                  <a:cubicBezTo>
                    <a:pt x="257810" y="212090"/>
                    <a:pt x="283210" y="208280"/>
                    <a:pt x="297180" y="214630"/>
                  </a:cubicBezTo>
                  <a:cubicBezTo>
                    <a:pt x="306070" y="218440"/>
                    <a:pt x="314960" y="226060"/>
                    <a:pt x="314960" y="233680"/>
                  </a:cubicBezTo>
                  <a:cubicBezTo>
                    <a:pt x="314960" y="243840"/>
                    <a:pt x="300990" y="257810"/>
                    <a:pt x="287020" y="266700"/>
                  </a:cubicBezTo>
                  <a:cubicBezTo>
                    <a:pt x="266700" y="279400"/>
                    <a:pt x="217170" y="274320"/>
                    <a:pt x="194310" y="289560"/>
                  </a:cubicBezTo>
                  <a:cubicBezTo>
                    <a:pt x="173990" y="303530"/>
                    <a:pt x="163830" y="344170"/>
                    <a:pt x="151130" y="347980"/>
                  </a:cubicBezTo>
                  <a:cubicBezTo>
                    <a:pt x="143510" y="349250"/>
                    <a:pt x="130810" y="341630"/>
                    <a:pt x="130810" y="337820"/>
                  </a:cubicBezTo>
                  <a:cubicBezTo>
                    <a:pt x="130810" y="327660"/>
                    <a:pt x="193040" y="302260"/>
                    <a:pt x="224790" y="294640"/>
                  </a:cubicBezTo>
                  <a:cubicBezTo>
                    <a:pt x="255270" y="288290"/>
                    <a:pt x="312420" y="281940"/>
                    <a:pt x="318770" y="293370"/>
                  </a:cubicBezTo>
                  <a:cubicBezTo>
                    <a:pt x="323850" y="303530"/>
                    <a:pt x="303530" y="331470"/>
                    <a:pt x="285750" y="346710"/>
                  </a:cubicBezTo>
                  <a:cubicBezTo>
                    <a:pt x="264160" y="367030"/>
                    <a:pt x="209550" y="374650"/>
                    <a:pt x="185420" y="393700"/>
                  </a:cubicBezTo>
                  <a:cubicBezTo>
                    <a:pt x="168910" y="407670"/>
                    <a:pt x="149860" y="430530"/>
                    <a:pt x="151130" y="438150"/>
                  </a:cubicBezTo>
                  <a:cubicBezTo>
                    <a:pt x="152400" y="443230"/>
                    <a:pt x="161290" y="447040"/>
                    <a:pt x="168910" y="445770"/>
                  </a:cubicBezTo>
                  <a:cubicBezTo>
                    <a:pt x="184150" y="441960"/>
                    <a:pt x="209550" y="394970"/>
                    <a:pt x="232410" y="386080"/>
                  </a:cubicBezTo>
                  <a:cubicBezTo>
                    <a:pt x="251460" y="378460"/>
                    <a:pt x="281940" y="379730"/>
                    <a:pt x="295910" y="386080"/>
                  </a:cubicBezTo>
                  <a:cubicBezTo>
                    <a:pt x="304800" y="391160"/>
                    <a:pt x="311150" y="400050"/>
                    <a:pt x="313690" y="410210"/>
                  </a:cubicBezTo>
                  <a:cubicBezTo>
                    <a:pt x="316230" y="421640"/>
                    <a:pt x="314960" y="435610"/>
                    <a:pt x="304800" y="449580"/>
                  </a:cubicBezTo>
                  <a:cubicBezTo>
                    <a:pt x="285750" y="480060"/>
                    <a:pt x="157480" y="533400"/>
                    <a:pt x="160020" y="548640"/>
                  </a:cubicBezTo>
                  <a:cubicBezTo>
                    <a:pt x="161290" y="554990"/>
                    <a:pt x="186690" y="560070"/>
                    <a:pt x="198120" y="556260"/>
                  </a:cubicBezTo>
                  <a:cubicBezTo>
                    <a:pt x="210820" y="552450"/>
                    <a:pt x="215900" y="527050"/>
                    <a:pt x="228600" y="519430"/>
                  </a:cubicBezTo>
                  <a:cubicBezTo>
                    <a:pt x="243840" y="511810"/>
                    <a:pt x="266700" y="510540"/>
                    <a:pt x="281940" y="511810"/>
                  </a:cubicBezTo>
                  <a:cubicBezTo>
                    <a:pt x="293370" y="513080"/>
                    <a:pt x="307340" y="515620"/>
                    <a:pt x="312420" y="521970"/>
                  </a:cubicBezTo>
                  <a:cubicBezTo>
                    <a:pt x="316230" y="528320"/>
                    <a:pt x="316230" y="539750"/>
                    <a:pt x="309880" y="549910"/>
                  </a:cubicBezTo>
                  <a:cubicBezTo>
                    <a:pt x="287020" y="577850"/>
                    <a:pt x="105410" y="603250"/>
                    <a:pt x="60960" y="633730"/>
                  </a:cubicBezTo>
                  <a:cubicBezTo>
                    <a:pt x="40640" y="647700"/>
                    <a:pt x="21590" y="668020"/>
                    <a:pt x="25400" y="676910"/>
                  </a:cubicBezTo>
                  <a:cubicBezTo>
                    <a:pt x="31750" y="690880"/>
                    <a:pt x="116840" y="689610"/>
                    <a:pt x="149860" y="678180"/>
                  </a:cubicBezTo>
                  <a:cubicBezTo>
                    <a:pt x="176530" y="669290"/>
                    <a:pt x="191770" y="637540"/>
                    <a:pt x="213360" y="626110"/>
                  </a:cubicBezTo>
                  <a:cubicBezTo>
                    <a:pt x="231140" y="615950"/>
                    <a:pt x="255270" y="609600"/>
                    <a:pt x="269240" y="610870"/>
                  </a:cubicBezTo>
                  <a:cubicBezTo>
                    <a:pt x="278130" y="612140"/>
                    <a:pt x="283210" y="615950"/>
                    <a:pt x="289560" y="621030"/>
                  </a:cubicBezTo>
                  <a:cubicBezTo>
                    <a:pt x="298450" y="629920"/>
                    <a:pt x="307340" y="647700"/>
                    <a:pt x="309880" y="660400"/>
                  </a:cubicBezTo>
                  <a:cubicBezTo>
                    <a:pt x="312420" y="671830"/>
                    <a:pt x="314960" y="683260"/>
                    <a:pt x="307340" y="690880"/>
                  </a:cubicBezTo>
                  <a:cubicBezTo>
                    <a:pt x="290830" y="709930"/>
                    <a:pt x="171450" y="702310"/>
                    <a:pt x="158750" y="716280"/>
                  </a:cubicBezTo>
                  <a:cubicBezTo>
                    <a:pt x="154940" y="720090"/>
                    <a:pt x="153670" y="727710"/>
                    <a:pt x="157480" y="730250"/>
                  </a:cubicBezTo>
                  <a:cubicBezTo>
                    <a:pt x="165100" y="740410"/>
                    <a:pt x="223520" y="741680"/>
                    <a:pt x="247650" y="735330"/>
                  </a:cubicBezTo>
                  <a:cubicBezTo>
                    <a:pt x="265430" y="730250"/>
                    <a:pt x="279400" y="707390"/>
                    <a:pt x="292100" y="704850"/>
                  </a:cubicBezTo>
                  <a:cubicBezTo>
                    <a:pt x="300990" y="703580"/>
                    <a:pt x="309880" y="704850"/>
                    <a:pt x="314960" y="709930"/>
                  </a:cubicBezTo>
                  <a:cubicBezTo>
                    <a:pt x="321310" y="718820"/>
                    <a:pt x="325120" y="742950"/>
                    <a:pt x="316230" y="759460"/>
                  </a:cubicBezTo>
                  <a:cubicBezTo>
                    <a:pt x="299720" y="791210"/>
                    <a:pt x="187960" y="824230"/>
                    <a:pt x="166370" y="855980"/>
                  </a:cubicBezTo>
                  <a:cubicBezTo>
                    <a:pt x="154940" y="873760"/>
                    <a:pt x="149860" y="902970"/>
                    <a:pt x="156210" y="908050"/>
                  </a:cubicBezTo>
                  <a:cubicBezTo>
                    <a:pt x="163830" y="914400"/>
                    <a:pt x="193040" y="900430"/>
                    <a:pt x="210820" y="889000"/>
                  </a:cubicBezTo>
                  <a:cubicBezTo>
                    <a:pt x="232410" y="876300"/>
                    <a:pt x="256540" y="840740"/>
                    <a:pt x="274320" y="830580"/>
                  </a:cubicBezTo>
                  <a:cubicBezTo>
                    <a:pt x="285750" y="822960"/>
                    <a:pt x="293370" y="821690"/>
                    <a:pt x="304800" y="820420"/>
                  </a:cubicBezTo>
                  <a:cubicBezTo>
                    <a:pt x="321310" y="817880"/>
                    <a:pt x="351790" y="815340"/>
                    <a:pt x="361950" y="825500"/>
                  </a:cubicBezTo>
                  <a:cubicBezTo>
                    <a:pt x="370840" y="835660"/>
                    <a:pt x="372110" y="862330"/>
                    <a:pt x="365760" y="876300"/>
                  </a:cubicBezTo>
                  <a:cubicBezTo>
                    <a:pt x="360680" y="890270"/>
                    <a:pt x="346710" y="897890"/>
                    <a:pt x="328930" y="909320"/>
                  </a:cubicBezTo>
                  <a:cubicBezTo>
                    <a:pt x="297180" y="927100"/>
                    <a:pt x="213360" y="943610"/>
                    <a:pt x="185420" y="962660"/>
                  </a:cubicBezTo>
                  <a:cubicBezTo>
                    <a:pt x="170180" y="974090"/>
                    <a:pt x="162560" y="984250"/>
                    <a:pt x="157480" y="995680"/>
                  </a:cubicBezTo>
                  <a:cubicBezTo>
                    <a:pt x="152400" y="1008380"/>
                    <a:pt x="147320" y="1027430"/>
                    <a:pt x="153670" y="1035050"/>
                  </a:cubicBezTo>
                  <a:cubicBezTo>
                    <a:pt x="161290" y="1043940"/>
                    <a:pt x="186690" y="1041400"/>
                    <a:pt x="205740" y="1036320"/>
                  </a:cubicBezTo>
                  <a:cubicBezTo>
                    <a:pt x="236220" y="1029970"/>
                    <a:pt x="279400" y="993140"/>
                    <a:pt x="312420" y="981710"/>
                  </a:cubicBezTo>
                  <a:cubicBezTo>
                    <a:pt x="336550" y="972820"/>
                    <a:pt x="364490" y="966470"/>
                    <a:pt x="381000" y="969010"/>
                  </a:cubicBezTo>
                  <a:cubicBezTo>
                    <a:pt x="392430" y="970280"/>
                    <a:pt x="403860" y="972820"/>
                    <a:pt x="408940" y="981710"/>
                  </a:cubicBezTo>
                  <a:cubicBezTo>
                    <a:pt x="414020" y="991870"/>
                    <a:pt x="412750" y="1018540"/>
                    <a:pt x="400050" y="1032510"/>
                  </a:cubicBezTo>
                  <a:cubicBezTo>
                    <a:pt x="378460" y="1057910"/>
                    <a:pt x="273050" y="1056640"/>
                    <a:pt x="250190" y="1076960"/>
                  </a:cubicBezTo>
                  <a:cubicBezTo>
                    <a:pt x="238760" y="1085850"/>
                    <a:pt x="233680" y="1099820"/>
                    <a:pt x="234950" y="1108710"/>
                  </a:cubicBezTo>
                  <a:cubicBezTo>
                    <a:pt x="238760" y="1117600"/>
                    <a:pt x="266700" y="1123950"/>
                    <a:pt x="269240" y="1132840"/>
                  </a:cubicBezTo>
                  <a:cubicBezTo>
                    <a:pt x="271780" y="1139190"/>
                    <a:pt x="269240" y="1146810"/>
                    <a:pt x="262890" y="1153160"/>
                  </a:cubicBezTo>
                  <a:cubicBezTo>
                    <a:pt x="252730" y="1164590"/>
                    <a:pt x="218440" y="1182370"/>
                    <a:pt x="198120" y="1182370"/>
                  </a:cubicBezTo>
                  <a:cubicBezTo>
                    <a:pt x="179070" y="1182370"/>
                    <a:pt x="158750" y="1170940"/>
                    <a:pt x="142240" y="1158240"/>
                  </a:cubicBezTo>
                  <a:cubicBezTo>
                    <a:pt x="125730" y="1144270"/>
                    <a:pt x="110490" y="1129030"/>
                    <a:pt x="100330" y="1102360"/>
                  </a:cubicBezTo>
                  <a:cubicBezTo>
                    <a:pt x="80010" y="1056640"/>
                    <a:pt x="63500" y="944880"/>
                    <a:pt x="69850" y="887730"/>
                  </a:cubicBezTo>
                  <a:cubicBezTo>
                    <a:pt x="73660" y="849630"/>
                    <a:pt x="87630" y="814070"/>
                    <a:pt x="104140" y="791210"/>
                  </a:cubicBezTo>
                  <a:cubicBezTo>
                    <a:pt x="116840" y="774700"/>
                    <a:pt x="137160" y="759460"/>
                    <a:pt x="151130" y="755650"/>
                  </a:cubicBezTo>
                  <a:cubicBezTo>
                    <a:pt x="160020" y="753110"/>
                    <a:pt x="170180" y="750570"/>
                    <a:pt x="176530" y="756920"/>
                  </a:cubicBezTo>
                  <a:cubicBezTo>
                    <a:pt x="193040" y="773430"/>
                    <a:pt x="179070" y="872490"/>
                    <a:pt x="190500" y="925830"/>
                  </a:cubicBezTo>
                  <a:cubicBezTo>
                    <a:pt x="203200" y="976630"/>
                    <a:pt x="247650" y="1051560"/>
                    <a:pt x="245110" y="1070610"/>
                  </a:cubicBezTo>
                  <a:cubicBezTo>
                    <a:pt x="243840" y="1076960"/>
                    <a:pt x="238760" y="1082040"/>
                    <a:pt x="237490" y="1080770"/>
                  </a:cubicBezTo>
                  <a:cubicBezTo>
                    <a:pt x="232410" y="1079500"/>
                    <a:pt x="251460" y="1024890"/>
                    <a:pt x="248920" y="989330"/>
                  </a:cubicBezTo>
                  <a:cubicBezTo>
                    <a:pt x="245110" y="937260"/>
                    <a:pt x="203200" y="844550"/>
                    <a:pt x="198120" y="803910"/>
                  </a:cubicBezTo>
                  <a:cubicBezTo>
                    <a:pt x="195580" y="782320"/>
                    <a:pt x="193040" y="764540"/>
                    <a:pt x="198120" y="755650"/>
                  </a:cubicBezTo>
                  <a:cubicBezTo>
                    <a:pt x="201930" y="750570"/>
                    <a:pt x="209550" y="745490"/>
                    <a:pt x="217170" y="748030"/>
                  </a:cubicBezTo>
                  <a:cubicBezTo>
                    <a:pt x="232410" y="754380"/>
                    <a:pt x="259080" y="812800"/>
                    <a:pt x="270510" y="849630"/>
                  </a:cubicBezTo>
                  <a:cubicBezTo>
                    <a:pt x="281940" y="887730"/>
                    <a:pt x="270510" y="946150"/>
                    <a:pt x="283210" y="972820"/>
                  </a:cubicBezTo>
                  <a:cubicBezTo>
                    <a:pt x="292100" y="989330"/>
                    <a:pt x="312420" y="1009650"/>
                    <a:pt x="321310" y="1005840"/>
                  </a:cubicBezTo>
                  <a:cubicBezTo>
                    <a:pt x="346710" y="993140"/>
                    <a:pt x="287020" y="665480"/>
                    <a:pt x="297180" y="563880"/>
                  </a:cubicBezTo>
                  <a:cubicBezTo>
                    <a:pt x="303530" y="508000"/>
                    <a:pt x="325120" y="487680"/>
                    <a:pt x="331470" y="436880"/>
                  </a:cubicBezTo>
                  <a:cubicBezTo>
                    <a:pt x="340360" y="363220"/>
                    <a:pt x="318770" y="227330"/>
                    <a:pt x="323850" y="161290"/>
                  </a:cubicBezTo>
                  <a:cubicBezTo>
                    <a:pt x="326390" y="124460"/>
                    <a:pt x="326390" y="85090"/>
                    <a:pt x="337820" y="73660"/>
                  </a:cubicBezTo>
                  <a:cubicBezTo>
                    <a:pt x="342900" y="67310"/>
                    <a:pt x="354330" y="66040"/>
                    <a:pt x="358140" y="68580"/>
                  </a:cubicBezTo>
                  <a:cubicBezTo>
                    <a:pt x="360680" y="71120"/>
                    <a:pt x="358140" y="87630"/>
                    <a:pt x="355600" y="88900"/>
                  </a:cubicBezTo>
                  <a:cubicBezTo>
                    <a:pt x="351790" y="91440"/>
                    <a:pt x="337820" y="82550"/>
                    <a:pt x="336550" y="78740"/>
                  </a:cubicBezTo>
                  <a:cubicBezTo>
                    <a:pt x="336550" y="74930"/>
                    <a:pt x="344170" y="64770"/>
                    <a:pt x="349250" y="64770"/>
                  </a:cubicBezTo>
                  <a:cubicBezTo>
                    <a:pt x="353060" y="64770"/>
                    <a:pt x="359410" y="71120"/>
                    <a:pt x="361950" y="77470"/>
                  </a:cubicBezTo>
                  <a:cubicBezTo>
                    <a:pt x="367030" y="92710"/>
                    <a:pt x="350520" y="125730"/>
                    <a:pt x="349250" y="161290"/>
                  </a:cubicBezTo>
                  <a:cubicBezTo>
                    <a:pt x="344170" y="227330"/>
                    <a:pt x="365760" y="364490"/>
                    <a:pt x="356870" y="438150"/>
                  </a:cubicBezTo>
                  <a:cubicBezTo>
                    <a:pt x="350520" y="488950"/>
                    <a:pt x="328930" y="508000"/>
                    <a:pt x="322580" y="563880"/>
                  </a:cubicBezTo>
                  <a:cubicBezTo>
                    <a:pt x="311150" y="666750"/>
                    <a:pt x="377190" y="974090"/>
                    <a:pt x="344170" y="1017270"/>
                  </a:cubicBezTo>
                  <a:cubicBezTo>
                    <a:pt x="334010" y="1031240"/>
                    <a:pt x="314960" y="1031240"/>
                    <a:pt x="302260" y="1027430"/>
                  </a:cubicBezTo>
                  <a:cubicBezTo>
                    <a:pt x="288290" y="1023620"/>
                    <a:pt x="274320" y="1009650"/>
                    <a:pt x="264160" y="991870"/>
                  </a:cubicBezTo>
                  <a:cubicBezTo>
                    <a:pt x="248920" y="961390"/>
                    <a:pt x="255270" y="886460"/>
                    <a:pt x="242570" y="845820"/>
                  </a:cubicBezTo>
                  <a:cubicBezTo>
                    <a:pt x="233680" y="815340"/>
                    <a:pt x="201930" y="772160"/>
                    <a:pt x="207010" y="768350"/>
                  </a:cubicBezTo>
                  <a:cubicBezTo>
                    <a:pt x="208280" y="765810"/>
                    <a:pt x="217170" y="768350"/>
                    <a:pt x="222250" y="774700"/>
                  </a:cubicBezTo>
                  <a:cubicBezTo>
                    <a:pt x="240030" y="797560"/>
                    <a:pt x="271780" y="930910"/>
                    <a:pt x="274320" y="989330"/>
                  </a:cubicBezTo>
                  <a:cubicBezTo>
                    <a:pt x="275590" y="1029970"/>
                    <a:pt x="270510" y="1082040"/>
                    <a:pt x="257810" y="1093470"/>
                  </a:cubicBezTo>
                  <a:cubicBezTo>
                    <a:pt x="250190" y="1098550"/>
                    <a:pt x="238760" y="1097280"/>
                    <a:pt x="229870" y="1092200"/>
                  </a:cubicBezTo>
                  <a:cubicBezTo>
                    <a:pt x="214630" y="1083310"/>
                    <a:pt x="200660" y="1042670"/>
                    <a:pt x="190500" y="1016000"/>
                  </a:cubicBezTo>
                  <a:cubicBezTo>
                    <a:pt x="179070" y="988060"/>
                    <a:pt x="171450" y="960120"/>
                    <a:pt x="165100" y="925830"/>
                  </a:cubicBezTo>
                  <a:cubicBezTo>
                    <a:pt x="158750" y="880110"/>
                    <a:pt x="146050" y="773430"/>
                    <a:pt x="156210" y="768350"/>
                  </a:cubicBezTo>
                  <a:cubicBezTo>
                    <a:pt x="158750" y="765810"/>
                    <a:pt x="167640" y="770890"/>
                    <a:pt x="167640" y="774700"/>
                  </a:cubicBezTo>
                  <a:cubicBezTo>
                    <a:pt x="168910" y="782320"/>
                    <a:pt x="127000" y="800100"/>
                    <a:pt x="115570" y="820420"/>
                  </a:cubicBezTo>
                  <a:cubicBezTo>
                    <a:pt x="101600" y="842010"/>
                    <a:pt x="97790" y="867410"/>
                    <a:pt x="95250" y="899160"/>
                  </a:cubicBezTo>
                  <a:cubicBezTo>
                    <a:pt x="92710" y="948690"/>
                    <a:pt x="105410" y="1047750"/>
                    <a:pt x="120650" y="1088390"/>
                  </a:cubicBezTo>
                  <a:cubicBezTo>
                    <a:pt x="129540" y="1111250"/>
                    <a:pt x="140970" y="1123950"/>
                    <a:pt x="154940" y="1135380"/>
                  </a:cubicBezTo>
                  <a:cubicBezTo>
                    <a:pt x="166370" y="1146810"/>
                    <a:pt x="181610" y="1158240"/>
                    <a:pt x="195580" y="1158240"/>
                  </a:cubicBezTo>
                  <a:cubicBezTo>
                    <a:pt x="210820" y="1159510"/>
                    <a:pt x="242570" y="1148080"/>
                    <a:pt x="242570" y="1140460"/>
                  </a:cubicBezTo>
                  <a:cubicBezTo>
                    <a:pt x="243840" y="1135380"/>
                    <a:pt x="214630" y="1130300"/>
                    <a:pt x="209550" y="1120140"/>
                  </a:cubicBezTo>
                  <a:cubicBezTo>
                    <a:pt x="204470" y="1109980"/>
                    <a:pt x="210820" y="1089660"/>
                    <a:pt x="215900" y="1078230"/>
                  </a:cubicBezTo>
                  <a:cubicBezTo>
                    <a:pt x="222250" y="1066800"/>
                    <a:pt x="228600" y="1060450"/>
                    <a:pt x="241300" y="1052830"/>
                  </a:cubicBezTo>
                  <a:cubicBezTo>
                    <a:pt x="269240" y="1037590"/>
                    <a:pt x="377190" y="1027430"/>
                    <a:pt x="387350" y="1012190"/>
                  </a:cubicBezTo>
                  <a:cubicBezTo>
                    <a:pt x="389890" y="1005840"/>
                    <a:pt x="387350" y="996950"/>
                    <a:pt x="383540" y="993140"/>
                  </a:cubicBezTo>
                  <a:cubicBezTo>
                    <a:pt x="377190" y="989330"/>
                    <a:pt x="361950" y="993140"/>
                    <a:pt x="346710" y="998220"/>
                  </a:cubicBezTo>
                  <a:cubicBezTo>
                    <a:pt x="322580" y="1005840"/>
                    <a:pt x="280670" y="1036320"/>
                    <a:pt x="250190" y="1049020"/>
                  </a:cubicBezTo>
                  <a:cubicBezTo>
                    <a:pt x="227330" y="1057910"/>
                    <a:pt x="203200" y="1065530"/>
                    <a:pt x="182880" y="1066800"/>
                  </a:cubicBezTo>
                  <a:cubicBezTo>
                    <a:pt x="167640" y="1066800"/>
                    <a:pt x="149860" y="1065530"/>
                    <a:pt x="140970" y="1059180"/>
                  </a:cubicBezTo>
                  <a:cubicBezTo>
                    <a:pt x="134620" y="1055370"/>
                    <a:pt x="130810" y="1049020"/>
                    <a:pt x="129540" y="1040130"/>
                  </a:cubicBezTo>
                  <a:cubicBezTo>
                    <a:pt x="125730" y="1026160"/>
                    <a:pt x="129540" y="999490"/>
                    <a:pt x="135890" y="982980"/>
                  </a:cubicBezTo>
                  <a:cubicBezTo>
                    <a:pt x="140970" y="969010"/>
                    <a:pt x="147320" y="958850"/>
                    <a:pt x="162560" y="947420"/>
                  </a:cubicBezTo>
                  <a:cubicBezTo>
                    <a:pt x="191770" y="924560"/>
                    <a:pt x="285750" y="906780"/>
                    <a:pt x="314960" y="887730"/>
                  </a:cubicBezTo>
                  <a:cubicBezTo>
                    <a:pt x="330200" y="877570"/>
                    <a:pt x="342900" y="866140"/>
                    <a:pt x="344170" y="858520"/>
                  </a:cubicBezTo>
                  <a:cubicBezTo>
                    <a:pt x="345440" y="853440"/>
                    <a:pt x="342900" y="847090"/>
                    <a:pt x="339090" y="844550"/>
                  </a:cubicBezTo>
                  <a:cubicBezTo>
                    <a:pt x="331470" y="839470"/>
                    <a:pt x="312420" y="839470"/>
                    <a:pt x="297180" y="845820"/>
                  </a:cubicBezTo>
                  <a:cubicBezTo>
                    <a:pt x="270510" y="855980"/>
                    <a:pt x="233680" y="910590"/>
                    <a:pt x="203200" y="922020"/>
                  </a:cubicBezTo>
                  <a:cubicBezTo>
                    <a:pt x="180340" y="930910"/>
                    <a:pt x="148590" y="933450"/>
                    <a:pt x="137160" y="924560"/>
                  </a:cubicBezTo>
                  <a:cubicBezTo>
                    <a:pt x="128270" y="916940"/>
                    <a:pt x="130810" y="895350"/>
                    <a:pt x="133350" y="881380"/>
                  </a:cubicBezTo>
                  <a:cubicBezTo>
                    <a:pt x="135890" y="864870"/>
                    <a:pt x="140970" y="849630"/>
                    <a:pt x="154940" y="834390"/>
                  </a:cubicBezTo>
                  <a:cubicBezTo>
                    <a:pt x="180340" y="805180"/>
                    <a:pt x="292100" y="762000"/>
                    <a:pt x="297180" y="742950"/>
                  </a:cubicBezTo>
                  <a:cubicBezTo>
                    <a:pt x="298450" y="737870"/>
                    <a:pt x="294640" y="730250"/>
                    <a:pt x="290830" y="728980"/>
                  </a:cubicBezTo>
                  <a:cubicBezTo>
                    <a:pt x="283210" y="727710"/>
                    <a:pt x="265430" y="755650"/>
                    <a:pt x="247650" y="760730"/>
                  </a:cubicBezTo>
                  <a:cubicBezTo>
                    <a:pt x="226060" y="767080"/>
                    <a:pt x="187960" y="763270"/>
                    <a:pt x="167640" y="758190"/>
                  </a:cubicBezTo>
                  <a:cubicBezTo>
                    <a:pt x="153670" y="754380"/>
                    <a:pt x="138430" y="750570"/>
                    <a:pt x="133350" y="741680"/>
                  </a:cubicBezTo>
                  <a:cubicBezTo>
                    <a:pt x="128270" y="734060"/>
                    <a:pt x="130810" y="718820"/>
                    <a:pt x="134620" y="711200"/>
                  </a:cubicBezTo>
                  <a:cubicBezTo>
                    <a:pt x="138430" y="702310"/>
                    <a:pt x="144780" y="697230"/>
                    <a:pt x="156210" y="692150"/>
                  </a:cubicBezTo>
                  <a:cubicBezTo>
                    <a:pt x="180340" y="680720"/>
                    <a:pt x="259080" y="685800"/>
                    <a:pt x="276860" y="678180"/>
                  </a:cubicBezTo>
                  <a:cubicBezTo>
                    <a:pt x="281940" y="675640"/>
                    <a:pt x="285750" y="674370"/>
                    <a:pt x="285750" y="669290"/>
                  </a:cubicBezTo>
                  <a:cubicBezTo>
                    <a:pt x="287020" y="661670"/>
                    <a:pt x="278130" y="638810"/>
                    <a:pt x="267970" y="633730"/>
                  </a:cubicBezTo>
                  <a:cubicBezTo>
                    <a:pt x="256540" y="628650"/>
                    <a:pt x="228600" y="642620"/>
                    <a:pt x="213360" y="652780"/>
                  </a:cubicBezTo>
                  <a:cubicBezTo>
                    <a:pt x="200660" y="662940"/>
                    <a:pt x="194310" y="680720"/>
                    <a:pt x="182880" y="689610"/>
                  </a:cubicBezTo>
                  <a:cubicBezTo>
                    <a:pt x="172720" y="697230"/>
                    <a:pt x="165100" y="701040"/>
                    <a:pt x="149860" y="703580"/>
                  </a:cubicBezTo>
                  <a:cubicBezTo>
                    <a:pt x="119380" y="708660"/>
                    <a:pt x="30480" y="712470"/>
                    <a:pt x="10160" y="698500"/>
                  </a:cubicBezTo>
                  <a:cubicBezTo>
                    <a:pt x="2540" y="693420"/>
                    <a:pt x="0" y="683260"/>
                    <a:pt x="0" y="675640"/>
                  </a:cubicBezTo>
                  <a:cubicBezTo>
                    <a:pt x="0" y="665480"/>
                    <a:pt x="5080" y="651510"/>
                    <a:pt x="12700" y="641350"/>
                  </a:cubicBezTo>
                  <a:cubicBezTo>
                    <a:pt x="20320" y="629920"/>
                    <a:pt x="31750" y="621030"/>
                    <a:pt x="50800" y="610870"/>
                  </a:cubicBezTo>
                  <a:cubicBezTo>
                    <a:pt x="95250" y="586740"/>
                    <a:pt x="283210" y="542290"/>
                    <a:pt x="283210" y="537210"/>
                  </a:cubicBezTo>
                  <a:cubicBezTo>
                    <a:pt x="281940" y="534670"/>
                    <a:pt x="250190" y="535940"/>
                    <a:pt x="237490" y="542290"/>
                  </a:cubicBezTo>
                  <a:cubicBezTo>
                    <a:pt x="223520" y="548640"/>
                    <a:pt x="217170" y="575310"/>
                    <a:pt x="200660" y="580390"/>
                  </a:cubicBezTo>
                  <a:cubicBezTo>
                    <a:pt x="182880" y="585470"/>
                    <a:pt x="133350" y="571500"/>
                    <a:pt x="129540" y="558800"/>
                  </a:cubicBezTo>
                  <a:cubicBezTo>
                    <a:pt x="125730" y="548640"/>
                    <a:pt x="139700" y="533400"/>
                    <a:pt x="153670" y="519430"/>
                  </a:cubicBezTo>
                  <a:cubicBezTo>
                    <a:pt x="177800" y="495300"/>
                    <a:pt x="270510" y="461010"/>
                    <a:pt x="281940" y="438150"/>
                  </a:cubicBezTo>
                  <a:cubicBezTo>
                    <a:pt x="287020" y="427990"/>
                    <a:pt x="287020" y="415290"/>
                    <a:pt x="280670" y="410210"/>
                  </a:cubicBezTo>
                  <a:cubicBezTo>
                    <a:pt x="273050" y="403860"/>
                    <a:pt x="245110" y="407670"/>
                    <a:pt x="228600" y="414020"/>
                  </a:cubicBezTo>
                  <a:cubicBezTo>
                    <a:pt x="207010" y="424180"/>
                    <a:pt x="185420" y="464820"/>
                    <a:pt x="167640" y="471170"/>
                  </a:cubicBezTo>
                  <a:cubicBezTo>
                    <a:pt x="156210" y="473710"/>
                    <a:pt x="142240" y="471170"/>
                    <a:pt x="135890" y="466090"/>
                  </a:cubicBezTo>
                  <a:cubicBezTo>
                    <a:pt x="129540" y="461010"/>
                    <a:pt x="125730" y="450850"/>
                    <a:pt x="127000" y="440690"/>
                  </a:cubicBezTo>
                  <a:cubicBezTo>
                    <a:pt x="128270" y="424180"/>
                    <a:pt x="147320" y="397510"/>
                    <a:pt x="168910" y="377190"/>
                  </a:cubicBezTo>
                  <a:cubicBezTo>
                    <a:pt x="200660" y="346710"/>
                    <a:pt x="309880" y="287020"/>
                    <a:pt x="318770" y="293370"/>
                  </a:cubicBezTo>
                  <a:cubicBezTo>
                    <a:pt x="321310" y="295910"/>
                    <a:pt x="318770" y="308610"/>
                    <a:pt x="312420" y="313690"/>
                  </a:cubicBezTo>
                  <a:cubicBezTo>
                    <a:pt x="298450" y="325120"/>
                    <a:pt x="237490" y="316230"/>
                    <a:pt x="208280" y="323850"/>
                  </a:cubicBezTo>
                  <a:cubicBezTo>
                    <a:pt x="184150" y="330200"/>
                    <a:pt x="158750" y="351790"/>
                    <a:pt x="146050" y="349250"/>
                  </a:cubicBezTo>
                  <a:cubicBezTo>
                    <a:pt x="138430" y="347980"/>
                    <a:pt x="132080" y="344170"/>
                    <a:pt x="130810" y="337820"/>
                  </a:cubicBezTo>
                  <a:cubicBezTo>
                    <a:pt x="129540" y="323850"/>
                    <a:pt x="162560" y="283210"/>
                    <a:pt x="186690" y="266700"/>
                  </a:cubicBezTo>
                  <a:cubicBezTo>
                    <a:pt x="215900" y="248920"/>
                    <a:pt x="295910" y="242570"/>
                    <a:pt x="295910" y="238760"/>
                  </a:cubicBezTo>
                  <a:cubicBezTo>
                    <a:pt x="295910" y="236220"/>
                    <a:pt x="252730" y="236220"/>
                    <a:pt x="229870" y="241300"/>
                  </a:cubicBezTo>
                  <a:cubicBezTo>
                    <a:pt x="201930" y="245110"/>
                    <a:pt x="166370" y="267970"/>
                    <a:pt x="142240" y="269240"/>
                  </a:cubicBezTo>
                  <a:cubicBezTo>
                    <a:pt x="124460" y="270510"/>
                    <a:pt x="104140" y="269240"/>
                    <a:pt x="96520" y="261620"/>
                  </a:cubicBezTo>
                  <a:cubicBezTo>
                    <a:pt x="92710" y="257810"/>
                    <a:pt x="88900" y="250190"/>
                    <a:pt x="92710" y="241300"/>
                  </a:cubicBezTo>
                  <a:cubicBezTo>
                    <a:pt x="101600" y="218440"/>
                    <a:pt x="212090" y="149860"/>
                    <a:pt x="245110" y="138430"/>
                  </a:cubicBezTo>
                  <a:cubicBezTo>
                    <a:pt x="259080" y="134620"/>
                    <a:pt x="275590" y="134620"/>
                    <a:pt x="275590" y="138430"/>
                  </a:cubicBezTo>
                  <a:cubicBezTo>
                    <a:pt x="278130" y="144780"/>
                    <a:pt x="157480" y="204470"/>
                    <a:pt x="128270" y="205740"/>
                  </a:cubicBezTo>
                  <a:cubicBezTo>
                    <a:pt x="116840" y="205740"/>
                    <a:pt x="106680" y="201930"/>
                    <a:pt x="104140" y="196850"/>
                  </a:cubicBezTo>
                  <a:cubicBezTo>
                    <a:pt x="101600" y="191770"/>
                    <a:pt x="102870" y="186690"/>
                    <a:pt x="107950" y="177800"/>
                  </a:cubicBezTo>
                  <a:cubicBezTo>
                    <a:pt x="127000" y="147320"/>
                    <a:pt x="292100" y="12700"/>
                    <a:pt x="323850" y="2540"/>
                  </a:cubicBezTo>
                  <a:cubicBezTo>
                    <a:pt x="331470" y="0"/>
                    <a:pt x="337820" y="0"/>
                    <a:pt x="340360" y="2540"/>
                  </a:cubicBezTo>
                  <a:cubicBezTo>
                    <a:pt x="344170" y="6350"/>
                    <a:pt x="341630" y="20320"/>
                    <a:pt x="341630" y="203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1" id="71"/>
          <p:cNvGrpSpPr/>
          <p:nvPr/>
        </p:nvGrpSpPr>
        <p:grpSpPr>
          <a:xfrm rot="0">
            <a:off x="7819072" y="5667375"/>
            <a:ext cx="139065" cy="542925"/>
            <a:chOff x="0" y="0"/>
            <a:chExt cx="185420" cy="723900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46990" y="50800"/>
              <a:ext cx="83820" cy="621030"/>
            </a:xfrm>
            <a:custGeom>
              <a:avLst/>
              <a:gdLst/>
              <a:ahLst/>
              <a:cxnLst/>
              <a:rect r="r" b="b" t="t" l="l"/>
              <a:pathLst>
                <a:path h="621030" w="83820">
                  <a:moveTo>
                    <a:pt x="48260" y="10160"/>
                  </a:moveTo>
                  <a:cubicBezTo>
                    <a:pt x="83820" y="328930"/>
                    <a:pt x="36830" y="411480"/>
                    <a:pt x="29210" y="461010"/>
                  </a:cubicBezTo>
                  <a:cubicBezTo>
                    <a:pt x="25400" y="488950"/>
                    <a:pt x="25400" y="505460"/>
                    <a:pt x="29210" y="527050"/>
                  </a:cubicBezTo>
                  <a:cubicBezTo>
                    <a:pt x="33020" y="552450"/>
                    <a:pt x="59690" y="590550"/>
                    <a:pt x="57150" y="607060"/>
                  </a:cubicBezTo>
                  <a:cubicBezTo>
                    <a:pt x="55880" y="613410"/>
                    <a:pt x="49530" y="621030"/>
                    <a:pt x="45720" y="621030"/>
                  </a:cubicBezTo>
                  <a:cubicBezTo>
                    <a:pt x="41910" y="621030"/>
                    <a:pt x="31750" y="613410"/>
                    <a:pt x="31750" y="609600"/>
                  </a:cubicBezTo>
                  <a:cubicBezTo>
                    <a:pt x="31750" y="604520"/>
                    <a:pt x="44450" y="595630"/>
                    <a:pt x="49530" y="596900"/>
                  </a:cubicBezTo>
                  <a:cubicBezTo>
                    <a:pt x="53340" y="598170"/>
                    <a:pt x="58420" y="610870"/>
                    <a:pt x="55880" y="613410"/>
                  </a:cubicBezTo>
                  <a:cubicBezTo>
                    <a:pt x="54610" y="617220"/>
                    <a:pt x="40640" y="618490"/>
                    <a:pt x="33020" y="614680"/>
                  </a:cubicBezTo>
                  <a:cubicBezTo>
                    <a:pt x="20320" y="605790"/>
                    <a:pt x="8890" y="562610"/>
                    <a:pt x="3810" y="533400"/>
                  </a:cubicBezTo>
                  <a:cubicBezTo>
                    <a:pt x="0" y="501650"/>
                    <a:pt x="2540" y="469900"/>
                    <a:pt x="8890" y="430530"/>
                  </a:cubicBezTo>
                  <a:cubicBezTo>
                    <a:pt x="17780" y="378460"/>
                    <a:pt x="58420" y="311150"/>
                    <a:pt x="62230" y="246380"/>
                  </a:cubicBezTo>
                  <a:cubicBezTo>
                    <a:pt x="66040" y="173990"/>
                    <a:pt x="15240" y="45720"/>
                    <a:pt x="22860" y="15240"/>
                  </a:cubicBezTo>
                  <a:cubicBezTo>
                    <a:pt x="25400" y="6350"/>
                    <a:pt x="30480" y="0"/>
                    <a:pt x="35560" y="0"/>
                  </a:cubicBezTo>
                  <a:cubicBezTo>
                    <a:pt x="39370" y="0"/>
                    <a:pt x="48260" y="10160"/>
                    <a:pt x="48260" y="10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3" id="73"/>
          <p:cNvGrpSpPr/>
          <p:nvPr/>
        </p:nvGrpSpPr>
        <p:grpSpPr>
          <a:xfrm rot="0">
            <a:off x="7784782" y="5700712"/>
            <a:ext cx="151448" cy="413385"/>
            <a:chOff x="0" y="0"/>
            <a:chExt cx="201930" cy="551180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45720" y="49530"/>
              <a:ext cx="104140" cy="450850"/>
            </a:xfrm>
            <a:custGeom>
              <a:avLst/>
              <a:gdLst/>
              <a:ahLst/>
              <a:cxnLst/>
              <a:rect r="r" b="b" t="t" l="l"/>
              <a:pathLst>
                <a:path h="450850" w="104140">
                  <a:moveTo>
                    <a:pt x="104140" y="13970"/>
                  </a:moveTo>
                  <a:cubicBezTo>
                    <a:pt x="87630" y="124460"/>
                    <a:pt x="44450" y="219710"/>
                    <a:pt x="34290" y="266700"/>
                  </a:cubicBezTo>
                  <a:cubicBezTo>
                    <a:pt x="29210" y="293370"/>
                    <a:pt x="26670" y="308610"/>
                    <a:pt x="30480" y="331470"/>
                  </a:cubicBezTo>
                  <a:cubicBezTo>
                    <a:pt x="35560" y="363220"/>
                    <a:pt x="72390" y="419100"/>
                    <a:pt x="71120" y="436880"/>
                  </a:cubicBezTo>
                  <a:cubicBezTo>
                    <a:pt x="71120" y="443230"/>
                    <a:pt x="68580" y="447040"/>
                    <a:pt x="64770" y="449580"/>
                  </a:cubicBezTo>
                  <a:cubicBezTo>
                    <a:pt x="60960" y="450850"/>
                    <a:pt x="52070" y="449580"/>
                    <a:pt x="48260" y="445770"/>
                  </a:cubicBezTo>
                  <a:cubicBezTo>
                    <a:pt x="40640" y="435610"/>
                    <a:pt x="41910" y="379730"/>
                    <a:pt x="49530" y="368300"/>
                  </a:cubicBezTo>
                  <a:cubicBezTo>
                    <a:pt x="53340" y="363220"/>
                    <a:pt x="62230" y="359410"/>
                    <a:pt x="66040" y="360680"/>
                  </a:cubicBezTo>
                  <a:cubicBezTo>
                    <a:pt x="69850" y="361950"/>
                    <a:pt x="74930" y="370840"/>
                    <a:pt x="73660" y="374650"/>
                  </a:cubicBezTo>
                  <a:cubicBezTo>
                    <a:pt x="72390" y="378460"/>
                    <a:pt x="53340" y="383540"/>
                    <a:pt x="52070" y="381000"/>
                  </a:cubicBezTo>
                  <a:cubicBezTo>
                    <a:pt x="49530" y="378460"/>
                    <a:pt x="55880" y="360680"/>
                    <a:pt x="60960" y="359410"/>
                  </a:cubicBezTo>
                  <a:cubicBezTo>
                    <a:pt x="63500" y="359410"/>
                    <a:pt x="71120" y="365760"/>
                    <a:pt x="73660" y="372110"/>
                  </a:cubicBezTo>
                  <a:cubicBezTo>
                    <a:pt x="78740" y="386080"/>
                    <a:pt x="80010" y="433070"/>
                    <a:pt x="71120" y="441960"/>
                  </a:cubicBezTo>
                  <a:cubicBezTo>
                    <a:pt x="66040" y="448310"/>
                    <a:pt x="55880" y="449580"/>
                    <a:pt x="48260" y="445770"/>
                  </a:cubicBezTo>
                  <a:cubicBezTo>
                    <a:pt x="31750" y="435610"/>
                    <a:pt x="10160" y="367030"/>
                    <a:pt x="5080" y="331470"/>
                  </a:cubicBezTo>
                  <a:cubicBezTo>
                    <a:pt x="0" y="302260"/>
                    <a:pt x="3810" y="280670"/>
                    <a:pt x="10160" y="250190"/>
                  </a:cubicBezTo>
                  <a:cubicBezTo>
                    <a:pt x="19050" y="208280"/>
                    <a:pt x="52070" y="151130"/>
                    <a:pt x="63500" y="106680"/>
                  </a:cubicBezTo>
                  <a:cubicBezTo>
                    <a:pt x="72390" y="72390"/>
                    <a:pt x="69850" y="25400"/>
                    <a:pt x="78740" y="10160"/>
                  </a:cubicBezTo>
                  <a:cubicBezTo>
                    <a:pt x="83820" y="3810"/>
                    <a:pt x="88900" y="0"/>
                    <a:pt x="92710" y="1270"/>
                  </a:cubicBezTo>
                  <a:cubicBezTo>
                    <a:pt x="97790" y="1270"/>
                    <a:pt x="104140" y="13970"/>
                    <a:pt x="104140" y="139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5" id="75"/>
          <p:cNvGrpSpPr/>
          <p:nvPr/>
        </p:nvGrpSpPr>
        <p:grpSpPr>
          <a:xfrm rot="0">
            <a:off x="7781925" y="5726430"/>
            <a:ext cx="177165" cy="413385"/>
            <a:chOff x="0" y="0"/>
            <a:chExt cx="236220" cy="551180"/>
          </a:xfrm>
        </p:grpSpPr>
        <p:sp>
          <p:nvSpPr>
            <p:cNvPr name="Freeform 76" id="76"/>
            <p:cNvSpPr/>
            <p:nvPr/>
          </p:nvSpPr>
          <p:spPr>
            <a:xfrm flipH="false" flipV="false" rot="0">
              <a:off x="50800" y="50800"/>
              <a:ext cx="146050" cy="452120"/>
            </a:xfrm>
            <a:custGeom>
              <a:avLst/>
              <a:gdLst/>
              <a:ahLst/>
              <a:cxnLst/>
              <a:rect r="r" b="b" t="t" l="l"/>
              <a:pathLst>
                <a:path h="452120" w="146050">
                  <a:moveTo>
                    <a:pt x="15240" y="0"/>
                  </a:moveTo>
                  <a:cubicBezTo>
                    <a:pt x="80010" y="88900"/>
                    <a:pt x="115570" y="195580"/>
                    <a:pt x="128270" y="265430"/>
                  </a:cubicBezTo>
                  <a:cubicBezTo>
                    <a:pt x="138430" y="325120"/>
                    <a:pt x="146050" y="414020"/>
                    <a:pt x="133350" y="438150"/>
                  </a:cubicBezTo>
                  <a:cubicBezTo>
                    <a:pt x="129540" y="445770"/>
                    <a:pt x="120650" y="450850"/>
                    <a:pt x="116840" y="449580"/>
                  </a:cubicBezTo>
                  <a:cubicBezTo>
                    <a:pt x="113030" y="448310"/>
                    <a:pt x="109220" y="431800"/>
                    <a:pt x="111760" y="429260"/>
                  </a:cubicBezTo>
                  <a:cubicBezTo>
                    <a:pt x="114300" y="426720"/>
                    <a:pt x="133350" y="433070"/>
                    <a:pt x="133350" y="436880"/>
                  </a:cubicBezTo>
                  <a:cubicBezTo>
                    <a:pt x="134620" y="439420"/>
                    <a:pt x="121920" y="452120"/>
                    <a:pt x="118110" y="449580"/>
                  </a:cubicBezTo>
                  <a:cubicBezTo>
                    <a:pt x="104140" y="444500"/>
                    <a:pt x="115570" y="330200"/>
                    <a:pt x="102870" y="269240"/>
                  </a:cubicBezTo>
                  <a:cubicBezTo>
                    <a:pt x="88900" y="200660"/>
                    <a:pt x="55880" y="99060"/>
                    <a:pt x="33020" y="57150"/>
                  </a:cubicBezTo>
                  <a:cubicBezTo>
                    <a:pt x="21590" y="36830"/>
                    <a:pt x="0" y="27940"/>
                    <a:pt x="0" y="17780"/>
                  </a:cubicBezTo>
                  <a:cubicBezTo>
                    <a:pt x="0" y="10160"/>
                    <a:pt x="15240" y="0"/>
                    <a:pt x="15240" y="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7" id="77"/>
          <p:cNvGrpSpPr/>
          <p:nvPr/>
        </p:nvGrpSpPr>
        <p:grpSpPr>
          <a:xfrm rot="0">
            <a:off x="7780972" y="6055042"/>
            <a:ext cx="115252" cy="338138"/>
            <a:chOff x="0" y="0"/>
            <a:chExt cx="153670" cy="450850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25400" y="50800"/>
              <a:ext cx="78740" cy="351790"/>
            </a:xfrm>
            <a:custGeom>
              <a:avLst/>
              <a:gdLst/>
              <a:ahLst/>
              <a:cxnLst/>
              <a:rect r="r" b="b" t="t" l="l"/>
              <a:pathLst>
                <a:path h="351790" w="78740">
                  <a:moveTo>
                    <a:pt x="72390" y="12700"/>
                  </a:moveTo>
                  <a:cubicBezTo>
                    <a:pt x="57150" y="342900"/>
                    <a:pt x="74930" y="334010"/>
                    <a:pt x="77470" y="337820"/>
                  </a:cubicBezTo>
                  <a:cubicBezTo>
                    <a:pt x="78740" y="339090"/>
                    <a:pt x="74930" y="346710"/>
                    <a:pt x="71120" y="347980"/>
                  </a:cubicBezTo>
                  <a:cubicBezTo>
                    <a:pt x="67310" y="349250"/>
                    <a:pt x="53340" y="342900"/>
                    <a:pt x="52070" y="339090"/>
                  </a:cubicBezTo>
                  <a:cubicBezTo>
                    <a:pt x="50800" y="335280"/>
                    <a:pt x="62230" y="323850"/>
                    <a:pt x="66040" y="323850"/>
                  </a:cubicBezTo>
                  <a:cubicBezTo>
                    <a:pt x="69850" y="325120"/>
                    <a:pt x="78740" y="336550"/>
                    <a:pt x="77470" y="339090"/>
                  </a:cubicBezTo>
                  <a:cubicBezTo>
                    <a:pt x="74930" y="342900"/>
                    <a:pt x="57150" y="347980"/>
                    <a:pt x="54610" y="345440"/>
                  </a:cubicBezTo>
                  <a:cubicBezTo>
                    <a:pt x="52070" y="342900"/>
                    <a:pt x="60960" y="325120"/>
                    <a:pt x="64770" y="323850"/>
                  </a:cubicBezTo>
                  <a:cubicBezTo>
                    <a:pt x="68580" y="323850"/>
                    <a:pt x="76200" y="330200"/>
                    <a:pt x="77470" y="334010"/>
                  </a:cubicBezTo>
                  <a:cubicBezTo>
                    <a:pt x="77470" y="337820"/>
                    <a:pt x="73660" y="346710"/>
                    <a:pt x="68580" y="349250"/>
                  </a:cubicBezTo>
                  <a:cubicBezTo>
                    <a:pt x="60960" y="351790"/>
                    <a:pt x="35560" y="349250"/>
                    <a:pt x="25400" y="335280"/>
                  </a:cubicBezTo>
                  <a:cubicBezTo>
                    <a:pt x="0" y="297180"/>
                    <a:pt x="30480" y="41910"/>
                    <a:pt x="48260" y="10160"/>
                  </a:cubicBezTo>
                  <a:cubicBezTo>
                    <a:pt x="52070" y="2540"/>
                    <a:pt x="57150" y="0"/>
                    <a:pt x="62230" y="0"/>
                  </a:cubicBezTo>
                  <a:cubicBezTo>
                    <a:pt x="66040" y="1270"/>
                    <a:pt x="72390" y="12700"/>
                    <a:pt x="72390" y="127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79" id="79"/>
          <p:cNvGrpSpPr/>
          <p:nvPr/>
        </p:nvGrpSpPr>
        <p:grpSpPr>
          <a:xfrm rot="0">
            <a:off x="7952422" y="5936932"/>
            <a:ext cx="135255" cy="331470"/>
            <a:chOff x="0" y="0"/>
            <a:chExt cx="180340" cy="441960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43180" y="50800"/>
              <a:ext cx="85090" cy="341630"/>
            </a:xfrm>
            <a:custGeom>
              <a:avLst/>
              <a:gdLst/>
              <a:ahLst/>
              <a:cxnLst/>
              <a:rect r="r" b="b" t="t" l="l"/>
              <a:pathLst>
                <a:path h="341630" w="85090">
                  <a:moveTo>
                    <a:pt x="31750" y="10160"/>
                  </a:moveTo>
                  <a:cubicBezTo>
                    <a:pt x="81280" y="335280"/>
                    <a:pt x="72390" y="341630"/>
                    <a:pt x="68580" y="340360"/>
                  </a:cubicBezTo>
                  <a:cubicBezTo>
                    <a:pt x="64770" y="339090"/>
                    <a:pt x="59690" y="323850"/>
                    <a:pt x="62230" y="320040"/>
                  </a:cubicBezTo>
                  <a:cubicBezTo>
                    <a:pt x="64770" y="317500"/>
                    <a:pt x="81280" y="317500"/>
                    <a:pt x="82550" y="321310"/>
                  </a:cubicBezTo>
                  <a:cubicBezTo>
                    <a:pt x="85090" y="323850"/>
                    <a:pt x="78740" y="339090"/>
                    <a:pt x="74930" y="340360"/>
                  </a:cubicBezTo>
                  <a:cubicBezTo>
                    <a:pt x="71120" y="341630"/>
                    <a:pt x="64770" y="337820"/>
                    <a:pt x="59690" y="330200"/>
                  </a:cubicBezTo>
                  <a:cubicBezTo>
                    <a:pt x="39370" y="297180"/>
                    <a:pt x="0" y="52070"/>
                    <a:pt x="7620" y="15240"/>
                  </a:cubicBezTo>
                  <a:cubicBezTo>
                    <a:pt x="8890" y="6350"/>
                    <a:pt x="11430" y="1270"/>
                    <a:pt x="15240" y="0"/>
                  </a:cubicBezTo>
                  <a:cubicBezTo>
                    <a:pt x="20320" y="0"/>
                    <a:pt x="31750" y="10160"/>
                    <a:pt x="31750" y="10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81" id="81"/>
          <p:cNvGrpSpPr/>
          <p:nvPr/>
        </p:nvGrpSpPr>
        <p:grpSpPr>
          <a:xfrm rot="0">
            <a:off x="8021003" y="5936932"/>
            <a:ext cx="108585" cy="292418"/>
            <a:chOff x="0" y="0"/>
            <a:chExt cx="144780" cy="389890"/>
          </a:xfrm>
        </p:grpSpPr>
        <p:sp>
          <p:nvSpPr>
            <p:cNvPr name="Freeform 82" id="82"/>
            <p:cNvSpPr/>
            <p:nvPr/>
          </p:nvSpPr>
          <p:spPr>
            <a:xfrm flipH="false" flipV="false" rot="0">
              <a:off x="49530" y="49530"/>
              <a:ext cx="49530" cy="289560"/>
            </a:xfrm>
            <a:custGeom>
              <a:avLst/>
              <a:gdLst/>
              <a:ahLst/>
              <a:cxnLst/>
              <a:rect r="r" b="b" t="t" l="l"/>
              <a:pathLst>
                <a:path h="289560" w="49530">
                  <a:moveTo>
                    <a:pt x="39370" y="16510"/>
                  </a:moveTo>
                  <a:cubicBezTo>
                    <a:pt x="27940" y="204470"/>
                    <a:pt x="49530" y="257810"/>
                    <a:pt x="44450" y="275590"/>
                  </a:cubicBezTo>
                  <a:cubicBezTo>
                    <a:pt x="41910" y="283210"/>
                    <a:pt x="35560" y="289560"/>
                    <a:pt x="31750" y="289560"/>
                  </a:cubicBezTo>
                  <a:cubicBezTo>
                    <a:pt x="26670" y="289560"/>
                    <a:pt x="19050" y="280670"/>
                    <a:pt x="19050" y="275590"/>
                  </a:cubicBezTo>
                  <a:cubicBezTo>
                    <a:pt x="19050" y="271780"/>
                    <a:pt x="29210" y="264160"/>
                    <a:pt x="33020" y="264160"/>
                  </a:cubicBezTo>
                  <a:cubicBezTo>
                    <a:pt x="36830" y="264160"/>
                    <a:pt x="44450" y="275590"/>
                    <a:pt x="44450" y="278130"/>
                  </a:cubicBezTo>
                  <a:cubicBezTo>
                    <a:pt x="43180" y="283210"/>
                    <a:pt x="27940" y="288290"/>
                    <a:pt x="21590" y="284480"/>
                  </a:cubicBezTo>
                  <a:cubicBezTo>
                    <a:pt x="7620" y="275590"/>
                    <a:pt x="2540" y="207010"/>
                    <a:pt x="1270" y="163830"/>
                  </a:cubicBezTo>
                  <a:cubicBezTo>
                    <a:pt x="0" y="116840"/>
                    <a:pt x="2540" y="31750"/>
                    <a:pt x="13970" y="11430"/>
                  </a:cubicBezTo>
                  <a:cubicBezTo>
                    <a:pt x="17780" y="3810"/>
                    <a:pt x="24130" y="0"/>
                    <a:pt x="27940" y="1270"/>
                  </a:cubicBezTo>
                  <a:cubicBezTo>
                    <a:pt x="33020" y="1270"/>
                    <a:pt x="39370" y="16510"/>
                    <a:pt x="39370" y="165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99845" y="4616588"/>
            <a:ext cx="461947" cy="1555006"/>
          </a:xfrm>
          <a:custGeom>
            <a:avLst/>
            <a:gdLst/>
            <a:ahLst/>
            <a:cxnLst/>
            <a:rect r="r" b="b" t="t" l="l"/>
            <a:pathLst>
              <a:path h="1555006" w="461947">
                <a:moveTo>
                  <a:pt x="0" y="0"/>
                </a:moveTo>
                <a:lnTo>
                  <a:pt x="461947" y="0"/>
                </a:lnTo>
                <a:lnTo>
                  <a:pt x="461947" y="1555006"/>
                </a:lnTo>
                <a:lnTo>
                  <a:pt x="0" y="1555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720608" y="4616588"/>
            <a:ext cx="431812" cy="1555006"/>
          </a:xfrm>
          <a:custGeom>
            <a:avLst/>
            <a:gdLst/>
            <a:ahLst/>
            <a:cxnLst/>
            <a:rect r="r" b="b" t="t" l="l"/>
            <a:pathLst>
              <a:path h="1555006" w="431812">
                <a:moveTo>
                  <a:pt x="0" y="0"/>
                </a:moveTo>
                <a:lnTo>
                  <a:pt x="431811" y="0"/>
                </a:lnTo>
                <a:lnTo>
                  <a:pt x="431811" y="1555006"/>
                </a:lnTo>
                <a:lnTo>
                  <a:pt x="0" y="1555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4553" t="0" r="-8800" b="-331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512682" y="4560096"/>
            <a:ext cx="440232" cy="1477567"/>
          </a:xfrm>
          <a:custGeom>
            <a:avLst/>
            <a:gdLst/>
            <a:ahLst/>
            <a:cxnLst/>
            <a:rect r="r" b="b" t="t" l="l"/>
            <a:pathLst>
              <a:path h="1477567" w="440232">
                <a:moveTo>
                  <a:pt x="0" y="0"/>
                </a:moveTo>
                <a:lnTo>
                  <a:pt x="440232" y="0"/>
                </a:lnTo>
                <a:lnTo>
                  <a:pt x="440232" y="1477566"/>
                </a:lnTo>
                <a:lnTo>
                  <a:pt x="0" y="14775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644" t="-5149" r="-12538" b="-484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96309" y="4560096"/>
            <a:ext cx="408740" cy="1477567"/>
          </a:xfrm>
          <a:custGeom>
            <a:avLst/>
            <a:gdLst/>
            <a:ahLst/>
            <a:cxnLst/>
            <a:rect r="r" b="b" t="t" l="l"/>
            <a:pathLst>
              <a:path h="1477567" w="408740">
                <a:moveTo>
                  <a:pt x="0" y="0"/>
                </a:moveTo>
                <a:lnTo>
                  <a:pt x="408740" y="0"/>
                </a:lnTo>
                <a:lnTo>
                  <a:pt x="408740" y="1477566"/>
                </a:lnTo>
                <a:lnTo>
                  <a:pt x="0" y="14775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292" t="-1884" r="-15554" b="-1771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127024" y="1173485"/>
            <a:ext cx="5431390" cy="684047"/>
            <a:chOff x="0" y="0"/>
            <a:chExt cx="2011626" cy="2533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SIM</a:t>
              </a:r>
              <a:r>
                <a:rPr lang="en-US" sz="2599" spc="129" strike="noStrike" u="none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 (Sulfuro-Indol-Movilidad)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683756" y="4868675"/>
            <a:ext cx="1089797" cy="638048"/>
            <a:chOff x="0" y="0"/>
            <a:chExt cx="403629" cy="2363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03629" cy="236314"/>
            </a:xfrm>
            <a:custGeom>
              <a:avLst/>
              <a:gdLst/>
              <a:ahLst/>
              <a:cxnLst/>
              <a:rect r="r" b="b" t="t" l="l"/>
              <a:pathLst>
                <a:path h="236314" w="403629">
                  <a:moveTo>
                    <a:pt x="0" y="0"/>
                  </a:moveTo>
                  <a:lnTo>
                    <a:pt x="403629" y="0"/>
                  </a:lnTo>
                  <a:lnTo>
                    <a:pt x="403629" y="236314"/>
                  </a:lnTo>
                  <a:lnTo>
                    <a:pt x="0" y="236314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403629" cy="255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20"/>
                </a:lnSpc>
              </a:pPr>
              <a:r>
                <a:rPr lang="en-US" sz="1000" spc="5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3 a 5 gotas de reactivo de kovac´s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23919" y="4919595"/>
            <a:ext cx="822729" cy="638048"/>
            <a:chOff x="0" y="0"/>
            <a:chExt cx="304715" cy="2363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4715" cy="236314"/>
            </a:xfrm>
            <a:custGeom>
              <a:avLst/>
              <a:gdLst/>
              <a:ahLst/>
              <a:cxnLst/>
              <a:rect r="r" b="b" t="t" l="l"/>
              <a:pathLst>
                <a:path h="236314" w="304715">
                  <a:moveTo>
                    <a:pt x="0" y="0"/>
                  </a:moveTo>
                  <a:lnTo>
                    <a:pt x="304715" y="0"/>
                  </a:lnTo>
                  <a:lnTo>
                    <a:pt x="304715" y="236314"/>
                  </a:lnTo>
                  <a:lnTo>
                    <a:pt x="0" y="236314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9050"/>
              <a:ext cx="304715" cy="2553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420"/>
                </a:lnSpc>
              </a:pPr>
              <a:r>
                <a:rPr lang="en-US" sz="1000" spc="5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turbidez demuestra movilidad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692757" y="5002295"/>
            <a:ext cx="382905" cy="962025"/>
            <a:chOff x="0" y="0"/>
            <a:chExt cx="510540" cy="12827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50800" y="48260"/>
              <a:ext cx="414020" cy="1182370"/>
            </a:xfrm>
            <a:custGeom>
              <a:avLst/>
              <a:gdLst/>
              <a:ahLst/>
              <a:cxnLst/>
              <a:rect r="r" b="b" t="t" l="l"/>
              <a:pathLst>
                <a:path h="1182370" w="414020">
                  <a:moveTo>
                    <a:pt x="341630" y="20320"/>
                  </a:moveTo>
                  <a:cubicBezTo>
                    <a:pt x="127000" y="190500"/>
                    <a:pt x="120650" y="186690"/>
                    <a:pt x="120650" y="184150"/>
                  </a:cubicBezTo>
                  <a:cubicBezTo>
                    <a:pt x="119380" y="175260"/>
                    <a:pt x="254000" y="111760"/>
                    <a:pt x="275590" y="116840"/>
                  </a:cubicBezTo>
                  <a:cubicBezTo>
                    <a:pt x="281940" y="119380"/>
                    <a:pt x="287020" y="125730"/>
                    <a:pt x="285750" y="132080"/>
                  </a:cubicBezTo>
                  <a:cubicBezTo>
                    <a:pt x="285750" y="142240"/>
                    <a:pt x="264160" y="156210"/>
                    <a:pt x="245110" y="170180"/>
                  </a:cubicBezTo>
                  <a:cubicBezTo>
                    <a:pt x="215900" y="193040"/>
                    <a:pt x="115570" y="238760"/>
                    <a:pt x="118110" y="243840"/>
                  </a:cubicBezTo>
                  <a:cubicBezTo>
                    <a:pt x="119380" y="250190"/>
                    <a:pt x="201930" y="219710"/>
                    <a:pt x="234950" y="214630"/>
                  </a:cubicBezTo>
                  <a:cubicBezTo>
                    <a:pt x="257810" y="212090"/>
                    <a:pt x="283210" y="208280"/>
                    <a:pt x="297180" y="214630"/>
                  </a:cubicBezTo>
                  <a:cubicBezTo>
                    <a:pt x="306070" y="218440"/>
                    <a:pt x="314960" y="226060"/>
                    <a:pt x="314960" y="233680"/>
                  </a:cubicBezTo>
                  <a:cubicBezTo>
                    <a:pt x="314960" y="243840"/>
                    <a:pt x="300990" y="257810"/>
                    <a:pt x="287020" y="266700"/>
                  </a:cubicBezTo>
                  <a:cubicBezTo>
                    <a:pt x="266700" y="279400"/>
                    <a:pt x="217170" y="274320"/>
                    <a:pt x="194310" y="289560"/>
                  </a:cubicBezTo>
                  <a:cubicBezTo>
                    <a:pt x="173990" y="303530"/>
                    <a:pt x="163830" y="344170"/>
                    <a:pt x="151130" y="347980"/>
                  </a:cubicBezTo>
                  <a:cubicBezTo>
                    <a:pt x="143510" y="349250"/>
                    <a:pt x="130810" y="341630"/>
                    <a:pt x="130810" y="337820"/>
                  </a:cubicBezTo>
                  <a:cubicBezTo>
                    <a:pt x="130810" y="327660"/>
                    <a:pt x="193040" y="302260"/>
                    <a:pt x="224790" y="294640"/>
                  </a:cubicBezTo>
                  <a:cubicBezTo>
                    <a:pt x="255270" y="288290"/>
                    <a:pt x="312420" y="281940"/>
                    <a:pt x="318770" y="293370"/>
                  </a:cubicBezTo>
                  <a:cubicBezTo>
                    <a:pt x="323850" y="303530"/>
                    <a:pt x="303530" y="331470"/>
                    <a:pt x="285750" y="346710"/>
                  </a:cubicBezTo>
                  <a:cubicBezTo>
                    <a:pt x="264160" y="367030"/>
                    <a:pt x="209550" y="374650"/>
                    <a:pt x="185420" y="393700"/>
                  </a:cubicBezTo>
                  <a:cubicBezTo>
                    <a:pt x="168910" y="407670"/>
                    <a:pt x="149860" y="430530"/>
                    <a:pt x="151130" y="438150"/>
                  </a:cubicBezTo>
                  <a:cubicBezTo>
                    <a:pt x="152400" y="443230"/>
                    <a:pt x="161290" y="447040"/>
                    <a:pt x="168910" y="445770"/>
                  </a:cubicBezTo>
                  <a:cubicBezTo>
                    <a:pt x="184150" y="441960"/>
                    <a:pt x="209550" y="394970"/>
                    <a:pt x="232410" y="386080"/>
                  </a:cubicBezTo>
                  <a:cubicBezTo>
                    <a:pt x="251460" y="378460"/>
                    <a:pt x="281940" y="379730"/>
                    <a:pt x="295910" y="386080"/>
                  </a:cubicBezTo>
                  <a:cubicBezTo>
                    <a:pt x="304800" y="391160"/>
                    <a:pt x="311150" y="400050"/>
                    <a:pt x="313690" y="410210"/>
                  </a:cubicBezTo>
                  <a:cubicBezTo>
                    <a:pt x="316230" y="421640"/>
                    <a:pt x="314960" y="435610"/>
                    <a:pt x="304800" y="449580"/>
                  </a:cubicBezTo>
                  <a:cubicBezTo>
                    <a:pt x="285750" y="480060"/>
                    <a:pt x="157480" y="533400"/>
                    <a:pt x="160020" y="548640"/>
                  </a:cubicBezTo>
                  <a:cubicBezTo>
                    <a:pt x="161290" y="554990"/>
                    <a:pt x="186690" y="560070"/>
                    <a:pt x="198120" y="556260"/>
                  </a:cubicBezTo>
                  <a:cubicBezTo>
                    <a:pt x="210820" y="552450"/>
                    <a:pt x="215900" y="527050"/>
                    <a:pt x="228600" y="519430"/>
                  </a:cubicBezTo>
                  <a:cubicBezTo>
                    <a:pt x="243840" y="511810"/>
                    <a:pt x="266700" y="510540"/>
                    <a:pt x="281940" y="511810"/>
                  </a:cubicBezTo>
                  <a:cubicBezTo>
                    <a:pt x="293370" y="513080"/>
                    <a:pt x="307340" y="515620"/>
                    <a:pt x="312420" y="521970"/>
                  </a:cubicBezTo>
                  <a:cubicBezTo>
                    <a:pt x="316230" y="528320"/>
                    <a:pt x="316230" y="539750"/>
                    <a:pt x="309880" y="549910"/>
                  </a:cubicBezTo>
                  <a:cubicBezTo>
                    <a:pt x="287020" y="577850"/>
                    <a:pt x="105410" y="603250"/>
                    <a:pt x="60960" y="633730"/>
                  </a:cubicBezTo>
                  <a:cubicBezTo>
                    <a:pt x="40640" y="647700"/>
                    <a:pt x="21590" y="668020"/>
                    <a:pt x="25400" y="676910"/>
                  </a:cubicBezTo>
                  <a:cubicBezTo>
                    <a:pt x="31750" y="690880"/>
                    <a:pt x="116840" y="689610"/>
                    <a:pt x="149860" y="678180"/>
                  </a:cubicBezTo>
                  <a:cubicBezTo>
                    <a:pt x="176530" y="669290"/>
                    <a:pt x="191770" y="637540"/>
                    <a:pt x="213360" y="626110"/>
                  </a:cubicBezTo>
                  <a:cubicBezTo>
                    <a:pt x="231140" y="615950"/>
                    <a:pt x="255270" y="609600"/>
                    <a:pt x="269240" y="610870"/>
                  </a:cubicBezTo>
                  <a:cubicBezTo>
                    <a:pt x="278130" y="612140"/>
                    <a:pt x="283210" y="615950"/>
                    <a:pt x="289560" y="621030"/>
                  </a:cubicBezTo>
                  <a:cubicBezTo>
                    <a:pt x="298450" y="629920"/>
                    <a:pt x="307340" y="647700"/>
                    <a:pt x="309880" y="660400"/>
                  </a:cubicBezTo>
                  <a:cubicBezTo>
                    <a:pt x="312420" y="671830"/>
                    <a:pt x="314960" y="683260"/>
                    <a:pt x="307340" y="690880"/>
                  </a:cubicBezTo>
                  <a:cubicBezTo>
                    <a:pt x="290830" y="709930"/>
                    <a:pt x="171450" y="702310"/>
                    <a:pt x="158750" y="716280"/>
                  </a:cubicBezTo>
                  <a:cubicBezTo>
                    <a:pt x="154940" y="720090"/>
                    <a:pt x="153670" y="727710"/>
                    <a:pt x="157480" y="730250"/>
                  </a:cubicBezTo>
                  <a:cubicBezTo>
                    <a:pt x="165100" y="740410"/>
                    <a:pt x="223520" y="741680"/>
                    <a:pt x="247650" y="735330"/>
                  </a:cubicBezTo>
                  <a:cubicBezTo>
                    <a:pt x="265430" y="730250"/>
                    <a:pt x="279400" y="707390"/>
                    <a:pt x="292100" y="704850"/>
                  </a:cubicBezTo>
                  <a:cubicBezTo>
                    <a:pt x="300990" y="703580"/>
                    <a:pt x="309880" y="704850"/>
                    <a:pt x="314960" y="709930"/>
                  </a:cubicBezTo>
                  <a:cubicBezTo>
                    <a:pt x="321310" y="718820"/>
                    <a:pt x="325120" y="742950"/>
                    <a:pt x="316230" y="759460"/>
                  </a:cubicBezTo>
                  <a:cubicBezTo>
                    <a:pt x="299720" y="791210"/>
                    <a:pt x="187960" y="824230"/>
                    <a:pt x="166370" y="855980"/>
                  </a:cubicBezTo>
                  <a:cubicBezTo>
                    <a:pt x="154940" y="873760"/>
                    <a:pt x="149860" y="902970"/>
                    <a:pt x="156210" y="908050"/>
                  </a:cubicBezTo>
                  <a:cubicBezTo>
                    <a:pt x="163830" y="914400"/>
                    <a:pt x="193040" y="900430"/>
                    <a:pt x="210820" y="889000"/>
                  </a:cubicBezTo>
                  <a:cubicBezTo>
                    <a:pt x="232410" y="876300"/>
                    <a:pt x="256540" y="840740"/>
                    <a:pt x="274320" y="830580"/>
                  </a:cubicBezTo>
                  <a:cubicBezTo>
                    <a:pt x="285750" y="822960"/>
                    <a:pt x="293370" y="821690"/>
                    <a:pt x="304800" y="820420"/>
                  </a:cubicBezTo>
                  <a:cubicBezTo>
                    <a:pt x="321310" y="817880"/>
                    <a:pt x="351790" y="815340"/>
                    <a:pt x="361950" y="825500"/>
                  </a:cubicBezTo>
                  <a:cubicBezTo>
                    <a:pt x="370840" y="835660"/>
                    <a:pt x="372110" y="862330"/>
                    <a:pt x="365760" y="876300"/>
                  </a:cubicBezTo>
                  <a:cubicBezTo>
                    <a:pt x="360680" y="890270"/>
                    <a:pt x="346710" y="897890"/>
                    <a:pt x="328930" y="909320"/>
                  </a:cubicBezTo>
                  <a:cubicBezTo>
                    <a:pt x="297180" y="927100"/>
                    <a:pt x="213360" y="943610"/>
                    <a:pt x="185420" y="962660"/>
                  </a:cubicBezTo>
                  <a:cubicBezTo>
                    <a:pt x="170180" y="974090"/>
                    <a:pt x="162560" y="984250"/>
                    <a:pt x="157480" y="995680"/>
                  </a:cubicBezTo>
                  <a:cubicBezTo>
                    <a:pt x="152400" y="1008380"/>
                    <a:pt x="147320" y="1027430"/>
                    <a:pt x="153670" y="1035050"/>
                  </a:cubicBezTo>
                  <a:cubicBezTo>
                    <a:pt x="161290" y="1043940"/>
                    <a:pt x="186690" y="1041400"/>
                    <a:pt x="205740" y="1036320"/>
                  </a:cubicBezTo>
                  <a:cubicBezTo>
                    <a:pt x="236220" y="1029970"/>
                    <a:pt x="279400" y="993140"/>
                    <a:pt x="312420" y="981710"/>
                  </a:cubicBezTo>
                  <a:cubicBezTo>
                    <a:pt x="336550" y="972820"/>
                    <a:pt x="364490" y="966470"/>
                    <a:pt x="381000" y="969010"/>
                  </a:cubicBezTo>
                  <a:cubicBezTo>
                    <a:pt x="392430" y="970280"/>
                    <a:pt x="403860" y="972820"/>
                    <a:pt x="408940" y="981710"/>
                  </a:cubicBezTo>
                  <a:cubicBezTo>
                    <a:pt x="414020" y="991870"/>
                    <a:pt x="412750" y="1018540"/>
                    <a:pt x="400050" y="1032510"/>
                  </a:cubicBezTo>
                  <a:cubicBezTo>
                    <a:pt x="378460" y="1057910"/>
                    <a:pt x="273050" y="1056640"/>
                    <a:pt x="250190" y="1076960"/>
                  </a:cubicBezTo>
                  <a:cubicBezTo>
                    <a:pt x="238760" y="1085850"/>
                    <a:pt x="233680" y="1099820"/>
                    <a:pt x="234950" y="1108710"/>
                  </a:cubicBezTo>
                  <a:cubicBezTo>
                    <a:pt x="238760" y="1117600"/>
                    <a:pt x="266700" y="1123950"/>
                    <a:pt x="269240" y="1132840"/>
                  </a:cubicBezTo>
                  <a:cubicBezTo>
                    <a:pt x="271780" y="1139190"/>
                    <a:pt x="269240" y="1146810"/>
                    <a:pt x="262890" y="1153160"/>
                  </a:cubicBezTo>
                  <a:cubicBezTo>
                    <a:pt x="252730" y="1164590"/>
                    <a:pt x="218440" y="1182370"/>
                    <a:pt x="198120" y="1182370"/>
                  </a:cubicBezTo>
                  <a:cubicBezTo>
                    <a:pt x="179070" y="1182370"/>
                    <a:pt x="158750" y="1170940"/>
                    <a:pt x="142240" y="1158240"/>
                  </a:cubicBezTo>
                  <a:cubicBezTo>
                    <a:pt x="125730" y="1144270"/>
                    <a:pt x="110490" y="1129030"/>
                    <a:pt x="100330" y="1102360"/>
                  </a:cubicBezTo>
                  <a:cubicBezTo>
                    <a:pt x="80010" y="1056640"/>
                    <a:pt x="63500" y="944880"/>
                    <a:pt x="69850" y="887730"/>
                  </a:cubicBezTo>
                  <a:cubicBezTo>
                    <a:pt x="73660" y="849630"/>
                    <a:pt x="87630" y="814070"/>
                    <a:pt x="104140" y="791210"/>
                  </a:cubicBezTo>
                  <a:cubicBezTo>
                    <a:pt x="116840" y="774700"/>
                    <a:pt x="137160" y="759460"/>
                    <a:pt x="151130" y="755650"/>
                  </a:cubicBezTo>
                  <a:cubicBezTo>
                    <a:pt x="160020" y="753110"/>
                    <a:pt x="170180" y="750570"/>
                    <a:pt x="176530" y="756920"/>
                  </a:cubicBezTo>
                  <a:cubicBezTo>
                    <a:pt x="193040" y="773430"/>
                    <a:pt x="179070" y="872490"/>
                    <a:pt x="190500" y="925830"/>
                  </a:cubicBezTo>
                  <a:cubicBezTo>
                    <a:pt x="203200" y="976630"/>
                    <a:pt x="247650" y="1051560"/>
                    <a:pt x="245110" y="1070610"/>
                  </a:cubicBezTo>
                  <a:cubicBezTo>
                    <a:pt x="243840" y="1076960"/>
                    <a:pt x="238760" y="1082040"/>
                    <a:pt x="237490" y="1080770"/>
                  </a:cubicBezTo>
                  <a:cubicBezTo>
                    <a:pt x="232410" y="1079500"/>
                    <a:pt x="251460" y="1024890"/>
                    <a:pt x="248920" y="989330"/>
                  </a:cubicBezTo>
                  <a:cubicBezTo>
                    <a:pt x="245110" y="937260"/>
                    <a:pt x="203200" y="844550"/>
                    <a:pt x="198120" y="803910"/>
                  </a:cubicBezTo>
                  <a:cubicBezTo>
                    <a:pt x="195580" y="782320"/>
                    <a:pt x="193040" y="764540"/>
                    <a:pt x="198120" y="755650"/>
                  </a:cubicBezTo>
                  <a:cubicBezTo>
                    <a:pt x="201930" y="750570"/>
                    <a:pt x="209550" y="745490"/>
                    <a:pt x="217170" y="748030"/>
                  </a:cubicBezTo>
                  <a:cubicBezTo>
                    <a:pt x="232410" y="754380"/>
                    <a:pt x="259080" y="812800"/>
                    <a:pt x="270510" y="849630"/>
                  </a:cubicBezTo>
                  <a:cubicBezTo>
                    <a:pt x="281940" y="887730"/>
                    <a:pt x="270510" y="946150"/>
                    <a:pt x="283210" y="972820"/>
                  </a:cubicBezTo>
                  <a:cubicBezTo>
                    <a:pt x="292100" y="989330"/>
                    <a:pt x="312420" y="1009650"/>
                    <a:pt x="321310" y="1005840"/>
                  </a:cubicBezTo>
                  <a:cubicBezTo>
                    <a:pt x="346710" y="993140"/>
                    <a:pt x="287020" y="665480"/>
                    <a:pt x="297180" y="563880"/>
                  </a:cubicBezTo>
                  <a:cubicBezTo>
                    <a:pt x="303530" y="508000"/>
                    <a:pt x="325120" y="487680"/>
                    <a:pt x="331470" y="436880"/>
                  </a:cubicBezTo>
                  <a:cubicBezTo>
                    <a:pt x="340360" y="363220"/>
                    <a:pt x="318770" y="227330"/>
                    <a:pt x="323850" y="161290"/>
                  </a:cubicBezTo>
                  <a:cubicBezTo>
                    <a:pt x="326390" y="124460"/>
                    <a:pt x="326390" y="85090"/>
                    <a:pt x="337820" y="73660"/>
                  </a:cubicBezTo>
                  <a:cubicBezTo>
                    <a:pt x="342900" y="67310"/>
                    <a:pt x="354330" y="66040"/>
                    <a:pt x="358140" y="68580"/>
                  </a:cubicBezTo>
                  <a:cubicBezTo>
                    <a:pt x="360680" y="71120"/>
                    <a:pt x="358140" y="87630"/>
                    <a:pt x="355600" y="88900"/>
                  </a:cubicBezTo>
                  <a:cubicBezTo>
                    <a:pt x="351790" y="91440"/>
                    <a:pt x="337820" y="82550"/>
                    <a:pt x="336550" y="78740"/>
                  </a:cubicBezTo>
                  <a:cubicBezTo>
                    <a:pt x="336550" y="74930"/>
                    <a:pt x="344170" y="64770"/>
                    <a:pt x="349250" y="64770"/>
                  </a:cubicBezTo>
                  <a:cubicBezTo>
                    <a:pt x="353060" y="64770"/>
                    <a:pt x="359410" y="71120"/>
                    <a:pt x="361950" y="77470"/>
                  </a:cubicBezTo>
                  <a:cubicBezTo>
                    <a:pt x="367030" y="92710"/>
                    <a:pt x="350520" y="125730"/>
                    <a:pt x="349250" y="161290"/>
                  </a:cubicBezTo>
                  <a:cubicBezTo>
                    <a:pt x="344170" y="227330"/>
                    <a:pt x="365760" y="364490"/>
                    <a:pt x="356870" y="438150"/>
                  </a:cubicBezTo>
                  <a:cubicBezTo>
                    <a:pt x="350520" y="488950"/>
                    <a:pt x="328930" y="508000"/>
                    <a:pt x="322580" y="563880"/>
                  </a:cubicBezTo>
                  <a:cubicBezTo>
                    <a:pt x="311150" y="666750"/>
                    <a:pt x="377190" y="974090"/>
                    <a:pt x="344170" y="1017270"/>
                  </a:cubicBezTo>
                  <a:cubicBezTo>
                    <a:pt x="334010" y="1031240"/>
                    <a:pt x="314960" y="1031240"/>
                    <a:pt x="302260" y="1027430"/>
                  </a:cubicBezTo>
                  <a:cubicBezTo>
                    <a:pt x="288290" y="1023620"/>
                    <a:pt x="274320" y="1009650"/>
                    <a:pt x="264160" y="991870"/>
                  </a:cubicBezTo>
                  <a:cubicBezTo>
                    <a:pt x="248920" y="961390"/>
                    <a:pt x="255270" y="886460"/>
                    <a:pt x="242570" y="845820"/>
                  </a:cubicBezTo>
                  <a:cubicBezTo>
                    <a:pt x="233680" y="815340"/>
                    <a:pt x="201930" y="772160"/>
                    <a:pt x="207010" y="768350"/>
                  </a:cubicBezTo>
                  <a:cubicBezTo>
                    <a:pt x="208280" y="765810"/>
                    <a:pt x="217170" y="768350"/>
                    <a:pt x="222250" y="774700"/>
                  </a:cubicBezTo>
                  <a:cubicBezTo>
                    <a:pt x="240030" y="797560"/>
                    <a:pt x="271780" y="930910"/>
                    <a:pt x="274320" y="989330"/>
                  </a:cubicBezTo>
                  <a:cubicBezTo>
                    <a:pt x="275590" y="1029970"/>
                    <a:pt x="270510" y="1082040"/>
                    <a:pt x="257810" y="1093470"/>
                  </a:cubicBezTo>
                  <a:cubicBezTo>
                    <a:pt x="250190" y="1098550"/>
                    <a:pt x="238760" y="1097280"/>
                    <a:pt x="229870" y="1092200"/>
                  </a:cubicBezTo>
                  <a:cubicBezTo>
                    <a:pt x="214630" y="1083310"/>
                    <a:pt x="200660" y="1042670"/>
                    <a:pt x="190500" y="1016000"/>
                  </a:cubicBezTo>
                  <a:cubicBezTo>
                    <a:pt x="179070" y="988060"/>
                    <a:pt x="171450" y="960120"/>
                    <a:pt x="165100" y="925830"/>
                  </a:cubicBezTo>
                  <a:cubicBezTo>
                    <a:pt x="158750" y="880110"/>
                    <a:pt x="146050" y="773430"/>
                    <a:pt x="156210" y="768350"/>
                  </a:cubicBezTo>
                  <a:cubicBezTo>
                    <a:pt x="158750" y="765810"/>
                    <a:pt x="167640" y="770890"/>
                    <a:pt x="167640" y="774700"/>
                  </a:cubicBezTo>
                  <a:cubicBezTo>
                    <a:pt x="168910" y="782320"/>
                    <a:pt x="127000" y="800100"/>
                    <a:pt x="115570" y="820420"/>
                  </a:cubicBezTo>
                  <a:cubicBezTo>
                    <a:pt x="101600" y="842010"/>
                    <a:pt x="97790" y="867410"/>
                    <a:pt x="95250" y="899160"/>
                  </a:cubicBezTo>
                  <a:cubicBezTo>
                    <a:pt x="92710" y="948690"/>
                    <a:pt x="105410" y="1047750"/>
                    <a:pt x="120650" y="1088390"/>
                  </a:cubicBezTo>
                  <a:cubicBezTo>
                    <a:pt x="129540" y="1111250"/>
                    <a:pt x="140970" y="1123950"/>
                    <a:pt x="154940" y="1135380"/>
                  </a:cubicBezTo>
                  <a:cubicBezTo>
                    <a:pt x="166370" y="1146810"/>
                    <a:pt x="181610" y="1158240"/>
                    <a:pt x="195580" y="1158240"/>
                  </a:cubicBezTo>
                  <a:cubicBezTo>
                    <a:pt x="210820" y="1159510"/>
                    <a:pt x="242570" y="1148080"/>
                    <a:pt x="242570" y="1140460"/>
                  </a:cubicBezTo>
                  <a:cubicBezTo>
                    <a:pt x="243840" y="1135380"/>
                    <a:pt x="214630" y="1130300"/>
                    <a:pt x="209550" y="1120140"/>
                  </a:cubicBezTo>
                  <a:cubicBezTo>
                    <a:pt x="204470" y="1109980"/>
                    <a:pt x="210820" y="1089660"/>
                    <a:pt x="215900" y="1078230"/>
                  </a:cubicBezTo>
                  <a:cubicBezTo>
                    <a:pt x="222250" y="1066800"/>
                    <a:pt x="228600" y="1060450"/>
                    <a:pt x="241300" y="1052830"/>
                  </a:cubicBezTo>
                  <a:cubicBezTo>
                    <a:pt x="269240" y="1037590"/>
                    <a:pt x="377190" y="1027430"/>
                    <a:pt x="387350" y="1012190"/>
                  </a:cubicBezTo>
                  <a:cubicBezTo>
                    <a:pt x="389890" y="1005840"/>
                    <a:pt x="387350" y="996950"/>
                    <a:pt x="383540" y="993140"/>
                  </a:cubicBezTo>
                  <a:cubicBezTo>
                    <a:pt x="377190" y="989330"/>
                    <a:pt x="361950" y="993140"/>
                    <a:pt x="346710" y="998220"/>
                  </a:cubicBezTo>
                  <a:cubicBezTo>
                    <a:pt x="322580" y="1005840"/>
                    <a:pt x="280670" y="1036320"/>
                    <a:pt x="250190" y="1049020"/>
                  </a:cubicBezTo>
                  <a:cubicBezTo>
                    <a:pt x="227330" y="1057910"/>
                    <a:pt x="203200" y="1065530"/>
                    <a:pt x="182880" y="1066800"/>
                  </a:cubicBezTo>
                  <a:cubicBezTo>
                    <a:pt x="167640" y="1066800"/>
                    <a:pt x="149860" y="1065530"/>
                    <a:pt x="140970" y="1059180"/>
                  </a:cubicBezTo>
                  <a:cubicBezTo>
                    <a:pt x="134620" y="1055370"/>
                    <a:pt x="130810" y="1049020"/>
                    <a:pt x="129540" y="1040130"/>
                  </a:cubicBezTo>
                  <a:cubicBezTo>
                    <a:pt x="125730" y="1026160"/>
                    <a:pt x="129540" y="999490"/>
                    <a:pt x="135890" y="982980"/>
                  </a:cubicBezTo>
                  <a:cubicBezTo>
                    <a:pt x="140970" y="969010"/>
                    <a:pt x="147320" y="958850"/>
                    <a:pt x="162560" y="947420"/>
                  </a:cubicBezTo>
                  <a:cubicBezTo>
                    <a:pt x="191770" y="924560"/>
                    <a:pt x="285750" y="906780"/>
                    <a:pt x="314960" y="887730"/>
                  </a:cubicBezTo>
                  <a:cubicBezTo>
                    <a:pt x="330200" y="877570"/>
                    <a:pt x="342900" y="866140"/>
                    <a:pt x="344170" y="858520"/>
                  </a:cubicBezTo>
                  <a:cubicBezTo>
                    <a:pt x="345440" y="853440"/>
                    <a:pt x="342900" y="847090"/>
                    <a:pt x="339090" y="844550"/>
                  </a:cubicBezTo>
                  <a:cubicBezTo>
                    <a:pt x="331470" y="839470"/>
                    <a:pt x="312420" y="839470"/>
                    <a:pt x="297180" y="845820"/>
                  </a:cubicBezTo>
                  <a:cubicBezTo>
                    <a:pt x="270510" y="855980"/>
                    <a:pt x="233680" y="910590"/>
                    <a:pt x="203200" y="922020"/>
                  </a:cubicBezTo>
                  <a:cubicBezTo>
                    <a:pt x="180340" y="930910"/>
                    <a:pt x="148590" y="933450"/>
                    <a:pt x="137160" y="924560"/>
                  </a:cubicBezTo>
                  <a:cubicBezTo>
                    <a:pt x="128270" y="916940"/>
                    <a:pt x="130810" y="895350"/>
                    <a:pt x="133350" y="881380"/>
                  </a:cubicBezTo>
                  <a:cubicBezTo>
                    <a:pt x="135890" y="864870"/>
                    <a:pt x="140970" y="849630"/>
                    <a:pt x="154940" y="834390"/>
                  </a:cubicBezTo>
                  <a:cubicBezTo>
                    <a:pt x="180340" y="805180"/>
                    <a:pt x="292100" y="762000"/>
                    <a:pt x="297180" y="742950"/>
                  </a:cubicBezTo>
                  <a:cubicBezTo>
                    <a:pt x="298450" y="737870"/>
                    <a:pt x="294640" y="730250"/>
                    <a:pt x="290830" y="728980"/>
                  </a:cubicBezTo>
                  <a:cubicBezTo>
                    <a:pt x="283210" y="727710"/>
                    <a:pt x="265430" y="755650"/>
                    <a:pt x="247650" y="760730"/>
                  </a:cubicBezTo>
                  <a:cubicBezTo>
                    <a:pt x="226060" y="767080"/>
                    <a:pt x="187960" y="763270"/>
                    <a:pt x="167640" y="758190"/>
                  </a:cubicBezTo>
                  <a:cubicBezTo>
                    <a:pt x="153670" y="754380"/>
                    <a:pt x="138430" y="750570"/>
                    <a:pt x="133350" y="741680"/>
                  </a:cubicBezTo>
                  <a:cubicBezTo>
                    <a:pt x="128270" y="734060"/>
                    <a:pt x="130810" y="718820"/>
                    <a:pt x="134620" y="711200"/>
                  </a:cubicBezTo>
                  <a:cubicBezTo>
                    <a:pt x="138430" y="702310"/>
                    <a:pt x="144780" y="697230"/>
                    <a:pt x="156210" y="692150"/>
                  </a:cubicBezTo>
                  <a:cubicBezTo>
                    <a:pt x="180340" y="680720"/>
                    <a:pt x="259080" y="685800"/>
                    <a:pt x="276860" y="678180"/>
                  </a:cubicBezTo>
                  <a:cubicBezTo>
                    <a:pt x="281940" y="675640"/>
                    <a:pt x="285750" y="674370"/>
                    <a:pt x="285750" y="669290"/>
                  </a:cubicBezTo>
                  <a:cubicBezTo>
                    <a:pt x="287020" y="661670"/>
                    <a:pt x="278130" y="638810"/>
                    <a:pt x="267970" y="633730"/>
                  </a:cubicBezTo>
                  <a:cubicBezTo>
                    <a:pt x="256540" y="628650"/>
                    <a:pt x="228600" y="642620"/>
                    <a:pt x="213360" y="652780"/>
                  </a:cubicBezTo>
                  <a:cubicBezTo>
                    <a:pt x="200660" y="662940"/>
                    <a:pt x="194310" y="680720"/>
                    <a:pt x="182880" y="689610"/>
                  </a:cubicBezTo>
                  <a:cubicBezTo>
                    <a:pt x="172720" y="697230"/>
                    <a:pt x="165100" y="701040"/>
                    <a:pt x="149860" y="703580"/>
                  </a:cubicBezTo>
                  <a:cubicBezTo>
                    <a:pt x="119380" y="708660"/>
                    <a:pt x="30480" y="712470"/>
                    <a:pt x="10160" y="698500"/>
                  </a:cubicBezTo>
                  <a:cubicBezTo>
                    <a:pt x="2540" y="693420"/>
                    <a:pt x="0" y="683260"/>
                    <a:pt x="0" y="675640"/>
                  </a:cubicBezTo>
                  <a:cubicBezTo>
                    <a:pt x="0" y="665480"/>
                    <a:pt x="5080" y="651510"/>
                    <a:pt x="12700" y="641350"/>
                  </a:cubicBezTo>
                  <a:cubicBezTo>
                    <a:pt x="20320" y="629920"/>
                    <a:pt x="31750" y="621030"/>
                    <a:pt x="50800" y="610870"/>
                  </a:cubicBezTo>
                  <a:cubicBezTo>
                    <a:pt x="95250" y="586740"/>
                    <a:pt x="283210" y="542290"/>
                    <a:pt x="283210" y="537210"/>
                  </a:cubicBezTo>
                  <a:cubicBezTo>
                    <a:pt x="281940" y="534670"/>
                    <a:pt x="250190" y="535940"/>
                    <a:pt x="237490" y="542290"/>
                  </a:cubicBezTo>
                  <a:cubicBezTo>
                    <a:pt x="223520" y="548640"/>
                    <a:pt x="217170" y="575310"/>
                    <a:pt x="200660" y="580390"/>
                  </a:cubicBezTo>
                  <a:cubicBezTo>
                    <a:pt x="182880" y="585470"/>
                    <a:pt x="133350" y="571500"/>
                    <a:pt x="129540" y="558800"/>
                  </a:cubicBezTo>
                  <a:cubicBezTo>
                    <a:pt x="125730" y="548640"/>
                    <a:pt x="139700" y="533400"/>
                    <a:pt x="153670" y="519430"/>
                  </a:cubicBezTo>
                  <a:cubicBezTo>
                    <a:pt x="177800" y="495300"/>
                    <a:pt x="270510" y="461010"/>
                    <a:pt x="281940" y="438150"/>
                  </a:cubicBezTo>
                  <a:cubicBezTo>
                    <a:pt x="287020" y="427990"/>
                    <a:pt x="287020" y="415290"/>
                    <a:pt x="280670" y="410210"/>
                  </a:cubicBezTo>
                  <a:cubicBezTo>
                    <a:pt x="273050" y="403860"/>
                    <a:pt x="245110" y="407670"/>
                    <a:pt x="228600" y="414020"/>
                  </a:cubicBezTo>
                  <a:cubicBezTo>
                    <a:pt x="207010" y="424180"/>
                    <a:pt x="185420" y="464820"/>
                    <a:pt x="167640" y="471170"/>
                  </a:cubicBezTo>
                  <a:cubicBezTo>
                    <a:pt x="156210" y="473710"/>
                    <a:pt x="142240" y="471170"/>
                    <a:pt x="135890" y="466090"/>
                  </a:cubicBezTo>
                  <a:cubicBezTo>
                    <a:pt x="129540" y="461010"/>
                    <a:pt x="125730" y="450850"/>
                    <a:pt x="127000" y="440690"/>
                  </a:cubicBezTo>
                  <a:cubicBezTo>
                    <a:pt x="128270" y="424180"/>
                    <a:pt x="147320" y="397510"/>
                    <a:pt x="168910" y="377190"/>
                  </a:cubicBezTo>
                  <a:cubicBezTo>
                    <a:pt x="200660" y="346710"/>
                    <a:pt x="309880" y="287020"/>
                    <a:pt x="318770" y="293370"/>
                  </a:cubicBezTo>
                  <a:cubicBezTo>
                    <a:pt x="321310" y="295910"/>
                    <a:pt x="318770" y="308610"/>
                    <a:pt x="312420" y="313690"/>
                  </a:cubicBezTo>
                  <a:cubicBezTo>
                    <a:pt x="298450" y="325120"/>
                    <a:pt x="237490" y="316230"/>
                    <a:pt x="208280" y="323850"/>
                  </a:cubicBezTo>
                  <a:cubicBezTo>
                    <a:pt x="184150" y="330200"/>
                    <a:pt x="158750" y="351790"/>
                    <a:pt x="146050" y="349250"/>
                  </a:cubicBezTo>
                  <a:cubicBezTo>
                    <a:pt x="138430" y="347980"/>
                    <a:pt x="132080" y="344170"/>
                    <a:pt x="130810" y="337820"/>
                  </a:cubicBezTo>
                  <a:cubicBezTo>
                    <a:pt x="129540" y="323850"/>
                    <a:pt x="162560" y="283210"/>
                    <a:pt x="186690" y="266700"/>
                  </a:cubicBezTo>
                  <a:cubicBezTo>
                    <a:pt x="215900" y="248920"/>
                    <a:pt x="295910" y="242570"/>
                    <a:pt x="295910" y="238760"/>
                  </a:cubicBezTo>
                  <a:cubicBezTo>
                    <a:pt x="295910" y="236220"/>
                    <a:pt x="252730" y="236220"/>
                    <a:pt x="229870" y="241300"/>
                  </a:cubicBezTo>
                  <a:cubicBezTo>
                    <a:pt x="201930" y="245110"/>
                    <a:pt x="166370" y="267970"/>
                    <a:pt x="142240" y="269240"/>
                  </a:cubicBezTo>
                  <a:cubicBezTo>
                    <a:pt x="124460" y="270510"/>
                    <a:pt x="104140" y="269240"/>
                    <a:pt x="96520" y="261620"/>
                  </a:cubicBezTo>
                  <a:cubicBezTo>
                    <a:pt x="92710" y="257810"/>
                    <a:pt x="88900" y="250190"/>
                    <a:pt x="92710" y="241300"/>
                  </a:cubicBezTo>
                  <a:cubicBezTo>
                    <a:pt x="101600" y="218440"/>
                    <a:pt x="212090" y="149860"/>
                    <a:pt x="245110" y="138430"/>
                  </a:cubicBezTo>
                  <a:cubicBezTo>
                    <a:pt x="259080" y="134620"/>
                    <a:pt x="275590" y="134620"/>
                    <a:pt x="275590" y="138430"/>
                  </a:cubicBezTo>
                  <a:cubicBezTo>
                    <a:pt x="278130" y="144780"/>
                    <a:pt x="157480" y="204470"/>
                    <a:pt x="128270" y="205740"/>
                  </a:cubicBezTo>
                  <a:cubicBezTo>
                    <a:pt x="116840" y="205740"/>
                    <a:pt x="106680" y="201930"/>
                    <a:pt x="104140" y="196850"/>
                  </a:cubicBezTo>
                  <a:cubicBezTo>
                    <a:pt x="101600" y="191770"/>
                    <a:pt x="102870" y="186690"/>
                    <a:pt x="107950" y="177800"/>
                  </a:cubicBezTo>
                  <a:cubicBezTo>
                    <a:pt x="127000" y="147320"/>
                    <a:pt x="292100" y="12700"/>
                    <a:pt x="323850" y="2540"/>
                  </a:cubicBezTo>
                  <a:cubicBezTo>
                    <a:pt x="331470" y="0"/>
                    <a:pt x="337820" y="0"/>
                    <a:pt x="340360" y="2540"/>
                  </a:cubicBezTo>
                  <a:cubicBezTo>
                    <a:pt x="344170" y="6350"/>
                    <a:pt x="341630" y="20320"/>
                    <a:pt x="341630" y="2032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7" id="17"/>
          <p:cNvGrpSpPr/>
          <p:nvPr/>
        </p:nvGrpSpPr>
        <p:grpSpPr>
          <a:xfrm rot="0">
            <a:off x="7749907" y="5121357"/>
            <a:ext cx="139065" cy="542925"/>
            <a:chOff x="0" y="0"/>
            <a:chExt cx="185420" cy="7239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46990" y="50800"/>
              <a:ext cx="83820" cy="621030"/>
            </a:xfrm>
            <a:custGeom>
              <a:avLst/>
              <a:gdLst/>
              <a:ahLst/>
              <a:cxnLst/>
              <a:rect r="r" b="b" t="t" l="l"/>
              <a:pathLst>
                <a:path h="621030" w="83820">
                  <a:moveTo>
                    <a:pt x="48260" y="10160"/>
                  </a:moveTo>
                  <a:cubicBezTo>
                    <a:pt x="83820" y="328930"/>
                    <a:pt x="36830" y="411480"/>
                    <a:pt x="29210" y="461010"/>
                  </a:cubicBezTo>
                  <a:cubicBezTo>
                    <a:pt x="25400" y="488950"/>
                    <a:pt x="25400" y="505460"/>
                    <a:pt x="29210" y="527050"/>
                  </a:cubicBezTo>
                  <a:cubicBezTo>
                    <a:pt x="33020" y="552450"/>
                    <a:pt x="59690" y="590550"/>
                    <a:pt x="57150" y="607060"/>
                  </a:cubicBezTo>
                  <a:cubicBezTo>
                    <a:pt x="55880" y="613410"/>
                    <a:pt x="49530" y="621030"/>
                    <a:pt x="45720" y="621030"/>
                  </a:cubicBezTo>
                  <a:cubicBezTo>
                    <a:pt x="41910" y="621030"/>
                    <a:pt x="31750" y="613410"/>
                    <a:pt x="31750" y="609600"/>
                  </a:cubicBezTo>
                  <a:cubicBezTo>
                    <a:pt x="31750" y="604520"/>
                    <a:pt x="44450" y="595630"/>
                    <a:pt x="49530" y="596900"/>
                  </a:cubicBezTo>
                  <a:cubicBezTo>
                    <a:pt x="53340" y="598170"/>
                    <a:pt x="58420" y="610870"/>
                    <a:pt x="55880" y="613410"/>
                  </a:cubicBezTo>
                  <a:cubicBezTo>
                    <a:pt x="54610" y="617220"/>
                    <a:pt x="40640" y="618490"/>
                    <a:pt x="33020" y="614680"/>
                  </a:cubicBezTo>
                  <a:cubicBezTo>
                    <a:pt x="20320" y="605790"/>
                    <a:pt x="8890" y="562610"/>
                    <a:pt x="3810" y="533400"/>
                  </a:cubicBezTo>
                  <a:cubicBezTo>
                    <a:pt x="0" y="501650"/>
                    <a:pt x="2540" y="469900"/>
                    <a:pt x="8890" y="430530"/>
                  </a:cubicBezTo>
                  <a:cubicBezTo>
                    <a:pt x="17780" y="378460"/>
                    <a:pt x="58420" y="311150"/>
                    <a:pt x="62230" y="246380"/>
                  </a:cubicBezTo>
                  <a:cubicBezTo>
                    <a:pt x="66040" y="173990"/>
                    <a:pt x="15240" y="45720"/>
                    <a:pt x="22860" y="15240"/>
                  </a:cubicBezTo>
                  <a:cubicBezTo>
                    <a:pt x="25400" y="6350"/>
                    <a:pt x="30480" y="0"/>
                    <a:pt x="35560" y="0"/>
                  </a:cubicBezTo>
                  <a:cubicBezTo>
                    <a:pt x="39370" y="0"/>
                    <a:pt x="48260" y="10160"/>
                    <a:pt x="48260" y="10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19" id="19"/>
          <p:cNvGrpSpPr/>
          <p:nvPr/>
        </p:nvGrpSpPr>
        <p:grpSpPr>
          <a:xfrm rot="0">
            <a:off x="7715617" y="5154695"/>
            <a:ext cx="151448" cy="413385"/>
            <a:chOff x="0" y="0"/>
            <a:chExt cx="201930" cy="55118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45720" y="49530"/>
              <a:ext cx="104140" cy="450850"/>
            </a:xfrm>
            <a:custGeom>
              <a:avLst/>
              <a:gdLst/>
              <a:ahLst/>
              <a:cxnLst/>
              <a:rect r="r" b="b" t="t" l="l"/>
              <a:pathLst>
                <a:path h="450850" w="104140">
                  <a:moveTo>
                    <a:pt x="104140" y="13970"/>
                  </a:moveTo>
                  <a:cubicBezTo>
                    <a:pt x="87630" y="124460"/>
                    <a:pt x="44450" y="219710"/>
                    <a:pt x="34290" y="266700"/>
                  </a:cubicBezTo>
                  <a:cubicBezTo>
                    <a:pt x="29210" y="293370"/>
                    <a:pt x="26670" y="308610"/>
                    <a:pt x="30480" y="331470"/>
                  </a:cubicBezTo>
                  <a:cubicBezTo>
                    <a:pt x="35560" y="363220"/>
                    <a:pt x="72390" y="419100"/>
                    <a:pt x="71120" y="436880"/>
                  </a:cubicBezTo>
                  <a:cubicBezTo>
                    <a:pt x="71120" y="443230"/>
                    <a:pt x="68580" y="447040"/>
                    <a:pt x="64770" y="449580"/>
                  </a:cubicBezTo>
                  <a:cubicBezTo>
                    <a:pt x="60960" y="450850"/>
                    <a:pt x="52070" y="449580"/>
                    <a:pt x="48260" y="445770"/>
                  </a:cubicBezTo>
                  <a:cubicBezTo>
                    <a:pt x="40640" y="435610"/>
                    <a:pt x="41910" y="379730"/>
                    <a:pt x="49530" y="368300"/>
                  </a:cubicBezTo>
                  <a:cubicBezTo>
                    <a:pt x="53340" y="363220"/>
                    <a:pt x="62230" y="359410"/>
                    <a:pt x="66040" y="360680"/>
                  </a:cubicBezTo>
                  <a:cubicBezTo>
                    <a:pt x="69850" y="361950"/>
                    <a:pt x="74930" y="370840"/>
                    <a:pt x="73660" y="374650"/>
                  </a:cubicBezTo>
                  <a:cubicBezTo>
                    <a:pt x="72390" y="378460"/>
                    <a:pt x="53340" y="383540"/>
                    <a:pt x="52070" y="381000"/>
                  </a:cubicBezTo>
                  <a:cubicBezTo>
                    <a:pt x="49530" y="378460"/>
                    <a:pt x="55880" y="360680"/>
                    <a:pt x="60960" y="359410"/>
                  </a:cubicBezTo>
                  <a:cubicBezTo>
                    <a:pt x="63500" y="359410"/>
                    <a:pt x="71120" y="365760"/>
                    <a:pt x="73660" y="372110"/>
                  </a:cubicBezTo>
                  <a:cubicBezTo>
                    <a:pt x="78740" y="386080"/>
                    <a:pt x="80010" y="433070"/>
                    <a:pt x="71120" y="441960"/>
                  </a:cubicBezTo>
                  <a:cubicBezTo>
                    <a:pt x="66040" y="448310"/>
                    <a:pt x="55880" y="449580"/>
                    <a:pt x="48260" y="445770"/>
                  </a:cubicBezTo>
                  <a:cubicBezTo>
                    <a:pt x="31750" y="435610"/>
                    <a:pt x="10160" y="367030"/>
                    <a:pt x="5080" y="331470"/>
                  </a:cubicBezTo>
                  <a:cubicBezTo>
                    <a:pt x="0" y="302260"/>
                    <a:pt x="3810" y="280670"/>
                    <a:pt x="10160" y="250190"/>
                  </a:cubicBezTo>
                  <a:cubicBezTo>
                    <a:pt x="19050" y="208280"/>
                    <a:pt x="52070" y="151130"/>
                    <a:pt x="63500" y="106680"/>
                  </a:cubicBezTo>
                  <a:cubicBezTo>
                    <a:pt x="72390" y="72390"/>
                    <a:pt x="69850" y="25400"/>
                    <a:pt x="78740" y="10160"/>
                  </a:cubicBezTo>
                  <a:cubicBezTo>
                    <a:pt x="83820" y="3810"/>
                    <a:pt x="88900" y="0"/>
                    <a:pt x="92710" y="1270"/>
                  </a:cubicBezTo>
                  <a:cubicBezTo>
                    <a:pt x="97790" y="1270"/>
                    <a:pt x="104140" y="13970"/>
                    <a:pt x="104140" y="1397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1" id="21"/>
          <p:cNvGrpSpPr/>
          <p:nvPr/>
        </p:nvGrpSpPr>
        <p:grpSpPr>
          <a:xfrm rot="0">
            <a:off x="7712759" y="5180412"/>
            <a:ext cx="177165" cy="413385"/>
            <a:chOff x="0" y="0"/>
            <a:chExt cx="236220" cy="55118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50800" y="50800"/>
              <a:ext cx="146050" cy="452120"/>
            </a:xfrm>
            <a:custGeom>
              <a:avLst/>
              <a:gdLst/>
              <a:ahLst/>
              <a:cxnLst/>
              <a:rect r="r" b="b" t="t" l="l"/>
              <a:pathLst>
                <a:path h="452120" w="146050">
                  <a:moveTo>
                    <a:pt x="15240" y="0"/>
                  </a:moveTo>
                  <a:cubicBezTo>
                    <a:pt x="80010" y="88900"/>
                    <a:pt x="115570" y="195580"/>
                    <a:pt x="128270" y="265430"/>
                  </a:cubicBezTo>
                  <a:cubicBezTo>
                    <a:pt x="138430" y="325120"/>
                    <a:pt x="146050" y="414020"/>
                    <a:pt x="133350" y="438150"/>
                  </a:cubicBezTo>
                  <a:cubicBezTo>
                    <a:pt x="129540" y="445770"/>
                    <a:pt x="120650" y="450850"/>
                    <a:pt x="116840" y="449580"/>
                  </a:cubicBezTo>
                  <a:cubicBezTo>
                    <a:pt x="113030" y="448310"/>
                    <a:pt x="109220" y="431800"/>
                    <a:pt x="111760" y="429260"/>
                  </a:cubicBezTo>
                  <a:cubicBezTo>
                    <a:pt x="114300" y="426720"/>
                    <a:pt x="133350" y="433070"/>
                    <a:pt x="133350" y="436880"/>
                  </a:cubicBezTo>
                  <a:cubicBezTo>
                    <a:pt x="134620" y="439420"/>
                    <a:pt x="121920" y="452120"/>
                    <a:pt x="118110" y="449580"/>
                  </a:cubicBezTo>
                  <a:cubicBezTo>
                    <a:pt x="104140" y="444500"/>
                    <a:pt x="115570" y="330200"/>
                    <a:pt x="102870" y="269240"/>
                  </a:cubicBezTo>
                  <a:cubicBezTo>
                    <a:pt x="88900" y="200660"/>
                    <a:pt x="55880" y="99060"/>
                    <a:pt x="33020" y="57150"/>
                  </a:cubicBezTo>
                  <a:cubicBezTo>
                    <a:pt x="21590" y="36830"/>
                    <a:pt x="0" y="27940"/>
                    <a:pt x="0" y="17780"/>
                  </a:cubicBezTo>
                  <a:cubicBezTo>
                    <a:pt x="0" y="10160"/>
                    <a:pt x="15240" y="0"/>
                    <a:pt x="15240" y="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3" id="23"/>
          <p:cNvGrpSpPr/>
          <p:nvPr/>
        </p:nvGrpSpPr>
        <p:grpSpPr>
          <a:xfrm rot="0">
            <a:off x="7711807" y="5509025"/>
            <a:ext cx="115252" cy="338138"/>
            <a:chOff x="0" y="0"/>
            <a:chExt cx="153670" cy="4508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25400" y="50800"/>
              <a:ext cx="78740" cy="351790"/>
            </a:xfrm>
            <a:custGeom>
              <a:avLst/>
              <a:gdLst/>
              <a:ahLst/>
              <a:cxnLst/>
              <a:rect r="r" b="b" t="t" l="l"/>
              <a:pathLst>
                <a:path h="351790" w="78740">
                  <a:moveTo>
                    <a:pt x="72390" y="12700"/>
                  </a:moveTo>
                  <a:cubicBezTo>
                    <a:pt x="57150" y="342900"/>
                    <a:pt x="74930" y="334010"/>
                    <a:pt x="77470" y="337820"/>
                  </a:cubicBezTo>
                  <a:cubicBezTo>
                    <a:pt x="78740" y="339090"/>
                    <a:pt x="74930" y="346710"/>
                    <a:pt x="71120" y="347980"/>
                  </a:cubicBezTo>
                  <a:cubicBezTo>
                    <a:pt x="67310" y="349250"/>
                    <a:pt x="53340" y="342900"/>
                    <a:pt x="52070" y="339090"/>
                  </a:cubicBezTo>
                  <a:cubicBezTo>
                    <a:pt x="50800" y="335280"/>
                    <a:pt x="62230" y="323850"/>
                    <a:pt x="66040" y="323850"/>
                  </a:cubicBezTo>
                  <a:cubicBezTo>
                    <a:pt x="69850" y="325120"/>
                    <a:pt x="78740" y="336550"/>
                    <a:pt x="77470" y="339090"/>
                  </a:cubicBezTo>
                  <a:cubicBezTo>
                    <a:pt x="74930" y="342900"/>
                    <a:pt x="57150" y="347980"/>
                    <a:pt x="54610" y="345440"/>
                  </a:cubicBezTo>
                  <a:cubicBezTo>
                    <a:pt x="52070" y="342900"/>
                    <a:pt x="60960" y="325120"/>
                    <a:pt x="64770" y="323850"/>
                  </a:cubicBezTo>
                  <a:cubicBezTo>
                    <a:pt x="68580" y="323850"/>
                    <a:pt x="76200" y="330200"/>
                    <a:pt x="77470" y="334010"/>
                  </a:cubicBezTo>
                  <a:cubicBezTo>
                    <a:pt x="77470" y="337820"/>
                    <a:pt x="73660" y="346710"/>
                    <a:pt x="68580" y="349250"/>
                  </a:cubicBezTo>
                  <a:cubicBezTo>
                    <a:pt x="60960" y="351790"/>
                    <a:pt x="35560" y="349250"/>
                    <a:pt x="25400" y="335280"/>
                  </a:cubicBezTo>
                  <a:cubicBezTo>
                    <a:pt x="0" y="297180"/>
                    <a:pt x="30480" y="41910"/>
                    <a:pt x="48260" y="10160"/>
                  </a:cubicBezTo>
                  <a:cubicBezTo>
                    <a:pt x="52070" y="2540"/>
                    <a:pt x="57150" y="0"/>
                    <a:pt x="62230" y="0"/>
                  </a:cubicBezTo>
                  <a:cubicBezTo>
                    <a:pt x="66040" y="1270"/>
                    <a:pt x="72390" y="12700"/>
                    <a:pt x="72390" y="1270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5" id="25"/>
          <p:cNvGrpSpPr/>
          <p:nvPr/>
        </p:nvGrpSpPr>
        <p:grpSpPr>
          <a:xfrm rot="0">
            <a:off x="7883257" y="5390915"/>
            <a:ext cx="135255" cy="331470"/>
            <a:chOff x="0" y="0"/>
            <a:chExt cx="180340" cy="44196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43180" y="50800"/>
              <a:ext cx="85090" cy="341630"/>
            </a:xfrm>
            <a:custGeom>
              <a:avLst/>
              <a:gdLst/>
              <a:ahLst/>
              <a:cxnLst/>
              <a:rect r="r" b="b" t="t" l="l"/>
              <a:pathLst>
                <a:path h="341630" w="85090">
                  <a:moveTo>
                    <a:pt x="31750" y="10160"/>
                  </a:moveTo>
                  <a:cubicBezTo>
                    <a:pt x="81280" y="335280"/>
                    <a:pt x="72390" y="341630"/>
                    <a:pt x="68580" y="340360"/>
                  </a:cubicBezTo>
                  <a:cubicBezTo>
                    <a:pt x="64770" y="339090"/>
                    <a:pt x="59690" y="323850"/>
                    <a:pt x="62230" y="320040"/>
                  </a:cubicBezTo>
                  <a:cubicBezTo>
                    <a:pt x="64770" y="317500"/>
                    <a:pt x="81280" y="317500"/>
                    <a:pt x="82550" y="321310"/>
                  </a:cubicBezTo>
                  <a:cubicBezTo>
                    <a:pt x="85090" y="323850"/>
                    <a:pt x="78740" y="339090"/>
                    <a:pt x="74930" y="340360"/>
                  </a:cubicBezTo>
                  <a:cubicBezTo>
                    <a:pt x="71120" y="341630"/>
                    <a:pt x="64770" y="337820"/>
                    <a:pt x="59690" y="330200"/>
                  </a:cubicBezTo>
                  <a:cubicBezTo>
                    <a:pt x="39370" y="297180"/>
                    <a:pt x="0" y="52070"/>
                    <a:pt x="7620" y="15240"/>
                  </a:cubicBezTo>
                  <a:cubicBezTo>
                    <a:pt x="8890" y="6350"/>
                    <a:pt x="11430" y="1270"/>
                    <a:pt x="15240" y="0"/>
                  </a:cubicBezTo>
                  <a:cubicBezTo>
                    <a:pt x="20320" y="0"/>
                    <a:pt x="31750" y="10160"/>
                    <a:pt x="31750" y="1016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7" id="27"/>
          <p:cNvGrpSpPr/>
          <p:nvPr/>
        </p:nvGrpSpPr>
        <p:grpSpPr>
          <a:xfrm rot="0">
            <a:off x="7951837" y="5390915"/>
            <a:ext cx="108585" cy="292418"/>
            <a:chOff x="0" y="0"/>
            <a:chExt cx="144780" cy="38989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49530"/>
              <a:ext cx="49530" cy="289560"/>
            </a:xfrm>
            <a:custGeom>
              <a:avLst/>
              <a:gdLst/>
              <a:ahLst/>
              <a:cxnLst/>
              <a:rect r="r" b="b" t="t" l="l"/>
              <a:pathLst>
                <a:path h="289560" w="49530">
                  <a:moveTo>
                    <a:pt x="39370" y="16510"/>
                  </a:moveTo>
                  <a:cubicBezTo>
                    <a:pt x="27940" y="204470"/>
                    <a:pt x="49530" y="257810"/>
                    <a:pt x="44450" y="275590"/>
                  </a:cubicBezTo>
                  <a:cubicBezTo>
                    <a:pt x="41910" y="283210"/>
                    <a:pt x="35560" y="289560"/>
                    <a:pt x="31750" y="289560"/>
                  </a:cubicBezTo>
                  <a:cubicBezTo>
                    <a:pt x="26670" y="289560"/>
                    <a:pt x="19050" y="280670"/>
                    <a:pt x="19050" y="275590"/>
                  </a:cubicBezTo>
                  <a:cubicBezTo>
                    <a:pt x="19050" y="271780"/>
                    <a:pt x="29210" y="264160"/>
                    <a:pt x="33020" y="264160"/>
                  </a:cubicBezTo>
                  <a:cubicBezTo>
                    <a:pt x="36830" y="264160"/>
                    <a:pt x="44450" y="275590"/>
                    <a:pt x="44450" y="278130"/>
                  </a:cubicBezTo>
                  <a:cubicBezTo>
                    <a:pt x="43180" y="283210"/>
                    <a:pt x="27940" y="288290"/>
                    <a:pt x="21590" y="284480"/>
                  </a:cubicBezTo>
                  <a:cubicBezTo>
                    <a:pt x="7620" y="275590"/>
                    <a:pt x="2540" y="207010"/>
                    <a:pt x="1270" y="163830"/>
                  </a:cubicBezTo>
                  <a:cubicBezTo>
                    <a:pt x="0" y="116840"/>
                    <a:pt x="2540" y="31750"/>
                    <a:pt x="13970" y="11430"/>
                  </a:cubicBezTo>
                  <a:cubicBezTo>
                    <a:pt x="17780" y="3810"/>
                    <a:pt x="24130" y="0"/>
                    <a:pt x="27940" y="1270"/>
                  </a:cubicBezTo>
                  <a:cubicBezTo>
                    <a:pt x="33020" y="1270"/>
                    <a:pt x="39370" y="16510"/>
                    <a:pt x="39370" y="16510"/>
                  </a:cubicBezTo>
                </a:path>
              </a:pathLst>
            </a:custGeom>
            <a:solidFill>
              <a:srgbClr val="FEFEF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29" id="29"/>
          <p:cNvGrpSpPr/>
          <p:nvPr/>
        </p:nvGrpSpPr>
        <p:grpSpPr>
          <a:xfrm rot="0">
            <a:off x="1810789" y="2683738"/>
            <a:ext cx="907648" cy="403302"/>
            <a:chOff x="0" y="0"/>
            <a:chExt cx="336166" cy="149371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336166" cy="149371"/>
            </a:xfrm>
            <a:custGeom>
              <a:avLst/>
              <a:gdLst/>
              <a:ahLst/>
              <a:cxnLst/>
              <a:rect r="r" b="b" t="t" l="l"/>
              <a:pathLst>
                <a:path h="149371" w="336166">
                  <a:moveTo>
                    <a:pt x="0" y="0"/>
                  </a:moveTo>
                  <a:lnTo>
                    <a:pt x="336166" y="0"/>
                  </a:lnTo>
                  <a:lnTo>
                    <a:pt x="336166" y="149371"/>
                  </a:lnTo>
                  <a:lnTo>
                    <a:pt x="0" y="149371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336166" cy="17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Tiosulfato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3680614" y="2393017"/>
            <a:ext cx="907648" cy="403302"/>
            <a:chOff x="0" y="0"/>
            <a:chExt cx="336166" cy="14937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36166" cy="149371"/>
            </a:xfrm>
            <a:custGeom>
              <a:avLst/>
              <a:gdLst/>
              <a:ahLst/>
              <a:cxnLst/>
              <a:rect r="r" b="b" t="t" l="l"/>
              <a:pathLst>
                <a:path h="149371" w="336166">
                  <a:moveTo>
                    <a:pt x="0" y="0"/>
                  </a:moveTo>
                  <a:lnTo>
                    <a:pt x="336166" y="0"/>
                  </a:lnTo>
                  <a:lnTo>
                    <a:pt x="336166" y="149371"/>
                  </a:lnTo>
                  <a:lnTo>
                    <a:pt x="0" y="149371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28575"/>
              <a:ext cx="336166" cy="17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Sulfito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2849415" y="2869345"/>
            <a:ext cx="657086" cy="203999"/>
            <a:chOff x="0" y="0"/>
            <a:chExt cx="1645869" cy="51097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1645869" cy="510977"/>
            </a:xfrm>
            <a:custGeom>
              <a:avLst/>
              <a:gdLst/>
              <a:ahLst/>
              <a:cxnLst/>
              <a:rect r="r" b="b" t="t" l="l"/>
              <a:pathLst>
                <a:path h="510977" w="1645869">
                  <a:moveTo>
                    <a:pt x="1645869" y="255488"/>
                  </a:moveTo>
                  <a:lnTo>
                    <a:pt x="1239469" y="0"/>
                  </a:lnTo>
                  <a:lnTo>
                    <a:pt x="1239469" y="203200"/>
                  </a:lnTo>
                  <a:lnTo>
                    <a:pt x="0" y="203200"/>
                  </a:lnTo>
                  <a:lnTo>
                    <a:pt x="0" y="307777"/>
                  </a:lnTo>
                  <a:lnTo>
                    <a:pt x="1239469" y="307777"/>
                  </a:lnTo>
                  <a:lnTo>
                    <a:pt x="1239469" y="510977"/>
                  </a:lnTo>
                  <a:lnTo>
                    <a:pt x="1645869" y="255488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193675"/>
              <a:ext cx="1544269" cy="114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38" id="38"/>
          <p:cNvSpPr/>
          <p:nvPr/>
        </p:nvSpPr>
        <p:spPr>
          <a:xfrm flipH="false" flipV="false" rot="0">
            <a:off x="938124" y="4627059"/>
            <a:ext cx="408737" cy="1503372"/>
          </a:xfrm>
          <a:custGeom>
            <a:avLst/>
            <a:gdLst/>
            <a:ahLst/>
            <a:cxnLst/>
            <a:rect r="r" b="b" t="t" l="l"/>
            <a:pathLst>
              <a:path h="1503372" w="408737">
                <a:moveTo>
                  <a:pt x="0" y="0"/>
                </a:moveTo>
                <a:lnTo>
                  <a:pt x="408736" y="0"/>
                </a:lnTo>
                <a:lnTo>
                  <a:pt x="408736" y="1503371"/>
                </a:lnTo>
                <a:lnTo>
                  <a:pt x="0" y="15033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807" r="0" b="-807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2380749" y="4616588"/>
            <a:ext cx="434042" cy="1524314"/>
          </a:xfrm>
          <a:custGeom>
            <a:avLst/>
            <a:gdLst/>
            <a:ahLst/>
            <a:cxnLst/>
            <a:rect r="r" b="b" t="t" l="l"/>
            <a:pathLst>
              <a:path h="1524314" w="434042">
                <a:moveTo>
                  <a:pt x="0" y="0"/>
                </a:moveTo>
                <a:lnTo>
                  <a:pt x="434042" y="0"/>
                </a:lnTo>
                <a:lnTo>
                  <a:pt x="434042" y="1524314"/>
                </a:lnTo>
                <a:lnTo>
                  <a:pt x="0" y="15243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3680614" y="2971344"/>
            <a:ext cx="907648" cy="403302"/>
            <a:chOff x="0" y="0"/>
            <a:chExt cx="336166" cy="14937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36166" cy="149371"/>
            </a:xfrm>
            <a:custGeom>
              <a:avLst/>
              <a:gdLst/>
              <a:ahLst/>
              <a:cxnLst/>
              <a:rect r="r" b="b" t="t" l="l"/>
              <a:pathLst>
                <a:path h="149371" w="336166">
                  <a:moveTo>
                    <a:pt x="0" y="0"/>
                  </a:moveTo>
                  <a:lnTo>
                    <a:pt x="336166" y="0"/>
                  </a:lnTo>
                  <a:lnTo>
                    <a:pt x="336166" y="149371"/>
                  </a:lnTo>
                  <a:lnTo>
                    <a:pt x="0" y="149371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336166" cy="17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Sulfato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5145777" y="2896846"/>
            <a:ext cx="1107983" cy="552298"/>
            <a:chOff x="0" y="0"/>
            <a:chExt cx="410364" cy="20455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410364" cy="204555"/>
            </a:xfrm>
            <a:custGeom>
              <a:avLst/>
              <a:gdLst/>
              <a:ahLst/>
              <a:cxnLst/>
              <a:rect r="r" b="b" t="t" l="l"/>
              <a:pathLst>
                <a:path h="204555" w="410364">
                  <a:moveTo>
                    <a:pt x="0" y="0"/>
                  </a:moveTo>
                  <a:lnTo>
                    <a:pt x="410364" y="0"/>
                  </a:lnTo>
                  <a:lnTo>
                    <a:pt x="410364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5" id="45"/>
            <p:cNvSpPr txBox="true"/>
            <p:nvPr/>
          </p:nvSpPr>
          <p:spPr>
            <a:xfrm>
              <a:off x="0" y="-28575"/>
              <a:ext cx="410364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Citrato férrico de amonio</a:t>
              </a:r>
            </a:p>
          </p:txBody>
        </p:sp>
      </p:grpSp>
      <p:sp>
        <p:nvSpPr>
          <p:cNvPr name="Freeform 46" id="46"/>
          <p:cNvSpPr/>
          <p:nvPr/>
        </p:nvSpPr>
        <p:spPr>
          <a:xfrm flipH="false" flipV="false" rot="0">
            <a:off x="4697803" y="3041322"/>
            <a:ext cx="273283" cy="263346"/>
          </a:xfrm>
          <a:custGeom>
            <a:avLst/>
            <a:gdLst/>
            <a:ahLst/>
            <a:cxnLst/>
            <a:rect r="r" b="b" t="t" l="l"/>
            <a:pathLst>
              <a:path h="263346" w="273283">
                <a:moveTo>
                  <a:pt x="0" y="0"/>
                </a:moveTo>
                <a:lnTo>
                  <a:pt x="273284" y="0"/>
                </a:lnTo>
                <a:lnTo>
                  <a:pt x="273284" y="263346"/>
                </a:lnTo>
                <a:lnTo>
                  <a:pt x="0" y="263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8831017" y="6093277"/>
            <a:ext cx="72390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ORN -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387257" y="4068269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450191" y="6280919"/>
            <a:ext cx="115436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Sulfuro (positivo)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2126580" y="6260916"/>
            <a:ext cx="1154367" cy="181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Sulfuro (negativo)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201241" y="4068269"/>
            <a:ext cx="1659173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PRUEBA DE INDOL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4934696" y="6333941"/>
            <a:ext cx="587449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Indol (positivo)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5754017" y="6324220"/>
            <a:ext cx="648186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Indol (negativo)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7087426" y="4068343"/>
            <a:ext cx="1959064" cy="14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PRUEBA DE MOVILIDAD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7411881" y="6199639"/>
            <a:ext cx="79730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Movilidad (positivo)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8411050" y="6199639"/>
            <a:ext cx="784136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39"/>
              </a:lnSpc>
            </a:pPr>
            <a:r>
              <a:rPr lang="en-US" sz="1099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Movilidad (negativo)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600774" y="2704245"/>
            <a:ext cx="1154367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reducción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6484733" y="3087040"/>
            <a:ext cx="657086" cy="203999"/>
            <a:chOff x="0" y="0"/>
            <a:chExt cx="1645869" cy="510977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1645869" cy="510977"/>
            </a:xfrm>
            <a:custGeom>
              <a:avLst/>
              <a:gdLst/>
              <a:ahLst/>
              <a:cxnLst/>
              <a:rect r="r" b="b" t="t" l="l"/>
              <a:pathLst>
                <a:path h="510977" w="1645869">
                  <a:moveTo>
                    <a:pt x="1645869" y="255488"/>
                  </a:moveTo>
                  <a:lnTo>
                    <a:pt x="1239469" y="0"/>
                  </a:lnTo>
                  <a:lnTo>
                    <a:pt x="1239469" y="203200"/>
                  </a:lnTo>
                  <a:lnTo>
                    <a:pt x="0" y="203200"/>
                  </a:lnTo>
                  <a:lnTo>
                    <a:pt x="0" y="307777"/>
                  </a:lnTo>
                  <a:lnTo>
                    <a:pt x="1239469" y="307777"/>
                  </a:lnTo>
                  <a:lnTo>
                    <a:pt x="1239469" y="510977"/>
                  </a:lnTo>
                  <a:lnTo>
                    <a:pt x="1645869" y="255488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193675"/>
              <a:ext cx="1544269" cy="114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281216" y="2885389"/>
            <a:ext cx="1107983" cy="552298"/>
            <a:chOff x="0" y="0"/>
            <a:chExt cx="410364" cy="204555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410364" cy="204555"/>
            </a:xfrm>
            <a:custGeom>
              <a:avLst/>
              <a:gdLst/>
              <a:ahLst/>
              <a:cxnLst/>
              <a:rect r="r" b="b" t="t" l="l"/>
              <a:pathLst>
                <a:path h="204555" w="410364">
                  <a:moveTo>
                    <a:pt x="0" y="0"/>
                  </a:moveTo>
                  <a:lnTo>
                    <a:pt x="410364" y="0"/>
                  </a:lnTo>
                  <a:lnTo>
                    <a:pt x="410364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410364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Sulfato ferroso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5427" y="4851819"/>
            <a:ext cx="538334" cy="2006031"/>
          </a:xfrm>
          <a:custGeom>
            <a:avLst/>
            <a:gdLst/>
            <a:ahLst/>
            <a:cxnLst/>
            <a:rect r="r" b="b" t="t" l="l"/>
            <a:pathLst>
              <a:path h="2006031" w="538334">
                <a:moveTo>
                  <a:pt x="0" y="0"/>
                </a:moveTo>
                <a:lnTo>
                  <a:pt x="538334" y="0"/>
                </a:lnTo>
                <a:lnTo>
                  <a:pt x="538334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78" t="0" r="-9873" b="-18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28848" y="4851819"/>
            <a:ext cx="544698" cy="2029202"/>
          </a:xfrm>
          <a:custGeom>
            <a:avLst/>
            <a:gdLst/>
            <a:ahLst/>
            <a:cxnLst/>
            <a:rect r="r" b="b" t="t" l="l"/>
            <a:pathLst>
              <a:path h="2029202" w="544698">
                <a:moveTo>
                  <a:pt x="0" y="0"/>
                </a:moveTo>
                <a:lnTo>
                  <a:pt x="544697" y="0"/>
                </a:lnTo>
                <a:lnTo>
                  <a:pt x="544697" y="2029202"/>
                </a:lnTo>
                <a:lnTo>
                  <a:pt x="0" y="20292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622" t="0" r="-8420" b="-2671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19153" y="4828648"/>
            <a:ext cx="552279" cy="2029202"/>
          </a:xfrm>
          <a:custGeom>
            <a:avLst/>
            <a:gdLst/>
            <a:ahLst/>
            <a:cxnLst/>
            <a:rect r="r" b="b" t="t" l="l"/>
            <a:pathLst>
              <a:path h="2029202" w="552279">
                <a:moveTo>
                  <a:pt x="0" y="0"/>
                </a:moveTo>
                <a:lnTo>
                  <a:pt x="552279" y="0"/>
                </a:lnTo>
                <a:lnTo>
                  <a:pt x="552279" y="2029202"/>
                </a:lnTo>
                <a:lnTo>
                  <a:pt x="0" y="20292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02" t="-1868" r="-11442" b="-193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07655" y="964051"/>
            <a:ext cx="5431390" cy="684047"/>
            <a:chOff x="0" y="0"/>
            <a:chExt cx="2011626" cy="2533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Simmons Citrato Agar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325959" y="2226265"/>
            <a:ext cx="1587364" cy="552298"/>
            <a:chOff x="0" y="0"/>
            <a:chExt cx="587913" cy="20455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7913" cy="204555"/>
            </a:xfrm>
            <a:custGeom>
              <a:avLst/>
              <a:gdLst/>
              <a:ahLst/>
              <a:cxnLst/>
              <a:rect r="r" b="b" t="t" l="l"/>
              <a:pathLst>
                <a:path h="204555" w="587913">
                  <a:moveTo>
                    <a:pt x="0" y="0"/>
                  </a:moveTo>
                  <a:lnTo>
                    <a:pt x="587913" y="0"/>
                  </a:lnTo>
                  <a:lnTo>
                    <a:pt x="587913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587913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INDICADOR: azul de bromotimol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9165" y="2016715"/>
            <a:ext cx="1278491" cy="761848"/>
            <a:chOff x="0" y="0"/>
            <a:chExt cx="473515" cy="28216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73515" cy="282166"/>
            </a:xfrm>
            <a:custGeom>
              <a:avLst/>
              <a:gdLst/>
              <a:ahLst/>
              <a:cxnLst/>
              <a:rect r="r" b="b" t="t" l="l"/>
              <a:pathLst>
                <a:path h="282166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473515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Acido: verde 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Alcalino: azul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384733" y="2016715"/>
            <a:ext cx="1782760" cy="761848"/>
            <a:chOff x="0" y="0"/>
            <a:chExt cx="660282" cy="28216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60282" cy="282166"/>
            </a:xfrm>
            <a:custGeom>
              <a:avLst/>
              <a:gdLst/>
              <a:ahLst/>
              <a:cxnLst/>
              <a:rect r="r" b="b" t="t" l="l"/>
              <a:pathLst>
                <a:path h="282166" w="660282">
                  <a:moveTo>
                    <a:pt x="0" y="0"/>
                  </a:moveTo>
                  <a:lnTo>
                    <a:pt x="660282" y="0"/>
                  </a:lnTo>
                  <a:lnTo>
                    <a:pt x="660282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60282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Citrato de Sodio como principal fuente de carbono</a:t>
              </a: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3260158" y="3775030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29165" y="4219634"/>
            <a:ext cx="1114088" cy="342748"/>
            <a:chOff x="0" y="0"/>
            <a:chExt cx="412625" cy="12694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12625" cy="126944"/>
            </a:xfrm>
            <a:custGeom>
              <a:avLst/>
              <a:gdLst/>
              <a:ahLst/>
              <a:cxnLst/>
              <a:rect r="r" b="b" t="t" l="l"/>
              <a:pathLst>
                <a:path h="126944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26944"/>
                  </a:lnTo>
                  <a:lnTo>
                    <a:pt x="0" y="126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412625" cy="15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 inicial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3354193" y="5233960"/>
            <a:ext cx="115436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Crecimiento bacteriano presente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medio vira a alcalino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Citrato (positivo)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484678" y="5233960"/>
            <a:ext cx="1154367" cy="1245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Crecimiento bacteriano ausente el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medio no vira y se mantiene acido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Citrato (negativo)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07655" y="964051"/>
            <a:ext cx="5431390" cy="684047"/>
            <a:chOff x="0" y="0"/>
            <a:chExt cx="2011626" cy="2533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Manitol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42615" y="3098724"/>
            <a:ext cx="1114088" cy="342748"/>
            <a:chOff x="0" y="0"/>
            <a:chExt cx="412625" cy="1269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625" cy="126944"/>
            </a:xfrm>
            <a:custGeom>
              <a:avLst/>
              <a:gdLst/>
              <a:ahLst/>
              <a:cxnLst/>
              <a:rect r="r" b="b" t="t" l="l"/>
              <a:pathLst>
                <a:path h="126944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26944"/>
                  </a:lnTo>
                  <a:lnTo>
                    <a:pt x="0" y="126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12625" cy="15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 inicial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26621" y="3657600"/>
            <a:ext cx="746076" cy="2696659"/>
          </a:xfrm>
          <a:custGeom>
            <a:avLst/>
            <a:gdLst/>
            <a:ahLst/>
            <a:cxnLst/>
            <a:rect r="r" b="b" t="t" l="l"/>
            <a:pathLst>
              <a:path h="2696659" w="746076">
                <a:moveTo>
                  <a:pt x="0" y="0"/>
                </a:moveTo>
                <a:lnTo>
                  <a:pt x="746076" y="0"/>
                </a:lnTo>
                <a:lnTo>
                  <a:pt x="746076" y="2696659"/>
                </a:lnTo>
                <a:lnTo>
                  <a:pt x="0" y="26966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232603" y="3657600"/>
            <a:ext cx="794711" cy="2696659"/>
          </a:xfrm>
          <a:custGeom>
            <a:avLst/>
            <a:gdLst/>
            <a:ahLst/>
            <a:cxnLst/>
            <a:rect r="r" b="b" t="t" l="l"/>
            <a:pathLst>
              <a:path h="2696659" w="794711">
                <a:moveTo>
                  <a:pt x="0" y="0"/>
                </a:moveTo>
                <a:lnTo>
                  <a:pt x="794711" y="0"/>
                </a:lnTo>
                <a:lnTo>
                  <a:pt x="794711" y="2696659"/>
                </a:lnTo>
                <a:lnTo>
                  <a:pt x="0" y="2696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277304" y="3657600"/>
            <a:ext cx="744776" cy="2696659"/>
          </a:xfrm>
          <a:custGeom>
            <a:avLst/>
            <a:gdLst/>
            <a:ahLst/>
            <a:cxnLst/>
            <a:rect r="r" b="b" t="t" l="l"/>
            <a:pathLst>
              <a:path h="2696659" w="744776">
                <a:moveTo>
                  <a:pt x="0" y="0"/>
                </a:moveTo>
                <a:lnTo>
                  <a:pt x="744776" y="0"/>
                </a:lnTo>
                <a:lnTo>
                  <a:pt x="744776" y="2696659"/>
                </a:lnTo>
                <a:lnTo>
                  <a:pt x="0" y="26966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142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673609" y="2654120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67643" y="4113050"/>
            <a:ext cx="115436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Manitol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(positivo)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8128" y="4113050"/>
            <a:ext cx="115436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Manitol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(negativo)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67479" y="839775"/>
            <a:ext cx="5431390" cy="684047"/>
            <a:chOff x="0" y="0"/>
            <a:chExt cx="2011626" cy="2533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Voges-Proskauer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58844" y="1863938"/>
            <a:ext cx="1455848" cy="509448"/>
            <a:chOff x="0" y="0"/>
            <a:chExt cx="539203" cy="1886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9203" cy="188684"/>
            </a:xfrm>
            <a:custGeom>
              <a:avLst/>
              <a:gdLst/>
              <a:ahLst/>
              <a:cxnLst/>
              <a:rect r="r" b="b" t="t" l="l"/>
              <a:pathLst>
                <a:path h="188684" w="539203">
                  <a:moveTo>
                    <a:pt x="0" y="0"/>
                  </a:moveTo>
                  <a:lnTo>
                    <a:pt x="539203" y="0"/>
                  </a:lnTo>
                  <a:lnTo>
                    <a:pt x="539203" y="188684"/>
                  </a:lnTo>
                  <a:lnTo>
                    <a:pt x="0" y="188684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539203" cy="21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Una suspensión con el microorganismo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474544" y="1863938"/>
            <a:ext cx="2061819" cy="509448"/>
            <a:chOff x="0" y="0"/>
            <a:chExt cx="763637" cy="18868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3637" cy="188684"/>
            </a:xfrm>
            <a:custGeom>
              <a:avLst/>
              <a:gdLst/>
              <a:ahLst/>
              <a:cxnLst/>
              <a:rect r="r" b="b" t="t" l="l"/>
              <a:pathLst>
                <a:path h="188684" w="763637">
                  <a:moveTo>
                    <a:pt x="0" y="0"/>
                  </a:moveTo>
                  <a:lnTo>
                    <a:pt x="763637" y="0"/>
                  </a:lnTo>
                  <a:lnTo>
                    <a:pt x="763637" y="188684"/>
                  </a:lnTo>
                  <a:lnTo>
                    <a:pt x="0" y="188684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763637" cy="21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562"/>
                </a:lnSpc>
                <a:spcBef>
                  <a:spcPct val="0"/>
                </a:spcBef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Se agrega 0,6 ml del Reactivo A de Voges-Proskauer 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983174" y="1863938"/>
            <a:ext cx="2138511" cy="509448"/>
            <a:chOff x="0" y="0"/>
            <a:chExt cx="792041" cy="18868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2041" cy="188684"/>
            </a:xfrm>
            <a:custGeom>
              <a:avLst/>
              <a:gdLst/>
              <a:ahLst/>
              <a:cxnLst/>
              <a:rect r="r" b="b" t="t" l="l"/>
              <a:pathLst>
                <a:path h="188684" w="792041">
                  <a:moveTo>
                    <a:pt x="0" y="0"/>
                  </a:moveTo>
                  <a:lnTo>
                    <a:pt x="792041" y="0"/>
                  </a:lnTo>
                  <a:lnTo>
                    <a:pt x="792041" y="188684"/>
                  </a:lnTo>
                  <a:lnTo>
                    <a:pt x="0" y="188684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792041" cy="21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562"/>
                </a:lnSpc>
                <a:spcBef>
                  <a:spcPct val="0"/>
                </a:spcBef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Se añade 0,2 ml del Reactivo B de Voges-Proskauer 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715558" y="1863938"/>
            <a:ext cx="1352100" cy="509448"/>
            <a:chOff x="0" y="0"/>
            <a:chExt cx="500778" cy="18868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0778" cy="188684"/>
            </a:xfrm>
            <a:custGeom>
              <a:avLst/>
              <a:gdLst/>
              <a:ahLst/>
              <a:cxnLst/>
              <a:rect r="r" b="b" t="t" l="l"/>
              <a:pathLst>
                <a:path h="188684" w="500778">
                  <a:moveTo>
                    <a:pt x="0" y="0"/>
                  </a:moveTo>
                  <a:lnTo>
                    <a:pt x="500778" y="0"/>
                  </a:lnTo>
                  <a:lnTo>
                    <a:pt x="500778" y="188684"/>
                  </a:lnTo>
                  <a:lnTo>
                    <a:pt x="0" y="188684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500778" cy="2172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1562"/>
                </a:lnSpc>
                <a:spcBef>
                  <a:spcPct val="0"/>
                </a:spcBef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Se agita fuertemente 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957540" y="1978421"/>
            <a:ext cx="324497" cy="280481"/>
            <a:chOff x="0" y="0"/>
            <a:chExt cx="812800" cy="70254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582477" y="1978421"/>
            <a:ext cx="324497" cy="280481"/>
            <a:chOff x="0" y="0"/>
            <a:chExt cx="812800" cy="7025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248186" y="1978421"/>
            <a:ext cx="324497" cy="280481"/>
            <a:chOff x="0" y="0"/>
            <a:chExt cx="812800" cy="702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702549"/>
            </a:xfrm>
            <a:custGeom>
              <a:avLst/>
              <a:gdLst/>
              <a:ahLst/>
              <a:cxnLst/>
              <a:rect r="r" b="b" t="t" l="l"/>
              <a:pathLst>
                <a:path h="702549" w="812800">
                  <a:moveTo>
                    <a:pt x="812800" y="351274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406400" y="499349"/>
                  </a:lnTo>
                  <a:lnTo>
                    <a:pt x="406400" y="702549"/>
                  </a:lnTo>
                  <a:lnTo>
                    <a:pt x="812800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193675"/>
              <a:ext cx="711200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909002" y="2516261"/>
            <a:ext cx="553701" cy="2006031"/>
          </a:xfrm>
          <a:custGeom>
            <a:avLst/>
            <a:gdLst/>
            <a:ahLst/>
            <a:cxnLst/>
            <a:rect r="r" b="b" t="t" l="l"/>
            <a:pathLst>
              <a:path h="2006031" w="553701">
                <a:moveTo>
                  <a:pt x="0" y="0"/>
                </a:moveTo>
                <a:lnTo>
                  <a:pt x="553701" y="0"/>
                </a:lnTo>
                <a:lnTo>
                  <a:pt x="553701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243301" y="2516261"/>
            <a:ext cx="524304" cy="2006031"/>
          </a:xfrm>
          <a:custGeom>
            <a:avLst/>
            <a:gdLst/>
            <a:ahLst/>
            <a:cxnLst/>
            <a:rect r="r" b="b" t="t" l="l"/>
            <a:pathLst>
              <a:path h="2006031" w="524304">
                <a:moveTo>
                  <a:pt x="0" y="0"/>
                </a:moveTo>
                <a:lnTo>
                  <a:pt x="524304" y="0"/>
                </a:lnTo>
                <a:lnTo>
                  <a:pt x="524304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5833603" y="2516261"/>
            <a:ext cx="553701" cy="2006031"/>
          </a:xfrm>
          <a:custGeom>
            <a:avLst/>
            <a:gdLst/>
            <a:ahLst/>
            <a:cxnLst/>
            <a:rect r="r" b="b" t="t" l="l"/>
            <a:pathLst>
              <a:path h="2006031" w="553701">
                <a:moveTo>
                  <a:pt x="0" y="0"/>
                </a:moveTo>
                <a:lnTo>
                  <a:pt x="553701" y="0"/>
                </a:lnTo>
                <a:lnTo>
                  <a:pt x="553701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5329720" y="5060280"/>
            <a:ext cx="553701" cy="2006031"/>
          </a:xfrm>
          <a:custGeom>
            <a:avLst/>
            <a:gdLst/>
            <a:ahLst/>
            <a:cxnLst/>
            <a:rect r="r" b="b" t="t" l="l"/>
            <a:pathLst>
              <a:path h="2006031" w="553701">
                <a:moveTo>
                  <a:pt x="0" y="0"/>
                </a:moveTo>
                <a:lnTo>
                  <a:pt x="553701" y="0"/>
                </a:lnTo>
                <a:lnTo>
                  <a:pt x="553701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909002" y="5453359"/>
            <a:ext cx="907648" cy="403302"/>
            <a:chOff x="0" y="0"/>
            <a:chExt cx="336166" cy="14937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36166" cy="149371"/>
            </a:xfrm>
            <a:custGeom>
              <a:avLst/>
              <a:gdLst/>
              <a:ahLst/>
              <a:cxnLst/>
              <a:rect r="r" b="b" t="t" l="l"/>
              <a:pathLst>
                <a:path h="149371" w="336166">
                  <a:moveTo>
                    <a:pt x="0" y="0"/>
                  </a:moveTo>
                  <a:lnTo>
                    <a:pt x="336166" y="0"/>
                  </a:lnTo>
                  <a:lnTo>
                    <a:pt x="336166" y="149371"/>
                  </a:lnTo>
                  <a:lnTo>
                    <a:pt x="0" y="149371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336166" cy="17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acetoin</a:t>
              </a: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2668385" y="5453359"/>
            <a:ext cx="907648" cy="403302"/>
            <a:chOff x="0" y="0"/>
            <a:chExt cx="336166" cy="14937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36166" cy="149371"/>
            </a:xfrm>
            <a:custGeom>
              <a:avLst/>
              <a:gdLst/>
              <a:ahLst/>
              <a:cxnLst/>
              <a:rect r="r" b="b" t="t" l="l"/>
              <a:pathLst>
                <a:path h="149371" w="336166">
                  <a:moveTo>
                    <a:pt x="0" y="0"/>
                  </a:moveTo>
                  <a:lnTo>
                    <a:pt x="336166" y="0"/>
                  </a:lnTo>
                  <a:lnTo>
                    <a:pt x="336166" y="149371"/>
                  </a:lnTo>
                  <a:lnTo>
                    <a:pt x="0" y="149371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336166" cy="1779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diacetilo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947629" y="5638966"/>
            <a:ext cx="657086" cy="203999"/>
            <a:chOff x="0" y="0"/>
            <a:chExt cx="1645869" cy="510977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645869" cy="510977"/>
            </a:xfrm>
            <a:custGeom>
              <a:avLst/>
              <a:gdLst/>
              <a:ahLst/>
              <a:cxnLst/>
              <a:rect r="r" b="b" t="t" l="l"/>
              <a:pathLst>
                <a:path h="510977" w="1645869">
                  <a:moveTo>
                    <a:pt x="1645869" y="255488"/>
                  </a:moveTo>
                  <a:lnTo>
                    <a:pt x="1239469" y="0"/>
                  </a:lnTo>
                  <a:lnTo>
                    <a:pt x="1239469" y="203200"/>
                  </a:lnTo>
                  <a:lnTo>
                    <a:pt x="0" y="203200"/>
                  </a:lnTo>
                  <a:lnTo>
                    <a:pt x="0" y="307777"/>
                  </a:lnTo>
                  <a:lnTo>
                    <a:pt x="1239469" y="307777"/>
                  </a:lnTo>
                  <a:lnTo>
                    <a:pt x="1239469" y="510977"/>
                  </a:lnTo>
                  <a:lnTo>
                    <a:pt x="1645869" y="255488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193675"/>
              <a:ext cx="1544269" cy="1141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7924192" y="5060280"/>
            <a:ext cx="550763" cy="2006031"/>
          </a:xfrm>
          <a:custGeom>
            <a:avLst/>
            <a:gdLst/>
            <a:ahLst/>
            <a:cxnLst/>
            <a:rect r="r" b="b" t="t" l="l"/>
            <a:pathLst>
              <a:path h="2006031" w="550763">
                <a:moveTo>
                  <a:pt x="0" y="0"/>
                </a:moveTo>
                <a:lnTo>
                  <a:pt x="550763" y="0"/>
                </a:lnTo>
                <a:lnTo>
                  <a:pt x="550763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5436094" y="4732736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220525" y="5625146"/>
            <a:ext cx="115436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VC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(negativo)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6769825" y="5625146"/>
            <a:ext cx="1154367" cy="407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VC </a:t>
            </a: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(positivo)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698988" y="5473866"/>
            <a:ext cx="1154367" cy="165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0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oxidación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8610506" y="5060280"/>
            <a:ext cx="595934" cy="2006031"/>
          </a:xfrm>
          <a:custGeom>
            <a:avLst/>
            <a:gdLst/>
            <a:ahLst/>
            <a:cxnLst/>
            <a:rect r="r" b="b" t="t" l="l"/>
            <a:pathLst>
              <a:path h="2006031" w="595934">
                <a:moveTo>
                  <a:pt x="0" y="0"/>
                </a:moveTo>
                <a:lnTo>
                  <a:pt x="595934" y="0"/>
                </a:lnTo>
                <a:lnTo>
                  <a:pt x="595934" y="2006031"/>
                </a:lnTo>
                <a:lnTo>
                  <a:pt x="0" y="200603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63061" y="4723976"/>
            <a:ext cx="596770" cy="1963821"/>
          </a:xfrm>
          <a:custGeom>
            <a:avLst/>
            <a:gdLst/>
            <a:ahLst/>
            <a:cxnLst/>
            <a:rect r="r" b="b" t="t" l="l"/>
            <a:pathLst>
              <a:path h="1963821" w="596770">
                <a:moveTo>
                  <a:pt x="0" y="0"/>
                </a:moveTo>
                <a:lnTo>
                  <a:pt x="596770" y="0"/>
                </a:lnTo>
                <a:lnTo>
                  <a:pt x="596770" y="1963821"/>
                </a:lnTo>
                <a:lnTo>
                  <a:pt x="0" y="19638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750718" y="4723976"/>
            <a:ext cx="559965" cy="1963821"/>
          </a:xfrm>
          <a:custGeom>
            <a:avLst/>
            <a:gdLst/>
            <a:ahLst/>
            <a:cxnLst/>
            <a:rect r="r" b="b" t="t" l="l"/>
            <a:pathLst>
              <a:path h="1963821" w="559965">
                <a:moveTo>
                  <a:pt x="0" y="0"/>
                </a:moveTo>
                <a:lnTo>
                  <a:pt x="559965" y="0"/>
                </a:lnTo>
                <a:lnTo>
                  <a:pt x="559965" y="1963821"/>
                </a:lnTo>
                <a:lnTo>
                  <a:pt x="0" y="1963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207655" y="964051"/>
            <a:ext cx="5431390" cy="684047"/>
            <a:chOff x="0" y="0"/>
            <a:chExt cx="2011626" cy="2533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11626" cy="253351"/>
            </a:xfrm>
            <a:custGeom>
              <a:avLst/>
              <a:gdLst/>
              <a:ahLst/>
              <a:cxnLst/>
              <a:rect r="r" b="b" t="t" l="l"/>
              <a:pathLst>
                <a:path h="253351" w="2011626">
                  <a:moveTo>
                    <a:pt x="11403" y="0"/>
                  </a:moveTo>
                  <a:lnTo>
                    <a:pt x="2000223" y="0"/>
                  </a:lnTo>
                  <a:cubicBezTo>
                    <a:pt x="2006521" y="0"/>
                    <a:pt x="2011626" y="5105"/>
                    <a:pt x="2011626" y="11403"/>
                  </a:cubicBezTo>
                  <a:lnTo>
                    <a:pt x="2011626" y="241948"/>
                  </a:lnTo>
                  <a:cubicBezTo>
                    <a:pt x="2011626" y="248245"/>
                    <a:pt x="2006521" y="253351"/>
                    <a:pt x="2000223" y="253351"/>
                  </a:cubicBezTo>
                  <a:lnTo>
                    <a:pt x="11403" y="253351"/>
                  </a:lnTo>
                  <a:cubicBezTo>
                    <a:pt x="5105" y="253351"/>
                    <a:pt x="0" y="248245"/>
                    <a:pt x="0" y="241948"/>
                  </a:cubicBezTo>
                  <a:lnTo>
                    <a:pt x="0" y="11403"/>
                  </a:lnTo>
                  <a:cubicBezTo>
                    <a:pt x="0" y="5105"/>
                    <a:pt x="5105" y="0"/>
                    <a:pt x="11403" y="0"/>
                  </a:cubicBezTo>
                  <a:close/>
                </a:path>
              </a:pathLst>
            </a:custGeom>
            <a:solidFill>
              <a:srgbClr val="CB6CE6"/>
            </a:solidFill>
            <a:ln w="19050" cap="sq">
              <a:solidFill>
                <a:srgbClr val="E7191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2011626" cy="310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691"/>
                </a:lnSpc>
                <a:spcBef>
                  <a:spcPct val="0"/>
                </a:spcBef>
              </a:pPr>
              <a:r>
                <a:rPr lang="en-US" sz="2599" spc="129">
                  <a:solidFill>
                    <a:srgbClr val="FEFEFE"/>
                  </a:solidFill>
                  <a:latin typeface="More Sugar"/>
                  <a:ea typeface="More Sugar"/>
                  <a:cs typeface="More Sugar"/>
                  <a:sym typeface="More Sugar"/>
                </a:rPr>
                <a:t>Urea Agar Base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271681" y="1975250"/>
            <a:ext cx="1782760" cy="552298"/>
            <a:chOff x="0" y="0"/>
            <a:chExt cx="660282" cy="2045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282" cy="204555"/>
            </a:xfrm>
            <a:custGeom>
              <a:avLst/>
              <a:gdLst/>
              <a:ahLst/>
              <a:cxnLst/>
              <a:rect r="r" b="b" t="t" l="l"/>
              <a:pathLst>
                <a:path h="204555" w="660282">
                  <a:moveTo>
                    <a:pt x="0" y="0"/>
                  </a:moveTo>
                  <a:lnTo>
                    <a:pt x="660282" y="0"/>
                  </a:lnTo>
                  <a:lnTo>
                    <a:pt x="660282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60282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Evalúa la acción de la enzima UREASA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8712" y="455371"/>
            <a:ext cx="1051663" cy="552298"/>
            <a:chOff x="0" y="0"/>
            <a:chExt cx="389505" cy="2045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89505" cy="204555"/>
            </a:xfrm>
            <a:custGeom>
              <a:avLst/>
              <a:gdLst/>
              <a:ahLst/>
              <a:cxnLst/>
              <a:rect r="r" b="b" t="t" l="l"/>
              <a:pathLst>
                <a:path h="204555" w="389505">
                  <a:moveTo>
                    <a:pt x="0" y="0"/>
                  </a:moveTo>
                  <a:lnTo>
                    <a:pt x="389505" y="0"/>
                  </a:lnTo>
                  <a:lnTo>
                    <a:pt x="389505" y="204555"/>
                  </a:lnTo>
                  <a:lnTo>
                    <a:pt x="0" y="204555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389505" cy="233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INDICADOR: rojo de fenol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010427" y="455371"/>
            <a:ext cx="1278491" cy="761848"/>
            <a:chOff x="0" y="0"/>
            <a:chExt cx="473515" cy="28216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73515" cy="282166"/>
            </a:xfrm>
            <a:custGeom>
              <a:avLst/>
              <a:gdLst/>
              <a:ahLst/>
              <a:cxnLst/>
              <a:rect r="r" b="b" t="t" l="l"/>
              <a:pathLst>
                <a:path h="282166" w="473515">
                  <a:moveTo>
                    <a:pt x="0" y="0"/>
                  </a:moveTo>
                  <a:lnTo>
                    <a:pt x="473515" y="0"/>
                  </a:lnTo>
                  <a:lnTo>
                    <a:pt x="473515" y="282166"/>
                  </a:lnTo>
                  <a:lnTo>
                    <a:pt x="0" y="282166"/>
                  </a:lnTo>
                  <a:close/>
                </a:path>
              </a:pathLst>
            </a:custGeom>
            <a:gradFill rotWithShape="true">
              <a:gsLst>
                <a:gs pos="0">
                  <a:srgbClr val="CDFFD8">
                    <a:alpha val="100000"/>
                  </a:srgbClr>
                </a:gs>
                <a:gs pos="100000">
                  <a:srgbClr val="94B9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473515" cy="3107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Acido: amarillo </a:t>
              </a:r>
            </a:p>
            <a:p>
              <a:pPr algn="ctr">
                <a:lnSpc>
                  <a:spcPts val="1704"/>
                </a:lnSpc>
              </a:pPr>
              <a:r>
                <a:rPr lang="en-US" sz="1200" spc="60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Alcalino: rojo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11987" y="2812369"/>
            <a:ext cx="1114088" cy="414147"/>
            <a:chOff x="0" y="0"/>
            <a:chExt cx="412625" cy="1533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412625" cy="153388"/>
            </a:xfrm>
            <a:custGeom>
              <a:avLst/>
              <a:gdLst/>
              <a:ahLst/>
              <a:cxnLst/>
              <a:rect r="r" b="b" t="t" l="l"/>
              <a:pathLst>
                <a:path h="153388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53388"/>
                  </a:lnTo>
                  <a:lnTo>
                    <a:pt x="0" y="153388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412625" cy="191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9"/>
                </a:lnSpc>
              </a:pPr>
              <a:r>
                <a:rPr lang="en-US" sz="1500" spc="7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UREA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3535783" y="2863347"/>
            <a:ext cx="1341017" cy="414147"/>
            <a:chOff x="0" y="0"/>
            <a:chExt cx="496673" cy="15338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96673" cy="153388"/>
            </a:xfrm>
            <a:custGeom>
              <a:avLst/>
              <a:gdLst/>
              <a:ahLst/>
              <a:cxnLst/>
              <a:rect r="r" b="b" t="t" l="l"/>
              <a:pathLst>
                <a:path h="153388" w="496673">
                  <a:moveTo>
                    <a:pt x="0" y="0"/>
                  </a:moveTo>
                  <a:lnTo>
                    <a:pt x="496673" y="0"/>
                  </a:lnTo>
                  <a:lnTo>
                    <a:pt x="496673" y="153388"/>
                  </a:lnTo>
                  <a:lnTo>
                    <a:pt x="0" y="153388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496673" cy="191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29"/>
                </a:lnSpc>
              </a:pPr>
              <a:r>
                <a:rPr lang="en-US" sz="1500" spc="7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NH4 + CO2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199099" y="2894481"/>
            <a:ext cx="1063660" cy="280481"/>
            <a:chOff x="0" y="0"/>
            <a:chExt cx="2664256" cy="7025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664256" cy="702549"/>
            </a:xfrm>
            <a:custGeom>
              <a:avLst/>
              <a:gdLst/>
              <a:ahLst/>
              <a:cxnLst/>
              <a:rect r="r" b="b" t="t" l="l"/>
              <a:pathLst>
                <a:path h="702549" w="2664256">
                  <a:moveTo>
                    <a:pt x="2664256" y="351274"/>
                  </a:moveTo>
                  <a:lnTo>
                    <a:pt x="2257856" y="0"/>
                  </a:lnTo>
                  <a:lnTo>
                    <a:pt x="2257856" y="203200"/>
                  </a:lnTo>
                  <a:lnTo>
                    <a:pt x="0" y="203200"/>
                  </a:lnTo>
                  <a:lnTo>
                    <a:pt x="0" y="499349"/>
                  </a:lnTo>
                  <a:lnTo>
                    <a:pt x="2257856" y="499349"/>
                  </a:lnTo>
                  <a:lnTo>
                    <a:pt x="2257856" y="702549"/>
                  </a:lnTo>
                  <a:lnTo>
                    <a:pt x="2664256" y="351274"/>
                  </a:lnTo>
                  <a:close/>
                </a:path>
              </a:pathLst>
            </a:custGeom>
            <a:solidFill>
              <a:srgbClr val="CB6CE6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193675"/>
              <a:ext cx="2562656" cy="3056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399"/>
                </a:lnSpc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330455" y="4960096"/>
            <a:ext cx="1114088" cy="342748"/>
            <a:chOff x="0" y="0"/>
            <a:chExt cx="412625" cy="126944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412625" cy="126944"/>
            </a:xfrm>
            <a:custGeom>
              <a:avLst/>
              <a:gdLst/>
              <a:ahLst/>
              <a:cxnLst/>
              <a:rect r="r" b="b" t="t" l="l"/>
              <a:pathLst>
                <a:path h="126944" w="412625">
                  <a:moveTo>
                    <a:pt x="0" y="0"/>
                  </a:moveTo>
                  <a:lnTo>
                    <a:pt x="412625" y="0"/>
                  </a:lnTo>
                  <a:lnTo>
                    <a:pt x="412625" y="126944"/>
                  </a:lnTo>
                  <a:lnTo>
                    <a:pt x="0" y="126944"/>
                  </a:lnTo>
                  <a:close/>
                </a:path>
              </a:pathLst>
            </a:custGeom>
            <a:gradFill rotWithShape="true">
              <a:gsLst>
                <a:gs pos="0">
                  <a:srgbClr val="FFF7AD">
                    <a:alpha val="100000"/>
                  </a:srgbClr>
                </a:gs>
                <a:gs pos="100000">
                  <a:srgbClr val="FFA9F9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28575"/>
              <a:ext cx="412625" cy="1555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562"/>
                </a:lnSpc>
              </a:pPr>
              <a:r>
                <a:rPr lang="en-US" sz="1100" spc="55">
                  <a:solidFill>
                    <a:srgbClr val="000000"/>
                  </a:solidFill>
                  <a:latin typeface="Kalam"/>
                  <a:ea typeface="Kalam"/>
                  <a:cs typeface="Kalam"/>
                  <a:sym typeface="Kalam"/>
                </a:rPr>
                <a:t>Medio inicial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830128" y="4723976"/>
            <a:ext cx="559044" cy="1963821"/>
          </a:xfrm>
          <a:custGeom>
            <a:avLst/>
            <a:gdLst/>
            <a:ahLst/>
            <a:cxnLst/>
            <a:rect r="r" b="b" t="t" l="l"/>
            <a:pathLst>
              <a:path h="1963821" w="559044">
                <a:moveTo>
                  <a:pt x="0" y="0"/>
                </a:moveTo>
                <a:lnTo>
                  <a:pt x="559044" y="0"/>
                </a:lnTo>
                <a:lnTo>
                  <a:pt x="559044" y="1963821"/>
                </a:lnTo>
                <a:lnTo>
                  <a:pt x="0" y="1963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2108391" y="2754762"/>
            <a:ext cx="1154367" cy="61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Hidrolisis</a:t>
            </a:r>
          </a:p>
          <a:p>
            <a:pPr algn="ctr">
              <a:lnSpc>
                <a:spcPts val="1679"/>
              </a:lnSpc>
            </a:pPr>
          </a:p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UREASA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3345405" y="5408274"/>
            <a:ext cx="115436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Urea (positivo)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922081" y="5408274"/>
            <a:ext cx="1154367" cy="198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200">
                <a:solidFill>
                  <a:srgbClr val="FFFFFF"/>
                </a:solidFill>
                <a:latin typeface="Pangolin"/>
                <a:ea typeface="Pangolin"/>
                <a:cs typeface="Pangolin"/>
                <a:sym typeface="Pangolin"/>
              </a:rPr>
              <a:t>Urea (negativo)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262759" y="4134683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INTERPRETACION DE RESULTADOS: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635611" y="7069552"/>
            <a:ext cx="3117989" cy="142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00"/>
              </a:lnSpc>
            </a:pPr>
            <a:r>
              <a:rPr lang="en-US" b="true" sz="1500">
                <a:solidFill>
                  <a:srgbClr val="000000"/>
                </a:solidFill>
                <a:latin typeface="Doublebass Bold"/>
                <a:ea typeface="Doublebass Bold"/>
                <a:cs typeface="Doublebass Bold"/>
                <a:sym typeface="Doublebass Bold"/>
              </a:rPr>
              <a:t>ARACELY BOCANEGRA TOLENTINO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DAGJenFxPjY</dc:identifier>
  <dcterms:modified xsi:type="dcterms:W3CDTF">2011-08-01T06:04:30Z</dcterms:modified>
  <cp:revision>1</cp:revision>
  <dc:title>MEDIOS DE IDENTIFICACION BIOQUIMICA</dc:title>
</cp:coreProperties>
</file>