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72" r:id="rId4"/>
    <p:sldId id="262" r:id="rId5"/>
    <p:sldId id="263" r:id="rId6"/>
    <p:sldId id="266" r:id="rId7"/>
    <p:sldId id="273" r:id="rId8"/>
    <p:sldId id="274" r:id="rId9"/>
    <p:sldId id="275" r:id="rId10"/>
    <p:sldId id="276" r:id="rId11"/>
    <p:sldId id="277" r:id="rId12"/>
    <p:sldId id="278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7/31/2020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CBEC-069F-4683-B5F6-3255423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413"/>
            <a:ext cx="9601200" cy="810042"/>
          </a:xfrm>
        </p:spPr>
        <p:txBody>
          <a:bodyPr>
            <a:normAutofit/>
          </a:bodyPr>
          <a:lstStyle/>
          <a:p>
            <a:r>
              <a:rPr lang="en-US" sz="4000" dirty="0"/>
              <a:t>Pipeline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811A7B-BCFD-494C-83DE-592257419161}"/>
              </a:ext>
            </a:extLst>
          </p:cNvPr>
          <p:cNvSpPr txBox="1">
            <a:spLocks/>
          </p:cNvSpPr>
          <p:nvPr/>
        </p:nvSpPr>
        <p:spPr>
          <a:xfrm>
            <a:off x="767179" y="11256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dụng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cho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tất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cả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spider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thuộc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project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Chức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năng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xử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lý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dữ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liệu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sau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khi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extract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thành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công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449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hỉnh sửa dữ liệu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9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K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iểm tra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tính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hợp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lệ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dữ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liệu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9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Lưu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trữ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dữ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liệu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9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pipeline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thực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hiện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tuần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theo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thứ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khai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báo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49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file setting.py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F37BF-43EA-41C6-B14F-D9AE793E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22" y="3910723"/>
            <a:ext cx="7439283" cy="20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CBEC-069F-4683-B5F6-3255423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413"/>
            <a:ext cx="9601200" cy="810042"/>
          </a:xfrm>
        </p:spPr>
        <p:txBody>
          <a:bodyPr>
            <a:normAutofit/>
          </a:bodyPr>
          <a:lstStyle/>
          <a:p>
            <a:r>
              <a:rPr lang="en-US" sz="4000" dirty="0"/>
              <a:t>Pipeline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CACC29-A380-409B-9169-104E37567EDB}"/>
              </a:ext>
            </a:extLst>
          </p:cNvPr>
          <p:cNvSpPr txBox="1">
            <a:spLocks/>
          </p:cNvSpPr>
          <p:nvPr/>
        </p:nvSpPr>
        <p:spPr>
          <a:xfrm>
            <a:off x="287784" y="1912493"/>
            <a:ext cx="3236651" cy="341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đầu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phải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đóng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gói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thành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item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lý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ở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hàm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process_item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CD79C-669E-438D-A9C7-ABF292EA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05" y="1459730"/>
            <a:ext cx="8070264" cy="43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CBEC-069F-4683-B5F6-3255423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14" y="659211"/>
            <a:ext cx="9601200" cy="810042"/>
          </a:xfrm>
        </p:spPr>
        <p:txBody>
          <a:bodyPr>
            <a:normAutofit/>
          </a:bodyPr>
          <a:lstStyle/>
          <a:p>
            <a:r>
              <a:rPr lang="en-US" sz="4000" dirty="0"/>
              <a:t>Deploy Scrapy server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CACC29-A380-409B-9169-104E37567EDB}"/>
              </a:ext>
            </a:extLst>
          </p:cNvPr>
          <p:cNvSpPr txBox="1">
            <a:spLocks/>
          </p:cNvSpPr>
          <p:nvPr/>
        </p:nvSpPr>
        <p:spPr>
          <a:xfrm>
            <a:off x="1148918" y="1974637"/>
            <a:ext cx="9877148" cy="341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Scrapy cloud -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ScrapingHub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Scrapyd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4968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Scrapy architecture</a:t>
            </a:r>
          </a:p>
          <a:p>
            <a:r>
              <a:rPr lang="en-US" dirty="0"/>
              <a:t>Scrapy Shell</a:t>
            </a:r>
          </a:p>
          <a:p>
            <a:r>
              <a:rPr lang="en-US" dirty="0"/>
              <a:t>Spider – </a:t>
            </a:r>
            <a:r>
              <a:rPr lang="en-US" dirty="0" err="1"/>
              <a:t>CrawSpider</a:t>
            </a:r>
            <a:endParaRPr lang="en-US" dirty="0"/>
          </a:p>
          <a:p>
            <a:r>
              <a:rPr lang="en-US" dirty="0"/>
              <a:t>Item - 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B6D990-BCF4-453D-9DB5-7845BBA944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Head/title</a:t>
            </a:r>
          </a:p>
          <a:p>
            <a:r>
              <a:rPr lang="en-US" dirty="0"/>
              <a:t>//h1/a/text()</a:t>
            </a:r>
          </a:p>
          <a:p>
            <a:r>
              <a:rPr lang="en-US" dirty="0"/>
              <a:t>//header/.//a</a:t>
            </a:r>
          </a:p>
          <a:p>
            <a:r>
              <a:rPr lang="en-US" dirty="0"/>
              <a:t>//*[@class=“name”]/@value</a:t>
            </a:r>
          </a:p>
          <a:p>
            <a:r>
              <a:rPr lang="en-US" dirty="0"/>
              <a:t>//a[text()=“</a:t>
            </a:r>
            <a:r>
              <a:rPr lang="en-US" dirty="0" err="1"/>
              <a:t>abc</a:t>
            </a:r>
            <a:r>
              <a:rPr lang="en-US" dirty="0"/>
              <a:t>”]</a:t>
            </a:r>
          </a:p>
          <a:p>
            <a:r>
              <a:rPr lang="en-US" dirty="0"/>
              <a:t>//*[contains(@class,”…”)]</a:t>
            </a:r>
          </a:p>
          <a:p>
            <a:r>
              <a:rPr lang="en-US" dirty="0"/>
              <a:t>//*[starts-with(@class,“…”)]/@class</a:t>
            </a:r>
          </a:p>
          <a:p>
            <a:r>
              <a:rPr lang="en-US" dirty="0"/>
              <a:t>//h3/following-sibling::p/text()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A96F1-4F6F-46FF-98D3-F51B9D5F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29" y="435769"/>
            <a:ext cx="736768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24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crapy architecture">
            <a:extLst>
              <a:ext uri="{FF2B5EF4-FFF2-40B4-BE49-F238E27FC236}">
                <a16:creationId xmlns:a16="http://schemas.microsoft.com/office/drawing/2014/main" id="{FECC546D-53F0-421A-8E3C-4692FA7B37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83" y="718014"/>
            <a:ext cx="8075278" cy="54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DF2059-D112-4819-804C-EBEAC84A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754602"/>
          </a:xfrm>
        </p:spPr>
        <p:txBody>
          <a:bodyPr/>
          <a:lstStyle/>
          <a:p>
            <a:r>
              <a:rPr lang="en-US" dirty="0"/>
              <a:t>Scrapy architecture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063CEF-4C56-450C-B0C4-115B99A72BE1}"/>
              </a:ext>
            </a:extLst>
          </p:cNvPr>
          <p:cNvSpPr txBox="1">
            <a:spLocks/>
          </p:cNvSpPr>
          <p:nvPr/>
        </p:nvSpPr>
        <p:spPr>
          <a:xfrm>
            <a:off x="417250" y="1349406"/>
            <a:ext cx="3604334" cy="514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Spider: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class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trích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mong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. </a:t>
            </a:r>
          </a:p>
          <a:p>
            <a:r>
              <a:rPr lang="en-US" sz="2400" dirty="0"/>
              <a:t>Engine: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.</a:t>
            </a:r>
          </a:p>
          <a:p>
            <a:r>
              <a:rPr lang="en-US" sz="2400" dirty="0"/>
              <a:t>Middleware: </a:t>
            </a:r>
          </a:p>
          <a:p>
            <a:r>
              <a:rPr lang="en-US" sz="2400" dirty="0"/>
              <a:t>Scheduler: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request do engine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.</a:t>
            </a:r>
          </a:p>
          <a:p>
            <a:r>
              <a:rPr lang="en-US" sz="2400" dirty="0"/>
              <a:t>Downloader: </a:t>
            </a:r>
            <a:r>
              <a:rPr lang="en-US" sz="1800" dirty="0" err="1"/>
              <a:t>lấy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web.</a:t>
            </a:r>
          </a:p>
          <a:p>
            <a:r>
              <a:rPr lang="en-US" sz="2400" dirty="0"/>
              <a:t>Item Pipelines: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cào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6F6C76-BD1C-4D3C-9E5B-DB65816564DF}"/>
              </a:ext>
            </a:extLst>
          </p:cNvPr>
          <p:cNvSpPr txBox="1">
            <a:spLocks/>
          </p:cNvSpPr>
          <p:nvPr/>
        </p:nvSpPr>
        <p:spPr>
          <a:xfrm>
            <a:off x="630315" y="1322771"/>
            <a:ext cx="10750118" cy="491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Lệnh</a:t>
            </a:r>
            <a:r>
              <a:rPr lang="en-US" sz="2600" dirty="0"/>
              <a:t>: scrapy shell</a:t>
            </a:r>
          </a:p>
          <a:p>
            <a:r>
              <a:rPr lang="en-US" sz="2600" dirty="0"/>
              <a:t>Fetch(“URL”) </a:t>
            </a:r>
            <a:r>
              <a:rPr lang="en-US" sz="2600" dirty="0" err="1"/>
              <a:t>để</a:t>
            </a:r>
            <a:r>
              <a:rPr lang="en-US" sz="2600" dirty="0"/>
              <a:t> fetch </a:t>
            </a:r>
            <a:r>
              <a:rPr lang="en-US" sz="2600" dirty="0" err="1"/>
              <a:t>trang</a:t>
            </a:r>
            <a:r>
              <a:rPr lang="en-US" sz="2600" dirty="0"/>
              <a:t> web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bắt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extract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endParaRPr lang="en-US" sz="2600" dirty="0"/>
          </a:p>
          <a:p>
            <a:r>
              <a:rPr lang="en-US" sz="2600" dirty="0" err="1"/>
              <a:t>Response.xpath</a:t>
            </a:r>
            <a:r>
              <a:rPr lang="en-US" sz="2600" dirty="0"/>
              <a:t>(‘//.../text()’).extract()</a:t>
            </a:r>
          </a:p>
          <a:p>
            <a:endParaRPr lang="en-US" sz="2600" dirty="0"/>
          </a:p>
          <a:p>
            <a:r>
              <a:rPr lang="en-US" sz="2600" dirty="0" err="1"/>
              <a:t>Lệnh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project: scrapy </a:t>
            </a:r>
            <a:r>
              <a:rPr lang="en-US" sz="2600" dirty="0" err="1"/>
              <a:t>startproject</a:t>
            </a:r>
            <a:r>
              <a:rPr lang="en-US" sz="2600" dirty="0"/>
              <a:t> &lt;</a:t>
            </a:r>
            <a:r>
              <a:rPr lang="en-US" sz="2600" dirty="0" err="1"/>
              <a:t>project_name</a:t>
            </a:r>
            <a:r>
              <a:rPr lang="en-US" sz="2600" dirty="0"/>
              <a:t>&gt;</a:t>
            </a:r>
          </a:p>
          <a:p>
            <a:r>
              <a:rPr lang="en-US" sz="2600" dirty="0" err="1"/>
              <a:t>Lệnh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spider: scrapy </a:t>
            </a:r>
            <a:r>
              <a:rPr lang="en-US" sz="2600" dirty="0" err="1"/>
              <a:t>genspider</a:t>
            </a:r>
            <a:r>
              <a:rPr lang="en-US" sz="2600" dirty="0"/>
              <a:t> &lt;</a:t>
            </a:r>
            <a:r>
              <a:rPr lang="en-US" sz="2600" dirty="0" err="1"/>
              <a:t>spider_name</a:t>
            </a:r>
            <a:r>
              <a:rPr lang="en-US" sz="2600" dirty="0"/>
              <a:t>&gt; &lt;domain&gt;</a:t>
            </a:r>
          </a:p>
          <a:p>
            <a:r>
              <a:rPr lang="en-US" sz="2600" dirty="0" err="1"/>
              <a:t>Lệnh</a:t>
            </a:r>
            <a:r>
              <a:rPr lang="en-US" sz="2600" dirty="0"/>
              <a:t> crawl data </a:t>
            </a:r>
            <a:r>
              <a:rPr lang="en-US" sz="2600" dirty="0" err="1"/>
              <a:t>với</a:t>
            </a:r>
            <a:r>
              <a:rPr lang="en-US" sz="2600" dirty="0"/>
              <a:t> spider: scrapy crawl &lt;spider name&gt;</a:t>
            </a:r>
          </a:p>
          <a:p>
            <a:r>
              <a:rPr lang="en-US" sz="2600" dirty="0" err="1"/>
              <a:t>Lệnh</a:t>
            </a:r>
            <a:r>
              <a:rPr lang="en-US" sz="2600" dirty="0"/>
              <a:t> crawl data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lưu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: scrapy crawl &lt;spider name&gt; -o &lt;</a:t>
            </a:r>
            <a:r>
              <a:rPr lang="en-US" sz="2600" dirty="0" err="1"/>
              <a:t>save.format</a:t>
            </a:r>
            <a:r>
              <a:rPr lang="en-US" sz="2600" dirty="0"/>
              <a:t>&gt;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3C58670-EC88-40F2-A379-D9517834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372862"/>
            <a:ext cx="10266285" cy="870012"/>
          </a:xfrm>
        </p:spPr>
        <p:txBody>
          <a:bodyPr>
            <a:normAutofit/>
          </a:bodyPr>
          <a:lstStyle/>
          <a:p>
            <a:r>
              <a:rPr lang="en-US" sz="4000" dirty="0"/>
              <a:t>Scrapy Shell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27780"/>
            <a:ext cx="9601200" cy="739020"/>
          </a:xfrm>
        </p:spPr>
        <p:txBody>
          <a:bodyPr/>
          <a:lstStyle/>
          <a:p>
            <a:r>
              <a:rPr lang="en-US" dirty="0"/>
              <a:t>Spider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59ED36-6D6E-49F4-8691-8F9E9ACEA8C2}"/>
              </a:ext>
            </a:extLst>
          </p:cNvPr>
          <p:cNvSpPr txBox="1">
            <a:spLocks/>
          </p:cNvSpPr>
          <p:nvPr/>
        </p:nvSpPr>
        <p:spPr>
          <a:xfrm>
            <a:off x="674702" y="1389356"/>
            <a:ext cx="3923931" cy="546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đường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dẫn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đến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web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cần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lấy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Khởi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tạo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request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để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lấy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cần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lấy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dựa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xpath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lý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trả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về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9E105A-7260-4EF1-B9C9-A0365297FE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98633" y="535393"/>
            <a:ext cx="7383112" cy="57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9387-F428-4048-8E02-6F6C28CC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65075"/>
          </a:xfrm>
        </p:spPr>
        <p:txBody>
          <a:bodyPr/>
          <a:lstStyle/>
          <a:p>
            <a:r>
              <a:rPr lang="en-US" dirty="0"/>
              <a:t>Crawl Spider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0194C-1E12-4819-BC80-870B304E86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DD2B6F-4D9B-4257-9612-4A056898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6622" y="1643108"/>
            <a:ext cx="9952608" cy="3713825"/>
          </a:xfrm>
        </p:spPr>
        <p:txBody>
          <a:bodyPr/>
          <a:lstStyle/>
          <a:p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do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F7F3A-3824-43F3-9D82-D17F363C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58" y="2503713"/>
            <a:ext cx="9347537" cy="35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0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CBEC-069F-4683-B5F6-3255423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2933"/>
            <a:ext cx="9601200" cy="810042"/>
          </a:xfrm>
        </p:spPr>
        <p:txBody>
          <a:bodyPr>
            <a:normAutofit/>
          </a:bodyPr>
          <a:lstStyle/>
          <a:p>
            <a:r>
              <a:rPr lang="en-US" sz="4000" dirty="0"/>
              <a:t>Item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D59561-79AA-47D6-B123-E3EA934ADEF8}"/>
              </a:ext>
            </a:extLst>
          </p:cNvPr>
          <p:cNvSpPr txBox="1">
            <a:spLocks/>
          </p:cNvSpPr>
          <p:nvPr/>
        </p:nvSpPr>
        <p:spPr>
          <a:xfrm>
            <a:off x="696157" y="1544715"/>
            <a:ext cx="10515600" cy="515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lấy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về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đóng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gói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thành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từng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item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được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 items.py)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dàng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lý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chuyển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đến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bộ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phận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khác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097E9-F7F3-4D9A-A489-3DB471BB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22" y="3295835"/>
            <a:ext cx="6166469" cy="21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CBEC-069F-4683-B5F6-3255423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2933"/>
            <a:ext cx="9601200" cy="810042"/>
          </a:xfrm>
        </p:spPr>
        <p:txBody>
          <a:bodyPr>
            <a:normAutofit/>
          </a:bodyPr>
          <a:lstStyle/>
          <a:p>
            <a:r>
              <a:rPr lang="en-US" sz="4000" dirty="0" err="1"/>
              <a:t>ItemLoader</a:t>
            </a:r>
            <a:endParaRPr lang="en-US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19FB32-8317-4DBE-B277-8280C2ADEF5C}"/>
              </a:ext>
            </a:extLst>
          </p:cNvPr>
          <p:cNvSpPr txBox="1">
            <a:spLocks/>
          </p:cNvSpPr>
          <p:nvPr/>
        </p:nvSpPr>
        <p:spPr>
          <a:xfrm>
            <a:off x="838200" y="14261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Dùng để lưu dữ liệu trả về vào item được khai báo trước đó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D659D-141A-4D1A-BF42-A0FE4AC9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667"/>
            <a:ext cx="10277472" cy="28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213</TotalTime>
  <Words>431</Words>
  <Application>Microsoft Office PowerPoint</Application>
  <PresentationFormat>Widescreen</PresentationFormat>
  <Paragraphs>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Diamond Grid 16x9</vt:lpstr>
      <vt:lpstr>Scrapy</vt:lpstr>
      <vt:lpstr>Nội dung:</vt:lpstr>
      <vt:lpstr>Xpath</vt:lpstr>
      <vt:lpstr>Scrapy architecture</vt:lpstr>
      <vt:lpstr>Scrapy Shell</vt:lpstr>
      <vt:lpstr>Spider</vt:lpstr>
      <vt:lpstr>Crawl Spider</vt:lpstr>
      <vt:lpstr>Item</vt:lpstr>
      <vt:lpstr>ItemLoader</vt:lpstr>
      <vt:lpstr>Pipeline</vt:lpstr>
      <vt:lpstr>Pipeline</vt:lpstr>
      <vt:lpstr>Deploy Scrapy server</vt:lpstr>
      <vt:lpstr>Thanks for watching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Phong Tat</dc:creator>
  <cp:lastModifiedBy>phong</cp:lastModifiedBy>
  <cp:revision>30</cp:revision>
  <dcterms:created xsi:type="dcterms:W3CDTF">2020-07-30T01:52:47Z</dcterms:created>
  <dcterms:modified xsi:type="dcterms:W3CDTF">2020-07-31T02:46:01Z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