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36"/>
  </p:notesMasterIdLst>
  <p:sldIdLst>
    <p:sldId id="256" r:id="rId2"/>
    <p:sldId id="257" r:id="rId3"/>
    <p:sldId id="273" r:id="rId4"/>
    <p:sldId id="278" r:id="rId5"/>
    <p:sldId id="281" r:id="rId6"/>
    <p:sldId id="258" r:id="rId7"/>
    <p:sldId id="259" r:id="rId8"/>
    <p:sldId id="272" r:id="rId9"/>
    <p:sldId id="260" r:id="rId10"/>
    <p:sldId id="262" r:id="rId11"/>
    <p:sldId id="263" r:id="rId12"/>
    <p:sldId id="264" r:id="rId13"/>
    <p:sldId id="265" r:id="rId14"/>
    <p:sldId id="274" r:id="rId15"/>
    <p:sldId id="266" r:id="rId16"/>
    <p:sldId id="279" r:id="rId17"/>
    <p:sldId id="280" r:id="rId18"/>
    <p:sldId id="267" r:id="rId19"/>
    <p:sldId id="282" r:id="rId20"/>
    <p:sldId id="285" r:id="rId21"/>
    <p:sldId id="268" r:id="rId22"/>
    <p:sldId id="290" r:id="rId23"/>
    <p:sldId id="283" r:id="rId24"/>
    <p:sldId id="275" r:id="rId25"/>
    <p:sldId id="284" r:id="rId26"/>
    <p:sldId id="269" r:id="rId27"/>
    <p:sldId id="276" r:id="rId28"/>
    <p:sldId id="286" r:id="rId29"/>
    <p:sldId id="287" r:id="rId30"/>
    <p:sldId id="288" r:id="rId31"/>
    <p:sldId id="277" r:id="rId32"/>
    <p:sldId id="289" r:id="rId33"/>
    <p:sldId id="270" r:id="rId34"/>
    <p:sldId id="271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080808"/>
    <a:srgbClr val="0066CC"/>
    <a:srgbClr val="FFFF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8" autoAdjust="0"/>
    <p:restoredTop sz="86356" autoAdjust="0"/>
  </p:normalViewPr>
  <p:slideViewPr>
    <p:cSldViewPr>
      <p:cViewPr>
        <p:scale>
          <a:sx n="90" d="100"/>
          <a:sy n="90" d="100"/>
        </p:scale>
        <p:origin x="96" y="-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th-TH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th-TH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h-TH" smtClean="0"/>
              <a:t>Click to edit Master text styles</a:t>
            </a:r>
          </a:p>
          <a:p>
            <a:pPr lvl="1"/>
            <a:r>
              <a:rPr lang="en-US" altLang="th-TH" smtClean="0"/>
              <a:t>Second level</a:t>
            </a:r>
          </a:p>
          <a:p>
            <a:pPr lvl="2"/>
            <a:r>
              <a:rPr lang="en-US" altLang="th-TH" smtClean="0"/>
              <a:t>Third level</a:t>
            </a:r>
          </a:p>
          <a:p>
            <a:pPr lvl="3"/>
            <a:r>
              <a:rPr lang="en-US" altLang="th-TH" smtClean="0"/>
              <a:t>Fourth level</a:t>
            </a:r>
          </a:p>
          <a:p>
            <a:pPr lvl="4"/>
            <a:r>
              <a:rPr lang="en-US" altLang="th-TH" smtClean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th-TH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1079FD24-D35C-4195-BC2F-ECB8E3A931FD}" type="slidenum">
              <a:rPr lang="en-US" altLang="th-TH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050111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1D0975-6A81-4F61-B2F4-F035F7D817BD}" type="slidenum">
              <a:rPr lang="en-US" altLang="th-TH"/>
              <a:pPr/>
              <a:t>1</a:t>
            </a:fld>
            <a:endParaRPr lang="en-US" altLang="th-TH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3731156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36692-6B91-4BEC-9180-1E213FC2B824}" type="slidenum">
              <a:rPr lang="en-US" altLang="th-TH"/>
              <a:pPr/>
              <a:t>15</a:t>
            </a:fld>
            <a:endParaRPr lang="en-US" altLang="th-TH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3272259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CCE733-26A4-4B90-9DE0-0495F444352E}" type="slidenum">
              <a:rPr lang="en-US" altLang="th-TH"/>
              <a:pPr/>
              <a:t>18</a:t>
            </a:fld>
            <a:endParaRPr lang="en-US" altLang="th-TH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 dirty="0"/>
          </a:p>
        </p:txBody>
      </p:sp>
    </p:spTree>
    <p:extLst>
      <p:ext uri="{BB962C8B-B14F-4D97-AF65-F5344CB8AC3E}">
        <p14:creationId xmlns:p14="http://schemas.microsoft.com/office/powerpoint/2010/main" val="2490954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597BA3-7363-4FE5-9692-CC916DE3BB0E}" type="slidenum">
              <a:rPr lang="en-US" altLang="th-TH"/>
              <a:pPr/>
              <a:t>21</a:t>
            </a:fld>
            <a:endParaRPr lang="en-US" altLang="th-TH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334161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597BA3-7363-4FE5-9692-CC916DE3BB0E}" type="slidenum">
              <a:rPr lang="en-US" altLang="th-TH"/>
              <a:pPr/>
              <a:t>22</a:t>
            </a:fld>
            <a:endParaRPr lang="en-US" altLang="th-TH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3667136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B21904-1FA9-48D7-876E-32B3F2D8CD1B}" type="slidenum">
              <a:rPr lang="en-US" altLang="th-TH"/>
              <a:pPr/>
              <a:t>26</a:t>
            </a:fld>
            <a:endParaRPr lang="en-US" altLang="th-TH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449311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9FD24-D35C-4195-BC2F-ECB8E3A931FD}" type="slidenum">
              <a:rPr lang="en-US" altLang="th-TH" smtClean="0"/>
              <a:pPr/>
              <a:t>27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3784723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9FD24-D35C-4195-BC2F-ECB8E3A931FD}" type="slidenum">
              <a:rPr lang="en-US" altLang="th-TH" smtClean="0"/>
              <a:pPr/>
              <a:t>31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351933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9FD24-D35C-4195-BC2F-ECB8E3A931FD}" type="slidenum">
              <a:rPr lang="en-US" altLang="th-TH" smtClean="0"/>
              <a:pPr/>
              <a:t>32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1491040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D95EB8-3FE0-43D4-A08A-8BFA603F51D2}" type="slidenum">
              <a:rPr lang="en-US" altLang="th-TH"/>
              <a:pPr/>
              <a:t>33</a:t>
            </a:fld>
            <a:endParaRPr lang="en-US" altLang="th-TH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3781151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A11590-896F-4E8F-8AB3-5495B5BC1121}" type="slidenum">
              <a:rPr lang="en-US" altLang="th-TH"/>
              <a:pPr/>
              <a:t>34</a:t>
            </a:fld>
            <a:endParaRPr lang="en-US" altLang="th-TH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3158824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70B078-EF5E-4822-95B3-699A707ECCD2}" type="slidenum">
              <a:rPr lang="en-US" altLang="th-TH"/>
              <a:pPr/>
              <a:t>2</a:t>
            </a:fld>
            <a:endParaRPr lang="en-US" altLang="th-TH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926676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E99FCC-124C-475A-A848-8ECAB9337B62}" type="slidenum">
              <a:rPr lang="en-US" altLang="th-TH"/>
              <a:pPr/>
              <a:t>6</a:t>
            </a:fld>
            <a:endParaRPr lang="en-US" altLang="th-TH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519980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EE19C3-8278-4BFE-8D24-2B479DF5A95D}" type="slidenum">
              <a:rPr lang="en-US" altLang="th-TH"/>
              <a:pPr/>
              <a:t>7</a:t>
            </a:fld>
            <a:endParaRPr lang="en-US" altLang="th-TH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 dirty="0"/>
          </a:p>
        </p:txBody>
      </p:sp>
    </p:spTree>
    <p:extLst>
      <p:ext uri="{BB962C8B-B14F-4D97-AF65-F5344CB8AC3E}">
        <p14:creationId xmlns:p14="http://schemas.microsoft.com/office/powerpoint/2010/main" val="3621633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DBDE3-34F9-4DEA-9261-D3A6517C3103}" type="slidenum">
              <a:rPr lang="en-US" altLang="th-TH"/>
              <a:pPr/>
              <a:t>9</a:t>
            </a:fld>
            <a:endParaRPr lang="en-US" altLang="th-TH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2604229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13F6B1-EBFD-4A4C-9973-B0799BADAAFF}" type="slidenum">
              <a:rPr lang="en-US" altLang="th-TH"/>
              <a:pPr/>
              <a:t>10</a:t>
            </a:fld>
            <a:endParaRPr lang="en-US" altLang="th-TH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2792487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0FA31-43CC-40D3-822C-8B5F7E0013F8}" type="slidenum">
              <a:rPr lang="en-US" altLang="th-TH"/>
              <a:pPr/>
              <a:t>11</a:t>
            </a:fld>
            <a:endParaRPr lang="en-US" altLang="th-TH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247056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45CD26-69C6-44EC-B43A-581F6111534C}" type="slidenum">
              <a:rPr lang="en-US" altLang="th-TH"/>
              <a:pPr/>
              <a:t>12</a:t>
            </a:fld>
            <a:endParaRPr lang="en-US" altLang="th-TH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89472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970F2D-0F1C-49EA-9DAE-648DC4644751}" type="slidenum">
              <a:rPr lang="en-US" altLang="th-TH"/>
              <a:pPr/>
              <a:t>13</a:t>
            </a:fld>
            <a:endParaRPr lang="en-US" altLang="th-TH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673640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385EC9E-ABF6-47D5-90BF-81F1AAA24A8D}" type="slidenum">
              <a:rPr lang="en-US" altLang="th-TH" smtClean="0"/>
              <a:pPr/>
              <a:t>‹#›</a:t>
            </a:fld>
            <a:endParaRPr lang="en-US" altLang="th-TH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18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A0B79-DD8D-48B2-8A9C-C24543F578A8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115398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2E6A7-5C55-4E5F-AD25-7CF1755C7D3E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332068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56113"/>
          </a:xfrm>
        </p:spPr>
        <p:txBody>
          <a:bodyPr/>
          <a:lstStyle/>
          <a:p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7598189-99E2-45D7-8F1E-FF39AEB3C3B3}" type="slidenum">
              <a:rPr lang="en-US" altLang="th-TH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3333161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8AE2948-4D42-4DC4-9B2A-EDCEFF4673B7}" type="slidenum">
              <a:rPr lang="en-US" altLang="th-TH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331923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58C5-CFF5-4B6A-96AB-68194AFD493C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386231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23E3-1620-4EE4-9A97-64CE2C6A5341}" type="slidenum">
              <a:rPr lang="en-US" altLang="th-TH" smtClean="0"/>
              <a:pPr/>
              <a:t>‹#›</a:t>
            </a:fld>
            <a:endParaRPr lang="en-US" altLang="th-TH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0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B7B4-EDC3-41F8-A43A-EE57E14F340E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35611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05FF-3522-4187-B4C0-E1E85BB89A84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8301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714B-21B5-492C-B401-F901446D5AEC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302007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536D-4418-4BC0-B7AB-7BB42A9FCFBC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62366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62AC-1203-432F-B104-6419041C4521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166011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D5D7F-8937-463C-9719-FE67FA1C1DAB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335725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576236-B090-48C8-9D94-31D4F1BF41AA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396237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7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36.wmf"/><Relationship Id="rId4" Type="http://schemas.openxmlformats.org/officeDocument/2006/relationships/image" Target="../media/image38.png"/><Relationship Id="rId9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jp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48100"/>
            <a:ext cx="6146800" cy="876300"/>
          </a:xfrm>
        </p:spPr>
        <p:txBody>
          <a:bodyPr>
            <a:noAutofit/>
          </a:bodyPr>
          <a:lstStyle/>
          <a:p>
            <a:r>
              <a:rPr lang="en-US" altLang="th-TH" sz="2400" dirty="0">
                <a:solidFill>
                  <a:schemeClr val="accent2">
                    <a:lumMod val="50000"/>
                  </a:schemeClr>
                </a:solidFill>
              </a:rPr>
              <a:t>Chapter 1</a:t>
            </a:r>
          </a:p>
          <a:p>
            <a:r>
              <a:rPr lang="en-US" altLang="th-TH" sz="2400" dirty="0">
                <a:solidFill>
                  <a:schemeClr val="accent2">
                    <a:lumMod val="50000"/>
                  </a:schemeClr>
                </a:solidFill>
              </a:rPr>
              <a:t>Basic </a:t>
            </a:r>
            <a:r>
              <a:rPr lang="en-US" altLang="th-TH" sz="2400" dirty="0" smtClean="0">
                <a:solidFill>
                  <a:schemeClr val="accent2">
                    <a:lumMod val="50000"/>
                  </a:schemeClr>
                </a:solidFill>
              </a:rPr>
              <a:t>Concepts</a:t>
            </a:r>
          </a:p>
          <a:p>
            <a:r>
              <a:rPr lang="en-US" altLang="th-TH" sz="2400" dirty="0" smtClean="0">
                <a:solidFill>
                  <a:schemeClr val="accent2">
                    <a:lumMod val="50000"/>
                  </a:schemeClr>
                </a:solidFill>
              </a:rPr>
              <a:t>Dec 20, 2019</a:t>
            </a:r>
            <a:endParaRPr lang="en-US" altLang="th-TH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F2A4FD0-2B27-4930-9B04-87FA71F9AFDC}" type="slidenum">
              <a:rPr lang="en-US" altLang="th-TH"/>
              <a:pPr/>
              <a:t>1</a:t>
            </a:fld>
            <a:endParaRPr lang="en-US" altLang="th-TH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990600" y="5486400"/>
            <a:ext cx="7467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th-TH" sz="1400" dirty="0" smtClean="0"/>
              <a:t>C. K. Alexander – M. N. O. </a:t>
            </a:r>
            <a:r>
              <a:rPr lang="en-US" altLang="th-TH" sz="1400" dirty="0" err="1" smtClean="0"/>
              <a:t>Sadiku</a:t>
            </a:r>
            <a:r>
              <a:rPr lang="en-US" altLang="th-TH" sz="1400" dirty="0" smtClean="0"/>
              <a:t> </a:t>
            </a:r>
            <a:r>
              <a:rPr lang="en-US" altLang="th-TH" sz="1400" dirty="0"/>
              <a:t/>
            </a:r>
            <a:br>
              <a:rPr lang="en-US" altLang="th-TH" sz="1400" dirty="0"/>
            </a:br>
            <a:r>
              <a:rPr lang="en-US" altLang="th-TH" sz="1400" dirty="0"/>
              <a:t>Fundamentals of Electric </a:t>
            </a:r>
            <a:r>
              <a:rPr lang="en-US" altLang="th-TH" sz="1400" dirty="0" smtClean="0"/>
              <a:t>Circuits, 5</a:t>
            </a:r>
            <a:r>
              <a:rPr lang="en-US" altLang="th-TH" sz="1400" baseline="30000" dirty="0" smtClean="0"/>
              <a:t>th</a:t>
            </a:r>
            <a:r>
              <a:rPr lang="en-US" altLang="th-TH" sz="1400" dirty="0" smtClean="0"/>
              <a:t> Edition, </a:t>
            </a:r>
            <a:r>
              <a:rPr lang="en-US" altLang="th-TH" sz="1400" dirty="0"/>
              <a:t>The McGraw-Hill Companies </a:t>
            </a:r>
            <a:r>
              <a:rPr lang="en-US" altLang="th-TH" sz="1400" dirty="0" smtClean="0"/>
              <a:t>2013</a:t>
            </a:r>
          </a:p>
          <a:p>
            <a:pPr algn="ctr"/>
            <a:r>
              <a:rPr lang="en-US" altLang="th-TH" sz="1400" dirty="0" smtClean="0"/>
              <a:t>J. A. </a:t>
            </a:r>
            <a:r>
              <a:rPr lang="en-US" altLang="th-TH" sz="1400" dirty="0"/>
              <a:t>Svoboda </a:t>
            </a:r>
            <a:r>
              <a:rPr lang="en-US" altLang="th-TH" sz="1400" dirty="0" smtClean="0"/>
              <a:t>– R. C. </a:t>
            </a:r>
            <a:r>
              <a:rPr lang="en-US" altLang="th-TH" sz="1400" dirty="0" err="1" smtClean="0"/>
              <a:t>Dorf</a:t>
            </a:r>
            <a:endParaRPr lang="en-US" altLang="th-TH" sz="1400" dirty="0" smtClean="0"/>
          </a:p>
          <a:p>
            <a:pPr algn="ctr"/>
            <a:r>
              <a:rPr lang="en-US" altLang="th-TH" sz="1400" dirty="0" smtClean="0"/>
              <a:t>Introduction to Electric Circuits, 9</a:t>
            </a:r>
            <a:r>
              <a:rPr lang="en-US" altLang="th-TH" sz="1400" baseline="30000" dirty="0" smtClean="0"/>
              <a:t>th</a:t>
            </a:r>
            <a:r>
              <a:rPr lang="en-US" altLang="th-TH" sz="1400" dirty="0" smtClean="0"/>
              <a:t> edition, John Wiley &amp; Sons, Inc. 2014 </a:t>
            </a:r>
            <a:endParaRPr lang="en-US" altLang="th-TH" sz="14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52400"/>
            <a:ext cx="8686800" cy="3276600"/>
          </a:xfrm>
        </p:spPr>
        <p:txBody>
          <a:bodyPr>
            <a:normAutofit/>
          </a:bodyPr>
          <a:lstStyle/>
          <a:p>
            <a:r>
              <a:rPr lang="en-US" altLang="th-TH" sz="5400" b="1" cap="all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EN811100</a:t>
            </a:r>
            <a:r>
              <a:rPr lang="en-US" altLang="th-TH" sz="5400" b="1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th-TH" sz="5400" b="1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th-TH" sz="5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Circuit Analysis</a:t>
            </a:r>
            <a:endParaRPr lang="en-US" altLang="th-TH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" y="-66194"/>
            <a:ext cx="7406640" cy="1356360"/>
          </a:xfrm>
        </p:spPr>
        <p:txBody>
          <a:bodyPr/>
          <a:lstStyle/>
          <a:p>
            <a:r>
              <a:rPr lang="en-US" altLang="th-TH" sz="4000" dirty="0"/>
              <a:t> </a:t>
            </a:r>
            <a:r>
              <a:rPr lang="en-US" altLang="th-TH" sz="4000" dirty="0" smtClean="0"/>
              <a:t>1.4 Current</a:t>
            </a:r>
            <a:endParaRPr lang="en-US" altLang="th-TH" sz="4000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743200"/>
            <a:ext cx="8229600" cy="2895600"/>
          </a:xfrm>
        </p:spPr>
        <p:txBody>
          <a:bodyPr>
            <a:normAutofit fontScale="77500" lnSpcReduction="20000"/>
          </a:bodyPr>
          <a:lstStyle/>
          <a:p>
            <a:r>
              <a:rPr lang="en-US" altLang="th-TH" sz="2800" dirty="0" smtClean="0"/>
              <a:t>Electric current </a:t>
            </a:r>
          </a:p>
          <a:p>
            <a:pPr marL="34290" indent="0">
              <a:buNone/>
            </a:pPr>
            <a:r>
              <a:rPr lang="en-US" altLang="th-TH" sz="2800" dirty="0" smtClean="0"/>
              <a:t>									1.1</a:t>
            </a:r>
            <a:endParaRPr lang="en-US" altLang="th-TH" sz="2800" dirty="0"/>
          </a:p>
          <a:p>
            <a:pPr marL="34290" indent="0">
              <a:buNone/>
            </a:pPr>
            <a:endParaRPr lang="en-US" altLang="th-TH" sz="2800" dirty="0" smtClean="0"/>
          </a:p>
          <a:p>
            <a:pPr marL="34290" indent="0">
              <a:buNone/>
            </a:pPr>
            <a:r>
              <a:rPr lang="en-US" altLang="th-TH" sz="2800" dirty="0" smtClean="0"/>
              <a:t>The </a:t>
            </a:r>
            <a:r>
              <a:rPr lang="en-US" altLang="th-TH" sz="2800" dirty="0"/>
              <a:t>unit of ampere can be derived as </a:t>
            </a:r>
            <a:r>
              <a:rPr lang="en-US" altLang="th-TH" sz="2800" dirty="0">
                <a:solidFill>
                  <a:srgbClr val="FF3300"/>
                </a:solidFill>
              </a:rPr>
              <a:t>1 A = 1C/s</a:t>
            </a:r>
            <a:r>
              <a:rPr lang="en-US" altLang="th-TH" sz="2800" dirty="0" smtClean="0"/>
              <a:t>.</a:t>
            </a:r>
          </a:p>
          <a:p>
            <a:pPr marL="34290" indent="0">
              <a:buNone/>
            </a:pPr>
            <a:endParaRPr lang="en-US" altLang="th-TH" sz="2800" dirty="0"/>
          </a:p>
          <a:p>
            <a:r>
              <a:rPr lang="en-US" altLang="th-TH" sz="2800" dirty="0"/>
              <a:t>A </a:t>
            </a:r>
            <a:r>
              <a:rPr lang="en-US" altLang="th-TH" sz="2800" dirty="0">
                <a:solidFill>
                  <a:srgbClr val="FF3300"/>
                </a:solidFill>
              </a:rPr>
              <a:t>direct current (dc)</a:t>
            </a:r>
            <a:r>
              <a:rPr lang="en-US" altLang="th-TH" sz="2800" dirty="0"/>
              <a:t> is a current that remains constant with time.</a:t>
            </a:r>
          </a:p>
          <a:p>
            <a:r>
              <a:rPr lang="en-US" altLang="th-TH" sz="2800" dirty="0"/>
              <a:t>An </a:t>
            </a:r>
            <a:r>
              <a:rPr lang="en-US" altLang="th-TH" sz="2800" dirty="0">
                <a:solidFill>
                  <a:srgbClr val="FF3300"/>
                </a:solidFill>
              </a:rPr>
              <a:t>alternating current (ac)</a:t>
            </a:r>
            <a:r>
              <a:rPr lang="en-US" altLang="th-TH" sz="2800" dirty="0"/>
              <a:t> is a current that varies </a:t>
            </a:r>
            <a:r>
              <a:rPr lang="en-US" altLang="th-TH" sz="2800" dirty="0" err="1"/>
              <a:t>sinusoidally</a:t>
            </a:r>
            <a:r>
              <a:rPr lang="en-US" altLang="th-TH" sz="2800" dirty="0"/>
              <a:t> with time.  (reverse direction)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54737" y="6111875"/>
            <a:ext cx="1279663" cy="365125"/>
          </a:xfrm>
        </p:spPr>
        <p:txBody>
          <a:bodyPr/>
          <a:lstStyle/>
          <a:p>
            <a:fld id="{B7853CEF-2687-40A9-BA4D-C9F6FD7C5A57}" type="slidenum">
              <a:rPr lang="en-US" altLang="th-TH"/>
              <a:pPr/>
              <a:t>10</a:t>
            </a:fld>
            <a:endParaRPr lang="en-US" altLang="th-T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652" y="360190"/>
            <a:ext cx="2778169" cy="14733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3148003"/>
            <a:ext cx="1704987" cy="12715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2780" y="5329229"/>
            <a:ext cx="1752613" cy="1223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901" y="1905000"/>
            <a:ext cx="7894699" cy="7563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5562" y="2912583"/>
            <a:ext cx="1058438" cy="7173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72400" y="32766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DC</a:t>
            </a:r>
            <a:endParaRPr lang="th-TH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96200" y="542186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AC</a:t>
            </a:r>
            <a:endParaRPr lang="th-TH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6656" y="901588"/>
            <a:ext cx="5698996" cy="948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ค่ากระแสไฟฟ้าคือปริมาณประจุที่เคลื่อนที่</a:t>
            </a: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ผ่านแท่งตัวนำในระยะเวลา 1 วินาที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sz="4000" dirty="0" smtClean="0"/>
              <a:t>1.4 Current</a:t>
            </a:r>
            <a:endParaRPr lang="en-US" altLang="th-TH" sz="4000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605087"/>
            <a:ext cx="8229600" cy="685800"/>
          </a:xfrm>
        </p:spPr>
        <p:txBody>
          <a:bodyPr/>
          <a:lstStyle/>
          <a:p>
            <a:r>
              <a:rPr lang="en-US" altLang="th-TH" sz="2800" dirty="0"/>
              <a:t>The direction of current flow</a:t>
            </a:r>
          </a:p>
        </p:txBody>
      </p:sp>
      <p:pic>
        <p:nvPicPr>
          <p:cNvPr id="51204" name="Picture 4" descr="fig13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3367087"/>
            <a:ext cx="7543800" cy="2284413"/>
          </a:xfrm>
          <a:noFill/>
          <a:ln/>
        </p:spPr>
      </p:pic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AC81-B63D-4AB1-A8CA-D70EC3CFF84E}" type="slidenum">
              <a:rPr lang="en-US" altLang="th-TH"/>
              <a:pPr/>
              <a:t>11</a:t>
            </a:fld>
            <a:endParaRPr lang="en-US" altLang="th-TH"/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1447800" y="5805487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>
                <a:solidFill>
                  <a:srgbClr val="FF3300"/>
                </a:solidFill>
              </a:rPr>
              <a:t>Positive ions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5410200" y="5881687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>
                <a:solidFill>
                  <a:srgbClr val="FF3300"/>
                </a:solidFill>
              </a:rPr>
              <a:t>Negative 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1026120"/>
            <a:ext cx="762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ﬂow </a:t>
            </a:r>
            <a:r>
              <a:rPr lang="en-US" sz="2400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current is conventionally represented as a </a:t>
            </a:r>
            <a:r>
              <a:rPr lang="en-US" sz="2400" dirty="0" smtClean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ﬂow </a:t>
            </a:r>
            <a:r>
              <a:rPr lang="en-US" sz="2400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positive charges.</a:t>
            </a:r>
            <a:endParaRPr lang="th-TH" sz="2400" dirty="0">
              <a:solidFill>
                <a:srgbClr val="0066CC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1600200"/>
            <a:ext cx="2180943" cy="814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sz="4000" dirty="0" smtClean="0"/>
              <a:t>1.4 </a:t>
            </a:r>
            <a:r>
              <a:rPr lang="en-US" altLang="th-TH" sz="4000" dirty="0"/>
              <a:t>Current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7467600" cy="3733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th-TH" sz="2400" b="1" u="sng" dirty="0"/>
              <a:t>Example 1</a:t>
            </a:r>
          </a:p>
          <a:p>
            <a:pPr marL="0" indent="0">
              <a:buFontTx/>
              <a:buNone/>
            </a:pPr>
            <a:endParaRPr lang="en-US" altLang="th-TH" sz="2800" dirty="0"/>
          </a:p>
          <a:p>
            <a:pPr marL="0" indent="0">
              <a:buFontTx/>
              <a:buNone/>
            </a:pPr>
            <a:r>
              <a:rPr lang="en-US" altLang="th-TH" sz="2800" dirty="0"/>
              <a:t>A conductor has a constant current of   5 A. </a:t>
            </a:r>
          </a:p>
          <a:p>
            <a:pPr marL="0" indent="0">
              <a:buFontTx/>
              <a:buNone/>
            </a:pPr>
            <a:endParaRPr lang="en-US" altLang="th-TH" sz="2800" dirty="0"/>
          </a:p>
          <a:p>
            <a:pPr marL="0" indent="0">
              <a:buFontTx/>
              <a:buNone/>
            </a:pPr>
            <a:r>
              <a:rPr lang="en-US" altLang="th-TH" sz="2800" dirty="0"/>
              <a:t>How many electrons pass a fixed point on the conductor in one minute?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29986-F141-450D-AAFF-F579539754B0}" type="slidenum">
              <a:rPr lang="en-US" altLang="th-TH"/>
              <a:pPr/>
              <a:t>12</a:t>
            </a:fld>
            <a:endParaRPr lang="en-US" altLang="th-T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57200"/>
            <a:ext cx="2362200" cy="2224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sz="4000" dirty="0" smtClean="0"/>
              <a:t>1.4 Current</a:t>
            </a:r>
            <a:endParaRPr lang="en-US" altLang="th-TH" sz="4000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2000" cy="3124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th-TH" sz="2000" b="1" u="sng" dirty="0"/>
              <a:t>Solution</a:t>
            </a:r>
          </a:p>
          <a:p>
            <a:pPr>
              <a:buFontTx/>
              <a:buNone/>
            </a:pPr>
            <a:endParaRPr lang="en-US" altLang="th-TH" sz="2800" dirty="0"/>
          </a:p>
          <a:p>
            <a:pPr>
              <a:buFontTx/>
              <a:buNone/>
            </a:pPr>
            <a:r>
              <a:rPr lang="en-US" altLang="th-TH" sz="2800" dirty="0"/>
              <a:t>Total no. of charges pass in 1 min is given by</a:t>
            </a:r>
          </a:p>
          <a:p>
            <a:pPr>
              <a:buFontTx/>
              <a:buNone/>
            </a:pPr>
            <a:r>
              <a:rPr lang="en-US" altLang="th-TH" sz="2800" dirty="0"/>
              <a:t>5 A = (5 C/s)(60 s/min) = 300 C/min</a:t>
            </a:r>
          </a:p>
          <a:p>
            <a:pPr>
              <a:buFontTx/>
              <a:buNone/>
            </a:pPr>
            <a:endParaRPr lang="en-US" altLang="th-TH" sz="2800" dirty="0"/>
          </a:p>
          <a:p>
            <a:pPr>
              <a:buFontTx/>
              <a:buNone/>
            </a:pPr>
            <a:r>
              <a:rPr lang="en-US" altLang="th-TH" sz="2800" dirty="0"/>
              <a:t>Total no. of </a:t>
            </a:r>
            <a:r>
              <a:rPr lang="en-US" altLang="th-TH" sz="2800" dirty="0" smtClean="0"/>
              <a:t>electrons </a:t>
            </a:r>
            <a:r>
              <a:rPr lang="en-US" altLang="th-TH" sz="2800" dirty="0"/>
              <a:t>pass in 1 min is given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8369-B1FD-436B-8BA4-03892DBC8C22}" type="slidenum">
              <a:rPr lang="en-US" altLang="th-TH"/>
              <a:pPr/>
              <a:t>13</a:t>
            </a:fld>
            <a:endParaRPr lang="en-US" altLang="th-TH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1368425" y="4876800"/>
          <a:ext cx="67119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5" name="Equation" r:id="rId4" imgW="3022560" imgH="393480" progId="Equation.3">
                  <p:embed/>
                </p:oleObj>
              </mc:Choice>
              <mc:Fallback>
                <p:oleObj name="Equation" r:id="rId4" imgW="30225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4876800"/>
                        <a:ext cx="671195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948-4D42-4DC4-9B2A-EDCEFF4673B7}" type="slidenum">
              <a:rPr lang="en-US" altLang="th-TH" smtClean="0"/>
              <a:pPr/>
              <a:t>14</a:t>
            </a:fld>
            <a:endParaRPr lang="en-US" altLang="th-T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31118"/>
            <a:ext cx="7968228" cy="5598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06765"/>
            <a:ext cx="2224278" cy="3209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67878" y="304800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CC"/>
                </a:solidFill>
              </a:rPr>
              <a:t>Example 2</a:t>
            </a:r>
            <a:endParaRPr lang="th-TH" dirty="0">
              <a:solidFill>
                <a:srgbClr val="0066CC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11" y="4648200"/>
            <a:ext cx="2377189" cy="48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0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38804" y="-94518"/>
            <a:ext cx="8243887" cy="1314450"/>
          </a:xfrm>
        </p:spPr>
        <p:txBody>
          <a:bodyPr/>
          <a:lstStyle/>
          <a:p>
            <a:r>
              <a:rPr lang="en-US" altLang="th-TH" sz="4000" dirty="0" smtClean="0"/>
              <a:t>1.5 Voltage</a:t>
            </a:r>
            <a:endParaRPr lang="en-US" altLang="th-TH" sz="4000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8972" y="1752600"/>
            <a:ext cx="83820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th-TH" sz="2400" dirty="0"/>
              <a:t>Voltage (or potential difference) is the </a:t>
            </a:r>
            <a:r>
              <a:rPr lang="en-US" altLang="th-TH" sz="2400" dirty="0">
                <a:solidFill>
                  <a:srgbClr val="FF3300"/>
                </a:solidFill>
              </a:rPr>
              <a:t>energy</a:t>
            </a:r>
            <a:r>
              <a:rPr lang="en-US" altLang="th-TH" sz="2400" dirty="0"/>
              <a:t> required to move a </a:t>
            </a:r>
            <a:r>
              <a:rPr lang="en-US" altLang="th-TH" sz="2400" dirty="0">
                <a:solidFill>
                  <a:srgbClr val="FF3300"/>
                </a:solidFill>
              </a:rPr>
              <a:t>unit charge</a:t>
            </a:r>
            <a:r>
              <a:rPr lang="en-US" altLang="th-TH" sz="2400" dirty="0"/>
              <a:t> through an element, measured in volts (V). </a:t>
            </a:r>
          </a:p>
          <a:p>
            <a:pPr>
              <a:lnSpc>
                <a:spcPct val="80000"/>
              </a:lnSpc>
            </a:pPr>
            <a:r>
              <a:rPr lang="en-US" altLang="th-TH" sz="2400" dirty="0" smtClean="0"/>
              <a:t>Mathematically</a:t>
            </a:r>
            <a:r>
              <a:rPr lang="en-US" altLang="th-TH" sz="2400" dirty="0"/>
              <a:t>,                                    </a:t>
            </a:r>
            <a:endParaRPr lang="en-US" altLang="th-TH" sz="2400" dirty="0" smtClean="0"/>
          </a:p>
          <a:p>
            <a:pPr marL="34290" indent="0">
              <a:lnSpc>
                <a:spcPct val="80000"/>
              </a:lnSpc>
              <a:buNone/>
            </a:pPr>
            <a:endParaRPr lang="en-US" altLang="th-TH" sz="2400" dirty="0"/>
          </a:p>
          <a:p>
            <a:pPr marL="34290" indent="0">
              <a:lnSpc>
                <a:spcPct val="80000"/>
              </a:lnSpc>
              <a:buNone/>
            </a:pPr>
            <a:r>
              <a:rPr lang="en-US" altLang="th-TH" sz="2400" dirty="0" smtClean="0"/>
              <a:t>							 1.2</a:t>
            </a:r>
            <a:endParaRPr lang="en-US" altLang="th-TH" sz="24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th-TH" sz="2400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altLang="th-TH" sz="2400" dirty="0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th-TH" sz="2000" i="1" dirty="0">
                <a:solidFill>
                  <a:srgbClr val="FF3300"/>
                </a:solidFill>
              </a:rPr>
              <a:t>w</a:t>
            </a:r>
            <a:r>
              <a:rPr lang="en-US" altLang="th-TH" sz="2000" dirty="0"/>
              <a:t> is energy in joules (J) and </a:t>
            </a:r>
            <a:r>
              <a:rPr lang="en-US" altLang="th-TH" sz="2000" i="1" dirty="0">
                <a:solidFill>
                  <a:srgbClr val="FF3300"/>
                </a:solidFill>
              </a:rPr>
              <a:t>q</a:t>
            </a:r>
            <a:r>
              <a:rPr lang="en-US" altLang="th-TH" sz="2000" dirty="0"/>
              <a:t> is charge in coulomb (C).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th-TH" sz="2000" dirty="0"/>
          </a:p>
          <a:p>
            <a:pPr>
              <a:lnSpc>
                <a:spcPct val="110000"/>
              </a:lnSpc>
              <a:spcAft>
                <a:spcPct val="20000"/>
              </a:spcAft>
            </a:pPr>
            <a:r>
              <a:rPr lang="en-US" altLang="th-TH" sz="2400" dirty="0"/>
              <a:t>Electric voltage, </a:t>
            </a:r>
            <a:r>
              <a:rPr lang="en-US" altLang="th-TH" sz="2400" dirty="0" err="1"/>
              <a:t>v</a:t>
            </a:r>
            <a:r>
              <a:rPr lang="en-US" altLang="th-TH" sz="2400" baseline="-25000" dirty="0" err="1"/>
              <a:t>ab</a:t>
            </a:r>
            <a:r>
              <a:rPr lang="en-US" altLang="th-TH" sz="2400" baseline="-25000" dirty="0"/>
              <a:t>,</a:t>
            </a:r>
            <a:r>
              <a:rPr lang="en-US" altLang="th-TH" sz="2400" dirty="0"/>
              <a:t> is always </a:t>
            </a:r>
            <a:r>
              <a:rPr lang="en-US" altLang="th-TH" sz="2400" dirty="0">
                <a:solidFill>
                  <a:srgbClr val="FF3300"/>
                </a:solidFill>
              </a:rPr>
              <a:t>across the circuit element</a:t>
            </a:r>
            <a:r>
              <a:rPr lang="en-US" altLang="th-TH" sz="2400" dirty="0"/>
              <a:t> or </a:t>
            </a:r>
            <a:r>
              <a:rPr lang="en-US" altLang="th-TH" sz="2400" dirty="0">
                <a:solidFill>
                  <a:srgbClr val="FF3300"/>
                </a:solidFill>
              </a:rPr>
              <a:t>between two points in a circuit. </a:t>
            </a:r>
          </a:p>
          <a:p>
            <a:pPr lvl="1">
              <a:spcAft>
                <a:spcPct val="20000"/>
              </a:spcAft>
            </a:pPr>
            <a:r>
              <a:rPr lang="en-US" altLang="th-TH" sz="2000" dirty="0" err="1"/>
              <a:t>v</a:t>
            </a:r>
            <a:r>
              <a:rPr lang="en-US" altLang="th-TH" sz="2000" baseline="-25000" dirty="0" err="1"/>
              <a:t>ab</a:t>
            </a:r>
            <a:r>
              <a:rPr lang="en-US" altLang="th-TH" sz="2000" dirty="0"/>
              <a:t> &gt; 0 means the potential of </a:t>
            </a:r>
            <a:r>
              <a:rPr lang="en-US" altLang="th-TH" sz="2000" dirty="0">
                <a:solidFill>
                  <a:srgbClr val="FF3300"/>
                </a:solidFill>
              </a:rPr>
              <a:t>a</a:t>
            </a:r>
            <a:r>
              <a:rPr lang="en-US" altLang="th-TH" sz="2000" dirty="0"/>
              <a:t> is higher than potential of </a:t>
            </a:r>
            <a:r>
              <a:rPr lang="en-US" altLang="th-TH" sz="2000" dirty="0">
                <a:solidFill>
                  <a:srgbClr val="FF3300"/>
                </a:solidFill>
              </a:rPr>
              <a:t>b. </a:t>
            </a:r>
          </a:p>
          <a:p>
            <a:pPr lvl="1">
              <a:spcAft>
                <a:spcPct val="20000"/>
              </a:spcAft>
            </a:pPr>
            <a:r>
              <a:rPr lang="en-US" altLang="th-TH" sz="2000" dirty="0" err="1"/>
              <a:t>v</a:t>
            </a:r>
            <a:r>
              <a:rPr lang="en-US" altLang="th-TH" sz="2000" baseline="-25000" dirty="0" err="1"/>
              <a:t>ab</a:t>
            </a:r>
            <a:r>
              <a:rPr lang="en-US" altLang="th-TH" sz="2000" baseline="-25000" dirty="0"/>
              <a:t> </a:t>
            </a:r>
            <a:r>
              <a:rPr lang="en-US" altLang="th-TH" sz="2000" dirty="0"/>
              <a:t>&lt; 0 means the potential of </a:t>
            </a:r>
            <a:r>
              <a:rPr lang="en-US" altLang="th-TH" sz="2000" dirty="0">
                <a:solidFill>
                  <a:srgbClr val="FF3300"/>
                </a:solidFill>
              </a:rPr>
              <a:t>a</a:t>
            </a:r>
            <a:r>
              <a:rPr lang="en-US" altLang="th-TH" sz="2000" dirty="0"/>
              <a:t> is lower than potential   of </a:t>
            </a:r>
            <a:r>
              <a:rPr lang="en-US" altLang="th-TH" sz="2000" dirty="0">
                <a:solidFill>
                  <a:srgbClr val="FF3300"/>
                </a:solidFill>
              </a:rPr>
              <a:t>b.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th-TH" sz="2000" dirty="0">
              <a:solidFill>
                <a:srgbClr val="FF3300"/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E26-E84B-4FFB-BB5A-3B57E0518599}" type="slidenum">
              <a:rPr lang="en-US" altLang="th-TH"/>
              <a:pPr/>
              <a:t>15</a:t>
            </a:fld>
            <a:endParaRPr lang="en-US" altLang="th-TH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314619"/>
              </p:ext>
            </p:extLst>
          </p:nvPr>
        </p:nvGraphicFramePr>
        <p:xfrm>
          <a:off x="3676650" y="2765743"/>
          <a:ext cx="1123950" cy="824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1" name="Equation" r:id="rId4" imgW="571320" imgH="419040" progId="Equation.DSMT4">
                  <p:embed/>
                </p:oleObj>
              </mc:Choice>
              <mc:Fallback>
                <p:oleObj name="Equation" r:id="rId4" imgW="5713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76650" y="2765743"/>
                        <a:ext cx="1123950" cy="824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14907" y="3233738"/>
            <a:ext cx="119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W=Work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055059" y="3561907"/>
            <a:ext cx="480681" cy="6096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8804" y="849406"/>
            <a:ext cx="8581195" cy="948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ค่าแรงดันไฟฟ้าคือพลังงานที่ต้องใช้ในการเคลื่อนที่ประจุ 1 หน่วย</a:t>
            </a: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ผ่านจากขั้วต้นทางไปยังขั้วปลายทาง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/>
              <a:t>1.5 Voltage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948-4D42-4DC4-9B2A-EDCEFF4673B7}" type="slidenum">
              <a:rPr lang="en-US" altLang="th-TH" smtClean="0"/>
              <a:pPr/>
              <a:t>16</a:t>
            </a:fld>
            <a:endParaRPr lang="en-US" altLang="th-T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28" y="1457933"/>
            <a:ext cx="7857143" cy="4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0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/>
              <a:t>1.5 Voltage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948-4D42-4DC4-9B2A-EDCEFF4673B7}" type="slidenum">
              <a:rPr lang="en-US" altLang="th-TH" smtClean="0"/>
              <a:pPr/>
              <a:t>17</a:t>
            </a:fld>
            <a:endParaRPr lang="en-US" altLang="th-T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71" y="1172191"/>
            <a:ext cx="8142857" cy="49238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9708" y="3110875"/>
            <a:ext cx="1725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V</a:t>
            </a:r>
            <a:r>
              <a:rPr lang="en-US" sz="2800" baseline="-25000" dirty="0" err="1" smtClean="0">
                <a:solidFill>
                  <a:srgbClr val="FF0000"/>
                </a:solidFill>
              </a:rPr>
              <a:t>ab</a:t>
            </a:r>
            <a:r>
              <a:rPr lang="en-US" sz="2800" dirty="0" smtClean="0">
                <a:solidFill>
                  <a:srgbClr val="FF0000"/>
                </a:solidFill>
              </a:rPr>
              <a:t> = 9V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0" y="3147000"/>
            <a:ext cx="1906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</a:rPr>
              <a:t>V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ba</a:t>
            </a:r>
            <a:r>
              <a:rPr lang="en-US" sz="2800" dirty="0" smtClean="0">
                <a:solidFill>
                  <a:srgbClr val="0000FF"/>
                </a:solidFill>
              </a:rPr>
              <a:t> = -9V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8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0333" y="-38164"/>
            <a:ext cx="8243887" cy="1314450"/>
          </a:xfrm>
        </p:spPr>
        <p:txBody>
          <a:bodyPr/>
          <a:lstStyle/>
          <a:p>
            <a:r>
              <a:rPr lang="en-US" altLang="th-TH" sz="4000" dirty="0" smtClean="0"/>
              <a:t>1.6 </a:t>
            </a:r>
            <a:r>
              <a:rPr lang="en-US" altLang="th-TH" sz="4000" dirty="0"/>
              <a:t>Power and </a:t>
            </a:r>
            <a:r>
              <a:rPr lang="en-US" altLang="th-TH" sz="4000" dirty="0" smtClean="0"/>
              <a:t>Energy</a:t>
            </a:r>
            <a:endParaRPr lang="en-US" altLang="th-TH" sz="4000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0333" y="862653"/>
            <a:ext cx="8305800" cy="1828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th-TH" sz="2400" dirty="0"/>
              <a:t>Power is the time rate of expending or absorbing energy, measured in watts (W).</a:t>
            </a:r>
            <a:br>
              <a:rPr lang="en-US" altLang="th-TH" sz="2400" dirty="0"/>
            </a:br>
            <a:endParaRPr lang="en-US" altLang="th-TH" sz="2400" dirty="0"/>
          </a:p>
          <a:p>
            <a:pPr>
              <a:lnSpc>
                <a:spcPct val="80000"/>
              </a:lnSpc>
            </a:pPr>
            <a:r>
              <a:rPr lang="en-US" altLang="th-TH" sz="2400" dirty="0"/>
              <a:t>Mathematical expression</a:t>
            </a:r>
            <a:r>
              <a:rPr lang="en-US" altLang="th-TH" sz="2400" dirty="0" smtClean="0"/>
              <a:t>:							   1.3</a:t>
            </a:r>
            <a:endParaRPr lang="en-US" altLang="th-TH" sz="24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th-TH" sz="2400" dirty="0"/>
          </a:p>
        </p:txBody>
      </p:sp>
      <p:sp>
        <p:nvSpPr>
          <p:cNvPr id="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3732-9648-42FF-9118-C562F30111F8}" type="slidenum">
              <a:rPr lang="en-US" altLang="th-TH"/>
              <a:pPr/>
              <a:t>18</a:t>
            </a:fld>
            <a:endParaRPr lang="en-US" altLang="th-TH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graphicFrame>
        <p:nvGraphicFramePr>
          <p:cNvPr id="563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568230"/>
              </p:ext>
            </p:extLst>
          </p:nvPr>
        </p:nvGraphicFramePr>
        <p:xfrm>
          <a:off x="4310456" y="1641770"/>
          <a:ext cx="31242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8" name="Equation" r:id="rId4" imgW="1409700" imgH="419100" progId="Equation.3">
                  <p:embed/>
                </p:oleObj>
              </mc:Choice>
              <mc:Fallback>
                <p:oleObj name="Equation" r:id="rId4" imgW="14097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456" y="1641770"/>
                        <a:ext cx="3124200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29" name="Group 9"/>
          <p:cNvGrpSpPr>
            <a:grpSpLocks/>
          </p:cNvGrpSpPr>
          <p:nvPr/>
        </p:nvGrpSpPr>
        <p:grpSpPr bwMode="auto">
          <a:xfrm>
            <a:off x="568325" y="3416829"/>
            <a:ext cx="1447800" cy="2286000"/>
            <a:chOff x="3079" y="12012"/>
            <a:chExt cx="1076" cy="2040"/>
          </a:xfrm>
        </p:grpSpPr>
        <p:sp>
          <p:nvSpPr>
            <p:cNvPr id="56330" name="Text Box 10"/>
            <p:cNvSpPr txBox="1">
              <a:spLocks noChangeArrowheads="1"/>
            </p:cNvSpPr>
            <p:nvPr/>
          </p:nvSpPr>
          <p:spPr bwMode="auto">
            <a:xfrm>
              <a:off x="3225" y="12012"/>
              <a:ext cx="465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th-TH" sz="2400"/>
                <a:t>i</a:t>
              </a:r>
              <a:endParaRPr lang="en-US" altLang="th-TH" sz="3600"/>
            </a:p>
          </p:txBody>
        </p:sp>
        <p:grpSp>
          <p:nvGrpSpPr>
            <p:cNvPr id="56331" name="Group 11"/>
            <p:cNvGrpSpPr>
              <a:grpSpLocks/>
            </p:cNvGrpSpPr>
            <p:nvPr/>
          </p:nvGrpSpPr>
          <p:grpSpPr bwMode="auto">
            <a:xfrm>
              <a:off x="3079" y="12417"/>
              <a:ext cx="1076" cy="1635"/>
              <a:chOff x="3079" y="11865"/>
              <a:chExt cx="1076" cy="1635"/>
            </a:xfrm>
          </p:grpSpPr>
          <p:grpSp>
            <p:nvGrpSpPr>
              <p:cNvPr id="56332" name="Group 12"/>
              <p:cNvGrpSpPr>
                <a:grpSpLocks/>
              </p:cNvGrpSpPr>
              <p:nvPr/>
            </p:nvGrpSpPr>
            <p:grpSpPr bwMode="auto">
              <a:xfrm>
                <a:off x="3079" y="12004"/>
                <a:ext cx="592" cy="1496"/>
                <a:chOff x="3109" y="11854"/>
                <a:chExt cx="592" cy="1496"/>
              </a:xfrm>
            </p:grpSpPr>
            <p:sp>
              <p:nvSpPr>
                <p:cNvPr id="56333" name="Rectangle 13"/>
                <p:cNvSpPr>
                  <a:spLocks noChangeArrowheads="1"/>
                </p:cNvSpPr>
                <p:nvPr/>
              </p:nvSpPr>
              <p:spPr bwMode="auto">
                <a:xfrm>
                  <a:off x="3109" y="12286"/>
                  <a:ext cx="150" cy="58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th-TH"/>
                </a:p>
              </p:txBody>
            </p:sp>
            <p:sp>
              <p:nvSpPr>
                <p:cNvPr id="56334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184" y="11897"/>
                  <a:ext cx="0" cy="3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  <p:sp>
              <p:nvSpPr>
                <p:cNvPr id="56335" name="Line 15"/>
                <p:cNvSpPr>
                  <a:spLocks noChangeShapeType="1"/>
                </p:cNvSpPr>
                <p:nvPr/>
              </p:nvSpPr>
              <p:spPr bwMode="auto">
                <a:xfrm>
                  <a:off x="3195" y="11880"/>
                  <a:ext cx="46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  <p:sp>
              <p:nvSpPr>
                <p:cNvPr id="56336" name="Line 16"/>
                <p:cNvSpPr>
                  <a:spLocks noChangeShapeType="1"/>
                </p:cNvSpPr>
                <p:nvPr/>
              </p:nvSpPr>
              <p:spPr bwMode="auto">
                <a:xfrm>
                  <a:off x="3180" y="12885"/>
                  <a:ext cx="0" cy="4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  <p:sp>
              <p:nvSpPr>
                <p:cNvPr id="56337" name="Line 17"/>
                <p:cNvSpPr>
                  <a:spLocks noChangeShapeType="1"/>
                </p:cNvSpPr>
                <p:nvPr/>
              </p:nvSpPr>
              <p:spPr bwMode="auto">
                <a:xfrm>
                  <a:off x="3195" y="13305"/>
                  <a:ext cx="4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  <p:sp>
              <p:nvSpPr>
                <p:cNvPr id="56338" name="Oval 18"/>
                <p:cNvSpPr>
                  <a:spLocks noChangeArrowheads="1"/>
                </p:cNvSpPr>
                <p:nvPr/>
              </p:nvSpPr>
              <p:spPr bwMode="auto">
                <a:xfrm>
                  <a:off x="3600" y="13279"/>
                  <a:ext cx="71" cy="7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h-TH"/>
                </a:p>
              </p:txBody>
            </p:sp>
            <p:sp>
              <p:nvSpPr>
                <p:cNvPr id="56339" name="Oval 19"/>
                <p:cNvSpPr>
                  <a:spLocks noChangeArrowheads="1"/>
                </p:cNvSpPr>
                <p:nvPr/>
              </p:nvSpPr>
              <p:spPr bwMode="auto">
                <a:xfrm>
                  <a:off x="3630" y="11854"/>
                  <a:ext cx="71" cy="7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sp>
            <p:nvSpPr>
              <p:cNvPr id="56340" name="Text Box 20"/>
              <p:cNvSpPr txBox="1">
                <a:spLocks noChangeArrowheads="1"/>
              </p:cNvSpPr>
              <p:nvPr/>
            </p:nvSpPr>
            <p:spPr bwMode="auto">
              <a:xfrm>
                <a:off x="3585" y="12075"/>
                <a:ext cx="383" cy="2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th-TH" sz="1600"/>
                  <a:t>+</a:t>
                </a:r>
                <a:endParaRPr lang="en-US" altLang="th-TH" sz="3600"/>
              </a:p>
            </p:txBody>
          </p:sp>
          <p:sp>
            <p:nvSpPr>
              <p:cNvPr id="56341" name="Text Box 21"/>
              <p:cNvSpPr txBox="1">
                <a:spLocks noChangeArrowheads="1"/>
              </p:cNvSpPr>
              <p:nvPr/>
            </p:nvSpPr>
            <p:spPr bwMode="auto">
              <a:xfrm>
                <a:off x="3570" y="13155"/>
                <a:ext cx="390" cy="2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th-TH" sz="1600"/>
                  <a:t>–</a:t>
                </a:r>
                <a:endParaRPr lang="en-US" altLang="th-TH" sz="3600"/>
              </a:p>
            </p:txBody>
          </p:sp>
          <p:sp>
            <p:nvSpPr>
              <p:cNvPr id="56342" name="Line 22"/>
              <p:cNvSpPr>
                <a:spLocks noChangeShapeType="1"/>
              </p:cNvSpPr>
              <p:nvPr/>
            </p:nvSpPr>
            <p:spPr bwMode="auto">
              <a:xfrm flipH="1">
                <a:off x="3255" y="11865"/>
                <a:ext cx="28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56343" name="Text Box 23"/>
              <p:cNvSpPr txBox="1">
                <a:spLocks noChangeArrowheads="1"/>
              </p:cNvSpPr>
              <p:nvPr/>
            </p:nvSpPr>
            <p:spPr bwMode="auto">
              <a:xfrm>
                <a:off x="3615" y="12555"/>
                <a:ext cx="540" cy="4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th-TH" sz="2400"/>
                  <a:t>v</a:t>
                </a:r>
                <a:endParaRPr lang="en-US" altLang="th-TH" sz="3600"/>
              </a:p>
            </p:txBody>
          </p:sp>
        </p:grpSp>
      </p:grpSp>
      <p:grpSp>
        <p:nvGrpSpPr>
          <p:cNvPr id="56344" name="Group 24"/>
          <p:cNvGrpSpPr>
            <a:grpSpLocks/>
          </p:cNvGrpSpPr>
          <p:nvPr/>
        </p:nvGrpSpPr>
        <p:grpSpPr bwMode="auto">
          <a:xfrm>
            <a:off x="7139248" y="3357815"/>
            <a:ext cx="1447800" cy="2286000"/>
            <a:chOff x="3079" y="12012"/>
            <a:chExt cx="1076" cy="2040"/>
          </a:xfrm>
        </p:grpSpPr>
        <p:sp>
          <p:nvSpPr>
            <p:cNvPr id="56345" name="Text Box 25"/>
            <p:cNvSpPr txBox="1">
              <a:spLocks noChangeArrowheads="1"/>
            </p:cNvSpPr>
            <p:nvPr/>
          </p:nvSpPr>
          <p:spPr bwMode="auto">
            <a:xfrm>
              <a:off x="3225" y="12012"/>
              <a:ext cx="465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th-TH" sz="2400"/>
                <a:t>i</a:t>
              </a:r>
              <a:endParaRPr lang="en-US" altLang="th-TH" sz="3600"/>
            </a:p>
          </p:txBody>
        </p:sp>
        <p:grpSp>
          <p:nvGrpSpPr>
            <p:cNvPr id="56346" name="Group 26"/>
            <p:cNvGrpSpPr>
              <a:grpSpLocks/>
            </p:cNvGrpSpPr>
            <p:nvPr/>
          </p:nvGrpSpPr>
          <p:grpSpPr bwMode="auto">
            <a:xfrm>
              <a:off x="3079" y="12417"/>
              <a:ext cx="1076" cy="1635"/>
              <a:chOff x="3079" y="11865"/>
              <a:chExt cx="1076" cy="1635"/>
            </a:xfrm>
          </p:grpSpPr>
          <p:grpSp>
            <p:nvGrpSpPr>
              <p:cNvPr id="56347" name="Group 27"/>
              <p:cNvGrpSpPr>
                <a:grpSpLocks/>
              </p:cNvGrpSpPr>
              <p:nvPr/>
            </p:nvGrpSpPr>
            <p:grpSpPr bwMode="auto">
              <a:xfrm>
                <a:off x="3079" y="12004"/>
                <a:ext cx="592" cy="1496"/>
                <a:chOff x="3109" y="11854"/>
                <a:chExt cx="592" cy="1496"/>
              </a:xfrm>
            </p:grpSpPr>
            <p:sp>
              <p:nvSpPr>
                <p:cNvPr id="56348" name="Rectangle 28"/>
                <p:cNvSpPr>
                  <a:spLocks noChangeArrowheads="1"/>
                </p:cNvSpPr>
                <p:nvPr/>
              </p:nvSpPr>
              <p:spPr bwMode="auto">
                <a:xfrm>
                  <a:off x="3109" y="12286"/>
                  <a:ext cx="150" cy="58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th-TH"/>
                </a:p>
              </p:txBody>
            </p:sp>
            <p:sp>
              <p:nvSpPr>
                <p:cNvPr id="56349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3184" y="11897"/>
                  <a:ext cx="0" cy="3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  <p:sp>
              <p:nvSpPr>
                <p:cNvPr id="56350" name="Line 30"/>
                <p:cNvSpPr>
                  <a:spLocks noChangeShapeType="1"/>
                </p:cNvSpPr>
                <p:nvPr/>
              </p:nvSpPr>
              <p:spPr bwMode="auto">
                <a:xfrm>
                  <a:off x="3195" y="11880"/>
                  <a:ext cx="46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  <p:sp>
              <p:nvSpPr>
                <p:cNvPr id="56351" name="Line 31"/>
                <p:cNvSpPr>
                  <a:spLocks noChangeShapeType="1"/>
                </p:cNvSpPr>
                <p:nvPr/>
              </p:nvSpPr>
              <p:spPr bwMode="auto">
                <a:xfrm>
                  <a:off x="3180" y="12885"/>
                  <a:ext cx="0" cy="4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  <p:sp>
              <p:nvSpPr>
                <p:cNvPr id="56352" name="Line 32"/>
                <p:cNvSpPr>
                  <a:spLocks noChangeShapeType="1"/>
                </p:cNvSpPr>
                <p:nvPr/>
              </p:nvSpPr>
              <p:spPr bwMode="auto">
                <a:xfrm>
                  <a:off x="3195" y="13305"/>
                  <a:ext cx="4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  <p:sp>
              <p:nvSpPr>
                <p:cNvPr id="56353" name="Oval 33"/>
                <p:cNvSpPr>
                  <a:spLocks noChangeArrowheads="1"/>
                </p:cNvSpPr>
                <p:nvPr/>
              </p:nvSpPr>
              <p:spPr bwMode="auto">
                <a:xfrm>
                  <a:off x="3600" y="13279"/>
                  <a:ext cx="71" cy="7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h-TH"/>
                </a:p>
              </p:txBody>
            </p:sp>
            <p:sp>
              <p:nvSpPr>
                <p:cNvPr id="56354" name="Oval 34"/>
                <p:cNvSpPr>
                  <a:spLocks noChangeArrowheads="1"/>
                </p:cNvSpPr>
                <p:nvPr/>
              </p:nvSpPr>
              <p:spPr bwMode="auto">
                <a:xfrm>
                  <a:off x="3630" y="11854"/>
                  <a:ext cx="71" cy="7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h-TH"/>
                </a:p>
              </p:txBody>
            </p:sp>
          </p:grpSp>
          <p:sp>
            <p:nvSpPr>
              <p:cNvPr id="56355" name="Text Box 35"/>
              <p:cNvSpPr txBox="1">
                <a:spLocks noChangeArrowheads="1"/>
              </p:cNvSpPr>
              <p:nvPr/>
            </p:nvSpPr>
            <p:spPr bwMode="auto">
              <a:xfrm>
                <a:off x="3585" y="12075"/>
                <a:ext cx="383" cy="2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th-TH" sz="1600"/>
                  <a:t>+</a:t>
                </a:r>
                <a:endParaRPr lang="en-US" altLang="th-TH" sz="3600"/>
              </a:p>
            </p:txBody>
          </p:sp>
          <p:sp>
            <p:nvSpPr>
              <p:cNvPr id="56356" name="Text Box 36"/>
              <p:cNvSpPr txBox="1">
                <a:spLocks noChangeArrowheads="1"/>
              </p:cNvSpPr>
              <p:nvPr/>
            </p:nvSpPr>
            <p:spPr bwMode="auto">
              <a:xfrm>
                <a:off x="3570" y="13155"/>
                <a:ext cx="390" cy="2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th-TH" sz="1600"/>
                  <a:t>–</a:t>
                </a:r>
                <a:endParaRPr lang="en-US" altLang="th-TH" sz="3600"/>
              </a:p>
            </p:txBody>
          </p:sp>
          <p:sp>
            <p:nvSpPr>
              <p:cNvPr id="56357" name="Line 37"/>
              <p:cNvSpPr>
                <a:spLocks noChangeShapeType="1"/>
              </p:cNvSpPr>
              <p:nvPr/>
            </p:nvSpPr>
            <p:spPr bwMode="auto">
              <a:xfrm flipH="1">
                <a:off x="3255" y="11865"/>
                <a:ext cx="28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56358" name="Text Box 38"/>
              <p:cNvSpPr txBox="1">
                <a:spLocks noChangeArrowheads="1"/>
              </p:cNvSpPr>
              <p:nvPr/>
            </p:nvSpPr>
            <p:spPr bwMode="auto">
              <a:xfrm>
                <a:off x="3615" y="12555"/>
                <a:ext cx="540" cy="4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th-TH" sz="2400"/>
                  <a:t>v</a:t>
                </a:r>
                <a:endParaRPr lang="en-US" altLang="th-TH" sz="3600"/>
              </a:p>
            </p:txBody>
          </p:sp>
        </p:grpSp>
      </p:grpSp>
      <p:sp>
        <p:nvSpPr>
          <p:cNvPr id="56359" name="Rectangle 39"/>
          <p:cNvSpPr>
            <a:spLocks noChangeArrowheads="1"/>
          </p:cNvSpPr>
          <p:nvPr/>
        </p:nvSpPr>
        <p:spPr bwMode="auto">
          <a:xfrm>
            <a:off x="240333" y="5492999"/>
            <a:ext cx="81184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th-TH" b="1" dirty="0">
                <a:solidFill>
                  <a:srgbClr val="080808"/>
                </a:solidFill>
                <a:latin typeface="Verdana" panose="020B0604030504040204" pitchFamily="34" charset="0"/>
              </a:rPr>
              <a:t>Passive sign convention</a:t>
            </a:r>
            <a:r>
              <a:rPr lang="en-US" altLang="th-TH" dirty="0">
                <a:solidFill>
                  <a:srgbClr val="080808"/>
                </a:solidFill>
                <a:latin typeface="Verdana" panose="020B0604030504040204" pitchFamily="34" charset="0"/>
              </a:rPr>
              <a:t> </a:t>
            </a:r>
          </a:p>
          <a:p>
            <a:pPr algn="ctr"/>
            <a:r>
              <a:rPr lang="en-US" altLang="th-TH" b="1" dirty="0">
                <a:solidFill>
                  <a:srgbClr val="0000FF"/>
                </a:solidFill>
                <a:latin typeface="Verdana" panose="020B0604030504040204" pitchFamily="34" charset="0"/>
              </a:rPr>
              <a:t>P = +vi</a:t>
            </a:r>
            <a:r>
              <a:rPr lang="en-US" altLang="th-TH" b="1" dirty="0">
                <a:latin typeface="Verdana" panose="020B0604030504040204" pitchFamily="34" charset="0"/>
              </a:rPr>
              <a:t>			 		</a:t>
            </a:r>
            <a:r>
              <a:rPr lang="en-US" altLang="th-TH" b="1" dirty="0">
                <a:solidFill>
                  <a:srgbClr val="FF3300"/>
                </a:solidFill>
                <a:latin typeface="Verdana" panose="020B0604030504040204" pitchFamily="34" charset="0"/>
              </a:rPr>
              <a:t>p = –vi</a:t>
            </a:r>
          </a:p>
          <a:p>
            <a:pPr algn="ctr"/>
            <a:r>
              <a:rPr lang="en-US" altLang="th-TH" b="1" dirty="0">
                <a:solidFill>
                  <a:srgbClr val="0000FF"/>
                </a:solidFill>
                <a:latin typeface="Verdana" panose="020B0604030504040204" pitchFamily="34" charset="0"/>
              </a:rPr>
              <a:t>absorbing power</a:t>
            </a:r>
            <a:r>
              <a:rPr lang="en-US" altLang="th-TH" b="1" dirty="0">
                <a:latin typeface="Verdana" panose="020B0604030504040204" pitchFamily="34" charset="0"/>
              </a:rPr>
              <a:t>	                         </a:t>
            </a:r>
            <a:r>
              <a:rPr lang="en-US" altLang="th-TH" b="1" dirty="0">
                <a:solidFill>
                  <a:srgbClr val="FF3300"/>
                </a:solidFill>
                <a:latin typeface="Verdana" panose="020B0604030504040204" pitchFamily="34" charset="0"/>
              </a:rPr>
              <a:t>supplying power</a:t>
            </a:r>
          </a:p>
          <a:p>
            <a:pPr algn="ctr"/>
            <a:endParaRPr lang="en-US" altLang="th-TH" b="1" dirty="0">
              <a:latin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752" y="2604487"/>
            <a:ext cx="3775393" cy="948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ปกติเรากำหนดให้กระแสไหล</a:t>
            </a: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จากแรงดันบวกไปแรงดันลบ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89593" y="4470938"/>
            <a:ext cx="1071127" cy="948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ตัวรับ </a:t>
            </a:r>
          </a:p>
          <a:p>
            <a:pPr>
              <a:lnSpc>
                <a:spcPts val="32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Power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33941" y="4451509"/>
            <a:ext cx="1164101" cy="948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ตัวจ่าย </a:t>
            </a:r>
          </a:p>
          <a:p>
            <a:pPr>
              <a:lnSpc>
                <a:spcPts val="3200"/>
              </a:lnSpc>
            </a:pP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Power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50057" y="2629408"/>
            <a:ext cx="36583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ถ้ากระแสไหลจากแรงดันลบ</a:t>
            </a: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ไปแรงดันบวก แสดงว่า</a:t>
            </a: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กระแสมีค่าติดลบ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/>
              <a:t>1.6 Power and Energy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948-4D42-4DC4-9B2A-EDCEFF4673B7}" type="slidenum">
              <a:rPr lang="en-US" altLang="th-TH" smtClean="0"/>
              <a:pPr/>
              <a:t>19</a:t>
            </a:fld>
            <a:endParaRPr lang="en-US" altLang="th-T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81" y="1334133"/>
            <a:ext cx="8295238" cy="5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6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sz="4000" b="1" dirty="0">
                <a:solidFill>
                  <a:srgbClr val="0066CC"/>
                </a:solidFill>
              </a:rPr>
              <a:t>Basic Concepts - Chapter 1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752600"/>
            <a:ext cx="7620000" cy="3541713"/>
          </a:xfrm>
        </p:spPr>
        <p:txBody>
          <a:bodyPr>
            <a:noAutofit/>
          </a:bodyPr>
          <a:lstStyle/>
          <a:p>
            <a:pPr marL="860425" indent="-860425">
              <a:buFontTx/>
              <a:buNone/>
            </a:pPr>
            <a:r>
              <a:rPr lang="en-US" altLang="th-TH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1.1	</a:t>
            </a:r>
            <a:r>
              <a:rPr lang="en-US" altLang="th-TH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Introduction.</a:t>
            </a:r>
            <a:r>
              <a:rPr lang="en-US" altLang="th-TH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th-TH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0425" indent="-860425">
              <a:buFontTx/>
              <a:buNone/>
            </a:pPr>
            <a:r>
              <a:rPr lang="en-US" altLang="th-TH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1.2 		Systems </a:t>
            </a:r>
            <a:r>
              <a:rPr lang="en-US" altLang="th-TH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Units</a:t>
            </a:r>
            <a:r>
              <a:rPr lang="en-US" altLang="th-TH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th-TH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0425" indent="-860425">
              <a:buFontTx/>
              <a:buNone/>
            </a:pPr>
            <a:r>
              <a:rPr lang="en-US" altLang="th-TH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th-TH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</a:t>
            </a:r>
            <a:r>
              <a:rPr lang="en-US" altLang="th-TH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Electric Charge.</a:t>
            </a:r>
          </a:p>
          <a:p>
            <a:pPr marL="860425" indent="-860425">
              <a:buFontTx/>
              <a:buNone/>
            </a:pPr>
            <a:r>
              <a:rPr lang="en-US" altLang="th-TH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th-TH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r>
              <a:rPr lang="en-US" altLang="th-TH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Current.</a:t>
            </a:r>
          </a:p>
          <a:p>
            <a:pPr marL="860425" indent="-860425">
              <a:buFontTx/>
              <a:buNone/>
            </a:pPr>
            <a:r>
              <a:rPr lang="en-US" altLang="th-TH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th-TH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r>
              <a:rPr lang="en-US" altLang="th-TH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Voltage.</a:t>
            </a:r>
          </a:p>
          <a:p>
            <a:pPr marL="860425" indent="-860425">
              <a:buFontTx/>
              <a:buNone/>
            </a:pPr>
            <a:r>
              <a:rPr lang="en-US" altLang="th-TH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th-TH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1.6</a:t>
            </a:r>
            <a:r>
              <a:rPr lang="en-US" altLang="th-TH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Power and Energy.</a:t>
            </a:r>
          </a:p>
          <a:p>
            <a:pPr marL="860425" indent="-860425">
              <a:buFontTx/>
              <a:buNone/>
            </a:pPr>
            <a:r>
              <a:rPr lang="en-US" altLang="th-TH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th-TH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1.7</a:t>
            </a:r>
            <a:r>
              <a:rPr lang="en-US" altLang="th-TH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Circuit Elements.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C12D-82E9-456A-BA4F-D7AC2E2D13FC}" type="slidenum">
              <a:rPr lang="en-US" altLang="th-TH"/>
              <a:pPr/>
              <a:t>2</a:t>
            </a:fld>
            <a:endParaRPr lang="en-US" alt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/>
              <a:t>1.6 Power and Energy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948-4D42-4DC4-9B2A-EDCEFF4673B7}" type="slidenum">
              <a:rPr lang="en-US" altLang="th-TH" smtClean="0"/>
              <a:pPr/>
              <a:t>20</a:t>
            </a:fld>
            <a:endParaRPr lang="en-US" altLang="th-T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86284"/>
            <a:ext cx="7704762" cy="30095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0" y="1219200"/>
            <a:ext cx="146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3300"/>
                </a:solidFill>
              </a:rPr>
              <a:t>Exercise</a:t>
            </a:r>
            <a:endParaRPr lang="th-TH" sz="2400" dirty="0">
              <a:solidFill>
                <a:srgbClr val="FF33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73" y="5310000"/>
            <a:ext cx="8390254" cy="1162238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555037"/>
              </p:ext>
            </p:extLst>
          </p:nvPr>
        </p:nvGraphicFramePr>
        <p:xfrm>
          <a:off x="4572000" y="1943637"/>
          <a:ext cx="3054481" cy="51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1" name="Equation" r:id="rId5" imgW="1269720" imgH="215640" progId="Equation.3">
                  <p:embed/>
                </p:oleObj>
              </mc:Choice>
              <mc:Fallback>
                <p:oleObj name="Equation" r:id="rId5" imgW="12697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0" y="1943637"/>
                        <a:ext cx="3054481" cy="519262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80341"/>
              </p:ext>
            </p:extLst>
          </p:nvPr>
        </p:nvGraphicFramePr>
        <p:xfrm>
          <a:off x="5570538" y="4249727"/>
          <a:ext cx="3268662" cy="519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2" name="Equation" r:id="rId7" imgW="1358640" imgH="215640" progId="Equation.3">
                  <p:embed/>
                </p:oleObj>
              </mc:Choice>
              <mc:Fallback>
                <p:oleObj name="Equation" r:id="rId7" imgW="1358640" imgH="21564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70538" y="4249727"/>
                        <a:ext cx="3268662" cy="51916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103665"/>
              </p:ext>
            </p:extLst>
          </p:nvPr>
        </p:nvGraphicFramePr>
        <p:xfrm>
          <a:off x="228600" y="3997653"/>
          <a:ext cx="222885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3" name="Equation" r:id="rId9" imgW="927000" imgH="406080" progId="Equation.3">
                  <p:embed/>
                </p:oleObj>
              </mc:Choice>
              <mc:Fallback>
                <p:oleObj name="Equation" r:id="rId9" imgW="927000" imgH="40608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8600" y="3997653"/>
                        <a:ext cx="2228850" cy="976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24114" y="3370184"/>
            <a:ext cx="1895071" cy="519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ตัวรับ </a:t>
            </a: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Power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60059" y="3177824"/>
            <a:ext cx="1071127" cy="904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ตัวรับ </a:t>
            </a:r>
          </a:p>
          <a:p>
            <a:pPr>
              <a:lnSpc>
                <a:spcPts val="30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Power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7744" y="3015651"/>
            <a:ext cx="2050561" cy="519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ตัวจ่าย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Power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334000" y="3886200"/>
            <a:ext cx="236538" cy="363527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080981" y="2382054"/>
            <a:ext cx="450206" cy="28188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828800" y="3769053"/>
            <a:ext cx="393472" cy="323181"/>
          </a:xfrm>
          <a:prstGeom prst="straightConnector1">
            <a:avLst/>
          </a:prstGeom>
          <a:ln w="25400">
            <a:solidFill>
              <a:srgbClr val="FF33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86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sz="4000" dirty="0" smtClean="0"/>
              <a:t>1.6 </a:t>
            </a:r>
            <a:r>
              <a:rPr lang="en-US" altLang="th-TH" sz="4000" dirty="0"/>
              <a:t>Power and </a:t>
            </a:r>
            <a:r>
              <a:rPr lang="en-US" altLang="th-TH" sz="4000" dirty="0" smtClean="0"/>
              <a:t>Energy</a:t>
            </a:r>
            <a:endParaRPr lang="en-US" altLang="th-TH" sz="4000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71600"/>
            <a:ext cx="8686800" cy="1295400"/>
          </a:xfrm>
        </p:spPr>
        <p:txBody>
          <a:bodyPr>
            <a:normAutofit fontScale="85000" lnSpcReduction="20000"/>
          </a:bodyPr>
          <a:lstStyle/>
          <a:p>
            <a:r>
              <a:rPr lang="en-US" altLang="th-TH" sz="3000" dirty="0" smtClean="0"/>
              <a:t> The </a:t>
            </a:r>
            <a:r>
              <a:rPr lang="en-US" altLang="th-TH" sz="3000" dirty="0"/>
              <a:t>law of conservation of energy </a:t>
            </a:r>
            <a:r>
              <a:rPr lang="en-US" sz="3000" dirty="0"/>
              <a:t>must be obeyed in </a:t>
            </a:r>
            <a:r>
              <a:rPr lang="en-US" sz="3000" dirty="0" smtClean="0"/>
              <a:t>any   electric  circuit.</a:t>
            </a:r>
            <a:r>
              <a:rPr lang="en-US" altLang="th-TH" sz="3000" dirty="0" smtClean="0"/>
              <a:t> </a:t>
            </a:r>
            <a:r>
              <a:rPr lang="en-US" sz="3000" dirty="0">
                <a:solidFill>
                  <a:srgbClr val="000000"/>
                </a:solidFill>
              </a:rPr>
              <a:t>For  this  reason,  the  algebraic  sum  of  power  in  a  </a:t>
            </a:r>
            <a:r>
              <a:rPr lang="en-US" sz="3000" dirty="0" smtClean="0">
                <a:solidFill>
                  <a:srgbClr val="000000"/>
                </a:solidFill>
              </a:rPr>
              <a:t>circuit</a:t>
            </a:r>
            <a:r>
              <a:rPr lang="en-US" sz="3000" dirty="0">
                <a:solidFill>
                  <a:srgbClr val="000000"/>
                </a:solidFill>
              </a:rPr>
              <a:t>, at any instant of time, must be zero</a:t>
            </a:r>
            <a:endParaRPr lang="th-TH" sz="3000" dirty="0">
              <a:solidFill>
                <a:srgbClr val="000000"/>
              </a:solidFill>
            </a:endParaRPr>
          </a:p>
          <a:p>
            <a:pPr marL="34290" indent="0">
              <a:buNone/>
            </a:pPr>
            <a:r>
              <a:rPr lang="en-US" altLang="th-TH" sz="2400" dirty="0" smtClean="0"/>
              <a:t>			</a:t>
            </a:r>
            <a:endParaRPr lang="en-US" altLang="th-TH" sz="2400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2003-9A3B-4C3A-815E-8EF66713E6B9}" type="slidenum">
              <a:rPr lang="en-US" altLang="th-TH"/>
              <a:pPr/>
              <a:t>21</a:t>
            </a:fld>
            <a:endParaRPr lang="en-US" altLang="th-TH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57384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graphicFrame>
        <p:nvGraphicFramePr>
          <p:cNvPr id="57383" name="Object 39"/>
          <p:cNvGraphicFramePr>
            <a:graphicFrameLocks noChangeAspect="1"/>
          </p:cNvGraphicFramePr>
          <p:nvPr/>
        </p:nvGraphicFramePr>
        <p:xfrm>
          <a:off x="3429000" y="2895600"/>
          <a:ext cx="14890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0" name="Equation" r:id="rId4" imgW="558720" imgH="253800" progId="Equation.3">
                  <p:embed/>
                </p:oleObj>
              </mc:Choice>
              <mc:Fallback>
                <p:oleObj name="Equation" r:id="rId4" imgW="558720" imgH="2538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895600"/>
                        <a:ext cx="14890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85" name="Rectangle 41"/>
          <p:cNvSpPr>
            <a:spLocks noChangeArrowheads="1"/>
          </p:cNvSpPr>
          <p:nvPr/>
        </p:nvSpPr>
        <p:spPr bwMode="auto">
          <a:xfrm>
            <a:off x="457200" y="3886200"/>
            <a:ext cx="822960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7338" indent="-2873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th-TH" dirty="0"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th-TH" sz="2400" dirty="0">
                <a:latin typeface="Verdana" panose="020B0604030504040204" pitchFamily="34" charset="0"/>
              </a:rPr>
              <a:t>Energy is the capacity to do work, measured in joules (J). </a:t>
            </a:r>
          </a:p>
          <a:p>
            <a:r>
              <a:rPr lang="en-US" altLang="th-TH" sz="2400" dirty="0">
                <a:latin typeface="Verdana" panose="020B0604030504040204" pitchFamily="34" charset="0"/>
              </a:rPr>
              <a:t>	</a:t>
            </a:r>
          </a:p>
          <a:p>
            <a:pPr>
              <a:buFontTx/>
              <a:buChar char="•"/>
            </a:pPr>
            <a:r>
              <a:rPr lang="en-US" altLang="th-TH" sz="2400" dirty="0">
                <a:latin typeface="Verdana" panose="020B0604030504040204" pitchFamily="34" charset="0"/>
              </a:rPr>
              <a:t>Mathematical expression  </a:t>
            </a:r>
            <a:r>
              <a:rPr lang="en-US" altLang="th-TH" sz="2400" dirty="0" smtClean="0">
                <a:latin typeface="Verdana" panose="020B0604030504040204" pitchFamily="34" charset="0"/>
              </a:rPr>
              <a:t>				  </a:t>
            </a:r>
            <a:r>
              <a:rPr lang="en-US" altLang="th-TH" sz="2400" dirty="0" smtClean="0">
                <a:latin typeface="Corbel" panose="020B0503020204020204" pitchFamily="34" charset="0"/>
              </a:rPr>
              <a:t>1.4</a:t>
            </a:r>
            <a:endParaRPr lang="en-US" altLang="th-TH" sz="2400" dirty="0">
              <a:latin typeface="Corbel" panose="020B0503020204020204" pitchFamily="34" charset="0"/>
            </a:endParaRPr>
          </a:p>
        </p:txBody>
      </p:sp>
      <p:sp>
        <p:nvSpPr>
          <p:cNvPr id="57387" name="Rectangle 43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graphicFrame>
        <p:nvGraphicFramePr>
          <p:cNvPr id="57386" name="Object 42"/>
          <p:cNvGraphicFramePr>
            <a:graphicFrameLocks noChangeAspect="1"/>
          </p:cNvGraphicFramePr>
          <p:nvPr/>
        </p:nvGraphicFramePr>
        <p:xfrm>
          <a:off x="4724400" y="5029200"/>
          <a:ext cx="32004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1" name="Equation" r:id="rId6" imgW="1193800" imgH="355600" progId="Equation.3">
                  <p:embed/>
                </p:oleObj>
              </mc:Choice>
              <mc:Fallback>
                <p:oleObj name="Equation" r:id="rId6" imgW="1193800" imgH="3556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029200"/>
                        <a:ext cx="3200400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sz="4000" dirty="0" smtClean="0"/>
              <a:t>Side note</a:t>
            </a:r>
            <a:endParaRPr lang="en-US" altLang="th-TH" sz="4000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71600"/>
            <a:ext cx="8686800" cy="5329238"/>
          </a:xfrm>
        </p:spPr>
        <p:txBody>
          <a:bodyPr>
            <a:normAutofit lnSpcReduction="10000"/>
          </a:bodyPr>
          <a:lstStyle/>
          <a:p>
            <a:pPr marL="34290" indent="0">
              <a:buNone/>
            </a:pPr>
            <a:r>
              <a:rPr lang="en-US" altLang="th-TH" sz="2400" dirty="0"/>
              <a:t>The Three Laws of </a:t>
            </a:r>
            <a:r>
              <a:rPr lang="en-US" altLang="th-TH" sz="2400" dirty="0" smtClean="0"/>
              <a:t>Thermodynamics</a:t>
            </a:r>
          </a:p>
          <a:p>
            <a:pPr marL="34290" indent="0">
              <a:buNone/>
            </a:pPr>
            <a:endParaRPr lang="en-US" altLang="th-TH" sz="2400" dirty="0"/>
          </a:p>
          <a:p>
            <a:pPr marL="34290" indent="0">
              <a:buNone/>
            </a:pPr>
            <a:r>
              <a:rPr lang="en-US" sz="2400" dirty="0"/>
              <a:t>The first law, also known as Law of Conservation of Energy, states that energy cannot be created or destroyed in an isolated system</a:t>
            </a:r>
            <a:r>
              <a:rPr lang="en-US" sz="2400" dirty="0" smtClean="0"/>
              <a:t>.</a:t>
            </a:r>
          </a:p>
          <a:p>
            <a:pPr marL="34290" indent="0">
              <a:buNone/>
            </a:pPr>
            <a:endParaRPr lang="en-US" sz="2400" dirty="0"/>
          </a:p>
          <a:p>
            <a:pPr marL="34290" indent="0">
              <a:buNone/>
            </a:pPr>
            <a:r>
              <a:rPr lang="en-US" sz="2400" dirty="0"/>
              <a:t>The second law of thermodynamics states that the entropy of any isolated system always increases.</a:t>
            </a:r>
          </a:p>
          <a:p>
            <a:pPr marL="34290" indent="0">
              <a:buNone/>
            </a:pPr>
            <a:endParaRPr lang="en-US" sz="2400" dirty="0" smtClean="0"/>
          </a:p>
          <a:p>
            <a:pPr marL="34290" indent="0">
              <a:buNone/>
            </a:pPr>
            <a:r>
              <a:rPr lang="en-US" sz="2400" dirty="0"/>
              <a:t>The third law of thermodynamics states that the entropy of a system approaches a constant value as the temperature approaches absolute zero</a:t>
            </a:r>
            <a:r>
              <a:rPr lang="en-US" sz="2400" dirty="0" smtClean="0"/>
              <a:t>.</a:t>
            </a:r>
            <a:r>
              <a:rPr lang="en-US" altLang="th-TH" sz="2400" dirty="0" smtClean="0"/>
              <a:t>	</a:t>
            </a:r>
            <a:endParaRPr lang="en-US" altLang="th-TH" sz="2400" dirty="0" smtClean="0"/>
          </a:p>
          <a:p>
            <a:pPr marL="34290" indent="0">
              <a:buNone/>
            </a:pPr>
            <a:endParaRPr lang="en-US" altLang="th-TH" sz="2400" dirty="0"/>
          </a:p>
          <a:p>
            <a:pPr marL="34290" indent="0">
              <a:buNone/>
            </a:pPr>
            <a:r>
              <a:rPr lang="en-US" altLang="th-TH" sz="1700" dirty="0" err="1" smtClean="0"/>
              <a:t>src</a:t>
            </a:r>
            <a:r>
              <a:rPr lang="en-US" altLang="th-TH" sz="1700" dirty="0"/>
              <a:t>: https://courses.lumenlearning.com/introchem/chapter/the-three-laws-of-thermodynamics</a:t>
            </a:r>
            <a:r>
              <a:rPr lang="en-US" altLang="th-TH" sz="2400" dirty="0" smtClean="0"/>
              <a:t>	</a:t>
            </a:r>
            <a:endParaRPr lang="en-US" altLang="th-TH" sz="2400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2003-9A3B-4C3A-815E-8EF66713E6B9}" type="slidenum">
              <a:rPr lang="en-US" altLang="th-TH"/>
              <a:pPr/>
              <a:t>22</a:t>
            </a:fld>
            <a:endParaRPr lang="en-US" altLang="th-TH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57384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57387" name="Rectangle 43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706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/>
              <a:t>1.6 Power and Energy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948-4D42-4DC4-9B2A-EDCEFF4673B7}" type="slidenum">
              <a:rPr lang="en-US" altLang="th-TH" smtClean="0"/>
              <a:pPr/>
              <a:t>23</a:t>
            </a:fld>
            <a:endParaRPr lang="en-US" altLang="th-T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81" y="1096038"/>
            <a:ext cx="7847619" cy="5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3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948-4D42-4DC4-9B2A-EDCEFF4673B7}" type="slidenum">
              <a:rPr lang="en-US" altLang="th-TH" smtClean="0"/>
              <a:pPr/>
              <a:t>24</a:t>
            </a:fld>
            <a:endParaRPr lang="en-US" altLang="th-T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447801"/>
            <a:ext cx="8686800" cy="46669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685800"/>
            <a:ext cx="4962864" cy="3667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9200" y="685800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CC"/>
                </a:solidFill>
              </a:rPr>
              <a:t>Example 3</a:t>
            </a:r>
            <a:endParaRPr lang="th-TH" dirty="0">
              <a:solidFill>
                <a:srgbClr val="00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40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/>
              <a:t>1.7 Circuit Elements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948-4D42-4DC4-9B2A-EDCEFF4673B7}" type="slidenum">
              <a:rPr lang="en-US" altLang="th-TH" smtClean="0"/>
              <a:pPr/>
              <a:t>25</a:t>
            </a:fld>
            <a:endParaRPr lang="en-US" altLang="th-T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05" y="1515086"/>
            <a:ext cx="7876190" cy="4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6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304800"/>
            <a:ext cx="7406640" cy="1356360"/>
          </a:xfrm>
        </p:spPr>
        <p:txBody>
          <a:bodyPr/>
          <a:lstStyle/>
          <a:p>
            <a:r>
              <a:rPr lang="en-US" altLang="th-TH" sz="4000" dirty="0" smtClean="0"/>
              <a:t>1.7 </a:t>
            </a:r>
            <a:r>
              <a:rPr lang="en-US" altLang="th-TH" sz="4000" dirty="0"/>
              <a:t>Circuit </a:t>
            </a:r>
            <a:r>
              <a:rPr lang="en-US" altLang="th-TH" sz="4000" dirty="0" smtClean="0"/>
              <a:t>Elements</a:t>
            </a:r>
            <a:endParaRPr lang="en-US" altLang="th-TH" sz="4000" dirty="0"/>
          </a:p>
        </p:txBody>
      </p:sp>
      <p:pic>
        <p:nvPicPr>
          <p:cNvPr id="58381" name="Picture 13" descr="fig21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209800"/>
            <a:ext cx="8186738" cy="2166938"/>
          </a:xfr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A008-9F8D-4B9C-BC27-302E1F86604F}" type="slidenum">
              <a:rPr lang="en-US" altLang="th-TH"/>
              <a:pPr/>
              <a:t>26</a:t>
            </a:fld>
            <a:endParaRPr lang="en-US" altLang="th-TH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381000" y="1676400"/>
            <a:ext cx="4724400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th-TH" b="1">
                <a:solidFill>
                  <a:srgbClr val="FF3300"/>
                </a:solidFill>
              </a:rPr>
              <a:t>Active Elements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5410200" y="1676400"/>
            <a:ext cx="3124200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th-TH" b="1">
                <a:solidFill>
                  <a:srgbClr val="FF3300"/>
                </a:solidFill>
              </a:rPr>
              <a:t>Passive Elements</a:t>
            </a:r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1371600" y="4495800"/>
            <a:ext cx="9906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H="1">
            <a:off x="2438400" y="4495800"/>
            <a:ext cx="9144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58389" name="Line 21"/>
          <p:cNvSpPr>
            <a:spLocks noChangeShapeType="1"/>
          </p:cNvSpPr>
          <p:nvPr/>
        </p:nvSpPr>
        <p:spPr bwMode="auto">
          <a:xfrm>
            <a:off x="2438400" y="4495800"/>
            <a:ext cx="1143000" cy="152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 flipH="1">
            <a:off x="3581400" y="4572000"/>
            <a:ext cx="914400" cy="1371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1295400" y="6043613"/>
            <a:ext cx="16764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th-TH"/>
              <a:t>Independent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th-TH"/>
              <a:t>sources</a:t>
            </a:r>
          </a:p>
        </p:txBody>
      </p:sp>
      <p:sp>
        <p:nvSpPr>
          <p:cNvPr id="58392" name="Text Box 24"/>
          <p:cNvSpPr txBox="1">
            <a:spLocks noChangeArrowheads="1"/>
          </p:cNvSpPr>
          <p:nvPr/>
        </p:nvSpPr>
        <p:spPr bwMode="auto">
          <a:xfrm>
            <a:off x="2819400" y="6043613"/>
            <a:ext cx="16002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th-TH"/>
              <a:t>Dependant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th-TH"/>
              <a:t>sources</a:t>
            </a:r>
          </a:p>
        </p:txBody>
      </p:sp>
      <p:sp>
        <p:nvSpPr>
          <p:cNvPr id="58393" name="Rectangle 25"/>
          <p:cNvSpPr>
            <a:spLocks noChangeArrowheads="1"/>
          </p:cNvSpPr>
          <p:nvPr/>
        </p:nvSpPr>
        <p:spPr bwMode="auto">
          <a:xfrm>
            <a:off x="4724400" y="4664075"/>
            <a:ext cx="419100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>
            <a:lvl1pPr marL="177800" indent="-177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th-TH" sz="1400" b="1">
                <a:solidFill>
                  <a:srgbClr val="0066CC"/>
                </a:solidFill>
                <a:latin typeface="Verdana" panose="020B0604030504040204" pitchFamily="34" charset="0"/>
              </a:rPr>
              <a:t>A dependent source is an active element in which the source quantity is controlled by another voltage or current. </a:t>
            </a:r>
          </a:p>
          <a:p>
            <a:endParaRPr lang="en-US" altLang="th-TH" sz="1400" b="1">
              <a:solidFill>
                <a:srgbClr val="0066CC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th-TH" sz="1400" b="1">
                <a:solidFill>
                  <a:srgbClr val="0066CC"/>
                </a:solidFill>
                <a:latin typeface="Verdana" panose="020B0604030504040204" pitchFamily="34" charset="0"/>
              </a:rPr>
              <a:t>They have four different types: VCVS, CCVS, VCCS, CCCS.  Keep in minds the signs of dependent sources. </a:t>
            </a:r>
          </a:p>
          <a:p>
            <a:pPr algn="ctr"/>
            <a:endParaRPr lang="en-US" altLang="th-TH" sz="1400" b="1">
              <a:solidFill>
                <a:srgbClr val="00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0"/>
            <a:ext cx="7406640" cy="1356360"/>
          </a:xfrm>
        </p:spPr>
        <p:txBody>
          <a:bodyPr/>
          <a:lstStyle/>
          <a:p>
            <a:r>
              <a:rPr lang="en-US" altLang="th-TH" dirty="0"/>
              <a:t>1.7 Circuit Elements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07137" y="6223829"/>
            <a:ext cx="1279663" cy="365125"/>
          </a:xfrm>
        </p:spPr>
        <p:txBody>
          <a:bodyPr/>
          <a:lstStyle/>
          <a:p>
            <a:fld id="{6CCC58C5-CFF5-4B6A-96AB-68194AFD493C}" type="slidenum">
              <a:rPr lang="en-US" altLang="th-TH" smtClean="0"/>
              <a:pPr/>
              <a:t>27</a:t>
            </a:fld>
            <a:endParaRPr lang="en-US" altLang="th-T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05" y="1066800"/>
            <a:ext cx="8706130" cy="12453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334836"/>
            <a:ext cx="8685035" cy="8467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286000"/>
            <a:ext cx="1219200" cy="16281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6600" y="2732385"/>
            <a:ext cx="1226347" cy="15348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263" y="5257800"/>
            <a:ext cx="2361511" cy="13344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2800" y="5257800"/>
            <a:ext cx="4736521" cy="1143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6212" y="2570132"/>
            <a:ext cx="5070788" cy="3254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28655" y="3124200"/>
            <a:ext cx="5086745" cy="3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0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0"/>
            <a:ext cx="7406640" cy="1356360"/>
          </a:xfrm>
        </p:spPr>
        <p:txBody>
          <a:bodyPr/>
          <a:lstStyle/>
          <a:p>
            <a:r>
              <a:rPr lang="en-US" altLang="th-TH" dirty="0"/>
              <a:t>1.7 Circuit Elements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35737" y="6264275"/>
            <a:ext cx="1279663" cy="365125"/>
          </a:xfrm>
        </p:spPr>
        <p:txBody>
          <a:bodyPr/>
          <a:lstStyle/>
          <a:p>
            <a:fld id="{6CCC58C5-CFF5-4B6A-96AB-68194AFD493C}" type="slidenum">
              <a:rPr lang="en-US" altLang="th-TH" smtClean="0"/>
              <a:pPr/>
              <a:t>28</a:t>
            </a:fld>
            <a:endParaRPr lang="en-US" altLang="th-T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942444"/>
            <a:ext cx="7333333" cy="56285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0" y="3531214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Input V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6600" y="3525898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Output V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2963" y="5711384"/>
            <a:ext cx="1258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Input </a:t>
            </a:r>
            <a:r>
              <a:rPr lang="en-US" sz="2400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63563" y="5706068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Output V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27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76200"/>
            <a:ext cx="7406640" cy="1356360"/>
          </a:xfrm>
        </p:spPr>
        <p:txBody>
          <a:bodyPr/>
          <a:lstStyle/>
          <a:p>
            <a:r>
              <a:rPr lang="en-US" altLang="th-TH" dirty="0"/>
              <a:t>1.7 Circuit Elements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35737" y="6223829"/>
            <a:ext cx="1279663" cy="365125"/>
          </a:xfrm>
        </p:spPr>
        <p:txBody>
          <a:bodyPr/>
          <a:lstStyle/>
          <a:p>
            <a:fld id="{6CCC58C5-CFF5-4B6A-96AB-68194AFD493C}" type="slidenum">
              <a:rPr lang="en-US" altLang="th-TH" smtClean="0"/>
              <a:pPr/>
              <a:t>29</a:t>
            </a:fld>
            <a:endParaRPr lang="en-US" altLang="th-T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71" y="991257"/>
            <a:ext cx="7342857" cy="52571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0" y="3531214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Input V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6600" y="3525898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Output I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2963" y="5711384"/>
            <a:ext cx="1258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Input </a:t>
            </a:r>
            <a:r>
              <a:rPr lang="en-US" sz="2400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63563" y="5706068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Output I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11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78" y="2209800"/>
            <a:ext cx="3267422" cy="2015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381000"/>
            <a:ext cx="7406640" cy="1356360"/>
          </a:xfrm>
        </p:spPr>
        <p:txBody>
          <a:bodyPr/>
          <a:lstStyle/>
          <a:p>
            <a:r>
              <a:rPr lang="en-US" altLang="th-TH" dirty="0" smtClean="0"/>
              <a:t>1.1 Introduction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58C5-CFF5-4B6A-96AB-68194AFD493C}" type="slidenum">
              <a:rPr lang="en-US" altLang="th-TH" smtClean="0"/>
              <a:pPr/>
              <a:t>3</a:t>
            </a:fld>
            <a:endParaRPr lang="en-US" altLang="th-T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24000"/>
            <a:ext cx="8458200" cy="5734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63" y="4267200"/>
            <a:ext cx="2687337" cy="2730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600" y="3673265"/>
            <a:ext cx="6041054" cy="24227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6158" y="6172200"/>
            <a:ext cx="3827732" cy="32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406640" cy="1356360"/>
          </a:xfrm>
        </p:spPr>
        <p:txBody>
          <a:bodyPr/>
          <a:lstStyle/>
          <a:p>
            <a:r>
              <a:rPr lang="en-US" altLang="th-TH" dirty="0"/>
              <a:t>1.7 Circuit Elements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58C5-CFF5-4B6A-96AB-68194AFD493C}" type="slidenum">
              <a:rPr lang="en-US" altLang="th-TH" smtClean="0"/>
              <a:pPr/>
              <a:t>30</a:t>
            </a:fld>
            <a:endParaRPr lang="en-US" altLang="th-T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24" y="1505552"/>
            <a:ext cx="7380952" cy="48190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7628" y="990600"/>
            <a:ext cx="146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3300"/>
                </a:solidFill>
              </a:rPr>
              <a:t>Exercise</a:t>
            </a:r>
            <a:endParaRPr lang="th-TH" sz="24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92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0"/>
            <a:ext cx="7406640" cy="1356360"/>
          </a:xfrm>
        </p:spPr>
        <p:txBody>
          <a:bodyPr/>
          <a:lstStyle/>
          <a:p>
            <a:r>
              <a:rPr lang="en-US" altLang="th-TH" dirty="0"/>
              <a:t>1.7 Circuit Elements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58C5-CFF5-4B6A-96AB-68194AFD493C}" type="slidenum">
              <a:rPr lang="en-US" altLang="th-TH" smtClean="0"/>
              <a:pPr/>
              <a:t>31</a:t>
            </a:fld>
            <a:endParaRPr lang="en-US" altLang="th-T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512" y="1618610"/>
            <a:ext cx="2402688" cy="2532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913" y="1905000"/>
            <a:ext cx="3072287" cy="1752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1752600"/>
            <a:ext cx="2197900" cy="20712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0" y="3966859"/>
            <a:ext cx="111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Resistor</a:t>
            </a:r>
            <a:endParaRPr lang="th-TH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37831" y="3962400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Inductor</a:t>
            </a:r>
            <a:endParaRPr lang="th-TH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4200" y="416859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Capacitor</a:t>
            </a:r>
            <a:endParaRPr lang="th-TH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9200" y="1127083"/>
            <a:ext cx="505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3300"/>
                </a:solidFill>
              </a:rPr>
              <a:t>R</a:t>
            </a:r>
            <a:endParaRPr lang="th-TH" sz="3200" b="1" dirty="0">
              <a:solidFill>
                <a:srgbClr val="FF33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27856" y="1143060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3300"/>
                </a:solidFill>
              </a:rPr>
              <a:t>L</a:t>
            </a:r>
            <a:endParaRPr lang="th-TH" sz="3200" b="1" dirty="0">
              <a:solidFill>
                <a:srgbClr val="FF33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31712" y="1098441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3300"/>
                </a:solidFill>
              </a:rPr>
              <a:t>C</a:t>
            </a:r>
            <a:endParaRPr lang="th-TH" sz="3200" b="1" dirty="0">
              <a:solidFill>
                <a:srgbClr val="FF33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90231" y="523273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Memristor</a:t>
            </a:r>
            <a:endParaRPr lang="th-TH" dirty="0">
              <a:solidFill>
                <a:srgbClr val="00B05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828" y="4479231"/>
            <a:ext cx="2133538" cy="212287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962400" y="4766760"/>
            <a:ext cx="574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3300"/>
                </a:solidFill>
              </a:rPr>
              <a:t>M</a:t>
            </a:r>
            <a:endParaRPr lang="th-TH" sz="3200" b="1" dirty="0">
              <a:solidFill>
                <a:srgbClr val="FF3300"/>
              </a:solidFill>
            </a:endParaRPr>
          </a:p>
        </p:txBody>
      </p:sp>
      <p:sp>
        <p:nvSpPr>
          <p:cNvPr id="3" name="กล่องข้อความ 2"/>
          <p:cNvSpPr txBox="1"/>
          <p:nvPr/>
        </p:nvSpPr>
        <p:spPr>
          <a:xfrm>
            <a:off x="3706554" y="5602069"/>
            <a:ext cx="5208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Gao</a:t>
            </a:r>
            <a:r>
              <a:rPr lang="en-US" sz="900" dirty="0"/>
              <a:t> et al., A High‐Performance </a:t>
            </a:r>
            <a:r>
              <a:rPr lang="en-US" sz="900" dirty="0" err="1"/>
              <a:t>Memristor</a:t>
            </a:r>
            <a:r>
              <a:rPr lang="en-US" sz="900" dirty="0"/>
              <a:t> Device and Its Filter Circuit Application. Rapid Research Letters 14(12). 2020</a:t>
            </a:r>
            <a:r>
              <a:rPr lang="en-US" sz="900" dirty="0" smtClean="0"/>
              <a:t>.</a:t>
            </a:r>
          </a:p>
          <a:p>
            <a:endParaRPr lang="en-US" sz="900" dirty="0"/>
          </a:p>
          <a:p>
            <a:r>
              <a:rPr lang="fr-FR" sz="900" dirty="0"/>
              <a:t>Fu et al., </a:t>
            </a:r>
            <a:r>
              <a:rPr lang="fr-FR" sz="900" dirty="0" err="1"/>
              <a:t>Bioinspired</a:t>
            </a:r>
            <a:r>
              <a:rPr lang="fr-FR" sz="900" dirty="0"/>
              <a:t> bio-voltage </a:t>
            </a:r>
            <a:r>
              <a:rPr lang="fr-FR" sz="900" dirty="0" err="1"/>
              <a:t>memristors</a:t>
            </a:r>
            <a:r>
              <a:rPr lang="fr-FR" sz="900" dirty="0"/>
              <a:t>.  Nature Communications 1861 (2020).</a:t>
            </a:r>
            <a:endParaRPr lang="th-TH" sz="900" dirty="0"/>
          </a:p>
        </p:txBody>
      </p:sp>
    </p:spTree>
    <p:extLst>
      <p:ext uri="{BB962C8B-B14F-4D97-AF65-F5344CB8AC3E}">
        <p14:creationId xmlns:p14="http://schemas.microsoft.com/office/powerpoint/2010/main" val="289029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58C5-CFF5-4B6A-96AB-68194AFD493C}" type="slidenum">
              <a:rPr lang="en-US" altLang="th-TH" smtClean="0"/>
              <a:pPr/>
              <a:t>32</a:t>
            </a:fld>
            <a:endParaRPr lang="en-US" altLang="th-T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18242"/>
            <a:ext cx="3963709" cy="6172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14400"/>
            <a:ext cx="3991615" cy="46482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457411" y="274436"/>
            <a:ext cx="2819400" cy="56376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th-TH" dirty="0" err="1" smtClean="0"/>
              <a:t>Memristor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4425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sz="4000" dirty="0" smtClean="0"/>
              <a:t>1.7 </a:t>
            </a:r>
            <a:r>
              <a:rPr lang="en-US" altLang="th-TH" sz="4000" dirty="0"/>
              <a:t>Circuit </a:t>
            </a:r>
            <a:r>
              <a:rPr lang="en-US" altLang="th-TH" sz="4000" dirty="0" smtClean="0"/>
              <a:t>Elements</a:t>
            </a:r>
            <a:endParaRPr lang="en-US" altLang="th-TH" sz="4000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0969-51BA-498A-9456-E7395B937404}" type="slidenum">
              <a:rPr lang="en-US" altLang="th-TH"/>
              <a:pPr/>
              <a:t>33</a:t>
            </a:fld>
            <a:endParaRPr lang="en-US" altLang="th-TH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1219200" y="2979738"/>
            <a:ext cx="74676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pPr algn="ctr"/>
            <a:endParaRPr lang="th-TH" altLang="th-TH" sz="1400" b="1">
              <a:solidFill>
                <a:srgbClr val="0066CC"/>
              </a:solidFill>
              <a:latin typeface="Arial" panose="020B0604020202020204" pitchFamily="34" charset="0"/>
            </a:endParaRPr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457200" y="1860550"/>
            <a:ext cx="8229600" cy="150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h-TH" sz="2000" b="1" u="sng" dirty="0">
                <a:latin typeface="Verdana" panose="020B0604030504040204" pitchFamily="34" charset="0"/>
                <a:cs typeface="Times New Roman" panose="02020603050405020304" pitchFamily="18" charset="0"/>
              </a:rPr>
              <a:t>Example </a:t>
            </a:r>
            <a:r>
              <a:rPr lang="en-US" altLang="th-TH" sz="2000" b="1" u="sng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4</a:t>
            </a:r>
            <a:endParaRPr lang="en-US" altLang="th-TH" sz="2000" b="1" u="sng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h-TH" sz="2100" b="1" dirty="0"/>
          </a:p>
          <a:p>
            <a:r>
              <a:rPr lang="en-US" altLang="th-TH" sz="2000" dirty="0">
                <a:cs typeface="Times New Roman" panose="02020603050405020304" pitchFamily="18" charset="0"/>
              </a:rPr>
              <a:t>Obtain the voltage </a:t>
            </a:r>
            <a:r>
              <a:rPr lang="en-US" altLang="th-TH" sz="2000" i="1" dirty="0">
                <a:cs typeface="Times New Roman" panose="02020603050405020304" pitchFamily="18" charset="0"/>
              </a:rPr>
              <a:t>v</a:t>
            </a:r>
            <a:r>
              <a:rPr lang="en-US" altLang="th-TH" sz="2000" dirty="0">
                <a:cs typeface="Times New Roman" panose="02020603050405020304" pitchFamily="18" charset="0"/>
              </a:rPr>
              <a:t> in the branch shown in Figure 2.1.1P for </a:t>
            </a:r>
            <a:r>
              <a:rPr lang="en-US" altLang="th-TH" sz="2000" i="1" dirty="0">
                <a:cs typeface="Times New Roman" panose="02020603050405020304" pitchFamily="18" charset="0"/>
              </a:rPr>
              <a:t>i</a:t>
            </a:r>
            <a:r>
              <a:rPr lang="en-US" altLang="th-TH" sz="2000" i="1" baseline="-30000" dirty="0">
                <a:cs typeface="Times New Roman" panose="02020603050405020304" pitchFamily="18" charset="0"/>
              </a:rPr>
              <a:t>2</a:t>
            </a:r>
            <a:r>
              <a:rPr lang="en-US" altLang="th-TH" sz="2000" baseline="-30000" dirty="0">
                <a:cs typeface="Times New Roman" panose="02020603050405020304" pitchFamily="18" charset="0"/>
              </a:rPr>
              <a:t>  </a:t>
            </a:r>
            <a:r>
              <a:rPr lang="en-US" altLang="th-TH" sz="2000" dirty="0">
                <a:cs typeface="Times New Roman" panose="02020603050405020304" pitchFamily="18" charset="0"/>
              </a:rPr>
              <a:t>= 1A.</a:t>
            </a:r>
            <a:endParaRPr lang="en-US" altLang="th-TH" sz="1900" dirty="0"/>
          </a:p>
          <a:p>
            <a:endParaRPr lang="en-US" altLang="th-TH" sz="3200" dirty="0"/>
          </a:p>
        </p:txBody>
      </p:sp>
      <p:pic>
        <p:nvPicPr>
          <p:cNvPr id="60435" name="Picture 19" descr="fig211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819400"/>
            <a:ext cx="307022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6019800" y="53594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th-TH">
                <a:latin typeface="Arial" panose="020B0604020202020204" pitchFamily="34" charset="0"/>
                <a:cs typeface="Times New Roman" panose="02020603050405020304" pitchFamily="18" charset="0"/>
              </a:rPr>
              <a:t>Figure 2.1.1P</a:t>
            </a:r>
            <a:endParaRPr lang="en-US" altLang="th-TH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sz="4000" dirty="0" smtClean="0"/>
              <a:t>1.7 </a:t>
            </a:r>
            <a:r>
              <a:rPr lang="en-US" altLang="th-TH" sz="4000" dirty="0"/>
              <a:t>Circuit </a:t>
            </a:r>
            <a:r>
              <a:rPr lang="en-US" altLang="th-TH" sz="4000" dirty="0" smtClean="0"/>
              <a:t>Elements</a:t>
            </a:r>
            <a:endParaRPr lang="en-US" altLang="th-TH" sz="400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55B9-3CCC-4553-899A-AD3FEE053C4F}" type="slidenum">
              <a:rPr lang="en-US" altLang="th-TH"/>
              <a:pPr/>
              <a:t>34</a:t>
            </a:fld>
            <a:endParaRPr lang="en-US" altLang="th-TH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1219200" y="2979738"/>
            <a:ext cx="74676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pPr algn="ctr"/>
            <a:endParaRPr lang="th-TH" altLang="th-TH" sz="1400" b="1">
              <a:solidFill>
                <a:srgbClr val="0066CC"/>
              </a:solidFill>
              <a:latin typeface="Arial" panose="020B0604020202020204" pitchFamily="34" charset="0"/>
            </a:endParaRP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457200" y="2190750"/>
            <a:ext cx="8001000" cy="362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h-TH" sz="2000" b="1" u="sng">
                <a:latin typeface="Verdana" panose="020B0604030504040204" pitchFamily="34" charset="0"/>
              </a:rPr>
              <a:t>Solution</a:t>
            </a:r>
          </a:p>
          <a:p>
            <a:endParaRPr lang="en-US" altLang="th-TH" sz="2000">
              <a:latin typeface="Verdana" panose="020B0604030504040204" pitchFamily="34" charset="0"/>
            </a:endParaRPr>
          </a:p>
          <a:p>
            <a:r>
              <a:rPr lang="en-US" altLang="th-TH" sz="2400">
                <a:latin typeface="Verdana" panose="020B0604030504040204" pitchFamily="34" charset="0"/>
              </a:rPr>
              <a:t>Voltage </a:t>
            </a:r>
            <a:r>
              <a:rPr lang="en-US" altLang="th-TH" sz="2400" i="1">
                <a:latin typeface="Verdana" panose="020B0604030504040204" pitchFamily="34" charset="0"/>
              </a:rPr>
              <a:t>v</a:t>
            </a:r>
            <a:r>
              <a:rPr lang="en-US" altLang="th-TH" sz="2400">
                <a:latin typeface="Verdana" panose="020B0604030504040204" pitchFamily="34" charset="0"/>
              </a:rPr>
              <a:t> is the sum of the current-independent 10-V source and the current-dependent voltage source </a:t>
            </a:r>
            <a:r>
              <a:rPr lang="en-US" altLang="th-TH" sz="2400" i="1">
                <a:latin typeface="Verdana" panose="020B0604030504040204" pitchFamily="34" charset="0"/>
              </a:rPr>
              <a:t>v</a:t>
            </a:r>
            <a:r>
              <a:rPr lang="en-US" altLang="th-TH" sz="2400" i="1" baseline="-25000">
                <a:latin typeface="Verdana" panose="020B0604030504040204" pitchFamily="34" charset="0"/>
              </a:rPr>
              <a:t>x</a:t>
            </a:r>
            <a:r>
              <a:rPr lang="en-US" altLang="th-TH" sz="2400">
                <a:latin typeface="Verdana" panose="020B0604030504040204" pitchFamily="34" charset="0"/>
              </a:rPr>
              <a:t>. </a:t>
            </a:r>
          </a:p>
          <a:p>
            <a:pPr>
              <a:buFontTx/>
              <a:buChar char="•"/>
            </a:pPr>
            <a:endParaRPr lang="en-US" altLang="th-TH" sz="2400">
              <a:latin typeface="Verdana" panose="020B0604030504040204" pitchFamily="34" charset="0"/>
            </a:endParaRPr>
          </a:p>
          <a:p>
            <a:r>
              <a:rPr lang="en-US" altLang="th-TH" sz="2400">
                <a:latin typeface="Verdana" panose="020B0604030504040204" pitchFamily="34" charset="0"/>
              </a:rPr>
              <a:t>Note that the factor 15 multiplying the control current carries the units Ω.</a:t>
            </a:r>
          </a:p>
          <a:p>
            <a:pPr>
              <a:buFontTx/>
              <a:buChar char="•"/>
            </a:pPr>
            <a:endParaRPr lang="en-US" altLang="th-TH" sz="2400">
              <a:latin typeface="Verdana" panose="020B0604030504040204" pitchFamily="34" charset="0"/>
            </a:endParaRPr>
          </a:p>
          <a:p>
            <a:r>
              <a:rPr lang="en-US" altLang="th-TH" sz="2400">
                <a:latin typeface="Verdana" panose="020B0604030504040204" pitchFamily="34" charset="0"/>
              </a:rPr>
              <a:t>Therefore, </a:t>
            </a:r>
            <a:r>
              <a:rPr lang="en-US" altLang="th-TH" sz="2400" i="1">
                <a:latin typeface="Verdana" panose="020B0604030504040204" pitchFamily="34" charset="0"/>
              </a:rPr>
              <a:t>v</a:t>
            </a:r>
            <a:r>
              <a:rPr lang="en-US" altLang="th-TH" sz="2400">
                <a:latin typeface="Verdana" panose="020B0604030504040204" pitchFamily="34" charset="0"/>
              </a:rPr>
              <a:t> = 10 + </a:t>
            </a:r>
            <a:r>
              <a:rPr lang="en-US" altLang="th-TH" sz="2400" i="1">
                <a:latin typeface="Verdana" panose="020B0604030504040204" pitchFamily="34" charset="0"/>
              </a:rPr>
              <a:t>v</a:t>
            </a:r>
            <a:r>
              <a:rPr lang="en-US" altLang="th-TH" sz="2400" i="1" baseline="-25000">
                <a:latin typeface="Verdana" panose="020B0604030504040204" pitchFamily="34" charset="0"/>
              </a:rPr>
              <a:t>x</a:t>
            </a:r>
            <a:r>
              <a:rPr lang="en-US" altLang="th-TH" sz="2400">
                <a:latin typeface="Verdana" panose="020B0604030504040204" pitchFamily="34" charset="0"/>
              </a:rPr>
              <a:t> = 10 + 15(1) = 25 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228600"/>
            <a:ext cx="7406640" cy="1356360"/>
          </a:xfrm>
        </p:spPr>
        <p:txBody>
          <a:bodyPr/>
          <a:lstStyle/>
          <a:p>
            <a:r>
              <a:rPr lang="en-US" altLang="th-TH" dirty="0"/>
              <a:t>1.1 Introduction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58C5-CFF5-4B6A-96AB-68194AFD493C}" type="slidenum">
              <a:rPr lang="en-US" altLang="th-TH" smtClean="0"/>
              <a:pPr/>
              <a:t>4</a:t>
            </a:fld>
            <a:endParaRPr lang="en-US" altLang="th-T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6" y="1694436"/>
            <a:ext cx="3578994" cy="22203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136" y="1828800"/>
            <a:ext cx="3656998" cy="20570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141773"/>
            <a:ext cx="4114800" cy="24471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42999" y="1383268"/>
            <a:ext cx="2057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Power System</a:t>
            </a:r>
            <a:endParaRPr lang="th-TH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38799" y="1447800"/>
            <a:ext cx="2625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Electronic System</a:t>
            </a:r>
            <a:endParaRPr lang="th-TH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19599" y="4495800"/>
            <a:ext cx="3352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Communication System</a:t>
            </a:r>
            <a:endParaRPr lang="th-T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92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406640" cy="1356360"/>
          </a:xfrm>
        </p:spPr>
        <p:txBody>
          <a:bodyPr/>
          <a:lstStyle/>
          <a:p>
            <a:r>
              <a:rPr lang="en-US" altLang="th-TH" dirty="0"/>
              <a:t>1.1 Introduction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58C5-CFF5-4B6A-96AB-68194AFD493C}" type="slidenum">
              <a:rPr lang="en-US" altLang="th-TH" smtClean="0"/>
              <a:pPr/>
              <a:t>5</a:t>
            </a:fld>
            <a:endParaRPr lang="en-US" altLang="th-T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905552"/>
            <a:ext cx="3076190" cy="1419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95400"/>
            <a:ext cx="3267422" cy="20155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185" y="1143001"/>
            <a:ext cx="3127187" cy="19812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886200" y="1981200"/>
            <a:ext cx="381000" cy="338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/>
          <p:cNvSpPr/>
          <p:nvPr/>
        </p:nvSpPr>
        <p:spPr>
          <a:xfrm>
            <a:off x="1752600" y="4480156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A general two-terminal electrical element</a:t>
            </a:r>
            <a:endParaRPr lang="th-TH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89120" y="3526204"/>
            <a:ext cx="26080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3300"/>
                </a:solidFill>
              </a:rPr>
              <a:t>2 circuit elements</a:t>
            </a:r>
            <a:endParaRPr lang="th-TH" dirty="0">
              <a:solidFill>
                <a:srgbClr val="FF3300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H="1" flipV="1">
            <a:off x="5235934" y="2412740"/>
            <a:ext cx="457200" cy="1113464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0"/>
          </p:cNvCxnSpPr>
          <p:nvPr/>
        </p:nvCxnSpPr>
        <p:spPr>
          <a:xfrm flipV="1">
            <a:off x="5693134" y="2319371"/>
            <a:ext cx="707666" cy="1206833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50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sz="4000" dirty="0"/>
              <a:t> </a:t>
            </a:r>
            <a:r>
              <a:rPr lang="en-US" altLang="th-TH" sz="4000" dirty="0" smtClean="0"/>
              <a:t>1.2 </a:t>
            </a:r>
            <a:r>
              <a:rPr lang="en-US" altLang="th-TH" sz="4000" dirty="0"/>
              <a:t>System of </a:t>
            </a:r>
            <a:r>
              <a:rPr lang="en-US" altLang="th-TH" sz="4000" dirty="0" smtClean="0"/>
              <a:t>Units</a:t>
            </a:r>
            <a:endParaRPr lang="en-US" altLang="th-TH" sz="4000" dirty="0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A9CC-1CF3-4F91-B504-27463F7BD3BB}" type="slidenum">
              <a:rPr lang="en-US" altLang="th-TH"/>
              <a:pPr/>
              <a:t>6</a:t>
            </a:fld>
            <a:endParaRPr lang="en-US" alt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057400"/>
            <a:ext cx="7835319" cy="365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295400"/>
            <a:ext cx="7819986" cy="5921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228600"/>
            <a:ext cx="7406640" cy="1356360"/>
          </a:xfrm>
        </p:spPr>
        <p:txBody>
          <a:bodyPr/>
          <a:lstStyle/>
          <a:p>
            <a:r>
              <a:rPr lang="en-US" altLang="th-TH" sz="4000" dirty="0"/>
              <a:t> </a:t>
            </a:r>
            <a:r>
              <a:rPr lang="en-US" altLang="th-TH" sz="4000" dirty="0" smtClean="0"/>
              <a:t>1.2 </a:t>
            </a:r>
            <a:r>
              <a:rPr lang="en-US" altLang="th-TH" sz="4000" dirty="0"/>
              <a:t>System of </a:t>
            </a:r>
            <a:r>
              <a:rPr lang="en-US" altLang="th-TH" sz="4000" dirty="0" smtClean="0"/>
              <a:t>Units</a:t>
            </a:r>
            <a:endParaRPr lang="en-US" altLang="th-TH" sz="40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9A69-C335-4E61-9555-C1B691353BA2}" type="slidenum">
              <a:rPr lang="en-US" altLang="th-TH"/>
              <a:pPr/>
              <a:t>7</a:t>
            </a:fld>
            <a:endParaRPr lang="en-US" alt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619801"/>
            <a:ext cx="6934200" cy="46085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 smtClean="0"/>
              <a:t>1.2 </a:t>
            </a:r>
            <a:r>
              <a:rPr lang="en-US" altLang="th-TH" dirty="0"/>
              <a:t>System of Units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B7B4-EDC3-41F8-A43A-EE57E14F340E}" type="slidenum">
              <a:rPr lang="en-US" altLang="th-TH" smtClean="0"/>
              <a:pPr/>
              <a:t>8</a:t>
            </a:fld>
            <a:endParaRPr lang="en-US" altLang="th-T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28800"/>
            <a:ext cx="7534059" cy="393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0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sz="4000" dirty="0"/>
              <a:t> </a:t>
            </a:r>
            <a:r>
              <a:rPr lang="en-US" altLang="th-TH" sz="4000" dirty="0" smtClean="0"/>
              <a:t>1.3 </a:t>
            </a:r>
            <a:r>
              <a:rPr lang="en-US" altLang="th-TH" sz="4000" dirty="0"/>
              <a:t>Electric Charges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229600" cy="3922713"/>
          </a:xfrm>
        </p:spPr>
        <p:txBody>
          <a:bodyPr/>
          <a:lstStyle/>
          <a:p>
            <a:pPr marL="395288" indent="-395288">
              <a:lnSpc>
                <a:spcPct val="90000"/>
              </a:lnSpc>
              <a:buFontTx/>
              <a:buNone/>
            </a:pPr>
            <a:endParaRPr lang="en-US" altLang="th-TH" sz="2400" smtClean="0"/>
          </a:p>
          <a:p>
            <a:pPr marL="395288" indent="-395288">
              <a:lnSpc>
                <a:spcPct val="90000"/>
              </a:lnSpc>
              <a:buClr>
                <a:schemeClr val="tx1"/>
              </a:buClr>
            </a:pPr>
            <a:r>
              <a:rPr lang="en-US" altLang="th-TH" sz="2400" smtClean="0">
                <a:solidFill>
                  <a:srgbClr val="FF3300"/>
                </a:solidFill>
              </a:rPr>
              <a:t>Charge</a:t>
            </a:r>
            <a:r>
              <a:rPr lang="en-US" altLang="th-TH" sz="2400" smtClean="0"/>
              <a:t> is an electrical property of the atomic particles of which matter consists, measured in </a:t>
            </a:r>
            <a:r>
              <a:rPr lang="en-US" altLang="th-TH" sz="2400" smtClean="0">
                <a:solidFill>
                  <a:srgbClr val="FF3300"/>
                </a:solidFill>
              </a:rPr>
              <a:t>coulombs (C).</a:t>
            </a:r>
          </a:p>
          <a:p>
            <a:pPr marL="395288" indent="-395288">
              <a:lnSpc>
                <a:spcPct val="90000"/>
              </a:lnSpc>
              <a:buFontTx/>
              <a:buNone/>
            </a:pPr>
            <a:r>
              <a:rPr lang="en-US" altLang="th-TH" sz="2400" smtClean="0"/>
              <a:t> </a:t>
            </a:r>
          </a:p>
          <a:p>
            <a:pPr marL="395288" indent="-395288"/>
            <a:r>
              <a:rPr lang="en-US" altLang="th-TH" sz="2400" smtClean="0"/>
              <a:t>The charge </a:t>
            </a:r>
            <a:r>
              <a:rPr lang="en-US" altLang="th-TH" sz="2400" smtClean="0">
                <a:solidFill>
                  <a:srgbClr val="FF3300"/>
                </a:solidFill>
              </a:rPr>
              <a:t>e</a:t>
            </a:r>
            <a:r>
              <a:rPr lang="en-US" altLang="th-TH" sz="2400" smtClean="0"/>
              <a:t> on one electron is negative and equal in magnitude to </a:t>
            </a:r>
            <a:r>
              <a:rPr lang="en-US" altLang="th-TH" sz="2400" smtClean="0">
                <a:solidFill>
                  <a:srgbClr val="FF3300"/>
                </a:solidFill>
              </a:rPr>
              <a:t>1.602 </a:t>
            </a:r>
            <a:r>
              <a:rPr lang="en-US" altLang="th-TH" sz="2400" smtClean="0">
                <a:solidFill>
                  <a:srgbClr val="FF3300"/>
                </a:solidFill>
                <a:sym typeface="Symbol" panose="05050102010706020507" pitchFamily="18" charset="2"/>
              </a:rPr>
              <a:t> </a:t>
            </a:r>
            <a:r>
              <a:rPr lang="en-US" altLang="th-TH" sz="2400" smtClean="0">
                <a:solidFill>
                  <a:srgbClr val="FF3300"/>
                </a:solidFill>
              </a:rPr>
              <a:t>10</a:t>
            </a:r>
            <a:r>
              <a:rPr lang="en-US" altLang="th-TH" sz="2400" baseline="30000" smtClean="0">
                <a:solidFill>
                  <a:srgbClr val="FF3300"/>
                </a:solidFill>
              </a:rPr>
              <a:t>-19</a:t>
            </a:r>
            <a:r>
              <a:rPr lang="en-US" altLang="th-TH" sz="2400" smtClean="0">
                <a:solidFill>
                  <a:srgbClr val="FF3300"/>
                </a:solidFill>
              </a:rPr>
              <a:t> C</a:t>
            </a:r>
            <a:r>
              <a:rPr lang="en-US" altLang="th-TH" sz="2400" smtClean="0"/>
              <a:t> which is called as </a:t>
            </a:r>
            <a:r>
              <a:rPr lang="en-US" altLang="th-TH" sz="2400" i="1" smtClean="0"/>
              <a:t>electronic charge</a:t>
            </a:r>
            <a:r>
              <a:rPr lang="en-US" altLang="th-TH" sz="2400" smtClean="0"/>
              <a:t>. The charges that occur in nature are </a:t>
            </a:r>
            <a:r>
              <a:rPr lang="en-US" altLang="th-TH" sz="2400" smtClean="0">
                <a:solidFill>
                  <a:srgbClr val="FF3300"/>
                </a:solidFill>
              </a:rPr>
              <a:t>integral multiples</a:t>
            </a:r>
            <a:r>
              <a:rPr lang="en-US" altLang="th-TH" sz="2400" smtClean="0"/>
              <a:t> of the electronic charge. </a:t>
            </a:r>
            <a:endParaRPr lang="en-US" altLang="th-TH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D516-12D5-4343-9141-93C58B8606E2}" type="slidenum">
              <a:rPr lang="en-US" altLang="th-TH"/>
              <a:pPr/>
              <a:t>9</a:t>
            </a:fld>
            <a:endParaRPr lang="en-US" altLang="th-T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800" y="304800"/>
            <a:ext cx="2908300" cy="2181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454" y="4655976"/>
            <a:ext cx="1266825" cy="156785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57799" y="5858703"/>
            <a:ext cx="23622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Thales of Miletus 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(</a:t>
            </a:r>
            <a:r>
              <a:rPr lang="en-US" b="1" dirty="0">
                <a:solidFill>
                  <a:srgbClr val="0070C0"/>
                </a:solidFill>
              </a:rPr>
              <a:t>640 – 546 B.C.)</a:t>
            </a:r>
            <a:endParaRPr lang="th-TH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1395</TotalTime>
  <Words>791</Words>
  <Application>Microsoft Office PowerPoint</Application>
  <PresentationFormat>นำเสนอทางหน้าจอ (4:3)</PresentationFormat>
  <Paragraphs>235</Paragraphs>
  <Slides>34</Slides>
  <Notes>19</Notes>
  <HiddenSlides>0</HiddenSlides>
  <MMClips>0</MMClips>
  <ScaleCrop>false</ScaleCrop>
  <HeadingPairs>
    <vt:vector size="8" baseType="variant">
      <vt:variant>
        <vt:lpstr>ฟอนต์ที่ถูกใช้</vt:lpstr>
      </vt:variant>
      <vt:variant>
        <vt:i4>9</vt:i4>
      </vt:variant>
      <vt:variant>
        <vt:lpstr>ธีม</vt:lpstr>
      </vt:variant>
      <vt:variant>
        <vt:i4>1</vt:i4>
      </vt:variant>
      <vt:variant>
        <vt:lpstr>เซิร์ฟเวอร์ OLE ฝังตัว</vt:lpstr>
      </vt:variant>
      <vt:variant>
        <vt:i4>1</vt:i4>
      </vt:variant>
      <vt:variant>
        <vt:lpstr>ชื่อเรื่องสไลด์</vt:lpstr>
      </vt:variant>
      <vt:variant>
        <vt:i4>34</vt:i4>
      </vt:variant>
    </vt:vector>
  </HeadingPairs>
  <TitlesOfParts>
    <vt:vector size="45" baseType="lpstr">
      <vt:lpstr>Arial</vt:lpstr>
      <vt:lpstr>Corbel</vt:lpstr>
      <vt:lpstr>Cordia New</vt:lpstr>
      <vt:lpstr>DilleniaUPC</vt:lpstr>
      <vt:lpstr>Symbol</vt:lpstr>
      <vt:lpstr>TH Sarabun New</vt:lpstr>
      <vt:lpstr>Times New Roman</vt:lpstr>
      <vt:lpstr>Verdana</vt:lpstr>
      <vt:lpstr>Wingdings</vt:lpstr>
      <vt:lpstr>Basis</vt:lpstr>
      <vt:lpstr>Equation</vt:lpstr>
      <vt:lpstr>EN811100 Linear Circuit Analysis</vt:lpstr>
      <vt:lpstr>Basic Concepts - Chapter 1</vt:lpstr>
      <vt:lpstr>1.1 Introduction</vt:lpstr>
      <vt:lpstr>1.1 Introduction</vt:lpstr>
      <vt:lpstr>1.1 Introduction</vt:lpstr>
      <vt:lpstr> 1.2 System of Units</vt:lpstr>
      <vt:lpstr> 1.2 System of Units</vt:lpstr>
      <vt:lpstr>1.2 System of Units</vt:lpstr>
      <vt:lpstr> 1.3 Electric Charges</vt:lpstr>
      <vt:lpstr> 1.4 Current</vt:lpstr>
      <vt:lpstr>1.4 Current</vt:lpstr>
      <vt:lpstr>1.4 Current </vt:lpstr>
      <vt:lpstr>1.4 Current</vt:lpstr>
      <vt:lpstr>งานนำเสนอ PowerPoint</vt:lpstr>
      <vt:lpstr>1.5 Voltage</vt:lpstr>
      <vt:lpstr>1.5 Voltage</vt:lpstr>
      <vt:lpstr>1.5 Voltage</vt:lpstr>
      <vt:lpstr>1.6 Power and Energy</vt:lpstr>
      <vt:lpstr>1.6 Power and Energy</vt:lpstr>
      <vt:lpstr>1.6 Power and Energy</vt:lpstr>
      <vt:lpstr>1.6 Power and Energy</vt:lpstr>
      <vt:lpstr>Side note</vt:lpstr>
      <vt:lpstr>1.6 Power and Energy</vt:lpstr>
      <vt:lpstr>งานนำเสนอ PowerPoint</vt:lpstr>
      <vt:lpstr>1.7 Circuit Elements</vt:lpstr>
      <vt:lpstr>1.7 Circuit Elements</vt:lpstr>
      <vt:lpstr>1.7 Circuit Elements</vt:lpstr>
      <vt:lpstr>1.7 Circuit Elements</vt:lpstr>
      <vt:lpstr>1.7 Circuit Elements</vt:lpstr>
      <vt:lpstr>1.7 Circuit Elements</vt:lpstr>
      <vt:lpstr>1.7 Circuit Elements</vt:lpstr>
      <vt:lpstr>งานนำเสนอ PowerPoint</vt:lpstr>
      <vt:lpstr>1.7 Circuit Elements</vt:lpstr>
      <vt:lpstr>1.7 Circuit Elements</vt:lpstr>
    </vt:vector>
  </TitlesOfParts>
  <Company>City University of Hong Kong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Electric Circuits</dc:title>
  <dc:subject>Chapter1: Basic Concepts</dc:subject>
  <dc:creator>EE</dc:creator>
  <cp:lastModifiedBy>USER</cp:lastModifiedBy>
  <cp:revision>106</cp:revision>
  <dcterms:created xsi:type="dcterms:W3CDTF">2006-09-12T03:52:31Z</dcterms:created>
  <dcterms:modified xsi:type="dcterms:W3CDTF">2020-12-24T17:05:14Z</dcterms:modified>
</cp:coreProperties>
</file>