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41"/>
  </p:notesMasterIdLst>
  <p:handoutMasterIdLst>
    <p:handoutMasterId r:id="rId42"/>
  </p:handoutMasterIdLst>
  <p:sldIdLst>
    <p:sldId id="256" r:id="rId2"/>
    <p:sldId id="409" r:id="rId3"/>
    <p:sldId id="410" r:id="rId4"/>
    <p:sldId id="411" r:id="rId5"/>
    <p:sldId id="422" r:id="rId6"/>
    <p:sldId id="423" r:id="rId7"/>
    <p:sldId id="443" r:id="rId8"/>
    <p:sldId id="444" r:id="rId9"/>
    <p:sldId id="445" r:id="rId10"/>
    <p:sldId id="414" r:id="rId11"/>
    <p:sldId id="427" r:id="rId12"/>
    <p:sldId id="446" r:id="rId13"/>
    <p:sldId id="447" r:id="rId14"/>
    <p:sldId id="448" r:id="rId15"/>
    <p:sldId id="449" r:id="rId16"/>
    <p:sldId id="450" r:id="rId17"/>
    <p:sldId id="415" r:id="rId18"/>
    <p:sldId id="451" r:id="rId19"/>
    <p:sldId id="452" r:id="rId20"/>
    <p:sldId id="453" r:id="rId21"/>
    <p:sldId id="436" r:id="rId22"/>
    <p:sldId id="454" r:id="rId23"/>
    <p:sldId id="455" r:id="rId24"/>
    <p:sldId id="456" r:id="rId25"/>
    <p:sldId id="457" r:id="rId26"/>
    <p:sldId id="417" r:id="rId27"/>
    <p:sldId id="440" r:id="rId28"/>
    <p:sldId id="458" r:id="rId29"/>
    <p:sldId id="419" r:id="rId30"/>
    <p:sldId id="459" r:id="rId31"/>
    <p:sldId id="460" r:id="rId32"/>
    <p:sldId id="461" r:id="rId33"/>
    <p:sldId id="429" r:id="rId34"/>
    <p:sldId id="462" r:id="rId35"/>
    <p:sldId id="463" r:id="rId36"/>
    <p:sldId id="464" r:id="rId37"/>
    <p:sldId id="465" r:id="rId38"/>
    <p:sldId id="466" r:id="rId39"/>
    <p:sldId id="467" r:id="rId40"/>
  </p:sldIdLst>
  <p:sldSz cx="9144000" cy="6858000" type="screen4x3"/>
  <p:notesSz cx="7302500" cy="9588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66CC"/>
    <a:srgbClr val="FFFF00"/>
    <a:srgbClr val="FF6600"/>
    <a:srgbClr val="000000"/>
    <a:srgbClr val="00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75.wmf"/><Relationship Id="rId1" Type="http://schemas.openxmlformats.org/officeDocument/2006/relationships/image" Target="../media/image6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th-TH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th-TH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th-TH"/>
          </a:p>
        </p:txBody>
      </p:sp>
      <p:sp>
        <p:nvSpPr>
          <p:cNvPr id="401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C69E3B2-1396-44D4-B9AE-45DD5852D581}" type="slidenum">
              <a:rPr lang="en-US" altLang="th-TH"/>
              <a:pPr/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th-TH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th-TH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text styles</a:t>
            </a:r>
          </a:p>
          <a:p>
            <a:pPr lvl="1"/>
            <a:r>
              <a:rPr lang="en-US" altLang="th-TH" smtClean="0"/>
              <a:t>Second level</a:t>
            </a:r>
          </a:p>
          <a:p>
            <a:pPr lvl="2"/>
            <a:r>
              <a:rPr lang="en-US" altLang="th-TH" smtClean="0"/>
              <a:t>Third level</a:t>
            </a:r>
          </a:p>
          <a:p>
            <a:pPr lvl="3"/>
            <a:r>
              <a:rPr lang="en-US" altLang="th-TH" smtClean="0"/>
              <a:t>Fourth level</a:t>
            </a:r>
          </a:p>
          <a:p>
            <a:pPr lvl="4"/>
            <a:r>
              <a:rPr lang="en-US" altLang="th-TH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th-TH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610AAE95-5966-4C6A-9436-B3D125885C2F}" type="slidenum">
              <a:rPr lang="en-US" altLang="th-TH"/>
              <a:pPr/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595DB-291D-475E-8CD4-4DFA0B01C0E8}" type="slidenum">
              <a:rPr lang="en-US" altLang="th-TH"/>
              <a:pPr/>
              <a:t>1</a:t>
            </a:fld>
            <a:endParaRPr lang="en-US" altLang="th-TH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50560-FF64-4E39-A836-0EF9E1E8643D}" type="slidenum">
              <a:rPr lang="en-US" altLang="th-TH"/>
              <a:pPr/>
              <a:t>2</a:t>
            </a:fld>
            <a:endParaRPr lang="en-US" altLang="th-TH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21491-9211-4659-8740-9AEE4859DE31}" type="slidenum">
              <a:rPr lang="en-US" altLang="th-TH"/>
              <a:pPr/>
              <a:t>3</a:t>
            </a:fld>
            <a:endParaRPr lang="en-US" altLang="th-TH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BD736-206C-494F-9BB6-81869C6C69CE}" type="slidenum">
              <a:rPr lang="en-US" altLang="th-TH"/>
              <a:pPr/>
              <a:t>4</a:t>
            </a:fld>
            <a:endParaRPr lang="en-US" altLang="th-TH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09DC3-9E66-47DB-8079-32858AAC38E9}" type="slidenum">
              <a:rPr lang="en-US" altLang="th-TH"/>
              <a:pPr/>
              <a:t>10</a:t>
            </a:fld>
            <a:endParaRPr lang="en-US" altLang="th-TH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BD365-5B91-4F14-9F56-CAD5D43624AD}" type="slidenum">
              <a:rPr lang="en-US" altLang="th-TH"/>
              <a:pPr/>
              <a:t>17</a:t>
            </a:fld>
            <a:endParaRPr lang="en-US" altLang="th-TH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662CEA-3D60-43CB-ACD7-57FAFAA3ED10}" type="slidenum">
              <a:rPr lang="en-US" altLang="th-TH"/>
              <a:pPr/>
              <a:t>26</a:t>
            </a:fld>
            <a:endParaRPr lang="en-US" altLang="th-TH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F70B7-61AF-4F62-98C0-FF4FE5427B7B}" type="slidenum">
              <a:rPr lang="en-US" altLang="th-TH"/>
              <a:pPr/>
              <a:t>29</a:t>
            </a:fld>
            <a:endParaRPr lang="en-US" altLang="th-TH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069517-0E93-478A-A954-87C033A1F15D}" type="slidenum">
              <a:rPr lang="en-US" altLang="th-TH" smtClean="0"/>
              <a:pPr/>
              <a:t>‹#›</a:t>
            </a:fld>
            <a:endParaRPr lang="en-US" alt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1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8D0E-703E-483B-9450-D0140AB1244D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16565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0BD3-74DA-4709-9447-277FD96702D7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71549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5CF18E2-1510-4402-84FB-BF9768817127}" type="slidenum">
              <a:rPr lang="en-US" altLang="th-TH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41750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BD30BA9-034B-4E81-BD8B-2F365E88CC5D}" type="slidenum">
              <a:rPr lang="en-US" altLang="th-TH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18642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1414-CE0D-4F9C-B9DC-2A32D02D7143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73587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237C-4181-4B22-92D3-D913C52E0D2A}" type="slidenum">
              <a:rPr lang="en-US" altLang="th-TH" smtClean="0"/>
              <a:pPr/>
              <a:t>‹#›</a:t>
            </a:fld>
            <a:endParaRPr lang="en-US" alt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91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32F1-EBE0-44CF-B767-54E6A985C5A6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7350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853D-77D4-4205-8B11-57C2E418826A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401046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A807-883A-4990-B4DA-4AE40118DD75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38456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68345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1F7E-AA87-4FD3-B9D0-A4D644B874C9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62589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B513-168B-4BEA-9BF0-DBC4984B2421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91672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7653476-9069-4E3D-836D-763314153F4B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51322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2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png"/><Relationship Id="rId11" Type="http://schemas.openxmlformats.org/officeDocument/2006/relationships/image" Target="../media/image72.png"/><Relationship Id="rId5" Type="http://schemas.openxmlformats.org/officeDocument/2006/relationships/image" Target="../media/image71.png"/><Relationship Id="rId15" Type="http://schemas.openxmlformats.org/officeDocument/2006/relationships/image" Target="../media/image68.wmf"/><Relationship Id="rId10" Type="http://schemas.openxmlformats.org/officeDocument/2006/relationships/image" Target="../media/image67.wmf"/><Relationship Id="rId4" Type="http://schemas.openxmlformats.org/officeDocument/2006/relationships/image" Target="../media/image70.png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5.wmf"/><Relationship Id="rId10" Type="http://schemas.openxmlformats.org/officeDocument/2006/relationships/image" Target="../media/image81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5.png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8.wmf"/><Relationship Id="rId10" Type="http://schemas.openxmlformats.org/officeDocument/2006/relationships/image" Target="../media/image86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8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92.wmf"/><Relationship Id="rId3" Type="http://schemas.openxmlformats.org/officeDocument/2006/relationships/image" Target="../media/image93.png"/><Relationship Id="rId7" Type="http://schemas.openxmlformats.org/officeDocument/2006/relationships/image" Target="../media/image87.wmf"/><Relationship Id="rId12" Type="http://schemas.openxmlformats.org/officeDocument/2006/relationships/image" Target="../media/image96.png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89.wmf"/><Relationship Id="rId5" Type="http://schemas.openxmlformats.org/officeDocument/2006/relationships/image" Target="../media/image95.png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4.png"/><Relationship Id="rId9" Type="http://schemas.openxmlformats.org/officeDocument/2006/relationships/image" Target="../media/image88.wmf"/><Relationship Id="rId14" Type="http://schemas.openxmlformats.org/officeDocument/2006/relationships/image" Target="../media/image9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100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1.png"/><Relationship Id="rId11" Type="http://schemas.openxmlformats.org/officeDocument/2006/relationships/image" Target="../media/image102.png"/><Relationship Id="rId5" Type="http://schemas.openxmlformats.org/officeDocument/2006/relationships/image" Target="../media/image97.wmf"/><Relationship Id="rId10" Type="http://schemas.openxmlformats.org/officeDocument/2006/relationships/image" Target="../media/image99.w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06.png"/><Relationship Id="rId7" Type="http://schemas.openxmlformats.org/officeDocument/2006/relationships/image" Target="../media/image104.wmf"/><Relationship Id="rId12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08.png"/><Relationship Id="rId5" Type="http://schemas.openxmlformats.org/officeDocument/2006/relationships/image" Target="../media/image103.wmf"/><Relationship Id="rId10" Type="http://schemas.openxmlformats.org/officeDocument/2006/relationships/image" Target="../media/image107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0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17.png"/><Relationship Id="rId3" Type="http://schemas.openxmlformats.org/officeDocument/2006/relationships/image" Target="../media/image113.pn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0.wmf"/><Relationship Id="rId11" Type="http://schemas.openxmlformats.org/officeDocument/2006/relationships/image" Target="../media/image115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12.wmf"/><Relationship Id="rId4" Type="http://schemas.openxmlformats.org/officeDocument/2006/relationships/image" Target="../media/image114.png"/><Relationship Id="rId9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7.png"/><Relationship Id="rId7" Type="http://schemas.openxmlformats.org/officeDocument/2006/relationships/image" Target="../media/image14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5.png"/><Relationship Id="rId7" Type="http://schemas.openxmlformats.org/officeDocument/2006/relationships/image" Target="../media/image1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6.png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2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52400"/>
            <a:ext cx="8686800" cy="3276600"/>
          </a:xfrm>
        </p:spPr>
        <p:txBody>
          <a:bodyPr>
            <a:normAutofit/>
          </a:bodyPr>
          <a:lstStyle/>
          <a:p>
            <a:r>
              <a:rPr lang="en-US" altLang="th-TH" sz="5400" b="1" cap="all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EN811100</a:t>
            </a:r>
            <a:br>
              <a:rPr lang="en-US" altLang="th-TH" sz="5400" b="1" cap="all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th-TH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circuit Analysis</a:t>
            </a:r>
            <a:endParaRPr lang="en-US" altLang="th-TH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0215" y="3733800"/>
            <a:ext cx="6146800" cy="1638300"/>
          </a:xfrm>
        </p:spPr>
        <p:txBody>
          <a:bodyPr>
            <a:normAutofit/>
          </a:bodyPr>
          <a:lstStyle/>
          <a:p>
            <a:r>
              <a:rPr lang="en-US" altLang="th-TH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Chapter 10</a:t>
            </a:r>
          </a:p>
          <a:p>
            <a:r>
              <a:rPr lang="en-US" altLang="th-TH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Sinusoidal Steady-State </a:t>
            </a:r>
            <a:r>
              <a:rPr lang="en-US" altLang="th-TH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Analysis</a:t>
            </a:r>
            <a:endParaRPr lang="en-US" altLang="th-TH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th-TH" sz="24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 10, </a:t>
            </a:r>
            <a:r>
              <a:rPr lang="en-US" altLang="th-TH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2563</a:t>
            </a:r>
            <a:endParaRPr lang="en-US" altLang="th-TH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3638"/>
            <a:ext cx="2133600" cy="457200"/>
          </a:xfrm>
        </p:spPr>
        <p:txBody>
          <a:bodyPr/>
          <a:lstStyle/>
          <a:p>
            <a:fld id="{3DFE3304-8143-4CF4-A4EE-CD832B1FB4EA}" type="slidenum">
              <a:rPr lang="en-US" altLang="th-TH"/>
              <a:pPr/>
              <a:t>1</a:t>
            </a:fld>
            <a:endParaRPr lang="en-US" altLang="th-TH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0600" y="5486400"/>
            <a:ext cx="7467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th-TH" sz="1400" dirty="0" smtClean="0"/>
              <a:t>C. K. Alexander – M. N. O. </a:t>
            </a:r>
            <a:r>
              <a:rPr lang="en-US" altLang="th-TH" sz="1400" dirty="0" err="1" smtClean="0"/>
              <a:t>Sadiku</a:t>
            </a:r>
            <a:r>
              <a:rPr lang="en-US" altLang="th-TH" sz="1400" dirty="0" smtClean="0"/>
              <a:t> </a:t>
            </a:r>
            <a:r>
              <a:rPr lang="en-US" altLang="th-TH" sz="1400" dirty="0"/>
              <a:t/>
            </a:r>
            <a:br>
              <a:rPr lang="en-US" altLang="th-TH" sz="1400" dirty="0"/>
            </a:br>
            <a:r>
              <a:rPr lang="en-US" altLang="th-TH" sz="1400" dirty="0"/>
              <a:t>Fundamentals of Electric </a:t>
            </a:r>
            <a:r>
              <a:rPr lang="en-US" altLang="th-TH" sz="1400" dirty="0" smtClean="0"/>
              <a:t>Circuits, 5</a:t>
            </a:r>
            <a:r>
              <a:rPr lang="en-US" altLang="th-TH" sz="1400" baseline="30000" dirty="0" smtClean="0"/>
              <a:t>th</a:t>
            </a:r>
            <a:r>
              <a:rPr lang="en-US" altLang="th-TH" sz="1400" dirty="0" smtClean="0"/>
              <a:t> Edition, </a:t>
            </a:r>
            <a:r>
              <a:rPr lang="en-US" altLang="th-TH" sz="1400" dirty="0"/>
              <a:t>The McGraw-Hill Companies </a:t>
            </a:r>
            <a:r>
              <a:rPr lang="en-US" altLang="th-TH" sz="1400" dirty="0" smtClean="0"/>
              <a:t>2013</a:t>
            </a:r>
          </a:p>
          <a:p>
            <a:pPr algn="ctr"/>
            <a:r>
              <a:rPr lang="en-US" altLang="th-TH" sz="1400" dirty="0" smtClean="0"/>
              <a:t>J. A. </a:t>
            </a:r>
            <a:r>
              <a:rPr lang="en-US" altLang="th-TH" sz="1400" dirty="0"/>
              <a:t>Svoboda </a:t>
            </a:r>
            <a:r>
              <a:rPr lang="en-US" altLang="th-TH" sz="1400" dirty="0" smtClean="0"/>
              <a:t>– R. C. </a:t>
            </a:r>
            <a:r>
              <a:rPr lang="en-US" altLang="th-TH" sz="1400" dirty="0" err="1" smtClean="0"/>
              <a:t>Dorf</a:t>
            </a:r>
            <a:endParaRPr lang="en-US" altLang="th-TH" sz="1400" dirty="0" smtClean="0"/>
          </a:p>
          <a:p>
            <a:pPr algn="ctr"/>
            <a:r>
              <a:rPr lang="en-US" altLang="th-TH" sz="1400" dirty="0" smtClean="0"/>
              <a:t>Introduction to Electric Circuits, 9</a:t>
            </a:r>
            <a:r>
              <a:rPr lang="en-US" altLang="th-TH" sz="1400" baseline="30000" dirty="0" smtClean="0"/>
              <a:t>th</a:t>
            </a:r>
            <a:r>
              <a:rPr lang="en-US" altLang="th-TH" sz="1400" dirty="0" smtClean="0"/>
              <a:t> edition, John Wiley &amp; Sons, Inc. 2014 </a:t>
            </a:r>
            <a:endParaRPr lang="en-US" altLang="th-TH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3371" y="74321"/>
            <a:ext cx="4623376" cy="857249"/>
          </a:xfrm>
        </p:spPr>
        <p:txBody>
          <a:bodyPr/>
          <a:lstStyle/>
          <a:p>
            <a:r>
              <a:rPr lang="en-US" altLang="th-TH" sz="4000" dirty="0"/>
              <a:t>10.3 Mesh Analysis 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2C7B-8A69-4011-AE97-20CC02EBD5C0}" type="slidenum">
              <a:rPr lang="en-US" altLang="th-TH"/>
              <a:pPr/>
              <a:t>10</a:t>
            </a:fld>
            <a:endParaRPr lang="en-US" alt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18" y="3719397"/>
            <a:ext cx="5026025" cy="513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36" y="4729786"/>
            <a:ext cx="6310278" cy="607967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 flipV="1">
            <a:off x="5093724" y="4122576"/>
            <a:ext cx="394213" cy="319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</p:cNvCxnSpPr>
          <p:nvPr/>
        </p:nvCxnSpPr>
        <p:spPr>
          <a:xfrm flipH="1">
            <a:off x="5004376" y="4441656"/>
            <a:ext cx="483561" cy="38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07" y="378069"/>
            <a:ext cx="2232267" cy="468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7" y="909438"/>
            <a:ext cx="8222693" cy="3657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0277" y="1420356"/>
            <a:ext cx="4275190" cy="22404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0050" y="2753930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6228" y="3244769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Mesh 1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6228" y="4291261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Mesh 2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862101"/>
              </p:ext>
            </p:extLst>
          </p:nvPr>
        </p:nvGraphicFramePr>
        <p:xfrm>
          <a:off x="5487937" y="4186905"/>
          <a:ext cx="1340795" cy="509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9" imgW="634680" imgH="241200" progId="Equation.3">
                  <p:embed/>
                </p:oleObj>
              </mc:Choice>
              <mc:Fallback>
                <p:oleObj name="Equation" r:id="rId9" imgW="6346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7937" y="4186905"/>
                        <a:ext cx="1340795" cy="509502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1542" y="5701743"/>
            <a:ext cx="4343776" cy="9068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68661" y="5302717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0BA9-034B-4E81-BD8B-2F365E88CC5D}" type="slidenum">
              <a:rPr lang="en-US" altLang="th-TH" smtClean="0"/>
              <a:pPr/>
              <a:t>11</a:t>
            </a:fld>
            <a:endParaRPr lang="en-US" alt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32" y="271463"/>
            <a:ext cx="4538545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603594"/>
            <a:ext cx="4515968" cy="1143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1185863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จัดรูป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Matrix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864"/>
          <a:stretch/>
        </p:blipFill>
        <p:spPr>
          <a:xfrm>
            <a:off x="320323" y="2895600"/>
            <a:ext cx="6232877" cy="8916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81" y="3936223"/>
            <a:ext cx="6797629" cy="823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977" y="5029191"/>
            <a:ext cx="5921253" cy="792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765" y="5988346"/>
            <a:ext cx="3612193" cy="5105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00" y="485062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44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15" y="1476490"/>
            <a:ext cx="1607959" cy="3657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206111"/>
            <a:ext cx="1386960" cy="4572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0BA9-034B-4E81-BD8B-2F365E88CC5D}" type="slidenum">
              <a:rPr lang="en-US" altLang="th-TH" smtClean="0"/>
              <a:pPr/>
              <a:t>12</a:t>
            </a:fld>
            <a:endParaRPr lang="en-US" alt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51429"/>
            <a:ext cx="1828958" cy="358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242" y="257175"/>
            <a:ext cx="6864358" cy="4177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213" y="609600"/>
            <a:ext cx="4061812" cy="21871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106" y="838200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92" y="2106445"/>
            <a:ext cx="4419983" cy="264436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025520" y="1745391"/>
            <a:ext cx="551416" cy="515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4821406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Mesh 1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5812" y="2824330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2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3714" y="4937782"/>
            <a:ext cx="4884843" cy="46486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4339958" y="3602978"/>
            <a:ext cx="561255" cy="3826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4049" y="5504753"/>
            <a:ext cx="3657917" cy="30482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8587" y="5685274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Supermesh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3458" y="6169818"/>
            <a:ext cx="5098222" cy="41913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60953" y="1355813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(a)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7275" y="312469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(b)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1680" y="53340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(c)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5127" y="1355813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A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16509" y="6055306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(d)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241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3879184" y="2131947"/>
            <a:ext cx="362193" cy="759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67386" y="708908"/>
            <a:ext cx="206671" cy="495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13</a:t>
            </a:fld>
            <a:endParaRPr lang="en-US" altLang="th-TH"/>
          </a:p>
        </p:txBody>
      </p:sp>
      <p:sp>
        <p:nvSpPr>
          <p:cNvPr id="10" name="TextBox 9"/>
          <p:cNvSpPr txBox="1"/>
          <p:nvPr/>
        </p:nvSpPr>
        <p:spPr>
          <a:xfrm>
            <a:off x="221588" y="4238556"/>
            <a:ext cx="424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จัดสมการ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(e), (f)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ในรูป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Matrix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89" y="2035921"/>
            <a:ext cx="1607959" cy="365792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88565"/>
            <a:ext cx="3657917" cy="3048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719" y="251668"/>
            <a:ext cx="1386960" cy="45724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401374" y="1017813"/>
            <a:ext cx="59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588" y="1017813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(c)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120" y="283648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(d)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82" y="2933560"/>
            <a:ext cx="5098222" cy="419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174" y="1084813"/>
            <a:ext cx="3566469" cy="426757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4419917" y="1168904"/>
            <a:ext cx="304439" cy="289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190573" y="2401713"/>
            <a:ext cx="212611" cy="557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590" y="1944473"/>
            <a:ext cx="1386960" cy="45724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39" name="Down Arrow 38"/>
          <p:cNvSpPr/>
          <p:nvPr/>
        </p:nvSpPr>
        <p:spPr>
          <a:xfrm>
            <a:off x="2787296" y="3368466"/>
            <a:ext cx="381000" cy="228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212" y="3706905"/>
            <a:ext cx="4077053" cy="44199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936238" y="3625624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(f)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122" y="4904641"/>
            <a:ext cx="4976291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14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4976291" cy="9830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86" y="1676400"/>
            <a:ext cx="7902625" cy="815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743200"/>
            <a:ext cx="8260796" cy="1219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61" y="4300618"/>
            <a:ext cx="5311600" cy="7925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225" y="3808397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263199"/>
            <a:ext cx="5616427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15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228600" y="304800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วิธีใช้คอมพิวเตอร์ช่วยคำนวณ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814564" cy="1714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838200"/>
            <a:ext cx="7140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นำสมการ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(c), (b), (d), (a)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มาเขียนเป็น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Matrix form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14" y="2145014"/>
            <a:ext cx="1051651" cy="35817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858000" y="21336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7716" y="318355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339063"/>
            <a:ext cx="1356478" cy="3353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08" y="4558177"/>
            <a:ext cx="6782388" cy="20728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425" y="3970054"/>
            <a:ext cx="226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MATLAB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16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50332"/>
            <a:ext cx="6736664" cy="5273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304001"/>
            <a:ext cx="226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MATLAB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02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-173037"/>
            <a:ext cx="8701088" cy="1314450"/>
          </a:xfrm>
        </p:spPr>
        <p:txBody>
          <a:bodyPr/>
          <a:lstStyle/>
          <a:p>
            <a:r>
              <a:rPr lang="en-US" altLang="th-TH" sz="4000" dirty="0"/>
              <a:t>10.4 Superposition </a:t>
            </a:r>
            <a:r>
              <a:rPr lang="en-US" altLang="th-TH" sz="4000" dirty="0" smtClean="0"/>
              <a:t>Theorem</a:t>
            </a:r>
            <a:endParaRPr lang="en-US" altLang="th-TH" sz="4000" dirty="0"/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60463"/>
            <a:ext cx="8153400" cy="445611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When a circuit has sources operating at </a:t>
            </a:r>
            <a:r>
              <a:rPr lang="en-US" altLang="th-TH" sz="3600" b="1" u="sng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different frequencies</a:t>
            </a:r>
            <a:r>
              <a:rPr lang="en-US" altLang="th-TH" sz="3600" b="1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en-US" alt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60425" lvl="1" indent="-403225">
              <a:buFontTx/>
              <a:buChar char="•"/>
            </a:pPr>
            <a:r>
              <a:rPr lang="en-US" alt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The </a:t>
            </a:r>
            <a:r>
              <a:rPr lang="en-US" altLang="th-TH" sz="3600" b="1" u="sng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separate</a:t>
            </a:r>
            <a:r>
              <a:rPr lang="en-US" alt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phasor circuit for each frequency must be solved </a:t>
            </a:r>
            <a:r>
              <a:rPr lang="en-US" altLang="th-TH" sz="3600" b="1" u="sng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independently</a:t>
            </a:r>
            <a:r>
              <a:rPr lang="en-US" altLang="th-TH" sz="3600" b="1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en-US" alt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and </a:t>
            </a:r>
          </a:p>
          <a:p>
            <a:pPr marL="860425" lvl="1" indent="-403225">
              <a:buFontTx/>
              <a:buChar char="•"/>
            </a:pPr>
            <a:r>
              <a:rPr lang="en-US" alt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The total response is the </a:t>
            </a:r>
            <a:r>
              <a:rPr lang="en-US" altLang="th-TH" sz="3600" b="1" u="sng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sum of time-domain responses</a:t>
            </a:r>
            <a:r>
              <a:rPr lang="en-US" alt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of all the individual phasor circuits. 	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52B-5E36-4962-A959-65ABDF2BE327}" type="slidenum">
              <a:rPr lang="en-US" altLang="th-TH"/>
              <a:pPr/>
              <a:t>17</a:t>
            </a:fld>
            <a:endParaRPr lang="en-US" altLang="th-TH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0" y="2601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3629025" y="290512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th-TH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0" y="4453261"/>
            <a:ext cx="3528366" cy="21642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0BA9-034B-4E81-BD8B-2F365E88CC5D}" type="slidenum">
              <a:rPr lang="en-US" altLang="th-TH" smtClean="0"/>
              <a:pPr/>
              <a:t>18</a:t>
            </a:fld>
            <a:endParaRPr lang="en-US" altLang="th-TH"/>
          </a:p>
        </p:txBody>
      </p:sp>
      <p:sp>
        <p:nvSpPr>
          <p:cNvPr id="7" name="TextBox 6"/>
          <p:cNvSpPr txBox="1"/>
          <p:nvPr/>
        </p:nvSpPr>
        <p:spPr>
          <a:xfrm>
            <a:off x="261106" y="1371600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06" y="228600"/>
            <a:ext cx="1821338" cy="381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06" y="626802"/>
            <a:ext cx="8654294" cy="3884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731" y="1229225"/>
            <a:ext cx="4275190" cy="22404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681" y="1828800"/>
            <a:ext cx="3454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วงจรนี้มี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2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ตัวคือ</a:t>
            </a:r>
          </a:p>
          <a:p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และ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971185"/>
              </p:ext>
            </p:extLst>
          </p:nvPr>
        </p:nvGraphicFramePr>
        <p:xfrm>
          <a:off x="457200" y="2468138"/>
          <a:ext cx="1073944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7" imgW="520560" imgH="203040" progId="Equation.3">
                  <p:embed/>
                </p:oleObj>
              </mc:Choice>
              <mc:Fallback>
                <p:oleObj name="Equation" r:id="rId7" imgW="5205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2468138"/>
                        <a:ext cx="1073944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393274"/>
              </p:ext>
            </p:extLst>
          </p:nvPr>
        </p:nvGraphicFramePr>
        <p:xfrm>
          <a:off x="2383986" y="2468138"/>
          <a:ext cx="13890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9" imgW="672840" imgH="203040" progId="Equation.3">
                  <p:embed/>
                </p:oleObj>
              </mc:Choice>
              <mc:Fallback>
                <p:oleObj name="Equation" r:id="rId9" imgW="672840" imgH="2030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3986" y="2468138"/>
                        <a:ext cx="1389062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19300" y="3156170"/>
            <a:ext cx="7770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ให้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ON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OFF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(Open circuit)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และหากระแส 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อันเนื่องมาจาก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ทำงาน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5031" y="4453261"/>
            <a:ext cx="4618120" cy="845893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02092" y="5410200"/>
            <a:ext cx="2376425" cy="1207329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078517" y="5028134"/>
            <a:ext cx="869149" cy="487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7666" y="5310002"/>
            <a:ext cx="4252328" cy="7696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6716" y="6223829"/>
            <a:ext cx="2903472" cy="419136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97546"/>
              </p:ext>
            </p:extLst>
          </p:nvPr>
        </p:nvGraphicFramePr>
        <p:xfrm>
          <a:off x="7960437" y="3643521"/>
          <a:ext cx="339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4" imgW="164880" imgH="228600" progId="Equation.3">
                  <p:embed/>
                </p:oleObj>
              </mc:Choice>
              <mc:Fallback>
                <p:oleObj name="Equation" r:id="rId14" imgW="164880" imgH="2286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60437" y="3643521"/>
                        <a:ext cx="339725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3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25" y="1143000"/>
            <a:ext cx="3498395" cy="21718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19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228600" y="381000"/>
            <a:ext cx="8964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ให้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OFF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(Short circuit)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ON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และหากระแส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อันเนื่องมาจาก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ทำงาน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380596"/>
              </p:ext>
            </p:extLst>
          </p:nvPr>
        </p:nvGraphicFramePr>
        <p:xfrm>
          <a:off x="2667000" y="868953"/>
          <a:ext cx="339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868953"/>
                        <a:ext cx="339725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15" y="2011305"/>
            <a:ext cx="3711262" cy="365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106" y="1371600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Mesh 1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225" y="2404568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Mesh 2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01" y="2879779"/>
            <a:ext cx="3574090" cy="4648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0367" y="3639463"/>
            <a:ext cx="275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Mesh 3 =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7074" y="3762334"/>
            <a:ext cx="967824" cy="3581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2465" y="3731341"/>
            <a:ext cx="3543607" cy="3886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2774" y="605528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6150" y="1937514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(a)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5693" y="282821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(b)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55695" y="3314822"/>
            <a:ext cx="401905" cy="4475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38570" y="3313589"/>
            <a:ext cx="944038" cy="5337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0" y="4376788"/>
            <a:ext cx="2575783" cy="419136"/>
          </a:xfrm>
          <a:prstGeom prst="rect">
            <a:avLst/>
          </a:prstGeom>
        </p:spPr>
      </p:pic>
      <p:sp>
        <p:nvSpPr>
          <p:cNvPr id="23" name="Down Arrow 22"/>
          <p:cNvSpPr/>
          <p:nvPr/>
        </p:nvSpPr>
        <p:spPr>
          <a:xfrm>
            <a:off x="6172200" y="4119995"/>
            <a:ext cx="304800" cy="2377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84" y="5445142"/>
            <a:ext cx="5159187" cy="3657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21" y="4960160"/>
            <a:ext cx="3711262" cy="36579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11419" y="4819890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(a)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623074" y="4071937"/>
            <a:ext cx="402004" cy="9642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628775" y="4230830"/>
            <a:ext cx="3648075" cy="750745"/>
          </a:xfrm>
          <a:custGeom>
            <a:avLst/>
            <a:gdLst>
              <a:gd name="connsiteX0" fmla="*/ 3648075 w 3648075"/>
              <a:gd name="connsiteY0" fmla="*/ 341170 h 750745"/>
              <a:gd name="connsiteX1" fmla="*/ 1619250 w 3648075"/>
              <a:gd name="connsiteY1" fmla="*/ 7795 h 750745"/>
              <a:gd name="connsiteX2" fmla="*/ 457200 w 3648075"/>
              <a:gd name="connsiteY2" fmla="*/ 160195 h 750745"/>
              <a:gd name="connsiteX3" fmla="*/ 0 w 3648075"/>
              <a:gd name="connsiteY3" fmla="*/ 750745 h 75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8075" h="750745">
                <a:moveTo>
                  <a:pt x="3648075" y="341170"/>
                </a:moveTo>
                <a:cubicBezTo>
                  <a:pt x="2899568" y="189563"/>
                  <a:pt x="2151062" y="37957"/>
                  <a:pt x="1619250" y="7795"/>
                </a:cubicBezTo>
                <a:cubicBezTo>
                  <a:pt x="1087437" y="-22368"/>
                  <a:pt x="727075" y="36370"/>
                  <a:pt x="457200" y="160195"/>
                </a:cubicBezTo>
                <a:cubicBezTo>
                  <a:pt x="187325" y="284020"/>
                  <a:pt x="93662" y="517382"/>
                  <a:pt x="0" y="750745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8308" y="5801394"/>
            <a:ext cx="4237087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304800"/>
            <a:ext cx="8915400" cy="1543050"/>
          </a:xfrm>
        </p:spPr>
        <p:txBody>
          <a:bodyPr>
            <a:normAutofit fontScale="90000"/>
          </a:bodyPr>
          <a:lstStyle/>
          <a:p>
            <a:r>
              <a:rPr lang="en-US" altLang="th-TH" sz="3200" b="1" dirty="0">
                <a:solidFill>
                  <a:srgbClr val="0066CC"/>
                </a:solidFill>
              </a:rPr>
              <a:t/>
            </a:r>
            <a:br>
              <a:rPr lang="en-US" altLang="th-TH" sz="3200" b="1" dirty="0">
                <a:solidFill>
                  <a:srgbClr val="0066CC"/>
                </a:solidFill>
              </a:rPr>
            </a:br>
            <a:r>
              <a:rPr lang="en-US" altLang="th-TH" sz="4000" dirty="0">
                <a:solidFill>
                  <a:srgbClr val="0066CC"/>
                </a:solidFill>
              </a:rPr>
              <a:t>Sinusoidal Steady-State </a:t>
            </a:r>
            <a:r>
              <a:rPr lang="en-US" altLang="th-TH" sz="4000" dirty="0" smtClean="0">
                <a:solidFill>
                  <a:srgbClr val="0066CC"/>
                </a:solidFill>
              </a:rPr>
              <a:t>Analysis- Chapter </a:t>
            </a:r>
            <a:r>
              <a:rPr lang="en-US" altLang="th-TH" sz="4000" dirty="0">
                <a:solidFill>
                  <a:srgbClr val="0066CC"/>
                </a:solidFill>
              </a:rPr>
              <a:t>10</a:t>
            </a:r>
            <a:r>
              <a:rPr lang="en-US" altLang="th-TH" sz="3200" b="1" dirty="0">
                <a:solidFill>
                  <a:srgbClr val="0066CC"/>
                </a:solidFill>
              </a:rPr>
              <a:t> 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47775"/>
            <a:ext cx="8458200" cy="3541713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3200" dirty="0" smtClean="0"/>
              <a:t>10.1</a:t>
            </a:r>
            <a:r>
              <a:rPr lang="en-US" altLang="th-TH" sz="3200" dirty="0"/>
              <a:t>	 Basic Approach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3200" dirty="0"/>
              <a:t>10.2  Nodal Analysis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3200" dirty="0"/>
              <a:t>10.3	 Mesh Analysis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3200" dirty="0" smtClean="0"/>
              <a:t>10.4</a:t>
            </a:r>
            <a:r>
              <a:rPr lang="th-TH" altLang="th-TH" sz="3200" dirty="0"/>
              <a:t> </a:t>
            </a:r>
            <a:r>
              <a:rPr lang="en-US" altLang="th-TH" sz="3200" dirty="0" smtClean="0"/>
              <a:t>Superposition </a:t>
            </a:r>
            <a:r>
              <a:rPr lang="en-US" altLang="th-TH" sz="3200" dirty="0"/>
              <a:t>Theorem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3200" dirty="0" smtClean="0"/>
              <a:t>10.5 </a:t>
            </a:r>
            <a:r>
              <a:rPr lang="en-US" altLang="th-TH" sz="3200" dirty="0"/>
              <a:t>Source Transformation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3200" dirty="0" smtClean="0"/>
              <a:t>10.6 </a:t>
            </a:r>
            <a:r>
              <a:rPr lang="en-US" altLang="th-TH" sz="3200" dirty="0" err="1"/>
              <a:t>Thevenin</a:t>
            </a:r>
            <a:r>
              <a:rPr lang="en-US" altLang="th-TH" sz="3200" dirty="0"/>
              <a:t> and Norton Equivalent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3695-CBCB-4BDE-BF46-7F9576963D28}" type="slidenum">
              <a:rPr lang="en-US" altLang="th-TH"/>
              <a:pPr/>
              <a:t>2</a:t>
            </a:fld>
            <a:endParaRPr lang="en-US" alt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20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685800"/>
            <a:ext cx="3810330" cy="4419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8363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354146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     โดยรวมคือกระแส    อันเนื่องมาจาก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บวกกับกระแส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อันเนื่องมาจาก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315234"/>
              </p:ext>
            </p:extLst>
          </p:nvPr>
        </p:nvGraphicFramePr>
        <p:xfrm>
          <a:off x="4038600" y="1447800"/>
          <a:ext cx="339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8600" y="1447800"/>
                        <a:ext cx="339725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808990"/>
              </p:ext>
            </p:extLst>
          </p:nvPr>
        </p:nvGraphicFramePr>
        <p:xfrm>
          <a:off x="2209800" y="1905000"/>
          <a:ext cx="352425" cy="48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6" imgW="164880" imgH="228600" progId="Equation.3">
                  <p:embed/>
                </p:oleObj>
              </mc:Choice>
              <mc:Fallback>
                <p:oleObj name="Equation" r:id="rId6" imgW="16488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1905000"/>
                        <a:ext cx="352425" cy="489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180654"/>
              </p:ext>
            </p:extLst>
          </p:nvPr>
        </p:nvGraphicFramePr>
        <p:xfrm>
          <a:off x="1371600" y="1447800"/>
          <a:ext cx="339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8" imgW="164880" imgH="228600" progId="Equation.3">
                  <p:embed/>
                </p:oleObj>
              </mc:Choice>
              <mc:Fallback>
                <p:oleObj name="Equation" r:id="rId8" imgW="16488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600" y="1447800"/>
                        <a:ext cx="339725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259080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1325" y="3124200"/>
            <a:ext cx="5974598" cy="5334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6046" y="3962400"/>
            <a:ext cx="5347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คำตอบนี้ตรงกับคำตอบในตัวอย่างที่ 10.3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83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0BA9-034B-4E81-BD8B-2F365E88CC5D}" type="slidenum">
              <a:rPr lang="en-US" altLang="th-TH" smtClean="0"/>
              <a:pPr/>
              <a:t>21</a:t>
            </a:fld>
            <a:endParaRPr lang="en-US" altLang="th-T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2368376" cy="381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66" y="655291"/>
            <a:ext cx="8237934" cy="3353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469" y="1008281"/>
            <a:ext cx="5235394" cy="14250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0155" y="1911911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028" y="2517557"/>
            <a:ext cx="8521885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วงจรนี้มี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 แต่ละตัวมีความถี่ไม่เท่ากัน </a:t>
            </a:r>
          </a:p>
          <a:p>
            <a:pPr>
              <a:lnSpc>
                <a:spcPts val="3600"/>
              </a:lnSpc>
            </a:pP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เวลาคำนวณจึงต้องแยกกันคำนวณโดยใช้หลักการ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Superposition</a:t>
            </a:r>
            <a:endParaRPr lang="th-TH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024933"/>
              </p:ext>
            </p:extLst>
          </p:nvPr>
        </p:nvGraphicFramePr>
        <p:xfrm>
          <a:off x="721142" y="2998555"/>
          <a:ext cx="22510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Equation" r:id="rId6" imgW="1091880" imgH="177480" progId="Equation.3">
                  <p:embed/>
                </p:oleObj>
              </mc:Choice>
              <mc:Fallback>
                <p:oleObj name="Equation" r:id="rId6" imgW="1091880" imgH="1774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1142" y="2998555"/>
                        <a:ext cx="2251075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758367"/>
              </p:ext>
            </p:extLst>
          </p:nvPr>
        </p:nvGraphicFramePr>
        <p:xfrm>
          <a:off x="3757613" y="2998555"/>
          <a:ext cx="20415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Equation" r:id="rId8" imgW="990360" imgH="177480" progId="Equation.3">
                  <p:embed/>
                </p:oleObj>
              </mc:Choice>
              <mc:Fallback>
                <p:oleObj name="Equation" r:id="rId8" imgW="990360" imgH="1774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57613" y="2998555"/>
                        <a:ext cx="2041525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052221"/>
              </p:ext>
            </p:extLst>
          </p:nvPr>
        </p:nvGraphicFramePr>
        <p:xfrm>
          <a:off x="6595157" y="2998555"/>
          <a:ext cx="1647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Equation" r:id="rId10" imgW="799920" imgH="177480" progId="Equation.3">
                  <p:embed/>
                </p:oleObj>
              </mc:Choice>
              <mc:Fallback>
                <p:oleObj name="Equation" r:id="rId10" imgW="799920" imgH="1774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95157" y="2998555"/>
                        <a:ext cx="1647825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467" y="4161182"/>
            <a:ext cx="8750013" cy="1450642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009734"/>
              </p:ext>
            </p:extLst>
          </p:nvPr>
        </p:nvGraphicFramePr>
        <p:xfrm>
          <a:off x="890500" y="5688139"/>
          <a:ext cx="5222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Equation" r:id="rId13" imgW="253800" imgH="177480" progId="Equation.3">
                  <p:embed/>
                </p:oleObj>
              </mc:Choice>
              <mc:Fallback>
                <p:oleObj name="Equation" r:id="rId13" imgW="253800" imgH="17748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0500" y="5688139"/>
                        <a:ext cx="522288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89680" y="6059269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ON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ตัวเดียว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529623"/>
              </p:ext>
            </p:extLst>
          </p:nvPr>
        </p:nvGraphicFramePr>
        <p:xfrm>
          <a:off x="3757613" y="5688139"/>
          <a:ext cx="11255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15" imgW="545760" imgH="177480" progId="Equation.3">
                  <p:embed/>
                </p:oleObj>
              </mc:Choice>
              <mc:Fallback>
                <p:oleObj name="Equation" r:id="rId15" imgW="545760" imgH="1774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57613" y="5688139"/>
                        <a:ext cx="1125537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439319" y="6059269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ON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ตัวเดียว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97052"/>
              </p:ext>
            </p:extLst>
          </p:nvPr>
        </p:nvGraphicFramePr>
        <p:xfrm>
          <a:off x="6705600" y="5688139"/>
          <a:ext cx="9429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Equation" r:id="rId17" imgW="457200" imgH="177480" progId="Equation.3">
                  <p:embed/>
                </p:oleObj>
              </mc:Choice>
              <mc:Fallback>
                <p:oleObj name="Equation" r:id="rId17" imgW="457200" imgH="1774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05600" y="5688139"/>
                        <a:ext cx="942975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46163" y="6059269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ON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ตัวเดียว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89680" y="5688139"/>
            <a:ext cx="1744388" cy="8650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429794" y="5688138"/>
            <a:ext cx="1744388" cy="8650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324713" y="5679430"/>
            <a:ext cx="1744388" cy="8650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0BA9-034B-4E81-BD8B-2F365E88CC5D}" type="slidenum">
              <a:rPr lang="en-US" altLang="th-TH" smtClean="0"/>
              <a:pPr/>
              <a:t>22</a:t>
            </a:fld>
            <a:endParaRPr lang="en-US" altLang="th-TH"/>
          </a:p>
        </p:txBody>
      </p:sp>
      <p:sp>
        <p:nvSpPr>
          <p:cNvPr id="11" name="TextBox 10"/>
          <p:cNvSpPr txBox="1"/>
          <p:nvPr/>
        </p:nvSpPr>
        <p:spPr>
          <a:xfrm>
            <a:off x="4360251" y="3545712"/>
            <a:ext cx="4157485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Divider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หาแรงดัน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ตกคร่อม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 1 </a:t>
            </a:r>
            <a:r>
              <a:rPr lang="en-US" sz="28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endParaRPr lang="en-US" sz="3600" b="1" dirty="0" smtClean="0">
              <a:latin typeface="Symbol" panose="05050102010706020507" pitchFamily="18" charset="2"/>
              <a:cs typeface="TH Sarabun New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711703"/>
            <a:ext cx="2933954" cy="815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600" y="381451"/>
            <a:ext cx="85064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ON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ที่เหลือให้เป็น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Open circuit, 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ที่เหลือเป็น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ในกรณีนี้เป็น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DC Source, </a:t>
            </a:r>
            <a:r>
              <a:rPr lang="en-US" sz="3600" b="1" dirty="0" smtClean="0"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=0,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13088"/>
              </p:ext>
            </p:extLst>
          </p:nvPr>
        </p:nvGraphicFramePr>
        <p:xfrm>
          <a:off x="3341843" y="404264"/>
          <a:ext cx="5238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4" imgW="253800" imgH="177480" progId="Equation.3">
                  <p:embed/>
                </p:oleObj>
              </mc:Choice>
              <mc:Fallback>
                <p:oleObj name="Equation" r:id="rId4" imgW="253800" imgH="17748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1843" y="404264"/>
                        <a:ext cx="523875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0" y="1424570"/>
            <a:ext cx="2926079" cy="1600200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803152"/>
              </p:ext>
            </p:extLst>
          </p:nvPr>
        </p:nvGraphicFramePr>
        <p:xfrm>
          <a:off x="705556" y="1957364"/>
          <a:ext cx="1727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7" imgW="838080" imgH="215640" progId="Equation.3">
                  <p:embed/>
                </p:oleObj>
              </mc:Choice>
              <mc:Fallback>
                <p:oleObj name="Equation" r:id="rId7" imgW="838080" imgH="21564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5556" y="1957364"/>
                        <a:ext cx="172720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059894"/>
              </p:ext>
            </p:extLst>
          </p:nvPr>
        </p:nvGraphicFramePr>
        <p:xfrm>
          <a:off x="674260" y="2434259"/>
          <a:ext cx="19097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9" imgW="927000" imgH="419040" progId="Equation.3">
                  <p:embed/>
                </p:oleObj>
              </mc:Choice>
              <mc:Fallback>
                <p:oleObj name="Equation" r:id="rId9" imgW="927000" imgH="41904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4260" y="2434259"/>
                        <a:ext cx="1909762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164681" y="2124758"/>
            <a:ext cx="218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จะได้วงจรเป็น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6172200" y="3164979"/>
            <a:ext cx="381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5318" y="4752028"/>
            <a:ext cx="5236918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0BA9-034B-4E81-BD8B-2F365E88CC5D}" type="slidenum">
              <a:rPr lang="en-US" altLang="th-TH" smtClean="0"/>
              <a:pPr/>
              <a:t>23</a:t>
            </a:fld>
            <a:endParaRPr lang="en-US" altLang="th-TH"/>
          </a:p>
        </p:txBody>
      </p:sp>
      <p:sp>
        <p:nvSpPr>
          <p:cNvPr id="13" name="TextBox 12"/>
          <p:cNvSpPr txBox="1"/>
          <p:nvPr/>
        </p:nvSpPr>
        <p:spPr>
          <a:xfrm>
            <a:off x="304800" y="275272"/>
            <a:ext cx="8793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 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ON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ที่เหลือ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Open circuit, 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ที่เหลือเป็น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ในกรณีนี้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 smtClean="0"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=2,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1165710"/>
            <a:ext cx="4298052" cy="1729890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07607"/>
              </p:ext>
            </p:extLst>
          </p:nvPr>
        </p:nvGraphicFramePr>
        <p:xfrm>
          <a:off x="3400425" y="328480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4" imgW="609480" imgH="203040" progId="Equation.3">
                  <p:embed/>
                </p:oleObj>
              </mc:Choice>
              <mc:Fallback>
                <p:oleObj name="Equation" r:id="rId4" imgW="609480" imgH="20304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00425" y="328480"/>
                        <a:ext cx="1257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766371"/>
              </p:ext>
            </p:extLst>
          </p:nvPr>
        </p:nvGraphicFramePr>
        <p:xfrm>
          <a:off x="507206" y="2012465"/>
          <a:ext cx="3219451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6" imgW="1562040" imgH="215640" progId="Equation.3">
                  <p:embed/>
                </p:oleObj>
              </mc:Choice>
              <mc:Fallback>
                <p:oleObj name="Equation" r:id="rId6" imgW="1562040" imgH="21564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206" y="2012465"/>
                        <a:ext cx="3219451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136865"/>
              </p:ext>
            </p:extLst>
          </p:nvPr>
        </p:nvGraphicFramePr>
        <p:xfrm>
          <a:off x="478631" y="2514600"/>
          <a:ext cx="37671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8" imgW="1828800" imgH="419040" progId="Equation.3">
                  <p:embed/>
                </p:oleObj>
              </mc:Choice>
              <mc:Fallback>
                <p:oleObj name="Equation" r:id="rId8" imgW="1828800" imgH="41904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631" y="2514600"/>
                        <a:ext cx="3767138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6705601" y="2024211"/>
            <a:ext cx="1295400" cy="33798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343400" y="2390775"/>
            <a:ext cx="2886075" cy="701930"/>
          </a:xfrm>
          <a:custGeom>
            <a:avLst/>
            <a:gdLst>
              <a:gd name="connsiteX0" fmla="*/ 0 w 2886075"/>
              <a:gd name="connsiteY0" fmla="*/ 495300 h 701930"/>
              <a:gd name="connsiteX1" fmla="*/ 2019300 w 2886075"/>
              <a:gd name="connsiteY1" fmla="*/ 676275 h 701930"/>
              <a:gd name="connsiteX2" fmla="*/ 2886075 w 2886075"/>
              <a:gd name="connsiteY2" fmla="*/ 0 h 70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6075" h="701930">
                <a:moveTo>
                  <a:pt x="0" y="495300"/>
                </a:moveTo>
                <a:cubicBezTo>
                  <a:pt x="769144" y="627062"/>
                  <a:pt x="1538288" y="758825"/>
                  <a:pt x="2019300" y="676275"/>
                </a:cubicBezTo>
                <a:cubicBezTo>
                  <a:pt x="2500312" y="593725"/>
                  <a:pt x="2693193" y="296862"/>
                  <a:pt x="2886075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981701" y="1165710"/>
            <a:ext cx="800099" cy="586889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726656" y="1204324"/>
            <a:ext cx="2274093" cy="938801"/>
          </a:xfrm>
          <a:custGeom>
            <a:avLst/>
            <a:gdLst>
              <a:gd name="connsiteX0" fmla="*/ 0 w 3162300"/>
              <a:gd name="connsiteY0" fmla="*/ 938801 h 938801"/>
              <a:gd name="connsiteX1" fmla="*/ 1828800 w 3162300"/>
              <a:gd name="connsiteY1" fmla="*/ 52976 h 938801"/>
              <a:gd name="connsiteX2" fmla="*/ 3162300 w 3162300"/>
              <a:gd name="connsiteY2" fmla="*/ 176801 h 93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2300" h="938801">
                <a:moveTo>
                  <a:pt x="0" y="938801"/>
                </a:moveTo>
                <a:cubicBezTo>
                  <a:pt x="650875" y="559388"/>
                  <a:pt x="1301750" y="179976"/>
                  <a:pt x="1828800" y="52976"/>
                </a:cubicBezTo>
                <a:cubicBezTo>
                  <a:pt x="2355850" y="-74024"/>
                  <a:pt x="2759075" y="51388"/>
                  <a:pt x="3162300" y="17680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900" y="3592406"/>
            <a:ext cx="5296359" cy="86875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7620000" y="1134051"/>
            <a:ext cx="1030290" cy="1508987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781675" y="2695575"/>
            <a:ext cx="2114550" cy="1323975"/>
          </a:xfrm>
          <a:custGeom>
            <a:avLst/>
            <a:gdLst>
              <a:gd name="connsiteX0" fmla="*/ 0 w 2114550"/>
              <a:gd name="connsiteY0" fmla="*/ 1323975 h 1323975"/>
              <a:gd name="connsiteX1" fmla="*/ 1295400 w 2114550"/>
              <a:gd name="connsiteY1" fmla="*/ 923925 h 1323975"/>
              <a:gd name="connsiteX2" fmla="*/ 2114550 w 2114550"/>
              <a:gd name="connsiteY2" fmla="*/ 0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1323975">
                <a:moveTo>
                  <a:pt x="0" y="1323975"/>
                </a:moveTo>
                <a:cubicBezTo>
                  <a:pt x="471487" y="1234281"/>
                  <a:pt x="942975" y="1144588"/>
                  <a:pt x="1295400" y="923925"/>
                </a:cubicBezTo>
                <a:cubicBezTo>
                  <a:pt x="1647825" y="703262"/>
                  <a:pt x="1881187" y="351631"/>
                  <a:pt x="2114550" y="0"/>
                </a:cubicBezTo>
              </a:path>
            </a:pathLst>
          </a:custGeom>
          <a:noFill/>
          <a:ln w="38100">
            <a:solidFill>
              <a:srgbClr val="7030A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1000" y="4612350"/>
            <a:ext cx="618368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Divider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หาแรงดันตกคร่อม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 1 </a:t>
            </a:r>
            <a:r>
              <a:rPr lang="en-US" sz="28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endParaRPr lang="en-US" sz="3600" b="1" dirty="0" smtClean="0">
              <a:latin typeface="Symbol" panose="05050102010706020507" pitchFamily="18" charset="2"/>
              <a:cs typeface="TH Sarabun New" panose="020B0500040200020003" pitchFamily="34" charset="-34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" y="5002875"/>
            <a:ext cx="7818798" cy="8611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00" y="6048777"/>
            <a:ext cx="3520745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r="1695"/>
          <a:stretch/>
        </p:blipFill>
        <p:spPr>
          <a:xfrm>
            <a:off x="1480980" y="4981347"/>
            <a:ext cx="6330323" cy="754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653" y="1129000"/>
            <a:ext cx="5364945" cy="18213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0BA9-034B-4E81-BD8B-2F365E88CC5D}" type="slidenum">
              <a:rPr lang="en-US" altLang="th-TH" smtClean="0"/>
              <a:pPr/>
              <a:t>24</a:t>
            </a:fld>
            <a:endParaRPr lang="en-US" altLang="th-TH"/>
          </a:p>
        </p:txBody>
      </p:sp>
      <p:sp>
        <p:nvSpPr>
          <p:cNvPr id="13" name="TextBox 12"/>
          <p:cNvSpPr txBox="1"/>
          <p:nvPr/>
        </p:nvSpPr>
        <p:spPr>
          <a:xfrm>
            <a:off x="304800" y="275272"/>
            <a:ext cx="8793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 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ON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ที่เหลือ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Open circuit, 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ที่เหลือเป็น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ในกรณีนี้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 smtClean="0"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=5,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25649"/>
              </p:ext>
            </p:extLst>
          </p:nvPr>
        </p:nvGraphicFramePr>
        <p:xfrm>
          <a:off x="3532188" y="250570"/>
          <a:ext cx="11255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5" imgW="545760" imgH="203040" progId="Equation.3">
                  <p:embed/>
                </p:oleObj>
              </mc:Choice>
              <mc:Fallback>
                <p:oleObj name="Equation" r:id="rId5" imgW="545760" imgH="20304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2188" y="250570"/>
                        <a:ext cx="112553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53132"/>
              </p:ext>
            </p:extLst>
          </p:nvPr>
        </p:nvGraphicFramePr>
        <p:xfrm>
          <a:off x="304800" y="1641475"/>
          <a:ext cx="22780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7" imgW="1104840" imgH="431640" progId="Equation.3">
                  <p:embed/>
                </p:oleObj>
              </mc:Choice>
              <mc:Fallback>
                <p:oleObj name="Equation" r:id="rId7" imgW="1104840" imgH="43164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1641475"/>
                        <a:ext cx="227806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226224"/>
              </p:ext>
            </p:extLst>
          </p:nvPr>
        </p:nvGraphicFramePr>
        <p:xfrm>
          <a:off x="304800" y="2493237"/>
          <a:ext cx="37671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9" imgW="1828800" imgH="419040" progId="Equation.3">
                  <p:embed/>
                </p:oleObj>
              </mc:Choice>
              <mc:Fallback>
                <p:oleObj name="Equation" r:id="rId9" imgW="1828800" imgH="41904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" y="2493237"/>
                        <a:ext cx="3767138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6781801" y="2024211"/>
            <a:ext cx="1371600" cy="48659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582987" y="1965811"/>
            <a:ext cx="1074738" cy="586889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2400" y="3885851"/>
            <a:ext cx="3094117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Divider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หากระแสที่ผ่าน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 1 </a:t>
            </a:r>
            <a:r>
              <a:rPr lang="en-US" sz="2800" b="1" dirty="0" smtClean="0">
                <a:solidFill>
                  <a:srgbClr val="0000FF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W</a:t>
            </a:r>
            <a:endParaRPr lang="en-US" sz="3600" b="1" dirty="0" smtClean="0">
              <a:latin typeface="Symbol" panose="05050102010706020507" pitchFamily="18" charset="2"/>
              <a:cs typeface="TH Sarabun New" panose="020B0500040200020003" pitchFamily="34" charset="-34"/>
            </a:endParaRP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 flipV="1">
            <a:off x="1905000" y="2259256"/>
            <a:ext cx="1677987" cy="674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7107" y="3024437"/>
            <a:ext cx="5349704" cy="906859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7001464" y="1557996"/>
            <a:ext cx="2015134" cy="1508987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162800" y="3066984"/>
            <a:ext cx="228600" cy="355091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2"/>
          <a:srcRect t="13591"/>
          <a:stretch/>
        </p:blipFill>
        <p:spPr>
          <a:xfrm>
            <a:off x="3763146" y="3952532"/>
            <a:ext cx="3977985" cy="750683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 rot="10800000">
            <a:off x="4336580" y="6154030"/>
            <a:ext cx="31843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61595" y="6046503"/>
            <a:ext cx="5829805" cy="365792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V="1">
            <a:off x="4091781" y="2493237"/>
            <a:ext cx="2690020" cy="390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3294527" y="4157696"/>
            <a:ext cx="31843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25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54" y="381000"/>
            <a:ext cx="5235394" cy="1425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871"/>
          <a:stretch/>
        </p:blipFill>
        <p:spPr>
          <a:xfrm>
            <a:off x="241587" y="2209800"/>
            <a:ext cx="8673813" cy="1450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3886200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ใช้หลักการ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Superposition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579203"/>
            <a:ext cx="2430991" cy="358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5173138"/>
            <a:ext cx="7445385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2200"/>
            <a:ext cx="7207624" cy="3389531"/>
          </a:xfrm>
          <a:prstGeom prst="rect">
            <a:avLst/>
          </a:prstGeom>
        </p:spPr>
      </p:pic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01088" cy="971550"/>
          </a:xfrm>
        </p:spPr>
        <p:txBody>
          <a:bodyPr/>
          <a:lstStyle/>
          <a:p>
            <a:r>
              <a:rPr lang="en-US" altLang="th-TH" sz="4000" dirty="0"/>
              <a:t>10.5 Source </a:t>
            </a:r>
            <a:r>
              <a:rPr lang="en-US" altLang="th-TH" sz="4000" dirty="0" smtClean="0"/>
              <a:t>Transformation</a:t>
            </a:r>
            <a:endParaRPr lang="en-US" altLang="th-TH" sz="4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FEB-3A6B-4A0E-8D19-D3573D083D22}" type="slidenum">
              <a:rPr lang="en-US" altLang="th-TH"/>
              <a:pPr/>
              <a:t>26</a:t>
            </a:fld>
            <a:endParaRPr lang="en-US" altLang="th-TH"/>
          </a:p>
        </p:txBody>
      </p:sp>
      <p:sp>
        <p:nvSpPr>
          <p:cNvPr id="9" name="TextBox 8"/>
          <p:cNvSpPr txBox="1"/>
          <p:nvPr/>
        </p:nvSpPr>
        <p:spPr>
          <a:xfrm>
            <a:off x="352262" y="1066800"/>
            <a:ext cx="857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เราสามารถแปลง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แปลงจาก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โดยใช้สูตรดังนี้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1414-CE0D-4F9C-B9DC-2A32D02D7143}" type="slidenum">
              <a:rPr lang="en-US" altLang="th-TH" smtClean="0"/>
              <a:pPr/>
              <a:t>27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2286000" cy="4557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01008"/>
            <a:ext cx="8512278" cy="731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219200"/>
            <a:ext cx="5197290" cy="23090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1449246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032893"/>
            <a:ext cx="3181255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57600" y="1277486"/>
            <a:ext cx="2514600" cy="169431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276600" y="2438400"/>
            <a:ext cx="381000" cy="3427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781800" y="3528260"/>
            <a:ext cx="304800" cy="28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1674"/>
          <a:stretch/>
        </p:blipFill>
        <p:spPr>
          <a:xfrm>
            <a:off x="3048000" y="3814390"/>
            <a:ext cx="5957010" cy="2347163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334000" y="4096130"/>
            <a:ext cx="1828800" cy="2065422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75" y="5827554"/>
            <a:ext cx="4054191" cy="792549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4457866" y="5943600"/>
            <a:ext cx="876134" cy="2802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675" y="3229815"/>
            <a:ext cx="4259949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1414-CE0D-4F9C-B9DC-2A32D02D7143}" type="slidenum">
              <a:rPr lang="en-US" altLang="th-TH" smtClean="0"/>
              <a:pPr/>
              <a:t>28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81000"/>
            <a:ext cx="4480948" cy="1760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15" y="2595810"/>
            <a:ext cx="4770533" cy="179847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6806648" y="229101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4199" y="1261186"/>
            <a:ext cx="3533916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Current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</a:t>
            </a:r>
          </a:p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กลับเป็น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2748" y="685800"/>
            <a:ext cx="1461052" cy="1455573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4" idx="3"/>
          </p:cNvCxnSpPr>
          <p:nvPr/>
        </p:nvCxnSpPr>
        <p:spPr>
          <a:xfrm>
            <a:off x="4968591" y="685800"/>
            <a:ext cx="1114157" cy="368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89525"/>
            <a:ext cx="4054191" cy="7925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88" y="2320485"/>
            <a:ext cx="5464013" cy="44199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648200" y="2772840"/>
            <a:ext cx="152400" cy="8847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5149" y="4163237"/>
            <a:ext cx="282538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Divider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103" y="4740318"/>
            <a:ext cx="7681626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49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64" y="152400"/>
            <a:ext cx="8980336" cy="675798"/>
          </a:xfrm>
        </p:spPr>
        <p:txBody>
          <a:bodyPr>
            <a:normAutofit/>
          </a:bodyPr>
          <a:lstStyle/>
          <a:p>
            <a:r>
              <a:rPr lang="en-US" altLang="th-TH" sz="3600" dirty="0"/>
              <a:t>10.6 </a:t>
            </a:r>
            <a:r>
              <a:rPr lang="en-US" altLang="th-TH" sz="3600" dirty="0" err="1"/>
              <a:t>Thevenin</a:t>
            </a:r>
            <a:r>
              <a:rPr lang="en-US" altLang="th-TH" sz="3600" dirty="0"/>
              <a:t> and Norton Equivalent </a:t>
            </a:r>
            <a:r>
              <a:rPr lang="en-US" altLang="th-TH" sz="3600" dirty="0" smtClean="0"/>
              <a:t>Circuits</a:t>
            </a:r>
            <a:endParaRPr lang="en-US" altLang="th-TH" sz="36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31AD-9EC5-4A4C-96C6-B94B858552CE}" type="slidenum">
              <a:rPr lang="en-US" altLang="th-TH"/>
              <a:pPr/>
              <a:t>29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74" y="842051"/>
            <a:ext cx="4793395" cy="22557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07" y="3337600"/>
            <a:ext cx="4633362" cy="16841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93820" y="1486893"/>
            <a:ext cx="18485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Thevenin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Equivalent </a:t>
            </a:r>
          </a:p>
          <a:p>
            <a:pPr algn="ctr"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circuit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3521355"/>
            <a:ext cx="1848583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Norton</a:t>
            </a:r>
          </a:p>
          <a:p>
            <a:pPr algn="ctr"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Equivalent </a:t>
            </a:r>
          </a:p>
          <a:p>
            <a:pPr algn="ctr"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circuit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5568452"/>
            <a:ext cx="3566469" cy="655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71550"/>
            <a:ext cx="7786688" cy="933450"/>
          </a:xfrm>
        </p:spPr>
        <p:txBody>
          <a:bodyPr/>
          <a:lstStyle/>
          <a:p>
            <a:pPr algn="l"/>
            <a:r>
              <a:rPr lang="en-US" altLang="th-TH" sz="3200" u="sng" dirty="0"/>
              <a:t>Steps to Analyze AC Circuits</a:t>
            </a:r>
            <a:r>
              <a:rPr lang="en-US" altLang="th-TH" sz="3200" dirty="0"/>
              <a:t>: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264105" y="1974850"/>
            <a:ext cx="8829675" cy="1878013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th-TH" sz="2800" dirty="0" smtClean="0"/>
              <a:t>1. </a:t>
            </a:r>
            <a:r>
              <a:rPr lang="en-US" altLang="th-TH" sz="2800" u="sng" dirty="0" smtClean="0">
                <a:solidFill>
                  <a:srgbClr val="FF3300"/>
                </a:solidFill>
              </a:rPr>
              <a:t>Transform</a:t>
            </a:r>
            <a:r>
              <a:rPr lang="en-US" altLang="th-TH" sz="2800" dirty="0" smtClean="0"/>
              <a:t> </a:t>
            </a:r>
            <a:r>
              <a:rPr lang="en-US" altLang="th-TH" sz="2800" dirty="0"/>
              <a:t>the circuit to the </a:t>
            </a:r>
            <a:r>
              <a:rPr lang="en-US" altLang="th-TH" sz="2800" u="sng" dirty="0">
                <a:solidFill>
                  <a:srgbClr val="FF3300"/>
                </a:solidFill>
              </a:rPr>
              <a:t>phasor or frequency domain</a:t>
            </a:r>
            <a:r>
              <a:rPr lang="en-US" altLang="th-TH" sz="2800" dirty="0"/>
              <a:t>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th-TH" sz="2800" dirty="0" smtClean="0"/>
              <a:t>2. </a:t>
            </a:r>
            <a:r>
              <a:rPr lang="en-US" altLang="th-TH" sz="2800" u="sng" dirty="0" smtClean="0">
                <a:solidFill>
                  <a:srgbClr val="FF3300"/>
                </a:solidFill>
              </a:rPr>
              <a:t>Solve</a:t>
            </a:r>
            <a:r>
              <a:rPr lang="en-US" altLang="th-TH" sz="2800" dirty="0" smtClean="0"/>
              <a:t> </a:t>
            </a:r>
            <a:r>
              <a:rPr lang="en-US" altLang="th-TH" sz="2800" dirty="0"/>
              <a:t>the problem using circuit techniques (nodal analysis, mesh analysis,     superposition, etc.).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th-TH" sz="2800" dirty="0" smtClean="0"/>
              <a:t>3. </a:t>
            </a:r>
            <a:r>
              <a:rPr lang="en-US" altLang="th-TH" sz="2800" u="sng" dirty="0" smtClean="0">
                <a:solidFill>
                  <a:srgbClr val="FF3300"/>
                </a:solidFill>
              </a:rPr>
              <a:t>Transform</a:t>
            </a:r>
            <a:r>
              <a:rPr lang="en-US" altLang="th-TH" sz="2800" dirty="0" smtClean="0"/>
              <a:t> </a:t>
            </a:r>
            <a:r>
              <a:rPr lang="en-US" altLang="th-TH" sz="2800" dirty="0"/>
              <a:t>the resulting phasor to the time domain.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BEB9-0CAA-4239-BE7D-F441E8CB5DC4}" type="slidenum">
              <a:rPr lang="en-US" altLang="th-TH"/>
              <a:pPr/>
              <a:t>3</a:t>
            </a:fld>
            <a:endParaRPr lang="en-US" altLang="th-TH"/>
          </a:p>
        </p:txBody>
      </p:sp>
      <p:sp>
        <p:nvSpPr>
          <p:cNvPr id="336915" name="Rectangle 19"/>
          <p:cNvSpPr>
            <a:spLocks noChangeArrowheads="1"/>
          </p:cNvSpPr>
          <p:nvPr/>
        </p:nvSpPr>
        <p:spPr bwMode="auto">
          <a:xfrm>
            <a:off x="442913" y="457200"/>
            <a:ext cx="82438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r>
              <a:rPr lang="en-US" altLang="th-TH" sz="4000" dirty="0"/>
              <a:t>10.1 Basic </a:t>
            </a:r>
            <a:r>
              <a:rPr lang="en-US" altLang="th-TH" sz="4000" dirty="0" smtClean="0"/>
              <a:t>Approach</a:t>
            </a:r>
            <a:endParaRPr lang="en-US" altLang="th-TH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2476" y="4495800"/>
            <a:ext cx="8351272" cy="1477328"/>
            <a:chOff x="475595" y="4519143"/>
            <a:chExt cx="8351272" cy="1477328"/>
          </a:xfrm>
        </p:grpSpPr>
        <p:sp>
          <p:nvSpPr>
            <p:cNvPr id="4" name="Rounded Rectangle 3"/>
            <p:cNvSpPr/>
            <p:nvPr/>
          </p:nvSpPr>
          <p:spPr>
            <a:xfrm>
              <a:off x="6054952" y="4572842"/>
              <a:ext cx="2631848" cy="136993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9600" y="4572842"/>
              <a:ext cx="2631848" cy="136993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65185" y="4519143"/>
              <a:ext cx="286168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h-TH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th-TH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Answers </a:t>
              </a:r>
              <a:r>
                <a:rPr lang="en-US" altLang="th-TH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</a:t>
              </a:r>
              <a:r>
                <a:rPr lang="en-US" altLang="th-TH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Phasor </a:t>
              </a:r>
              <a:r>
                <a:rPr lang="en-US" altLang="th-TH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 </a:t>
              </a:r>
              <a:endParaRPr lang="en-US" altLang="th-TH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th-TH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time </a:t>
              </a:r>
              <a:r>
                <a:rPr lang="en-US" altLang="th-TH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</a:t>
              </a:r>
            </a:p>
            <a:p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5595" y="4519143"/>
              <a:ext cx="28207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h-TH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th-TH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in time domain </a:t>
              </a:r>
              <a:endParaRPr lang="en-US" altLang="th-TH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th-TH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Phasor </a:t>
              </a:r>
              <a:r>
                <a:rPr lang="en-US" altLang="th-TH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</a:t>
              </a:r>
            </a:p>
            <a:p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756514" y="4626542"/>
              <a:ext cx="1768978" cy="126253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9228" y="4657643"/>
              <a:ext cx="17235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th-TH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 </a:t>
              </a:r>
              <a:r>
                <a:rPr lang="en-US" altLang="th-TH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variables </a:t>
              </a:r>
              <a:endParaRPr lang="en-US" altLang="th-TH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th-TH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</a:t>
              </a:r>
              <a:r>
                <a:rPr lang="en-US" altLang="th-TH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Phasor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th-TH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</a:t>
              </a:r>
              <a:endParaRPr lang="en-US" altLang="th-TH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3241448" y="5105400"/>
              <a:ext cx="515066" cy="3048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5548206" y="5105400"/>
              <a:ext cx="515066" cy="3048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90600"/>
            <a:ext cx="4023709" cy="24538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1414-CE0D-4F9C-B9DC-2A32D02D7143}" type="slidenum">
              <a:rPr lang="en-US" altLang="th-TH" smtClean="0"/>
              <a:pPr/>
              <a:t>30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1828958" cy="396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615350"/>
            <a:ext cx="8763000" cy="4634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2056" y="114236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600200"/>
            <a:ext cx="39885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z</a:t>
            </a:r>
            <a:r>
              <a:rPr lang="en-US" sz="3600" b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 circuit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แล้ววัด 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Impedance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ระหว่างขั้ว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a-b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9039" y="3255960"/>
            <a:ext cx="4198984" cy="2118544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017823" y="2973981"/>
            <a:ext cx="416439" cy="25097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45" y="5334000"/>
            <a:ext cx="4514855" cy="7119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9587" y="5900063"/>
            <a:ext cx="4488265" cy="764339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169038" y="3255960"/>
            <a:ext cx="1945762" cy="192564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408162" y="3271413"/>
            <a:ext cx="1945762" cy="19256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32039" y="4800600"/>
            <a:ext cx="1425519" cy="7036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24400" y="5197054"/>
            <a:ext cx="499136" cy="1026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81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79" y="5749167"/>
            <a:ext cx="6111770" cy="8992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31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10" y="381000"/>
            <a:ext cx="4198984" cy="2118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24329" r="2831"/>
          <a:stretch/>
        </p:blipFill>
        <p:spPr>
          <a:xfrm>
            <a:off x="4508194" y="1295399"/>
            <a:ext cx="4407206" cy="42704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9210" y="365547"/>
            <a:ext cx="1945762" cy="192564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8334" y="381000"/>
            <a:ext cx="1945762" cy="19256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5411" y="36554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z</a:t>
            </a:r>
            <a:r>
              <a:rPr lang="en-US" sz="3600" b="1" baseline="-25000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3600" b="1" baseline="-25000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7581" y="36554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z</a:t>
            </a:r>
            <a:r>
              <a:rPr lang="en-US" sz="3600" b="1" baseline="-25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55" y="2565672"/>
            <a:ext cx="4426094" cy="24318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5411" y="5486400"/>
            <a:ext cx="3344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ระหว่างขั้ว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a-b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737" y="2681081"/>
            <a:ext cx="2316681" cy="967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4753" y="3666654"/>
            <a:ext cx="2156647" cy="9525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87419" y="4636986"/>
            <a:ext cx="36487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bcdeab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4737" y="2288673"/>
            <a:ext cx="2621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หากระแส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th-TH" sz="36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6217" y="5132875"/>
            <a:ext cx="323116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9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32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37" y="3176192"/>
            <a:ext cx="6111770" cy="899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"/>
            <a:ext cx="4426094" cy="2431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331" y="2785692"/>
            <a:ext cx="3344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ระหว่างขั้ว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a-b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84" y="493249"/>
            <a:ext cx="2316681" cy="967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478822"/>
            <a:ext cx="2156647" cy="952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4169459"/>
            <a:ext cx="5159187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16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1414-CE0D-4F9C-B9DC-2A32D02D7143}" type="slidenum">
              <a:rPr lang="en-US" altLang="th-TH" smtClean="0"/>
              <a:pPr/>
              <a:t>33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0" y="228600"/>
            <a:ext cx="1821338" cy="3962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0" y="624873"/>
            <a:ext cx="8678110" cy="808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90" y="1318745"/>
            <a:ext cx="4092295" cy="18137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6345" y="185604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8793" y="3419237"/>
            <a:ext cx="22172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KCL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1628" r="1"/>
          <a:stretch/>
        </p:blipFill>
        <p:spPr>
          <a:xfrm>
            <a:off x="395396" y="3451068"/>
            <a:ext cx="4602885" cy="17527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t="-1" r="55718" b="-12176"/>
          <a:stretch/>
        </p:blipFill>
        <p:spPr>
          <a:xfrm>
            <a:off x="5885356" y="4014024"/>
            <a:ext cx="2085482" cy="4530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5335968"/>
            <a:ext cx="4968671" cy="4648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5396" y="5326404"/>
            <a:ext cx="2736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209800" y="3186911"/>
            <a:ext cx="307363" cy="264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71990" t="2494"/>
          <a:stretch/>
        </p:blipFill>
        <p:spPr>
          <a:xfrm>
            <a:off x="5943600" y="4496277"/>
            <a:ext cx="1319161" cy="393822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362200" y="4467098"/>
            <a:ext cx="533400" cy="8669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2200" y="6063589"/>
            <a:ext cx="5006774" cy="50296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17641" y="6026864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642274" y="4806846"/>
            <a:ext cx="335065" cy="612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55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313966"/>
            <a:ext cx="1279663" cy="365125"/>
          </a:xfrm>
        </p:spPr>
        <p:txBody>
          <a:bodyPr/>
          <a:lstStyle/>
          <a:p>
            <a:fld id="{13EF8904-B201-4CCF-AF9F-56B358FA178A}" type="slidenum">
              <a:rPr lang="en-US" altLang="th-TH" smtClean="0"/>
              <a:pPr/>
              <a:t>34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25059"/>
            <a:ext cx="5181600" cy="24125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304800"/>
            <a:ext cx="8783174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หาค่า </a:t>
            </a:r>
            <a:r>
              <a:rPr lang="en-US" sz="3600" b="1" i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z</a:t>
            </a:r>
            <a:r>
              <a:rPr lang="en-US" sz="3600" b="1" i="1" baseline="-250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โดยเอา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ออกไป แล้วนำ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มาต่อที่ขั้ว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a-b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แล้ววัดแรงดันที่ขั้ว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a-b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204502"/>
              </p:ext>
            </p:extLst>
          </p:nvPr>
        </p:nvGraphicFramePr>
        <p:xfrm>
          <a:off x="1371600" y="7620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4" imgW="736560" imgH="203040" progId="Equation.3">
                  <p:embed/>
                </p:oleObj>
              </mc:Choice>
              <mc:Fallback>
                <p:oleObj name="Equation" r:id="rId4" imgW="7365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762000"/>
                        <a:ext cx="1473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7111" y="3854214"/>
            <a:ext cx="4450466" cy="419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526" y="3786783"/>
            <a:ext cx="22124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KCL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7111" y="4744986"/>
            <a:ext cx="4701947" cy="457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563" y="4698917"/>
            <a:ext cx="21723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KCL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1</a:t>
            </a:r>
          </a:p>
        </p:txBody>
      </p:sp>
      <p:sp>
        <p:nvSpPr>
          <p:cNvPr id="10" name="Arc 9"/>
          <p:cNvSpPr/>
          <p:nvPr/>
        </p:nvSpPr>
        <p:spPr>
          <a:xfrm flipV="1">
            <a:off x="1295400" y="2010859"/>
            <a:ext cx="933450" cy="914400"/>
          </a:xfrm>
          <a:prstGeom prst="arc">
            <a:avLst>
              <a:gd name="adj1" fmla="val 12592166"/>
              <a:gd name="adj2" fmla="val 915797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7389" y="5300547"/>
            <a:ext cx="4861981" cy="838273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3962400" y="4236786"/>
            <a:ext cx="2381250" cy="508200"/>
          </a:xfrm>
          <a:custGeom>
            <a:avLst/>
            <a:gdLst>
              <a:gd name="connsiteX0" fmla="*/ 2276475 w 2276475"/>
              <a:gd name="connsiteY0" fmla="*/ 0 h 609600"/>
              <a:gd name="connsiteX1" fmla="*/ 1952625 w 2276475"/>
              <a:gd name="connsiteY1" fmla="*/ 314325 h 609600"/>
              <a:gd name="connsiteX2" fmla="*/ 523875 w 2276475"/>
              <a:gd name="connsiteY2" fmla="*/ 352425 h 609600"/>
              <a:gd name="connsiteX3" fmla="*/ 0 w 2276475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609600">
                <a:moveTo>
                  <a:pt x="2276475" y="0"/>
                </a:moveTo>
                <a:cubicBezTo>
                  <a:pt x="2260600" y="127793"/>
                  <a:pt x="2244725" y="255587"/>
                  <a:pt x="1952625" y="314325"/>
                </a:cubicBezTo>
                <a:cubicBezTo>
                  <a:pt x="1660525" y="373063"/>
                  <a:pt x="849312" y="303213"/>
                  <a:pt x="523875" y="352425"/>
                </a:cubicBezTo>
                <a:cubicBezTo>
                  <a:pt x="198438" y="401637"/>
                  <a:pt x="99219" y="505618"/>
                  <a:pt x="0" y="60960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3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35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309"/>
            <a:ext cx="7613040" cy="33530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95439"/>
            <a:ext cx="8192210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28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36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6172735" cy="2667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4" y="3581400"/>
            <a:ext cx="3124471" cy="2469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581400"/>
            <a:ext cx="3917019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37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222693" cy="1204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76400"/>
            <a:ext cx="8116003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63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38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161727" cy="29568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20541"/>
            <a:ext cx="8116003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22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39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8382726" cy="2080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8" y="2422234"/>
            <a:ext cx="8192210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922" y="4916621"/>
            <a:ext cx="5395428" cy="1851820"/>
          </a:xfrm>
          <a:prstGeom prst="rect">
            <a:avLst/>
          </a:prstGeom>
        </p:spPr>
      </p:pic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74" y="-125395"/>
            <a:ext cx="8243887" cy="1314450"/>
          </a:xfrm>
        </p:spPr>
        <p:txBody>
          <a:bodyPr/>
          <a:lstStyle/>
          <a:p>
            <a:r>
              <a:rPr lang="en-US" altLang="th-TH" sz="4000" dirty="0"/>
              <a:t>10.2 Nodal Analysis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7915-CB6A-42BF-89C8-C10F35DAF2E0}" type="slidenum">
              <a:rPr lang="en-US" altLang="th-TH"/>
              <a:pPr/>
              <a:t>4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99" y="914400"/>
            <a:ext cx="1828958" cy="4267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18906" r="1094"/>
          <a:stretch/>
        </p:blipFill>
        <p:spPr>
          <a:xfrm>
            <a:off x="2023157" y="990600"/>
            <a:ext cx="6892244" cy="326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487" y="1369732"/>
            <a:ext cx="4762913" cy="1760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3130105"/>
            <a:ext cx="5268529" cy="20144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249" y="2509917"/>
            <a:ext cx="3760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 1. แปลงเป็น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Phasor 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400800" y="3184823"/>
            <a:ext cx="552657" cy="1371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09" y="381000"/>
            <a:ext cx="5994402" cy="2057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18E2-1510-4402-84FB-BF9768817127}" type="slidenum">
              <a:rPr lang="en-US" altLang="th-TH" smtClean="0"/>
              <a:pPr/>
              <a:t>5</a:t>
            </a:fld>
            <a:endParaRPr lang="en-US" altLang="th-TH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731537"/>
              </p:ext>
            </p:extLst>
          </p:nvPr>
        </p:nvGraphicFramePr>
        <p:xfrm>
          <a:off x="5510213" y="4451350"/>
          <a:ext cx="13398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736560" imgH="419040" progId="Equation.3">
                  <p:embed/>
                </p:oleObj>
              </mc:Choice>
              <mc:Fallback>
                <p:oleObj name="Equation" r:id="rId4" imgW="7365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10213" y="4451350"/>
                        <a:ext cx="13398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>
          <a:xfrm>
            <a:off x="4419600" y="3018185"/>
            <a:ext cx="381000" cy="355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578" y="2251694"/>
            <a:ext cx="3170195" cy="3734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054" y="2784419"/>
            <a:ext cx="3833192" cy="8230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7954" y="2971124"/>
            <a:ext cx="3497883" cy="4496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724" y="3953469"/>
            <a:ext cx="1440305" cy="3886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2809" y="4377698"/>
            <a:ext cx="2804403" cy="8458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67015" y="4509025"/>
            <a:ext cx="66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671" y="5501335"/>
            <a:ext cx="3200677" cy="83827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5758" y="517817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419600" y="5742720"/>
            <a:ext cx="381000" cy="355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4852" y="5728212"/>
            <a:ext cx="2408129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18E2-1510-4402-84FB-BF9768817127}" type="slidenum">
              <a:rPr lang="en-US" altLang="th-TH" smtClean="0"/>
              <a:pPr/>
              <a:t>6</a:t>
            </a:fld>
            <a:endParaRPr lang="en-US" altLang="th-TH"/>
          </a:p>
        </p:txBody>
      </p:sp>
      <p:sp>
        <p:nvSpPr>
          <p:cNvPr id="10" name="TextBox 9"/>
          <p:cNvSpPr txBox="1"/>
          <p:nvPr/>
        </p:nvSpPr>
        <p:spPr>
          <a:xfrm>
            <a:off x="534141" y="1048474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จัดรูป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Matrix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65" y="304800"/>
            <a:ext cx="3497883" cy="449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914400"/>
            <a:ext cx="2408129" cy="4572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65" y="1665695"/>
            <a:ext cx="3886537" cy="861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16" y="3007538"/>
            <a:ext cx="3924640" cy="861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038600"/>
            <a:ext cx="2827265" cy="7925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" y="5181406"/>
            <a:ext cx="3543607" cy="815411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429000" y="4309393"/>
            <a:ext cx="304800" cy="243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9106" y="4080833"/>
            <a:ext cx="4938188" cy="7315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1400" y="5841235"/>
            <a:ext cx="4884843" cy="754445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 rot="17572539">
            <a:off x="3267082" y="5788293"/>
            <a:ext cx="235345" cy="327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18E2-1510-4402-84FB-BF9768817127}" type="slidenum">
              <a:rPr lang="en-US" altLang="th-TH" smtClean="0"/>
              <a:pPr/>
              <a:t>7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61" y="3276600"/>
            <a:ext cx="5700254" cy="960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419600"/>
            <a:ext cx="6119390" cy="9678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909" y="381000"/>
            <a:ext cx="599440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8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2453853" cy="5105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04806"/>
            <a:ext cx="5669771" cy="358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739184"/>
            <a:ext cx="4910786" cy="281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249" y="2509917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394" y="4051607"/>
            <a:ext cx="4122777" cy="2354784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6324600" y="3733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3077944"/>
            <a:ext cx="22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Supernode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39" y="3934131"/>
            <a:ext cx="2827265" cy="716342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2179844" y="4860329"/>
            <a:ext cx="396453" cy="245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108318"/>
            <a:ext cx="3124471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>
            <a:off x="1676400" y="931608"/>
            <a:ext cx="368968" cy="1201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8904-B201-4CCF-AF9F-56B358FA178A}" type="slidenum">
              <a:rPr lang="en-US" altLang="th-TH" smtClean="0"/>
              <a:pPr/>
              <a:t>9</a:t>
            </a:fld>
            <a:endParaRPr lang="en-US" alt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57200"/>
            <a:ext cx="4910786" cy="2819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562600" y="304800"/>
            <a:ext cx="2209800" cy="86872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85614" y="739161"/>
            <a:ext cx="11769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89" y="495300"/>
            <a:ext cx="2591025" cy="4877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33" y="2133600"/>
            <a:ext cx="3124471" cy="441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2695" y="1143459"/>
            <a:ext cx="1423788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แทนลงไป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064418" y="2646051"/>
            <a:ext cx="250779" cy="320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036506"/>
            <a:ext cx="3612193" cy="4953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" y="360230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6418" y="4052903"/>
            <a:ext cx="2949196" cy="457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368" y="4787325"/>
            <a:ext cx="5052498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3703</TotalTime>
  <Words>709</Words>
  <Application>Microsoft Office PowerPoint</Application>
  <PresentationFormat>On-screen Show (4:3)</PresentationFormat>
  <Paragraphs>193</Paragraphs>
  <Slides>39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Corbel</vt:lpstr>
      <vt:lpstr>Cordia New</vt:lpstr>
      <vt:lpstr>DilleniaUPC</vt:lpstr>
      <vt:lpstr>Symbol</vt:lpstr>
      <vt:lpstr>TH Sarabun New</vt:lpstr>
      <vt:lpstr>Times New Roman</vt:lpstr>
      <vt:lpstr>Verdana</vt:lpstr>
      <vt:lpstr>Basis</vt:lpstr>
      <vt:lpstr>Equation</vt:lpstr>
      <vt:lpstr>Microsoft Equation 3.0</vt:lpstr>
      <vt:lpstr>EN811100 Linear circuit Analysis</vt:lpstr>
      <vt:lpstr> Sinusoidal Steady-State Analysis- Chapter 10 </vt:lpstr>
      <vt:lpstr>Steps to Analyze AC Circuits:</vt:lpstr>
      <vt:lpstr>10.2 Nodal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10.3 Mesh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10.4 Superposition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10.5 Source Transformation</vt:lpstr>
      <vt:lpstr>PowerPoint Presentation</vt:lpstr>
      <vt:lpstr>PowerPoint Presentation</vt:lpstr>
      <vt:lpstr>10.6 Thevenin and Norton Equivalent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Alexander-Sadiku</dc:title>
  <dc:subject>Chapter 10: Sinusoidal Steady-State Analysis</dc:subject>
  <dc:creator>EE</dc:creator>
  <cp:lastModifiedBy>Nawapak Eua-anant</cp:lastModifiedBy>
  <cp:revision>161</cp:revision>
  <dcterms:created xsi:type="dcterms:W3CDTF">2006-09-12T03:52:31Z</dcterms:created>
  <dcterms:modified xsi:type="dcterms:W3CDTF">2020-03-12T05:07:38Z</dcterms:modified>
</cp:coreProperties>
</file>