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1"/>
  </p:notesMasterIdLst>
  <p:sldIdLst>
    <p:sldId id="256" r:id="rId2"/>
    <p:sldId id="272" r:id="rId3"/>
    <p:sldId id="273" r:id="rId4"/>
    <p:sldId id="304" r:id="rId5"/>
    <p:sldId id="293" r:id="rId6"/>
    <p:sldId id="294" r:id="rId7"/>
    <p:sldId id="290" r:id="rId8"/>
    <p:sldId id="288" r:id="rId9"/>
    <p:sldId id="289" r:id="rId10"/>
    <p:sldId id="274" r:id="rId11"/>
    <p:sldId id="305" r:id="rId12"/>
    <p:sldId id="291" r:id="rId13"/>
    <p:sldId id="292" r:id="rId14"/>
    <p:sldId id="275" r:id="rId15"/>
    <p:sldId id="285" r:id="rId16"/>
    <p:sldId id="306" r:id="rId17"/>
    <p:sldId id="278" r:id="rId18"/>
    <p:sldId id="316" r:id="rId19"/>
    <p:sldId id="311" r:id="rId20"/>
    <p:sldId id="312" r:id="rId21"/>
    <p:sldId id="280" r:id="rId22"/>
    <p:sldId id="279" r:id="rId23"/>
    <p:sldId id="308" r:id="rId24"/>
    <p:sldId id="309" r:id="rId25"/>
    <p:sldId id="307" r:id="rId26"/>
    <p:sldId id="281" r:id="rId27"/>
    <p:sldId id="295" r:id="rId28"/>
    <p:sldId id="277" r:id="rId29"/>
    <p:sldId id="287" r:id="rId30"/>
    <p:sldId id="283" r:id="rId31"/>
    <p:sldId id="296" r:id="rId32"/>
    <p:sldId id="326" r:id="rId33"/>
    <p:sldId id="286" r:id="rId34"/>
    <p:sldId id="298" r:id="rId35"/>
    <p:sldId id="318" r:id="rId36"/>
    <p:sldId id="319" r:id="rId37"/>
    <p:sldId id="320" r:id="rId38"/>
    <p:sldId id="303" r:id="rId39"/>
    <p:sldId id="325" r:id="rId40"/>
    <p:sldId id="284" r:id="rId41"/>
    <p:sldId id="302" r:id="rId42"/>
    <p:sldId id="299" r:id="rId43"/>
    <p:sldId id="300" r:id="rId44"/>
    <p:sldId id="301" r:id="rId45"/>
    <p:sldId id="317" r:id="rId46"/>
    <p:sldId id="321" r:id="rId47"/>
    <p:sldId id="322" r:id="rId48"/>
    <p:sldId id="323" r:id="rId49"/>
    <p:sldId id="324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66CC"/>
    <a:srgbClr val="000099"/>
    <a:srgbClr val="0808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9-12-17T04:18:34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4998 11362 132 0,'0'0'95'0,"0"0"-35"15,0 0-24-15,0 0-5 0,0 0-1 16,0 0-4 0,0 0 1-16,0 0 3 15,0 0-1-15,0 0-4 16,0 0-5-16,0 0-8 15,0 0-1-15,0 0-5 16,0 0-2-16,0 0 0 0,0 0-2 16,0 0 3-1,0 0 7-15,0 0 1 0,5 0-3 16,1 0-6-16,5 0-4 16,1 0 0-16,5 0 0 15,1 0 1-15,2 0 1 16,0 0-2-1,1 0 1-15,0 0 0 0,0 0 0 16,-3 0 0 0,-1 0-1-16,-1 0 1 0,-1 0-1 15,-1-3 0-15,1 1 0 0,-1 1 0 16,-3-2 0 0,0 3 0-16,-5-2 0 0,4 1 0 15,-6 1 0 1,1-3-1-16,-1 3 1 0,0 0-2 15,0-1-5 1,2 1 0-16,0 0-3 0,-1-3 0 16,3 3-1-1,-3-1-1-15,2-2 1 0,-1 0-2 16,-3-1 0-16,-3-3-3 0,0 1-11 16,0-1 2-1,0 2-34-15,0 4-34 0,0-4-125 16</inkml:trace>
  <inkml:trace contextRef="#ctx0" brushRef="#br0" timeOffset="719.7399">5091 11215 176 0,'0'0'68'0,"0"0"-50"15,0 0-8 1,0 0-5-16,0 0 2 0,0 0 8 16,0 0 5-1,3 0 3-15,0 0-8 0,-1 6 3 16,0 8-4-16,0 4-1 16,-2 2 5-1,0 0 3-15,0 5-9 0,0-4-3 16,0 5-4-1,0-1-1-15,0 1 1 0,2-2 2 16,-2-2-3-16,2-4-1 16,-2-1-1-16,2-4-1 15,-2-1 1-15,3-1-2 0,-3-4 2 16,2-1 0 0,-2-1-2-16,2-2 0 0,-2-1 1 15,0 0-1 1,0-2 1-16,0 0-1 0,0 4 1 15,0 2-1 1,0 0 0-16,0 3 0 0,0-2 0 16,0-1 0-1,0-2-1-15,0-4 0 0,0 0-3 16,0-3-14-16,0-7-4 0,0-5-53 16,0-6-188-1</inkml:trace>
  <inkml:trace contextRef="#ctx0" brushRef="#br0" timeOffset="1970.3256">6714 11422 231 0,'2'1'66'0,"0"-1"-36"0,0 0 2 16,2 0-15-1,2 0-8-15,0 0 2 0,3 0 12 16,3 0 3-1,0 0-9-15,-1 0-2 0,3 0 1 16,-1 0 1 0,1 0-5-16,1 0 2 0,-1 0-7 15,3 0-1-15,-1 0 1 0,4 5-4 16,-2-5 0 0,1 2-1-16,2-2-1 0,-1 0 2 15,0 0-1 1,-4-2 1-16,-1-8 1 0,-3 0 0 31,-4 3 1-31,-1 2-3 0,-5 1-2 16,3 4 0-16,-3 0 0 15,0 0-2-15,1 0-2 16,-1 0-8-16,-2 0-2 0,0 0-11 16,0 0-32-16,0 2-11 15,0 1-31-15,0 0-191 16</inkml:trace>
  <inkml:trace contextRef="#ctx0" brushRef="#br0" timeOffset="4860.9081">11999 12583 59 0,'2'0'94'15,"0"0"-27"-15,0-2-26 16,0 2-10-16,-2-3-3 0,3 3 7 16,-3 0-3-1,0 0 0-15,0 0-2 0,0 0-8 16,0 0-5-1,0 0-8-15,0 0-4 0,0 0 2 16,0 0-2 0,0 0 3-16,0 0 6 0,0 0-1 15,2 0 3 1,-2 0-5-16,0 0 3 0,0 0-3 16,0 0-1-16,0 0-3 0,0 0-3 15,0 0-1 1,2 0-1-16,2 0-2 0,4-1 0 15,3 1 0 1,4-2 0-16,5-1 1 0,7 3-1 16,0-1 1-1,2 1 1-15,0 0-1 0,2-5-1 16,0 4 1-16,0-5 1 16,1-2-1-16,1-4 1 15,-2 0 1-15,-4 0-1 16,-5 0-1-16,-4 2 0 15,-7 3-1-15,-4 4 0 16,-6 3 1-16,-1 0-1 16,0 0-1-16,0 0 0 15,0 0-12-15,0 0-3 16,-11 1-5-16,1 5-8 16,-1 1-8-16,1-3-26 0,2-4-9 15,3 0-5 1,1 0 1-16,2 0-102 0</inkml:trace>
  <inkml:trace contextRef="#ctx0" brushRef="#br0" timeOffset="5561.3572">12230 12320 33 0,'0'-2'150'0,"0"2"-92"0,0-2-26 16,0 0-3-1,0 2 2-15,0 0-5 0,0 0-5 16,0 0 2 0,0 0-3-16,0 0-6 0,0 8 0 15,0 9 2 1,0 2 8-16,0 10-6 0,2 2-2 16,0 5-5-16,1 3-7 0,-3 1-1 15,0 2 1 1,0-2-4-16,0-2 2 0,0-6-1 15,0-3 0 1,3-10 0-16,-3-3-1 0,0-4 0 16,2-4 0-1,-2-4 1-15,2-2-1 0,-2-2 0 16,0 0 2 0,0 0 0-16,0 0-1 15,0 0 2-15,0 0-1 0,0 0-1 16,0 0 1-16,0 0-2 15,0 0 0-15,0 0 0 16,0 0-3-16,0 0-4 16,0 0-5-16,0-6-18 15,0-2-29-15,0 0-41 16,0-4-89-16</inkml:trace>
  <inkml:trace contextRef="#ctx0" brushRef="#br0" timeOffset="6670.9946">12063 14151 290 0,'5'-4'88'16,"1"2"-45"-16,-4 2-15 16,5 0-1-16,2-2-16 15,4 0-9-15,8-4 4 0,-2-1 18 16,6 0-3-1,4 0-9-15,-2-2 2 0,4 5-4 16,0-4-1 0,-2 6-2-16,2 2-4 0,-2 0 0 15,0 0-1 1,-2 0-1-16,-2 0 1 16,-1 0-1-16,-2 0 0 15,-1 0 0-15,-4 0-1 0,-1 0 1 16,-3 0 0-16,-1-2 0 15,-4-4-1-15,-3 1-1 16,-3 4-3-16,-2 1-17 16,0 0-17-16,0 0-41 15,-7 0-48-15,-1 0-115 16</inkml:trace>
  <inkml:trace contextRef="#ctx0" brushRef="#br0" timeOffset="8303.2434">8706 15852 214 0,'0'-10'46'16,"0"1"-9"-16,0 5-21 0,0 4-3 15,0-4-9 1,0 4-1-16,0-4 2 0,0 4-3 15,0 0 7 1,0 0 11-16,0 0 4 0,0 0-3 16,0 0-9-16,0 0-1 15,0 0-1-15,0 0-1 16,0 0 2-16,0 0 0 16,0 0-4-16,0 0 1 15,0 0-1-15,0 0-4 16,0-2-1-16,0 2 0 15,0 0 1-15,0-3 2 16,6 2 3-16,7 1 4 0,3 0-4 16,3-4-2-1,4 4 1-15,2-5-4 0,4 3 0 16,0-4-2 0,0 1 0-16,0-5 0 0,-4 4-1 15,-6 0 1 1,-5 1-1-16,-5 5 0 0,-5 0 0 15,-4 0-1-15,0 0 0 16,0 0-2-16,0 0-6 16,0 0-14-16,0 0-13 15,0-4-15-15,0 1-20 16,0 0 3-16,0 1-70 16</inkml:trace>
  <inkml:trace contextRef="#ctx0" brushRef="#br0" timeOffset="8813.5777">8764 15633 120 0,'0'4'121'0,"0"-4"-79"16,0 1-15-16,0 4-7 16,0 7-6-16,0 1-8 15,4 10 4-15,0 4 16 16,3 9-1-16,2-1-4 15,-3 5-1-15,1 0-9 0,0 0-1 16,-1-7-4 0,2-3-2-16,-4-4-2 0,1-8-2 15,-1-4 0 1,-4-14-1-16,0 0-30 0,0 0-83 16</inkml:trace>
  <inkml:trace contextRef="#ctx0" brushRef="#br0" timeOffset="9964.9805">6811 15848 267 0,'0'0'57'15,"0"4"-38"-15,3-4 6 16,-3 0-4-16,2 0-4 16,-2 0 2-16,0 0 4 15,0 0-2-15,0 0 3 16,3 0-6-16,1 0-4 0,3 0-5 16,6 3-5-1,5 1-3-15,7-2 1 0,8-2 5 16,5 0 0-1,-1 0-3-15,4 0 0 0,-1 0 0 16,-7-6-2 0,-4 3 0-16,-4 3-2 0,-6 0-1 15,-3 0 1-15,-5 0-1 16,-4 0 0-16,-7 0-3 16,0 0-18-16,0 0-60 0,0 0-28 15,-7 0-83 1</inkml:trace>
  <inkml:trace contextRef="#ctx0" brushRef="#br0" timeOffset="71036.7206">17239 11019 140 0,'0'2'151'15,"0"2"-103"1,0-4-27-16,0 1-8 0,0-1-1 15,0 2 2 1,0-2 5-16,0 0 5 0,0 3 2 16,0-3 5-1,0 1-2-15,0-1-10 0,0 2-1 16,0-2-3-16,0 0 0 0,0 0 0 31,0 0-4-31,0 0-4 16,0 3-1-16,0-3-1 0,0 0 2 15,0 0 0-15,0 0-2 0,0 0 2 16,0 0-4 0,0 0 0-16,0 0 1 0,9-3-1 15,3-12 0 1,3-5 1-16,3-4-3 0,1-2 1 16,4-5-1-1,-1 0 0-15,0 0 2 0,-2 3-3 16,1 0 0-16,-4 2 8 15,-1 3-8-15,-5 0 2 16,3 1 0-16,-3 0-2 16,-1-3 8-16,2-1-7 15,-1 2 0-15,-3 2 0 16,2 4-1-16,-1 0 2 16,-5 6-2-16,0 2 0 15,1 0 1-15,-3 0 0 16,1 2 0-16,-1 0 0 15,0 2-1-15,-2 0 1 0,3 1-1 16,-3 0 1 0,2 2-1-16,-2-2 0 0,2 1 0 15,-2-2 0 1,2 2 0-16,2-2-1 0,-2-2 2 16,1-1-1-1,1 2 0-15,3 0-1 0,-4-2 1 16,1 1 0-16,-2 4 0 0,0 0 0 15,-1 4 0 1,-1-2 0-16,0 2-1 16,0 0 0-16,0 0 0 15,0 0 1-15,0 0-1 0,0 0 1 16,0 0 0 0,0 0 0-16,0 0 0 0,0 0 1 15,0 0-1 1,0 0 1-16,0 0-1 0,0 0 0 15,0 0-1-15,0 0 2 16,0 0-1-16,0 0 0 16,0 0-1-16,0 0 1 15,0 0-1 1,0 0-1-16,0 0 1 0,0 0 0 16,0 0 1-1,0 0-1-15,0 0 0 0,0 0 1 16,0 0-1-16,0 0 0 0,0 6 1 15,0 2 0 1,0 0-1-16,-5-2 1 0,-4 2 0 16,0-3 1-1,-2 4-1-15,-3-3 1 0,-1 0 0 16,-1-2 0 0,1 0 1-16,-1 0-2 0,0 0 0 15,8-2 0-15,-2 1 1 16,6-3-1-16,2 0 0 15,2 0 0-15,0 0 1 0,0 0-1 16,0 0 0 0,0 0 3-16,0 0-1 0,0 0 1 15,0 0-1 1,0 0 0-16,0 0-1 0,0 0-1 16,0 0-2-1,0 6 2-15,8-1-2 0,6 5 1 16,1 0 1-16,4 3 0 15,-1-1 0 1,-3-1 1-16,1-3-1 0,-5 0 0 16,2-2 0-1,-4-1 0-15,2-4 0 0,-2-1 1 16,0 0-2-16,0 0 2 16,-2 0-1-16,-1 0 0 15,-2 0 0-15,2-4 2 0,-4-4 2 16,-2-1-3-1,0 0 2-15,0 0-2 0,0-3 0 16,0 1 0 0,0 1 0-16,0-5 0 0,0 2-1 15,0 1 2 1,-10 0 0-16,2-1 0 0,-1 5-1 16,2 2-1-1,2 1 0-15,3 3 0 0,2 2-3 16,0 0 0-16,0 0 0 0,0 0-10 15,0 0-6 1,0 0-17-16,0 13-19 0,0-6-20 16,0 5-42-1,0-2-105-15</inkml:trace>
  <inkml:trace contextRef="#ctx0" brushRef="#br0" timeOffset="75703.1985">20334 10893 159 0,'0'1'82'15,"0"1"-44"-15,0-2-17 16,0 0-1 0,0 0-6-16,0 0 5 0,0 0 8 15,0 0-3-15,0 0 1 0,0 0 2 16,0 0-1 0,0 0-1-16,0 0-4 0,0 0-1 15,0 0-1 1,0 0-7-16,0 0-4 0,0 0 1 15,0 0-3 1,0 0-1-16,0-2-1 0,0-8-3 16,0 0 1-16,0-6 1 0,0 1 1 15,0-6 3 1,-3 3 5-16,1 1-1 0,0-4-2 16,0 4-5-1,-1-2 2-15,2 2 1 16,-4 3-4-16,1-3 2 15,0 3-3-15,-2-1-1 0,0 2 1 16,-1 1-2 0,-1-3 3-16,0-1-3 0,0 2 1 15,1 2 0-15,1 3 0 16,1 0-1-16,0 3 0 16,1 2 1-16,2 0-1 15,-3 0 0-15,1 0 0 16,0 1 0-16,2-1 0 15,-5-1 0-15,4 1 0 16,-1-2 1-16,-3 0-1 16,3 0 0-16,0 0 0 0,-3-4 1 15,2 3-1 1,0-4 0-16,1 3 0 0,0-2 1 16,0 2-1-1,-1 2 0-15,3 0 0 0,0 0-1 16,-1 2 1-1,1 1 0-15,2 0 0 0,0 1 1 16,0 2-2 0,0 0 1-16,0 0 0 0,-3 0-1 15,3 0 1-15,0 0-1 0,0 0 1 16,0 0 0 0,0 0 0-16,0-2 0 0,0 2 0 15,0 0-1 1,0 0 1-16,0 0 0 0,0 0 0 15,0 0-2 1,0 0 2-16,0 0-1 0,0 0-1 16,0 0 2-16,0 0-1 15,0 0 1-15,0 0-1 16,0 0 2-16,0 0-1 16,0 0 1-16,0 0-1 15,0 0 0-15,0 0 0 16,0 0 0-16,0 0 0 15,0 0-1-15,0 0 1 16,-2 0-1-16,0 0-2 16,-2 0 1-16,-1 0-2 15,-1 0 2-15,-4 10 2 0,0 1 0 16,-1 2 0 0,-1 1 0-16,-1 1 0 0,-1 0 0 15,-1 1 0-15,-1 0 0 16,3-2 0-16,0-1 0 15,1-4 0-15,6-4 0 16,2-2 0-16,4-3 0 16,-3 3 0-16,3-3 0 0,0 0 0 15,0 0 0 1,0 0 1-16,0 0-1 0,0 0 0 16,3 0 0-1,7 0 0-15,4-3 0 16,1-3 0-16,4 0 1 15,-2 1-1-15,5-2 0 0,1 0 1 16,-1-3-1-16,0-1 1 16,1 1-1-16,-1 0 0 15,-2-1 0-15,-2 3 0 16,-3-1 0 0,1 1 0-16,-7 4 0 0,1 0 0 15,-2 2 0-15,-2 0 0 16,-1 0 0-16,-5 2 0 15,2 0 1 1,-2-2-1-16,0-1 1 0,0 0 0 16,0-1 1-16,0-2-1 0,-2-1-1 15,-11-2 0 1,-5 1 0-16,-1 0 0 0,2 0 0 16,-6 3-1-1,6-1 1-15,-1 1 1 0,0 3-1 16,5 0 0-1,2 2 0-15,4-2 0 0,2 2-1 16,3 0 1-16,2 0 0 16,0 0-2-16,0 0-11 15,0 0-16-15,10 0-26 16,3 0-43-16,5 0-52 16</inkml:trace>
  <inkml:trace contextRef="#ctx0" brushRef="#br0" timeOffset="79187.8095">23348 11028 141 0,'5'0'129'0,"0"0"-93"0,-3 0-12 16,0 0 1 0,0 0-12-16,0 0-8 0,-2 0-2 15,3 0 11-15,-3 0 3 16,2 0-6-16,-2 0 0 15,0 0 1 1,0 0-1-16,0 0 0 0,0 0-2 16,0 0-2-16,0 0-1 0,0 0 2 15,0 0 2 1,0 0 0-16,0-2-2 0,0 1-1 16,0-3-5-1,0 0-1-15,0-1 1 0,0 0 0 16,0-1 0-1,0-1-1-15,0 2-1 0,-7-2 3 16,-2 1-1-16,-2 1 2 0,-2-2 1 16,-3 0 1-1,1-1-1-15,-3-2-2 0,0-3 0 16,-3-1 0 0,1 1 0-16,1-5-1 0,-1 1 2 15,-1 2-1 1,6-2 0-16,-3 3 2 15,3 2 2-15,-1 2 0 0,1 3-3 16,1 0-1-16,-1 1 0 16,-1 2-2-16,0 0 0 15,0 0 1 1,-1 0-1-16,-1-3 0 0,3 4 1 16,-3-1 1-1,-3-2-3-15,4 0 1 0,-3 0-1 16,-3 0 1-1,4 2-1-15,-3-1 0 0,5 4 0 16,0-2 0-16,1 3 0 0,5 0 0 16,-2 0 0-1,1 0 0-15,3 0 0 0,-1 0-1 16,-2 0 2 0,-1 0-1-16,-1 0 0 0,-3 0 1 15,-4 0-1 1,-1 0 1-16,0 0-1 0,-5 0 2 15,1 0 0-15,-1 0-1 16,0 0 0-16,0 0-1 16,5 0 0-1,0 0 0-15,4 0 0 16,2 0 1-16,2 0-1 0,4 0 0 16,-3 0 0-1,-1 0 0-15,-3 0 0 0,-4 0 0 16,1 0 1-16,-2 3-1 15,-2-3 0-15,1 1 0 16,0-1 0-16,2 0 0 0,3 0 1 16,-1 0-1-1,4 0 0-15,1 0 1 0,1 0-1 16,1 0 0-16,-5 0 3 16,-1 0-3-16,-1 0 0 0,-2 0 0 15,2 0 0 1,1 0 0-16,-1 0 0 0,4 3 0 15,1-1 0 1,2-2 1-16,1 0-1 0,-3 0 0 16,5 0 0-1,-2 0 1-15,2 0-1 0,0 0 0 16,3 0 1 0,-4 0 0-16,-1 0-1 0,3 0 2 15,-6 0-2 1,-1-2 1-16,1-2-1 0,1-2 0 15,2-1 1-15,-3-2-1 0,2 1 1 16,5 2-1 0,-3-2 1-16,-1-1 0 0,0 3 0 15,2 2 0 1,-2-5 2-16,0 2-3 16,2 0 0-1,-2 0 0-15,2 0 0 0,0 1 0 0,2 0 0 16,-1-2 0-16,-3 2 0 15,3-2 0 1,0-1 0-16,-1 2 0 0,-3 1 0 16,6-4 0-16,-3 1 0 15,5 3 0-15,-4-1 0 16,2 1 1-16,2-3-1 16,-1 3 0-16,-1 0 1 15,2 0-1 1,-2 0 0-16,0-3 0 0,0 4 0 15,3-1 2-15,-1 0-2 0,-3-2 0 16,2 0-1 0,3 2 1-16,0-2-1 0,-1 0-1 15,1 0 2 1,0 2 0-16,0 0 0 0,-2 0 1 16,2 2 0-1,0 2 0-15,-1 0-1 0,3-3 0 16,-2 4 0-1,2-1 0-15,0-1 0 0,0 2 0 16,-3-3-1-16,3 2 1 16,0-2-1-16,0 2 1 15,0 0 1-15,-2 0-1 0,2 0 1 16,0 2-1 0,-2 0 0-16,2 0 0 0,0-2 0 15,0 2 0 1,0 0-1-16,0-2 2 0,0 2-1 15,0 0 0-15,0 0 0 16,0-2 1-16,0 2-1 16,0 0 0-16,-2 0 0 15,2 0-2 1,-3 0 0-16,1 0-1 0,0 0 0 16,2 0 1-1,-2 0 0-15,0 0 0 0,-3 6 1 16,-3 5 1-16,3 0 0 0,-2-1 0 15,-2 2 0 1,3-1 1-16,1-4-1 0,3 0 0 16,-1-1 0-1,1 1 0-15,2-3 0 0,-2-2 0 16,2 0-1 0,0 0 0-16,0 0 1 0,0 0-1 15,0-2 1 1,0 2-1-16,0 0 0 0,0-2-1 15,0 0 2-15,0 0-1 0,0 0 1 16,0 0 0 0,0 0-1-16,0 2 1 0,0-2 0 15,0 3 0 1,0-2-1-16,0 1 0 0,0-2 0 16,12 0 0-1,3 0 0-15,-1 0 1 0,5 0 0 16,6 0 4-16,-2-3-3 15,0-8 0-15,2-3 2 16,0 2-2-16,-1 0 1 16,-4 2-2-1,2 2 0-15,-3 2 0 0,-7-1-1 16,0 6 1-16,-5-1-1 16,-1 2 1-16,-4 0 0 15,1-3-1-15,-3 3 1 16,0 0-2-16,0 0 4 15,0 0-1-15,0 0-1 0,0 0 0 16,0 0 1 0,0 0-1-16,0 0 0 0,0 0-1 15,0 0 0 1,0 0 1-16,0 0 0 0,0 0 0 16,0 0 1-1,0 0 0-15,0 0-1 0,-11 0 0 16,-1 0 1-1,-1 0-1-15,-3 0 0 0,-1 0 0 16,-4 0 0-16,2 0 0 0,-1 0 0 16,1 0-1-1,2 0 1-15,3 0-1 16,3 0 1-16,5 0 0 16,-1 0 1-16,2 0-1 15,1 0 0-15,-1 0 1 16,3 0-1-16,-2 0 2 0,2 0-2 15,0 0 0-15,2 0 1 16,0 0-1-16,0 0 0 16,0 0-3-16,0 0-7 15,0 0-1 1,0 0-20-16,0 0-29 0,0 0-27 16,0 0-81-16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th-TH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101E0CB-07F2-4A35-BB4D-4C744EA2A241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36F69-9F99-4976-963C-C68283C011E0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h-TH" altLang="th-TH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1E0CB-07F2-4A35-BB4D-4C744EA2A241}" type="slidenum">
              <a:rPr lang="en-US" altLang="th-TH" smtClean="0"/>
              <a:pPr/>
              <a:t>8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46423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1E0CB-07F2-4A35-BB4D-4C744EA2A241}" type="slidenum">
              <a:rPr lang="en-US" altLang="th-TH" smtClean="0"/>
              <a:pPr/>
              <a:t>10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35734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1E0CB-07F2-4A35-BB4D-4C744EA2A241}" type="slidenum">
              <a:rPr lang="en-US" altLang="th-TH" smtClean="0"/>
              <a:pPr/>
              <a:t>17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90044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1E0CB-07F2-4A35-BB4D-4C744EA2A241}" type="slidenum">
              <a:rPr lang="en-US" altLang="th-TH" smtClean="0"/>
              <a:pPr/>
              <a:t>38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6752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1E0CB-07F2-4A35-BB4D-4C744EA2A241}" type="slidenum">
              <a:rPr lang="en-US" altLang="th-TH" smtClean="0"/>
              <a:pPr/>
              <a:t>39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53026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B19AE8-3AA8-4A25-98DC-1AEE9E0C35EB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B575-B05C-4146-883F-4D18891F1105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1185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85BA-2BC5-453B-B5C7-B94E47682982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82295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7BAE85-4CC3-441E-8E3D-29E3FFD96D26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65442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E2B888F-257C-4013-BDDC-791A3C041686}" type="slidenum">
              <a:rPr lang="en-US" altLang="th-TH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69599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8AEF-109A-4F8D-97E8-C2EDA01B7002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2128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8D68-0EFC-46BA-A846-FA6BA7FAA039}" type="slidenum">
              <a:rPr lang="en-US" altLang="th-TH" smtClean="0"/>
              <a:pPr/>
              <a:t>‹#›</a:t>
            </a:fld>
            <a:endParaRPr lang="en-US" alt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CE97-B4A2-4961-95D8-185185A78D4B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1864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0F73-1A0B-4D36-AA85-E8F2433AAB8F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4141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4F7AB-3149-42B0-A1D7-F226015EB66A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55623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09369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958A-0F38-49C6-8E80-3FCEA1B0FEE2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8767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16177-63D4-4E7B-99B6-ABCBEDC4633C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8742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4C800E-1F1F-4DFE-BD0C-370F57F0BAD2}" type="slidenum">
              <a:rPr lang="en-US" altLang="th-TH" smtClean="0"/>
              <a:pPr/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2642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5.png"/><Relationship Id="rId4" Type="http://schemas.openxmlformats.org/officeDocument/2006/relationships/image" Target="../media/image34.jpeg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11" Type="http://schemas.openxmlformats.org/officeDocument/2006/relationships/image" Target="../media/image36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customXml" Target="../ink/ink1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67.wmf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png"/><Relationship Id="rId11" Type="http://schemas.openxmlformats.org/officeDocument/2006/relationships/image" Target="../media/image66.wmf"/><Relationship Id="rId5" Type="http://schemas.openxmlformats.org/officeDocument/2006/relationships/image" Target="../media/image70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68.png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69.png"/><Relationship Id="rId9" Type="http://schemas.openxmlformats.org/officeDocument/2006/relationships/image" Target="../media/image7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2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81.wmf"/><Relationship Id="rId4" Type="http://schemas.openxmlformats.org/officeDocument/2006/relationships/image" Target="../media/image83.png"/><Relationship Id="rId9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emf"/><Relationship Id="rId4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99.wmf"/><Relationship Id="rId3" Type="http://schemas.openxmlformats.org/officeDocument/2006/relationships/image" Target="../media/image100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9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105.wmf"/><Relationship Id="rId3" Type="http://schemas.openxmlformats.org/officeDocument/2006/relationships/image" Target="../media/image108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gif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gif"/><Relationship Id="rId4" Type="http://schemas.openxmlformats.org/officeDocument/2006/relationships/image" Target="../media/image113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2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37.wmf"/><Relationship Id="rId4" Type="http://schemas.openxmlformats.org/officeDocument/2006/relationships/image" Target="../media/image134.png"/><Relationship Id="rId9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86200"/>
            <a:ext cx="6146800" cy="1295400"/>
          </a:xfrm>
        </p:spPr>
        <p:txBody>
          <a:bodyPr>
            <a:noAutofit/>
          </a:bodyPr>
          <a:lstStyle/>
          <a:p>
            <a:r>
              <a:rPr lang="en-US" altLang="th-TH" sz="2400" dirty="0">
                <a:solidFill>
                  <a:schemeClr val="accent2">
                    <a:lumMod val="75000"/>
                  </a:schemeClr>
                </a:solidFill>
              </a:rPr>
              <a:t>Chapter 2</a:t>
            </a:r>
          </a:p>
          <a:p>
            <a:r>
              <a:rPr lang="en-US" altLang="th-TH" sz="2400" dirty="0">
                <a:solidFill>
                  <a:schemeClr val="accent2">
                    <a:lumMod val="75000"/>
                  </a:schemeClr>
                </a:solidFill>
              </a:rPr>
              <a:t>Basic </a:t>
            </a:r>
            <a:r>
              <a:rPr lang="en-US" altLang="th-TH" sz="2400" dirty="0" smtClean="0">
                <a:solidFill>
                  <a:schemeClr val="accent2">
                    <a:lumMod val="75000"/>
                  </a:schemeClr>
                </a:solidFill>
              </a:rPr>
              <a:t>Laws</a:t>
            </a:r>
          </a:p>
          <a:p>
            <a:r>
              <a:rPr lang="en-US" altLang="th-TH" sz="2400" dirty="0" smtClean="0">
                <a:solidFill>
                  <a:schemeClr val="accent2">
                    <a:lumMod val="75000"/>
                  </a:schemeClr>
                </a:solidFill>
              </a:rPr>
              <a:t>Dec 20, 2019</a:t>
            </a:r>
            <a:endParaRPr lang="en-US" altLang="th-T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B92C2D9-7861-4A6E-B483-BD6D77E7FD78}" type="slidenum">
              <a:rPr lang="en-US" altLang="th-TH"/>
              <a:pPr/>
              <a:t>1</a:t>
            </a:fld>
            <a:endParaRPr lang="en-US" altLang="th-TH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467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1400" dirty="0" smtClean="0"/>
              <a:t>C. K. Alexander – M. N. O. </a:t>
            </a:r>
            <a:r>
              <a:rPr lang="en-US" altLang="th-TH" sz="1400" dirty="0" err="1" smtClean="0"/>
              <a:t>Sadiku</a:t>
            </a:r>
            <a:r>
              <a:rPr lang="en-US" altLang="th-TH" sz="1400" dirty="0" smtClean="0"/>
              <a:t> </a:t>
            </a:r>
            <a:r>
              <a:rPr lang="en-US" altLang="th-TH" sz="1400" dirty="0"/>
              <a:t/>
            </a:r>
            <a:br>
              <a:rPr lang="en-US" altLang="th-TH" sz="1400" dirty="0"/>
            </a:br>
            <a:r>
              <a:rPr lang="en-US" altLang="th-TH" sz="1400" dirty="0"/>
              <a:t>Fundamentals of Electric </a:t>
            </a:r>
            <a:r>
              <a:rPr lang="en-US" altLang="th-TH" sz="1400" dirty="0" smtClean="0"/>
              <a:t>Circuits, 5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</a:t>
            </a:r>
            <a:r>
              <a:rPr lang="en-US" altLang="th-TH" sz="1400" dirty="0"/>
              <a:t>The McGraw-Hill Companies </a:t>
            </a:r>
            <a:r>
              <a:rPr lang="en-US" altLang="th-TH" sz="1400" dirty="0" smtClean="0"/>
              <a:t>2013</a:t>
            </a:r>
          </a:p>
          <a:p>
            <a:pPr algn="ctr"/>
            <a:r>
              <a:rPr lang="en-US" altLang="th-TH" sz="1400" dirty="0" smtClean="0"/>
              <a:t>J. A. </a:t>
            </a:r>
            <a:r>
              <a:rPr lang="en-US" altLang="th-TH" sz="1400" dirty="0"/>
              <a:t>Svoboda </a:t>
            </a:r>
            <a:r>
              <a:rPr lang="en-US" altLang="th-TH" sz="1400" dirty="0" smtClean="0"/>
              <a:t>– R. C. </a:t>
            </a:r>
            <a:r>
              <a:rPr lang="en-US" altLang="th-TH" sz="1400" dirty="0" err="1" smtClean="0"/>
              <a:t>Dorf</a:t>
            </a:r>
            <a:endParaRPr lang="en-US" altLang="th-TH" sz="1400" dirty="0" smtClean="0"/>
          </a:p>
          <a:p>
            <a:pPr algn="ctr"/>
            <a:r>
              <a:rPr lang="en-US" altLang="th-TH" sz="1400" dirty="0" smtClean="0"/>
              <a:t>Introduction to Electric Circuits, 9</a:t>
            </a:r>
            <a:r>
              <a:rPr lang="en-US" altLang="th-TH" sz="1400" baseline="30000" dirty="0" smtClean="0"/>
              <a:t>th</a:t>
            </a:r>
            <a:r>
              <a:rPr lang="en-US" altLang="th-TH" sz="1400" dirty="0" smtClean="0"/>
              <a:t> edition, John Wiley &amp; Sons, Inc. 2014 </a:t>
            </a:r>
            <a:endParaRPr lang="en-US" altLang="th-TH" sz="1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th-TH" sz="5400" b="1" cap="all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EN811100</a:t>
            </a:r>
            <a:r>
              <a:rPr lang="en-US" altLang="th-TH" sz="54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th-TH" sz="54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th-TH" sz="5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Circuit Analysis</a:t>
            </a:r>
            <a:endParaRPr lang="en-US" alt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</a:t>
            </a:r>
            <a:r>
              <a:rPr lang="en-US" altLang="th-TH" dirty="0" smtClean="0"/>
              <a:t>Law</a:t>
            </a:r>
            <a:endParaRPr lang="en-US" altLang="th-TH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37639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th-TH" sz="2400" i="1" u="sng" dirty="0"/>
              <a:t>Conductance</a:t>
            </a:r>
            <a:r>
              <a:rPr lang="en-US" altLang="th-TH" sz="2400" i="1" dirty="0"/>
              <a:t> </a:t>
            </a:r>
            <a:r>
              <a:rPr lang="en-US" altLang="th-TH" sz="2400" dirty="0"/>
              <a:t>is the ability of an element to conduct electric current; it is the reciprocal       of resistance R and is measured in mhos or </a:t>
            </a:r>
            <a:r>
              <a:rPr lang="en-US" altLang="th-TH" sz="2400" dirty="0" err="1"/>
              <a:t>siemens</a:t>
            </a:r>
            <a:r>
              <a:rPr lang="en-US" altLang="th-TH" sz="2400" dirty="0"/>
              <a:t>.</a:t>
            </a:r>
          </a:p>
          <a:p>
            <a:pPr algn="just">
              <a:lnSpc>
                <a:spcPct val="90000"/>
              </a:lnSpc>
            </a:pPr>
            <a:endParaRPr lang="en-US" altLang="th-TH" sz="2400" dirty="0"/>
          </a:p>
          <a:p>
            <a:pPr algn="just">
              <a:lnSpc>
                <a:spcPct val="90000"/>
              </a:lnSpc>
            </a:pPr>
            <a:endParaRPr lang="en-US" altLang="th-TH" sz="2800" i="1" u="sng" dirty="0" smtClean="0"/>
          </a:p>
          <a:p>
            <a:pPr algn="just">
              <a:lnSpc>
                <a:spcPct val="90000"/>
              </a:lnSpc>
            </a:pPr>
            <a:endParaRPr lang="en-US" altLang="th-TH" sz="2800" i="1" u="sng" dirty="0"/>
          </a:p>
          <a:p>
            <a:pPr algn="just">
              <a:lnSpc>
                <a:spcPct val="90000"/>
              </a:lnSpc>
            </a:pPr>
            <a:endParaRPr lang="en-US" altLang="th-TH" sz="2800" i="1" u="sng" dirty="0" smtClean="0"/>
          </a:p>
          <a:p>
            <a:pPr algn="just">
              <a:lnSpc>
                <a:spcPct val="90000"/>
              </a:lnSpc>
            </a:pPr>
            <a:endParaRPr lang="en-US" altLang="th-TH" sz="2800" i="1" u="sng" dirty="0"/>
          </a:p>
          <a:p>
            <a:pPr>
              <a:lnSpc>
                <a:spcPct val="90000"/>
              </a:lnSpc>
            </a:pPr>
            <a:r>
              <a:rPr lang="en-US" altLang="th-TH" sz="2400" u="sng" dirty="0"/>
              <a:t>The power dissipated by a resistor: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th-TH" sz="2800" dirty="0"/>
              <a:t>				</a:t>
            </a:r>
          </a:p>
        </p:txBody>
      </p:sp>
      <p:graphicFrame>
        <p:nvGraphicFramePr>
          <p:cNvPr id="6554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2902226"/>
              </p:ext>
            </p:extLst>
          </p:nvPr>
        </p:nvGraphicFramePr>
        <p:xfrm>
          <a:off x="2628900" y="5049839"/>
          <a:ext cx="3352800" cy="124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Equation" r:id="rId4" imgW="1130300" imgH="419100" progId="Equation.3">
                  <p:embed/>
                </p:oleObj>
              </mc:Choice>
              <mc:Fallback>
                <p:oleObj name="Equation" r:id="rId4" imgW="11303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049839"/>
                        <a:ext cx="3352800" cy="124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3FD5-1D1A-41BD-9D05-684506093817}" type="slidenum">
              <a:rPr lang="en-US" altLang="th-TH"/>
              <a:pPr/>
              <a:t>10</a:t>
            </a:fld>
            <a:endParaRPr lang="en-US" altLang="th-TH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9178"/>
              </p:ext>
            </p:extLst>
          </p:nvPr>
        </p:nvGraphicFramePr>
        <p:xfrm>
          <a:off x="3276600" y="2438400"/>
          <a:ext cx="1524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Equation" r:id="rId6" imgW="710891" imgH="393529" progId="Equation.3">
                  <p:embed/>
                </p:oleObj>
              </mc:Choice>
              <mc:Fallback>
                <p:oleObj name="Equation" r:id="rId6" imgW="710891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0"/>
                        <a:ext cx="15240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22" y="3429000"/>
            <a:ext cx="8005478" cy="681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11</a:t>
            </a:fld>
            <a:endParaRPr lang="en-US" altLang="th-T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42" y="1295400"/>
            <a:ext cx="6124980" cy="5105919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610333" y="381000"/>
            <a:ext cx="4637903" cy="6588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th-TH" dirty="0" smtClean="0"/>
              <a:t>Ohms Law Summary</a:t>
            </a:r>
            <a:endParaRPr lang="en-US" altLang="th-TH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43966"/>
              </p:ext>
            </p:extLst>
          </p:nvPr>
        </p:nvGraphicFramePr>
        <p:xfrm>
          <a:off x="609600" y="1039812"/>
          <a:ext cx="179614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6" name="Equation" r:id="rId4" imgW="457200" imgH="177480" progId="Equation.3">
                  <p:embed/>
                </p:oleObj>
              </mc:Choice>
              <mc:Fallback>
                <p:oleObj name="Equation" r:id="rId4" imgW="457200" imgH="17748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039812"/>
                        <a:ext cx="1796143" cy="698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69898"/>
              </p:ext>
            </p:extLst>
          </p:nvPr>
        </p:nvGraphicFramePr>
        <p:xfrm>
          <a:off x="625475" y="2057400"/>
          <a:ext cx="1744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7" name="Equation" r:id="rId6" imgW="444240" imgH="177480" progId="Equation.3">
                  <p:embed/>
                </p:oleObj>
              </mc:Choice>
              <mc:Fallback>
                <p:oleObj name="Equation" r:id="rId6" imgW="444240" imgH="17748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475" y="2057400"/>
                        <a:ext cx="1744663" cy="698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323" y="3248194"/>
            <a:ext cx="26629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การหาค่า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P, V, I, R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ถ้าเราทราบ 2 ค่า 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อีก 2 ค่าที่เหลือจะ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ตามมา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923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</a:t>
            </a:r>
            <a:r>
              <a:rPr lang="en-US" altLang="th-TH" dirty="0" smtClean="0"/>
              <a:t>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243638"/>
            <a:ext cx="2133600" cy="457200"/>
          </a:xfrm>
        </p:spPr>
        <p:txBody>
          <a:bodyPr/>
          <a:lstStyle/>
          <a:p>
            <a:fld id="{9E7BAE85-4CC3-441E-8E3D-29E3FFD96D26}" type="slidenum">
              <a:rPr lang="en-US" altLang="th-TH" smtClean="0"/>
              <a:pPr/>
              <a:t>12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1" y="1028130"/>
            <a:ext cx="8197777" cy="5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57200"/>
          </a:xfrm>
        </p:spPr>
        <p:txBody>
          <a:bodyPr/>
          <a:lstStyle/>
          <a:p>
            <a:fld id="{9E7BAE85-4CC3-441E-8E3D-29E3FFD96D26}" type="slidenum">
              <a:rPr lang="en-US" altLang="th-TH" smtClean="0"/>
              <a:pPr/>
              <a:t>13</a:t>
            </a:fld>
            <a:endParaRPr lang="en-US" alt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" y="990599"/>
            <a:ext cx="8391049" cy="55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-57945"/>
            <a:ext cx="7406640" cy="1356360"/>
          </a:xfrm>
        </p:spPr>
        <p:txBody>
          <a:bodyPr/>
          <a:lstStyle/>
          <a:p>
            <a:r>
              <a:rPr lang="en-US" altLang="th-TH" sz="4000" dirty="0"/>
              <a:t>2.2 Nodes, Branches and </a:t>
            </a:r>
            <a:r>
              <a:rPr lang="en-US" altLang="th-TH" sz="4000" dirty="0" smtClean="0"/>
              <a:t>Loops</a:t>
            </a:r>
            <a:endParaRPr lang="en-US" altLang="th-TH" sz="400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7455"/>
            <a:ext cx="8229600" cy="3962400"/>
          </a:xfrm>
        </p:spPr>
        <p:txBody>
          <a:bodyPr/>
          <a:lstStyle/>
          <a:p>
            <a:r>
              <a:rPr lang="en-US" altLang="th-TH" sz="2400" dirty="0"/>
              <a:t>A </a:t>
            </a:r>
            <a:r>
              <a:rPr lang="en-US" altLang="th-TH" sz="2400" dirty="0">
                <a:solidFill>
                  <a:srgbClr val="FF3300"/>
                </a:solidFill>
              </a:rPr>
              <a:t>branch</a:t>
            </a:r>
            <a:r>
              <a:rPr lang="en-US" altLang="th-TH" sz="2400" dirty="0"/>
              <a:t> represents a single element such as a voltage source or a resistor. </a:t>
            </a:r>
          </a:p>
          <a:p>
            <a:r>
              <a:rPr lang="en-US" altLang="th-TH" sz="2400" dirty="0"/>
              <a:t>A </a:t>
            </a:r>
            <a:r>
              <a:rPr lang="en-US" altLang="th-TH" sz="2400" dirty="0">
                <a:solidFill>
                  <a:srgbClr val="FF3300"/>
                </a:solidFill>
              </a:rPr>
              <a:t>node</a:t>
            </a:r>
            <a:r>
              <a:rPr lang="en-US" altLang="th-TH" sz="2400" dirty="0"/>
              <a:t> is the point of connection between two   or more branches. </a:t>
            </a:r>
          </a:p>
          <a:p>
            <a:r>
              <a:rPr lang="en-US" altLang="th-TH" sz="2400" dirty="0"/>
              <a:t>A </a:t>
            </a:r>
            <a:r>
              <a:rPr lang="en-US" altLang="th-TH" sz="2400" dirty="0">
                <a:solidFill>
                  <a:srgbClr val="FF3300"/>
                </a:solidFill>
              </a:rPr>
              <a:t>loop</a:t>
            </a:r>
            <a:r>
              <a:rPr lang="en-US" altLang="th-TH" sz="2400" dirty="0"/>
              <a:t> is any closed path in a circuit. </a:t>
            </a:r>
          </a:p>
          <a:p>
            <a:endParaRPr lang="en-US" altLang="th-TH" sz="2400" dirty="0"/>
          </a:p>
          <a:p>
            <a:r>
              <a:rPr lang="en-US" altLang="th-TH" sz="2400" dirty="0"/>
              <a:t>A network with b branches, n nodes, and l independent loops will satisfy the fundamental theorem of network topology:</a:t>
            </a:r>
            <a:r>
              <a:rPr lang="en-US" altLang="th-TH" dirty="0"/>
              <a:t>	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A53-2CA0-4768-A7C3-4A10844B6A3D}" type="slidenum">
              <a:rPr lang="en-US" altLang="th-TH"/>
              <a:pPr/>
              <a:t>14</a:t>
            </a:fld>
            <a:endParaRPr lang="en-US" altLang="th-TH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20096"/>
              </p:ext>
            </p:extLst>
          </p:nvPr>
        </p:nvGraphicFramePr>
        <p:xfrm>
          <a:off x="5526087" y="5191991"/>
          <a:ext cx="21701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3" imgW="711000" imgH="177480" progId="Equation.3">
                  <p:embed/>
                </p:oleObj>
              </mc:Choice>
              <mc:Fallback>
                <p:oleObj name="Equation" r:id="rId3" imgW="7110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7" y="5191991"/>
                        <a:ext cx="21701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2975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6713239" y="2990055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Mesh</a:t>
            </a:r>
            <a:endParaRPr lang="th-TH" sz="2400" dirty="0">
              <a:solidFill>
                <a:srgbClr val="FF3300"/>
              </a:solidFill>
            </a:endParaRPr>
          </a:p>
        </p:txBody>
      </p:sp>
      <p:sp>
        <p:nvSpPr>
          <p:cNvPr id="2" name="Up Arrow 1"/>
          <p:cNvSpPr/>
          <p:nvPr/>
        </p:nvSpPr>
        <p:spPr>
          <a:xfrm>
            <a:off x="6982968" y="3371055"/>
            <a:ext cx="484632" cy="3576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/>
          <p:cNvSpPr txBox="1"/>
          <p:nvPr/>
        </p:nvSpPr>
        <p:spPr>
          <a:xfrm>
            <a:off x="381000" y="4702229"/>
            <a:ext cx="4019049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Independent loop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ที่ประกอบด้วย</a:t>
            </a:r>
          </a:p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อย่างน้อย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Branch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ที่ไม่เป็นของ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z="4000" dirty="0"/>
              <a:t>2.2 Nodes, Branches and </a:t>
            </a:r>
            <a:r>
              <a:rPr lang="en-US" altLang="th-TH" sz="4000" dirty="0" smtClean="0"/>
              <a:t>Loops</a:t>
            </a:r>
            <a:endParaRPr lang="en-US" altLang="th-TH" sz="40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h-TH" sz="2000" b="1" u="sng"/>
              <a:t>Example 1</a:t>
            </a:r>
            <a:r>
              <a:rPr lang="en-US" altLang="th-TH" sz="2000"/>
              <a:t>	</a:t>
            </a:r>
          </a:p>
        </p:txBody>
      </p:sp>
      <p:pic>
        <p:nvPicPr>
          <p:cNvPr id="88075" name="Picture 11" descr="02-0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2606" y="2190750"/>
            <a:ext cx="5181600" cy="3252788"/>
          </a:xfrm>
          <a:noFill/>
          <a:ln/>
        </p:spPr>
      </p:pic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C70D-FFB6-4C6A-8BD9-8A0E6E028F0A}" type="slidenum">
              <a:rPr lang="en-US" altLang="th-TH"/>
              <a:pPr/>
              <a:t>15</a:t>
            </a:fld>
            <a:endParaRPr lang="en-US" altLang="th-TH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066800" y="5805488"/>
            <a:ext cx="693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b="1">
                <a:solidFill>
                  <a:srgbClr val="FF3300"/>
                </a:solidFill>
              </a:rPr>
              <a:t>How many branches, nodes and loops are there?</a:t>
            </a:r>
          </a:p>
        </p:txBody>
      </p:sp>
      <p:pic>
        <p:nvPicPr>
          <p:cNvPr id="88077" name="Picture 13" descr="02-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2590800" cy="13906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553200" y="29860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dirty="0"/>
              <a:t>Original circuit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4469962" y="5134768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dirty="0"/>
              <a:t>Equivalent circuit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2527" y="1042989"/>
            <a:ext cx="48333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 = 5, Loop = 3, Node = 3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62984"/>
              </p:ext>
            </p:extLst>
          </p:nvPr>
        </p:nvGraphicFramePr>
        <p:xfrm>
          <a:off x="6971976" y="4086808"/>
          <a:ext cx="1714824" cy="97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5" imgW="723600" imgH="406080" progId="Equation.3">
                  <p:embed/>
                </p:oleObj>
              </mc:Choice>
              <mc:Fallback>
                <p:oleObj name="Equation" r:id="rId5" imgW="723600" imgH="406080" progId="Equation.3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976" y="4086808"/>
                        <a:ext cx="1714824" cy="975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c 2"/>
          <p:cNvSpPr/>
          <p:nvPr/>
        </p:nvSpPr>
        <p:spPr>
          <a:xfrm>
            <a:off x="3810000" y="3517862"/>
            <a:ext cx="457200" cy="700087"/>
          </a:xfrm>
          <a:prstGeom prst="arc">
            <a:avLst>
              <a:gd name="adj1" fmla="val 13000461"/>
              <a:gd name="adj2" fmla="val 918118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3682124" y="2819400"/>
            <a:ext cx="1575676" cy="2170076"/>
          </a:xfrm>
          <a:prstGeom prst="arc">
            <a:avLst>
              <a:gd name="adj1" fmla="val 12251602"/>
              <a:gd name="adj2" fmla="val 952737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2361303" y="3343275"/>
            <a:ext cx="923173" cy="1052511"/>
          </a:xfrm>
          <a:prstGeom prst="arc">
            <a:avLst>
              <a:gd name="adj1" fmla="val 13000461"/>
              <a:gd name="adj2" fmla="val 918118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83" y="3271836"/>
            <a:ext cx="2289584" cy="1746409"/>
          </a:xfrm>
          <a:prstGeom prst="rect">
            <a:avLst/>
          </a:prstGeom>
        </p:spPr>
      </p:pic>
      <p:pic>
        <p:nvPicPr>
          <p:cNvPr id="13" name="Picture 13" descr="02-0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4952316"/>
            <a:ext cx="2895600" cy="1679994"/>
          </a:xfrm>
          <a:prstGeom prst="rect">
            <a:avLst/>
          </a:prstGeom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888F-257C-4013-BDDC-791A3C041686}" type="slidenum">
              <a:rPr lang="en-US" altLang="th-TH" smtClean="0"/>
              <a:pPr/>
              <a:t>16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1" y="304801"/>
            <a:ext cx="8458200" cy="336047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65067"/>
              </p:ext>
            </p:extLst>
          </p:nvPr>
        </p:nvGraphicFramePr>
        <p:xfrm>
          <a:off x="3503846" y="3782292"/>
          <a:ext cx="1295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0" name="Equation" r:id="rId6" imgW="571252" imgH="431613" progId="Equation.3">
                  <p:embed/>
                </p:oleObj>
              </mc:Choice>
              <mc:Fallback>
                <p:oleObj name="Equation" r:id="rId6" imgW="571252" imgH="431613" progId="Equation.3">
                  <p:embed/>
                  <p:pic>
                    <p:nvPicPr>
                      <p:cNvPr id="7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846" y="3782292"/>
                        <a:ext cx="12954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250" y="4054104"/>
            <a:ext cx="271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Kirchhoff Current Law</a:t>
            </a:r>
          </a:p>
          <a:p>
            <a:pPr algn="ctr"/>
            <a:r>
              <a:rPr lang="en-US" dirty="0" smtClean="0"/>
              <a:t>(applied at node)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486400"/>
            <a:ext cx="270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Kirchhoff Voltage Law</a:t>
            </a:r>
          </a:p>
          <a:p>
            <a:pPr algn="ctr"/>
            <a:r>
              <a:rPr lang="en-US" dirty="0" smtClean="0"/>
              <a:t>(applied at loop)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66578"/>
              </p:ext>
            </p:extLst>
          </p:nvPr>
        </p:nvGraphicFramePr>
        <p:xfrm>
          <a:off x="3429000" y="5309219"/>
          <a:ext cx="1143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Equation" r:id="rId8" imgW="609336" imgH="431613" progId="Equation.3">
                  <p:embed/>
                </p:oleObj>
              </mc:Choice>
              <mc:Fallback>
                <p:oleObj name="Equation" r:id="rId8" imgW="609336" imgH="431613" progId="Equation.3">
                  <p:embed/>
                  <p:pic>
                    <p:nvPicPr>
                      <p:cNvPr id="76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09219"/>
                        <a:ext cx="11430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1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-210978"/>
            <a:ext cx="8243887" cy="1314450"/>
          </a:xfrm>
        </p:spPr>
        <p:txBody>
          <a:bodyPr/>
          <a:lstStyle/>
          <a:p>
            <a:r>
              <a:rPr lang="en-US" altLang="th-TH" dirty="0"/>
              <a:t/>
            </a:r>
            <a:br>
              <a:rPr lang="en-US" altLang="th-TH" dirty="0"/>
            </a:br>
            <a:r>
              <a:rPr lang="en-US" altLang="th-TH" dirty="0"/>
              <a:t>2.3 </a:t>
            </a:r>
            <a:r>
              <a:rPr lang="en-US" altLang="th-TH" sz="4000" dirty="0"/>
              <a:t>Kirchhoff’s </a:t>
            </a:r>
            <a:r>
              <a:rPr lang="en-US" altLang="th-TH" sz="4000" dirty="0" smtClean="0"/>
              <a:t>Laws</a:t>
            </a:r>
            <a:endParaRPr lang="en-US" altLang="th-TH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9196" y="1097401"/>
            <a:ext cx="80010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h-TH" sz="2400" dirty="0"/>
              <a:t>Kirchhoff’s current law (KCL) states that the algebraic sum of currents entering a node      (or a closed boundary) is zero.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1F0F-3281-497B-BB91-342E3ECFD847}" type="slidenum">
              <a:rPr lang="en-US" altLang="th-TH"/>
              <a:pPr/>
              <a:t>17</a:t>
            </a:fld>
            <a:endParaRPr lang="en-US" altLang="th-TH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396058"/>
              </p:ext>
            </p:extLst>
          </p:nvPr>
        </p:nvGraphicFramePr>
        <p:xfrm>
          <a:off x="2618217" y="5655944"/>
          <a:ext cx="1295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2" name="Equation" r:id="rId4" imgW="571252" imgH="431613" progId="Equation.3">
                  <p:embed/>
                </p:oleObj>
              </mc:Choice>
              <mc:Fallback>
                <p:oleObj name="Equation" r:id="rId4" imgW="571252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217" y="5655944"/>
                        <a:ext cx="1295400" cy="9715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400050" y="6015037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dirty="0"/>
              <a:t>Mathematically,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369" y="2447192"/>
            <a:ext cx="2659862" cy="202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6" y="1894164"/>
            <a:ext cx="2837390" cy="2208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29" y="4419600"/>
            <a:ext cx="4066777" cy="553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10" y="5091111"/>
            <a:ext cx="3040234" cy="547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0" y="48884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9696" y="595705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</a:t>
            </a:r>
            <a:endParaRPr lang="th-TH" dirty="0">
              <a:solidFill>
                <a:srgbClr val="C00000"/>
              </a:solidFill>
            </a:endParaRP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83962"/>
              </p:ext>
            </p:extLst>
          </p:nvPr>
        </p:nvGraphicFramePr>
        <p:xfrm>
          <a:off x="4948635" y="5748338"/>
          <a:ext cx="277092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3" name="Equation" r:id="rId10" imgW="965160" imgH="253800" progId="Equation.3">
                  <p:embed/>
                </p:oleObj>
              </mc:Choice>
              <mc:Fallback>
                <p:oleObj name="Equation" r:id="rId10" imgW="965160" imgH="2538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635" y="5748338"/>
                        <a:ext cx="2770928" cy="7239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67110" y="1878282"/>
            <a:ext cx="4583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กฎการอนุรักษ์ประจุไฟฟ้า)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8290" y="4477940"/>
            <a:ext cx="3789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กระแสรวมที่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=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0344" y="5176631"/>
            <a:ext cx="4248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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กระแสที่เข้า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กระแสที่ออ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</a:t>
            </a: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888F-257C-4013-BDDC-791A3C041686}" type="slidenum">
              <a:rPr lang="en-US" altLang="th-TH" smtClean="0"/>
              <a:pPr/>
              <a:t>18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3621470" cy="28194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71500" y="609600"/>
            <a:ext cx="8001000" cy="1295400"/>
          </a:xfrm>
          <a:prstGeom prst="rect">
            <a:avLst/>
          </a:prstGeom>
        </p:spPr>
        <p:txBody>
          <a:bodyPr/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th-TH" sz="2400" dirty="0" smtClean="0"/>
              <a:t>Kirchhoff’s current law (KCL) states that the algebraic sum of currents entering a node      (or a closed boundary) is zero.</a:t>
            </a:r>
            <a:endParaRPr lang="en-US" altLang="th-TH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19233" y="3735199"/>
            <a:ext cx="9861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7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172200" y="3228975"/>
            <a:ext cx="609600" cy="6096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95950" y="3818768"/>
            <a:ext cx="1066800" cy="2759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72200" y="3838575"/>
            <a:ext cx="609600" cy="8096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41238" y="3228975"/>
            <a:ext cx="612062" cy="6273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62750" y="3826290"/>
            <a:ext cx="950530" cy="266699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05000" y="5614280"/>
            <a:ext cx="5614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Closed boundary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มองเป็น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Node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ก็ได้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18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2628880"/>
            <a:ext cx="2659862" cy="2028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783" y="453999"/>
            <a:ext cx="83614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กำหนดเครื่องหมาย 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- 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ของกระแส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ในกรณีที่เราใช้สมการ </a:t>
            </a:r>
          </a:p>
          <a:p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ให้กำหนดว่ากระแสไหลเข้า จะต้องมีเครื่องหมายตรงข้ามกับ กระแสที่ไหลออก เช่น </a:t>
            </a:r>
          </a:p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กระแสไหลเข้าเป็น 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กระแสไหลออกเป็น –</a:t>
            </a:r>
          </a:p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กระแสไหลเข้าเป็น </a:t>
            </a:r>
            <a:r>
              <a:rPr lang="en-GB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กระแสไหลออกเป็น 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 </a:t>
            </a:r>
            <a:r>
              <a:rPr lang="en-GB" sz="40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40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เลือกอย่างใดอย่างหนึ่ง</a:t>
            </a:r>
            <a:r>
              <a:rPr lang="en-GB" sz="40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4000" b="1" dirty="0">
              <a:solidFill>
                <a:srgbClr val="0066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1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8554"/>
              </p:ext>
            </p:extLst>
          </p:nvPr>
        </p:nvGraphicFramePr>
        <p:xfrm>
          <a:off x="4572000" y="1066800"/>
          <a:ext cx="17018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4" imgW="571252" imgH="431613" progId="Equation.3">
                  <p:embed/>
                </p:oleObj>
              </mc:Choice>
              <mc:Fallback>
                <p:oleObj name="Equation" r:id="rId4" imgW="571252" imgH="431613" progId="Equation.3">
                  <p:embed/>
                  <p:pic>
                    <p:nvPicPr>
                      <p:cNvPr id="7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66800"/>
                        <a:ext cx="1701800" cy="12763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5086369"/>
            <a:ext cx="4066777" cy="553164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 rot="16200000">
            <a:off x="6000747" y="2897390"/>
            <a:ext cx="546106" cy="4066775"/>
          </a:xfrm>
          <a:prstGeom prst="rightBrace">
            <a:avLst>
              <a:gd name="adj1" fmla="val 43055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377497" y="3648076"/>
            <a:ext cx="418810" cy="923924"/>
          </a:xfrm>
          <a:prstGeom prst="rightBrace">
            <a:avLst>
              <a:gd name="adj1" fmla="val 20381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1219200" y="4114799"/>
            <a:ext cx="5073650" cy="971569"/>
          </a:xfrm>
          <a:prstGeom prst="arc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Basic Laws - Chapter 2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924800" cy="3581400"/>
          </a:xfrm>
          <a:noFill/>
        </p:spPr>
        <p:txBody>
          <a:bodyPr lIns="0" rIns="0"/>
          <a:lstStyle/>
          <a:p>
            <a:pPr marL="609600" indent="-609600"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Ohm’s Law.</a:t>
            </a:r>
          </a:p>
          <a:p>
            <a:pPr marL="609600" indent="-609600"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Nodes, Branches, and Loops.</a:t>
            </a:r>
          </a:p>
          <a:p>
            <a:pPr marL="609600" indent="-609600"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 Kirchhoff’s Laws.</a:t>
            </a:r>
          </a:p>
          <a:p>
            <a:pPr marL="609600" indent="-609600"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 Series Resistors and Voltage Division.</a:t>
            </a:r>
          </a:p>
          <a:p>
            <a:pPr marL="609600" indent="-609600"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 Parallel Resistors and Current Division.</a:t>
            </a:r>
          </a:p>
          <a:p>
            <a:pPr marL="609600" indent="-609600">
              <a:buFontTx/>
              <a:buNone/>
            </a:pP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 </a:t>
            </a:r>
            <a:r>
              <a:rPr lang="en-US" altLang="th-T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Voltmeters and Ammeters.</a:t>
            </a:r>
          </a:p>
          <a:p>
            <a:pPr marL="609600" indent="-609600">
              <a:buNone/>
            </a:pPr>
            <a:r>
              <a:rPr lang="en-US" altLang="th-T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2.7  </a:t>
            </a:r>
            <a:r>
              <a:rPr lang="en-US" altLang="th-T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Multimeters</a:t>
            </a:r>
            <a:r>
              <a:rPr lang="en-US" altLang="th-TH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Tx/>
              <a:buNone/>
            </a:pPr>
            <a:endParaRPr lang="en-US" altLang="th-T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66C2-808A-471B-BE34-03BE49A1A362}" type="slidenum">
              <a:rPr lang="en-US" altLang="th-TH"/>
              <a:pPr/>
              <a:t>2</a:t>
            </a:fld>
            <a:endParaRPr lang="en-US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783" y="453999"/>
            <a:ext cx="8361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กำหนดเครื่องหมาย 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+ - 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ของกระแส</a:t>
            </a:r>
            <a:r>
              <a:rPr lang="en-GB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ในกรณีที่เราใช้สมการ </a:t>
            </a:r>
          </a:p>
          <a:p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ให้จัดสมการให้กระแสไหลเข้าทั้งหมดอยู่ด้านหนึ่งของสมการ</a:t>
            </a:r>
          </a:p>
          <a:p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ส่วนอีกฝั่งหนึ่งของสมการ</a:t>
            </a:r>
          </a:p>
          <a:p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ให้มีเฉพาะกระแสที่ไหลออก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48000"/>
            <a:ext cx="2659862" cy="2028844"/>
          </a:xfrm>
          <a:prstGeom prst="rect">
            <a:avLst/>
          </a:prstGeom>
        </p:spPr>
      </p:pic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2982"/>
              </p:ext>
            </p:extLst>
          </p:nvPr>
        </p:nvGraphicFramePr>
        <p:xfrm>
          <a:off x="4419600" y="1295400"/>
          <a:ext cx="277092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4" imgW="965160" imgH="253800" progId="Equation.3">
                  <p:embed/>
                </p:oleObj>
              </mc:Choice>
              <mc:Fallback>
                <p:oleObj name="Equation" r:id="rId4" imgW="965160" imgH="2538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2770928" cy="7239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014" y="5298115"/>
            <a:ext cx="3040234" cy="5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468312"/>
          </a:xfrm>
        </p:spPr>
        <p:txBody>
          <a:bodyPr>
            <a:normAutofit fontScale="90000"/>
          </a:bodyPr>
          <a:lstStyle/>
          <a:p>
            <a:r>
              <a:rPr lang="en-US" altLang="th-TH" dirty="0"/>
              <a:t/>
            </a:r>
            <a:br>
              <a:rPr lang="en-US" altLang="th-TH" dirty="0"/>
            </a:br>
            <a:r>
              <a:rPr lang="en-US" altLang="th-TH" dirty="0"/>
              <a:t>2.3 </a:t>
            </a:r>
            <a:r>
              <a:rPr lang="en-US" altLang="th-TH" sz="4000" dirty="0"/>
              <a:t>Kirchhoff’s </a:t>
            </a:r>
            <a:r>
              <a:rPr lang="en-US" altLang="th-TH" sz="4000" dirty="0" smtClean="0"/>
              <a:t>Laws</a:t>
            </a:r>
            <a:endParaRPr lang="en-US" altLang="th-TH" sz="40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40418"/>
            <a:ext cx="7924800" cy="160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1</a:t>
            </a:r>
            <a:endParaRPr lang="en-US" altLang="th-TH" sz="2000" dirty="0"/>
          </a:p>
          <a:p>
            <a:pPr>
              <a:lnSpc>
                <a:spcPct val="90000"/>
              </a:lnSpc>
            </a:pPr>
            <a:r>
              <a:rPr lang="en-US" altLang="th-TH" sz="2400" dirty="0"/>
              <a:t>Determine the current I for the circuit shown in the figure below.</a:t>
            </a:r>
          </a:p>
        </p:txBody>
      </p:sp>
      <p:pic>
        <p:nvPicPr>
          <p:cNvPr id="79883" name="Picture 11" descr="fig321p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8"/>
          <a:stretch/>
        </p:blipFill>
        <p:spPr>
          <a:xfrm>
            <a:off x="304800" y="2485538"/>
            <a:ext cx="4170004" cy="3143250"/>
          </a:xfrm>
          <a:ln/>
        </p:spPr>
      </p:pic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F563-BF89-463E-B020-0E9D6CD0A7D6}" type="slidenum">
              <a:rPr lang="en-US" altLang="th-TH"/>
              <a:pPr/>
              <a:t>21</a:t>
            </a:fld>
            <a:endParaRPr lang="en-US" altLang="th-TH" dirty="0"/>
          </a:p>
        </p:txBody>
      </p:sp>
      <p:sp>
        <p:nvSpPr>
          <p:cNvPr id="79886" name="AutoShape 14"/>
          <p:cNvSpPr>
            <a:spLocks noChangeArrowheads="1"/>
          </p:cNvSpPr>
          <p:nvPr/>
        </p:nvSpPr>
        <p:spPr bwMode="auto">
          <a:xfrm>
            <a:off x="900350" y="3066563"/>
            <a:ext cx="2514600" cy="1981200"/>
          </a:xfrm>
          <a:prstGeom prst="roundRect">
            <a:avLst>
              <a:gd name="adj" fmla="val 16667"/>
            </a:avLst>
          </a:prstGeom>
          <a:solidFill>
            <a:srgbClr val="080808">
              <a:alpha val="25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5243750" y="3685550"/>
            <a:ext cx="35153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h-TH" sz="2400" b="1" dirty="0">
                <a:solidFill>
                  <a:srgbClr val="FF3300"/>
                </a:solidFill>
              </a:rPr>
              <a:t>I + 4-(-3)-2 = 0</a:t>
            </a:r>
          </a:p>
          <a:p>
            <a:pPr algn="ctr">
              <a:spcBef>
                <a:spcPct val="50000"/>
              </a:spcBef>
              <a:buFont typeface="Symbol" panose="05050102010706020507" pitchFamily="18" charset="2"/>
              <a:buChar char="Þ"/>
            </a:pPr>
            <a:r>
              <a:rPr lang="en-US" altLang="th-TH" sz="2400" b="1" dirty="0">
                <a:solidFill>
                  <a:srgbClr val="FF3300"/>
                </a:solidFill>
              </a:rPr>
              <a:t>I = -5A</a:t>
            </a:r>
          </a:p>
        </p:txBody>
      </p:sp>
      <p:sp>
        <p:nvSpPr>
          <p:cNvPr id="79888" name="Text Box 16"/>
          <p:cNvSpPr txBox="1">
            <a:spLocks noChangeArrowheads="1"/>
          </p:cNvSpPr>
          <p:nvPr/>
        </p:nvSpPr>
        <p:spPr bwMode="auto">
          <a:xfrm>
            <a:off x="3475383" y="4693334"/>
            <a:ext cx="59436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th-TH" b="1" dirty="0">
                <a:solidFill>
                  <a:srgbClr val="080808"/>
                </a:solidFill>
              </a:rPr>
              <a:t>This indicates that the actual </a:t>
            </a:r>
            <a:r>
              <a:rPr lang="en-US" altLang="th-TH" b="1" dirty="0" smtClean="0">
                <a:solidFill>
                  <a:srgbClr val="080808"/>
                </a:solidFill>
              </a:rPr>
              <a:t>current,</a:t>
            </a:r>
          </a:p>
          <a:p>
            <a:pPr algn="ctr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th-TH" b="1" dirty="0" smtClean="0">
                <a:solidFill>
                  <a:srgbClr val="080808"/>
                </a:solidFill>
              </a:rPr>
              <a:t> </a:t>
            </a:r>
            <a:r>
              <a:rPr lang="en-US" altLang="th-TH" b="1" dirty="0">
                <a:solidFill>
                  <a:srgbClr val="080808"/>
                </a:solidFill>
              </a:rPr>
              <a:t>I is </a:t>
            </a:r>
            <a:r>
              <a:rPr lang="en-US" altLang="th-TH" b="1" dirty="0" smtClean="0">
                <a:solidFill>
                  <a:srgbClr val="080808"/>
                </a:solidFill>
              </a:rPr>
              <a:t>flowing in </a:t>
            </a:r>
            <a:r>
              <a:rPr lang="en-US" altLang="th-TH" b="1" dirty="0">
                <a:solidFill>
                  <a:srgbClr val="080808"/>
                </a:solidFill>
              </a:rPr>
              <a:t>the opposite direction.</a:t>
            </a:r>
            <a:endParaRPr lang="en-US" altLang="th-TH" dirty="0">
              <a:solidFill>
                <a:srgbClr val="080808"/>
              </a:solidFill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2667000" y="5095388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304800" y="6048375"/>
            <a:ext cx="3200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sz="1600"/>
              <a:t>We can consider the whole enclosed area as one “node”.</a:t>
            </a:r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 flipV="1">
            <a:off x="626587" y="5047763"/>
            <a:ext cx="435686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7" name="Rectangle 16"/>
          <p:cNvSpPr/>
          <p:nvPr/>
        </p:nvSpPr>
        <p:spPr>
          <a:xfrm>
            <a:off x="304800" y="2008587"/>
            <a:ext cx="7633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ในตัวอย่างนี้กำหนดให้ กระแสไหลเข้าเป็น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-,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ไหลออกเป็น +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94295" y="2550143"/>
            <a:ext cx="1564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ไหลเข้า</a:t>
            </a:r>
            <a:r>
              <a:rPr lang="en-US" sz="36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(-)</a:t>
            </a:r>
            <a:endParaRPr lang="th-TH" sz="3600" b="1" dirty="0">
              <a:solidFill>
                <a:srgbClr val="0066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64573" y="2472205"/>
            <a:ext cx="1752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ไหลออก </a:t>
            </a:r>
            <a:r>
              <a:rPr lang="en-US" sz="36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(+)</a:t>
            </a:r>
            <a:endParaRPr lang="th-TH" sz="3600" b="1" dirty="0">
              <a:solidFill>
                <a:srgbClr val="0066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40774" y="2994711"/>
            <a:ext cx="0" cy="728376"/>
          </a:xfrm>
          <a:prstGeom prst="straightConnector1">
            <a:avLst/>
          </a:prstGeom>
          <a:ln w="38100">
            <a:solidFill>
              <a:srgbClr val="0066CC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40774" y="2994711"/>
            <a:ext cx="583826" cy="798477"/>
          </a:xfrm>
          <a:prstGeom prst="straightConnector1">
            <a:avLst/>
          </a:prstGeom>
          <a:ln w="38100">
            <a:solidFill>
              <a:srgbClr val="0066CC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71736" y="3025768"/>
            <a:ext cx="761001" cy="816387"/>
          </a:xfrm>
          <a:prstGeom prst="straightConnector1">
            <a:avLst/>
          </a:prstGeom>
          <a:ln w="38100">
            <a:solidFill>
              <a:srgbClr val="0066CC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84625" y="3107632"/>
            <a:ext cx="108552" cy="702368"/>
          </a:xfrm>
          <a:prstGeom prst="straightConnector1">
            <a:avLst/>
          </a:prstGeom>
          <a:ln w="38100">
            <a:solidFill>
              <a:srgbClr val="0066CC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98518" y="5432763"/>
            <a:ext cx="5816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เรากำหนดให้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ไหลออก แต่ถ้าเราได้คำตอบเป็นลบแสดงว่าจริงๆแล้ว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 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ไหลสวนทางกับที่เร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า</a:t>
            </a:r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19401" y="5370375"/>
            <a:ext cx="655983" cy="320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19" y="-258761"/>
            <a:ext cx="8243887" cy="1268412"/>
          </a:xfrm>
        </p:spPr>
        <p:txBody>
          <a:bodyPr/>
          <a:lstStyle/>
          <a:p>
            <a:r>
              <a:rPr lang="en-US" altLang="th-TH" dirty="0"/>
              <a:t/>
            </a:r>
            <a:br>
              <a:rPr lang="en-US" altLang="th-TH" dirty="0"/>
            </a:br>
            <a:r>
              <a:rPr lang="en-US" altLang="th-TH" dirty="0"/>
              <a:t>2.3 </a:t>
            </a:r>
            <a:r>
              <a:rPr lang="en-US" altLang="th-TH" sz="4000" dirty="0"/>
              <a:t>Kirchhoff’s Laws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035844"/>
            <a:ext cx="8153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h-TH" sz="2400" dirty="0"/>
              <a:t>Kirchhoff’s voltage law (KVL) states that the algebraic sum of all voltages around a closed path (or loop) is zero.</a:t>
            </a:r>
            <a:r>
              <a:rPr lang="en-US" altLang="th-TH" sz="2800" dirty="0"/>
              <a:t> </a:t>
            </a:r>
          </a:p>
        </p:txBody>
      </p:sp>
      <p:pic>
        <p:nvPicPr>
          <p:cNvPr id="76813" name="Picture 13" descr="02-0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043" y="2438400"/>
            <a:ext cx="4038600" cy="2343150"/>
          </a:xfrm>
          <a:ln/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24A7B-17C8-412D-BF8F-3CFFA15AEE22}" type="slidenum">
              <a:rPr lang="en-US" altLang="th-TH"/>
              <a:pPr/>
              <a:t>22</a:t>
            </a:fld>
            <a:endParaRPr lang="en-US" altLang="th-TH" dirty="0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19431" y="5365058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h-TH" dirty="0"/>
              <a:t>Mathematically, 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20372"/>
              </p:ext>
            </p:extLst>
          </p:nvPr>
        </p:nvGraphicFramePr>
        <p:xfrm>
          <a:off x="2362200" y="5386800"/>
          <a:ext cx="1450098" cy="106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4" imgW="583920" imgH="431640" progId="Equation.3">
                  <p:embed/>
                </p:oleObj>
              </mc:Choice>
              <mc:Fallback>
                <p:oleObj name="Equation" r:id="rId4" imgW="58392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86800"/>
                        <a:ext cx="1450098" cy="106340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79" y="4781549"/>
            <a:ext cx="3514727" cy="466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7110" y="1878282"/>
            <a:ext cx="4229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มาจาก กฎการอนุรักษ์พลังงาน)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7853" y="2374045"/>
            <a:ext cx="472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การกำหนดเครื่องหมาย </a:t>
            </a:r>
            <a:r>
              <a:rPr lang="en-US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 - </a:t>
            </a: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ของแรงดัน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กำหนดทิศทางการไหลของกระแส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 </a:t>
            </a:r>
            <a:r>
              <a:rPr lang="en-US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</a:p>
          <a:p>
            <a:pPr>
              <a:lnSpc>
                <a:spcPts val="3600"/>
              </a:lnSpc>
            </a:pPr>
            <a:r>
              <a:rPr lang="en-US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ไล่ไปตามทิศทาง </a:t>
            </a:r>
            <a:r>
              <a:rPr lang="en-US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ถ้าเราเจอ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ขั้วของแรงดันขั้วใดขึ้นก่อน จะได้</a:t>
            </a:r>
          </a:p>
          <a:p>
            <a:pPr>
              <a:lnSpc>
                <a:spcPts val="3600"/>
              </a:lnSpc>
            </a:pPr>
            <a:r>
              <a:rPr lang="th-TH" sz="3200" b="1" dirty="0" smtClean="0">
                <a:solidFill>
                  <a:srgbClr val="0066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เครื่องหมายของแรงดันเป็นไปตามขั้วนั้น</a:t>
            </a:r>
            <a:endParaRPr lang="th-TH" sz="3200" b="1" dirty="0">
              <a:solidFill>
                <a:srgbClr val="0066CC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783" y="453999"/>
            <a:ext cx="8361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th-TH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กำหนดขั้วของแรงดันไฟฟ้า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ที่ตกคร่อมอุปกรณ์ไฟฟ้า 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ให้ดูจากทิศทางของกระแส</a:t>
            </a:r>
          </a:p>
          <a:p>
            <a:endParaRPr lang="th-TH" sz="1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83000" y="1767841"/>
            <a:ext cx="2638110" cy="630593"/>
            <a:chOff x="1838325" y="2326635"/>
            <a:chExt cx="2619375" cy="626115"/>
          </a:xfrm>
        </p:grpSpPr>
        <p:sp>
          <p:nvSpPr>
            <p:cNvPr id="4" name="Rectangle 3"/>
            <p:cNvSpPr/>
            <p:nvPr/>
          </p:nvSpPr>
          <p:spPr>
            <a:xfrm>
              <a:off x="2562225" y="2705929"/>
              <a:ext cx="1171575" cy="246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8325" y="2829339"/>
              <a:ext cx="2619375" cy="0"/>
            </a:xfrm>
            <a:prstGeom prst="line">
              <a:avLst/>
            </a:prstGeom>
            <a:ln w="381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49667" y="2326635"/>
              <a:ext cx="396631" cy="458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921711" y="2829339"/>
              <a:ext cx="52387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2462" y="2446785"/>
              <a:ext cx="267711" cy="458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4579" y="3369743"/>
            <a:ext cx="33858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กระแสไหลเข้าขั้วไหน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000"/>
              </a:lnSpc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แรงดันที่ขั้วนั้นจะเป็นขั้วบวก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8713" y="2289580"/>
            <a:ext cx="32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2033" y="222209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3060807" y="2611030"/>
            <a:ext cx="444394" cy="7480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21110" y="3359116"/>
            <a:ext cx="32335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กระแสไหลออกที่ขั้วไหน 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000"/>
              </a:lnSpc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แรงดันที่ขั้วนั้นจะเป็นขั้วลบ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H="1" flipV="1">
            <a:off x="5240598" y="2490534"/>
            <a:ext cx="490869" cy="7860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56162"/>
              </p:ext>
            </p:extLst>
          </p:nvPr>
        </p:nvGraphicFramePr>
        <p:xfrm>
          <a:off x="3993163" y="4379605"/>
          <a:ext cx="1178213" cy="51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Equation" r:id="rId3" imgW="406080" imgH="177480" progId="Equation.DSMT4">
                  <p:embed/>
                </p:oleObj>
              </mc:Choice>
              <mc:Fallback>
                <p:oleObj name="Equation" r:id="rId3" imgW="406080" imgH="1774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3163" y="4379605"/>
                        <a:ext cx="1178213" cy="51281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230591" y="228958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03216" y="5019244"/>
            <a:ext cx="15985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กฎของโอห์ม</a:t>
            </a:r>
            <a:endParaRPr lang="en-US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59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970"/>
          <a:stretch/>
        </p:blipFill>
        <p:spPr>
          <a:xfrm>
            <a:off x="4820033" y="1547019"/>
            <a:ext cx="3431622" cy="3224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587" y="681588"/>
            <a:ext cx="77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การกำหนดเครื่องหมายของแรงดันไฟฟ้าใน 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V="1">
            <a:off x="3575805" y="4081898"/>
            <a:ext cx="1750249" cy="1327656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000" y="4342316"/>
            <a:ext cx="4230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ถ้าเจอแรงดันที่ขั้วบวกขึ้นก่อน</a:t>
            </a:r>
          </a:p>
          <a:p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แสดงว่า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ตัวนั้นจะมี</a:t>
            </a:r>
          </a:p>
          <a:p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เครื่องหมายเป็นบวก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000" y="1613047"/>
            <a:ext cx="449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ให้ไล่วงจรตามทิศของกระแสใน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</a:t>
            </a:r>
            <a:endParaRPr lang="th-TH" sz="32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เจอแรงดันที่ขั้วลบขึ้นก่อน</a:t>
            </a:r>
          </a:p>
          <a:p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แสดงว่า </a:t>
            </a:r>
            <a:r>
              <a:rPr lang="en-US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 </a:t>
            </a:r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ตัวนั้นจะมี</a:t>
            </a:r>
          </a:p>
          <a:p>
            <a:r>
              <a:rPr lang="th-TH" sz="32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เครื่องหมายเป็นลบ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21848"/>
              </p:ext>
            </p:extLst>
          </p:nvPr>
        </p:nvGraphicFramePr>
        <p:xfrm>
          <a:off x="4419600" y="5055259"/>
          <a:ext cx="413173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4" imgW="1549080" imgH="228600" progId="Equation.3">
                  <p:embed/>
                </p:oleObj>
              </mc:Choice>
              <mc:Fallback>
                <p:oleObj name="Equation" r:id="rId4" imgW="1549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5055259"/>
                        <a:ext cx="413173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3657600" y="2438400"/>
            <a:ext cx="1219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6324600" y="3047790"/>
            <a:ext cx="762000" cy="762419"/>
          </a:xfrm>
          <a:prstGeom prst="arc">
            <a:avLst>
              <a:gd name="adj1" fmla="val 13147396"/>
              <a:gd name="adj2" fmla="val 8640057"/>
            </a:avLst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848600" y="2031528"/>
            <a:ext cx="403055" cy="40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48600" y="4498597"/>
            <a:ext cx="403055" cy="40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25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357"/>
          <a:stretch/>
        </p:blipFill>
        <p:spPr>
          <a:xfrm>
            <a:off x="1371600" y="228600"/>
            <a:ext cx="6602702" cy="403860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867217"/>
              </p:ext>
            </p:extLst>
          </p:nvPr>
        </p:nvGraphicFramePr>
        <p:xfrm>
          <a:off x="3189111" y="5064954"/>
          <a:ext cx="276577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4" imgW="1244520" imgH="685800" progId="Equation.3">
                  <p:embed/>
                </p:oleObj>
              </mc:Choice>
              <mc:Fallback>
                <p:oleObj name="Equation" r:id="rId4" imgW="124452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9111" y="5064954"/>
                        <a:ext cx="2765778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6"/>
          <p:cNvSpPr/>
          <p:nvPr/>
        </p:nvSpPr>
        <p:spPr>
          <a:xfrm>
            <a:off x="1828800" y="838200"/>
            <a:ext cx="762000" cy="2362200"/>
          </a:xfrm>
          <a:prstGeom prst="arc">
            <a:avLst>
              <a:gd name="adj1" fmla="val 13147396"/>
              <a:gd name="adj2" fmla="val 8640057"/>
            </a:avLst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dirty="0"/>
              <a:t/>
            </a:r>
            <a:br>
              <a:rPr lang="en-US" altLang="th-TH" dirty="0"/>
            </a:br>
            <a:r>
              <a:rPr lang="en-US" altLang="th-TH" dirty="0"/>
              <a:t>2.3 </a:t>
            </a:r>
            <a:r>
              <a:rPr lang="en-US" altLang="th-TH" sz="4000" dirty="0"/>
              <a:t>Kirchhoff’s </a:t>
            </a:r>
            <a:r>
              <a:rPr lang="en-US" altLang="th-TH" sz="4000" dirty="0" smtClean="0"/>
              <a:t>Laws</a:t>
            </a:r>
            <a:endParaRPr lang="en-US" altLang="th-TH" sz="40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h-TH" sz="2000" b="1" u="sng" dirty="0"/>
              <a:t>Example </a:t>
            </a:r>
            <a:r>
              <a:rPr lang="en-US" altLang="th-TH" sz="2000" b="1" u="sng" dirty="0" smtClean="0"/>
              <a:t>2</a:t>
            </a:r>
            <a:endParaRPr lang="en-US" altLang="th-TH" sz="2000" b="1" u="sng" dirty="0"/>
          </a:p>
          <a:p>
            <a:pPr>
              <a:lnSpc>
                <a:spcPct val="90000"/>
              </a:lnSpc>
              <a:buFontTx/>
              <a:buNone/>
            </a:pPr>
            <a:endParaRPr lang="en-US" altLang="th-TH" sz="2400" dirty="0"/>
          </a:p>
          <a:p>
            <a:pPr>
              <a:lnSpc>
                <a:spcPct val="90000"/>
              </a:lnSpc>
            </a:pPr>
            <a:r>
              <a:rPr lang="en-US" altLang="th-TH" sz="2400" dirty="0"/>
              <a:t>Applying the KVL equation for the circuit of the figure below.</a:t>
            </a:r>
          </a:p>
        </p:txBody>
      </p:sp>
      <p:pic>
        <p:nvPicPr>
          <p:cNvPr id="81930" name="Picture 10" descr="fig3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200400"/>
            <a:ext cx="4800600" cy="3008313"/>
          </a:xfrm>
          <a:ln/>
        </p:spPr>
      </p:pic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2ED8-7830-4937-93DB-0F02D9701E8E}" type="slidenum">
              <a:rPr lang="en-US" altLang="th-TH"/>
              <a:pPr/>
              <a:t>26</a:t>
            </a:fld>
            <a:endParaRPr lang="en-US" altLang="th-TH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5257800" y="3352800"/>
            <a:ext cx="35052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en-US" altLang="th-TH" b="1" i="1" dirty="0" smtClean="0">
                <a:solidFill>
                  <a:srgbClr val="FF3300"/>
                </a:solidFill>
              </a:rPr>
              <a:t>-v</a:t>
            </a:r>
            <a:r>
              <a:rPr lang="en-US" altLang="th-TH" b="1" i="1" baseline="-25000" dirty="0" smtClean="0">
                <a:solidFill>
                  <a:srgbClr val="FF3300"/>
                </a:solidFill>
              </a:rPr>
              <a:t>a</a:t>
            </a:r>
            <a:r>
              <a:rPr lang="en-US" altLang="th-TH" b="1" i="1" dirty="0" smtClean="0">
                <a:solidFill>
                  <a:srgbClr val="FF3300"/>
                </a:solidFill>
              </a:rPr>
              <a:t>+v</a:t>
            </a:r>
            <a:r>
              <a:rPr lang="en-US" altLang="th-TH" b="1" i="1" baseline="-25000" dirty="0" smtClean="0">
                <a:solidFill>
                  <a:srgbClr val="FF3300"/>
                </a:solidFill>
              </a:rPr>
              <a:t>1</a:t>
            </a:r>
            <a:r>
              <a:rPr lang="en-US" altLang="th-TH" b="1" i="1" dirty="0" smtClean="0">
                <a:solidFill>
                  <a:srgbClr val="FF3300"/>
                </a:solidFill>
              </a:rPr>
              <a:t>+v</a:t>
            </a:r>
            <a:r>
              <a:rPr lang="en-US" altLang="th-TH" b="1" i="1" baseline="-25000" dirty="0" smtClean="0">
                <a:solidFill>
                  <a:srgbClr val="FF3300"/>
                </a:solidFill>
              </a:rPr>
              <a:t>b</a:t>
            </a:r>
            <a:r>
              <a:rPr lang="en-US" altLang="th-TH" b="1" i="1" dirty="0" smtClean="0">
                <a:solidFill>
                  <a:srgbClr val="FF3300"/>
                </a:solidFill>
              </a:rPr>
              <a:t>+v</a:t>
            </a:r>
            <a:r>
              <a:rPr lang="en-US" altLang="th-TH" b="1" i="1" baseline="-25000" dirty="0" smtClean="0">
                <a:solidFill>
                  <a:srgbClr val="FF3300"/>
                </a:solidFill>
              </a:rPr>
              <a:t>2</a:t>
            </a:r>
            <a:r>
              <a:rPr lang="en-US" altLang="th-TH" b="1" i="1" dirty="0" smtClean="0">
                <a:solidFill>
                  <a:srgbClr val="FF3300"/>
                </a:solidFill>
              </a:rPr>
              <a:t>+v</a:t>
            </a:r>
            <a:r>
              <a:rPr lang="en-US" altLang="th-TH" b="1" i="1" baseline="-25000" dirty="0" smtClean="0">
                <a:solidFill>
                  <a:srgbClr val="FF3300"/>
                </a:solidFill>
              </a:rPr>
              <a:t>3 </a:t>
            </a:r>
            <a:r>
              <a:rPr lang="en-US" altLang="th-TH" b="1" i="1" dirty="0">
                <a:solidFill>
                  <a:srgbClr val="FF3300"/>
                </a:solidFill>
              </a:rPr>
              <a:t>= 0</a:t>
            </a:r>
          </a:p>
          <a:p>
            <a:pPr algn="ctr">
              <a:spcBef>
                <a:spcPct val="100000"/>
              </a:spcBef>
            </a:pPr>
            <a:r>
              <a:rPr lang="en-US" altLang="th-TH" b="1" i="1" dirty="0">
                <a:solidFill>
                  <a:srgbClr val="FF3300"/>
                </a:solidFill>
              </a:rPr>
              <a:t>V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1 </a:t>
            </a:r>
            <a:r>
              <a:rPr lang="en-US" altLang="th-TH" b="1" i="1" dirty="0">
                <a:solidFill>
                  <a:srgbClr val="FF3300"/>
                </a:solidFill>
              </a:rPr>
              <a:t>= IR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1 </a:t>
            </a:r>
            <a:r>
              <a:rPr lang="en-US" altLang="th-TH" b="1" i="1" dirty="0">
                <a:solidFill>
                  <a:srgbClr val="FF3300"/>
                </a:solidFill>
              </a:rPr>
              <a:t> v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2 </a:t>
            </a:r>
            <a:r>
              <a:rPr lang="en-US" altLang="th-TH" b="1" i="1" dirty="0">
                <a:solidFill>
                  <a:srgbClr val="FF3300"/>
                </a:solidFill>
              </a:rPr>
              <a:t>= IR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2  </a:t>
            </a:r>
            <a:r>
              <a:rPr lang="en-US" altLang="th-TH" b="1" i="1" dirty="0">
                <a:solidFill>
                  <a:srgbClr val="FF3300"/>
                </a:solidFill>
              </a:rPr>
              <a:t>v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3 </a:t>
            </a:r>
            <a:r>
              <a:rPr lang="en-US" altLang="th-TH" b="1" i="1" dirty="0">
                <a:solidFill>
                  <a:srgbClr val="FF3300"/>
                </a:solidFill>
              </a:rPr>
              <a:t>= IR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3 </a:t>
            </a:r>
            <a:r>
              <a:rPr lang="en-US" altLang="th-TH" b="1" i="1" dirty="0">
                <a:solidFill>
                  <a:srgbClr val="FF3300"/>
                </a:solidFill>
              </a:rPr>
              <a:t> </a:t>
            </a:r>
          </a:p>
          <a:p>
            <a:pPr algn="ctr">
              <a:spcBef>
                <a:spcPct val="100000"/>
              </a:spcBef>
              <a:buFont typeface="Symbol" panose="05050102010706020507" pitchFamily="18" charset="2"/>
              <a:buChar char="Þ"/>
            </a:pPr>
            <a:r>
              <a:rPr lang="en-US" altLang="th-TH" b="1" i="1" dirty="0">
                <a:solidFill>
                  <a:srgbClr val="FF3300"/>
                </a:solidFill>
              </a:rPr>
              <a:t> </a:t>
            </a:r>
            <a:r>
              <a:rPr lang="en-US" altLang="th-TH" b="1" i="1" dirty="0" err="1">
                <a:solidFill>
                  <a:srgbClr val="FF3300"/>
                </a:solidFill>
              </a:rPr>
              <a:t>v</a:t>
            </a:r>
            <a:r>
              <a:rPr lang="en-US" altLang="th-TH" b="1" i="1" baseline="-25000" dirty="0" err="1">
                <a:solidFill>
                  <a:srgbClr val="FF3300"/>
                </a:solidFill>
              </a:rPr>
              <a:t>a</a:t>
            </a:r>
            <a:r>
              <a:rPr lang="en-US" altLang="th-TH" b="1" i="1" dirty="0" err="1">
                <a:solidFill>
                  <a:srgbClr val="FF3300"/>
                </a:solidFill>
              </a:rPr>
              <a:t>-v</a:t>
            </a:r>
            <a:r>
              <a:rPr lang="en-US" altLang="th-TH" b="1" i="1" baseline="-25000" dirty="0" err="1">
                <a:solidFill>
                  <a:srgbClr val="FF3300"/>
                </a:solidFill>
              </a:rPr>
              <a:t>b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 </a:t>
            </a:r>
            <a:r>
              <a:rPr lang="en-US" altLang="th-TH" b="1" i="1" dirty="0">
                <a:solidFill>
                  <a:srgbClr val="FF3300"/>
                </a:solidFill>
              </a:rPr>
              <a:t>= I(R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1 </a:t>
            </a:r>
            <a:r>
              <a:rPr lang="en-US" altLang="th-TH" b="1" i="1" dirty="0">
                <a:solidFill>
                  <a:srgbClr val="FF3300"/>
                </a:solidFill>
              </a:rPr>
              <a:t>+ R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2 </a:t>
            </a:r>
            <a:r>
              <a:rPr lang="en-US" altLang="th-TH" b="1" i="1" dirty="0">
                <a:solidFill>
                  <a:srgbClr val="FF3300"/>
                </a:solidFill>
              </a:rPr>
              <a:t>+ R</a:t>
            </a:r>
            <a:r>
              <a:rPr lang="en-US" altLang="th-TH" b="1" i="1" baseline="-25000" dirty="0">
                <a:solidFill>
                  <a:srgbClr val="FF3300"/>
                </a:solidFill>
              </a:rPr>
              <a:t>3</a:t>
            </a:r>
            <a:r>
              <a:rPr lang="en-US" altLang="th-TH" b="1" i="1" dirty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5715000" y="5194300"/>
          <a:ext cx="228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Equation" r:id="rId4" imgW="1015920" imgH="431640" progId="Equation.3">
                  <p:embed/>
                </p:oleObj>
              </mc:Choice>
              <mc:Fallback>
                <p:oleObj name="Equation" r:id="rId4" imgW="10159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94300"/>
                        <a:ext cx="2286000" cy="977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799280" y="3726360"/>
              <a:ext cx="6614640" cy="2044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8480" y="3714480"/>
                <a:ext cx="6635160" cy="206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2.3 Kirchhoff’s Laws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27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86"/>
          <a:stretch/>
        </p:blipFill>
        <p:spPr>
          <a:xfrm>
            <a:off x="228599" y="1562803"/>
            <a:ext cx="6629401" cy="3563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129713"/>
            <a:ext cx="146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Exercise</a:t>
            </a:r>
            <a:endParaRPr lang="th-TH" sz="2400" dirty="0">
              <a:solidFill>
                <a:srgbClr val="FF33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16368"/>
              </p:ext>
            </p:extLst>
          </p:nvPr>
        </p:nvGraphicFramePr>
        <p:xfrm>
          <a:off x="5780088" y="2819400"/>
          <a:ext cx="2906712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4" imgW="1307880" imgH="914400" progId="Equation.3">
                  <p:embed/>
                </p:oleObj>
              </mc:Choice>
              <mc:Fallback>
                <p:oleObj name="Equation" r:id="rId4" imgW="130788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0088" y="2819400"/>
                        <a:ext cx="2906712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/>
        </p:nvSpPr>
        <p:spPr>
          <a:xfrm>
            <a:off x="2457450" y="3344684"/>
            <a:ext cx="2098917" cy="1122541"/>
          </a:xfrm>
          <a:custGeom>
            <a:avLst/>
            <a:gdLst>
              <a:gd name="connsiteX0" fmla="*/ 0 w 2098917"/>
              <a:gd name="connsiteY0" fmla="*/ 36691 h 1122541"/>
              <a:gd name="connsiteX1" fmla="*/ 1857375 w 2098917"/>
              <a:gd name="connsiteY1" fmla="*/ 103366 h 1122541"/>
              <a:gd name="connsiteX2" fmla="*/ 2000250 w 2098917"/>
              <a:gd name="connsiteY2" fmla="*/ 912991 h 1122541"/>
              <a:gd name="connsiteX3" fmla="*/ 1152525 w 2098917"/>
              <a:gd name="connsiteY3" fmla="*/ 1122541 h 112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917" h="1122541">
                <a:moveTo>
                  <a:pt x="0" y="36691"/>
                </a:moveTo>
                <a:cubicBezTo>
                  <a:pt x="762000" y="-2997"/>
                  <a:pt x="1524000" y="-42684"/>
                  <a:pt x="1857375" y="103366"/>
                </a:cubicBezTo>
                <a:cubicBezTo>
                  <a:pt x="2190750" y="249416"/>
                  <a:pt x="2117725" y="743129"/>
                  <a:pt x="2000250" y="912991"/>
                </a:cubicBezTo>
                <a:cubicBezTo>
                  <a:pt x="1882775" y="1082853"/>
                  <a:pt x="1517650" y="1102697"/>
                  <a:pt x="1152525" y="112254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56367" y="3124200"/>
            <a:ext cx="1082433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120188" y="3524250"/>
            <a:ext cx="1099262" cy="971550"/>
          </a:xfrm>
          <a:custGeom>
            <a:avLst/>
            <a:gdLst>
              <a:gd name="connsiteX0" fmla="*/ 70562 w 1099262"/>
              <a:gd name="connsiteY0" fmla="*/ 0 h 971550"/>
              <a:gd name="connsiteX1" fmla="*/ 108662 w 1099262"/>
              <a:gd name="connsiteY1" fmla="*/ 809625 h 971550"/>
              <a:gd name="connsiteX2" fmla="*/ 1099262 w 1099262"/>
              <a:gd name="connsiteY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62" h="971550">
                <a:moveTo>
                  <a:pt x="70562" y="0"/>
                </a:moveTo>
                <a:cubicBezTo>
                  <a:pt x="3887" y="323850"/>
                  <a:pt x="-62788" y="647700"/>
                  <a:pt x="108662" y="809625"/>
                </a:cubicBezTo>
                <a:cubicBezTo>
                  <a:pt x="280112" y="971550"/>
                  <a:pt x="689687" y="971550"/>
                  <a:pt x="1099262" y="97155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500632"/>
              </p:ext>
            </p:extLst>
          </p:nvPr>
        </p:nvGraphicFramePr>
        <p:xfrm>
          <a:off x="774942" y="5735638"/>
          <a:ext cx="7562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6" imgW="3403440" imgH="228600" progId="Equation.3">
                  <p:embed/>
                </p:oleObj>
              </mc:Choice>
              <mc:Fallback>
                <p:oleObj name="Equation" r:id="rId6" imgW="340344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942" y="5735638"/>
                        <a:ext cx="756285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145813" y="4400550"/>
            <a:ext cx="3502512" cy="961457"/>
          </a:xfrm>
          <a:custGeom>
            <a:avLst/>
            <a:gdLst>
              <a:gd name="connsiteX0" fmla="*/ 3502512 w 3502512"/>
              <a:gd name="connsiteY0" fmla="*/ 180975 h 961457"/>
              <a:gd name="connsiteX1" fmla="*/ 1530837 w 3502512"/>
              <a:gd name="connsiteY1" fmla="*/ 933450 h 961457"/>
              <a:gd name="connsiteX2" fmla="*/ 140187 w 3502512"/>
              <a:gd name="connsiteY2" fmla="*/ 723900 h 961457"/>
              <a:gd name="connsiteX3" fmla="*/ 121137 w 3502512"/>
              <a:gd name="connsiteY3" fmla="*/ 0 h 96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512" h="961457">
                <a:moveTo>
                  <a:pt x="3502512" y="180975"/>
                </a:moveTo>
                <a:cubicBezTo>
                  <a:pt x="2796868" y="511968"/>
                  <a:pt x="2091225" y="842962"/>
                  <a:pt x="1530837" y="933450"/>
                </a:cubicBezTo>
                <a:cubicBezTo>
                  <a:pt x="970449" y="1023938"/>
                  <a:pt x="375137" y="879475"/>
                  <a:pt x="140187" y="723900"/>
                </a:cubicBezTo>
                <a:cubicBezTo>
                  <a:pt x="-94763" y="568325"/>
                  <a:pt x="13187" y="284162"/>
                  <a:pt x="121137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1066800"/>
          </a:xfrm>
        </p:spPr>
        <p:txBody>
          <a:bodyPr/>
          <a:lstStyle/>
          <a:p>
            <a:r>
              <a:rPr lang="en-US" altLang="th-TH" sz="3600" dirty="0"/>
              <a:t>2.4 Series Resistors and Voltage </a:t>
            </a:r>
            <a:r>
              <a:rPr lang="en-US" altLang="th-TH" sz="3600" dirty="0" smtClean="0"/>
              <a:t>Division</a:t>
            </a:r>
            <a:endParaRPr lang="en-US" altLang="th-TH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151313"/>
          </a:xfrm>
        </p:spPr>
        <p:txBody>
          <a:bodyPr/>
          <a:lstStyle/>
          <a:p>
            <a:r>
              <a:rPr lang="en-US" altLang="th-TH" sz="2400" dirty="0"/>
              <a:t>Series: Two or more elements are in series if they are cascaded or connected sequentially </a:t>
            </a:r>
            <a:r>
              <a:rPr lang="en-US" altLang="th-TH" sz="2400" dirty="0" smtClean="0"/>
              <a:t>and </a:t>
            </a:r>
            <a:r>
              <a:rPr lang="en-US" altLang="th-TH" sz="2400" dirty="0"/>
              <a:t>consequently carry the same current.</a:t>
            </a:r>
            <a:r>
              <a:rPr lang="en-US" altLang="th-TH" sz="2400" i="1" dirty="0"/>
              <a:t> </a:t>
            </a:r>
          </a:p>
          <a:p>
            <a:pPr>
              <a:buFontTx/>
              <a:buNone/>
            </a:pPr>
            <a:endParaRPr lang="en-US" altLang="th-TH" sz="2400" i="1" dirty="0"/>
          </a:p>
          <a:p>
            <a:r>
              <a:rPr lang="en-US" altLang="th-TH" sz="2400" dirty="0"/>
              <a:t>The equivalent resistance of any number of resistors connected in a series is the sum of the  individual resistances. </a:t>
            </a:r>
          </a:p>
          <a:p>
            <a:endParaRPr lang="en-US" altLang="th-TH" sz="2400" dirty="0"/>
          </a:p>
          <a:p>
            <a:endParaRPr lang="en-US" altLang="th-TH" sz="2400" dirty="0"/>
          </a:p>
          <a:p>
            <a:r>
              <a:rPr lang="en-US" altLang="th-TH" sz="2400" dirty="0"/>
              <a:t>The voltage divider can be expressed as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C6DF-116A-4F9E-8ACA-5ED22BC6B58D}" type="slidenum">
              <a:rPr lang="en-US" altLang="th-TH"/>
              <a:pPr/>
              <a:t>28</a:t>
            </a:fld>
            <a:endParaRPr lang="en-US" altLang="th-TH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48189"/>
              </p:ext>
            </p:extLst>
          </p:nvPr>
        </p:nvGraphicFramePr>
        <p:xfrm>
          <a:off x="2743200" y="3810000"/>
          <a:ext cx="3733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" name="Equation" r:id="rId3" imgW="2006600" imgH="431800" progId="Equation.3">
                  <p:embed/>
                </p:oleObj>
              </mc:Choice>
              <mc:Fallback>
                <p:oleObj name="Equation" r:id="rId3" imgW="2006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7338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895600" y="5692775"/>
          <a:ext cx="281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9" name="Equation" r:id="rId5" imgW="1548728" imgH="444307" progId="Equation.3">
                  <p:embed/>
                </p:oleObj>
              </mc:Choice>
              <mc:Fallback>
                <p:oleObj name="Equation" r:id="rId5" imgW="154872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92775"/>
                        <a:ext cx="2819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150" y="3571441"/>
            <a:ext cx="997425" cy="2943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8" y="5530002"/>
            <a:ext cx="3903643" cy="1059929"/>
          </a:xfrm>
          <a:prstGeom prst="rect">
            <a:avLst/>
          </a:prstGeom>
        </p:spPr>
      </p:pic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72007" y="21505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791" y="1086846"/>
            <a:ext cx="2727615" cy="2127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4" y="1038229"/>
            <a:ext cx="3539169" cy="2224621"/>
          </a:xfrm>
          <a:prstGeom prst="rect">
            <a:avLst/>
          </a:prstGeom>
        </p:spPr>
      </p:pic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0A9E-001C-496D-ADF0-63E40DB16C74}" type="slidenum">
              <a:rPr lang="en-US" altLang="th-TH"/>
              <a:pPr/>
              <a:t>29</a:t>
            </a:fld>
            <a:endParaRPr lang="en-US" altLang="th-TH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228600" y="3048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3600" dirty="0"/>
              <a:t>2.4 Series Resistors and </a:t>
            </a:r>
            <a:endParaRPr lang="en-US" altLang="th-TH" sz="3600" dirty="0" smtClean="0"/>
          </a:p>
          <a:p>
            <a:pPr eaLnBrk="1" hangingPunct="1"/>
            <a:r>
              <a:rPr lang="en-US" altLang="th-TH" sz="3600" dirty="0" smtClean="0"/>
              <a:t>Voltage Division </a:t>
            </a:r>
            <a:r>
              <a:rPr lang="en-US" altLang="th-TH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altLang="th-TH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การแบ่งแรงดัน</a:t>
            </a:r>
            <a:r>
              <a:rPr lang="en-US" altLang="th-TH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altLang="th-TH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184" y="3429000"/>
            <a:ext cx="1633825" cy="537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378" y="4308891"/>
            <a:ext cx="4079544" cy="924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329355"/>
            <a:ext cx="3136806" cy="782623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056923" y="3584058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t="52947"/>
          <a:stretch/>
        </p:blipFill>
        <p:spPr>
          <a:xfrm>
            <a:off x="6397895" y="3428999"/>
            <a:ext cx="2514600" cy="664099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6480598" y="3579581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b="68515"/>
          <a:stretch/>
        </p:blipFill>
        <p:spPr>
          <a:xfrm>
            <a:off x="6172200" y="4604010"/>
            <a:ext cx="2514600" cy="44437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7139556" y="4189194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ight Arrow 17"/>
          <p:cNvSpPr/>
          <p:nvPr/>
        </p:nvSpPr>
        <p:spPr>
          <a:xfrm flipH="1">
            <a:off x="5625081" y="4650124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Right Arrow 18"/>
          <p:cNvSpPr/>
          <p:nvPr/>
        </p:nvSpPr>
        <p:spPr>
          <a:xfrm rot="5400000">
            <a:off x="2181407" y="5209656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4355796" y="5719566"/>
            <a:ext cx="4124847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ใช้สำหรับหาแรงดันตกคร่อม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</a:p>
          <a:p>
            <a:pPr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ในวงจร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ที่ต่ออนุกรมกัน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4237821" y="2114554"/>
            <a:ext cx="715179" cy="3640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</a:t>
            </a:r>
            <a:r>
              <a:rPr lang="en-US" altLang="th-TH" dirty="0" smtClean="0"/>
              <a:t>Law</a:t>
            </a:r>
            <a:endParaRPr lang="en-US" altLang="th-TH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010400" cy="5029200"/>
          </a:xfrm>
        </p:spPr>
        <p:txBody>
          <a:bodyPr/>
          <a:lstStyle/>
          <a:p>
            <a:r>
              <a:rPr lang="en-US" altLang="th-TH" sz="2400" dirty="0"/>
              <a:t>Ohm’s law states that the voltage across a resistor is directly proportional to the current I flowing through the resistor.</a:t>
            </a:r>
            <a:r>
              <a:rPr lang="en-US" altLang="th-TH" sz="2000" dirty="0"/>
              <a:t> </a:t>
            </a:r>
          </a:p>
          <a:p>
            <a:endParaRPr lang="en-US" altLang="th-TH" sz="2000" dirty="0"/>
          </a:p>
          <a:p>
            <a:r>
              <a:rPr lang="en-US" altLang="th-TH" sz="2400" dirty="0"/>
              <a:t>Mathematical expression for Ohm’s Law  is as follows:</a:t>
            </a:r>
          </a:p>
          <a:p>
            <a:endParaRPr lang="en-US" altLang="th-TH" sz="2000" dirty="0"/>
          </a:p>
          <a:p>
            <a:endParaRPr lang="en-US" altLang="th-TH" sz="2000" dirty="0"/>
          </a:p>
          <a:p>
            <a:r>
              <a:rPr lang="en-US" altLang="th-TH" sz="2400" dirty="0"/>
              <a:t>Two extreme possible values of R:              </a:t>
            </a:r>
            <a:r>
              <a:rPr lang="en-US" altLang="th-TH" sz="2400" b="1" dirty="0" smtClean="0"/>
              <a:t>0 </a:t>
            </a:r>
            <a:r>
              <a:rPr lang="en-US" altLang="th-TH" sz="2400" b="1" dirty="0"/>
              <a:t>(zero)  and </a:t>
            </a:r>
            <a:r>
              <a:rPr lang="en-US" altLang="th-TH" sz="2400" b="1" dirty="0">
                <a:sym typeface="Symbol" panose="05050102010706020507" pitchFamily="18" charset="2"/>
              </a:rPr>
              <a:t></a:t>
            </a:r>
            <a:r>
              <a:rPr lang="en-US" altLang="th-TH" sz="2400" b="1" dirty="0"/>
              <a:t> (infinite) </a:t>
            </a:r>
            <a:r>
              <a:rPr lang="en-US" altLang="th-TH" sz="2400" dirty="0"/>
              <a:t>are related with two basic circuit concepts: </a:t>
            </a:r>
            <a:r>
              <a:rPr lang="en-US" altLang="th-TH" sz="2400" dirty="0">
                <a:solidFill>
                  <a:srgbClr val="FF3300"/>
                </a:solidFill>
              </a:rPr>
              <a:t>short circuit</a:t>
            </a:r>
            <a:r>
              <a:rPr lang="en-US" altLang="th-TH" sz="2400" dirty="0"/>
              <a:t> and </a:t>
            </a:r>
            <a:r>
              <a:rPr lang="en-US" altLang="th-TH" sz="2400" dirty="0">
                <a:solidFill>
                  <a:srgbClr val="FF3300"/>
                </a:solidFill>
              </a:rPr>
              <a:t>open circuit.</a:t>
            </a:r>
            <a:endParaRPr lang="en-US" altLang="th-TH" sz="2800" dirty="0">
              <a:solidFill>
                <a:srgbClr val="FF3300"/>
              </a:solidFill>
            </a:endParaRPr>
          </a:p>
        </p:txBody>
      </p:sp>
      <p:graphicFrame>
        <p:nvGraphicFramePr>
          <p:cNvPr id="6451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7467600" y="1828800"/>
          <a:ext cx="1300163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2" name="Bitmap Image" r:id="rId3" imgW="1467055" imgH="4009524" progId="Paint.Picture">
                  <p:embed/>
                </p:oleObj>
              </mc:Choice>
              <mc:Fallback>
                <p:oleObj name="Bitmap Image" r:id="rId3" imgW="1467055" imgH="400952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28800"/>
                        <a:ext cx="1300163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00AF-EC8C-43E7-A10F-1B73F8503F1C}" type="slidenum">
              <a:rPr lang="en-US" altLang="th-TH"/>
              <a:pPr/>
              <a:t>3</a:t>
            </a:fld>
            <a:endParaRPr lang="en-US" altLang="th-TH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429000" y="3886200"/>
          <a:ext cx="1371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3" name="Equation" r:id="rId5" imgW="418918" imgH="177723" progId="Equation.3">
                  <p:embed/>
                </p:oleObj>
              </mc:Choice>
              <mc:Fallback>
                <p:oleObj name="Equation" r:id="rId5" imgW="418918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13716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143000"/>
          </a:xfrm>
        </p:spPr>
        <p:txBody>
          <a:bodyPr/>
          <a:lstStyle/>
          <a:p>
            <a:r>
              <a:rPr lang="en-US" altLang="th-TH" sz="3600" dirty="0"/>
              <a:t>2.5 Parallel Resistors and Current </a:t>
            </a:r>
            <a:r>
              <a:rPr lang="en-US" altLang="th-TH" sz="3600" dirty="0" smtClean="0"/>
              <a:t>Division</a:t>
            </a:r>
            <a:endParaRPr lang="en-US" altLang="th-TH" sz="36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82777"/>
            <a:ext cx="8305800" cy="4419600"/>
          </a:xfrm>
        </p:spPr>
        <p:txBody>
          <a:bodyPr/>
          <a:lstStyle/>
          <a:p>
            <a:r>
              <a:rPr lang="en-US" altLang="th-TH" sz="2400" dirty="0"/>
              <a:t>Parallel: Two or more elements are in parallel if they are connected to the same two nodes and consequently have the same voltage across them.</a:t>
            </a:r>
          </a:p>
          <a:p>
            <a:pPr>
              <a:buFontTx/>
              <a:buNone/>
            </a:pPr>
            <a:endParaRPr lang="en-US" altLang="th-TH" sz="2400" i="1" dirty="0"/>
          </a:p>
          <a:p>
            <a:r>
              <a:rPr lang="en-US" altLang="th-TH" sz="2400" dirty="0"/>
              <a:t>The equivalent resistance of a circuit with  </a:t>
            </a:r>
            <a:r>
              <a:rPr lang="en-US" altLang="th-TH" sz="2400" dirty="0" smtClean="0"/>
              <a:t>N </a:t>
            </a:r>
            <a:r>
              <a:rPr lang="en-US" altLang="th-TH" sz="2400" dirty="0"/>
              <a:t>resistors in parallel is: </a:t>
            </a:r>
          </a:p>
          <a:p>
            <a:endParaRPr lang="en-US" altLang="th-TH" sz="2400" dirty="0"/>
          </a:p>
          <a:p>
            <a:endParaRPr lang="en-US" altLang="th-TH" sz="2400" dirty="0"/>
          </a:p>
          <a:p>
            <a:r>
              <a:rPr lang="en-US" altLang="th-TH" sz="2400" dirty="0"/>
              <a:t>The total current </a:t>
            </a:r>
            <a:r>
              <a:rPr lang="en-US" altLang="th-TH" sz="2400" dirty="0" err="1"/>
              <a:t>i</a:t>
            </a:r>
            <a:r>
              <a:rPr lang="en-US" altLang="th-TH" sz="2400" dirty="0"/>
              <a:t> is shared by the resistors in inverse proportion to their resistances. The current divider </a:t>
            </a:r>
            <a:r>
              <a:rPr lang="en-US" altLang="th-TH" sz="2400" dirty="0" smtClean="0"/>
              <a:t>can </a:t>
            </a:r>
            <a:r>
              <a:rPr lang="en-US" altLang="th-TH" sz="2400" dirty="0"/>
              <a:t>be expressed as: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180D-7CFA-48F6-8069-9C51C4E71DA8}" type="slidenum">
              <a:rPr lang="en-US" altLang="th-TH"/>
              <a:pPr/>
              <a:t>30</a:t>
            </a:fld>
            <a:endParaRPr lang="en-US" altLang="th-TH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383142"/>
              </p:ext>
            </p:extLst>
          </p:nvPr>
        </p:nvGraphicFramePr>
        <p:xfrm>
          <a:off x="2743200" y="3513216"/>
          <a:ext cx="2667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6" name="Equation" r:id="rId3" imgW="1600200" imgH="444500" progId="Equation.3">
                  <p:embed/>
                </p:oleObj>
              </mc:Choice>
              <mc:Fallback>
                <p:oleObj name="Equation" r:id="rId3" imgW="1600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13216"/>
                        <a:ext cx="26670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27036"/>
              </p:ext>
            </p:extLst>
          </p:nvPr>
        </p:nvGraphicFramePr>
        <p:xfrm>
          <a:off x="3733800" y="5410200"/>
          <a:ext cx="1752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7" name="Equation" r:id="rId5" imgW="939392" imgH="482391" progId="Equation.3">
                  <p:embed/>
                </p:oleObj>
              </mc:Choice>
              <mc:Fallback>
                <p:oleObj name="Equation" r:id="rId5" imgW="939392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410200"/>
                        <a:ext cx="17526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454" y="3492577"/>
            <a:ext cx="1282100" cy="2411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0" y="772640"/>
            <a:ext cx="2999662" cy="205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17" y="655231"/>
            <a:ext cx="2724958" cy="21700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8AEF-109A-4F8D-97E8-C2EDA01B7002}" type="slidenum">
              <a:rPr lang="en-US" altLang="th-TH" smtClean="0"/>
              <a:pPr/>
              <a:t>31</a:t>
            </a:fld>
            <a:endParaRPr lang="en-US" alt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30" y="-18924"/>
            <a:ext cx="8534400" cy="1143000"/>
          </a:xfrm>
        </p:spPr>
        <p:txBody>
          <a:bodyPr/>
          <a:lstStyle/>
          <a:p>
            <a:r>
              <a:rPr lang="en-US" altLang="th-TH" sz="3600" dirty="0"/>
              <a:t>2.5 Parallel Resistors and Current </a:t>
            </a:r>
            <a:r>
              <a:rPr lang="en-US" altLang="th-TH" sz="3600" dirty="0" smtClean="0"/>
              <a:t>Division</a:t>
            </a:r>
            <a:endParaRPr lang="en-US" altLang="th-TH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2662" t="-6341" b="73166"/>
          <a:stretch/>
        </p:blipFill>
        <p:spPr>
          <a:xfrm>
            <a:off x="257352" y="4421762"/>
            <a:ext cx="1858044" cy="4676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998529"/>
            <a:ext cx="3470529" cy="6431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326" y="2919225"/>
            <a:ext cx="1838074" cy="801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1" y="2932881"/>
            <a:ext cx="2683509" cy="77448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105400" y="316772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2133" y="5704505"/>
            <a:ext cx="2971115" cy="798406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971800" y="316772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Left-Right Arrow 18"/>
          <p:cNvSpPr/>
          <p:nvPr/>
        </p:nvSpPr>
        <p:spPr>
          <a:xfrm>
            <a:off x="3522665" y="1622031"/>
            <a:ext cx="715179" cy="3640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47042"/>
          <a:stretch/>
        </p:blipFill>
        <p:spPr>
          <a:xfrm>
            <a:off x="2590667" y="4205318"/>
            <a:ext cx="2127422" cy="746567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020393" y="4448929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36129"/>
              </p:ext>
            </p:extLst>
          </p:nvPr>
        </p:nvGraphicFramePr>
        <p:xfrm>
          <a:off x="7359625" y="4170919"/>
          <a:ext cx="1544905" cy="81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Equation" r:id="rId10" imgW="914400" imgH="482400" progId="Equation.3">
                  <p:embed/>
                </p:oleObj>
              </mc:Choice>
              <mc:Fallback>
                <p:oleObj name="Equation" r:id="rId10" imgW="9144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59625" y="4170919"/>
                        <a:ext cx="1544905" cy="815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ight Arrow 21"/>
          <p:cNvSpPr/>
          <p:nvPr/>
        </p:nvSpPr>
        <p:spPr>
          <a:xfrm rot="5400000">
            <a:off x="8276811" y="375391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04998"/>
              </p:ext>
            </p:extLst>
          </p:nvPr>
        </p:nvGraphicFramePr>
        <p:xfrm>
          <a:off x="5193360" y="4174929"/>
          <a:ext cx="1544905" cy="81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Equation" r:id="rId12" imgW="914400" imgH="482400" progId="Equation.3">
                  <p:embed/>
                </p:oleObj>
              </mc:Choice>
              <mc:Fallback>
                <p:oleObj name="Equation" r:id="rId12" imgW="914400" imgH="4824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93360" y="4174929"/>
                        <a:ext cx="1544905" cy="815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Arrow 23"/>
          <p:cNvSpPr/>
          <p:nvPr/>
        </p:nvSpPr>
        <p:spPr>
          <a:xfrm flipH="1">
            <a:off x="6853059" y="442620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ight Arrow 24"/>
          <p:cNvSpPr/>
          <p:nvPr/>
        </p:nvSpPr>
        <p:spPr>
          <a:xfrm rot="17895719" flipH="1">
            <a:off x="4607049" y="5151965"/>
            <a:ext cx="679064" cy="271355"/>
          </a:xfrm>
          <a:prstGeom prst="rightArrow">
            <a:avLst>
              <a:gd name="adj1" fmla="val 562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Right Arrow 26"/>
          <p:cNvSpPr/>
          <p:nvPr/>
        </p:nvSpPr>
        <p:spPr>
          <a:xfrm rot="3704281">
            <a:off x="3338014" y="5193311"/>
            <a:ext cx="679064" cy="271355"/>
          </a:xfrm>
          <a:prstGeom prst="rightArrow">
            <a:avLst>
              <a:gd name="adj1" fmla="val 562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TextBox 27"/>
          <p:cNvSpPr txBox="1"/>
          <p:nvPr/>
        </p:nvSpPr>
        <p:spPr>
          <a:xfrm>
            <a:off x="166395" y="5229727"/>
            <a:ext cx="2396810" cy="135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ใช้คำนวณกระแส</a:t>
            </a: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ที่ผ่าน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r>
              <a:rPr lang="th-TH" sz="3600" b="1" baseline="-25000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ในวงจร</a:t>
            </a:r>
          </a:p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ที่ต่อขนานกัน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57667" y="699375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การแบ่งกระแส)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24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46" y="1183920"/>
            <a:ext cx="2999662" cy="205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124076"/>
            <a:ext cx="2724958" cy="21700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8AEF-109A-4F8D-97E8-C2EDA01B7002}" type="slidenum">
              <a:rPr lang="en-US" altLang="th-TH" smtClean="0"/>
              <a:pPr/>
              <a:t>32</a:t>
            </a:fld>
            <a:endParaRPr lang="en-US" alt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30" y="-18924"/>
            <a:ext cx="8534400" cy="1143000"/>
          </a:xfrm>
        </p:spPr>
        <p:txBody>
          <a:bodyPr/>
          <a:lstStyle/>
          <a:p>
            <a:r>
              <a:rPr lang="en-US" altLang="th-TH" sz="3600" dirty="0"/>
              <a:t>2.5 Parallel Resistors and Current </a:t>
            </a:r>
            <a:r>
              <a:rPr lang="en-US" altLang="th-TH" sz="3600" dirty="0" smtClean="0"/>
              <a:t>Division</a:t>
            </a:r>
            <a:endParaRPr lang="en-US" altLang="th-TH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655668"/>
            <a:ext cx="2957505" cy="3964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b="48350"/>
          <a:stretch/>
        </p:blipFill>
        <p:spPr>
          <a:xfrm>
            <a:off x="4529119" y="5656687"/>
            <a:ext cx="1494330" cy="6566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348" y="4489307"/>
            <a:ext cx="2851631" cy="770711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4214411" y="2027049"/>
            <a:ext cx="715179" cy="3640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57667" y="699375"/>
            <a:ext cx="229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การแบ่งกระแส)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531" y="3369169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กรณีที่เราคำนวณโดยใช้ค่า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Conductance (G)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631" y="4009337"/>
            <a:ext cx="4315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สำหรับการต่อ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แบบขนานจะได้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803349"/>
              </p:ext>
            </p:extLst>
          </p:nvPr>
        </p:nvGraphicFramePr>
        <p:xfrm>
          <a:off x="6544079" y="3326712"/>
          <a:ext cx="752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Equation" r:id="rId8" imgW="444240" imgH="393480" progId="Equation.3">
                  <p:embed/>
                </p:oleObj>
              </mc:Choice>
              <mc:Fallback>
                <p:oleObj name="Equation" r:id="rId8" imgW="444240" imgH="39348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44079" y="3326712"/>
                        <a:ext cx="75247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28482" y="4530718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t="55705"/>
          <a:stretch/>
        </p:blipFill>
        <p:spPr>
          <a:xfrm>
            <a:off x="6412228" y="5693812"/>
            <a:ext cx="1494330" cy="563157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5400000">
            <a:off x="6069328" y="5305952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1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0A-2B4D-4E2F-9338-C603C09A4992}" type="slidenum">
              <a:rPr lang="en-US" altLang="th-TH"/>
              <a:pPr/>
              <a:t>33</a:t>
            </a:fld>
            <a:endParaRPr lang="en-US" altLang="th-TH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0" y="304800"/>
            <a:ext cx="929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3600" dirty="0"/>
              <a:t>2.5 Parallel Resistors and Current </a:t>
            </a:r>
            <a:r>
              <a:rPr lang="en-US" altLang="th-TH" sz="3600" dirty="0" smtClean="0"/>
              <a:t>Division</a:t>
            </a:r>
            <a:endParaRPr lang="en-US" altLang="th-TH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6240"/>
            <a:ext cx="4017708" cy="237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05" y="1726636"/>
            <a:ext cx="2842304" cy="2149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1143368"/>
            <a:ext cx="15295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th-TH" b="1" u="sng" dirty="0"/>
              <a:t>Example </a:t>
            </a:r>
            <a:r>
              <a:rPr lang="en-US" altLang="th-TH" b="1" u="sng" dirty="0" smtClean="0"/>
              <a:t>3</a:t>
            </a:r>
            <a:endParaRPr lang="en-US" altLang="th-TH" b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996462" y="4038600"/>
            <a:ext cx="7239000" cy="415925"/>
            <a:chOff x="990600" y="4308475"/>
            <a:chExt cx="7239000" cy="415925"/>
          </a:xfrm>
        </p:grpSpPr>
        <p:grpSp>
          <p:nvGrpSpPr>
            <p:cNvPr id="11" name="Group 10"/>
            <p:cNvGrpSpPr/>
            <p:nvPr/>
          </p:nvGrpSpPr>
          <p:grpSpPr>
            <a:xfrm>
              <a:off x="990600" y="4308475"/>
              <a:ext cx="1625600" cy="415925"/>
              <a:chOff x="990600" y="4308475"/>
              <a:chExt cx="1625600" cy="41592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90600" y="4343400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    and </a:t>
                </a:r>
                <a:endParaRPr lang="th-TH" dirty="0"/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8211711"/>
                  </p:ext>
                </p:extLst>
              </p:nvPr>
            </p:nvGraphicFramePr>
            <p:xfrm>
              <a:off x="1600200" y="4308923"/>
              <a:ext cx="230821" cy="4154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80" name="Equation" r:id="rId5" imgW="126720" imgH="228600" progId="Equation.DSMT4">
                      <p:embed/>
                    </p:oleObj>
                  </mc:Choice>
                  <mc:Fallback>
                    <p:oleObj name="Equation" r:id="rId5" imgW="12672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00200" y="4308923"/>
                            <a:ext cx="230821" cy="41547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5944461"/>
                  </p:ext>
                </p:extLst>
              </p:nvPr>
            </p:nvGraphicFramePr>
            <p:xfrm>
              <a:off x="2339975" y="4308475"/>
              <a:ext cx="276225" cy="415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81" name="Equation" r:id="rId7" imgW="152280" imgH="228600" progId="Equation.DSMT4">
                      <p:embed/>
                    </p:oleObj>
                  </mc:Choice>
                  <mc:Fallback>
                    <p:oleObj name="Equation" r:id="rId7" imgW="152280" imgH="228600" progId="Equation.DSMT4">
                      <p:embed/>
                      <p:pic>
                        <p:nvPicPr>
                          <p:cNvPr id="8" name="Object 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339975" y="4308475"/>
                            <a:ext cx="276225" cy="4159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9"/>
            <p:cNvGrpSpPr/>
            <p:nvPr/>
          </p:nvGrpSpPr>
          <p:grpSpPr>
            <a:xfrm>
              <a:off x="2514600" y="4355068"/>
              <a:ext cx="5715000" cy="369332"/>
              <a:chOff x="2514600" y="4495800"/>
              <a:chExt cx="5715000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514600" y="4495800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and the power dissipated </a:t>
                </a:r>
                <a:r>
                  <a:rPr lang="en-US" dirty="0"/>
                  <a:t>in the 3- </a:t>
                </a:r>
                <a:r>
                  <a:rPr lang="en-US" dirty="0" smtClean="0"/>
                  <a:t>   resistor</a:t>
                </a:r>
                <a:endParaRPr lang="th-TH" dirty="0"/>
              </a:p>
            </p:txBody>
          </p:sp>
          <p:graphicFrame>
            <p:nvGraphicFramePr>
              <p:cNvPr id="21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3073178"/>
                  </p:ext>
                </p:extLst>
              </p:nvPr>
            </p:nvGraphicFramePr>
            <p:xfrm>
              <a:off x="6629400" y="4498975"/>
              <a:ext cx="300037" cy="301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82" name="Equation" r:id="rId9" imgW="164880" imgH="164880" progId="Equation.DSMT4">
                      <p:embed/>
                    </p:oleObj>
                  </mc:Choice>
                  <mc:Fallback>
                    <p:oleObj name="Equation" r:id="rId9" imgW="164880" imgH="164880" progId="Equation.DSMT4">
                      <p:embed/>
                      <p:pic>
                        <p:nvPicPr>
                          <p:cNvPr id="19" name="Object 1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629400" y="4498975"/>
                            <a:ext cx="300037" cy="301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2401" y="4690396"/>
            <a:ext cx="3021375" cy="797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6200" y="5543237"/>
            <a:ext cx="2006767" cy="7004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21472" y="5726668"/>
            <a:ext cx="211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Ohm’s law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0A-2B4D-4E2F-9338-C603C09A4992}" type="slidenum">
              <a:rPr lang="en-US" altLang="th-TH"/>
              <a:pPr/>
              <a:t>34</a:t>
            </a:fld>
            <a:endParaRPr lang="en-US" altLang="th-TH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0" y="304800"/>
            <a:ext cx="929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3600" dirty="0"/>
              <a:t>2.5 Parallel Resistors and Current </a:t>
            </a:r>
            <a:r>
              <a:rPr lang="en-US" altLang="th-TH" sz="3600" dirty="0" smtClean="0"/>
              <a:t>Division</a:t>
            </a:r>
            <a:endParaRPr lang="en-US" altLang="th-TH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7" y="2286000"/>
            <a:ext cx="3505200" cy="8955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19200" y="2057400"/>
            <a:ext cx="306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apply voltage division</a:t>
            </a:r>
            <a:endParaRPr lang="th-TH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067" y="1447800"/>
            <a:ext cx="3345865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318" y="3073955"/>
            <a:ext cx="4470882" cy="8884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92565" y="381000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apply current division</a:t>
            </a:r>
            <a:endParaRPr lang="th-TH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821" y="4114800"/>
            <a:ext cx="4366902" cy="10668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354" y="5072273"/>
            <a:ext cx="6161246" cy="15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888F-257C-4013-BDDC-791A3C041686}" type="slidenum">
              <a:rPr lang="en-US" altLang="th-TH" smtClean="0"/>
              <a:pPr/>
              <a:t>35</a:t>
            </a:fld>
            <a:endParaRPr lang="en-US" altLang="th-TH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76200" y="-152400"/>
            <a:ext cx="929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th-TH" sz="3200" dirty="0" smtClean="0"/>
              <a:t>Summary</a:t>
            </a:r>
            <a:endParaRPr lang="en-US" altLang="th-TH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73625" cy="3168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64732"/>
            <a:ext cx="4657859" cy="106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19601" y="1371600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Series resistors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5446" y="4078480"/>
            <a:ext cx="2725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Parallel resistors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545044"/>
            <a:ext cx="3450752" cy="1005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52" y="3564890"/>
            <a:ext cx="1349848" cy="25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36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000"/>
            <a:ext cx="8452517" cy="32766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579497" y="1457072"/>
            <a:ext cx="1406585" cy="1692190"/>
          </a:xfrm>
          <a:custGeom>
            <a:avLst/>
            <a:gdLst>
              <a:gd name="connsiteX0" fmla="*/ 230378 w 1406585"/>
              <a:gd name="connsiteY0" fmla="*/ 657478 h 1692190"/>
              <a:gd name="connsiteX1" fmla="*/ 49403 w 1406585"/>
              <a:gd name="connsiteY1" fmla="*/ 552703 h 1692190"/>
              <a:gd name="connsiteX2" fmla="*/ 20828 w 1406585"/>
              <a:gd name="connsiteY2" fmla="*/ 200278 h 1692190"/>
              <a:gd name="connsiteX3" fmla="*/ 325628 w 1406585"/>
              <a:gd name="connsiteY3" fmla="*/ 253 h 1692190"/>
              <a:gd name="connsiteX4" fmla="*/ 1192403 w 1406585"/>
              <a:gd name="connsiteY4" fmla="*/ 238378 h 1692190"/>
              <a:gd name="connsiteX5" fmla="*/ 1325753 w 1406585"/>
              <a:gd name="connsiteY5" fmla="*/ 1476628 h 1692190"/>
              <a:gd name="connsiteX6" fmla="*/ 135128 w 1406585"/>
              <a:gd name="connsiteY6" fmla="*/ 1657603 h 1692190"/>
              <a:gd name="connsiteX7" fmla="*/ 201803 w 1406585"/>
              <a:gd name="connsiteY7" fmla="*/ 1086103 h 1692190"/>
              <a:gd name="connsiteX8" fmla="*/ 497078 w 1406585"/>
              <a:gd name="connsiteY8" fmla="*/ 1048003 h 1692190"/>
              <a:gd name="connsiteX9" fmla="*/ 516128 w 1406585"/>
              <a:gd name="connsiteY9" fmla="*/ 705103 h 1692190"/>
              <a:gd name="connsiteX10" fmla="*/ 230378 w 1406585"/>
              <a:gd name="connsiteY10" fmla="*/ 657478 h 169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6585" h="1692190">
                <a:moveTo>
                  <a:pt x="230378" y="657478"/>
                </a:moveTo>
                <a:cubicBezTo>
                  <a:pt x="152591" y="632078"/>
                  <a:pt x="84328" y="628903"/>
                  <a:pt x="49403" y="552703"/>
                </a:cubicBezTo>
                <a:cubicBezTo>
                  <a:pt x="14478" y="476503"/>
                  <a:pt x="-25209" y="292353"/>
                  <a:pt x="20828" y="200278"/>
                </a:cubicBezTo>
                <a:cubicBezTo>
                  <a:pt x="66865" y="108203"/>
                  <a:pt x="130366" y="-6097"/>
                  <a:pt x="325628" y="253"/>
                </a:cubicBezTo>
                <a:cubicBezTo>
                  <a:pt x="520890" y="6603"/>
                  <a:pt x="1025715" y="-7685"/>
                  <a:pt x="1192403" y="238378"/>
                </a:cubicBezTo>
                <a:cubicBezTo>
                  <a:pt x="1359091" y="484441"/>
                  <a:pt x="1501965" y="1240091"/>
                  <a:pt x="1325753" y="1476628"/>
                </a:cubicBezTo>
                <a:cubicBezTo>
                  <a:pt x="1149541" y="1713165"/>
                  <a:pt x="322453" y="1722690"/>
                  <a:pt x="135128" y="1657603"/>
                </a:cubicBezTo>
                <a:cubicBezTo>
                  <a:pt x="-52197" y="1592516"/>
                  <a:pt x="141478" y="1187703"/>
                  <a:pt x="201803" y="1086103"/>
                </a:cubicBezTo>
                <a:cubicBezTo>
                  <a:pt x="262128" y="984503"/>
                  <a:pt x="444691" y="1111503"/>
                  <a:pt x="497078" y="1048003"/>
                </a:cubicBezTo>
                <a:cubicBezTo>
                  <a:pt x="549465" y="984503"/>
                  <a:pt x="558990" y="770190"/>
                  <a:pt x="516128" y="705103"/>
                </a:cubicBezTo>
                <a:cubicBezTo>
                  <a:pt x="473266" y="640016"/>
                  <a:pt x="308165" y="682878"/>
                  <a:pt x="230378" y="65747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6082" y="2303167"/>
            <a:ext cx="1424118" cy="2876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362200" y="1371600"/>
            <a:ext cx="1828800" cy="1981200"/>
          </a:xfrm>
          <a:prstGeom prst="roundRect">
            <a:avLst/>
          </a:prstGeom>
          <a:noFill/>
          <a:ln w="254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88541" y="3234734"/>
            <a:ext cx="1424118" cy="2876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50022" y="1253534"/>
            <a:ext cx="2593377" cy="24040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44087" y="3657600"/>
            <a:ext cx="1421541" cy="95626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492346" y="1066800"/>
            <a:ext cx="3308254" cy="2819399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8771" y="3886199"/>
            <a:ext cx="535716" cy="106680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12789"/>
              </p:ext>
            </p:extLst>
          </p:nvPr>
        </p:nvGraphicFramePr>
        <p:xfrm>
          <a:off x="5348288" y="2401888"/>
          <a:ext cx="2003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Equation" r:id="rId4" imgW="939600" imgH="177480" progId="Equation.3">
                  <p:embed/>
                </p:oleObj>
              </mc:Choice>
              <mc:Fallback>
                <p:oleObj name="Equation" r:id="rId4" imgW="939600" imgH="17748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8288" y="2401888"/>
                        <a:ext cx="20034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22194"/>
              </p:ext>
            </p:extLst>
          </p:nvPr>
        </p:nvGraphicFramePr>
        <p:xfrm>
          <a:off x="5646575" y="3104061"/>
          <a:ext cx="2490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Equation" r:id="rId6" imgW="1168200" imgH="393480" progId="Equation.3">
                  <p:embed/>
                </p:oleObj>
              </mc:Choice>
              <mc:Fallback>
                <p:oleObj name="Equation" r:id="rId6" imgW="1168200" imgH="3934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6575" y="3104061"/>
                        <a:ext cx="2490787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49532"/>
              </p:ext>
            </p:extLst>
          </p:nvPr>
        </p:nvGraphicFramePr>
        <p:xfrm>
          <a:off x="5257800" y="4395694"/>
          <a:ext cx="14081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8" imgW="660240" imgH="177480" progId="Equation.3">
                  <p:embed/>
                </p:oleObj>
              </mc:Choice>
              <mc:Fallback>
                <p:oleObj name="Equation" r:id="rId8" imgW="660240" imgH="17748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4395694"/>
                        <a:ext cx="14081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68222"/>
              </p:ext>
            </p:extLst>
          </p:nvPr>
        </p:nvGraphicFramePr>
        <p:xfrm>
          <a:off x="2978084" y="4781955"/>
          <a:ext cx="22209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Equation" r:id="rId10" imgW="1041120" imgH="393480" progId="Equation.3">
                  <p:embed/>
                </p:oleObj>
              </mc:Choice>
              <mc:Fallback>
                <p:oleObj name="Equation" r:id="rId10" imgW="1041120" imgH="39348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8084" y="4781955"/>
                        <a:ext cx="2220913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908364" y="914400"/>
            <a:ext cx="4194455" cy="320198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82164" y="4133460"/>
            <a:ext cx="231030" cy="1276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3264"/>
              </p:ext>
            </p:extLst>
          </p:nvPr>
        </p:nvGraphicFramePr>
        <p:xfrm>
          <a:off x="963736" y="5697942"/>
          <a:ext cx="23828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12" imgW="1117440" imgH="177480" progId="Equation.3">
                  <p:embed/>
                </p:oleObj>
              </mc:Choice>
              <mc:Fallback>
                <p:oleObj name="Equation" r:id="rId12" imgW="1117440" imgH="177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3736" y="5697942"/>
                        <a:ext cx="2382837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8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37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488" r="5771" b="20830"/>
          <a:stretch/>
        </p:blipFill>
        <p:spPr>
          <a:xfrm>
            <a:off x="838200" y="297836"/>
            <a:ext cx="8007934" cy="21625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4600" y="2971800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 11.2 Ohms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704" y="267046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วิธีทำ</a:t>
            </a:r>
            <a:endParaRPr lang="en-US" sz="3600" b="1" baseline="-25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174" y="911416"/>
            <a:ext cx="2693366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1 Ohm 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>
              <a:lnSpc>
                <a:spcPts val="32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อนุกรมกับ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359407" y="1807222"/>
            <a:ext cx="381000" cy="257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573" y="1959622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ขนานกับ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1359407" y="2493022"/>
            <a:ext cx="381000" cy="257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5209" y="2858869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ขนานกับ 12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224" y="3620869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อนุกรมกับ 1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359407" y="3392269"/>
            <a:ext cx="381000" cy="257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42167" y="3604800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ขนานกับ 6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Down Arrow 14"/>
          <p:cNvSpPr/>
          <p:nvPr/>
        </p:nvSpPr>
        <p:spPr>
          <a:xfrm rot="19489716">
            <a:off x="2608680" y="4146564"/>
            <a:ext cx="381000" cy="943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2110284" flipH="1">
            <a:off x="4508960" y="4107490"/>
            <a:ext cx="381000" cy="943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91928" y="4768270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ขนานกัน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461775" y="5684798"/>
            <a:ext cx="381000" cy="257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371683" y="5987902"/>
            <a:ext cx="2868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อนุกรมกับ 10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Ohm </a:t>
            </a:r>
            <a:endParaRPr lang="en-US" sz="3600" b="1" baseline="-25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198158"/>
              </p:ext>
            </p:extLst>
          </p:nvPr>
        </p:nvGraphicFramePr>
        <p:xfrm>
          <a:off x="2743200" y="1350963"/>
          <a:ext cx="13811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3"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1350963"/>
                        <a:ext cx="13811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85339"/>
              </p:ext>
            </p:extLst>
          </p:nvPr>
        </p:nvGraphicFramePr>
        <p:xfrm>
          <a:off x="2686888" y="1872701"/>
          <a:ext cx="17589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4" name="Equation" r:id="rId6" imgW="825480" imgH="393480" progId="Equation.3">
                  <p:embed/>
                </p:oleObj>
              </mc:Choice>
              <mc:Fallback>
                <p:oleObj name="Equation" r:id="rId6" imgW="825480" imgH="39348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6888" y="1872701"/>
                        <a:ext cx="1758950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34731"/>
              </p:ext>
            </p:extLst>
          </p:nvPr>
        </p:nvGraphicFramePr>
        <p:xfrm>
          <a:off x="2667000" y="2744788"/>
          <a:ext cx="18669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Equation" r:id="rId8" imgW="876240" imgH="393480" progId="Equation.3">
                  <p:embed/>
                </p:oleObj>
              </mc:Choice>
              <mc:Fallback>
                <p:oleObj name="Equation" r:id="rId8" imgW="876240" imgH="39348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744788"/>
                        <a:ext cx="1866900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030885"/>
              </p:ext>
            </p:extLst>
          </p:nvPr>
        </p:nvGraphicFramePr>
        <p:xfrm>
          <a:off x="2744787" y="3755121"/>
          <a:ext cx="1379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6" name="Equation" r:id="rId10" imgW="647640" imgH="177480" progId="Equation.3">
                  <p:embed/>
                </p:oleObj>
              </mc:Choice>
              <mc:Fallback>
                <p:oleObj name="Equation" r:id="rId10" imgW="647640" imgH="17748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44787" y="3755121"/>
                        <a:ext cx="137953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72477"/>
              </p:ext>
            </p:extLst>
          </p:nvPr>
        </p:nvGraphicFramePr>
        <p:xfrm>
          <a:off x="5777808" y="4001610"/>
          <a:ext cx="14874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7" name="Equation" r:id="rId12" imgW="698400" imgH="393480" progId="Equation.3">
                  <p:embed/>
                </p:oleObj>
              </mc:Choice>
              <mc:Fallback>
                <p:oleObj name="Equation" r:id="rId12" imgW="698400" imgH="39348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77808" y="4001610"/>
                        <a:ext cx="1487488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298527"/>
              </p:ext>
            </p:extLst>
          </p:nvPr>
        </p:nvGraphicFramePr>
        <p:xfrm>
          <a:off x="4124325" y="5029267"/>
          <a:ext cx="17033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8" name="Equation" r:id="rId14" imgW="799920" imgH="393480" progId="Equation.3">
                  <p:embed/>
                </p:oleObj>
              </mc:Choice>
              <mc:Fallback>
                <p:oleObj name="Equation" r:id="rId14" imgW="799920" imgH="39348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24325" y="5029267"/>
                        <a:ext cx="1703388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463906"/>
              </p:ext>
            </p:extLst>
          </p:nvPr>
        </p:nvGraphicFramePr>
        <p:xfrm>
          <a:off x="5126957" y="6088009"/>
          <a:ext cx="2540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Equation" r:id="rId16" imgW="1193760" imgH="177480" progId="Equation.3">
                  <p:embed/>
                </p:oleObj>
              </mc:Choice>
              <mc:Fallback>
                <p:oleObj name="Equation" r:id="rId16" imgW="1193760" imgH="177480" progId="Equation.3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26957" y="6088009"/>
                        <a:ext cx="2540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1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888F-257C-4013-BDDC-791A3C041686}" type="slidenum">
              <a:rPr lang="en-US" altLang="th-TH" smtClean="0"/>
              <a:pPr/>
              <a:t>38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9300" b="57585"/>
          <a:stretch/>
        </p:blipFill>
        <p:spPr>
          <a:xfrm>
            <a:off x="374986" y="1142999"/>
            <a:ext cx="4730413" cy="2438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52735"/>
            <a:ext cx="759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Parallel and Series Voltage and Current Sources</a:t>
            </a:r>
            <a:endParaRPr lang="th-TH" sz="2400" dirty="0">
              <a:solidFill>
                <a:srgbClr val="FF33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4986" y="4580219"/>
            <a:ext cx="409439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จะต่ออนุกรม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กันไม่ได้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ถ้ากระแสไม่เท่ากัน 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เพราะกระแสใน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Branch </a:t>
            </a:r>
            <a:endParaRPr lang="th-TH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จะมีค่าได้ 1 ค่าเท่านั้น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1447800" y="3581400"/>
            <a:ext cx="381000" cy="828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1"/>
          <p:cNvSpPr/>
          <p:nvPr/>
        </p:nvSpPr>
        <p:spPr>
          <a:xfrm>
            <a:off x="5105399" y="1371600"/>
            <a:ext cx="304801" cy="1295400"/>
          </a:xfrm>
          <a:prstGeom prst="rightBrace">
            <a:avLst>
              <a:gd name="adj1" fmla="val 61458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1600200"/>
            <a:ext cx="3482620" cy="1038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ต่ออนุกรมกันได้</a:t>
            </a:r>
          </a:p>
        </p:txBody>
      </p:sp>
    </p:spTree>
    <p:extLst>
      <p:ext uri="{BB962C8B-B14F-4D97-AF65-F5344CB8AC3E}">
        <p14:creationId xmlns:p14="http://schemas.microsoft.com/office/powerpoint/2010/main" val="1185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888F-257C-4013-BDDC-791A3C041686}" type="slidenum">
              <a:rPr lang="en-US" altLang="th-TH" smtClean="0"/>
              <a:pPr/>
              <a:t>39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4382"/>
          <a:stretch/>
        </p:blipFill>
        <p:spPr>
          <a:xfrm>
            <a:off x="228435" y="1219200"/>
            <a:ext cx="3776273" cy="5100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52735"/>
            <a:ext cx="759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Parallel and Series Voltage and Current Sources</a:t>
            </a:r>
            <a:endParaRPr lang="th-TH" sz="2400" dirty="0">
              <a:solidFill>
                <a:srgbClr val="FF33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3758" y="4761846"/>
            <a:ext cx="422583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Voltage source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ที่มีค่าต่างกัน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จะนำมาต่อขนานกันไม่ได้ เพราะ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แรงดันตกคร่อม 1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จะมีได้ 1 ค่าเท่านั้น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Up Arrow 11"/>
          <p:cNvSpPr/>
          <p:nvPr/>
        </p:nvSpPr>
        <p:spPr>
          <a:xfrm rot="5400000">
            <a:off x="3582607" y="5617042"/>
            <a:ext cx="3810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919603" y="1488066"/>
            <a:ext cx="304801" cy="3007733"/>
          </a:xfrm>
          <a:prstGeom prst="rightBrace">
            <a:avLst>
              <a:gd name="adj1" fmla="val 61458"/>
              <a:gd name="adj2" fmla="val 22765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3400" y="1736841"/>
            <a:ext cx="3502882" cy="1038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Current source </a:t>
            </a: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ต่อขนานกันได้</a:t>
            </a:r>
          </a:p>
        </p:txBody>
      </p:sp>
    </p:spTree>
    <p:extLst>
      <p:ext uri="{BB962C8B-B14F-4D97-AF65-F5344CB8AC3E}">
        <p14:creationId xmlns:p14="http://schemas.microsoft.com/office/powerpoint/2010/main" val="528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4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"/>
            <a:ext cx="8500523" cy="3628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087797"/>
            <a:ext cx="3505200" cy="289498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46346"/>
              </p:ext>
            </p:extLst>
          </p:nvPr>
        </p:nvGraphicFramePr>
        <p:xfrm>
          <a:off x="5486400" y="4691225"/>
          <a:ext cx="179614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4691225"/>
                        <a:ext cx="1796143" cy="698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7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2.6 </a:t>
            </a:r>
            <a:r>
              <a:rPr lang="en-US" altLang="th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Voltmeters and Ammeters</a:t>
            </a:r>
            <a:endParaRPr lang="en-US" altLang="th-TH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4864404" cy="3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600" y="525780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Analog Meter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1753" y="526946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Digital Meter</a:t>
            </a:r>
            <a:endParaRPr lang="th-TH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70745"/>
            <a:ext cx="1828800" cy="1828800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 smtClean="0"/>
              <a:t>2.7 </a:t>
            </a:r>
            <a:r>
              <a:rPr lang="en-US" altLang="th-T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Multimeters</a:t>
            </a:r>
            <a:endParaRPr lang="en-US" altLang="th-TH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24878" y="3165446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a </a:t>
            </a:r>
            <a:r>
              <a:rPr lang="en-US" dirty="0" err="1" smtClean="0">
                <a:solidFill>
                  <a:srgbClr val="C00000"/>
                </a:solidFill>
              </a:rPr>
              <a:t>multimeter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to measure voltage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108046"/>
            <a:ext cx="3276600" cy="1936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856044"/>
            <a:ext cx="3276600" cy="2136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8300" y="2989644"/>
            <a:ext cx="2489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a </a:t>
            </a:r>
            <a:r>
              <a:rPr lang="en-US" dirty="0" err="1" smtClean="0">
                <a:solidFill>
                  <a:srgbClr val="C00000"/>
                </a:solidFill>
              </a:rPr>
              <a:t>multimeter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to measure current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3993178"/>
            <a:ext cx="3067051" cy="1898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2630" y="5943600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a </a:t>
            </a:r>
            <a:r>
              <a:rPr lang="en-US" dirty="0" err="1" smtClean="0">
                <a:solidFill>
                  <a:srgbClr val="C00000"/>
                </a:solidFill>
              </a:rPr>
              <a:t>multimeter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to measure resistance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9964" y="5499545"/>
            <a:ext cx="51187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สายไฟฟ้า สีแดงคือ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สีดำคือ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–</a:t>
            </a:r>
            <a:endParaRPr 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สีอ่อนคือ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		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สีเข้มคือ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70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2.6 </a:t>
            </a:r>
            <a:r>
              <a:rPr lang="en-US" altLang="th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Voltmeters and Ammeters</a:t>
            </a:r>
            <a:endParaRPr lang="en-US" altLang="th-TH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471750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Ideal Ammeter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734302" cy="3173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8838" y="4736068"/>
            <a:ext cx="19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Ideal Voltmeter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5086838"/>
            <a:ext cx="35253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Ammeter </a:t>
            </a:r>
          </a:p>
          <a:p>
            <a:pPr algn="ctr"/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ต้องต่ออนุกรมกับ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</a:t>
            </a:r>
            <a:endParaRPr lang="en-US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2720" y="5105400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Voltmeter </a:t>
            </a:r>
          </a:p>
          <a:p>
            <a:pPr algn="ctr"/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ต้องต่อขนานกับ 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Load</a:t>
            </a:r>
            <a:endParaRPr lang="en-US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43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2.6 </a:t>
            </a:r>
            <a:r>
              <a:rPr lang="en-US" altLang="th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Voltmeters and Ammeters</a:t>
            </a:r>
            <a:endParaRPr lang="en-US" altLang="th-TH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284803" y="3968214"/>
            <a:ext cx="457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a voltmeter to measure voltage</a:t>
            </a:r>
            <a:endParaRPr lang="th-TH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57183"/>
            <a:ext cx="7574819" cy="3035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2742" y="4428768"/>
            <a:ext cx="8858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Voltmeter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เราจะต่อขั้วบวกของ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meter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กับขั้วบวกของ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แหล่งจ่ายไฟฟ้า และต่อขั้วลบของ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meter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เข้ากับขั้วลบของแหล่งจ่าย</a:t>
            </a:r>
            <a:endParaRPr lang="en-US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ถ้าแรงดันที่วัดได้เป็นบวก แสดงว่าแรงดันมีขั้วตามที่กำหนดไว้</a:t>
            </a:r>
          </a:p>
          <a:p>
            <a:pPr>
              <a:lnSpc>
                <a:spcPts val="3600"/>
              </a:lnSpc>
            </a:pP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ถ้าแรงดันที่วัดได้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เป็นลบ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แสดงว่าแรงดันมี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ขั้วตรงข้ามกับที่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กำหนดไว้</a:t>
            </a:r>
          </a:p>
          <a:p>
            <a:pPr>
              <a:lnSpc>
                <a:spcPts val="3600"/>
              </a:lnSpc>
            </a:pP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641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1268412"/>
          </a:xfrm>
        </p:spPr>
        <p:txBody>
          <a:bodyPr/>
          <a:lstStyle/>
          <a:p>
            <a:r>
              <a:rPr lang="en-US" altLang="th-TH" sz="4000" dirty="0"/>
              <a:t>2.6 </a:t>
            </a:r>
            <a:r>
              <a:rPr lang="en-US" altLang="th-TH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Voltmeters and Ammeters</a:t>
            </a:r>
            <a:endParaRPr lang="en-US" altLang="th-TH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94768"/>
            <a:ext cx="7214211" cy="3049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0" y="4144578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an ammeter to measure current</a:t>
            </a:r>
            <a:endParaRPr lang="th-TH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566" y="4682609"/>
            <a:ext cx="88328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Ammeter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เราจะกำหนดให้กระแสไหลเข้าที่ขั้วบวกของ </a:t>
            </a:r>
            <a:endParaRPr lang="en-US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600"/>
              </a:lnSpc>
            </a:pP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Ammeter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และไหลออกที่ขั้วลบของ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Ammeter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ถ้ากระแสที่วัดได้เป็นบวก แสดงว่ากระแสไหลตามทิศที่กำหนดไว้</a:t>
            </a:r>
          </a:p>
          <a:p>
            <a:pPr>
              <a:lnSpc>
                <a:spcPts val="3600"/>
              </a:lnSpc>
            </a:pP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ถ้ากระแสที่วัดได้เป็นลบ 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แสดงว่ากระแส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ไหลตรงข้ามกับทิศ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ที่กำหนดไว้</a:t>
            </a:r>
          </a:p>
          <a:p>
            <a:pPr>
              <a:lnSpc>
                <a:spcPts val="3600"/>
              </a:lnSpc>
            </a:pPr>
            <a:endParaRPr lang="en-US" sz="3600" b="1" dirty="0" smtClean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61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8AEF-109A-4F8D-97E8-C2EDA01B7002}" type="slidenum">
              <a:rPr lang="en-US" altLang="th-TH" smtClean="0"/>
              <a:pPr/>
              <a:t>45</a:t>
            </a:fld>
            <a:endParaRPr lang="en-US" altLang="th-TH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42913" y="103188"/>
            <a:ext cx="8243887" cy="1268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th-TH" dirty="0" smtClean="0"/>
              <a:t>2.8 Y-</a:t>
            </a:r>
            <a:r>
              <a:rPr lang="en-US" altLang="th-TH" dirty="0" smtClean="0">
                <a:latin typeface="Symbol" panose="05050102010706020507" pitchFamily="18" charset="2"/>
              </a:rPr>
              <a:t>D</a:t>
            </a:r>
            <a:r>
              <a:rPr lang="en-US" altLang="th-TH" dirty="0" smtClean="0"/>
              <a:t> Transformation</a:t>
            </a:r>
            <a:endParaRPr lang="en-US" alt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647" t="4539" r="-1" b="20586"/>
          <a:stretch/>
        </p:blipFill>
        <p:spPr>
          <a:xfrm>
            <a:off x="294335" y="914400"/>
            <a:ext cx="3368003" cy="2514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11836" y="1406471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96706" y="1088206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ไม่ใช่ทั้งการต่อแบบอนุกรมและขนาน</a:t>
            </a:r>
          </a:p>
          <a:p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ต้องใช้การแปลง 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Y-</a:t>
            </a:r>
            <a:r>
              <a:rPr lang="en-US" sz="3600" b="1" dirty="0" smtClean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D</a:t>
            </a:r>
            <a:r>
              <a:rPr lang="en-US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มาช่วย</a:t>
            </a:r>
            <a:endParaRPr lang="en-US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6" y="4038600"/>
            <a:ext cx="2590800" cy="1868458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3963316" y="4800600"/>
            <a:ext cx="12192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5962016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การต่อแบบ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4968" y="5907058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การต่อแบบ </a:t>
            </a:r>
            <a:r>
              <a:rPr lang="en-US" sz="3200" b="1" dirty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573" y="3710519"/>
            <a:ext cx="2781238" cy="21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46</a:t>
            </a:fld>
            <a:endParaRPr lang="en-US" alt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3" y="3104695"/>
            <a:ext cx="2379170" cy="885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3" y="4096432"/>
            <a:ext cx="2400509" cy="864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3" y="5302716"/>
            <a:ext cx="2400509" cy="874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091" y="3221580"/>
            <a:ext cx="3307367" cy="874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091" y="4153766"/>
            <a:ext cx="3211347" cy="917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616" y="5128628"/>
            <a:ext cx="3200677" cy="864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511" y="478048"/>
            <a:ext cx="2590800" cy="1868458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3991891" y="1240048"/>
            <a:ext cx="1219200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7775" y="2401464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การต่อแบบ </a:t>
            </a:r>
            <a:r>
              <a:rPr lang="en-US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  <a:endParaRPr lang="en-US" sz="32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3543" y="2346506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การต่อแบบ </a:t>
            </a:r>
            <a:r>
              <a:rPr lang="en-US" sz="3200" b="1" dirty="0">
                <a:solidFill>
                  <a:srgbClr val="FF0000"/>
                </a:solidFill>
                <a:latin typeface="Symbol" panose="05050102010706020507" pitchFamily="18" charset="2"/>
                <a:cs typeface="TH Sarabun New" panose="020B0500040200020003" pitchFamily="34" charset="-34"/>
              </a:rPr>
              <a:t>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4148" y="149967"/>
            <a:ext cx="2781238" cy="21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3631"/>
          <a:stretch/>
        </p:blipFill>
        <p:spPr>
          <a:xfrm>
            <a:off x="3454460" y="3773728"/>
            <a:ext cx="3519877" cy="2808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000"/>
          <a:stretch/>
        </p:blipFill>
        <p:spPr>
          <a:xfrm>
            <a:off x="228600" y="228599"/>
            <a:ext cx="2812676" cy="609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47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897"/>
          <a:stretch/>
        </p:blipFill>
        <p:spPr>
          <a:xfrm>
            <a:off x="209550" y="1026800"/>
            <a:ext cx="3295650" cy="286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725798"/>
            <a:ext cx="6489820" cy="377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3067"/>
          <a:stretch/>
        </p:blipFill>
        <p:spPr>
          <a:xfrm>
            <a:off x="3276600" y="1447906"/>
            <a:ext cx="5562600" cy="2246001"/>
          </a:xfrm>
          <a:prstGeom prst="rect">
            <a:avLst/>
          </a:prstGeom>
        </p:spPr>
      </p:pic>
      <p:sp>
        <p:nvSpPr>
          <p:cNvPr id="9" name="Bent Arrow 8"/>
          <p:cNvSpPr/>
          <p:nvPr/>
        </p:nvSpPr>
        <p:spPr>
          <a:xfrm rot="10800000" flipH="1">
            <a:off x="1615888" y="4109108"/>
            <a:ext cx="1965512" cy="15220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48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51"/>
          <a:stretch/>
        </p:blipFill>
        <p:spPr>
          <a:xfrm>
            <a:off x="228600" y="381000"/>
            <a:ext cx="3581400" cy="4251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381000"/>
            <a:ext cx="6553200" cy="58560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38600" y="24384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3999"/>
            <a:ext cx="3581400" cy="2248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007883"/>
            <a:ext cx="5589030" cy="24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15EE-DC60-42B1-B141-D57CDE4904A6}" type="slidenum">
              <a:rPr lang="en-US" altLang="th-TH" smtClean="0"/>
              <a:pPr/>
              <a:t>49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751" b="85661"/>
          <a:stretch/>
        </p:blipFill>
        <p:spPr>
          <a:xfrm>
            <a:off x="304800" y="381001"/>
            <a:ext cx="35814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009651"/>
            <a:ext cx="3853745" cy="241934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72000" y="19812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03" y="1371600"/>
            <a:ext cx="2982508" cy="1783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810000"/>
            <a:ext cx="4771781" cy="241382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480121" y="1844068"/>
            <a:ext cx="1600200" cy="838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79921" y="2367943"/>
            <a:ext cx="1600200" cy="838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921" y="1339243"/>
            <a:ext cx="1600200" cy="8382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80021" y="2682268"/>
            <a:ext cx="1163068" cy="1356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04061" y="2057400"/>
            <a:ext cx="800839" cy="2714625"/>
          </a:xfrm>
          <a:custGeom>
            <a:avLst/>
            <a:gdLst>
              <a:gd name="connsiteX0" fmla="*/ 800839 w 800839"/>
              <a:gd name="connsiteY0" fmla="*/ 2714625 h 2714625"/>
              <a:gd name="connsiteX1" fmla="*/ 739 w 800839"/>
              <a:gd name="connsiteY1" fmla="*/ 1285875 h 2714625"/>
              <a:gd name="connsiteX2" fmla="*/ 686539 w 800839"/>
              <a:gd name="connsiteY2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39" h="2714625">
                <a:moveTo>
                  <a:pt x="800839" y="2714625"/>
                </a:moveTo>
                <a:cubicBezTo>
                  <a:pt x="410314" y="2226468"/>
                  <a:pt x="19789" y="1738312"/>
                  <a:pt x="739" y="1285875"/>
                </a:cubicBezTo>
                <a:cubicBezTo>
                  <a:pt x="-18311" y="833437"/>
                  <a:pt x="334114" y="416718"/>
                  <a:pt x="686539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6184" y="3200400"/>
            <a:ext cx="983491" cy="2614315"/>
          </a:xfrm>
          <a:custGeom>
            <a:avLst/>
            <a:gdLst>
              <a:gd name="connsiteX0" fmla="*/ 754891 w 983491"/>
              <a:gd name="connsiteY0" fmla="*/ 2552700 h 2614315"/>
              <a:gd name="connsiteX1" fmla="*/ 707266 w 983491"/>
              <a:gd name="connsiteY1" fmla="*/ 2457450 h 2614315"/>
              <a:gd name="connsiteX2" fmla="*/ 2416 w 983491"/>
              <a:gd name="connsiteY2" fmla="*/ 1200150 h 2614315"/>
              <a:gd name="connsiteX3" fmla="*/ 983491 w 983491"/>
              <a:gd name="connsiteY3" fmla="*/ 0 h 261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491" h="2614315">
                <a:moveTo>
                  <a:pt x="754891" y="2552700"/>
                </a:moveTo>
                <a:cubicBezTo>
                  <a:pt x="793784" y="2617787"/>
                  <a:pt x="832678" y="2682875"/>
                  <a:pt x="707266" y="2457450"/>
                </a:cubicBezTo>
                <a:cubicBezTo>
                  <a:pt x="581854" y="2232025"/>
                  <a:pt x="-43622" y="1609725"/>
                  <a:pt x="2416" y="1200150"/>
                </a:cubicBezTo>
                <a:cubicBezTo>
                  <a:pt x="48453" y="790575"/>
                  <a:pt x="704091" y="176212"/>
                  <a:pt x="983491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690474" y="3285399"/>
            <a:ext cx="529643" cy="449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632801"/>
              </p:ext>
            </p:extLst>
          </p:nvPr>
        </p:nvGraphicFramePr>
        <p:xfrm>
          <a:off x="5633781" y="3857625"/>
          <a:ext cx="2643030" cy="1595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Equation" r:id="rId7" imgW="1409400" imgH="850680" progId="Equation.3">
                  <p:embed/>
                </p:oleObj>
              </mc:Choice>
              <mc:Fallback>
                <p:oleObj name="Equation" r:id="rId7" imgW="1409400" imgH="850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3781" y="3857625"/>
                        <a:ext cx="2643030" cy="1595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73328"/>
              </p:ext>
            </p:extLst>
          </p:nvPr>
        </p:nvGraphicFramePr>
        <p:xfrm>
          <a:off x="5294303" y="5662377"/>
          <a:ext cx="31416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9" imgW="1676160" imgH="431640" progId="Equation.3">
                  <p:embed/>
                </p:oleObj>
              </mc:Choice>
              <mc:Fallback>
                <p:oleObj name="Equation" r:id="rId9" imgW="167616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4303" y="5662377"/>
                        <a:ext cx="3141662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1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5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562740"/>
            <a:ext cx="8686800" cy="692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3611099" cy="1119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79" y="2438400"/>
            <a:ext cx="4087445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5200" y="1028523"/>
            <a:ext cx="154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Switches</a:t>
            </a:r>
            <a:endParaRPr lang="th-TH" sz="2400" dirty="0">
              <a:solidFill>
                <a:srgbClr val="FF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3733800"/>
            <a:ext cx="245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CC"/>
                </a:solidFill>
              </a:rPr>
              <a:t>SPST Switches</a:t>
            </a:r>
            <a:endParaRPr lang="th-TH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1247" y="3657600"/>
            <a:ext cx="2453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CC"/>
                </a:solidFill>
              </a:rPr>
              <a:t>SPDT Switches</a:t>
            </a:r>
            <a:endParaRPr lang="th-TH" sz="2400" dirty="0">
              <a:solidFill>
                <a:srgbClr val="0066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927" y="6239173"/>
            <a:ext cx="400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CC"/>
                </a:solidFill>
              </a:rPr>
              <a:t>Single Pole Single Throw</a:t>
            </a:r>
            <a:endParaRPr lang="th-TH" sz="2400" dirty="0">
              <a:solidFill>
                <a:srgbClr val="0066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0918" y="6239172"/>
            <a:ext cx="39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CC"/>
                </a:solidFill>
              </a:rPr>
              <a:t>Single Pole Dual Throws</a:t>
            </a:r>
            <a:endParaRPr lang="th-TH" sz="2400" dirty="0">
              <a:solidFill>
                <a:srgbClr val="0066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467225"/>
            <a:ext cx="1545442" cy="18142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237" y="4043065"/>
            <a:ext cx="2056163" cy="20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6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6" y="1723444"/>
            <a:ext cx="7983048" cy="4538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9306" y="1186805"/>
            <a:ext cx="508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3300"/>
                </a:solidFill>
              </a:rPr>
              <a:t>Example a circuit with switches</a:t>
            </a:r>
            <a:endParaRPr lang="th-TH" sz="2400" dirty="0">
              <a:solidFill>
                <a:srgbClr val="FF33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83" y="5943600"/>
            <a:ext cx="816417" cy="343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795972"/>
            <a:ext cx="997523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941" y="5937833"/>
            <a:ext cx="799847" cy="3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7</a:t>
            </a:fld>
            <a:endParaRPr lang="en-US" alt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5162"/>
            <a:ext cx="3048000" cy="2180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41" y="1845162"/>
            <a:ext cx="2909859" cy="21600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9400" y="1262068"/>
            <a:ext cx="292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 characteristic of</a:t>
            </a:r>
            <a:endParaRPr lang="th-T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4453419"/>
            <a:ext cx="210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 a linear </a:t>
            </a:r>
            <a:r>
              <a:rPr lang="en-US" dirty="0" smtClean="0">
                <a:solidFill>
                  <a:srgbClr val="000099"/>
                </a:solidFill>
              </a:rPr>
              <a:t>resistor</a:t>
            </a:r>
            <a:endParaRPr lang="th-TH" dirty="0">
              <a:solidFill>
                <a:srgbClr val="00009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86909" y="4432766"/>
            <a:ext cx="2661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 a </a:t>
            </a:r>
            <a:r>
              <a:rPr lang="en-US" dirty="0" smtClean="0">
                <a:solidFill>
                  <a:srgbClr val="000099"/>
                </a:solidFill>
              </a:rPr>
              <a:t>nonlinear resistor</a:t>
            </a:r>
            <a:endParaRPr lang="th-TH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5199702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 this  course, </a:t>
            </a:r>
            <a:r>
              <a:rPr lang="en-US" dirty="0" smtClean="0"/>
              <a:t>all  </a:t>
            </a:r>
            <a:r>
              <a:rPr lang="en-US" dirty="0"/>
              <a:t>the  elements  that  are </a:t>
            </a:r>
            <a:r>
              <a:rPr lang="en-US" dirty="0" smtClean="0"/>
              <a:t>designated </a:t>
            </a:r>
            <a:r>
              <a:rPr lang="en-US" dirty="0"/>
              <a:t>as resistors are linear (unless mentioned otherwise</a:t>
            </a:r>
            <a:r>
              <a:rPr lang="en-US" dirty="0" smtClean="0"/>
              <a:t>).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06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593594"/>
            <a:ext cx="7716035" cy="4956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56" y="-76200"/>
            <a:ext cx="8243887" cy="1314450"/>
          </a:xfrm>
        </p:spPr>
        <p:txBody>
          <a:bodyPr/>
          <a:lstStyle/>
          <a:p>
            <a:r>
              <a:rPr lang="en-US" altLang="th-TH" dirty="0"/>
              <a:t>2.1 Ohms 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8</a:t>
            </a:fld>
            <a:endParaRPr lang="en-US" altLang="th-T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906042"/>
            <a:ext cx="8153400" cy="723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347933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(Unit of </a:t>
            </a:r>
            <a:r>
              <a:rPr lang="en-US" sz="2800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= Ohm-meter)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dirty="0"/>
              <a:t>2.1 Ohms Law</a:t>
            </a:r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AE85-4CC3-441E-8E3D-29E3FFD96D26}" type="slidenum">
              <a:rPr lang="en-US" altLang="th-TH" smtClean="0"/>
              <a:pPr/>
              <a:t>9</a:t>
            </a:fld>
            <a:endParaRPr lang="en-US" altLang="th-T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0" y="1417638"/>
            <a:ext cx="7365855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2863</TotalTime>
  <Words>1532</Words>
  <Application>Microsoft Office PowerPoint</Application>
  <PresentationFormat>On-screen Show (4:3)</PresentationFormat>
  <Paragraphs>299</Paragraphs>
  <Slides>49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Corbel</vt:lpstr>
      <vt:lpstr>Cordia New</vt:lpstr>
      <vt:lpstr>DilleniaUPC</vt:lpstr>
      <vt:lpstr>Symbol</vt:lpstr>
      <vt:lpstr>TH Sarabun New</vt:lpstr>
      <vt:lpstr>Times New Roman</vt:lpstr>
      <vt:lpstr>Verdana</vt:lpstr>
      <vt:lpstr>Wingdings</vt:lpstr>
      <vt:lpstr>Basis</vt:lpstr>
      <vt:lpstr>Equation</vt:lpstr>
      <vt:lpstr>Bitmap Image</vt:lpstr>
      <vt:lpstr>EN811100 Linear Circuit Analysis</vt:lpstr>
      <vt:lpstr>Basic Laws - Chapter 2</vt:lpstr>
      <vt:lpstr>2.1 Ohms Law</vt:lpstr>
      <vt:lpstr>PowerPoint Presentation</vt:lpstr>
      <vt:lpstr>2.1 Ohms Law</vt:lpstr>
      <vt:lpstr>2.1 Ohms Law</vt:lpstr>
      <vt:lpstr>2.1 Ohms Law</vt:lpstr>
      <vt:lpstr>2.1 Ohms Law</vt:lpstr>
      <vt:lpstr>2.1 Ohms Law</vt:lpstr>
      <vt:lpstr>2.1 Ohms Law</vt:lpstr>
      <vt:lpstr>PowerPoint Presentation</vt:lpstr>
      <vt:lpstr>2.1 Ohms Law</vt:lpstr>
      <vt:lpstr>2.1 Ohms Law</vt:lpstr>
      <vt:lpstr>2.2 Nodes, Branches and Loops</vt:lpstr>
      <vt:lpstr>2.2 Nodes, Branches and Loops</vt:lpstr>
      <vt:lpstr>PowerPoint Presentation</vt:lpstr>
      <vt:lpstr> 2.3 Kirchhoff’s Laws</vt:lpstr>
      <vt:lpstr>PowerPoint Presentation</vt:lpstr>
      <vt:lpstr>PowerPoint Presentation</vt:lpstr>
      <vt:lpstr>PowerPoint Presentation</vt:lpstr>
      <vt:lpstr> 2.3 Kirchhoff’s Laws</vt:lpstr>
      <vt:lpstr> 2.3 Kirchhoff’s Laws </vt:lpstr>
      <vt:lpstr>PowerPoint Presentation</vt:lpstr>
      <vt:lpstr>PowerPoint Presentation</vt:lpstr>
      <vt:lpstr>PowerPoint Presentation</vt:lpstr>
      <vt:lpstr> 2.3 Kirchhoff’s Laws</vt:lpstr>
      <vt:lpstr>2.3 Kirchhoff’s Laws</vt:lpstr>
      <vt:lpstr>2.4 Series Resistors and Voltage Division</vt:lpstr>
      <vt:lpstr>PowerPoint Presentation</vt:lpstr>
      <vt:lpstr>2.5 Parallel Resistors and Current Division</vt:lpstr>
      <vt:lpstr>2.5 Parallel Resistors and Current Division</vt:lpstr>
      <vt:lpstr>2.5 Parallel Resistors and Current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2.6 Voltmeters and Ammeters</vt:lpstr>
      <vt:lpstr>2.7 Multimeters</vt:lpstr>
      <vt:lpstr>2.6 Voltmeters and Ammeters</vt:lpstr>
      <vt:lpstr>2.6 Voltmeters and Ammeters</vt:lpstr>
      <vt:lpstr>2.6 Voltmeters and Ammeters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EE2003  Circuit Theory</dc:title>
  <dc:creator>EE</dc:creator>
  <cp:lastModifiedBy>Nawapak Eua-anant</cp:lastModifiedBy>
  <cp:revision>116</cp:revision>
  <dcterms:created xsi:type="dcterms:W3CDTF">2006-09-12T03:52:31Z</dcterms:created>
  <dcterms:modified xsi:type="dcterms:W3CDTF">2020-03-02T14:36:43Z</dcterms:modified>
</cp:coreProperties>
</file>