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87" r:id="rId4"/>
    <p:sldId id="305" r:id="rId5"/>
    <p:sldId id="258" r:id="rId6"/>
    <p:sldId id="365" r:id="rId7"/>
    <p:sldId id="337" r:id="rId8"/>
    <p:sldId id="286" r:id="rId9"/>
    <p:sldId id="306" r:id="rId10"/>
    <p:sldId id="307" r:id="rId11"/>
    <p:sldId id="285" r:id="rId12"/>
    <p:sldId id="308" r:id="rId13"/>
    <p:sldId id="309" r:id="rId14"/>
    <p:sldId id="310" r:id="rId15"/>
    <p:sldId id="311" r:id="rId16"/>
    <p:sldId id="312" r:id="rId17"/>
    <p:sldId id="335" r:id="rId18"/>
    <p:sldId id="336" r:id="rId19"/>
    <p:sldId id="340" r:id="rId20"/>
    <p:sldId id="352" r:id="rId21"/>
    <p:sldId id="351" r:id="rId22"/>
    <p:sldId id="314" r:id="rId23"/>
    <p:sldId id="339" r:id="rId24"/>
    <p:sldId id="341" r:id="rId25"/>
    <p:sldId id="342" r:id="rId26"/>
    <p:sldId id="288" r:id="rId27"/>
    <p:sldId id="318" r:id="rId28"/>
    <p:sldId id="317" r:id="rId29"/>
    <p:sldId id="316" r:id="rId30"/>
    <p:sldId id="289" r:id="rId31"/>
    <p:sldId id="320" r:id="rId32"/>
    <p:sldId id="321" r:id="rId33"/>
    <p:sldId id="292" r:id="rId34"/>
    <p:sldId id="293" r:id="rId35"/>
    <p:sldId id="345" r:id="rId36"/>
    <p:sldId id="354" r:id="rId37"/>
    <p:sldId id="355" r:id="rId38"/>
    <p:sldId id="353" r:id="rId39"/>
    <p:sldId id="295" r:id="rId40"/>
    <p:sldId id="347" r:id="rId41"/>
    <p:sldId id="346" r:id="rId42"/>
    <p:sldId id="297" r:id="rId43"/>
    <p:sldId id="296" r:id="rId44"/>
    <p:sldId id="322" r:id="rId45"/>
    <p:sldId id="323" r:id="rId46"/>
    <p:sldId id="350" r:id="rId47"/>
    <p:sldId id="298" r:id="rId48"/>
    <p:sldId id="324" r:id="rId49"/>
    <p:sldId id="325" r:id="rId50"/>
    <p:sldId id="326" r:id="rId51"/>
    <p:sldId id="327" r:id="rId52"/>
    <p:sldId id="299" r:id="rId53"/>
    <p:sldId id="356" r:id="rId54"/>
    <p:sldId id="357" r:id="rId55"/>
    <p:sldId id="300" r:id="rId56"/>
    <p:sldId id="328" r:id="rId57"/>
    <p:sldId id="360" r:id="rId58"/>
    <p:sldId id="329" r:id="rId59"/>
    <p:sldId id="303" r:id="rId60"/>
    <p:sldId id="330" r:id="rId61"/>
    <p:sldId id="358" r:id="rId62"/>
    <p:sldId id="331" r:id="rId63"/>
    <p:sldId id="304" r:id="rId64"/>
    <p:sldId id="359" r:id="rId65"/>
    <p:sldId id="332" r:id="rId66"/>
    <p:sldId id="361" r:id="rId67"/>
    <p:sldId id="362" r:id="rId68"/>
    <p:sldId id="363" r:id="rId69"/>
    <p:sldId id="364" r:id="rId70"/>
    <p:sldId id="302" r:id="rId71"/>
    <p:sldId id="333" r:id="rId72"/>
    <p:sldId id="334" r:id="rId73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0000"/>
    <a:srgbClr val="0066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33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9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0.wmf"/><Relationship Id="rId1" Type="http://schemas.openxmlformats.org/officeDocument/2006/relationships/image" Target="../media/image105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94.wmf"/><Relationship Id="rId6" Type="http://schemas.openxmlformats.org/officeDocument/2006/relationships/image" Target="../media/image107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917DB2C3-E819-4896-A84F-25D2EBCA731B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12-19T04:26:38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13529 5636 116 0,'0'-4'55'15,"0"3"-10"-15,0-3-26 0,0 1-8 16,0-1 7 0,0 1-6-16,-2 0 3 0,0-1 4 15,2 3-13-15,-4-2 6 16,3 3-5-16,1-2-7 16,0 2 8-1,0 0-8-15,-2 0 0 0,2 0-1 16,0-1-13-16,-2 1 2 15,0-3-16-15,2 1-24 16,-2 1-26-16,2-1-16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045F1D7-1443-4020-B80F-11B807DB051E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80B9D-D3BE-41D6-A1E7-8125B13290E9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63C3F-B67D-4E68-A184-BB5A9633B167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35799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63C3F-B67D-4E68-A184-BB5A9633B167}" type="slidenum">
              <a:rPr lang="en-US" altLang="th-TH"/>
              <a:pPr/>
              <a:t>14</a:t>
            </a:fld>
            <a:endParaRPr lang="en-US" altLang="th-TH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27947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63C3F-B67D-4E68-A184-BB5A9633B167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17283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63C3F-B67D-4E68-A184-BB5A9633B167}" type="slidenum">
              <a:rPr kumimoji="0" lang="en-US" altLang="th-TH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rdia New" panose="020B0304020202020204" pitchFamily="34" charset="-34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th-TH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229763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63C3F-B67D-4E68-A184-BB5A9633B167}" type="slidenum">
              <a:rPr kumimoji="0" lang="en-US" altLang="th-TH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rdia New" panose="020B0304020202020204" pitchFamily="34" charset="-34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th-TH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13099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63C3F-B67D-4E68-A184-BB5A9633B167}" type="slidenum">
              <a:rPr kumimoji="0" lang="en-US" altLang="th-TH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Cordia New" panose="020B0304020202020204" pitchFamily="34" charset="-34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th-TH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50826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30BAC-ACB7-4B5F-B2FE-2BEC56A735A0}" type="slidenum">
              <a:rPr lang="en-US" altLang="th-TH"/>
              <a:pPr/>
              <a:t>23</a:t>
            </a:fld>
            <a:endParaRPr lang="en-US" altLang="th-TH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17178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FDCE-6F49-4115-9F30-9B5DBB2F4279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FDCE-6F49-4115-9F30-9B5DBB2F4279}" type="slidenum">
              <a:rPr lang="en-US" altLang="th-TH"/>
              <a:pPr/>
              <a:t>27</a:t>
            </a:fld>
            <a:endParaRPr lang="en-US" altLang="th-TH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16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FDCE-6F49-4115-9F30-9B5DBB2F4279}" type="slidenum">
              <a:rPr lang="en-US" altLang="th-TH"/>
              <a:pPr/>
              <a:t>28</a:t>
            </a:fld>
            <a:endParaRPr lang="en-US" altLang="th-TH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5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981BA-1548-48CE-8903-F911A20D931B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FDCE-6F49-4115-9F30-9B5DBB2F4279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09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C9885-DA4C-4B6A-B80F-282E8FFF3370}" type="slidenum">
              <a:rPr lang="en-US" altLang="th-TH"/>
              <a:pPr/>
              <a:t>30</a:t>
            </a:fld>
            <a:endParaRPr lang="en-US" altLang="th-TH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FDCE-6F49-4115-9F30-9B5DBB2F4279}" type="slidenum">
              <a:rPr lang="en-US" altLang="th-TH"/>
              <a:pPr/>
              <a:t>31</a:t>
            </a:fld>
            <a:endParaRPr lang="en-US" altLang="th-TH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58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FDCE-6F49-4115-9F30-9B5DBB2F4279}" type="slidenum">
              <a:rPr lang="en-US" altLang="th-TH"/>
              <a:pPr/>
              <a:t>32</a:t>
            </a:fld>
            <a:endParaRPr lang="en-US" altLang="th-TH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87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863C5-301E-4293-BBEF-1729A8AAADE6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C2E86-7062-4990-BABC-C5ABA669E0AE}" type="slidenum">
              <a:rPr lang="en-US" altLang="th-TH"/>
              <a:pPr/>
              <a:t>34</a:t>
            </a:fld>
            <a:endParaRPr lang="en-US" altLang="th-TH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ACF42-587D-498E-B485-6F1A80277100}" type="slidenum">
              <a:rPr lang="en-US" altLang="th-TH"/>
              <a:pPr/>
              <a:t>39</a:t>
            </a:fld>
            <a:endParaRPr lang="en-US" altLang="th-TH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B39A3-EEBB-4100-826F-C74E7B003631}" type="slidenum">
              <a:rPr lang="en-US" altLang="th-TH"/>
              <a:pPr/>
              <a:t>42</a:t>
            </a:fld>
            <a:endParaRPr lang="en-US" altLang="th-TH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9AC74-2D6F-4B66-B4C3-74D71A944D76}" type="slidenum">
              <a:rPr lang="en-US" altLang="th-TH"/>
              <a:pPr/>
              <a:t>43</a:t>
            </a:fld>
            <a:endParaRPr lang="en-US" altLang="th-TH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9AC74-2D6F-4B66-B4C3-74D71A944D76}" type="slidenum">
              <a:rPr lang="en-US" altLang="th-TH"/>
              <a:pPr/>
              <a:t>44</a:t>
            </a:fld>
            <a:endParaRPr lang="en-US" altLang="th-TH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325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B7763-0079-4DC3-BD5C-4034CCF9BEA2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9AC74-2D6F-4B66-B4C3-74D71A944D76}" type="slidenum">
              <a:rPr lang="en-US" altLang="th-TH"/>
              <a:pPr/>
              <a:t>45</a:t>
            </a:fld>
            <a:endParaRPr lang="en-US" altLang="th-TH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716039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78DAC-FA4D-4C8B-8543-67568EBAF8CE}" type="slidenum">
              <a:rPr lang="en-US" altLang="th-TH"/>
              <a:pPr/>
              <a:t>47</a:t>
            </a:fld>
            <a:endParaRPr lang="en-US" altLang="th-TH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78DAC-FA4D-4C8B-8543-67568EBAF8CE}" type="slidenum">
              <a:rPr lang="en-US" altLang="th-TH"/>
              <a:pPr/>
              <a:t>48</a:t>
            </a:fld>
            <a:endParaRPr lang="en-US" altLang="th-TH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081173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78DAC-FA4D-4C8B-8543-67568EBAF8CE}" type="slidenum">
              <a:rPr lang="en-US" altLang="th-TH"/>
              <a:pPr/>
              <a:t>49</a:t>
            </a:fld>
            <a:endParaRPr lang="en-US" altLang="th-TH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392102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78DAC-FA4D-4C8B-8543-67568EBAF8CE}" type="slidenum">
              <a:rPr lang="en-US" altLang="th-TH"/>
              <a:pPr/>
              <a:t>50</a:t>
            </a:fld>
            <a:endParaRPr lang="en-US" altLang="th-TH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053284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78DAC-FA4D-4C8B-8543-67568EBAF8CE}" type="slidenum">
              <a:rPr lang="en-US" altLang="th-TH"/>
              <a:pPr/>
              <a:t>51</a:t>
            </a:fld>
            <a:endParaRPr lang="en-US" altLang="th-TH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596292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4647A-287B-4D30-AAD2-4533754AE99E}" type="slidenum">
              <a:rPr lang="en-US" altLang="th-TH"/>
              <a:pPr/>
              <a:t>52</a:t>
            </a:fld>
            <a:endParaRPr lang="en-US" altLang="th-TH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E185C-8B5F-4138-82BE-E67D55B56305}" type="slidenum">
              <a:rPr lang="en-US" altLang="th-TH"/>
              <a:pPr/>
              <a:t>54</a:t>
            </a:fld>
            <a:endParaRPr lang="en-US" altLang="th-TH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841910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E185C-8B5F-4138-82BE-E67D55B56305}" type="slidenum">
              <a:rPr lang="en-US" altLang="th-TH"/>
              <a:pPr/>
              <a:t>55</a:t>
            </a:fld>
            <a:endParaRPr lang="en-US" altLang="th-TH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E185C-8B5F-4138-82BE-E67D55B56305}" type="slidenum">
              <a:rPr lang="en-US" altLang="th-TH"/>
              <a:pPr/>
              <a:t>56</a:t>
            </a:fld>
            <a:endParaRPr lang="en-US" altLang="th-TH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7151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3C99E-2B63-46EC-89A7-F02E808C868E}" type="slidenum">
              <a:rPr lang="en-US" altLang="th-TH"/>
              <a:pPr/>
              <a:t>4</a:t>
            </a:fld>
            <a:endParaRPr lang="en-US" altLang="th-TH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95652-F0B0-4F04-B8F7-B79A7F9B89E6}" type="slidenum">
              <a:rPr lang="en-US" altLang="th-TH"/>
              <a:pPr/>
              <a:t>58</a:t>
            </a:fld>
            <a:endParaRPr lang="en-US" altLang="th-TH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451070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95652-F0B0-4F04-B8F7-B79A7F9B89E6}" type="slidenum">
              <a:rPr lang="en-US" altLang="th-TH"/>
              <a:pPr/>
              <a:t>59</a:t>
            </a:fld>
            <a:endParaRPr lang="en-US" altLang="th-TH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95652-F0B0-4F04-B8F7-B79A7F9B89E6}" type="slidenum">
              <a:rPr lang="en-US" altLang="th-TH"/>
              <a:pPr/>
              <a:t>60</a:t>
            </a:fld>
            <a:endParaRPr lang="en-US" altLang="th-TH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671334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95652-F0B0-4F04-B8F7-B79A7F9B89E6}" type="slidenum">
              <a:rPr lang="en-US" altLang="th-TH"/>
              <a:pPr/>
              <a:t>62</a:t>
            </a:fld>
            <a:endParaRPr lang="en-US" altLang="th-TH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707330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56851-B5E7-46DD-8A54-5E5A9F9136FB}" type="slidenum">
              <a:rPr lang="en-US" altLang="th-TH"/>
              <a:pPr/>
              <a:t>63</a:t>
            </a:fld>
            <a:endParaRPr lang="en-US" altLang="th-TH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56851-B5E7-46DD-8A54-5E5A9F9136FB}" type="slidenum">
              <a:rPr lang="en-US" altLang="th-TH"/>
              <a:pPr/>
              <a:t>64</a:t>
            </a:fld>
            <a:endParaRPr lang="en-US" altLang="th-TH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268577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56851-B5E7-46DD-8A54-5E5A9F9136FB}" type="slidenum">
              <a:rPr lang="en-US" altLang="th-TH"/>
              <a:pPr/>
              <a:t>65</a:t>
            </a:fld>
            <a:endParaRPr lang="en-US" altLang="th-TH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2963100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3CDE0-BA09-4684-8C55-CD3E3D0CEC84}" type="slidenum">
              <a:rPr lang="en-US" altLang="th-TH"/>
              <a:pPr/>
              <a:t>70</a:t>
            </a:fld>
            <a:endParaRPr lang="en-US" altLang="th-TH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3CDE0-BA09-4684-8C55-CD3E3D0CEC84}" type="slidenum">
              <a:rPr lang="en-US" altLang="th-TH"/>
              <a:pPr/>
              <a:t>71</a:t>
            </a:fld>
            <a:endParaRPr lang="en-US" altLang="th-TH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530885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3CDE0-BA09-4684-8C55-CD3E3D0CEC84}" type="slidenum">
              <a:rPr lang="en-US" altLang="th-TH"/>
              <a:pPr/>
              <a:t>72</a:t>
            </a:fld>
            <a:endParaRPr lang="en-US" altLang="th-TH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3439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6AC40-F72C-4B41-9FF6-65BE9DD2C195}" type="slidenum">
              <a:rPr lang="en-US" altLang="th-TH"/>
              <a:pPr/>
              <a:t>5</a:t>
            </a:fld>
            <a:endParaRPr lang="en-US" altLang="th-TH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3C99E-2B63-46EC-89A7-F02E808C868E}" type="slidenum">
              <a:rPr lang="en-US" altLang="th-TH"/>
              <a:pPr/>
              <a:t>7</a:t>
            </a:fld>
            <a:endParaRPr lang="en-US" altLang="th-TH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66313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30BAC-ACB7-4B5F-B2FE-2BEC56A735A0}" type="slidenum">
              <a:rPr lang="en-US" altLang="th-TH"/>
              <a:pPr/>
              <a:t>8</a:t>
            </a:fld>
            <a:endParaRPr lang="en-US" altLang="th-TH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63C3F-B67D-4E68-A184-BB5A9633B167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63C3F-B67D-4E68-A184-BB5A9633B167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93694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DD2CE1-99FB-4A44-B4FC-43145EDB8A39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9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43ED-B22A-4973-8C57-0EBD9469B2F8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9742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591D-2585-47A7-B079-766FD3CB0D91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0191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0279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BD4A-1A40-4716-B532-D973BC03E890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2FB5-FF85-4DC7-BEF1-08FEC64ADD95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9323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2F65-727D-422B-8A92-91AD1358DFAD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9450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B4C2-962F-4595-996C-EDFB2D54D127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5033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9417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A7D8-F496-45A9-90D6-5F729432B866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69565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8ED-9801-4B78-AD7D-03D625890AF2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5668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13BFC3-50EA-43D2-ABA3-CA7C9E2A233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83772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png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0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png"/><Relationship Id="rId5" Type="http://schemas.openxmlformats.org/officeDocument/2006/relationships/image" Target="../media/image41.png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9.pn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6.w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66.w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7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5.png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png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73.png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67.wmf"/><Relationship Id="rId4" Type="http://schemas.openxmlformats.org/officeDocument/2006/relationships/image" Target="../media/image72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png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86.png"/><Relationship Id="rId10" Type="http://schemas.openxmlformats.org/officeDocument/2006/relationships/image" Target="../media/image83.wmf"/><Relationship Id="rId4" Type="http://schemas.openxmlformats.org/officeDocument/2006/relationships/image" Target="../media/image85.png"/><Relationship Id="rId9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96.wmf"/><Relationship Id="rId4" Type="http://schemas.openxmlformats.org/officeDocument/2006/relationships/image" Target="../media/image97.jpeg"/><Relationship Id="rId9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100.wmf"/><Relationship Id="rId4" Type="http://schemas.openxmlformats.org/officeDocument/2006/relationships/image" Target="../media/image104.jpe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10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97.jpeg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107.wmf"/><Relationship Id="rId5" Type="http://schemas.openxmlformats.org/officeDocument/2006/relationships/image" Target="../media/image9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97.jpe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113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122.wmf"/><Relationship Id="rId3" Type="http://schemas.openxmlformats.org/officeDocument/2006/relationships/image" Target="../media/image97.jpeg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121.wmf"/><Relationship Id="rId5" Type="http://schemas.openxmlformats.org/officeDocument/2006/relationships/image" Target="../media/image94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6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jpe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1.png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7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png"/><Relationship Id="rId11" Type="http://schemas.openxmlformats.org/officeDocument/2006/relationships/image" Target="../media/image133.wmf"/><Relationship Id="rId5" Type="http://schemas.openxmlformats.org/officeDocument/2006/relationships/image" Target="../media/image140.png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137.wmf"/><Relationship Id="rId4" Type="http://schemas.openxmlformats.org/officeDocument/2006/relationships/image" Target="../media/image139.png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7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8.png"/><Relationship Id="rId5" Type="http://schemas.openxmlformats.org/officeDocument/2006/relationships/image" Target="../media/image144.png"/><Relationship Id="rId4" Type="http://schemas.openxmlformats.org/officeDocument/2006/relationships/image" Target="../media/image1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4.jpeg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0.png"/><Relationship Id="rId5" Type="http://schemas.openxmlformats.org/officeDocument/2006/relationships/image" Target="../media/image156.png"/><Relationship Id="rId10" Type="http://schemas.openxmlformats.org/officeDocument/2006/relationships/image" Target="../media/image159.wmf"/><Relationship Id="rId4" Type="http://schemas.openxmlformats.org/officeDocument/2006/relationships/image" Target="../media/image155.png"/><Relationship Id="rId9" Type="http://schemas.openxmlformats.org/officeDocument/2006/relationships/oleObject" Target="../embeddings/oleObject7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oleObject" Target="../embeddings/oleObject80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2.png"/><Relationship Id="rId12" Type="http://schemas.openxmlformats.org/officeDocument/2006/relationships/image" Target="../media/image16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3.png"/><Relationship Id="rId11" Type="http://schemas.openxmlformats.org/officeDocument/2006/relationships/image" Target="../media/image172.png"/><Relationship Id="rId5" Type="http://schemas.openxmlformats.org/officeDocument/2006/relationships/image" Target="../media/image168.png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6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6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oleObject" Target="../embeddings/oleObject83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0.png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19" Type="http://schemas.openxmlformats.org/officeDocument/2006/relationships/image" Target="../media/image178.wmf"/><Relationship Id="rId4" Type="http://schemas.openxmlformats.org/officeDocument/2006/relationships/image" Target="../media/image176.jpe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7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3" Type="http://schemas.openxmlformats.org/officeDocument/2006/relationships/image" Target="../media/image195.jpe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09.png"/><Relationship Id="rId12" Type="http://schemas.openxmlformats.org/officeDocument/2006/relationships/image" Target="../media/image2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8.png"/><Relationship Id="rId11" Type="http://schemas.openxmlformats.org/officeDocument/2006/relationships/oleObject" Target="../embeddings/oleObject85.bin"/><Relationship Id="rId5" Type="http://schemas.openxmlformats.org/officeDocument/2006/relationships/image" Target="../media/image195.jpeg"/><Relationship Id="rId10" Type="http://schemas.openxmlformats.org/officeDocument/2006/relationships/image" Target="../media/image212.png"/><Relationship Id="rId4" Type="http://schemas.openxmlformats.org/officeDocument/2006/relationships/image" Target="../media/image207.png"/><Relationship Id="rId9" Type="http://schemas.openxmlformats.org/officeDocument/2006/relationships/image" Target="../media/image2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0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216.wmf"/><Relationship Id="rId3" Type="http://schemas.openxmlformats.org/officeDocument/2006/relationships/image" Target="../media/image218.png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215.wmf"/><Relationship Id="rId5" Type="http://schemas.openxmlformats.org/officeDocument/2006/relationships/image" Target="../media/image220.png"/><Relationship Id="rId15" Type="http://schemas.openxmlformats.org/officeDocument/2006/relationships/image" Target="../media/image217.wmf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219.png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9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225.wmf"/><Relationship Id="rId3" Type="http://schemas.openxmlformats.org/officeDocument/2006/relationships/image" Target="../media/image220.png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22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101.bin"/><Relationship Id="rId3" Type="http://schemas.openxmlformats.org/officeDocument/2006/relationships/image" Target="../media/image220.png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228.wmf"/><Relationship Id="rId4" Type="http://schemas.openxmlformats.org/officeDocument/2006/relationships/image" Target="../media/image232.png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2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3200" y="3848100"/>
            <a:ext cx="6146800" cy="1181100"/>
          </a:xfrm>
        </p:spPr>
        <p:txBody>
          <a:bodyPr>
            <a:noAutofit/>
          </a:bodyPr>
          <a:lstStyle/>
          <a:p>
            <a:r>
              <a:rPr lang="en-US" altLang="th-TH" sz="2400" dirty="0">
                <a:solidFill>
                  <a:srgbClr val="C00000"/>
                </a:solidFill>
              </a:rPr>
              <a:t>Chapter 3</a:t>
            </a:r>
          </a:p>
          <a:p>
            <a:r>
              <a:rPr lang="en-US" altLang="th-TH" sz="2400" dirty="0">
                <a:solidFill>
                  <a:srgbClr val="C00000"/>
                </a:solidFill>
              </a:rPr>
              <a:t>Methods of </a:t>
            </a:r>
            <a:r>
              <a:rPr lang="en-US" altLang="th-TH" sz="2400" dirty="0" smtClean="0">
                <a:solidFill>
                  <a:srgbClr val="C00000"/>
                </a:solidFill>
              </a:rPr>
              <a:t>Analysis</a:t>
            </a:r>
          </a:p>
          <a:p>
            <a:r>
              <a:rPr lang="en-US" altLang="th-TH" sz="2400" dirty="0" smtClean="0">
                <a:solidFill>
                  <a:srgbClr val="C00000"/>
                </a:solidFill>
              </a:rPr>
              <a:t>Jan 6, 2019</a:t>
            </a:r>
            <a:endParaRPr lang="en-US" altLang="th-TH" sz="2400" dirty="0">
              <a:solidFill>
                <a:srgbClr val="C00000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675B9CA-7EBF-4A35-B737-DD37600E4F87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1400" dirty="0" smtClean="0"/>
              <a:t>C. K. Alexander – M. N. O. </a:t>
            </a:r>
            <a:r>
              <a:rPr lang="en-US" altLang="th-TH" sz="1400" dirty="0" err="1" smtClean="0"/>
              <a:t>Sadiku</a:t>
            </a:r>
            <a:r>
              <a:rPr lang="en-US" altLang="th-TH" sz="1400" dirty="0" smtClean="0"/>
              <a:t> </a:t>
            </a:r>
            <a:r>
              <a:rPr lang="en-US" altLang="th-TH" sz="1400" dirty="0"/>
              <a:t/>
            </a:r>
            <a:br>
              <a:rPr lang="en-US" altLang="th-TH" sz="1400" dirty="0"/>
            </a:br>
            <a:r>
              <a:rPr lang="en-US" altLang="th-TH" sz="1400" dirty="0"/>
              <a:t>Fundamentals of Electric </a:t>
            </a:r>
            <a:r>
              <a:rPr lang="en-US" altLang="th-TH" sz="1400" dirty="0" smtClean="0"/>
              <a:t>Circuits, 5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</a:t>
            </a:r>
            <a:r>
              <a:rPr lang="en-US" altLang="th-TH" sz="1400" dirty="0"/>
              <a:t>The McGraw-Hill Companies </a:t>
            </a:r>
            <a:r>
              <a:rPr lang="en-US" altLang="th-TH" sz="1400" dirty="0" smtClean="0"/>
              <a:t>2013</a:t>
            </a:r>
          </a:p>
          <a:p>
            <a:pPr algn="ctr"/>
            <a:r>
              <a:rPr lang="en-US" altLang="th-TH" sz="1400" dirty="0" smtClean="0"/>
              <a:t>J. A. </a:t>
            </a:r>
            <a:r>
              <a:rPr lang="en-US" altLang="th-TH" sz="1400" dirty="0"/>
              <a:t>Svoboda </a:t>
            </a:r>
            <a:r>
              <a:rPr lang="en-US" altLang="th-TH" sz="1400" dirty="0" smtClean="0"/>
              <a:t>– R. C. </a:t>
            </a:r>
            <a:r>
              <a:rPr lang="en-US" altLang="th-TH" sz="1400" dirty="0" err="1" smtClean="0"/>
              <a:t>Dorf</a:t>
            </a:r>
            <a:endParaRPr lang="en-US" altLang="th-TH" sz="1400" dirty="0" smtClean="0"/>
          </a:p>
          <a:p>
            <a:pPr algn="ctr"/>
            <a:r>
              <a:rPr lang="en-US" altLang="th-TH" sz="1400" dirty="0" smtClean="0"/>
              <a:t>Introduction to Electric Circuits, 9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John Wiley &amp; Sons, Inc. 2014 </a:t>
            </a:r>
            <a:endParaRPr lang="en-US" altLang="th-TH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8600" y="152400"/>
            <a:ext cx="8686800" cy="3276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EN811100</a:t>
            </a:r>
            <a:b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Analysis</a:t>
            </a:r>
            <a:endParaRPr lang="en-US" alt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4141" r="35555" b="20448"/>
          <a:stretch/>
        </p:blipFill>
        <p:spPr>
          <a:xfrm>
            <a:off x="3517385" y="678180"/>
            <a:ext cx="2286000" cy="27508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10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919" b="16288"/>
          <a:stretch/>
        </p:blipFill>
        <p:spPr>
          <a:xfrm>
            <a:off x="506235" y="762915"/>
            <a:ext cx="2118360" cy="28946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181637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Generic circuit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element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8379" y="1240381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Voltage source</a:t>
            </a:r>
            <a:endParaRPr lang="th-TH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46470"/>
              </p:ext>
            </p:extLst>
          </p:nvPr>
        </p:nvGraphicFramePr>
        <p:xfrm>
          <a:off x="6696175" y="2232010"/>
          <a:ext cx="1847850" cy="60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6175" y="2232010"/>
                        <a:ext cx="1847850" cy="604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11661" y="1872302"/>
            <a:ext cx="254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voltage source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06640" cy="1356360"/>
          </a:xfrm>
        </p:spPr>
        <p:txBody>
          <a:bodyPr/>
          <a:lstStyle/>
          <a:p>
            <a:r>
              <a:rPr lang="en-US" altLang="th-TH" dirty="0"/>
              <a:t>3.2 Nodal Analysis</a:t>
            </a:r>
            <a:endParaRPr lang="th-TH" dirty="0"/>
          </a:p>
        </p:txBody>
      </p:sp>
      <p:sp>
        <p:nvSpPr>
          <p:cNvPr id="5" name="Right Arrow 4"/>
          <p:cNvSpPr/>
          <p:nvPr/>
        </p:nvSpPr>
        <p:spPr>
          <a:xfrm>
            <a:off x="5803385" y="2362200"/>
            <a:ext cx="36881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986708" y="2283231"/>
            <a:ext cx="36881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1381007" y="3661982"/>
            <a:ext cx="36881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326" y="406430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Resistor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626569" y="4967465"/>
            <a:ext cx="36881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40265" y="4347090"/>
            <a:ext cx="180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66CC"/>
                </a:solidFill>
              </a:rPr>
              <a:t>Ohm’s law</a:t>
            </a:r>
            <a:endParaRPr lang="th-TH" b="1" dirty="0">
              <a:solidFill>
                <a:srgbClr val="0066CC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3326" y="4472165"/>
            <a:ext cx="2225040" cy="1752600"/>
            <a:chOff x="784069" y="4495800"/>
            <a:chExt cx="2225040" cy="1752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70505" t="30851" b="18466"/>
            <a:stretch/>
          </p:blipFill>
          <p:spPr>
            <a:xfrm>
              <a:off x="784069" y="4495800"/>
              <a:ext cx="2225040" cy="1752600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066800" y="4876800"/>
              <a:ext cx="388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43000" y="459807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th-TH" dirty="0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57730"/>
              </p:ext>
            </p:extLst>
          </p:nvPr>
        </p:nvGraphicFramePr>
        <p:xfrm>
          <a:off x="3080650" y="4637265"/>
          <a:ext cx="16795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0650" y="4637265"/>
                        <a:ext cx="1679575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65369" y="4347090"/>
            <a:ext cx="38635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ในสูตรนี้ เราเอา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เป็นตัวตั้ง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เป็นตัวลบ ให้ตีความ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ว่ากระแสไหลจาก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1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60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52626"/>
          <a:stretch/>
        </p:blipFill>
        <p:spPr>
          <a:xfrm>
            <a:off x="304800" y="1173822"/>
            <a:ext cx="6705600" cy="2286000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10327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DF25-8B71-493E-BA7B-8AF4EA2D37DF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295274" y="973767"/>
            <a:ext cx="8467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1</a:t>
            </a:r>
            <a:r>
              <a:rPr lang="en-US" altLang="th-TH" sz="2000" b="1" dirty="0" smtClean="0"/>
              <a:t> </a:t>
            </a:r>
            <a:r>
              <a:rPr lang="en-US" altLang="th-TH" sz="2000" b="1" dirty="0"/>
              <a:t>– circuit </a:t>
            </a:r>
            <a:r>
              <a:rPr lang="en-US" altLang="th-TH" sz="2000" b="1" dirty="0" smtClean="0"/>
              <a:t>with independent </a:t>
            </a:r>
            <a:r>
              <a:rPr lang="en-US" altLang="th-TH" sz="2000" b="1" dirty="0"/>
              <a:t>current </a:t>
            </a:r>
            <a:r>
              <a:rPr lang="en-US" altLang="th-TH" sz="2000" b="1" dirty="0" smtClean="0"/>
              <a:t>source only</a:t>
            </a:r>
            <a:endParaRPr lang="en-US" altLang="th-TH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7000" y="3702726"/>
            <a:ext cx="3352800" cy="2463266"/>
            <a:chOff x="333375" y="3637118"/>
            <a:chExt cx="3352800" cy="24632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26136" t="48953" r="23864"/>
            <a:stretch/>
          </p:blipFill>
          <p:spPr>
            <a:xfrm>
              <a:off x="333375" y="3637118"/>
              <a:ext cx="3352800" cy="2463266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1752600" y="42672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4343400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36271" y="4343400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339453"/>
              </p:ext>
            </p:extLst>
          </p:nvPr>
        </p:nvGraphicFramePr>
        <p:xfrm>
          <a:off x="6757504" y="3876516"/>
          <a:ext cx="1676400" cy="94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5" imgW="761760" imgH="431640" progId="Equation.3">
                  <p:embed/>
                </p:oleObj>
              </mc:Choice>
              <mc:Fallback>
                <p:oleObj name="Equation" r:id="rId5" imgW="761760" imgH="43164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7504" y="3876516"/>
                        <a:ext cx="1676400" cy="94693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818265"/>
              </p:ext>
            </p:extLst>
          </p:nvPr>
        </p:nvGraphicFramePr>
        <p:xfrm>
          <a:off x="683661" y="4060157"/>
          <a:ext cx="1593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7" imgW="723600" imgH="431640" progId="Equation.3">
                  <p:embed/>
                </p:oleObj>
              </mc:Choice>
              <mc:Fallback>
                <p:oleObj name="Equation" r:id="rId7" imgW="723600" imgH="4316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661" y="4060157"/>
                        <a:ext cx="1593850" cy="946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21670"/>
              </p:ext>
            </p:extLst>
          </p:nvPr>
        </p:nvGraphicFramePr>
        <p:xfrm>
          <a:off x="6798779" y="4934359"/>
          <a:ext cx="1593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9" imgW="723600" imgH="431640" progId="Equation.3">
                  <p:embed/>
                </p:oleObj>
              </mc:Choice>
              <mc:Fallback>
                <p:oleObj name="Equation" r:id="rId9" imgW="723600" imgH="4316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8779" y="4934359"/>
                        <a:ext cx="1593850" cy="9461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5029200" y="3740470"/>
            <a:ext cx="1659467" cy="639374"/>
          </a:xfrm>
          <a:custGeom>
            <a:avLst/>
            <a:gdLst>
              <a:gd name="connsiteX0" fmla="*/ 1659467 w 1659467"/>
              <a:gd name="connsiteY0" fmla="*/ 639374 h 639374"/>
              <a:gd name="connsiteX1" fmla="*/ 1117600 w 1659467"/>
              <a:gd name="connsiteY1" fmla="*/ 80574 h 639374"/>
              <a:gd name="connsiteX2" fmla="*/ 440267 w 1659467"/>
              <a:gd name="connsiteY2" fmla="*/ 29774 h 639374"/>
              <a:gd name="connsiteX3" fmla="*/ 0 w 1659467"/>
              <a:gd name="connsiteY3" fmla="*/ 334574 h 63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467" h="639374">
                <a:moveTo>
                  <a:pt x="1659467" y="639374"/>
                </a:moveTo>
                <a:cubicBezTo>
                  <a:pt x="1490133" y="410774"/>
                  <a:pt x="1320800" y="182174"/>
                  <a:pt x="1117600" y="80574"/>
                </a:cubicBezTo>
                <a:cubicBezTo>
                  <a:pt x="914400" y="-21026"/>
                  <a:pt x="626534" y="-12559"/>
                  <a:pt x="440267" y="29774"/>
                </a:cubicBezTo>
                <a:cubicBezTo>
                  <a:pt x="254000" y="72107"/>
                  <a:pt x="127000" y="203340"/>
                  <a:pt x="0" y="334574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858933" y="5029200"/>
            <a:ext cx="829734" cy="3782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294467" y="3936661"/>
            <a:ext cx="1727200" cy="533739"/>
          </a:xfrm>
          <a:custGeom>
            <a:avLst/>
            <a:gdLst>
              <a:gd name="connsiteX0" fmla="*/ 0 w 1727200"/>
              <a:gd name="connsiteY0" fmla="*/ 296672 h 533739"/>
              <a:gd name="connsiteX1" fmla="*/ 677333 w 1727200"/>
              <a:gd name="connsiteY1" fmla="*/ 17272 h 533739"/>
              <a:gd name="connsiteX2" fmla="*/ 1236133 w 1727200"/>
              <a:gd name="connsiteY2" fmla="*/ 85006 h 533739"/>
              <a:gd name="connsiteX3" fmla="*/ 1727200 w 1727200"/>
              <a:gd name="connsiteY3" fmla="*/ 533739 h 53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533739">
                <a:moveTo>
                  <a:pt x="0" y="296672"/>
                </a:moveTo>
                <a:cubicBezTo>
                  <a:pt x="235655" y="174611"/>
                  <a:pt x="471311" y="52550"/>
                  <a:pt x="677333" y="17272"/>
                </a:cubicBezTo>
                <a:cubicBezTo>
                  <a:pt x="883355" y="-18006"/>
                  <a:pt x="1061155" y="-1072"/>
                  <a:pt x="1236133" y="85006"/>
                </a:cubicBezTo>
                <a:cubicBezTo>
                  <a:pt x="1411111" y="171084"/>
                  <a:pt x="1569155" y="352411"/>
                  <a:pt x="1727200" y="533739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DF25-8B71-493E-BA7B-8AF4EA2D37DF}" type="slidenum">
              <a:rPr lang="en-US" altLang="th-TH"/>
              <a:pPr/>
              <a:t>12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117426"/>
            <a:ext cx="2695173" cy="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790" y="1524000"/>
            <a:ext cx="3169924" cy="1044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31" y="2590800"/>
            <a:ext cx="3033090" cy="581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679" y="3200400"/>
            <a:ext cx="2903598" cy="1179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399" y="4191000"/>
            <a:ext cx="5414385" cy="474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/>
          <a:srcRect b="60143"/>
          <a:stretch/>
        </p:blipFill>
        <p:spPr>
          <a:xfrm>
            <a:off x="427296" y="5072185"/>
            <a:ext cx="2971800" cy="795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/>
          <a:srcRect r="60960"/>
          <a:stretch/>
        </p:blipFill>
        <p:spPr>
          <a:xfrm>
            <a:off x="7201393" y="4984898"/>
            <a:ext cx="1219994" cy="76110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592282" y="5562262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557143" y="1804506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กระแสไหลเข้า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5460" y="1750339"/>
            <a:ext cx="208903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กระแสไหลออก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696" y="3515217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กระแสไหลเข้า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9014" y="3501833"/>
            <a:ext cx="208903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กระแสไหลออก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618" y="4696358"/>
            <a:ext cx="8258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/>
          <a:srcRect t="57679"/>
          <a:stretch/>
        </p:blipFill>
        <p:spPr>
          <a:xfrm>
            <a:off x="242691" y="5828962"/>
            <a:ext cx="2971800" cy="844386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176601" y="5184139"/>
            <a:ext cx="407100" cy="1404815"/>
          </a:xfrm>
          <a:prstGeom prst="rightBrace">
            <a:avLst>
              <a:gd name="adj1" fmla="val 52008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/>
          <a:srcRect l="59827"/>
          <a:stretch/>
        </p:blipFill>
        <p:spPr>
          <a:xfrm>
            <a:off x="7312342" y="5828962"/>
            <a:ext cx="1255396" cy="761102"/>
          </a:xfrm>
          <a:prstGeom prst="rect">
            <a:avLst/>
          </a:prstGeom>
        </p:spPr>
      </p:pic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20631"/>
              </p:ext>
            </p:extLst>
          </p:nvPr>
        </p:nvGraphicFramePr>
        <p:xfrm>
          <a:off x="3736859" y="5313548"/>
          <a:ext cx="26273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11" imgW="1193760" imgH="482400" progId="Equation.3">
                  <p:embed/>
                </p:oleObj>
              </mc:Choice>
              <mc:Fallback>
                <p:oleObj name="Equation" r:id="rId11" imgW="1193760" imgH="4824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6859" y="5313548"/>
                        <a:ext cx="2627312" cy="10572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DF25-8B71-493E-BA7B-8AF4EA2D37DF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11430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/>
              <a:t>Example 2</a:t>
            </a:r>
            <a:r>
              <a:rPr lang="en-US" altLang="th-TH" sz="2000" b="1" dirty="0" smtClean="0"/>
              <a:t> </a:t>
            </a:r>
            <a:r>
              <a:rPr lang="en-US" altLang="th-TH" sz="2000" b="1" dirty="0"/>
              <a:t>– circuit </a:t>
            </a:r>
            <a:r>
              <a:rPr lang="en-US" altLang="th-TH" sz="2000" b="1" dirty="0" smtClean="0"/>
              <a:t>with independent </a:t>
            </a:r>
            <a:r>
              <a:rPr lang="en-US" altLang="th-TH" sz="2000" b="1" dirty="0"/>
              <a:t>current source only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2819400" cy="2713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01" y="1524000"/>
            <a:ext cx="3252099" cy="294985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810000" y="2819400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4530833"/>
            <a:ext cx="5638800" cy="10120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419600"/>
            <a:ext cx="1283532" cy="3667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5257800"/>
            <a:ext cx="2564024" cy="1373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0600" y="5269468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by 4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4864320" y="2014200"/>
              <a:ext cx="6480" cy="1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8560" y="2009520"/>
                <a:ext cx="1872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3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82864"/>
            <a:ext cx="3252099" cy="2949859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DF25-8B71-493E-BA7B-8AF4EA2D37DF}" type="slidenum">
              <a:rPr lang="en-US" altLang="th-TH"/>
              <a:pPr/>
              <a:t>14</a:t>
            </a:fld>
            <a:endParaRPr lang="en-US" altLang="th-TH"/>
          </a:p>
        </p:txBody>
      </p:sp>
      <p:sp>
        <p:nvSpPr>
          <p:cNvPr id="19" name="TextBox 18"/>
          <p:cNvSpPr txBox="1"/>
          <p:nvPr/>
        </p:nvSpPr>
        <p:spPr>
          <a:xfrm>
            <a:off x="333170" y="2351489"/>
            <a:ext cx="18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 by 12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5" y="1040511"/>
            <a:ext cx="1267969" cy="397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65" y="1559073"/>
            <a:ext cx="7527643" cy="770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866" y="2822970"/>
            <a:ext cx="4088063" cy="450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459" y="3375180"/>
            <a:ext cx="2718291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65" y="4216124"/>
            <a:ext cx="3993980" cy="12867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225" y="398120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matrix form</a:t>
            </a:r>
            <a:endParaRPr lang="th-T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0597" y="5562600"/>
            <a:ext cx="3212447" cy="7210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0600" y="57150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determinant is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52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9537" y="6223829"/>
            <a:ext cx="1279663" cy="365125"/>
          </a:xfrm>
        </p:spPr>
        <p:txBody>
          <a:bodyPr/>
          <a:lstStyle/>
          <a:p>
            <a:fld id="{93B8DF25-8B71-493E-BA7B-8AF4EA2D37DF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21" name="TextBox 20"/>
          <p:cNvSpPr txBox="1"/>
          <p:nvPr/>
        </p:nvSpPr>
        <p:spPr>
          <a:xfrm>
            <a:off x="1219200" y="1295400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Cramer’s rule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752601"/>
            <a:ext cx="6472643" cy="2649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76800"/>
            <a:ext cx="7424211" cy="1535481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67264"/>
              </p:ext>
            </p:extLst>
          </p:nvPr>
        </p:nvGraphicFramePr>
        <p:xfrm>
          <a:off x="5410200" y="497205"/>
          <a:ext cx="29622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6" imgW="1346040" imgH="482400" progId="Equation.3">
                  <p:embed/>
                </p:oleObj>
              </mc:Choice>
              <mc:Fallback>
                <p:oleObj name="Equation" r:id="rId6" imgW="1346040" imgH="4824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0200" y="497205"/>
                        <a:ext cx="2962275" cy="10572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6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1346973"/>
            <a:ext cx="3941659" cy="2828195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B8DF25-8B71-493E-BA7B-8AF4EA2D37DF}" type="slidenum">
              <a:rPr kumimoji="0" lang="en-US" altLang="th-TH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th-TH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7640" y="985903"/>
            <a:ext cx="859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h-TH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Example </a:t>
            </a:r>
            <a:r>
              <a:rPr kumimoji="0" lang="en-US" altLang="th-TH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3</a:t>
            </a:r>
            <a:r>
              <a:rPr kumimoji="0" lang="en-US" alt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 </a:t>
            </a:r>
            <a:r>
              <a:rPr kumimoji="0" lang="en-US" alt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– circuit </a:t>
            </a:r>
            <a:r>
              <a:rPr kumimoji="0" lang="en-US" alt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with independent </a:t>
            </a:r>
            <a:r>
              <a:rPr kumimoji="0" lang="en-US" alt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current source only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9965" y="48006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KCL node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a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569609"/>
            <a:ext cx="5908862" cy="840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984" y="5486400"/>
            <a:ext cx="5963416" cy="797754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6240"/>
              </p:ext>
            </p:extLst>
          </p:nvPr>
        </p:nvGraphicFramePr>
        <p:xfrm>
          <a:off x="4572000" y="1380840"/>
          <a:ext cx="3540389" cy="53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7" imgW="1511280" imgH="228600" progId="Equation.3">
                  <p:embed/>
                </p:oleObj>
              </mc:Choice>
              <mc:Fallback>
                <p:oleObj name="Equation" r:id="rId7" imgW="1511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380840"/>
                        <a:ext cx="3540389" cy="535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46024"/>
              </p:ext>
            </p:extLst>
          </p:nvPr>
        </p:nvGraphicFramePr>
        <p:xfrm>
          <a:off x="4495800" y="1935046"/>
          <a:ext cx="43719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9" imgW="1866600" imgH="457200" progId="Equation.3">
                  <p:embed/>
                </p:oleObj>
              </mc:Choice>
              <mc:Fallback>
                <p:oleObj name="Equation" r:id="rId9" imgW="186660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1935046"/>
                        <a:ext cx="437197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7920" y="2920948"/>
            <a:ext cx="2061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กำหนดให้กระแส</a:t>
            </a:r>
          </a:p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ไหลเข้าเป็นบวก </a:t>
            </a:r>
          </a:p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ไหลออกเป็นลบ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2054859"/>
            <a:ext cx="685800" cy="612141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199" y="2825628"/>
            <a:ext cx="657517" cy="612141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9542" y="2667000"/>
            <a:ext cx="747858" cy="612141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84200" y="3378200"/>
            <a:ext cx="2675467" cy="1253067"/>
          </a:xfrm>
          <a:custGeom>
            <a:avLst/>
            <a:gdLst>
              <a:gd name="connsiteX0" fmla="*/ 0 w 2675467"/>
              <a:gd name="connsiteY0" fmla="*/ 0 h 1253067"/>
              <a:gd name="connsiteX1" fmla="*/ 457200 w 2675467"/>
              <a:gd name="connsiteY1" fmla="*/ 1049867 h 1253067"/>
              <a:gd name="connsiteX2" fmla="*/ 1947333 w 2675467"/>
              <a:gd name="connsiteY2" fmla="*/ 956733 h 1253067"/>
              <a:gd name="connsiteX3" fmla="*/ 2675467 w 2675467"/>
              <a:gd name="connsiteY3" fmla="*/ 1253067 h 12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7" h="1253067">
                <a:moveTo>
                  <a:pt x="0" y="0"/>
                </a:moveTo>
                <a:cubicBezTo>
                  <a:pt x="66322" y="445206"/>
                  <a:pt x="132645" y="890412"/>
                  <a:pt x="457200" y="1049867"/>
                </a:cubicBezTo>
                <a:cubicBezTo>
                  <a:pt x="781755" y="1209322"/>
                  <a:pt x="1577622" y="922866"/>
                  <a:pt x="1947333" y="956733"/>
                </a:cubicBezTo>
                <a:cubicBezTo>
                  <a:pt x="2317044" y="990600"/>
                  <a:pt x="2496255" y="1121833"/>
                  <a:pt x="2675467" y="1253067"/>
                </a:cubicBezTo>
              </a:path>
            </a:pathLst>
          </a:custGeom>
          <a:noFill/>
          <a:ln w="25400">
            <a:solidFill>
              <a:srgbClr val="00B050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709764" y="3279141"/>
            <a:ext cx="3226303" cy="1326726"/>
          </a:xfrm>
          <a:custGeom>
            <a:avLst/>
            <a:gdLst>
              <a:gd name="connsiteX0" fmla="*/ 503 w 3226303"/>
              <a:gd name="connsiteY0" fmla="*/ 0 h 1397000"/>
              <a:gd name="connsiteX1" fmla="*/ 347636 w 3226303"/>
              <a:gd name="connsiteY1" fmla="*/ 956733 h 1397000"/>
              <a:gd name="connsiteX2" fmla="*/ 2117169 w 3226303"/>
              <a:gd name="connsiteY2" fmla="*/ 787400 h 1397000"/>
              <a:gd name="connsiteX3" fmla="*/ 3226303 w 3226303"/>
              <a:gd name="connsiteY3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6303" h="1397000">
                <a:moveTo>
                  <a:pt x="503" y="0"/>
                </a:moveTo>
                <a:cubicBezTo>
                  <a:pt x="-2320" y="412750"/>
                  <a:pt x="-5142" y="825500"/>
                  <a:pt x="347636" y="956733"/>
                </a:cubicBezTo>
                <a:cubicBezTo>
                  <a:pt x="700414" y="1087966"/>
                  <a:pt x="1637391" y="714022"/>
                  <a:pt x="2117169" y="787400"/>
                </a:cubicBezTo>
                <a:cubicBezTo>
                  <a:pt x="2596947" y="860778"/>
                  <a:pt x="2911625" y="1128889"/>
                  <a:pt x="3226303" y="1397000"/>
                </a:cubicBezTo>
              </a:path>
            </a:pathLst>
          </a:custGeom>
          <a:noFill/>
          <a:ln w="25400">
            <a:solidFill>
              <a:srgbClr val="00B050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404533" y="2658533"/>
            <a:ext cx="4461934" cy="2082800"/>
          </a:xfrm>
          <a:custGeom>
            <a:avLst/>
            <a:gdLst>
              <a:gd name="connsiteX0" fmla="*/ 0 w 4461934"/>
              <a:gd name="connsiteY0" fmla="*/ 0 h 2082800"/>
              <a:gd name="connsiteX1" fmla="*/ 457200 w 4461934"/>
              <a:gd name="connsiteY1" fmla="*/ 855134 h 2082800"/>
              <a:gd name="connsiteX2" fmla="*/ 2624667 w 4461934"/>
              <a:gd name="connsiteY2" fmla="*/ 821267 h 2082800"/>
              <a:gd name="connsiteX3" fmla="*/ 4461934 w 446193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934" h="2082800">
                <a:moveTo>
                  <a:pt x="0" y="0"/>
                </a:moveTo>
                <a:cubicBezTo>
                  <a:pt x="9878" y="359128"/>
                  <a:pt x="19756" y="718256"/>
                  <a:pt x="457200" y="855134"/>
                </a:cubicBezTo>
                <a:cubicBezTo>
                  <a:pt x="894645" y="992012"/>
                  <a:pt x="1957211" y="616656"/>
                  <a:pt x="2624667" y="821267"/>
                </a:cubicBezTo>
                <a:cubicBezTo>
                  <a:pt x="3292123" y="1025878"/>
                  <a:pt x="3877028" y="1554339"/>
                  <a:pt x="4461934" y="2082800"/>
                </a:cubicBezTo>
              </a:path>
            </a:pathLst>
          </a:custGeom>
          <a:noFill/>
          <a:ln w="25400">
            <a:solidFill>
              <a:srgbClr val="00B050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11941" y="4175168"/>
            <a:ext cx="199134" cy="814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77644" y="4149022"/>
            <a:ext cx="2133431" cy="791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34149" y="4110391"/>
            <a:ext cx="3976926" cy="834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34411" y="3737212"/>
            <a:ext cx="645151" cy="1111715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47517" y="2433675"/>
            <a:ext cx="157483" cy="47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00200" y="2433675"/>
            <a:ext cx="5879" cy="2248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69608" y="2544064"/>
            <a:ext cx="1" cy="3705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1"/>
          </p:cNvCxnSpPr>
          <p:nvPr/>
        </p:nvCxnSpPr>
        <p:spPr>
          <a:xfrm flipH="1">
            <a:off x="4197018" y="3659612"/>
            <a:ext cx="2450902" cy="123283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71557" y="2433675"/>
            <a:ext cx="5980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600200" y="1633028"/>
            <a:ext cx="7632" cy="5666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B8DF25-8B71-493E-BA7B-8AF4EA2D37DF}" type="slidenum">
              <a:rPr kumimoji="0" lang="en-US" altLang="th-TH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th-TH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965" y="4800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KCL node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b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47" y="4667722"/>
            <a:ext cx="5978078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69" y="5734522"/>
            <a:ext cx="6663456" cy="87972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39485" y="333046"/>
            <a:ext cx="3941659" cy="2828195"/>
            <a:chOff x="205740" y="1346973"/>
            <a:chExt cx="3941659" cy="28281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740" y="1346973"/>
              <a:ext cx="3941659" cy="2828195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1747517" y="2433675"/>
              <a:ext cx="157483" cy="472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600200" y="2433675"/>
              <a:ext cx="5879" cy="22485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69608" y="2544064"/>
              <a:ext cx="1" cy="37055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71557" y="2433675"/>
              <a:ext cx="598051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00200" y="1633028"/>
              <a:ext cx="7632" cy="5666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902538" y="2597191"/>
              <a:ext cx="5879" cy="22485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554137" y="2522606"/>
              <a:ext cx="275802" cy="266431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124201" y="2433675"/>
              <a:ext cx="304799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933029" y="1935590"/>
              <a:ext cx="1" cy="37055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692038" y="2428950"/>
              <a:ext cx="157483" cy="472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31719" y="3255802"/>
            <a:ext cx="196880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ไหลเข้าเป็นบวก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73354" y="3686657"/>
            <a:ext cx="243777" cy="1253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677645" y="3646942"/>
            <a:ext cx="1637142" cy="12932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1"/>
          </p:cNvCxnSpPr>
          <p:nvPr/>
        </p:nvCxnSpPr>
        <p:spPr>
          <a:xfrm flipH="1">
            <a:off x="2750731" y="3536648"/>
            <a:ext cx="3460924" cy="1403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84197" y="3646942"/>
            <a:ext cx="1900912" cy="134296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097195" y="3686657"/>
            <a:ext cx="941405" cy="1303247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1655" y="3255802"/>
            <a:ext cx="1907895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ไหลออกเป็นลบ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4959" y="220289"/>
            <a:ext cx="45608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ในการสร้างสมการ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KCL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ตัวอย่างข้อนี้ เราต้องกำหนดทิศทางการ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ไหลของกระแสในแต่ละ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ให้ชัด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เจน และสอดคล้องกันทุก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1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18</a:t>
            </a:fld>
            <a:endParaRPr lang="en-US" altLang="th-TH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90016"/>
              </p:ext>
            </p:extLst>
          </p:nvPr>
        </p:nvGraphicFramePr>
        <p:xfrm>
          <a:off x="533400" y="3958943"/>
          <a:ext cx="8265181" cy="993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3" imgW="3162240" imgH="482400" progId="Equation.3">
                  <p:embed/>
                </p:oleObj>
              </mc:Choice>
              <mc:Fallback>
                <p:oleObj name="Equation" r:id="rId3" imgW="3162240" imgH="4824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958943"/>
                        <a:ext cx="8265181" cy="993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04800"/>
            <a:ext cx="3941659" cy="290439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909360" y="1424053"/>
            <a:ext cx="157483" cy="47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762043" y="1424053"/>
            <a:ext cx="5879" cy="2248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31451" y="1534442"/>
            <a:ext cx="1" cy="3705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" y="1424053"/>
            <a:ext cx="5980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62043" y="623406"/>
            <a:ext cx="7632" cy="5666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00509" y="1528730"/>
            <a:ext cx="5879" cy="2248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15980" y="1512984"/>
            <a:ext cx="275802" cy="26643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044" y="1424053"/>
            <a:ext cx="30479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94872" y="925968"/>
            <a:ext cx="1" cy="3705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53881" y="1419328"/>
            <a:ext cx="157483" cy="47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88101" y="2769622"/>
            <a:ext cx="157483" cy="47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28941" y="2346944"/>
            <a:ext cx="275802" cy="26643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74035" y="2330458"/>
            <a:ext cx="5879" cy="2248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36352" y="2769622"/>
            <a:ext cx="157483" cy="47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31450" y="2294880"/>
            <a:ext cx="1" cy="37055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31865" y="2502462"/>
            <a:ext cx="1907895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ไหลออกเป็นลบ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631865" y="2861453"/>
            <a:ext cx="87052" cy="15236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993835" y="2783308"/>
            <a:ext cx="5638030" cy="14838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94446" y="2778223"/>
            <a:ext cx="1726353" cy="1606847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308043" y="2783308"/>
            <a:ext cx="3322979" cy="1643087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5600" y="352140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KCL node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0305" y="2290800"/>
            <a:ext cx="2061783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ไหลเข้าเป็นบวก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78445" y="2824918"/>
            <a:ext cx="119010" cy="155991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55" y="5134578"/>
            <a:ext cx="7004808" cy="8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19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28600" y="304800"/>
            <a:ext cx="2784737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สรุปสมการทั้ง 3 </a:t>
            </a:r>
            <a:r>
              <a:rPr lang="en-US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endParaRPr lang="th-TH" sz="32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52545"/>
            <a:ext cx="5963416" cy="797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593655"/>
            <a:ext cx="6663456" cy="87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545451"/>
            <a:ext cx="7004808" cy="89496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11509"/>
              </p:ext>
            </p:extLst>
          </p:nvPr>
        </p:nvGraphicFramePr>
        <p:xfrm>
          <a:off x="643316" y="4152339"/>
          <a:ext cx="7546975" cy="236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6" imgW="4051080" imgH="1269720" progId="Equation.3">
                  <p:embed/>
                </p:oleObj>
              </mc:Choice>
              <mc:Fallback>
                <p:oleObj name="Equation" r:id="rId6" imgW="4051080" imgH="12697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316" y="4152339"/>
                        <a:ext cx="7546975" cy="2363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648" y="3590647"/>
            <a:ext cx="755335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th-TH" sz="32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</p:txBody>
      </p:sp>
    </p:spTree>
    <p:extLst>
      <p:ext uri="{BB962C8B-B14F-4D97-AF65-F5344CB8AC3E}">
        <p14:creationId xmlns:p14="http://schemas.microsoft.com/office/powerpoint/2010/main" val="195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3188"/>
            <a:ext cx="8915400" cy="1314450"/>
          </a:xfrm>
        </p:spPr>
        <p:txBody>
          <a:bodyPr/>
          <a:lstStyle/>
          <a:p>
            <a:r>
              <a:rPr lang="en-US" altLang="th-TH" sz="4000"/>
              <a:t>Methods of Analysis - Chapter 3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3541713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		</a:t>
            </a:r>
            <a:r>
              <a:rPr lang="en-US" altLang="th-T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  <a:endParaRPr lang="en-US" altLang="th-T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		Nodal analysis.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		Nodal analysis with voltage sources.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		Mesh analysis.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		Mesh analysis with current sources.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		Nodal and mesh analysis by inspection.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		Nodal versus mesh analysis</a:t>
            </a:r>
            <a:r>
              <a:rPr lang="en-US" altLang="th-T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th-T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3.8    Circuit analysis with circuit simulator programs</a:t>
            </a:r>
            <a:endParaRPr lang="en-US" altLang="th-T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38AC-4806-4649-8DC8-0529225935CD}" type="slidenum">
              <a:rPr lang="en-US" altLang="th-TH"/>
              <a:pPr/>
              <a:t>2</a:t>
            </a:fld>
            <a:endParaRPr lang="en-US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20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28600" y="173534"/>
            <a:ext cx="6005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Cramer’s rule : </a:t>
            </a:r>
            <a:r>
              <a:rPr lang="th-TH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ใช้แก้สมการเชิงเส้น</a:t>
            </a:r>
            <a:endParaRPr lang="en-US" sz="44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2975"/>
            <a:ext cx="3429000" cy="132805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6200000">
            <a:off x="3924300" y="1492704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870858"/>
            <a:ext cx="4290175" cy="141922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6096000" y="2438400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663"/>
          <a:stretch/>
        </p:blipFill>
        <p:spPr>
          <a:xfrm>
            <a:off x="380999" y="2895600"/>
            <a:ext cx="83801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21</a:t>
            </a:fld>
            <a:endParaRPr lang="en-US" altLang="th-TH"/>
          </a:p>
        </p:txBody>
      </p:sp>
      <p:sp>
        <p:nvSpPr>
          <p:cNvPr id="5" name="TextBox 4"/>
          <p:cNvSpPr txBox="1"/>
          <p:nvPr/>
        </p:nvSpPr>
        <p:spPr>
          <a:xfrm>
            <a:off x="479271" y="211503"/>
            <a:ext cx="523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Matrix determinant formula</a:t>
            </a:r>
            <a:endParaRPr lang="en-US" sz="44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33400" y="1752600"/>
          <a:ext cx="55054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3" imgW="2082600" imgH="711000" progId="Equation.3">
                  <p:embed/>
                </p:oleObj>
              </mc:Choice>
              <mc:Fallback>
                <p:oleObj name="Equation" r:id="rId3" imgW="2082600" imgH="711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52600"/>
                        <a:ext cx="550545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584450" y="1447800"/>
            <a:ext cx="2057400" cy="20574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82950" y="1447800"/>
            <a:ext cx="2057400" cy="20574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66598" y="1447800"/>
            <a:ext cx="2057400" cy="20574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84450" y="1828800"/>
            <a:ext cx="2057400" cy="205740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25524" y="1803814"/>
            <a:ext cx="2057400" cy="205740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09172" y="1788353"/>
            <a:ext cx="2057400" cy="205740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2264" y="95236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endParaRPr lang="en-US" sz="40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9814" y="980944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endParaRPr lang="en-US" sz="40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6245" y="952369"/>
            <a:ext cx="30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endParaRPr lang="en-US" sz="40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7412" y="3646688"/>
            <a:ext cx="396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78486" y="3632200"/>
            <a:ext cx="396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9146" y="3632200"/>
            <a:ext cx="396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678380" y="4238756"/>
          <a:ext cx="71516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5" imgW="2705040" imgH="711000" progId="Equation.3">
                  <p:embed/>
                </p:oleObj>
              </mc:Choice>
              <mc:Fallback>
                <p:oleObj name="Equation" r:id="rId5" imgW="2705040" imgH="7110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380" y="4238756"/>
                        <a:ext cx="715168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6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9365"/>
            <a:ext cx="6093194" cy="3733799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1937" y="6223829"/>
            <a:ext cx="1279663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B8DF25-8B71-493E-BA7B-8AF4EA2D37DF}" type="slidenum">
              <a:rPr kumimoji="0" lang="en-US" altLang="th-TH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th-TH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004" y="167608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4812"/>
              </p:ext>
            </p:extLst>
          </p:nvPr>
        </p:nvGraphicFramePr>
        <p:xfrm>
          <a:off x="243004" y="5545286"/>
          <a:ext cx="2286000" cy="73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Equation" r:id="rId5" imgW="787320" imgH="253800" progId="Equation.DSMT4">
                  <p:embed/>
                </p:oleObj>
              </mc:Choice>
              <mc:Fallback>
                <p:oleObj name="Equation" r:id="rId5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004" y="5545286"/>
                        <a:ext cx="2286000" cy="737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3004" y="521852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matrix form</a:t>
            </a:r>
            <a:endParaRPr lang="th-TH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088156"/>
              </p:ext>
            </p:extLst>
          </p:nvPr>
        </p:nvGraphicFramePr>
        <p:xfrm>
          <a:off x="1460320" y="307705"/>
          <a:ext cx="20907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Equation" r:id="rId7" imgW="1066680" imgH="457200" progId="Equation.3">
                  <p:embed/>
                </p:oleObj>
              </mc:Choice>
              <mc:Fallback>
                <p:oleObj name="Equation" r:id="rId7" imgW="106668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0320" y="307705"/>
                        <a:ext cx="2090737" cy="8953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50711"/>
              </p:ext>
            </p:extLst>
          </p:nvPr>
        </p:nvGraphicFramePr>
        <p:xfrm>
          <a:off x="3903090" y="307705"/>
          <a:ext cx="3656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Equation" r:id="rId9" imgW="1866600" imgH="457200" progId="Equation.3">
                  <p:embed/>
                </p:oleObj>
              </mc:Choice>
              <mc:Fallback>
                <p:oleObj name="Equation" r:id="rId9" imgW="1866600" imgH="4572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03090" y="307705"/>
                        <a:ext cx="3656013" cy="8953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88595"/>
              </p:ext>
            </p:extLst>
          </p:nvPr>
        </p:nvGraphicFramePr>
        <p:xfrm>
          <a:off x="2861829" y="5469905"/>
          <a:ext cx="25812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Equation" r:id="rId11" imgW="888840" imgH="279360" progId="Equation.DSMT4">
                  <p:embed/>
                </p:oleObj>
              </mc:Choice>
              <mc:Fallback>
                <p:oleObj name="Equation" r:id="rId11" imgW="88884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1829" y="5469905"/>
                        <a:ext cx="25812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2509789" y="5761595"/>
            <a:ext cx="25730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43104" y="5761595"/>
            <a:ext cx="25730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1097" y="5304395"/>
            <a:ext cx="2891482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3004" y="120122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00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439" y="-16051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FBE8-C110-4EE4-B7DB-6DDB8122DFBA}" type="slidenum">
              <a:rPr lang="en-US" altLang="th-TH"/>
              <a:pPr/>
              <a:t>23</a:t>
            </a:fld>
            <a:endParaRPr lang="en-US" altLang="th-TH"/>
          </a:p>
        </p:txBody>
      </p:sp>
      <p:sp>
        <p:nvSpPr>
          <p:cNvPr id="2" name="TextBox 1"/>
          <p:cNvSpPr txBox="1"/>
          <p:nvPr/>
        </p:nvSpPr>
        <p:spPr>
          <a:xfrm>
            <a:off x="4354512" y="507331"/>
            <a:ext cx="452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General Node Equations</a:t>
            </a:r>
            <a:endParaRPr lang="th-TH" sz="28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2854" y="1064094"/>
            <a:ext cx="489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[G] is a conductance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[v] is the unknown node voltages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[i</a:t>
            </a:r>
            <a:r>
              <a:rPr kumimoji="0" lang="en-US" sz="1800" b="0" i="0" u="none" strike="noStrike" kern="1200" cap="none" spc="0" normalizeH="0" baseline="-2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] is the known current sources matrix 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79683"/>
              </p:ext>
            </p:extLst>
          </p:nvPr>
        </p:nvGraphicFramePr>
        <p:xfrm>
          <a:off x="523854" y="1157459"/>
          <a:ext cx="23225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4" imgW="799920" imgH="253800" progId="Equation.DSMT4">
                  <p:embed/>
                </p:oleObj>
              </mc:Choice>
              <mc:Fallback>
                <p:oleObj name="Equation" r:id="rId4" imgW="799920" imgH="253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54" y="1157459"/>
                        <a:ext cx="2322512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3267054" y="1297159"/>
            <a:ext cx="39035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514882"/>
              </p:ext>
            </p:extLst>
          </p:nvPr>
        </p:nvGraphicFramePr>
        <p:xfrm>
          <a:off x="581025" y="4152339"/>
          <a:ext cx="7546975" cy="236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6" imgW="4051080" imgH="1269720" progId="Equation.3">
                  <p:embed/>
                </p:oleObj>
              </mc:Choice>
              <mc:Fallback>
                <p:oleObj name="Equation" r:id="rId6" imgW="4051080" imgH="126972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025" y="4152339"/>
                        <a:ext cx="7546975" cy="2363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1594" y="1978771"/>
            <a:ext cx="5150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ในกรณีที่ไม่มี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</a:t>
            </a: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ource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source,</a:t>
            </a:r>
            <a:r>
              <a:rPr lang="en-US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 matrix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จะเป็นเมทริกซ์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สมมาตร (เทียบกับแนวทะแยง)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411" y="1871245"/>
            <a:ext cx="3007555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matrix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กระแสที่ไหลเข้าแต่ละ 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เข้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า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 +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kumimoji="0" lang="th-TH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ออก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 -)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3313823" y="1041147"/>
            <a:ext cx="382753" cy="5791200"/>
          </a:xfrm>
          <a:prstGeom prst="rightBrace">
            <a:avLst>
              <a:gd name="adj1" fmla="val 43173"/>
              <a:gd name="adj2" fmla="val 18257"/>
            </a:avLst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7446760" y="3968232"/>
            <a:ext cx="380437" cy="1080053"/>
          </a:xfrm>
          <a:prstGeom prst="rightBrace">
            <a:avLst>
              <a:gd name="adj1" fmla="val 43173"/>
              <a:gd name="adj2" fmla="val 51769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91400" y="3745370"/>
            <a:ext cx="245579" cy="52183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24</a:t>
            </a:fld>
            <a:endParaRPr lang="en-US" altLang="th-TH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14914"/>
              </p:ext>
            </p:extLst>
          </p:nvPr>
        </p:nvGraphicFramePr>
        <p:xfrm>
          <a:off x="682211" y="1828800"/>
          <a:ext cx="7790310" cy="24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3" imgW="4051080" imgH="1269720" progId="Equation.3">
                  <p:embed/>
                </p:oleObj>
              </mc:Choice>
              <mc:Fallback>
                <p:oleObj name="Equation" r:id="rId3" imgW="4051080" imgH="126972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211" y="1828800"/>
                        <a:ext cx="7790310" cy="24395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38200" y="1905000"/>
            <a:ext cx="1600200" cy="762000"/>
          </a:xfrm>
          <a:prstGeom prst="roundRect">
            <a:avLst/>
          </a:prstGeom>
          <a:noFill/>
          <a:ln w="31750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90800" y="2705661"/>
            <a:ext cx="1600200" cy="762000"/>
          </a:xfrm>
          <a:prstGeom prst="roundRect">
            <a:avLst/>
          </a:prstGeom>
          <a:noFill/>
          <a:ln w="31750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19600" y="3448611"/>
            <a:ext cx="2209800" cy="762000"/>
          </a:xfrm>
          <a:prstGeom prst="roundRect">
            <a:avLst/>
          </a:prstGeom>
          <a:noFill/>
          <a:ln w="31750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550" y="3429000"/>
            <a:ext cx="1314450" cy="762000"/>
          </a:xfrm>
          <a:prstGeom prst="roundRect">
            <a:avLst/>
          </a:prstGeom>
          <a:noFill/>
          <a:ln w="317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57750" y="1905000"/>
            <a:ext cx="1314450" cy="762000"/>
          </a:xfrm>
          <a:prstGeom prst="roundRect">
            <a:avLst/>
          </a:prstGeom>
          <a:noFill/>
          <a:ln w="317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28950" y="1905000"/>
            <a:ext cx="857250" cy="7620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0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209675" y="2715186"/>
            <a:ext cx="857250" cy="7620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0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9425" y="3429000"/>
            <a:ext cx="857250" cy="7620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0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79253" y="2695855"/>
            <a:ext cx="857250" cy="7620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4352" y="418140"/>
            <a:ext cx="2310248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ที่ต่อกับ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a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4301" y="5749340"/>
            <a:ext cx="2340705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ที่ต่อกับ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b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7366" y="5720765"/>
            <a:ext cx="2300630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ที่ต่อกับ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c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36124" y="1219200"/>
            <a:ext cx="0" cy="685800"/>
          </a:xfrm>
          <a:prstGeom prst="straightConnector1">
            <a:avLst/>
          </a:prstGeom>
          <a:ln w="254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19400" y="3477186"/>
            <a:ext cx="0" cy="2243579"/>
          </a:xfrm>
          <a:prstGeom prst="straightConnector1">
            <a:avLst/>
          </a:prstGeom>
          <a:ln w="254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607878" y="4191000"/>
            <a:ext cx="28575" cy="1633980"/>
          </a:xfrm>
          <a:prstGeom prst="straightConnector1">
            <a:avLst/>
          </a:prstGeom>
          <a:ln w="254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4263" y="443433"/>
            <a:ext cx="2252540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05200" y="1219200"/>
            <a:ext cx="0" cy="6858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10233" y="452862"/>
            <a:ext cx="2252540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67400" y="1252397"/>
            <a:ext cx="0" cy="68580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1694" y="4747294"/>
            <a:ext cx="2252540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09675" y="4176572"/>
            <a:ext cx="0" cy="547828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7634" y="4747294"/>
            <a:ext cx="2252540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-Conductance</a:t>
            </a:r>
          </a:p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 </a:t>
            </a:r>
            <a:r>
              <a:rPr lang="en-US" sz="36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57575" y="4172511"/>
            <a:ext cx="0" cy="55188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29761" y="4420930"/>
            <a:ext cx="1790875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noProof="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กระแสเข้า</a:t>
            </a:r>
          </a:p>
          <a:p>
            <a:pPr marL="0" marR="0" lvl="0" indent="0" algn="ctr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</a:t>
            </a:r>
            <a:r>
              <a:rPr kumimoji="0" lang="th-TH" sz="3600" b="1" i="0" u="none" strike="noStrike" kern="1200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sz="3600" b="1" i="0" u="none" strike="noStrike" kern="1200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017253" y="3679371"/>
            <a:ext cx="15893" cy="7328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25</a:t>
            </a:fld>
            <a:endParaRPr lang="en-US" altLang="th-TH"/>
          </a:p>
        </p:txBody>
      </p:sp>
      <p:sp>
        <p:nvSpPr>
          <p:cNvPr id="3" name="TextBox 2"/>
          <p:cNvSpPr txBox="1"/>
          <p:nvPr/>
        </p:nvSpPr>
        <p:spPr>
          <a:xfrm>
            <a:off x="257175" y="391634"/>
            <a:ext cx="8324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4400" b="1" noProof="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 </a:t>
            </a:r>
            <a:r>
              <a:rPr lang="en-US" sz="4400" b="1" noProof="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 matrix</a:t>
            </a:r>
            <a:r>
              <a:rPr lang="th-TH" sz="4400" b="1" noProof="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4400" b="1" noProof="0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40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(ในกรณีที่ไม่มี </a:t>
            </a:r>
            <a:r>
              <a:rPr lang="en-US" sz="40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dependent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source, voltage source</a:t>
            </a:r>
            <a:r>
              <a:rPr lang="th-TH" sz="40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kumimoji="0" lang="th-TH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523599"/>
            <a:ext cx="8868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Element </a:t>
            </a:r>
            <a:r>
              <a:rPr lang="en-US" sz="36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i,i</a:t>
            </a:r>
            <a:r>
              <a:rPr lang="en-US" sz="36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 </a:t>
            </a:r>
            <a:r>
              <a:rPr lang="th-TH" sz="36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</a:t>
            </a:r>
            <a:r>
              <a:rPr lang="th-TH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ที่ต่อกับ </a:t>
            </a: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3600" b="1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Element (</a:t>
            </a:r>
            <a:r>
              <a:rPr lang="en-US" sz="36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,j) </a:t>
            </a:r>
            <a:r>
              <a:rPr lang="th-TH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3600" b="1" noProof="0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b="1" noProof="0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j</a:t>
            </a: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 </a:t>
            </a:r>
            <a:r>
              <a:rPr lang="th-TH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คือ </a:t>
            </a: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–Conductance </a:t>
            </a:r>
            <a:r>
              <a:rPr lang="th-TH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ที่ต่อระหว่าง </a:t>
            </a:r>
            <a:r>
              <a:rPr lang="en-US" sz="3600" b="1" noProof="0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Node </a:t>
            </a:r>
            <a:r>
              <a:rPr lang="en-US" sz="3600" b="1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Symbol" panose="05050102010706020507" pitchFamily="18" charset="2"/>
              </a:rPr>
              <a:t>i</a:t>
            </a:r>
            <a:endParaRPr lang="en-US" sz="3600" b="1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  <a:sym typeface="Symbol" panose="05050102010706020507" pitchFamily="18" charset="2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th-TH" sz="36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36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j.</a:t>
            </a:r>
            <a:endParaRPr lang="en-US" sz="3600" b="1" noProof="0" dirty="0" smtClean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695313"/>
            <a:ext cx="3306016" cy="23721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34183" y="4614862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96635"/>
              </p:ext>
            </p:extLst>
          </p:nvPr>
        </p:nvGraphicFramePr>
        <p:xfrm>
          <a:off x="3886200" y="3962400"/>
          <a:ext cx="5096481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4" imgW="3187440" imgH="1269720" progId="Equation.3">
                  <p:embed/>
                </p:oleObj>
              </mc:Choice>
              <mc:Fallback>
                <p:oleObj name="Equation" r:id="rId4" imgW="3187440" imgH="126972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200" y="3962400"/>
                        <a:ext cx="5096481" cy="202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7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"/>
            <a:ext cx="8305800" cy="1356360"/>
          </a:xfrm>
        </p:spPr>
        <p:txBody>
          <a:bodyPr/>
          <a:lstStyle/>
          <a:p>
            <a:r>
              <a:rPr lang="en-US" altLang="th-TH" dirty="0"/>
              <a:t>3.3 Nodal Analysis with Voltage Source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737" y="6223829"/>
            <a:ext cx="1279663" cy="365125"/>
          </a:xfrm>
        </p:spPr>
        <p:txBody>
          <a:bodyPr/>
          <a:lstStyle/>
          <a:p>
            <a:fld id="{76C3971A-73AE-4D6D-8FED-1A29D0B5C11A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4759" y="1123305"/>
            <a:ext cx="609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dirty="0"/>
              <a:t>C</a:t>
            </a:r>
            <a:r>
              <a:rPr lang="en-US" altLang="th-TH" sz="2000" b="1" dirty="0" smtClean="0"/>
              <a:t>ircuit with independent voltage sources</a:t>
            </a:r>
            <a:endParaRPr lang="en-US" altLang="th-TH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1" y="1522534"/>
            <a:ext cx="5129118" cy="3767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440528"/>
            <a:ext cx="8038836" cy="1112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2306716"/>
            <a:ext cx="3990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เราจะยุบ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เสมือนว่า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2 Node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ที่อยู่ปลาย 2 ข้างของ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นั้นกลายเป็น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Supernode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356360"/>
          </a:xfrm>
        </p:spPr>
        <p:txBody>
          <a:bodyPr/>
          <a:lstStyle/>
          <a:p>
            <a:r>
              <a:rPr lang="en-US" altLang="th-TH" dirty="0"/>
              <a:t>3.3 Nodal Analysis with Voltage Source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737" y="6223829"/>
            <a:ext cx="1279663" cy="365125"/>
          </a:xfrm>
        </p:spPr>
        <p:txBody>
          <a:bodyPr/>
          <a:lstStyle/>
          <a:p>
            <a:fld id="{76C3971A-73AE-4D6D-8FED-1A29D0B5C11A}" type="slidenum">
              <a:rPr lang="en-US" altLang="th-TH"/>
              <a:pPr/>
              <a:t>27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185356"/>
            <a:ext cx="5129118" cy="37676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72000" y="2667000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678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0000" dirty="0" smtClean="0"/>
              <a:t>x</a:t>
            </a:r>
            <a:endParaRPr lang="th-TH" i="1" baseline="-20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66588"/>
              </p:ext>
            </p:extLst>
          </p:nvPr>
        </p:nvGraphicFramePr>
        <p:xfrm>
          <a:off x="3711389" y="4846111"/>
          <a:ext cx="13554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1389" y="4846111"/>
                        <a:ext cx="135546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56312"/>
              </p:ext>
            </p:extLst>
          </p:nvPr>
        </p:nvGraphicFramePr>
        <p:xfrm>
          <a:off x="3589338" y="5438775"/>
          <a:ext cx="16446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quation" r:id="rId7" imgW="723600" imgH="457200" progId="Equation.DSMT4">
                  <p:embed/>
                </p:oleObj>
              </mc:Choice>
              <mc:Fallback>
                <p:oleObj name="Equation" r:id="rId7" imgW="72360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9338" y="5438775"/>
                        <a:ext cx="164465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4964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KCL node 2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574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KCL node 3</a:t>
            </a:r>
            <a:endParaRPr lang="th-TH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91284"/>
              </p:ext>
            </p:extLst>
          </p:nvPr>
        </p:nvGraphicFramePr>
        <p:xfrm>
          <a:off x="6246177" y="5733053"/>
          <a:ext cx="18462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quation" r:id="rId9" imgW="812520" imgH="228600" progId="Equation.DSMT4">
                  <p:embed/>
                </p:oleObj>
              </mc:Choice>
              <mc:Fallback>
                <p:oleObj name="Equation" r:id="rId9" imgW="81252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6177" y="5733053"/>
                        <a:ext cx="1846263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5553869" y="5816397"/>
            <a:ext cx="38100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KCL </a:t>
            </a:r>
            <a:r>
              <a:rPr lang="en-US" dirty="0" err="1" smtClean="0">
                <a:solidFill>
                  <a:srgbClr val="C00000"/>
                </a:solidFill>
              </a:rPr>
              <a:t>supernode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3266876"/>
            <a:ext cx="3945754" cy="2144598"/>
          </a:xfrm>
          <a:prstGeom prst="rect">
            <a:avLst/>
          </a:prstGeom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7072" y="-152206"/>
            <a:ext cx="8686800" cy="1356360"/>
          </a:xfrm>
        </p:spPr>
        <p:txBody>
          <a:bodyPr/>
          <a:lstStyle/>
          <a:p>
            <a:r>
              <a:rPr lang="en-US" altLang="th-TH" dirty="0"/>
              <a:t>3.3 Nodal Analysis with Voltage Source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737" y="6223829"/>
            <a:ext cx="1279663" cy="365125"/>
          </a:xfrm>
        </p:spPr>
        <p:txBody>
          <a:bodyPr/>
          <a:lstStyle/>
          <a:p>
            <a:fld id="{76C3971A-73AE-4D6D-8FED-1A29D0B5C11A}" type="slidenum">
              <a:rPr lang="en-US" altLang="th-TH"/>
              <a:pPr/>
              <a:t>28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822597"/>
            <a:ext cx="2514600" cy="879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340" y="103019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KCL at </a:t>
            </a:r>
            <a:r>
              <a:rPr lang="en-US" dirty="0" err="1" smtClean="0"/>
              <a:t>supernode</a:t>
            </a:r>
            <a:endParaRPr lang="th-T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777" y="1439020"/>
            <a:ext cx="5494235" cy="9061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450" y="156499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th-TH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r="54975" b="16064"/>
          <a:stretch/>
        </p:blipFill>
        <p:spPr>
          <a:xfrm>
            <a:off x="5179544" y="3752572"/>
            <a:ext cx="2590639" cy="4076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58743" y="34141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KVL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554772" y="3427164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constraint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2638445"/>
            <a:ext cx="1447800" cy="57758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829377" y="1825228"/>
            <a:ext cx="627245" cy="841772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99422" y="1919763"/>
            <a:ext cx="1981200" cy="76200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0184" y="27265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(1)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0183" y="47532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(2)</a:t>
            </a:r>
            <a:endParaRPr lang="th-TH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13481"/>
              </p:ext>
            </p:extLst>
          </p:nvPr>
        </p:nvGraphicFramePr>
        <p:xfrm>
          <a:off x="2516929" y="2468456"/>
          <a:ext cx="2308341" cy="85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0" name="Equation" r:id="rId9" imgW="1066680" imgH="393480" progId="Equation.3">
                  <p:embed/>
                </p:oleObj>
              </mc:Choice>
              <mc:Fallback>
                <p:oleObj name="Equation" r:id="rId9" imgW="1066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6929" y="2468456"/>
                        <a:ext cx="2308341" cy="85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56167" y="260981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006049" y="4364580"/>
            <a:ext cx="432234" cy="248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59185"/>
              </p:ext>
            </p:extLst>
          </p:nvPr>
        </p:nvGraphicFramePr>
        <p:xfrm>
          <a:off x="5638800" y="4688653"/>
          <a:ext cx="14017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1" name="Equation" r:id="rId11" imgW="647640" imgH="228600" progId="Equation.3">
                  <p:embed/>
                </p:oleObj>
              </mc:Choice>
              <mc:Fallback>
                <p:oleObj name="Equation" r:id="rId11" imgW="647640" imgH="2286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4688653"/>
                        <a:ext cx="140176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5010472" y="2734050"/>
            <a:ext cx="219379" cy="34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64654"/>
              </p:ext>
            </p:extLst>
          </p:nvPr>
        </p:nvGraphicFramePr>
        <p:xfrm>
          <a:off x="5467794" y="2676565"/>
          <a:ext cx="18954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2" name="Equation" r:id="rId13" imgW="876240" imgH="228600" progId="Equation.3">
                  <p:embed/>
                </p:oleObj>
              </mc:Choice>
              <mc:Fallback>
                <p:oleObj name="Equation" r:id="rId13" imgW="87624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67794" y="2676565"/>
                        <a:ext cx="1895475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53675"/>
              </p:ext>
            </p:extLst>
          </p:nvPr>
        </p:nvGraphicFramePr>
        <p:xfrm>
          <a:off x="403340" y="5534661"/>
          <a:ext cx="26654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3" name="Equation" r:id="rId15" imgW="1231560" imgH="482400" progId="Equation.3">
                  <p:embed/>
                </p:oleObj>
              </mc:Choice>
              <mc:Fallback>
                <p:oleObj name="Equation" r:id="rId15" imgW="1231560" imgH="48240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340" y="5534661"/>
                        <a:ext cx="2665413" cy="1042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3124200" y="5921151"/>
            <a:ext cx="228600" cy="270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30899"/>
              </p:ext>
            </p:extLst>
          </p:nvPr>
        </p:nvGraphicFramePr>
        <p:xfrm>
          <a:off x="3590241" y="5440863"/>
          <a:ext cx="392906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4" name="Equation" r:id="rId17" imgW="1815840" imgH="507960" progId="Equation.3">
                  <p:embed/>
                </p:oleObj>
              </mc:Choice>
              <mc:Fallback>
                <p:oleObj name="Equation" r:id="rId17" imgW="1815840" imgH="50796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90241" y="5440863"/>
                        <a:ext cx="392906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9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406640" cy="1356360"/>
          </a:xfrm>
        </p:spPr>
        <p:txBody>
          <a:bodyPr/>
          <a:lstStyle/>
          <a:p>
            <a:r>
              <a:rPr lang="en-US" altLang="th-TH" dirty="0"/>
              <a:t>3.3 Nodal Analysis with Voltage Source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971A-73AE-4D6D-8FED-1A29D0B5C11A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685800" y="1157922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dirty="0" smtClean="0">
                <a:solidFill>
                  <a:srgbClr val="FF0000"/>
                </a:solidFill>
              </a:rPr>
              <a:t>Circuit with dependent sources</a:t>
            </a:r>
            <a:endParaRPr lang="en-US" altLang="th-TH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437157" cy="742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50272"/>
            <a:ext cx="4421468" cy="2789071"/>
          </a:xfrm>
          <a:prstGeom prst="rect">
            <a:avLst/>
          </a:prstGeom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4411" y="2540637"/>
            <a:ext cx="777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h-TH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Example </a:t>
            </a:r>
            <a:r>
              <a:rPr kumimoji="0" lang="en-US" altLang="th-TH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4</a:t>
            </a:r>
            <a:r>
              <a:rPr kumimoji="0" lang="en-US" alt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 </a:t>
            </a:r>
            <a:r>
              <a:rPr kumimoji="0" lang="en-US" alt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– circuit </a:t>
            </a:r>
            <a:r>
              <a:rPr kumimoji="0" lang="en-US" alt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with dependent source</a:t>
            </a:r>
            <a:endParaRPr kumimoji="0" lang="en-US" altLang="th-TH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066" y="2950272"/>
            <a:ext cx="1677836" cy="1047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325" y="2965377"/>
            <a:ext cx="2006449" cy="1394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r="31282"/>
          <a:stretch/>
        </p:blipFill>
        <p:spPr>
          <a:xfrm>
            <a:off x="4867181" y="4523492"/>
            <a:ext cx="3560687" cy="1127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69118"/>
          <a:stretch/>
        </p:blipFill>
        <p:spPr>
          <a:xfrm>
            <a:off x="5334000" y="5220896"/>
            <a:ext cx="1600200" cy="112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5773071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200" b="1" baseline="-25000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Controlling current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4572000"/>
            <a:ext cx="838200" cy="1295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14400" y="3581400"/>
            <a:ext cx="1709635" cy="2286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9537" y="6223829"/>
            <a:ext cx="1279663" cy="365125"/>
          </a:xfrm>
        </p:spPr>
        <p:txBody>
          <a:bodyPr/>
          <a:lstStyle/>
          <a:p>
            <a:fld id="{808F1FA0-25E3-4844-B507-B59801003D0D}" type="slidenum">
              <a:rPr lang="en-US" altLang="th-TH"/>
              <a:pPr/>
              <a:t>3</a:t>
            </a:fld>
            <a:endParaRPr lang="en-US" altLang="th-TH" dirty="0"/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1752600" y="3124200"/>
            <a:ext cx="5867400" cy="2590800"/>
            <a:chOff x="432" y="1440"/>
            <a:chExt cx="4704" cy="2496"/>
          </a:xfrm>
        </p:grpSpPr>
        <p:pic>
          <p:nvPicPr>
            <p:cNvPr id="92164" name="Picture 4" descr="03-0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40"/>
              <a:ext cx="4704" cy="23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28" y="1440"/>
              <a:ext cx="38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408" y="1440"/>
              <a:ext cx="38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496" y="3408"/>
              <a:ext cx="576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609600" y="53784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sz="2800" dirty="0">
                <a:solidFill>
                  <a:srgbClr val="FF3300"/>
                </a:solidFill>
              </a:rPr>
              <a:t>What are the things which we need to know in order to determine the answers?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228600" y="407988"/>
            <a:ext cx="8915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4000" dirty="0"/>
              <a:t>3.1 </a:t>
            </a:r>
            <a:r>
              <a:rPr lang="en-US" altLang="th-TH" sz="4000" dirty="0" smtClean="0"/>
              <a:t>Motivation</a:t>
            </a:r>
            <a:endParaRPr lang="en-US" altLang="th-TH" sz="4000" dirty="0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304800" y="1143000"/>
            <a:ext cx="8610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800"/>
              <a:t>If you are given the following circuit, how can we determine (1) the voltage across each resistor, (2) current through each resistor. (3) power generated by each current source,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r="24666" b="52854"/>
          <a:stretch/>
        </p:blipFill>
        <p:spPr>
          <a:xfrm>
            <a:off x="4648200" y="3288237"/>
            <a:ext cx="4191000" cy="1207097"/>
          </a:xfrm>
          <a:prstGeom prst="rect">
            <a:avLst/>
          </a:prstGeom>
        </p:spPr>
      </p:pic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604" y="-148659"/>
            <a:ext cx="8382000" cy="1314450"/>
          </a:xfrm>
        </p:spPr>
        <p:txBody>
          <a:bodyPr/>
          <a:lstStyle/>
          <a:p>
            <a:r>
              <a:rPr lang="en-US" altLang="th-TH" sz="4000" dirty="0"/>
              <a:t>3.3 Nodal Analysis with Voltage </a:t>
            </a:r>
            <a:r>
              <a:rPr lang="en-US" altLang="th-TH" sz="4000" dirty="0" smtClean="0"/>
              <a:t>Source</a:t>
            </a:r>
            <a:endParaRPr lang="en-US" altLang="th-TH" sz="4000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4A04-09EC-43C7-B508-4B8D5D0A8249}" type="slidenum">
              <a:rPr lang="en-US" altLang="th-TH"/>
              <a:pPr/>
              <a:t>30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67" y="1169813"/>
            <a:ext cx="3247669" cy="901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86406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KCL at node b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32" y="1298339"/>
            <a:ext cx="4345268" cy="2741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38440" y="224328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75995"/>
              </p:ext>
            </p:extLst>
          </p:nvPr>
        </p:nvGraphicFramePr>
        <p:xfrm>
          <a:off x="5829203" y="1968945"/>
          <a:ext cx="17033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7" imgW="685800" imgH="393480" progId="Equation.3">
                  <p:embed/>
                </p:oleObj>
              </mc:Choice>
              <mc:Fallback>
                <p:oleObj name="Equation" r:id="rId7" imgW="685800" imgH="3934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9203" y="1968945"/>
                        <a:ext cx="1703387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50969" y="287042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474950"/>
              </p:ext>
            </p:extLst>
          </p:nvPr>
        </p:nvGraphicFramePr>
        <p:xfrm>
          <a:off x="685800" y="5295900"/>
          <a:ext cx="32813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9" imgW="1320480" imgH="228600" progId="Equation.3">
                  <p:embed/>
                </p:oleObj>
              </mc:Choice>
              <mc:Fallback>
                <p:oleObj name="Equation" r:id="rId9" imgW="132048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5295900"/>
                        <a:ext cx="32813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10057"/>
              </p:ext>
            </p:extLst>
          </p:nvPr>
        </p:nvGraphicFramePr>
        <p:xfrm>
          <a:off x="4922601" y="4645854"/>
          <a:ext cx="30607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1" imgW="1231560" imgH="634680" progId="Equation.3">
                  <p:embed/>
                </p:oleObj>
              </mc:Choice>
              <mc:Fallback>
                <p:oleObj name="Equation" r:id="rId11" imgW="1231560" imgH="63468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601" y="4645854"/>
                        <a:ext cx="3060700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>
          <a:xfrm>
            <a:off x="6281501" y="4412625"/>
            <a:ext cx="342900" cy="31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4400679" y="5334000"/>
            <a:ext cx="381000" cy="398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0"/>
            <a:ext cx="8284757" cy="1356360"/>
          </a:xfrm>
        </p:spPr>
        <p:txBody>
          <a:bodyPr/>
          <a:lstStyle/>
          <a:p>
            <a:r>
              <a:rPr lang="en-US" altLang="th-TH" dirty="0"/>
              <a:t>3.3 Nodal Analysis with Voltage Source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971A-73AE-4D6D-8FED-1A29D0B5C11A}" type="slidenum">
              <a:rPr lang="en-US" altLang="th-TH"/>
              <a:pPr/>
              <a:t>31</a:t>
            </a:fld>
            <a:endParaRPr lang="en-US" altLang="th-TH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685800" y="1157922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dirty="0" smtClean="0">
                <a:solidFill>
                  <a:srgbClr val="FF0000"/>
                </a:solidFill>
              </a:rPr>
              <a:t>Circuit with dependent sources</a:t>
            </a:r>
            <a:endParaRPr lang="en-US" altLang="th-TH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437157" cy="742634"/>
          </a:xfrm>
          <a:prstGeom prst="rect">
            <a:avLst/>
          </a:prstGeom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4411" y="2540637"/>
            <a:ext cx="777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h-TH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Example </a:t>
            </a:r>
            <a:r>
              <a:rPr kumimoji="0" lang="en-US" altLang="th-TH" sz="20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5</a:t>
            </a:r>
            <a:r>
              <a:rPr kumimoji="0" lang="en-US" alt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 </a:t>
            </a:r>
            <a:r>
              <a:rPr kumimoji="0" lang="en-US" alt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– circuit </a:t>
            </a:r>
            <a:r>
              <a:rPr kumimoji="0" lang="en-US" alt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DilleniaUPC" panose="02020603050405020304" pitchFamily="18" charset="-34"/>
              </a:rPr>
              <a:t>with dependent source</a:t>
            </a:r>
            <a:endParaRPr kumimoji="0" lang="en-US" altLang="th-TH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57312"/>
            <a:ext cx="4741549" cy="2790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019" y="2940747"/>
            <a:ext cx="1980616" cy="635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28210" b="14089"/>
          <a:stretch/>
        </p:blipFill>
        <p:spPr>
          <a:xfrm>
            <a:off x="4937019" y="3543911"/>
            <a:ext cx="4021452" cy="552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72951"/>
          <a:stretch/>
        </p:blipFill>
        <p:spPr>
          <a:xfrm>
            <a:off x="6223883" y="4097888"/>
            <a:ext cx="1716157" cy="7286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042" y="5183357"/>
            <a:ext cx="2044937" cy="7175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5119" y="4599177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9800" y="2957312"/>
            <a:ext cx="2286000" cy="113926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82000" cy="1356360"/>
          </a:xfrm>
        </p:spPr>
        <p:txBody>
          <a:bodyPr/>
          <a:lstStyle/>
          <a:p>
            <a:r>
              <a:rPr lang="en-US" altLang="th-TH" dirty="0"/>
              <a:t>3.3 Nodal Analysis with Voltage Source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971A-73AE-4D6D-8FED-1A29D0B5C11A}" type="slidenum">
              <a:rPr lang="en-US" altLang="th-TH"/>
              <a:pPr/>
              <a:t>32</a:t>
            </a:fld>
            <a:endParaRPr lang="en-US" altLang="th-T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753113"/>
            <a:ext cx="2144519" cy="9586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97017" y="1291447"/>
            <a:ext cx="273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KCL </a:t>
            </a:r>
            <a:r>
              <a:rPr lang="en-US" sz="2400" dirty="0" err="1" smtClean="0"/>
              <a:t>supernode</a:t>
            </a:r>
            <a:endParaRPr lang="th-TH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0" y="3802158"/>
            <a:ext cx="3328788" cy="20652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43" y="1928037"/>
            <a:ext cx="4325607" cy="256436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940766" y="1928038"/>
            <a:ext cx="2179606" cy="97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4800600" y="291340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3600" b="1" noProof="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802" y="2798728"/>
            <a:ext cx="1991054" cy="69861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886200" y="3559740"/>
            <a:ext cx="0" cy="4026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9800" y="3581400"/>
            <a:ext cx="0" cy="4026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6800" y="25146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53400"/>
            <a:ext cx="8591550" cy="1356360"/>
          </a:xfrm>
        </p:spPr>
        <p:txBody>
          <a:bodyPr/>
          <a:lstStyle/>
          <a:p>
            <a:r>
              <a:rPr lang="en-US" altLang="th-TH" sz="4000" dirty="0"/>
              <a:t>3.3 Nodal Analysis with Voltage </a:t>
            </a:r>
            <a:r>
              <a:rPr lang="en-US" altLang="th-TH" sz="4000" dirty="0" smtClean="0"/>
              <a:t>Source</a:t>
            </a:r>
            <a:endParaRPr lang="en-US" altLang="th-TH" sz="4000" dirty="0"/>
          </a:p>
        </p:txBody>
      </p:sp>
      <p:pic>
        <p:nvPicPr>
          <p:cNvPr id="99335" name="Picture 7" descr="03-01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36917"/>
            <a:ext cx="6006183" cy="3185224"/>
          </a:xfrm>
          <a:ln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2E43-4491-4F53-AE3A-F30A2A63B0E8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52425" y="1091441"/>
            <a:ext cx="838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/>
              <a:t>Example 6</a:t>
            </a:r>
            <a:r>
              <a:rPr lang="en-US" altLang="th-TH" sz="2000" b="1" dirty="0"/>
              <a:t> – circuit with two </a:t>
            </a:r>
            <a:r>
              <a:rPr lang="en-US" altLang="th-TH" sz="2000" b="1" dirty="0" smtClean="0"/>
              <a:t>voltage </a:t>
            </a:r>
            <a:r>
              <a:rPr lang="en-US" altLang="th-TH" sz="2000" b="1" dirty="0"/>
              <a:t>sources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75811"/>
              </p:ext>
            </p:extLst>
          </p:nvPr>
        </p:nvGraphicFramePr>
        <p:xfrm>
          <a:off x="790575" y="5574541"/>
          <a:ext cx="1798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5" imgW="723600" imgH="215640" progId="Equation.3">
                  <p:embed/>
                </p:oleObj>
              </mc:Choice>
              <mc:Fallback>
                <p:oleObj name="Equation" r:id="rId5" imgW="723600" imgH="21564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575" y="5574541"/>
                        <a:ext cx="17986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333375" y="2869441"/>
            <a:ext cx="2514600" cy="10668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09975" y="2869441"/>
            <a:ext cx="2514600" cy="10668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74391" y="2155126"/>
            <a:ext cx="2514600" cy="866715"/>
          </a:xfrm>
          <a:prstGeom prst="ellipse">
            <a:avLst/>
          </a:prstGeom>
          <a:noFill/>
          <a:ln w="444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28775" y="3936241"/>
            <a:ext cx="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81575" y="3936241"/>
            <a:ext cx="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34102"/>
              </p:ext>
            </p:extLst>
          </p:nvPr>
        </p:nvGraphicFramePr>
        <p:xfrm>
          <a:off x="3733800" y="5544378"/>
          <a:ext cx="36957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7" imgW="1485720" imgH="457200" progId="Equation.3">
                  <p:embed/>
                </p:oleObj>
              </mc:Choice>
              <mc:Fallback>
                <p:oleObj name="Equation" r:id="rId7" imgW="148572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5544378"/>
                        <a:ext cx="36957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56978"/>
              </p:ext>
            </p:extLst>
          </p:nvPr>
        </p:nvGraphicFramePr>
        <p:xfrm>
          <a:off x="6406231" y="4658427"/>
          <a:ext cx="17049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9" imgW="685800" imgH="228600" progId="Equation.3">
                  <p:embed/>
                </p:oleObj>
              </mc:Choice>
              <mc:Fallback>
                <p:oleObj name="Equation" r:id="rId9" imgW="68580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6231" y="4658427"/>
                        <a:ext cx="170497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59335" y="1587857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4 Unknowns:v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 v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, v</a:t>
            </a:r>
            <a:r>
              <a:rPr lang="en-US" sz="2400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, v</a:t>
            </a:r>
            <a:r>
              <a:rPr lang="en-US" sz="2400" baseline="-25000" dirty="0" smtClean="0">
                <a:solidFill>
                  <a:srgbClr val="0000FF"/>
                </a:solidFill>
              </a:rPr>
              <a:t>4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52044" y="6061903"/>
            <a:ext cx="2824956" cy="615950"/>
          </a:xfrm>
          <a:prstGeom prst="roundRect">
            <a:avLst/>
          </a:prstGeom>
          <a:noFill/>
          <a:ln w="3492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44923" y="5574541"/>
            <a:ext cx="2054621" cy="592966"/>
          </a:xfrm>
          <a:prstGeom prst="roundRect">
            <a:avLst/>
          </a:prstGeom>
          <a:noFill/>
          <a:ln w="3492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1986" y="5650406"/>
            <a:ext cx="583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(1)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0063" y="6167507"/>
            <a:ext cx="583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(2)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352925" y="2187405"/>
            <a:ext cx="2695575" cy="2432220"/>
          </a:xfrm>
          <a:custGeom>
            <a:avLst/>
            <a:gdLst>
              <a:gd name="connsiteX0" fmla="*/ 2695575 w 2695575"/>
              <a:gd name="connsiteY0" fmla="*/ 2432220 h 2432220"/>
              <a:gd name="connsiteX1" fmla="*/ 2190750 w 2695575"/>
              <a:gd name="connsiteY1" fmla="*/ 250995 h 2432220"/>
              <a:gd name="connsiteX2" fmla="*/ 0 w 2695575"/>
              <a:gd name="connsiteY2" fmla="*/ 136695 h 243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5575" h="2432220">
                <a:moveTo>
                  <a:pt x="2695575" y="2432220"/>
                </a:moveTo>
                <a:cubicBezTo>
                  <a:pt x="2667793" y="1532901"/>
                  <a:pt x="2640012" y="633582"/>
                  <a:pt x="2190750" y="250995"/>
                </a:cubicBezTo>
                <a:cubicBezTo>
                  <a:pt x="1741488" y="-131592"/>
                  <a:pt x="870744" y="2551"/>
                  <a:pt x="0" y="136695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419725" y="5181600"/>
            <a:ext cx="1476375" cy="504825"/>
          </a:xfrm>
          <a:custGeom>
            <a:avLst/>
            <a:gdLst>
              <a:gd name="connsiteX0" fmla="*/ 1476375 w 1476375"/>
              <a:gd name="connsiteY0" fmla="*/ 0 h 504825"/>
              <a:gd name="connsiteX1" fmla="*/ 1057275 w 1476375"/>
              <a:gd name="connsiteY1" fmla="*/ 180975 h 504825"/>
              <a:gd name="connsiteX2" fmla="*/ 228600 w 1476375"/>
              <a:gd name="connsiteY2" fmla="*/ 190500 h 504825"/>
              <a:gd name="connsiteX3" fmla="*/ 0 w 1476375"/>
              <a:gd name="connsiteY3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504825">
                <a:moveTo>
                  <a:pt x="1476375" y="0"/>
                </a:moveTo>
                <a:cubicBezTo>
                  <a:pt x="1370806" y="74612"/>
                  <a:pt x="1265237" y="149225"/>
                  <a:pt x="1057275" y="180975"/>
                </a:cubicBezTo>
                <a:cubicBezTo>
                  <a:pt x="849312" y="212725"/>
                  <a:pt x="404812" y="136525"/>
                  <a:pt x="228600" y="190500"/>
                </a:cubicBezTo>
                <a:cubicBezTo>
                  <a:pt x="52387" y="244475"/>
                  <a:pt x="26193" y="374650"/>
                  <a:pt x="0" y="504825"/>
                </a:cubicBezTo>
              </a:path>
            </a:pathLst>
          </a:custGeom>
          <a:noFill/>
          <a:ln w="3175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2" name="Picture 6" descr="03-01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87" b="9962"/>
          <a:stretch/>
        </p:blipFill>
        <p:spPr>
          <a:xfrm>
            <a:off x="66675" y="138198"/>
            <a:ext cx="4953000" cy="3686004"/>
          </a:xfrm>
          <a:ln/>
        </p:spPr>
      </p:pic>
      <p:sp>
        <p:nvSpPr>
          <p:cNvPr id="26" name="Oval 25"/>
          <p:cNvSpPr/>
          <p:nvPr/>
        </p:nvSpPr>
        <p:spPr>
          <a:xfrm>
            <a:off x="381000" y="1219200"/>
            <a:ext cx="1447800" cy="6858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1219200"/>
            <a:ext cx="1447800" cy="685800"/>
          </a:xfrm>
          <a:prstGeom prst="ellipse">
            <a:avLst/>
          </a:prstGeom>
          <a:noFill/>
          <a:ln w="444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6986"/>
              </p:ext>
            </p:extLst>
          </p:nvPr>
        </p:nvGraphicFramePr>
        <p:xfrm>
          <a:off x="287337" y="3627737"/>
          <a:ext cx="2146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8" name="Equation" r:id="rId5" imgW="863280" imgH="228600" progId="Equation.3">
                  <p:embed/>
                </p:oleObj>
              </mc:Choice>
              <mc:Fallback>
                <p:oleObj name="Equation" r:id="rId5" imgW="86328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337" y="3627737"/>
                        <a:ext cx="21463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1190625" y="1916181"/>
            <a:ext cx="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1000125" y="4196062"/>
            <a:ext cx="381000" cy="2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9836"/>
              </p:ext>
            </p:extLst>
          </p:nvPr>
        </p:nvGraphicFramePr>
        <p:xfrm>
          <a:off x="287337" y="4407405"/>
          <a:ext cx="38496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9" name="Equation" r:id="rId7" imgW="1549080" imgH="393480" progId="Equation.3">
                  <p:embed/>
                </p:oleObj>
              </mc:Choice>
              <mc:Fallback>
                <p:oleObj name="Equation" r:id="rId7" imgW="1549080" imgH="39348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337" y="4407405"/>
                        <a:ext cx="3849688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4667250" y="839787"/>
            <a:ext cx="1047750" cy="569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77483"/>
              </p:ext>
            </p:extLst>
          </p:nvPr>
        </p:nvGraphicFramePr>
        <p:xfrm>
          <a:off x="5791200" y="457200"/>
          <a:ext cx="20526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0" name="Equation" r:id="rId9" imgW="825480" imgH="228600" progId="Equation.3">
                  <p:embed/>
                </p:oleObj>
              </mc:Choice>
              <mc:Fallback>
                <p:oleObj name="Equation" r:id="rId9" imgW="825480" imgH="2286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457200"/>
                        <a:ext cx="205263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972681"/>
              </p:ext>
            </p:extLst>
          </p:nvPr>
        </p:nvGraphicFramePr>
        <p:xfrm>
          <a:off x="5114925" y="1409700"/>
          <a:ext cx="39131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1" name="Equation" r:id="rId11" imgW="1574640" imgH="393480" progId="Equation.3">
                  <p:embed/>
                </p:oleObj>
              </mc:Choice>
              <mc:Fallback>
                <p:oleObj name="Equation" r:id="rId11" imgW="1574640" imgH="39348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14925" y="1409700"/>
                        <a:ext cx="3913188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Down Arrow 37"/>
          <p:cNvSpPr/>
          <p:nvPr/>
        </p:nvSpPr>
        <p:spPr>
          <a:xfrm>
            <a:off x="6207918" y="1154940"/>
            <a:ext cx="381000" cy="2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217443" y="2389188"/>
            <a:ext cx="381000" cy="2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46777"/>
              </p:ext>
            </p:extLst>
          </p:nvPr>
        </p:nvGraphicFramePr>
        <p:xfrm>
          <a:off x="4827588" y="2754313"/>
          <a:ext cx="41052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2" name="Equation" r:id="rId13" imgW="1650960" imgH="457200" progId="Equation.3">
                  <p:embed/>
                </p:oleObj>
              </mc:Choice>
              <mc:Fallback>
                <p:oleObj name="Equation" r:id="rId13" imgW="1650960" imgH="4572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7588" y="2754313"/>
                        <a:ext cx="4105275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06435"/>
              </p:ext>
            </p:extLst>
          </p:nvPr>
        </p:nvGraphicFramePr>
        <p:xfrm>
          <a:off x="304800" y="5397937"/>
          <a:ext cx="34702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3" name="Equation" r:id="rId15" imgW="1396800" imgH="457200" progId="Equation.3">
                  <p:embed/>
                </p:oleObj>
              </mc:Choice>
              <mc:Fallback>
                <p:oleObj name="Equation" r:id="rId15" imgW="1396800" imgH="4572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" y="5397937"/>
                        <a:ext cx="3470275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>
          <a:xfrm>
            <a:off x="2021681" y="5158293"/>
            <a:ext cx="381000" cy="2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27588" y="3276600"/>
            <a:ext cx="3859212" cy="615950"/>
          </a:xfrm>
          <a:prstGeom prst="roundRect">
            <a:avLst/>
          </a:prstGeom>
          <a:noFill/>
          <a:ln w="3492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7813" y="5966262"/>
            <a:ext cx="3859212" cy="615950"/>
          </a:xfrm>
          <a:prstGeom prst="roundRect">
            <a:avLst/>
          </a:prstGeom>
          <a:noFill/>
          <a:ln w="34925"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243774" y="3358009"/>
            <a:ext cx="583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(3)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6005131"/>
            <a:ext cx="5838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(4)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35</a:t>
            </a:fld>
            <a:endParaRPr lang="en-US" altLang="th-TH"/>
          </a:p>
        </p:txBody>
      </p:sp>
      <p:pic>
        <p:nvPicPr>
          <p:cNvPr id="5" name="Picture 7" descr="03-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4038600" cy="2141767"/>
          </a:xfrm>
          <a:prstGeom prst="rect">
            <a:avLst/>
          </a:prstGeom>
          <a:ln/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68666"/>
              </p:ext>
            </p:extLst>
          </p:nvPr>
        </p:nvGraphicFramePr>
        <p:xfrm>
          <a:off x="4749800" y="287531"/>
          <a:ext cx="1798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4" name="Equation" r:id="rId4" imgW="723600" imgH="215640" progId="Equation.3">
                  <p:embed/>
                </p:oleObj>
              </mc:Choice>
              <mc:Fallback>
                <p:oleObj name="Equation" r:id="rId4" imgW="7236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9800" y="287531"/>
                        <a:ext cx="17986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7855"/>
              </p:ext>
            </p:extLst>
          </p:nvPr>
        </p:nvGraphicFramePr>
        <p:xfrm>
          <a:off x="4743450" y="897131"/>
          <a:ext cx="26225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5" name="Equation" r:id="rId6" imgW="1054080" imgH="228600" progId="Equation.3">
                  <p:embed/>
                </p:oleObj>
              </mc:Choice>
              <mc:Fallback>
                <p:oleObj name="Equation" r:id="rId6" imgW="105408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3450" y="897131"/>
                        <a:ext cx="26225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69275"/>
              </p:ext>
            </p:extLst>
          </p:nvPr>
        </p:nvGraphicFramePr>
        <p:xfrm>
          <a:off x="4806536" y="2253316"/>
          <a:ext cx="3470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6" name="Equation" r:id="rId8" imgW="1396800" imgH="228600" progId="Equation.3">
                  <p:embed/>
                </p:oleObj>
              </mc:Choice>
              <mc:Fallback>
                <p:oleObj name="Equation" r:id="rId8" imgW="1396800" imgH="2286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6536" y="2253316"/>
                        <a:ext cx="34702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71519"/>
              </p:ext>
            </p:extLst>
          </p:nvPr>
        </p:nvGraphicFramePr>
        <p:xfrm>
          <a:off x="4743450" y="1580447"/>
          <a:ext cx="3821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7" name="Equation" r:id="rId10" imgW="1536480" imgH="228600" progId="Equation.3">
                  <p:embed/>
                </p:oleObj>
              </mc:Choice>
              <mc:Fallback>
                <p:oleObj name="Equation" r:id="rId10" imgW="1536480" imgH="228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3450" y="1580447"/>
                        <a:ext cx="38211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6248" y="3277189"/>
            <a:ext cx="8531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Unknowns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4 ตัวคำนวณยาก ให้กำจัดบางตัวออกไป จะคำนวณ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ง่ายขึ้น ในที่นี้ให้กำจัด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ออกไปโดยแทน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03126"/>
              </p:ext>
            </p:extLst>
          </p:nvPr>
        </p:nvGraphicFramePr>
        <p:xfrm>
          <a:off x="5649119" y="3647436"/>
          <a:ext cx="1798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8" name="Equation" r:id="rId12" imgW="723600" imgH="215640" progId="Equation.3">
                  <p:embed/>
                </p:oleObj>
              </mc:Choice>
              <mc:Fallback>
                <p:oleObj name="Equation" r:id="rId12" imgW="7236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49119" y="3647436"/>
                        <a:ext cx="17986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own Arrow 15"/>
          <p:cNvSpPr/>
          <p:nvPr/>
        </p:nvSpPr>
        <p:spPr>
          <a:xfrm>
            <a:off x="5649119" y="2906375"/>
            <a:ext cx="448710" cy="370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43022"/>
              </p:ext>
            </p:extLst>
          </p:nvPr>
        </p:nvGraphicFramePr>
        <p:xfrm>
          <a:off x="306248" y="4446081"/>
          <a:ext cx="4737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9" name="Equation" r:id="rId14" imgW="1904760" imgH="228600" progId="Equation.3">
                  <p:embed/>
                </p:oleObj>
              </mc:Choice>
              <mc:Fallback>
                <p:oleObj name="Equation" r:id="rId14" imgW="190476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6248" y="4446081"/>
                        <a:ext cx="47371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5181600" y="4609324"/>
            <a:ext cx="228600" cy="2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06376"/>
              </p:ext>
            </p:extLst>
          </p:nvPr>
        </p:nvGraphicFramePr>
        <p:xfrm>
          <a:off x="5548452" y="4464237"/>
          <a:ext cx="3159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0" name="Equation" r:id="rId16" imgW="1269720" imgH="228600" progId="Equation.3">
                  <p:embed/>
                </p:oleObj>
              </mc:Choice>
              <mc:Fallback>
                <p:oleObj name="Equation" r:id="rId16" imgW="1269720" imgH="2286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48452" y="4464237"/>
                        <a:ext cx="31591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34097"/>
              </p:ext>
            </p:extLst>
          </p:nvPr>
        </p:nvGraphicFramePr>
        <p:xfrm>
          <a:off x="306248" y="5137106"/>
          <a:ext cx="4384676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1" name="Equation" r:id="rId18" imgW="1765080" imgH="228600" progId="Equation.3">
                  <p:embed/>
                </p:oleObj>
              </mc:Choice>
              <mc:Fallback>
                <p:oleObj name="Equation" r:id="rId18" imgW="176508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6248" y="5137106"/>
                        <a:ext cx="4384676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ight Arrow 20"/>
          <p:cNvSpPr/>
          <p:nvPr/>
        </p:nvSpPr>
        <p:spPr>
          <a:xfrm>
            <a:off x="5181600" y="5300349"/>
            <a:ext cx="228600" cy="2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90128"/>
              </p:ext>
            </p:extLst>
          </p:nvPr>
        </p:nvGraphicFramePr>
        <p:xfrm>
          <a:off x="5548452" y="5188735"/>
          <a:ext cx="28082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2" name="Equation" r:id="rId20" imgW="1130040" imgH="228600" progId="Equation.3">
                  <p:embed/>
                </p:oleObj>
              </mc:Choice>
              <mc:Fallback>
                <p:oleObj name="Equation" r:id="rId20" imgW="1130040" imgH="2286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48452" y="5188735"/>
                        <a:ext cx="28082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7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36</a:t>
            </a:fld>
            <a:endParaRPr lang="en-US" altLang="th-TH"/>
          </a:p>
        </p:txBody>
      </p:sp>
      <p:pic>
        <p:nvPicPr>
          <p:cNvPr id="3" name="Picture 7" descr="03-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4038600" cy="2141767"/>
          </a:xfrm>
          <a:prstGeom prst="rect">
            <a:avLst/>
          </a:prstGeom>
          <a:ln/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299056"/>
              </p:ext>
            </p:extLst>
          </p:nvPr>
        </p:nvGraphicFramePr>
        <p:xfrm>
          <a:off x="4876800" y="493121"/>
          <a:ext cx="26225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" name="Equation" r:id="rId4" imgW="1054080" imgH="228600" progId="Equation.3">
                  <p:embed/>
                </p:oleObj>
              </mc:Choice>
              <mc:Fallback>
                <p:oleObj name="Equation" r:id="rId4" imgW="105408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493121"/>
                        <a:ext cx="26225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962462"/>
              </p:ext>
            </p:extLst>
          </p:nvPr>
        </p:nvGraphicFramePr>
        <p:xfrm>
          <a:off x="4930223" y="1211085"/>
          <a:ext cx="3159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" name="Equation" r:id="rId6" imgW="1269720" imgH="228600" progId="Equation.3">
                  <p:embed/>
                </p:oleObj>
              </mc:Choice>
              <mc:Fallback>
                <p:oleObj name="Equation" r:id="rId6" imgW="1269720" imgH="2286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0223" y="1211085"/>
                        <a:ext cx="31591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55186"/>
              </p:ext>
            </p:extLst>
          </p:nvPr>
        </p:nvGraphicFramePr>
        <p:xfrm>
          <a:off x="4972533" y="1930637"/>
          <a:ext cx="28082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" name="Equation" r:id="rId8" imgW="1130040" imgH="228600" progId="Equation.3">
                  <p:embed/>
                </p:oleObj>
              </mc:Choice>
              <mc:Fallback>
                <p:oleObj name="Equation" r:id="rId8" imgW="1130040" imgH="2286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72533" y="1930637"/>
                        <a:ext cx="28082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01082"/>
              </p:ext>
            </p:extLst>
          </p:nvPr>
        </p:nvGraphicFramePr>
        <p:xfrm>
          <a:off x="304800" y="2819400"/>
          <a:ext cx="409983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" name="Equation" r:id="rId10" imgW="1663560" imgH="711000" progId="Equation.3">
                  <p:embed/>
                </p:oleObj>
              </mc:Choice>
              <mc:Fallback>
                <p:oleObj name="Equation" r:id="rId10" imgW="16635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800" y="2819400"/>
                        <a:ext cx="4099832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686300" y="35052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08351"/>
              </p:ext>
            </p:extLst>
          </p:nvPr>
        </p:nvGraphicFramePr>
        <p:xfrm>
          <a:off x="5697538" y="2959100"/>
          <a:ext cx="26003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" name="Equation" r:id="rId12" imgW="1257120" imgH="711000" progId="Equation.3">
                  <p:embed/>
                </p:oleObj>
              </mc:Choice>
              <mc:Fallback>
                <p:oleObj name="Equation" r:id="rId12" imgW="125712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97538" y="2959100"/>
                        <a:ext cx="2600325" cy="1473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91522"/>
              </p:ext>
            </p:extLst>
          </p:nvPr>
        </p:nvGraphicFramePr>
        <p:xfrm>
          <a:off x="141288" y="4914900"/>
          <a:ext cx="294163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14" imgW="1422360" imgH="711000" progId="Equation.3">
                  <p:embed/>
                </p:oleObj>
              </mc:Choice>
              <mc:Fallback>
                <p:oleObj name="Equation" r:id="rId14" imgW="1422360" imgH="711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1288" y="4914900"/>
                        <a:ext cx="2941637" cy="14732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79405"/>
              </p:ext>
            </p:extLst>
          </p:nvPr>
        </p:nvGraphicFramePr>
        <p:xfrm>
          <a:off x="3255169" y="4872215"/>
          <a:ext cx="286226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16" imgW="1384200" imgH="711000" progId="Equation.3">
                  <p:embed/>
                </p:oleObj>
              </mc:Choice>
              <mc:Fallback>
                <p:oleObj name="Equation" r:id="rId16" imgW="1384200" imgH="711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55169" y="4872215"/>
                        <a:ext cx="2862262" cy="1473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59090"/>
              </p:ext>
            </p:extLst>
          </p:nvPr>
        </p:nvGraphicFramePr>
        <p:xfrm>
          <a:off x="6526212" y="4854575"/>
          <a:ext cx="23891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" name="Equation" r:id="rId18" imgW="1155600" imgH="711000" progId="Equation.3">
                  <p:embed/>
                </p:oleObj>
              </mc:Choice>
              <mc:Fallback>
                <p:oleObj name="Equation" r:id="rId18" imgW="1155600" imgH="7110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26212" y="4854575"/>
                        <a:ext cx="2389188" cy="14732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1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37</a:t>
            </a:fld>
            <a:endParaRPr lang="en-US" altLang="th-TH"/>
          </a:p>
        </p:txBody>
      </p:sp>
      <p:pic>
        <p:nvPicPr>
          <p:cNvPr id="3" name="Picture 7" descr="03-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4038600" cy="2141767"/>
          </a:xfrm>
          <a:prstGeom prst="rect">
            <a:avLst/>
          </a:prstGeom>
          <a:ln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981" b="48912"/>
          <a:stretch/>
        </p:blipFill>
        <p:spPr>
          <a:xfrm>
            <a:off x="318024" y="2597082"/>
            <a:ext cx="4220846" cy="1406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882" r="2538" b="51861"/>
          <a:stretch/>
        </p:blipFill>
        <p:spPr>
          <a:xfrm>
            <a:off x="304800" y="4724400"/>
            <a:ext cx="86106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1339" r="49981"/>
          <a:stretch/>
        </p:blipFill>
        <p:spPr>
          <a:xfrm>
            <a:off x="4724400" y="1752600"/>
            <a:ext cx="3896139" cy="1236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981" t="49998"/>
          <a:stretch/>
        </p:blipFill>
        <p:spPr>
          <a:xfrm>
            <a:off x="4372866" y="3112470"/>
            <a:ext cx="4247673" cy="1385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9981" b="48661"/>
          <a:stretch/>
        </p:blipFill>
        <p:spPr>
          <a:xfrm>
            <a:off x="4996070" y="221335"/>
            <a:ext cx="3896139" cy="1304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7680" t="54485" r="27490"/>
          <a:stretch/>
        </p:blipFill>
        <p:spPr>
          <a:xfrm>
            <a:off x="304800" y="5827574"/>
            <a:ext cx="4038600" cy="792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879203"/>
            <a:ext cx="3270522" cy="4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38</a:t>
            </a:fld>
            <a:endParaRPr lang="en-US" altLang="th-TH"/>
          </a:p>
        </p:txBody>
      </p:sp>
      <p:pic>
        <p:nvPicPr>
          <p:cNvPr id="5" name="Picture 7" descr="03-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4038600" cy="2141767"/>
          </a:xfrm>
          <a:prstGeom prst="rect">
            <a:avLst/>
          </a:prstGeom>
          <a:ln/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30750" y="533400"/>
          <a:ext cx="1798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Equation" r:id="rId4" imgW="723600" imgH="215640" progId="Equation.3">
                  <p:embed/>
                </p:oleObj>
              </mc:Choice>
              <mc:Fallback>
                <p:oleObj name="Equation" r:id="rId4" imgW="7236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0" y="533400"/>
                        <a:ext cx="179863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724400" y="1143000"/>
          <a:ext cx="26225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6" imgW="1054080" imgH="228600" progId="Equation.3">
                  <p:embed/>
                </p:oleObj>
              </mc:Choice>
              <mc:Fallback>
                <p:oleObj name="Equation" r:id="rId6" imgW="105408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400" y="1143000"/>
                        <a:ext cx="26225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787486" y="2499185"/>
          <a:ext cx="3470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8" imgW="1396800" imgH="228600" progId="Equation.3">
                  <p:embed/>
                </p:oleObj>
              </mc:Choice>
              <mc:Fallback>
                <p:oleObj name="Equation" r:id="rId8" imgW="139680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7486" y="2499185"/>
                        <a:ext cx="34702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75911"/>
              </p:ext>
            </p:extLst>
          </p:nvPr>
        </p:nvGraphicFramePr>
        <p:xfrm>
          <a:off x="455612" y="3860732"/>
          <a:ext cx="4857751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10" imgW="1955520" imgH="939600" progId="Equation.3">
                  <p:embed/>
                </p:oleObj>
              </mc:Choice>
              <mc:Fallback>
                <p:oleObj name="Equation" r:id="rId10" imgW="1955520" imgH="939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5612" y="3860732"/>
                        <a:ext cx="4857751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>
          <a:xfrm>
            <a:off x="5513387" y="4845879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38400"/>
              </p:ext>
            </p:extLst>
          </p:nvPr>
        </p:nvGraphicFramePr>
        <p:xfrm>
          <a:off x="6096000" y="3906079"/>
          <a:ext cx="2586037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Equation" r:id="rId12" imgW="1041120" imgH="939600" progId="Equation.3">
                  <p:embed/>
                </p:oleObj>
              </mc:Choice>
              <mc:Fallback>
                <p:oleObj name="Equation" r:id="rId12" imgW="1041120" imgH="9396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0" y="3906079"/>
                        <a:ext cx="2586037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724400" y="1826316"/>
          <a:ext cx="3821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Equation" r:id="rId14" imgW="1536480" imgH="228600" progId="Equation.3">
                  <p:embed/>
                </p:oleObj>
              </mc:Choice>
              <mc:Fallback>
                <p:oleObj name="Equation" r:id="rId14" imgW="153648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24400" y="1826316"/>
                        <a:ext cx="38211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967" y="3220970"/>
            <a:ext cx="7013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ถ้าใช้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Computer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ก็สามารถแก้สมการ 4 ตัวแปรได้เลย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98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3199"/>
            <a:ext cx="7406640" cy="914400"/>
          </a:xfrm>
        </p:spPr>
        <p:txBody>
          <a:bodyPr/>
          <a:lstStyle/>
          <a:p>
            <a:r>
              <a:rPr lang="en-US" altLang="th-TH" sz="4000" dirty="0"/>
              <a:t>3.4 Mesh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54BF-E813-4E39-9DAE-A26379219A7D}" type="slidenum">
              <a:rPr lang="en-US" altLang="th-TH"/>
              <a:pPr/>
              <a:t>39</a:t>
            </a:fld>
            <a:endParaRPr lang="en-US" altLang="th-TH" dirty="0"/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1825" indent="-517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th-TH" sz="2400" dirty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th-TH" sz="2400" dirty="0">
                <a:latin typeface="Verdana" panose="020B0604030504040204" pitchFamily="34" charset="0"/>
              </a:rPr>
              <a:t>Mesh analysis provides another general procedure for analyzing circuits using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mesh currents</a:t>
            </a:r>
            <a:r>
              <a:rPr lang="en-US" altLang="th-TH" sz="2400" dirty="0">
                <a:latin typeface="Verdana" panose="020B0604030504040204" pitchFamily="34" charset="0"/>
              </a:rPr>
              <a:t> as the circuit variables. 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th-TH" sz="2400" dirty="0">
                <a:latin typeface="Verdana" panose="020B0604030504040204" pitchFamily="34" charset="0"/>
              </a:rPr>
              <a:t>Nodal analysis applies KCL to find unknown voltages in a given circuit, while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mesh analysis applies KVL</a:t>
            </a:r>
            <a:r>
              <a:rPr lang="en-US" altLang="th-TH" sz="2400" dirty="0">
                <a:latin typeface="Verdana" panose="020B0604030504040204" pitchFamily="34" charset="0"/>
              </a:rPr>
              <a:t> to find unknown currents</a:t>
            </a:r>
            <a:r>
              <a:rPr lang="en-US" altLang="th-TH" sz="2400" dirty="0" smtClean="0">
                <a:latin typeface="Verdana" panose="020B0604030504040204" pitchFamily="34" charset="0"/>
              </a:rPr>
              <a:t>.</a:t>
            </a:r>
            <a:endParaRPr lang="en-US" altLang="th-TH" sz="2400" dirty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altLang="th-TH" sz="2400" dirty="0">
                <a:latin typeface="Verdana" panose="020B0604030504040204" pitchFamily="34" charset="0"/>
              </a:rPr>
              <a:t>A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mesh</a:t>
            </a:r>
            <a:r>
              <a:rPr lang="en-US" altLang="th-TH" sz="2400" dirty="0">
                <a:latin typeface="Verdana" panose="020B0604030504040204" pitchFamily="34" charset="0"/>
              </a:rPr>
              <a:t> is a loop which does not contain any other loops within it. </a:t>
            </a:r>
            <a:endParaRPr lang="en-US" altLang="th-TH" sz="2400" dirty="0" smtClean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GB" altLang="th-TH" sz="2400" dirty="0" smtClean="0">
                <a:latin typeface="Verdana" panose="020B0604030504040204" pitchFamily="34" charset="0"/>
              </a:rPr>
              <a:t>A </a:t>
            </a:r>
            <a:r>
              <a:rPr lang="en-GB" altLang="th-TH" sz="2400" u="sng" dirty="0">
                <a:solidFill>
                  <a:srgbClr val="FF0000"/>
                </a:solidFill>
                <a:latin typeface="Verdana" panose="020B0604030504040204" pitchFamily="34" charset="0"/>
              </a:rPr>
              <a:t>loop</a:t>
            </a:r>
            <a:r>
              <a:rPr lang="en-GB" altLang="th-TH" sz="2400" dirty="0">
                <a:latin typeface="Verdana" panose="020B0604030504040204" pitchFamily="34" charset="0"/>
              </a:rPr>
              <a:t> is a closed path with no node passed more than once.</a:t>
            </a:r>
            <a:endParaRPr lang="en-US" altLang="th-TH" sz="2400" dirty="0"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593467"/>
            <a:ext cx="4474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ใช้คำนวณกระแสที่ไหลผ่าน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458200" cy="1219200"/>
          </a:xfrm>
        </p:spPr>
        <p:txBody>
          <a:bodyPr/>
          <a:lstStyle/>
          <a:p>
            <a:pPr algn="l">
              <a:spcBef>
                <a:spcPct val="10000"/>
              </a:spcBef>
            </a:pPr>
            <a:r>
              <a:rPr lang="en-US" altLang="th-TH" sz="2800"/>
              <a:t>Things we need to know in solving any resistive circuit with current and voltage sources only:</a:t>
            </a:r>
            <a:endParaRPr lang="en-US" alt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258-33E2-4693-9B2B-8BD7A406103F}" type="slidenum">
              <a:rPr lang="en-US" altLang="th-TH"/>
              <a:pPr/>
              <a:t>4</a:t>
            </a:fld>
            <a:endParaRPr lang="en-US" altLang="th-TH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990600" y="5073650"/>
            <a:ext cx="685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sz="2800">
                <a:solidFill>
                  <a:srgbClr val="FF3300"/>
                </a:solidFill>
              </a:rPr>
              <a:t>How should we apply these laws to determine the answers?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457200" y="2846388"/>
            <a:ext cx="72390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th-TH" sz="2800">
                <a:solidFill>
                  <a:srgbClr val="000000"/>
                </a:solidFill>
              </a:rPr>
              <a:t> Kirchhoff’s Current Laws  (KCL)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th-TH" sz="2800">
                <a:solidFill>
                  <a:srgbClr val="000000"/>
                </a:solidFill>
              </a:rPr>
              <a:t> Kirchhoff’s Voltage Laws  (KVL)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altLang="th-TH" sz="2800">
                <a:solidFill>
                  <a:srgbClr val="000000"/>
                </a:solidFill>
              </a:rPr>
              <a:t> Ohm’s Law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228600" y="304800"/>
            <a:ext cx="8915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4000" dirty="0"/>
              <a:t>3.1 </a:t>
            </a:r>
            <a:r>
              <a:rPr lang="en-US" altLang="th-TH" sz="4000" dirty="0" smtClean="0"/>
              <a:t>Motivation</a:t>
            </a:r>
            <a:endParaRPr lang="en-US" altLang="th-TH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410200" cy="28256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40</a:t>
            </a:fld>
            <a:endParaRPr lang="en-US" altLang="th-TH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A </a:t>
            </a:r>
            <a:r>
              <a:rPr lang="en-US" altLang="th-TH" sz="3600" b="1" u="sng" dirty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is a loop which does not contain any other </a:t>
            </a:r>
            <a:endParaRPr lang="en-US" alt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>
              <a:spcBef>
                <a:spcPts val="0"/>
              </a:spcBef>
            </a:pP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oops 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within it. </a:t>
            </a:r>
            <a:endParaRPr lang="en-US" alt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457227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th-TH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r>
              <a:rPr lang="en-US" altLang="th-TH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befa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altLang="th-TH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bcdeb</a:t>
            </a:r>
            <a:r>
              <a:rPr lang="th-TH" alt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Mesh</a:t>
            </a:r>
          </a:p>
          <a:p>
            <a:pPr marL="0" lvl="1">
              <a:spcBef>
                <a:spcPts val="0"/>
              </a:spcBef>
            </a:pPr>
            <a:r>
              <a:rPr lang="en-US" altLang="th-TH" sz="3600" b="1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a</a:t>
            </a:r>
            <a:r>
              <a:rPr lang="en-US" altLang="th-TH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bcdef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ไม่ใช่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Mesh </a:t>
            </a:r>
            <a:r>
              <a:rPr lang="th-TH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เพราะมี 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Loop </a:t>
            </a:r>
            <a:r>
              <a:rPr lang="en-US" altLang="th-TH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abefa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อยู่ภายใน</a:t>
            </a:r>
            <a:endParaRPr lang="en-US" alt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67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152400"/>
            <a:ext cx="7406640" cy="1356360"/>
          </a:xfrm>
        </p:spPr>
        <p:txBody>
          <a:bodyPr/>
          <a:lstStyle/>
          <a:p>
            <a:r>
              <a:rPr lang="en-US" altLang="th-TH" dirty="0"/>
              <a:t>3.4 Mesh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-Mesh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analysis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is only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applicable to a circuit that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GB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planar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" indent="0">
              <a:buNone/>
            </a:pP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-A </a:t>
            </a:r>
            <a:r>
              <a:rPr lang="en-GB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planar circuit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is one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that can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be drawn in a plane with </a:t>
            </a:r>
            <a:r>
              <a:rPr lang="en-GB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branches crossing one </a:t>
            </a:r>
            <a:r>
              <a:rPr lang="en-GB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another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41</a:t>
            </a:fld>
            <a:endParaRPr lang="en-US" altLang="th-TH"/>
          </a:p>
        </p:txBody>
      </p:sp>
      <p:sp>
        <p:nvSpPr>
          <p:cNvPr id="6" name="TextBox 5"/>
          <p:cNvSpPr txBox="1"/>
          <p:nvPr/>
        </p:nvSpPr>
        <p:spPr>
          <a:xfrm>
            <a:off x="731476" y="5932876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Planar Circuit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04" y="2941271"/>
            <a:ext cx="4279507" cy="28376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5932877"/>
            <a:ext cx="321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Nonplanar Circuit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4" y="3008802"/>
            <a:ext cx="354360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039812"/>
          </a:xfrm>
        </p:spPr>
        <p:txBody>
          <a:bodyPr/>
          <a:lstStyle/>
          <a:p>
            <a:r>
              <a:rPr lang="en-US" altLang="th-TH" sz="4000" dirty="0"/>
              <a:t>3.4 Mesh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722-A26F-4632-96BF-5B6C45E078F9}" type="slidenum">
              <a:rPr lang="en-US" altLang="th-TH"/>
              <a:pPr/>
              <a:t>42</a:t>
            </a:fld>
            <a:endParaRPr lang="en-US" altLang="th-TH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077200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7850" indent="-3968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79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351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923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95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67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639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211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400" u="sng" dirty="0">
                <a:latin typeface="Verdana" panose="020B0604030504040204" pitchFamily="34" charset="0"/>
              </a:rPr>
              <a:t>Steps to determine the mesh currents</a:t>
            </a:r>
            <a:r>
              <a:rPr lang="en-US" altLang="th-TH" sz="2400" u="sng" dirty="0" smtClean="0">
                <a:latin typeface="Verdana" panose="020B0604030504040204" pitchFamily="34" charset="0"/>
              </a:rPr>
              <a:t>:</a:t>
            </a:r>
            <a:endParaRPr lang="en-US" altLang="th-TH" sz="2400" dirty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latin typeface="Verdana" panose="020B0604030504040204" pitchFamily="34" charset="0"/>
              </a:rPr>
              <a:t>Assign</a:t>
            </a:r>
            <a:r>
              <a:rPr lang="en-US" altLang="th-TH" sz="2400" dirty="0">
                <a:latin typeface="Verdana" panose="020B0604030504040204" pitchFamily="34" charset="0"/>
              </a:rPr>
              <a:t> </a:t>
            </a:r>
            <a:r>
              <a:rPr lang="en-US" altLang="th-TH" sz="2400" dirty="0">
                <a:solidFill>
                  <a:srgbClr val="FF0000"/>
                </a:solidFill>
                <a:latin typeface="Verdana" panose="020B0604030504040204" pitchFamily="34" charset="0"/>
              </a:rPr>
              <a:t>mesh currents </a:t>
            </a:r>
            <a:r>
              <a:rPr lang="en-US" altLang="th-TH" sz="2400" dirty="0">
                <a:latin typeface="Verdana" panose="020B0604030504040204" pitchFamily="34" charset="0"/>
              </a:rPr>
              <a:t>i</a:t>
            </a:r>
            <a:r>
              <a:rPr lang="en-US" altLang="th-TH" sz="2400" baseline="-25000" dirty="0">
                <a:latin typeface="Verdana" panose="020B0604030504040204" pitchFamily="34" charset="0"/>
              </a:rPr>
              <a:t>1</a:t>
            </a:r>
            <a:r>
              <a:rPr lang="en-US" altLang="th-TH" sz="2400" dirty="0">
                <a:latin typeface="Verdana" panose="020B0604030504040204" pitchFamily="34" charset="0"/>
              </a:rPr>
              <a:t>, i</a:t>
            </a:r>
            <a:r>
              <a:rPr lang="en-US" altLang="th-TH" sz="2400" baseline="-25000" dirty="0">
                <a:latin typeface="Verdana" panose="020B0604030504040204" pitchFamily="34" charset="0"/>
              </a:rPr>
              <a:t>2</a:t>
            </a:r>
            <a:r>
              <a:rPr lang="en-US" altLang="th-TH" sz="2400" dirty="0">
                <a:latin typeface="Verdana" panose="020B0604030504040204" pitchFamily="34" charset="0"/>
              </a:rPr>
              <a:t>, …, in to the            n meshes.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lang="th-TH" altLang="th-TH" sz="2400" dirty="0" smtClean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lang="en-US" altLang="th-TH" sz="2400" dirty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Apply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altLang="th-TH" sz="2400" dirty="0" smtClean="0">
                <a:solidFill>
                  <a:srgbClr val="FF3300"/>
                </a:solidFill>
                <a:latin typeface="Verdana" panose="020B0604030504040204" pitchFamily="34" charset="0"/>
              </a:rPr>
              <a:t>KVL 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to each of the n meshes. Use </a:t>
            </a: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Ohm’s law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 to express the voltages in terms of the mesh currents.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endParaRPr lang="en-US" altLang="th-TH" sz="2400" dirty="0">
              <a:solidFill>
                <a:srgbClr val="FF3300"/>
              </a:solidFill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latin typeface="Verdana" panose="020B0604030504040204" pitchFamily="34" charset="0"/>
              </a:rPr>
              <a:t>Solve</a:t>
            </a:r>
            <a:r>
              <a:rPr lang="en-US" altLang="th-TH" sz="2400" dirty="0">
                <a:latin typeface="Verdana" panose="020B0604030504040204" pitchFamily="34" charset="0"/>
              </a:rPr>
              <a:t> the resulting n simultaneous equations   to get the mesh currents.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7322" y="2948292"/>
            <a:ext cx="804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เรานิยมกำหนดให้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current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ไหลในทิศตามเข็มนาฬิกา</a:t>
            </a:r>
            <a:endParaRPr lang="th-TH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3.4 Mesh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pic>
        <p:nvPicPr>
          <p:cNvPr id="104458" name="Picture 10" descr="03-0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549534"/>
            <a:ext cx="4876800" cy="2451279"/>
          </a:xfrm>
          <a:ln/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1563-338E-406D-81B3-D51056BBE121}" type="slidenum">
              <a:rPr lang="en-US" altLang="th-TH"/>
              <a:pPr/>
              <a:t>43</a:t>
            </a:fld>
            <a:endParaRPr lang="en-US" altLang="th-TH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04800" y="1067559"/>
            <a:ext cx="815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7</a:t>
            </a:r>
            <a:r>
              <a:rPr lang="en-US" altLang="th-TH" sz="2000" b="1" dirty="0" smtClean="0"/>
              <a:t> </a:t>
            </a:r>
            <a:r>
              <a:rPr lang="en-US" altLang="th-TH" sz="2000" b="1" dirty="0"/>
              <a:t>– circuit with independent voltage sources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95288" y="3609938"/>
            <a:ext cx="8610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>
                <a:solidFill>
                  <a:srgbClr val="0000FF"/>
                </a:solidFill>
              </a:rPr>
              <a:t>Note</a:t>
            </a:r>
            <a:r>
              <a:rPr lang="en-US" altLang="th-TH" sz="2000" b="1" dirty="0">
                <a:solidFill>
                  <a:srgbClr val="0000FF"/>
                </a:solidFill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n-US" altLang="th-TH" sz="2000" i="1" dirty="0">
                <a:solidFill>
                  <a:srgbClr val="0000FF"/>
                </a:solidFill>
              </a:rPr>
              <a:t>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1</a:t>
            </a:r>
            <a:r>
              <a:rPr lang="en-US" altLang="th-TH" sz="2000" dirty="0">
                <a:solidFill>
                  <a:srgbClr val="0000FF"/>
                </a:solidFill>
              </a:rPr>
              <a:t> and </a:t>
            </a:r>
            <a:r>
              <a:rPr lang="en-US" altLang="th-TH" sz="2000" i="1" dirty="0">
                <a:solidFill>
                  <a:srgbClr val="0000FF"/>
                </a:solidFill>
              </a:rPr>
              <a:t>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2</a:t>
            </a:r>
            <a:r>
              <a:rPr lang="en-US" altLang="th-TH" sz="2000" dirty="0">
                <a:solidFill>
                  <a:srgbClr val="0000FF"/>
                </a:solidFill>
              </a:rPr>
              <a:t> are mesh current (imaginative, not measurable directly)</a:t>
            </a:r>
          </a:p>
          <a:p>
            <a:pPr>
              <a:spcBef>
                <a:spcPct val="50000"/>
              </a:spcBef>
            </a:pPr>
            <a:r>
              <a:rPr lang="en-US" altLang="th-TH" sz="2000" i="1" dirty="0">
                <a:solidFill>
                  <a:srgbClr val="FF0000"/>
                </a:solidFill>
              </a:rPr>
              <a:t>I</a:t>
            </a:r>
            <a:r>
              <a:rPr lang="en-US" altLang="th-TH" sz="2000" i="1" baseline="-25000" dirty="0">
                <a:solidFill>
                  <a:srgbClr val="FF0000"/>
                </a:solidFill>
              </a:rPr>
              <a:t>1</a:t>
            </a:r>
            <a:r>
              <a:rPr lang="en-US" altLang="th-TH" sz="2000" i="1" dirty="0">
                <a:solidFill>
                  <a:srgbClr val="FF0000"/>
                </a:solidFill>
              </a:rPr>
              <a:t>, I</a:t>
            </a:r>
            <a:r>
              <a:rPr lang="en-US" altLang="th-TH" sz="2000" i="1" baseline="-25000" dirty="0">
                <a:solidFill>
                  <a:srgbClr val="FF0000"/>
                </a:solidFill>
              </a:rPr>
              <a:t>2</a:t>
            </a:r>
            <a:r>
              <a:rPr lang="en-US" altLang="th-TH" sz="2000" dirty="0">
                <a:solidFill>
                  <a:srgbClr val="FF0000"/>
                </a:solidFill>
              </a:rPr>
              <a:t> and </a:t>
            </a:r>
            <a:r>
              <a:rPr lang="en-US" altLang="th-TH" sz="2000" i="1" dirty="0">
                <a:solidFill>
                  <a:srgbClr val="FF0000"/>
                </a:solidFill>
              </a:rPr>
              <a:t>I</a:t>
            </a:r>
            <a:r>
              <a:rPr lang="en-US" altLang="th-TH" sz="2000" i="1" baseline="-25000" dirty="0">
                <a:solidFill>
                  <a:srgbClr val="FF0000"/>
                </a:solidFill>
              </a:rPr>
              <a:t>3</a:t>
            </a:r>
            <a:r>
              <a:rPr lang="en-US" altLang="th-TH" sz="2000" dirty="0">
                <a:solidFill>
                  <a:srgbClr val="FF0000"/>
                </a:solidFill>
              </a:rPr>
              <a:t> are branch current (real, measurable directly)</a:t>
            </a:r>
          </a:p>
          <a:p>
            <a:pPr>
              <a:spcBef>
                <a:spcPct val="50000"/>
              </a:spcBef>
            </a:pPr>
            <a:r>
              <a:rPr lang="en-US" altLang="th-TH" sz="2000" i="1" dirty="0">
                <a:solidFill>
                  <a:srgbClr val="0000FF"/>
                </a:solidFill>
              </a:rPr>
              <a:t>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1 </a:t>
            </a:r>
            <a:r>
              <a:rPr lang="en-US" altLang="th-TH" sz="2000" i="1" dirty="0">
                <a:solidFill>
                  <a:srgbClr val="0000FF"/>
                </a:solidFill>
              </a:rPr>
              <a:t>= 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1</a:t>
            </a:r>
            <a:r>
              <a:rPr lang="en-US" altLang="th-TH" sz="2000" i="1" dirty="0">
                <a:solidFill>
                  <a:srgbClr val="0000FF"/>
                </a:solidFill>
              </a:rPr>
              <a:t>; 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2 </a:t>
            </a:r>
            <a:r>
              <a:rPr lang="en-US" altLang="th-TH" sz="2000" i="1" dirty="0">
                <a:solidFill>
                  <a:srgbClr val="0000FF"/>
                </a:solidFill>
              </a:rPr>
              <a:t>= 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2</a:t>
            </a:r>
            <a:r>
              <a:rPr lang="en-US" altLang="th-TH" sz="2000" i="1" dirty="0">
                <a:solidFill>
                  <a:srgbClr val="0000FF"/>
                </a:solidFill>
              </a:rPr>
              <a:t>; 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3 </a:t>
            </a:r>
            <a:r>
              <a:rPr lang="en-US" altLang="th-TH" sz="2000" i="1" dirty="0">
                <a:solidFill>
                  <a:srgbClr val="0000FF"/>
                </a:solidFill>
              </a:rPr>
              <a:t>= 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1</a:t>
            </a:r>
            <a:r>
              <a:rPr lang="en-US" altLang="th-TH" sz="2000" i="1" dirty="0">
                <a:solidFill>
                  <a:srgbClr val="0000FF"/>
                </a:solidFill>
              </a:rPr>
              <a:t> - i</a:t>
            </a:r>
            <a:r>
              <a:rPr lang="en-US" altLang="th-TH" sz="2000" i="1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" y="5481303"/>
            <a:ext cx="7952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เราใช้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Mesh analysis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Mesh current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 แล้วจึงหา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current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ภายหลัง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Unknown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จะน้อยกว่า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Unknown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 current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3.4 Mesh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1563-338E-406D-81B3-D51056BBE121}" type="slidenum">
              <a:rPr lang="en-US" altLang="th-TH"/>
              <a:pPr/>
              <a:t>44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5494"/>
          <a:stretch/>
        </p:blipFill>
        <p:spPr>
          <a:xfrm>
            <a:off x="442913" y="1486511"/>
            <a:ext cx="3564740" cy="494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823" y="11203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1</a:t>
            </a:r>
            <a:endParaRPr lang="th-TH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69742"/>
          <a:stretch/>
        </p:blipFill>
        <p:spPr>
          <a:xfrm>
            <a:off x="609600" y="3264733"/>
            <a:ext cx="3595738" cy="3939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823" y="273251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Mesh 2</a:t>
            </a:r>
            <a:endParaRPr lang="th-TH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378" y="5011466"/>
            <a:ext cx="4130448" cy="8601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7513" y="4479997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matrix form</a:t>
            </a:r>
            <a:endParaRPr lang="th-TH" sz="2400" dirty="0"/>
          </a:p>
        </p:txBody>
      </p:sp>
      <p:pic>
        <p:nvPicPr>
          <p:cNvPr id="10" name="Picture 10" descr="03-017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3805" y="955765"/>
            <a:ext cx="4445334" cy="2234407"/>
          </a:xfrm>
          <a:ln/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6586"/>
          <a:stretch/>
        </p:blipFill>
        <p:spPr>
          <a:xfrm>
            <a:off x="286223" y="2072969"/>
            <a:ext cx="3564740" cy="479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63281"/>
          <a:stretch/>
        </p:blipFill>
        <p:spPr>
          <a:xfrm>
            <a:off x="554015" y="3843802"/>
            <a:ext cx="3595738" cy="4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3.4 Mesh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1563-338E-406D-81B3-D51056BBE121}" type="slidenum">
              <a:rPr lang="en-US" altLang="th-TH"/>
              <a:pPr/>
              <a:t>45</a:t>
            </a:fld>
            <a:endParaRPr lang="en-US" altLang="th-TH"/>
          </a:p>
        </p:txBody>
      </p:sp>
      <p:sp>
        <p:nvSpPr>
          <p:cNvPr id="10" name="TextBox 9"/>
          <p:cNvSpPr txBox="1"/>
          <p:nvPr/>
        </p:nvSpPr>
        <p:spPr>
          <a:xfrm>
            <a:off x="2209800" y="2286000"/>
            <a:ext cx="4980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[R] is a resistance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 is the unknown mesh currents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[v</a:t>
            </a:r>
            <a:r>
              <a:rPr kumimoji="0" lang="en-US" sz="1800" b="0" i="0" u="none" strike="noStrike" kern="1200" cap="none" spc="0" normalizeH="0" baseline="-2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] is the known voltage sources matrix 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85856"/>
              </p:ext>
            </p:extLst>
          </p:nvPr>
        </p:nvGraphicFramePr>
        <p:xfrm>
          <a:off x="3598863" y="1512888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4" imgW="787320" imgH="253800" progId="Equation.DSMT4">
                  <p:embed/>
                </p:oleObj>
              </mc:Choice>
              <mc:Fallback>
                <p:oleObj name="Equation" r:id="rId4" imgW="787320" imgH="253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8863" y="1512888"/>
                        <a:ext cx="2286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143000"/>
            <a:ext cx="300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General mesh equations</a:t>
            </a:r>
            <a:endParaRPr kumimoji="0" lang="th-TH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DilleniaUPC" panose="02020603050405020304" pitchFamily="18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00" y="3369584"/>
            <a:ext cx="7377100" cy="31074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4785" y="3486870"/>
            <a:ext cx="4076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 smtClean="0">
                <a:solidFill>
                  <a:srgbClr val="FF3300"/>
                </a:solidFill>
              </a:rPr>
              <a:t>Mesh currents measurement with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an ammeter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3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476912"/>
            <a:ext cx="2186313" cy="6192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46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8600"/>
            <a:ext cx="3810000" cy="3447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404" y="794391"/>
            <a:ext cx="4982184" cy="53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0" y="299423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1: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741" y="1579741"/>
            <a:ext cx="2394921" cy="67057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281647" y="1382367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188013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2: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2631037"/>
            <a:ext cx="5000445" cy="46515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6306496" y="323396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904873"/>
              </p:ext>
            </p:extLst>
          </p:nvPr>
        </p:nvGraphicFramePr>
        <p:xfrm>
          <a:off x="561975" y="4785092"/>
          <a:ext cx="2819400" cy="109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Equation" r:id="rId8" imgW="1244520" imgH="482400" progId="Equation.3">
                  <p:embed/>
                </p:oleObj>
              </mc:Choice>
              <mc:Fallback>
                <p:oleObj name="Equation" r:id="rId8" imgW="12445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1975" y="4785092"/>
                        <a:ext cx="2819400" cy="109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3424879" y="514121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201967"/>
              </p:ext>
            </p:extLst>
          </p:nvPr>
        </p:nvGraphicFramePr>
        <p:xfrm>
          <a:off x="4038600" y="5421958"/>
          <a:ext cx="977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Equation" r:id="rId10" imgW="431640" imgH="215640" progId="Equation.3">
                  <p:embed/>
                </p:oleObj>
              </mc:Choice>
              <mc:Fallback>
                <p:oleObj name="Equation" r:id="rId10" imgW="431640" imgH="2156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8600" y="5421958"/>
                        <a:ext cx="97790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91112"/>
              </p:ext>
            </p:extLst>
          </p:nvPr>
        </p:nvGraphicFramePr>
        <p:xfrm>
          <a:off x="4059237" y="4747330"/>
          <a:ext cx="1006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4" name="Equation" r:id="rId12" imgW="444240" imgH="215640" progId="Equation.3">
                  <p:embed/>
                </p:oleObj>
              </mc:Choice>
              <mc:Fallback>
                <p:oleObj name="Equation" r:id="rId12" imgW="444240" imgH="2156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9237" y="4747330"/>
                        <a:ext cx="10064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>
            <a:off x="5220642" y="4769739"/>
            <a:ext cx="418158" cy="1030771"/>
          </a:xfrm>
          <a:prstGeom prst="rightBrace">
            <a:avLst>
              <a:gd name="adj1" fmla="val 2552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563107"/>
              </p:ext>
            </p:extLst>
          </p:nvPr>
        </p:nvGraphicFramePr>
        <p:xfrm>
          <a:off x="5997262" y="4500017"/>
          <a:ext cx="1581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5" name="Equation" r:id="rId14" imgW="698400" imgH="215640" progId="Equation.3">
                  <p:embed/>
                </p:oleObj>
              </mc:Choice>
              <mc:Fallback>
                <p:oleObj name="Equation" r:id="rId14" imgW="698400" imgH="2156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97262" y="4500017"/>
                        <a:ext cx="15811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57199"/>
              </p:ext>
            </p:extLst>
          </p:nvPr>
        </p:nvGraphicFramePr>
        <p:xfrm>
          <a:off x="5997262" y="5092750"/>
          <a:ext cx="1668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6" name="Equation" r:id="rId16" imgW="736560" imgH="215640" progId="Equation.3">
                  <p:embed/>
                </p:oleObj>
              </mc:Choice>
              <mc:Fallback>
                <p:oleObj name="Equation" r:id="rId16" imgW="736560" imgH="215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97262" y="5092750"/>
                        <a:ext cx="1668463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09883"/>
              </p:ext>
            </p:extLst>
          </p:nvPr>
        </p:nvGraphicFramePr>
        <p:xfrm>
          <a:off x="5997262" y="5666433"/>
          <a:ext cx="1955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7" name="Equation" r:id="rId18" imgW="863280" imgH="228600" progId="Equation.3">
                  <p:embed/>
                </p:oleObj>
              </mc:Choice>
              <mc:Fallback>
                <p:oleObj name="Equation" r:id="rId18" imgW="863280" imgH="22860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97262" y="5666433"/>
                        <a:ext cx="19558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76994" y="1668192"/>
            <a:ext cx="6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81637" y="3449825"/>
            <a:ext cx="6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</a:pP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689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904"/>
          <a:stretch/>
        </p:blipFill>
        <p:spPr>
          <a:xfrm>
            <a:off x="228599" y="1414553"/>
            <a:ext cx="3789681" cy="3179792"/>
          </a:xfrm>
          <a:prstGeom prst="rect">
            <a:avLst/>
          </a:prstGeom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2407"/>
            <a:ext cx="7406640" cy="685800"/>
          </a:xfrm>
        </p:spPr>
        <p:txBody>
          <a:bodyPr/>
          <a:lstStyle/>
          <a:p>
            <a:r>
              <a:rPr lang="en-US" altLang="th-TH" sz="4000" dirty="0"/>
              <a:t>3.4 Mesh Analysis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148739"/>
            <a:ext cx="1279663" cy="365125"/>
          </a:xfrm>
        </p:spPr>
        <p:txBody>
          <a:bodyPr/>
          <a:lstStyle/>
          <a:p>
            <a:fld id="{38B263FC-D83E-4F3A-BEC5-0125A9BE08CB}" type="slidenum">
              <a:rPr lang="en-US" altLang="th-TH"/>
              <a:pPr/>
              <a:t>47</a:t>
            </a:fld>
            <a:endParaRPr lang="en-US" altLang="th-TH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33400" y="927609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8</a:t>
            </a:r>
            <a:r>
              <a:rPr lang="en-US" altLang="th-TH" sz="2000" b="1" dirty="0" smtClean="0"/>
              <a:t> </a:t>
            </a:r>
            <a:r>
              <a:rPr lang="en-US" altLang="th-TH" sz="2000" b="1" dirty="0"/>
              <a:t>– circuit with dependent voltage source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7074" t="65744" r="19285" b="6470"/>
          <a:stretch/>
        </p:blipFill>
        <p:spPr>
          <a:xfrm>
            <a:off x="4908770" y="2708357"/>
            <a:ext cx="3124200" cy="457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462" t="3738" b="65962"/>
          <a:stretch/>
        </p:blipFill>
        <p:spPr>
          <a:xfrm>
            <a:off x="4038600" y="2209800"/>
            <a:ext cx="4788244" cy="498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1135" y="1767503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Mesh 1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11736" y="27522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389" y="270835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9958" y="3275585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Mesh 2</a:t>
            </a:r>
            <a:endParaRPr lang="th-TH" sz="2000" b="1" dirty="0">
              <a:solidFill>
                <a:srgbClr val="0000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2216" b="68229"/>
          <a:stretch/>
        </p:blipFill>
        <p:spPr>
          <a:xfrm>
            <a:off x="4345136" y="3659365"/>
            <a:ext cx="4495800" cy="4840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6574" t="73345" r="17132" b="1648"/>
          <a:stretch/>
        </p:blipFill>
        <p:spPr>
          <a:xfrm>
            <a:off x="4268936" y="4372026"/>
            <a:ext cx="3048000" cy="38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0265" y="43888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219" y="5078852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Mesh 3</a:t>
            </a:r>
            <a:endParaRPr lang="th-TH" sz="2000" b="1" dirty="0">
              <a:solidFill>
                <a:srgbClr val="0000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515" y="4920556"/>
            <a:ext cx="4761858" cy="7061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5763764"/>
            <a:ext cx="1537367" cy="481018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522395" y="5466598"/>
            <a:ext cx="395891" cy="344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/>
          <a:srcRect b="69028"/>
          <a:stretch/>
        </p:blipFill>
        <p:spPr>
          <a:xfrm>
            <a:off x="2771755" y="5722040"/>
            <a:ext cx="5171725" cy="466726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4015889" y="5482599"/>
            <a:ext cx="381000" cy="162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l="21659" t="71722" r="22389" b="-2694"/>
          <a:stretch/>
        </p:blipFill>
        <p:spPr>
          <a:xfrm>
            <a:off x="2624284" y="6232372"/>
            <a:ext cx="2893702" cy="4667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75445" y="62810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th-TH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t="69100"/>
          <a:stretch/>
        </p:blipFill>
        <p:spPr>
          <a:xfrm>
            <a:off x="791238" y="1785771"/>
            <a:ext cx="4597680" cy="4707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65743"/>
          <a:stretch/>
        </p:blipFill>
        <p:spPr>
          <a:xfrm>
            <a:off x="778513" y="1086258"/>
            <a:ext cx="4909142" cy="563675"/>
          </a:xfrm>
          <a:prstGeom prst="rect">
            <a:avLst/>
          </a:prstGeom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9327"/>
            <a:ext cx="7406640" cy="685800"/>
          </a:xfrm>
        </p:spPr>
        <p:txBody>
          <a:bodyPr/>
          <a:lstStyle/>
          <a:p>
            <a:r>
              <a:rPr lang="en-US" altLang="th-TH" sz="4000" dirty="0"/>
              <a:t>3.4 Mesh Analysis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63FC-D83E-4F3A-BEC5-0125A9BE08CB}" type="slidenum">
              <a:rPr lang="en-US" altLang="th-TH"/>
              <a:pPr/>
              <a:t>48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176425" y="114536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Mesh 1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50" y="185848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Mesh 2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150" y="252765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Mesh 3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5370" y="115355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18817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7275" y="25849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th-TH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21659" t="71722" r="22389" b="-2694"/>
          <a:stretch/>
        </p:blipFill>
        <p:spPr>
          <a:xfrm>
            <a:off x="1829749" y="2536250"/>
            <a:ext cx="2893702" cy="466726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08477"/>
              </p:ext>
            </p:extLst>
          </p:nvPr>
        </p:nvGraphicFramePr>
        <p:xfrm>
          <a:off x="2438400" y="3581400"/>
          <a:ext cx="3743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7" imgW="1663560" imgH="711000" progId="Equation.3">
                  <p:embed/>
                </p:oleObj>
              </mc:Choice>
              <mc:Fallback>
                <p:oleObj name="Equation" r:id="rId7" imgW="16635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581400"/>
                        <a:ext cx="37433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own Arrow 21"/>
          <p:cNvSpPr/>
          <p:nvPr/>
        </p:nvSpPr>
        <p:spPr>
          <a:xfrm>
            <a:off x="4098607" y="3127994"/>
            <a:ext cx="487680" cy="328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81000"/>
            <a:ext cx="7406640" cy="685800"/>
          </a:xfrm>
        </p:spPr>
        <p:txBody>
          <a:bodyPr/>
          <a:lstStyle/>
          <a:p>
            <a:r>
              <a:rPr lang="en-US" altLang="th-TH" sz="4000" dirty="0"/>
              <a:t>3.4 Mesh Analysis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63FC-D83E-4F3A-BEC5-0125A9BE08CB}" type="slidenum">
              <a:rPr lang="en-US" altLang="th-TH"/>
              <a:pPr/>
              <a:t>49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1219200" y="10668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matrix form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92877"/>
            <a:ext cx="3426416" cy="1230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124200"/>
            <a:ext cx="5062824" cy="2590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19200" y="2678668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the determinant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08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517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737" y="6264275"/>
            <a:ext cx="1279663" cy="365125"/>
          </a:xfrm>
        </p:spPr>
        <p:txBody>
          <a:bodyPr/>
          <a:lstStyle/>
          <a:p>
            <a:fld id="{781E0F2C-974D-4848-BD41-608008B67962}" type="slidenum">
              <a:rPr lang="en-US" altLang="th-TH"/>
              <a:pPr/>
              <a:t>5</a:t>
            </a:fld>
            <a:endParaRPr lang="en-US" altLang="th-TH" dirty="0"/>
          </a:p>
        </p:txBody>
      </p:sp>
      <p:sp>
        <p:nvSpPr>
          <p:cNvPr id="42128" name="Text Box 144"/>
          <p:cNvSpPr txBox="1">
            <a:spLocks noChangeArrowheads="1"/>
          </p:cNvSpPr>
          <p:nvPr/>
        </p:nvSpPr>
        <p:spPr bwMode="auto">
          <a:xfrm>
            <a:off x="457200" y="8382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dirty="0" smtClean="0"/>
              <a:t>A general </a:t>
            </a:r>
            <a:r>
              <a:rPr lang="en-US" altLang="th-TH" sz="2000" b="1" dirty="0"/>
              <a:t>procedure for analyzing circuits using </a:t>
            </a:r>
            <a:r>
              <a:rPr lang="en-US" altLang="th-TH" sz="2000" b="1" u="sng" dirty="0">
                <a:solidFill>
                  <a:srgbClr val="FF3300"/>
                </a:solidFill>
              </a:rPr>
              <a:t>node voltages</a:t>
            </a:r>
            <a:r>
              <a:rPr lang="en-US" altLang="th-TH" sz="2000" b="1" dirty="0"/>
              <a:t> as the circuit variables.</a:t>
            </a:r>
            <a:r>
              <a:rPr lang="en-US" altLang="th-TH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943" b="55542"/>
          <a:stretch/>
        </p:blipFill>
        <p:spPr>
          <a:xfrm>
            <a:off x="200025" y="1494268"/>
            <a:ext cx="5971877" cy="22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7775" y="3118062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>
                <a:solidFill>
                  <a:srgbClr val="FF3300"/>
                </a:solidFill>
              </a:rPr>
              <a:t>reference </a:t>
            </a:r>
            <a:r>
              <a:rPr lang="en-US" altLang="th-TH" dirty="0" smtClean="0">
                <a:solidFill>
                  <a:srgbClr val="FF3300"/>
                </a:solidFill>
              </a:rPr>
              <a:t>or </a:t>
            </a:r>
          </a:p>
          <a:p>
            <a:r>
              <a:rPr lang="en-US" altLang="th-TH" dirty="0" smtClean="0">
                <a:solidFill>
                  <a:srgbClr val="FF3300"/>
                </a:solidFill>
              </a:rPr>
              <a:t>datum node</a:t>
            </a:r>
            <a:endParaRPr lang="th-TH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876800" y="3124200"/>
            <a:ext cx="228600" cy="179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34904"/>
            <a:ext cx="448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เป็นวิธีการที่ใช้หา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Voltage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43400" y="458175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37590" y="1465134"/>
            <a:ext cx="363112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Voltage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คือแรงดัน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ที่แต่ละ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วัดเทียบกับ </a:t>
            </a:r>
            <a:endParaRPr lang="en-US" sz="36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node (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จุด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Ground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หรือจุด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0V)</a:t>
            </a:r>
            <a:endParaRPr lang="en-US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025" y="3897104"/>
            <a:ext cx="46165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เรานิยมตั้งชื่อแรงดันตามชื่อ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6368" t="47751" r="-464" b="8526"/>
          <a:stretch/>
        </p:blipFill>
        <p:spPr>
          <a:xfrm>
            <a:off x="356591" y="4320044"/>
            <a:ext cx="6381452" cy="22325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31920" y="6087174"/>
            <a:ext cx="4085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h-TH" dirty="0" smtClean="0">
                <a:solidFill>
                  <a:srgbClr val="FF3300"/>
                </a:solidFill>
              </a:rPr>
              <a:t>Node voltages measurement with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A voltmeter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2268378" y="423743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67000" y="4741472"/>
            <a:ext cx="187643" cy="2423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191000" y="5134556"/>
            <a:ext cx="266700" cy="3969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4103" y="5298794"/>
            <a:ext cx="51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06640" cy="685800"/>
          </a:xfrm>
        </p:spPr>
        <p:txBody>
          <a:bodyPr/>
          <a:lstStyle/>
          <a:p>
            <a:r>
              <a:rPr lang="en-US" altLang="th-TH" sz="4000" dirty="0"/>
              <a:t>3.4 Mesh Analysis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63FC-D83E-4F3A-BEC5-0125A9BE08CB}" type="slidenum">
              <a:rPr lang="en-US" altLang="th-TH"/>
              <a:pPr/>
              <a:t>50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03955"/>
            <a:ext cx="4877266" cy="55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06640" cy="685800"/>
          </a:xfrm>
        </p:spPr>
        <p:txBody>
          <a:bodyPr/>
          <a:lstStyle/>
          <a:p>
            <a:r>
              <a:rPr lang="en-US" altLang="th-TH" sz="4000" dirty="0"/>
              <a:t>3.4 Mesh Analysis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63FC-D83E-4F3A-BEC5-0125A9BE08CB}" type="slidenum">
              <a:rPr lang="en-US" altLang="th-TH"/>
              <a:pPr/>
              <a:t>51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7680784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143000"/>
            <a:ext cx="767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  <a:r>
              <a:rPr lang="en-US" sz="2400" dirty="0" smtClean="0">
                <a:solidFill>
                  <a:srgbClr val="0000FF"/>
                </a:solidFill>
              </a:rPr>
              <a:t>alculate </a:t>
            </a:r>
            <a:r>
              <a:rPr lang="en-US" sz="2400" dirty="0">
                <a:solidFill>
                  <a:srgbClr val="0000FF"/>
                </a:solidFill>
              </a:rPr>
              <a:t>the mesh currents using Cramer’s rule</a:t>
            </a:r>
            <a:endParaRPr lang="th-TH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3188"/>
            <a:ext cx="8382000" cy="1314450"/>
          </a:xfrm>
        </p:spPr>
        <p:txBody>
          <a:bodyPr/>
          <a:lstStyle/>
          <a:p>
            <a:r>
              <a:rPr lang="en-US" altLang="th-TH" sz="4000" dirty="0"/>
              <a:t>3.5 Mesh Analysis with Current </a:t>
            </a:r>
            <a:r>
              <a:rPr lang="en-US" altLang="th-TH" sz="4000" dirty="0" smtClean="0"/>
              <a:t>Source</a:t>
            </a:r>
            <a:endParaRPr lang="en-US" altLang="th-TH" sz="4000" dirty="0"/>
          </a:p>
        </p:txBody>
      </p:sp>
      <p:pic>
        <p:nvPicPr>
          <p:cNvPr id="107530" name="Picture 10" descr="03-02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040" y="1981200"/>
            <a:ext cx="7696200" cy="2468563"/>
          </a:xfrm>
          <a:ln/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1B0A-316C-4CBE-9CBE-770457563D0B}" type="slidenum">
              <a:rPr lang="en-US" altLang="th-TH"/>
              <a:pPr/>
              <a:t>52</a:t>
            </a:fld>
            <a:endParaRPr lang="en-US" altLang="th-TH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87240" y="11430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dirty="0"/>
              <a:t>Circuit with current source 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411040" y="4574736"/>
            <a:ext cx="80772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h-TH" dirty="0"/>
              <a:t>A </a:t>
            </a:r>
            <a:r>
              <a:rPr lang="en-US" altLang="th-TH" b="1" dirty="0"/>
              <a:t>super-mesh </a:t>
            </a:r>
            <a:r>
              <a:rPr lang="en-US" altLang="th-TH" dirty="0"/>
              <a:t>results when two meshes have a (dependent or independent) current source in common as shown in (a). We create a super-mesh by excluding the current source and any elements connected in series with it as shown in (b). </a:t>
            </a:r>
          </a:p>
          <a:p>
            <a:endParaRPr lang="en-US" altLang="th-TH" dirty="0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2011240" y="2286000"/>
            <a:ext cx="990600" cy="1524000"/>
          </a:xfrm>
          <a:prstGeom prst="rect">
            <a:avLst/>
          </a:prstGeom>
          <a:solidFill>
            <a:srgbClr val="FFFF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240" y="1696060"/>
            <a:ext cx="3386099" cy="589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4008089"/>
            <a:ext cx="1506877" cy="54644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783102" y="3886200"/>
            <a:ext cx="609138" cy="3951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840" y="38862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KCL node 0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811" y="4191000"/>
            <a:ext cx="2852630" cy="4278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11640" y="14478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KVL </a:t>
            </a:r>
            <a:r>
              <a:rPr lang="en-US" dirty="0" err="1" smtClean="0">
                <a:solidFill>
                  <a:srgbClr val="FF0000"/>
                </a:solidFill>
              </a:rPr>
              <a:t>supermesh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665" y="5824885"/>
            <a:ext cx="8319906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เราจะตัด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ออกไป ทำให้ </a:t>
            </a:r>
            <a:endParaRPr lang="en-US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2 Mesh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รวมเป็น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Mesh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 เรียกว่า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Super Mesh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53</a:t>
            </a:fld>
            <a:endParaRPr lang="en-US" altLang="th-TH"/>
          </a:p>
        </p:txBody>
      </p:sp>
      <p:pic>
        <p:nvPicPr>
          <p:cNvPr id="5" name="Picture 10" descr="03-0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32"/>
          <a:stretch/>
        </p:blipFill>
        <p:spPr>
          <a:xfrm>
            <a:off x="5347894" y="285328"/>
            <a:ext cx="3124200" cy="2370798"/>
          </a:xfrm>
          <a:prstGeom prst="rect">
            <a:avLst/>
          </a:prstGeom>
          <a:ln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60" y="2524820"/>
            <a:ext cx="3386099" cy="589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242" y="3731612"/>
            <a:ext cx="1506877" cy="546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832" y="3445147"/>
            <a:ext cx="2256325" cy="598189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27172"/>
              </p:ext>
            </p:extLst>
          </p:nvPr>
        </p:nvGraphicFramePr>
        <p:xfrm>
          <a:off x="3200169" y="4305483"/>
          <a:ext cx="2704318" cy="104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7" imgW="1244520" imgH="482400" progId="Equation.3">
                  <p:embed/>
                </p:oleObj>
              </mc:Choice>
              <mc:Fallback>
                <p:oleObj name="Equation" r:id="rId7" imgW="12445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169" y="4305483"/>
                        <a:ext cx="2704318" cy="104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wn Arrow 10"/>
          <p:cNvSpPr/>
          <p:nvPr/>
        </p:nvSpPr>
        <p:spPr>
          <a:xfrm>
            <a:off x="6567094" y="3114760"/>
            <a:ext cx="685800" cy="376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65814"/>
              </p:ext>
            </p:extLst>
          </p:nvPr>
        </p:nvGraphicFramePr>
        <p:xfrm>
          <a:off x="2520628" y="5533689"/>
          <a:ext cx="42227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9" imgW="1942920" imgH="507960" progId="Equation.3">
                  <p:embed/>
                </p:oleObj>
              </mc:Choice>
              <mc:Fallback>
                <p:oleObj name="Equation" r:id="rId9" imgW="1942920" imgH="5079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0628" y="5533689"/>
                        <a:ext cx="4222750" cy="110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89730" y="2883484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at Node 0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118505" y="3423662"/>
            <a:ext cx="685800" cy="376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61173" y="105735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of Super Mesh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Down Arrow 17"/>
          <p:cNvSpPr/>
          <p:nvPr/>
        </p:nvSpPr>
        <p:spPr>
          <a:xfrm rot="2841475" flipH="1">
            <a:off x="5828753" y="3961303"/>
            <a:ext cx="457200" cy="4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8900000" flipH="1">
            <a:off x="2660825" y="4327677"/>
            <a:ext cx="457200" cy="4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03-0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2487" r="45781" b="363"/>
          <a:stretch/>
        </p:blipFill>
        <p:spPr>
          <a:xfrm>
            <a:off x="458026" y="516171"/>
            <a:ext cx="4006758" cy="2303229"/>
          </a:xfrm>
          <a:prstGeom prst="rect">
            <a:avLst/>
          </a:prstGeom>
          <a:ln/>
        </p:spPr>
      </p:pic>
      <p:sp>
        <p:nvSpPr>
          <p:cNvPr id="22" name="Right Arrow 21"/>
          <p:cNvSpPr/>
          <p:nvPr/>
        </p:nvSpPr>
        <p:spPr>
          <a:xfrm>
            <a:off x="4800600" y="1342539"/>
            <a:ext cx="304800" cy="339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9550"/>
            <a:ext cx="8458200" cy="1238250"/>
          </a:xfrm>
        </p:spPr>
        <p:txBody>
          <a:bodyPr/>
          <a:lstStyle/>
          <a:p>
            <a:r>
              <a:rPr lang="en-US" altLang="th-TH" sz="4000" dirty="0"/>
              <a:t>3.5 Mesh Analysis with Current </a:t>
            </a:r>
            <a:r>
              <a:rPr lang="en-US" altLang="th-TH" sz="4000" dirty="0" smtClean="0"/>
              <a:t>Source</a:t>
            </a:r>
            <a:endParaRPr lang="en-US" altLang="th-TH" sz="40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7B36-54FE-4EEB-AF19-8430BA40465D}" type="slidenum">
              <a:rPr lang="en-US" altLang="th-TH"/>
              <a:pPr/>
              <a:t>54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87" y="1811856"/>
            <a:ext cx="7009826" cy="4100670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9100" y="1356074"/>
            <a:ext cx="605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9</a:t>
            </a:r>
            <a:r>
              <a:rPr lang="en-US" altLang="th-TH" sz="2000" b="1" dirty="0" smtClean="0"/>
              <a:t> </a:t>
            </a:r>
            <a:r>
              <a:rPr lang="en-US" altLang="th-TH" sz="2000" b="1" dirty="0"/>
              <a:t>– circuit with </a:t>
            </a:r>
            <a:r>
              <a:rPr lang="en-US" altLang="th-TH" sz="2000" b="1" dirty="0" smtClean="0"/>
              <a:t>current sources </a:t>
            </a:r>
            <a:endParaRPr lang="en-US" alt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3117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7B36-54FE-4EEB-AF19-8430BA40465D}" type="slidenum">
              <a:rPr lang="en-US" altLang="th-TH"/>
              <a:pPr/>
              <a:t>55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48" y="882024"/>
            <a:ext cx="7009826" cy="410067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969176" y="4820769"/>
            <a:ext cx="457200" cy="685801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448" y="6124324"/>
            <a:ext cx="2035107" cy="4836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432648" y="2820519"/>
            <a:ext cx="762000" cy="8960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49" y="4192119"/>
            <a:ext cx="1554363" cy="5121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700180" y="4039719"/>
            <a:ext cx="411231" cy="942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b="65917"/>
          <a:stretch/>
        </p:blipFill>
        <p:spPr>
          <a:xfrm>
            <a:off x="5208922" y="5363693"/>
            <a:ext cx="3576452" cy="5048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18053" y="491194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of Mesh 4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4405" y="5575930"/>
            <a:ext cx="238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of Node Q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3716553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KCL of Node P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3790" y="498139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KVL of Super Mesh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947249" y="1630803"/>
            <a:ext cx="1556541" cy="1721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913" y="948227"/>
            <a:ext cx="4352533" cy="68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7B36-54FE-4EEB-AF19-8430BA40465D}" type="slidenum">
              <a:rPr lang="en-US" altLang="th-TH"/>
              <a:pPr/>
              <a:t>56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2334"/>
          <a:stretch/>
        </p:blipFill>
        <p:spPr>
          <a:xfrm>
            <a:off x="2384037" y="228600"/>
            <a:ext cx="4352533" cy="53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610" y="24001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KVL </a:t>
            </a:r>
            <a:r>
              <a:rPr lang="en-US" b="1" dirty="0" err="1" smtClean="0">
                <a:solidFill>
                  <a:srgbClr val="0000FF"/>
                </a:solidFill>
              </a:rPr>
              <a:t>supermesh</a:t>
            </a:r>
            <a:endParaRPr lang="th-TH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018" y="678284"/>
            <a:ext cx="3157389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349" y="1279602"/>
            <a:ext cx="1554363" cy="512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610" y="137543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KCL node P</a:t>
            </a:r>
            <a:endParaRPr lang="th-TH" b="1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660" y="2027238"/>
            <a:ext cx="2035107" cy="483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610" y="213743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KCL node Q</a:t>
            </a:r>
            <a:endParaRPr lang="th-TH" b="1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4115" y="1340989"/>
            <a:ext cx="1551377" cy="1025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3637" y="2608003"/>
            <a:ext cx="1053548" cy="13056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73141" y="1535668"/>
            <a:ext cx="386663" cy="44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0291" y="1981200"/>
            <a:ext cx="990044" cy="38324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176376" y="2176619"/>
            <a:ext cx="395624" cy="1080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031" y="2532622"/>
            <a:ext cx="2131631" cy="5455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/>
          <a:srcRect b="62864"/>
          <a:stretch/>
        </p:blipFill>
        <p:spPr>
          <a:xfrm>
            <a:off x="2312579" y="3097878"/>
            <a:ext cx="3479120" cy="5350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9610" y="311763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KVL mesh 4</a:t>
            </a:r>
            <a:endParaRPr lang="th-TH" b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7222" y="75633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5608" y="139269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733" y="26295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/>
          <a:srcRect l="16478" t="74021" r="19441" b="1223"/>
          <a:stretch/>
        </p:blipFill>
        <p:spPr>
          <a:xfrm>
            <a:off x="2238621" y="3652671"/>
            <a:ext cx="2175937" cy="34815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49179" y="368178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th-TH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15958"/>
              </p:ext>
            </p:extLst>
          </p:nvPr>
        </p:nvGraphicFramePr>
        <p:xfrm>
          <a:off x="276476" y="4360994"/>
          <a:ext cx="4409084" cy="217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13" imgW="1904760" imgH="939600" progId="Equation.3">
                  <p:embed/>
                </p:oleObj>
              </mc:Choice>
              <mc:Fallback>
                <p:oleObj name="Equation" r:id="rId13" imgW="1904760" imgH="939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476" y="4360994"/>
                        <a:ext cx="4409084" cy="217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Down Arrow 20"/>
          <p:cNvSpPr/>
          <p:nvPr/>
        </p:nvSpPr>
        <p:spPr>
          <a:xfrm>
            <a:off x="965661" y="3878220"/>
            <a:ext cx="435363" cy="345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728188" y="5251222"/>
            <a:ext cx="323047" cy="467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93476"/>
              </p:ext>
            </p:extLst>
          </p:nvPr>
        </p:nvGraphicFramePr>
        <p:xfrm>
          <a:off x="5240234" y="4957921"/>
          <a:ext cx="37909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15" imgW="1638000" imgH="457200" progId="Equation.3">
                  <p:embed/>
                </p:oleObj>
              </mc:Choice>
              <mc:Fallback>
                <p:oleObj name="Equation" r:id="rId15" imgW="1638000" imgH="45720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0234" y="4957921"/>
                        <a:ext cx="379095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4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2FB5-FF85-4DC7-BEF1-08FEC64ADD95}" type="slidenum">
              <a:rPr lang="en-US" altLang="th-TH" smtClean="0"/>
              <a:pPr/>
              <a:t>57</a:t>
            </a:fld>
            <a:endParaRPr lang="en-US" altLang="th-TH"/>
          </a:p>
        </p:txBody>
      </p:sp>
      <p:sp>
        <p:nvSpPr>
          <p:cNvPr id="6" name="TextBox 5"/>
          <p:cNvSpPr txBox="1"/>
          <p:nvPr/>
        </p:nvSpPr>
        <p:spPr>
          <a:xfrm>
            <a:off x="609600" y="457200"/>
            <a:ext cx="337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MATLAB,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SciLAB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code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219200"/>
            <a:ext cx="383630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  3  6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-4;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1  0  0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0 -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5]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-5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(a)*b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38600" y="518159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513487"/>
              </p:ext>
            </p:extLst>
          </p:nvPr>
        </p:nvGraphicFramePr>
        <p:xfrm>
          <a:off x="5029200" y="4804568"/>
          <a:ext cx="37909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3" imgW="1638000" imgH="457200" progId="Equation.3">
                  <p:embed/>
                </p:oleObj>
              </mc:Choice>
              <mc:Fallback>
                <p:oleObj name="Equation" r:id="rId3" imgW="1638000" imgH="4572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4804568"/>
                        <a:ext cx="379095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694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589" y="146566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altLang="th-TH" sz="4000" dirty="0"/>
              <a:t>3.6 Nodal and Mesh Analysis </a:t>
            </a:r>
            <a:r>
              <a:rPr lang="en-US" altLang="th-TH" sz="4000" dirty="0" smtClean="0"/>
              <a:t>with Inspection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AC18-929C-48D1-A69B-C4661D04C2AB}" type="slidenum">
              <a:rPr lang="en-US" altLang="th-TH"/>
              <a:pPr/>
              <a:t>58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76" y="2133600"/>
            <a:ext cx="4201626" cy="1483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08" y="3733800"/>
            <a:ext cx="6935363" cy="2077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1564371"/>
            <a:ext cx="1445778" cy="452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371600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node equations</a:t>
            </a:r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612642" y="5821616"/>
            <a:ext cx="7992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ใช้สำหรับวงจรที่มีแต่ 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Current Source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**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0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5" name="Picture 9" descr="03-02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248400" cy="3324225"/>
          </a:xfrm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AC18-929C-48D1-A69B-C4661D04C2AB}" type="slidenum">
              <a:rPr lang="en-US" altLang="th-TH"/>
              <a:pPr/>
              <a:t>59</a:t>
            </a:fld>
            <a:endParaRPr lang="en-US" altLang="th-TH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 u="sng" dirty="0"/>
              <a:t>Example </a:t>
            </a:r>
            <a:r>
              <a:rPr lang="en-US" altLang="th-TH" b="1" u="sng" dirty="0" smtClean="0"/>
              <a:t>10</a:t>
            </a:r>
            <a:r>
              <a:rPr lang="en-US" altLang="th-TH" b="1" dirty="0" smtClean="0"/>
              <a:t> </a:t>
            </a:r>
            <a:r>
              <a:rPr lang="en-US" altLang="th-TH" b="1" dirty="0"/>
              <a:t>– By inspection, write the nodal voltage equations for the circuit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91000"/>
            <a:ext cx="6977364" cy="1648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6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963" b="19793"/>
          <a:stretch/>
        </p:blipFill>
        <p:spPr>
          <a:xfrm>
            <a:off x="411993" y="3261465"/>
            <a:ext cx="8047417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04800"/>
            <a:ext cx="3961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4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พิจารณาอย่างไร</a:t>
            </a:r>
            <a:r>
              <a:rPr lang="en-US" sz="4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sz="4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98680"/>
            <a:ext cx="88392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คือจุดที่มีปลายของ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 (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มาต่อกัน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ถ้ามีอุปกรณ์หลายตัวมาต่อที่สายตัวนำเส้นเดียวกันโดยไม่มีอะไรมา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คั่น ก็ถือว่าตัวนำเส้นนั้นเป็น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59102" y="3794865"/>
            <a:ext cx="2743200" cy="4572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800" y="3048000"/>
            <a:ext cx="457200" cy="7468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799" y="2555812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ถือว่า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endParaRPr lang="en-US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29200" y="3794865"/>
            <a:ext cx="2514600" cy="4572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56098" y="2971800"/>
            <a:ext cx="701902" cy="82306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85481" y="2426496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ถือว่า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endParaRPr lang="en-US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95400" y="5507503"/>
            <a:ext cx="6324600" cy="45720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91942" y="6211669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ถือว่า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endParaRPr lang="en-US" sz="36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27415" y="5964703"/>
            <a:ext cx="541451" cy="51913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13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 descr="03-027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53845"/>
            <a:ext cx="6248400" cy="3324225"/>
          </a:xfrm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AC18-929C-48D1-A69B-C4661D04C2AB}" type="slidenum">
              <a:rPr lang="en-US" altLang="th-TH"/>
              <a:pPr/>
              <a:t>60</a:t>
            </a:fld>
            <a:endParaRPr lang="en-US" altLang="th-T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84" y="4639942"/>
            <a:ext cx="6154316" cy="408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048843"/>
            <a:ext cx="5324614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533400"/>
            <a:ext cx="1958510" cy="56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576" y="1716587"/>
            <a:ext cx="1562235" cy="35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1187570"/>
            <a:ext cx="1310754" cy="396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2189" y="2744512"/>
            <a:ext cx="2164268" cy="54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180" y="3823888"/>
            <a:ext cx="1699407" cy="548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2146722"/>
            <a:ext cx="1044030" cy="5182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73430" y="2141027"/>
            <a:ext cx="1036410" cy="3810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12189" y="3346332"/>
            <a:ext cx="1569856" cy="381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4431" y="3909898"/>
            <a:ext cx="1356478" cy="4343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2400" y="3809157"/>
            <a:ext cx="2141406" cy="617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0674" y="3969350"/>
            <a:ext cx="1493649" cy="41151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6019800" y="5638800"/>
            <a:ext cx="2808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16795"/>
              </p:ext>
            </p:extLst>
          </p:nvPr>
        </p:nvGraphicFramePr>
        <p:xfrm>
          <a:off x="6356153" y="5033683"/>
          <a:ext cx="1438170" cy="147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18" imgW="914400" imgH="939600" progId="Equation.3">
                  <p:embed/>
                </p:oleObj>
              </mc:Choice>
              <mc:Fallback>
                <p:oleObj name="Equation" r:id="rId18" imgW="91440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56153" y="5033683"/>
                        <a:ext cx="1438170" cy="1478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4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61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304800" y="304800"/>
            <a:ext cx="337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MATLAB,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SciLAB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code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66800"/>
            <a:ext cx="64524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[ 0.3  -0.2    0.0     0.0;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-0.2   1.325 -0.125  -1.0;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0.0  -0.125  0.5    -0.125;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0.0  -1.0   -0.125   1.625;]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[3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-3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6]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= inv(a)*b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17006" y="4192389"/>
            <a:ext cx="2808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67601"/>
              </p:ext>
            </p:extLst>
          </p:nvPr>
        </p:nvGraphicFramePr>
        <p:xfrm>
          <a:off x="4191000" y="3276600"/>
          <a:ext cx="2057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914400" imgH="939600" progId="Equation.3">
                  <p:embed/>
                </p:oleObj>
              </mc:Choice>
              <mc:Fallback>
                <p:oleObj name="Equation" r:id="rId3" imgW="914400" imgH="9396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3276600"/>
                        <a:ext cx="205740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6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05527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altLang="th-TH" sz="4000" dirty="0"/>
              <a:t>3.6 Nodal and Mesh Analysis </a:t>
            </a:r>
            <a:r>
              <a:rPr lang="en-US" altLang="th-TH" sz="4000" dirty="0" smtClean="0"/>
              <a:t>with Inspection</a:t>
            </a:r>
            <a:endParaRPr lang="en-US" altLang="th-TH" sz="4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AC18-929C-48D1-A69B-C4661D04C2AB}" type="slidenum">
              <a:rPr lang="en-US" altLang="th-TH"/>
              <a:pPr/>
              <a:t>62</a:t>
            </a:fld>
            <a:endParaRPr lang="en-US" altLang="th-TH"/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300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mesh equations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30502"/>
            <a:ext cx="940830" cy="439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951686"/>
            <a:ext cx="4707150" cy="1616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00282"/>
            <a:ext cx="7709192" cy="22231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825" y="5855676"/>
            <a:ext cx="797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ใช้สำหรับวงจรที่มีแต่ 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Voltage Source </a:t>
            </a:r>
            <a:r>
              <a:rPr lang="th-TH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  <a:r>
              <a:rPr lang="en-US" sz="3200" b="1" dirty="0" smtClean="0">
                <a:solidFill>
                  <a:srgbClr val="FF33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**</a:t>
            </a:r>
            <a:endParaRPr lang="en-US" sz="3200" b="1" dirty="0">
              <a:solidFill>
                <a:srgbClr val="FF33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2860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3.6 Nodal and Mesh Analysis </a:t>
            </a:r>
            <a:br>
              <a:rPr lang="en-US" altLang="th-TH" sz="4000" dirty="0"/>
            </a:br>
            <a:r>
              <a:rPr lang="en-US" altLang="th-TH" sz="4000" dirty="0"/>
              <a:t>with </a:t>
            </a:r>
            <a:r>
              <a:rPr lang="en-US" altLang="th-TH" sz="4000" dirty="0" smtClean="0"/>
              <a:t>Inspection</a:t>
            </a:r>
            <a:endParaRPr lang="en-US" altLang="th-TH" sz="4000" dirty="0"/>
          </a:p>
        </p:txBody>
      </p:sp>
      <p:pic>
        <p:nvPicPr>
          <p:cNvPr id="113668" name="Picture 4" descr="03-02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286000"/>
            <a:ext cx="5105400" cy="3506788"/>
          </a:xfrm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8E39-D29F-426D-BA2A-B283390D582F}" type="slidenum">
              <a:rPr lang="en-US" altLang="th-TH"/>
              <a:pPr/>
              <a:t>63</a:t>
            </a:fld>
            <a:endParaRPr lang="en-US" altLang="th-TH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 u="sng" dirty="0"/>
              <a:t>Example </a:t>
            </a:r>
            <a:r>
              <a:rPr lang="en-US" altLang="th-TH" b="1" u="sng" dirty="0" smtClean="0"/>
              <a:t>11</a:t>
            </a:r>
            <a:r>
              <a:rPr lang="en-US" altLang="th-TH" b="1" dirty="0" smtClean="0"/>
              <a:t> </a:t>
            </a:r>
            <a:r>
              <a:rPr lang="en-US" altLang="th-TH" b="1" dirty="0"/>
              <a:t>– By inspection, write the mesh-current equations for the circuit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8" name="Picture 4" descr="03-02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28233"/>
            <a:ext cx="5105400" cy="3506788"/>
          </a:xfrm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8E39-D29F-426D-BA2A-B283390D582F}" type="slidenum">
              <a:rPr lang="en-US" altLang="th-TH"/>
              <a:pPr/>
              <a:t>64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02" y="506059"/>
            <a:ext cx="2644369" cy="480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5976" b="17234"/>
          <a:stretch/>
        </p:blipFill>
        <p:spPr>
          <a:xfrm>
            <a:off x="5318760" y="1014591"/>
            <a:ext cx="3596972" cy="384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073" y="1639327"/>
            <a:ext cx="2591025" cy="381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113" y="2225633"/>
            <a:ext cx="2606266" cy="480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339" y="2746870"/>
            <a:ext cx="2057578" cy="411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60" y="3864593"/>
            <a:ext cx="5121084" cy="44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408473"/>
            <a:ext cx="5997460" cy="419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190" y="5002619"/>
            <a:ext cx="4823878" cy="342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10" y="5623640"/>
            <a:ext cx="5456393" cy="358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" y="6183699"/>
            <a:ext cx="5418290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8E39-D29F-426D-BA2A-B283390D582F}" type="slidenum">
              <a:rPr lang="en-US" altLang="th-TH"/>
              <a:pPr/>
              <a:t>65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66800"/>
            <a:ext cx="4448181" cy="1811677"/>
          </a:xfrm>
          <a:prstGeom prst="rect">
            <a:avLst/>
          </a:prstGeom>
        </p:spPr>
      </p:pic>
      <p:pic>
        <p:nvPicPr>
          <p:cNvPr id="9" name="Picture 4" descr="03-029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28232"/>
            <a:ext cx="5105400" cy="3506788"/>
          </a:xfrm>
          <a:ln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701006"/>
            <a:ext cx="929721" cy="39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1219200"/>
            <a:ext cx="2057578" cy="4038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704" y="1702329"/>
            <a:ext cx="2392887" cy="4419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251011"/>
            <a:ext cx="2423370" cy="35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4181809"/>
            <a:ext cx="4873878" cy="204202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185064" y="5029200"/>
            <a:ext cx="228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91696"/>
              </p:ext>
            </p:extLst>
          </p:nvPr>
        </p:nvGraphicFramePr>
        <p:xfrm>
          <a:off x="5591353" y="3874858"/>
          <a:ext cx="22574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11" imgW="1002960" imgH="1117440" progId="Equation.3">
                  <p:embed/>
                </p:oleObj>
              </mc:Choice>
              <mc:Fallback>
                <p:oleObj name="Equation" r:id="rId11" imgW="1002960" imgH="11174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91353" y="3874858"/>
                        <a:ext cx="225742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3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66</a:t>
            </a:fld>
            <a:endParaRPr lang="en-US" altLang="th-TH"/>
          </a:p>
        </p:txBody>
      </p:sp>
      <p:sp>
        <p:nvSpPr>
          <p:cNvPr id="7" name="TextBox 6"/>
          <p:cNvSpPr txBox="1"/>
          <p:nvPr/>
        </p:nvSpPr>
        <p:spPr>
          <a:xfrm>
            <a:off x="304800" y="304800"/>
            <a:ext cx="337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MATLAB, </a:t>
            </a:r>
            <a:r>
              <a:rPr lang="en-US" sz="3600" b="1" dirty="0" err="1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SciLAB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code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066800"/>
            <a:ext cx="387157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R=[ 9 -2  -2  0  0;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-2  10 -4 -1 -1;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-2 -4   9  0  0;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0 -1   0  8 -3;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0 -1   0 -3  4;]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= [ 4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6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-6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0  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6]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 = inv(R)*V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14240" y="4762500"/>
            <a:ext cx="28087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02484"/>
              </p:ext>
            </p:extLst>
          </p:nvPr>
        </p:nvGraphicFramePr>
        <p:xfrm>
          <a:off x="4605867" y="3657600"/>
          <a:ext cx="22574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3" imgW="1002960" imgH="1117440" progId="Equation.3">
                  <p:embed/>
                </p:oleObj>
              </mc:Choice>
              <mc:Fallback>
                <p:oleObj name="Equation" r:id="rId3" imgW="1002960" imgH="11174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5867" y="3657600"/>
                        <a:ext cx="225742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3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67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3910265" cy="38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628650"/>
            <a:ext cx="8686800" cy="744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071"/>
          <a:stretch/>
        </p:blipFill>
        <p:spPr>
          <a:xfrm>
            <a:off x="238857" y="1392283"/>
            <a:ext cx="6012718" cy="422184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62541"/>
              </p:ext>
            </p:extLst>
          </p:nvPr>
        </p:nvGraphicFramePr>
        <p:xfrm>
          <a:off x="6096000" y="1392283"/>
          <a:ext cx="257735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tion" r:id="rId6" imgW="1460160" imgH="215640" progId="Equation.3">
                  <p:embed/>
                </p:oleObj>
              </mc:Choice>
              <mc:Fallback>
                <p:oleObj name="Equation" r:id="rId6" imgW="1460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1392283"/>
                        <a:ext cx="257735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38706"/>
              </p:ext>
            </p:extLst>
          </p:nvPr>
        </p:nvGraphicFramePr>
        <p:xfrm>
          <a:off x="6096000" y="1981200"/>
          <a:ext cx="2487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Equation" r:id="rId8" imgW="1409400" imgH="215640" progId="Equation.3">
                  <p:embed/>
                </p:oleObj>
              </mc:Choice>
              <mc:Fallback>
                <p:oleObj name="Equation" r:id="rId8" imgW="14094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1981200"/>
                        <a:ext cx="24876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02427"/>
              </p:ext>
            </p:extLst>
          </p:nvPr>
        </p:nvGraphicFramePr>
        <p:xfrm>
          <a:off x="6589713" y="2687825"/>
          <a:ext cx="1993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10" imgW="1130040" imgH="228600" progId="Equation.3">
                  <p:embed/>
                </p:oleObj>
              </mc:Choice>
              <mc:Fallback>
                <p:oleObj name="Equation" r:id="rId10" imgW="113004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89713" y="2687825"/>
                        <a:ext cx="19939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57612"/>
              </p:ext>
            </p:extLst>
          </p:nvPr>
        </p:nvGraphicFramePr>
        <p:xfrm>
          <a:off x="6600825" y="3278188"/>
          <a:ext cx="1971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12" imgW="1117440" imgH="215640" progId="Equation.3">
                  <p:embed/>
                </p:oleObj>
              </mc:Choice>
              <mc:Fallback>
                <p:oleObj name="Equation" r:id="rId12" imgW="1117440" imgH="2156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00825" y="3278188"/>
                        <a:ext cx="19716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31959"/>
              </p:ext>
            </p:extLst>
          </p:nvPr>
        </p:nvGraphicFramePr>
        <p:xfrm>
          <a:off x="6578600" y="4010025"/>
          <a:ext cx="1993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" name="Equation" r:id="rId14" imgW="1130040" imgH="228600" progId="Equation.3">
                  <p:embed/>
                </p:oleObj>
              </mc:Choice>
              <mc:Fallback>
                <p:oleObj name="Equation" r:id="rId14" imgW="11300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78600" y="4010025"/>
                        <a:ext cx="19939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379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68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600"/>
            <a:ext cx="6203218" cy="422184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78358"/>
              </p:ext>
            </p:extLst>
          </p:nvPr>
        </p:nvGraphicFramePr>
        <p:xfrm>
          <a:off x="1143000" y="750742"/>
          <a:ext cx="17033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4" imgW="965160" imgH="215640" progId="Equation.3">
                  <p:embed/>
                </p:oleObj>
              </mc:Choice>
              <mc:Fallback>
                <p:oleObj name="Equation" r:id="rId4" imgW="965160" imgH="215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750742"/>
                        <a:ext cx="170338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253586"/>
              </p:ext>
            </p:extLst>
          </p:nvPr>
        </p:nvGraphicFramePr>
        <p:xfrm>
          <a:off x="1434306" y="5911852"/>
          <a:ext cx="17033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6" imgW="965160" imgH="215640" progId="Equation.3">
                  <p:embed/>
                </p:oleObj>
              </mc:Choice>
              <mc:Fallback>
                <p:oleObj name="Equation" r:id="rId6" imgW="96516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4306" y="5911852"/>
                        <a:ext cx="170338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13133"/>
              </p:ext>
            </p:extLst>
          </p:nvPr>
        </p:nvGraphicFramePr>
        <p:xfrm>
          <a:off x="6189724" y="1219200"/>
          <a:ext cx="17033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8" imgW="965160" imgH="228600" progId="Equation.3">
                  <p:embed/>
                </p:oleObj>
              </mc:Choice>
              <mc:Fallback>
                <p:oleObj name="Equation" r:id="rId8" imgW="96516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89724" y="1219200"/>
                        <a:ext cx="17033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488320"/>
              </p:ext>
            </p:extLst>
          </p:nvPr>
        </p:nvGraphicFramePr>
        <p:xfrm>
          <a:off x="6978098" y="4419600"/>
          <a:ext cx="17033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10" imgW="965160" imgH="228600" progId="Equation.3">
                  <p:embed/>
                </p:oleObj>
              </mc:Choice>
              <mc:Fallback>
                <p:oleObj name="Equation" r:id="rId10" imgW="96516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78098" y="4419600"/>
                        <a:ext cx="17033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47456"/>
              </p:ext>
            </p:extLst>
          </p:nvPr>
        </p:nvGraphicFramePr>
        <p:xfrm>
          <a:off x="1752600" y="4419600"/>
          <a:ext cx="1725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12" imgW="977760" imgH="215640" progId="Equation.3">
                  <p:embed/>
                </p:oleObj>
              </mc:Choice>
              <mc:Fallback>
                <p:oleObj name="Equation" r:id="rId12" imgW="977760" imgH="215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4419600"/>
                        <a:ext cx="17256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478212" y="2286000"/>
            <a:ext cx="941388" cy="609600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1219200"/>
            <a:ext cx="1192212" cy="10668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572000" y="2333625"/>
            <a:ext cx="685800" cy="609600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67325" y="1524000"/>
            <a:ext cx="850899" cy="8382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67325" y="3227161"/>
            <a:ext cx="941388" cy="510723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66720" y="3733800"/>
            <a:ext cx="711378" cy="876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13839" y="3243036"/>
            <a:ext cx="941388" cy="510723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1082" y="3797302"/>
            <a:ext cx="872757" cy="6222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592485" y="4267200"/>
            <a:ext cx="941388" cy="609600"/>
          </a:xfrm>
          <a:prstGeom prst="round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82106" y="4891775"/>
            <a:ext cx="657175" cy="941529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0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A86C-4CFD-435A-A3F7-16ABAA13F54B}" type="slidenum">
              <a:rPr lang="en-US" altLang="th-TH" smtClean="0"/>
              <a:pPr/>
              <a:t>69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71"/>
          <a:stretch/>
        </p:blipFill>
        <p:spPr>
          <a:xfrm>
            <a:off x="228600" y="228600"/>
            <a:ext cx="4953000" cy="3477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42"/>
          <a:stretch/>
        </p:blipFill>
        <p:spPr>
          <a:xfrm>
            <a:off x="197106" y="3810000"/>
            <a:ext cx="6356094" cy="2278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810000"/>
            <a:ext cx="6607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65" y="4262140"/>
            <a:ext cx="6607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63948"/>
              </p:ext>
            </p:extLst>
          </p:nvPr>
        </p:nvGraphicFramePr>
        <p:xfrm>
          <a:off x="6550025" y="762000"/>
          <a:ext cx="828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0025" y="762000"/>
                        <a:ext cx="8286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74316"/>
              </p:ext>
            </p:extLst>
          </p:nvPr>
        </p:nvGraphicFramePr>
        <p:xfrm>
          <a:off x="6550025" y="1328738"/>
          <a:ext cx="715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0025" y="1328738"/>
                        <a:ext cx="71596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12089"/>
              </p:ext>
            </p:extLst>
          </p:nvPr>
        </p:nvGraphicFramePr>
        <p:xfrm>
          <a:off x="6550025" y="1924050"/>
          <a:ext cx="1006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9" imgW="571320" imgH="228600" progId="Equation.3">
                  <p:embed/>
                </p:oleObj>
              </mc:Choice>
              <mc:Fallback>
                <p:oleObj name="Equation" r:id="rId9" imgW="57132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0025" y="1924050"/>
                        <a:ext cx="10064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96317"/>
              </p:ext>
            </p:extLst>
          </p:nvPr>
        </p:nvGraphicFramePr>
        <p:xfrm>
          <a:off x="6550025" y="25019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11" imgW="495000" imgH="215640" progId="Equation.3">
                  <p:embed/>
                </p:oleObj>
              </mc:Choice>
              <mc:Fallback>
                <p:oleObj name="Equation" r:id="rId11" imgW="495000" imgH="215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0025" y="2501900"/>
                        <a:ext cx="8715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57475"/>
              </p:ext>
            </p:extLst>
          </p:nvPr>
        </p:nvGraphicFramePr>
        <p:xfrm>
          <a:off x="6550025" y="3057525"/>
          <a:ext cx="1006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13" imgW="571320" imgH="228600" progId="Equation.3">
                  <p:embed/>
                </p:oleObj>
              </mc:Choice>
              <mc:Fallback>
                <p:oleObj name="Equation" r:id="rId13" imgW="571320" imgH="228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50025" y="3057525"/>
                        <a:ext cx="10064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6512960" y="4589089"/>
            <a:ext cx="26884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709789"/>
              </p:ext>
            </p:extLst>
          </p:nvPr>
        </p:nvGraphicFramePr>
        <p:xfrm>
          <a:off x="6769100" y="3640138"/>
          <a:ext cx="2208213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Equation" r:id="rId15" imgW="1015920" imgH="1117440" progId="Equation.3">
                  <p:embed/>
                </p:oleObj>
              </mc:Choice>
              <mc:Fallback>
                <p:oleObj name="Equation" r:id="rId15" imgW="1015920" imgH="11174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9100" y="3640138"/>
                        <a:ext cx="2208213" cy="243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18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258-33E2-4693-9B2B-8BD7A406103F}" type="slidenum">
              <a:rPr lang="en-US" altLang="th-TH"/>
              <a:pPr/>
              <a:t>7</a:t>
            </a:fld>
            <a:endParaRPr lang="en-US" altLang="th-TH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228600" y="185865"/>
            <a:ext cx="638744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th-TH" altLang="th-TH" sz="4800" b="1" dirty="0" smtClean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ธรรมเนียมการตั้งชื่อค่าแรงดันไฟฟ้า</a:t>
            </a:r>
            <a:endParaRPr lang="en-US" altLang="th-TH" sz="4800" b="1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4" descr="03-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93753"/>
            <a:ext cx="5867400" cy="244755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123" y="2209742"/>
            <a:ext cx="8295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โดยแรงดัน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</a:t>
            </a:r>
            <a:r>
              <a:rPr lang="en-US" sz="3600" b="1" baseline="-25000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หมายถึงความต่างศักย์ระหว่าง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Node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กับจุด</a:t>
            </a:r>
            <a:endParaRPr lang="en-US" sz="36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กราวน์</a:t>
            </a:r>
            <a:r>
              <a:rPr lang="en-US" sz="3600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Ground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</a:t>
            </a: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ซึ่งเรากำหนดให้จุด</a:t>
            </a:r>
            <a:endParaRPr lang="en-US" sz="36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กราวน์มีแรงดันไฟฟ้าเป็น 0 </a:t>
            </a:r>
            <a:r>
              <a:rPr lang="en-US" sz="36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35042"/>
              </p:ext>
            </p:extLst>
          </p:nvPr>
        </p:nvGraphicFramePr>
        <p:xfrm>
          <a:off x="609600" y="1105445"/>
          <a:ext cx="2175073" cy="62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5" imgW="749160" imgH="215640" progId="Equation.3">
                  <p:embed/>
                </p:oleObj>
              </mc:Choice>
              <mc:Fallback>
                <p:oleObj name="Equation" r:id="rId5" imgW="749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105445"/>
                        <a:ext cx="2175073" cy="62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94198" y="1181946"/>
            <a:ext cx="60692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th-TH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หมายถึงความต่างศักย์ระหว่างจุด </a:t>
            </a:r>
            <a:r>
              <a:rPr lang="en-US" alt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กับจุด </a:t>
            </a:r>
            <a:r>
              <a:rPr lang="en-US" alt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alt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05200" y="3809999"/>
            <a:ext cx="0" cy="3837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38800" y="3809999"/>
            <a:ext cx="0" cy="3837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4001875"/>
            <a:ext cx="1981200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20307"/>
              </p:ext>
            </p:extLst>
          </p:nvPr>
        </p:nvGraphicFramePr>
        <p:xfrm>
          <a:off x="4353637" y="3642391"/>
          <a:ext cx="514052" cy="54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3637" y="3642391"/>
                        <a:ext cx="514052" cy="54705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20"/>
          <p:cNvSpPr/>
          <p:nvPr/>
        </p:nvSpPr>
        <p:spPr>
          <a:xfrm>
            <a:off x="5105400" y="3998042"/>
            <a:ext cx="2779415" cy="2512384"/>
          </a:xfrm>
          <a:custGeom>
            <a:avLst/>
            <a:gdLst>
              <a:gd name="connsiteX0" fmla="*/ 800100 w 2779415"/>
              <a:gd name="connsiteY0" fmla="*/ 2458 h 2512384"/>
              <a:gd name="connsiteX1" fmla="*/ 866775 w 2779415"/>
              <a:gd name="connsiteY1" fmla="*/ 21508 h 2512384"/>
              <a:gd name="connsiteX2" fmla="*/ 2428875 w 2779415"/>
              <a:gd name="connsiteY2" fmla="*/ 250108 h 2512384"/>
              <a:gd name="connsiteX3" fmla="*/ 2571750 w 2779415"/>
              <a:gd name="connsiteY3" fmla="*/ 2193208 h 2512384"/>
              <a:gd name="connsiteX4" fmla="*/ 0 w 2779415"/>
              <a:gd name="connsiteY4" fmla="*/ 2488483 h 251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9415" h="2512384">
                <a:moveTo>
                  <a:pt x="800100" y="2458"/>
                </a:moveTo>
                <a:cubicBezTo>
                  <a:pt x="697706" y="-8655"/>
                  <a:pt x="866775" y="21508"/>
                  <a:pt x="866775" y="21508"/>
                </a:cubicBezTo>
                <a:cubicBezTo>
                  <a:pt x="1138237" y="62783"/>
                  <a:pt x="2144713" y="-111842"/>
                  <a:pt x="2428875" y="250108"/>
                </a:cubicBezTo>
                <a:cubicBezTo>
                  <a:pt x="2713037" y="612058"/>
                  <a:pt x="2976563" y="1820145"/>
                  <a:pt x="2571750" y="2193208"/>
                </a:cubicBezTo>
                <a:cubicBezTo>
                  <a:pt x="2166937" y="2566271"/>
                  <a:pt x="1083468" y="2527377"/>
                  <a:pt x="0" y="2488483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24302"/>
              </p:ext>
            </p:extLst>
          </p:nvPr>
        </p:nvGraphicFramePr>
        <p:xfrm>
          <a:off x="7681913" y="4935538"/>
          <a:ext cx="419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1913" y="4935538"/>
                        <a:ext cx="419100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21"/>
          <p:cNvSpPr/>
          <p:nvPr/>
        </p:nvSpPr>
        <p:spPr>
          <a:xfrm>
            <a:off x="935757" y="3967986"/>
            <a:ext cx="3321918" cy="2480439"/>
          </a:xfrm>
          <a:custGeom>
            <a:avLst/>
            <a:gdLst>
              <a:gd name="connsiteX0" fmla="*/ 2417043 w 3321918"/>
              <a:gd name="connsiteY0" fmla="*/ 51564 h 2480439"/>
              <a:gd name="connsiteX1" fmla="*/ 1074018 w 3321918"/>
              <a:gd name="connsiteY1" fmla="*/ 89664 h 2480439"/>
              <a:gd name="connsiteX2" fmla="*/ 169143 w 3321918"/>
              <a:gd name="connsiteY2" fmla="*/ 880239 h 2480439"/>
              <a:gd name="connsiteX3" fmla="*/ 321543 w 3321918"/>
              <a:gd name="connsiteY3" fmla="*/ 2128014 h 2480439"/>
              <a:gd name="connsiteX4" fmla="*/ 3321918 w 3321918"/>
              <a:gd name="connsiteY4" fmla="*/ 2480439 h 248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918" h="2480439">
                <a:moveTo>
                  <a:pt x="2417043" y="51564"/>
                </a:moveTo>
                <a:cubicBezTo>
                  <a:pt x="1932855" y="1558"/>
                  <a:pt x="1448668" y="-48448"/>
                  <a:pt x="1074018" y="89664"/>
                </a:cubicBezTo>
                <a:cubicBezTo>
                  <a:pt x="699368" y="227776"/>
                  <a:pt x="294555" y="540514"/>
                  <a:pt x="169143" y="880239"/>
                </a:cubicBezTo>
                <a:cubicBezTo>
                  <a:pt x="43731" y="1219964"/>
                  <a:pt x="-203919" y="1861314"/>
                  <a:pt x="321543" y="2128014"/>
                </a:cubicBezTo>
                <a:cubicBezTo>
                  <a:pt x="847005" y="2394714"/>
                  <a:pt x="2084461" y="2437576"/>
                  <a:pt x="3321918" y="2480439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07202"/>
              </p:ext>
            </p:extLst>
          </p:nvPr>
        </p:nvGraphicFramePr>
        <p:xfrm>
          <a:off x="876300" y="4657725"/>
          <a:ext cx="387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11" imgW="152280" imgH="215640" progId="Equation.3">
                  <p:embed/>
                </p:oleObj>
              </mc:Choice>
              <mc:Fallback>
                <p:oleObj name="Equation" r:id="rId11" imgW="152280" imgH="21564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6300" y="4657725"/>
                        <a:ext cx="387350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406897" y="461998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79728" y="55933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51390" y="439604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4115" y="52969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9465" y="5778062"/>
            <a:ext cx="12875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Ground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45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52400"/>
            <a:ext cx="8243887" cy="990600"/>
          </a:xfrm>
        </p:spPr>
        <p:txBody>
          <a:bodyPr/>
          <a:lstStyle/>
          <a:p>
            <a:r>
              <a:rPr lang="en-US" altLang="th-TH" sz="4000" dirty="0"/>
              <a:t>3.7 Nodal versus Mesh Analysis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EF58-9F10-4942-B5B1-A8E4A1D83B32}" type="slidenum">
              <a:rPr lang="en-US" altLang="th-TH"/>
              <a:pPr/>
              <a:t>70</a:t>
            </a:fld>
            <a:endParaRPr lang="en-US" altLang="th-TH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772400" cy="4968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000" dirty="0">
                <a:latin typeface="Verdana" panose="020B0604030504040204" pitchFamily="34" charset="0"/>
              </a:rPr>
              <a:t>To select the method that results in the smaller number of equations. For example:</a:t>
            </a:r>
          </a:p>
          <a:p>
            <a:endParaRPr lang="en-US" altLang="th-TH" sz="2000" dirty="0">
              <a:latin typeface="Verdana" panose="020B0604030504040204" pitchFamily="34" charset="0"/>
            </a:endParaRP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Choose nodal analysis for circuit with fewer nodes than meshes.</a:t>
            </a:r>
          </a:p>
          <a:p>
            <a:pPr lvl="1">
              <a:buClr>
                <a:schemeClr val="tx1"/>
              </a:buClr>
            </a:pPr>
            <a:r>
              <a:rPr lang="en-US" altLang="th-TH" sz="2000" dirty="0">
                <a:latin typeface="Verdana" panose="020B0604030504040204" pitchFamily="34" charset="0"/>
              </a:rPr>
              <a:t>*Choose mesh analysis for circuit with fewer meshes than nodes.</a:t>
            </a:r>
          </a:p>
          <a:p>
            <a:pPr lvl="1">
              <a:buClr>
                <a:schemeClr val="tx1"/>
              </a:buClr>
            </a:pPr>
            <a:r>
              <a:rPr lang="en-US" altLang="th-TH" sz="2000" dirty="0">
                <a:latin typeface="Verdana" panose="020B0604030504040204" pitchFamily="34" charset="0"/>
              </a:rPr>
              <a:t>*</a:t>
            </a: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Networks that contain many series connected elements, voltage sources, or </a:t>
            </a:r>
            <a:r>
              <a:rPr lang="en-US" altLang="th-TH" sz="2000" dirty="0" err="1">
                <a:solidFill>
                  <a:srgbClr val="FF3300"/>
                </a:solidFill>
                <a:latin typeface="Verdana" panose="020B0604030504040204" pitchFamily="34" charset="0"/>
              </a:rPr>
              <a:t>supermeshes</a:t>
            </a: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 are more suitable for mesh analysis.</a:t>
            </a:r>
          </a:p>
          <a:p>
            <a:pPr lvl="1">
              <a:buClr>
                <a:schemeClr val="tx1"/>
              </a:buClr>
            </a:pPr>
            <a:r>
              <a:rPr lang="en-US" altLang="th-TH" sz="2000" dirty="0">
                <a:latin typeface="Verdana" panose="020B0604030504040204" pitchFamily="34" charset="0"/>
              </a:rPr>
              <a:t>*Networks with parallel-connected elements, current sources, or </a:t>
            </a:r>
            <a:r>
              <a:rPr lang="en-US" altLang="th-TH" sz="2000" dirty="0" err="1">
                <a:latin typeface="Verdana" panose="020B0604030504040204" pitchFamily="34" charset="0"/>
              </a:rPr>
              <a:t>supernodes</a:t>
            </a:r>
            <a:r>
              <a:rPr lang="en-US" altLang="th-TH" sz="2000" dirty="0">
                <a:latin typeface="Verdana" panose="020B0604030504040204" pitchFamily="34" charset="0"/>
              </a:rPr>
              <a:t> are more suitable for nodal analysis. </a:t>
            </a:r>
          </a:p>
          <a:p>
            <a:pPr>
              <a:buClr>
                <a:schemeClr val="tx1"/>
              </a:buClr>
              <a:buFontTx/>
              <a:buAutoNum type="arabicPeriod"/>
            </a:pPr>
            <a:r>
              <a:rPr lang="en-US" altLang="th-TH" sz="2000" dirty="0">
                <a:solidFill>
                  <a:srgbClr val="FF3300"/>
                </a:solidFill>
                <a:latin typeface="Verdana" panose="020B0604030504040204" pitchFamily="34" charset="0"/>
              </a:rPr>
              <a:t>If node voltages are required, it may be expedient to apply nodal analysis. If branch or mesh currents are required, it may be better to use mesh analysis.</a:t>
            </a:r>
            <a:r>
              <a:rPr lang="en-US" altLang="th-TH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43887" cy="99060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th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   Circuit analysis with circuit simulator programs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EF58-9F10-4942-B5B1-A8E4A1D83B32}" type="slidenum">
              <a:rPr lang="en-US" altLang="th-TH"/>
              <a:pPr/>
              <a:t>71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11" y="1905000"/>
            <a:ext cx="5933537" cy="3381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524000"/>
            <a:ext cx="543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Use schematic editor to draw your circuit.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361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43887" cy="99060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th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   Circuit analysis with circuit simulator programs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EF58-9F10-4942-B5B1-A8E4A1D83B32}" type="slidenum">
              <a:rPr lang="en-US" altLang="th-TH"/>
              <a:pPr/>
              <a:t>72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69160"/>
            <a:ext cx="5601728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1688068"/>
            <a:ext cx="436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Run simulation to obtain results.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092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439" y="-16051"/>
            <a:ext cx="7406640" cy="1356360"/>
          </a:xfrm>
        </p:spPr>
        <p:txBody>
          <a:bodyPr/>
          <a:lstStyle/>
          <a:p>
            <a:r>
              <a:rPr lang="en-US" altLang="th-TH" sz="4000" dirty="0"/>
              <a:t>3.2 Nodal </a:t>
            </a:r>
            <a:r>
              <a:rPr lang="en-US" altLang="th-TH" sz="4000" dirty="0" smtClean="0"/>
              <a:t>Analysis</a:t>
            </a:r>
            <a:endParaRPr lang="en-US" altLang="th-TH" sz="4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FBE8-C110-4EE4-B7DB-6DDB8122DFBA}" type="slidenum">
              <a:rPr lang="en-US" altLang="th-TH"/>
              <a:pPr/>
              <a:t>8</a:t>
            </a:fld>
            <a:endParaRPr lang="en-US" altLang="th-TH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 altLang="th-TH"/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57200" y="1066800"/>
            <a:ext cx="81534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400" u="sng" dirty="0">
                <a:latin typeface="Verdana" panose="020B0604030504040204" pitchFamily="34" charset="0"/>
              </a:rPr>
              <a:t>Steps to determine the node voltages</a:t>
            </a:r>
            <a:r>
              <a:rPr lang="en-US" altLang="th-TH" sz="2400" u="sng" dirty="0" smtClean="0">
                <a:latin typeface="Verdana" panose="020B0604030504040204" pitchFamily="34" charset="0"/>
              </a:rPr>
              <a:t>:</a:t>
            </a:r>
            <a:endParaRPr lang="en-US" altLang="th-TH" sz="2400" dirty="0">
              <a:latin typeface="Verdan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solidFill>
                  <a:srgbClr val="0066CC"/>
                </a:solidFill>
                <a:latin typeface="Verdana" panose="020B0604030504040204" pitchFamily="34" charset="0"/>
              </a:rPr>
              <a:t>Select</a:t>
            </a:r>
            <a:r>
              <a:rPr lang="en-US" altLang="th-TH" sz="2400" dirty="0">
                <a:solidFill>
                  <a:srgbClr val="0066CC"/>
                </a:solidFill>
                <a:latin typeface="Verdana" panose="020B0604030504040204" pitchFamily="34" charset="0"/>
              </a:rPr>
              <a:t> a node as the reference node.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Assign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 voltages v</a:t>
            </a:r>
            <a:r>
              <a:rPr lang="en-US" altLang="th-TH" sz="2400" baseline="-20000" dirty="0">
                <a:solidFill>
                  <a:srgbClr val="FF3300"/>
                </a:solidFill>
                <a:latin typeface="Verdana" panose="020B0604030504040204" pitchFamily="34" charset="0"/>
              </a:rPr>
              <a:t>1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,v</a:t>
            </a:r>
            <a:r>
              <a:rPr lang="en-US" altLang="th-TH" sz="2400" baseline="-20000" dirty="0">
                <a:solidFill>
                  <a:srgbClr val="FF3300"/>
                </a:solidFill>
                <a:latin typeface="Verdana" panose="020B0604030504040204" pitchFamily="34" charset="0"/>
              </a:rPr>
              <a:t>2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,…,v</a:t>
            </a:r>
            <a:r>
              <a:rPr lang="en-US" altLang="th-TH" sz="2400" baseline="-20000" dirty="0">
                <a:solidFill>
                  <a:srgbClr val="FF3300"/>
                </a:solidFill>
                <a:latin typeface="Verdana" panose="020B0604030504040204" pitchFamily="34" charset="0"/>
              </a:rPr>
              <a:t>n-1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 to the remaining n-1 nodes. The voltages are referenced with respect to the </a:t>
            </a:r>
            <a:r>
              <a:rPr lang="en-US" altLang="th-TH" sz="2400" dirty="0" smtClean="0">
                <a:solidFill>
                  <a:srgbClr val="FF3300"/>
                </a:solidFill>
                <a:latin typeface="Verdana" panose="020B0604030504040204" pitchFamily="34" charset="0"/>
              </a:rPr>
              <a:t>reference 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node.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solidFill>
                  <a:srgbClr val="0066CC"/>
                </a:solidFill>
                <a:latin typeface="Verdana" panose="020B0604030504040204" pitchFamily="34" charset="0"/>
              </a:rPr>
              <a:t>Apply</a:t>
            </a:r>
            <a:r>
              <a:rPr lang="en-US" altLang="th-TH" sz="2400" dirty="0">
                <a:solidFill>
                  <a:srgbClr val="0066CC"/>
                </a:solidFill>
                <a:latin typeface="Verdana" panose="020B0604030504040204" pitchFamily="34" charset="0"/>
              </a:rPr>
              <a:t> KCL to each of the n-1 non-reference nodes. Use Ohm’s law to express the branch currents in terms of node voltages.</a:t>
            </a:r>
            <a:r>
              <a:rPr lang="en-US" altLang="th-TH" sz="2400" dirty="0">
                <a:latin typeface="Verdana" panose="020B0604030504040204" pitchFamily="34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th-TH" sz="2400" u="sng" dirty="0">
                <a:solidFill>
                  <a:srgbClr val="FF3300"/>
                </a:solidFill>
                <a:latin typeface="Verdana" panose="020B0604030504040204" pitchFamily="34" charset="0"/>
              </a:rPr>
              <a:t>Solve</a:t>
            </a:r>
            <a:r>
              <a:rPr lang="en-US" altLang="th-TH" sz="2400" dirty="0">
                <a:solidFill>
                  <a:srgbClr val="FF3300"/>
                </a:solidFill>
                <a:latin typeface="Verdana" panose="020B0604030504040204" pitchFamily="34" charset="0"/>
              </a:rPr>
              <a:t> the resulting simultaneous equations  to obtain the unknown node voltages.</a:t>
            </a:r>
            <a:r>
              <a:rPr lang="en-US" altLang="th-TH" dirty="0"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06640" cy="1356360"/>
          </a:xfrm>
        </p:spPr>
        <p:txBody>
          <a:bodyPr/>
          <a:lstStyle/>
          <a:p>
            <a:r>
              <a:rPr lang="en-US" altLang="th-TH" dirty="0"/>
              <a:t>3.2 Nodal Analysis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0248-F83A-49B1-BBEC-9678CF82B7A2}" type="slidenum">
              <a:rPr lang="en-US" altLang="th-TH" smtClean="0"/>
              <a:pPr/>
              <a:t>9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2" y="1524000"/>
            <a:ext cx="7820744" cy="28446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42672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</a:rPr>
              <a:t>Node voltages </a:t>
            </a:r>
            <a:r>
              <a:rPr lang="en-US" b="1" dirty="0" smtClean="0">
                <a:solidFill>
                  <a:srgbClr val="0066CC"/>
                </a:solidFill>
              </a:rPr>
              <a:t>v</a:t>
            </a:r>
            <a:r>
              <a:rPr lang="en-US" b="1" baseline="-20000" dirty="0" smtClean="0">
                <a:solidFill>
                  <a:srgbClr val="0066CC"/>
                </a:solidFill>
              </a:rPr>
              <a:t>1</a:t>
            </a:r>
            <a:r>
              <a:rPr lang="en-US" b="1" dirty="0" smtClean="0">
                <a:solidFill>
                  <a:srgbClr val="0066CC"/>
                </a:solidFill>
              </a:rPr>
              <a:t> </a:t>
            </a:r>
            <a:r>
              <a:rPr lang="en-US" b="1" dirty="0">
                <a:solidFill>
                  <a:srgbClr val="0066CC"/>
                </a:solidFill>
              </a:rPr>
              <a:t>and </a:t>
            </a:r>
            <a:r>
              <a:rPr lang="en-US" b="1" dirty="0" smtClean="0">
                <a:solidFill>
                  <a:srgbClr val="0066CC"/>
                </a:solidFill>
              </a:rPr>
              <a:t>v</a:t>
            </a:r>
            <a:r>
              <a:rPr lang="en-US" b="1" baseline="-20000" dirty="0" smtClean="0">
                <a:solidFill>
                  <a:srgbClr val="0066CC"/>
                </a:solidFill>
              </a:rPr>
              <a:t>2</a:t>
            </a:r>
            <a:r>
              <a:rPr lang="en-US" b="1" dirty="0" smtClean="0">
                <a:solidFill>
                  <a:srgbClr val="0066CC"/>
                </a:solidFill>
              </a:rPr>
              <a:t> </a:t>
            </a:r>
            <a:r>
              <a:rPr lang="en-US" b="1" dirty="0">
                <a:solidFill>
                  <a:srgbClr val="0066CC"/>
                </a:solidFill>
              </a:rPr>
              <a:t>and element voltage </a:t>
            </a:r>
            <a:r>
              <a:rPr lang="en-US" b="1" dirty="0" smtClean="0">
                <a:solidFill>
                  <a:srgbClr val="0066CC"/>
                </a:solidFill>
              </a:rPr>
              <a:t>v</a:t>
            </a:r>
            <a:r>
              <a:rPr lang="en-US" b="1" baseline="-20000" dirty="0" smtClean="0">
                <a:solidFill>
                  <a:srgbClr val="0066CC"/>
                </a:solidFill>
              </a:rPr>
              <a:t>a</a:t>
            </a:r>
            <a:r>
              <a:rPr lang="en-US" b="1" dirty="0" smtClean="0">
                <a:solidFill>
                  <a:srgbClr val="0066CC"/>
                </a:solidFill>
              </a:rPr>
              <a:t> </a:t>
            </a:r>
            <a:r>
              <a:rPr lang="en-US" b="1" dirty="0">
                <a:solidFill>
                  <a:srgbClr val="0066CC"/>
                </a:solidFill>
              </a:rPr>
              <a:t>of a circuit element.</a:t>
            </a:r>
            <a:endParaRPr lang="th-TH" b="1" dirty="0">
              <a:solidFill>
                <a:srgbClr val="0066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990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the problem of expressing element currents as functions of the node voltages.</a:t>
            </a:r>
            <a:endParaRPr lang="th-TH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81397"/>
              </p:ext>
            </p:extLst>
          </p:nvPr>
        </p:nvGraphicFramePr>
        <p:xfrm>
          <a:off x="3733799" y="4876800"/>
          <a:ext cx="2162253" cy="7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799" y="4876800"/>
                        <a:ext cx="2162253" cy="720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0232" y="5105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KVL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533400" y="5789214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equation expresses the element voltage v a as a function of the node voltages </a:t>
            </a:r>
            <a:r>
              <a:rPr lang="en-US" dirty="0" smtClean="0"/>
              <a:t>v</a:t>
            </a:r>
            <a:r>
              <a:rPr lang="en-US" baseline="-2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</a:t>
            </a:r>
            <a:r>
              <a:rPr lang="en-US" baseline="-20000" dirty="0" smtClean="0"/>
              <a:t>2</a:t>
            </a:r>
            <a:r>
              <a:rPr lang="en-US" dirty="0" smtClean="0"/>
              <a:t>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282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3603</TotalTime>
  <Words>2134</Words>
  <Application>Microsoft Office PowerPoint</Application>
  <PresentationFormat>On-screen Show (4:3)</PresentationFormat>
  <Paragraphs>479</Paragraphs>
  <Slides>72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</vt:lpstr>
      <vt:lpstr>Corbel</vt:lpstr>
      <vt:lpstr>Cordia New</vt:lpstr>
      <vt:lpstr>Courier New</vt:lpstr>
      <vt:lpstr>DilleniaUPC</vt:lpstr>
      <vt:lpstr>Symbol</vt:lpstr>
      <vt:lpstr>TH Sarabun New</vt:lpstr>
      <vt:lpstr>Times New Roman</vt:lpstr>
      <vt:lpstr>Verdana</vt:lpstr>
      <vt:lpstr>Wingdings</vt:lpstr>
      <vt:lpstr>Basis</vt:lpstr>
      <vt:lpstr>Equation</vt:lpstr>
      <vt:lpstr>PowerPoint Presentation</vt:lpstr>
      <vt:lpstr>Methods of Analysis - Chapter 3</vt:lpstr>
      <vt:lpstr>PowerPoint Presentation</vt:lpstr>
      <vt:lpstr>Things we need to know in solving any resistive circuit with current and voltage sources only:</vt:lpstr>
      <vt:lpstr>3.2 Nodal Analysis</vt:lpstr>
      <vt:lpstr>PowerPoint Presentation</vt:lpstr>
      <vt:lpstr>PowerPoint Presentation</vt:lpstr>
      <vt:lpstr>3.2 Nodal Analysis</vt:lpstr>
      <vt:lpstr>3.2 Nodal Analysis</vt:lpstr>
      <vt:lpstr>3.2 Nodal Analysis</vt:lpstr>
      <vt:lpstr>3.2 Nodal Analysis</vt:lpstr>
      <vt:lpstr>3.2 Nodal Analysis</vt:lpstr>
      <vt:lpstr>3.2 Nodal Analysis</vt:lpstr>
      <vt:lpstr>3.2 Nodal Analysis</vt:lpstr>
      <vt:lpstr>3.2 Nodal Analysis</vt:lpstr>
      <vt:lpstr>3.2 Nodal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 Nodal Analysis</vt:lpstr>
      <vt:lpstr>PowerPoint Presentation</vt:lpstr>
      <vt:lpstr>PowerPoint Presentation</vt:lpstr>
      <vt:lpstr>3.3 Nodal Analysis with Voltage Source</vt:lpstr>
      <vt:lpstr>3.3 Nodal Analysis with Voltage Source</vt:lpstr>
      <vt:lpstr>3.3 Nodal Analysis with Voltage Source</vt:lpstr>
      <vt:lpstr>3.3 Nodal Analysis with Voltage Source</vt:lpstr>
      <vt:lpstr>3.3 Nodal Analysis with Voltage Source</vt:lpstr>
      <vt:lpstr>3.3 Nodal Analysis with Voltage Source</vt:lpstr>
      <vt:lpstr>3.3 Nodal Analysis with Voltage Source</vt:lpstr>
      <vt:lpstr>3.3 Nodal Analysis with Voltage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 Mesh Analysis</vt:lpstr>
      <vt:lpstr>PowerPoint Presentation</vt:lpstr>
      <vt:lpstr>3.4 Mesh Analysis</vt:lpstr>
      <vt:lpstr>3.4 Mesh Analysis</vt:lpstr>
      <vt:lpstr>3.4 Mesh Analysis</vt:lpstr>
      <vt:lpstr>3.4 Mesh Analysis</vt:lpstr>
      <vt:lpstr>3.4 Mesh Analysis</vt:lpstr>
      <vt:lpstr>PowerPoint Presentation</vt:lpstr>
      <vt:lpstr>3.4 Mesh Analysis </vt:lpstr>
      <vt:lpstr>3.4 Mesh Analysis </vt:lpstr>
      <vt:lpstr>3.4 Mesh Analysis </vt:lpstr>
      <vt:lpstr>3.4 Mesh Analysis </vt:lpstr>
      <vt:lpstr>3.4 Mesh Analysis </vt:lpstr>
      <vt:lpstr>3.5 Mesh Analysis with Current Source</vt:lpstr>
      <vt:lpstr>PowerPoint Presentation</vt:lpstr>
      <vt:lpstr>3.5 Mesh Analysis with Current Source</vt:lpstr>
      <vt:lpstr>PowerPoint Presentation</vt:lpstr>
      <vt:lpstr>PowerPoint Presentation</vt:lpstr>
      <vt:lpstr>PowerPoint Presentation</vt:lpstr>
      <vt:lpstr>3.6 Nodal and Mesh Analysis with Inspection</vt:lpstr>
      <vt:lpstr>PowerPoint Presentation</vt:lpstr>
      <vt:lpstr>PowerPoint Presentation</vt:lpstr>
      <vt:lpstr>PowerPoint Presentation</vt:lpstr>
      <vt:lpstr>3.6 Nodal and Mesh Analysis with Inspection</vt:lpstr>
      <vt:lpstr>3.6 Nodal and Mesh Analysis  with Inspection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3.7 Nodal versus Mesh Analysis </vt:lpstr>
      <vt:lpstr>3.8    Circuit analysis with circuit simulator programs</vt:lpstr>
      <vt:lpstr>3.8    Circuit analysis with circuit simulator programs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Alexander-Sadiku</dc:title>
  <dc:subject>Chapter 3: Methods of Analysis</dc:subject>
  <dc:creator>EE</dc:creator>
  <cp:lastModifiedBy>Nawapak Eua-anant</cp:lastModifiedBy>
  <cp:revision>213</cp:revision>
  <dcterms:created xsi:type="dcterms:W3CDTF">2006-09-12T03:52:31Z</dcterms:created>
  <dcterms:modified xsi:type="dcterms:W3CDTF">2020-03-02T14:37:16Z</dcterms:modified>
</cp:coreProperties>
</file>