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87" r:id="rId4"/>
    <p:sldId id="322" r:id="rId5"/>
    <p:sldId id="323" r:id="rId6"/>
    <p:sldId id="358" r:id="rId7"/>
    <p:sldId id="286" r:id="rId8"/>
    <p:sldId id="306" r:id="rId9"/>
    <p:sldId id="321" r:id="rId10"/>
    <p:sldId id="334" r:id="rId11"/>
    <p:sldId id="307" r:id="rId12"/>
    <p:sldId id="308" r:id="rId13"/>
    <p:sldId id="309" r:id="rId14"/>
    <p:sldId id="336" r:id="rId15"/>
    <p:sldId id="352" r:id="rId16"/>
    <p:sldId id="353" r:id="rId17"/>
    <p:sldId id="349" r:id="rId18"/>
    <p:sldId id="354" r:id="rId19"/>
    <p:sldId id="350" r:id="rId20"/>
    <p:sldId id="310" r:id="rId21"/>
    <p:sldId id="311" r:id="rId22"/>
    <p:sldId id="312" r:id="rId23"/>
    <p:sldId id="324" r:id="rId24"/>
    <p:sldId id="356" r:id="rId25"/>
    <p:sldId id="357" r:id="rId26"/>
    <p:sldId id="339" r:id="rId27"/>
    <p:sldId id="313" r:id="rId28"/>
    <p:sldId id="325" r:id="rId29"/>
    <p:sldId id="326" r:id="rId30"/>
    <p:sldId id="338" r:id="rId31"/>
    <p:sldId id="314" r:id="rId32"/>
    <p:sldId id="341" r:id="rId33"/>
    <p:sldId id="340" r:id="rId34"/>
    <p:sldId id="360" r:id="rId35"/>
    <p:sldId id="361" r:id="rId36"/>
    <p:sldId id="362" r:id="rId37"/>
    <p:sldId id="315" r:id="rId38"/>
    <p:sldId id="327" r:id="rId39"/>
    <p:sldId id="344" r:id="rId40"/>
    <p:sldId id="342" r:id="rId41"/>
    <p:sldId id="345" r:id="rId42"/>
    <p:sldId id="346" r:id="rId43"/>
    <p:sldId id="316" r:id="rId44"/>
    <p:sldId id="317" r:id="rId45"/>
    <p:sldId id="329" r:id="rId46"/>
    <p:sldId id="330" r:id="rId47"/>
    <p:sldId id="331" r:id="rId48"/>
    <p:sldId id="318" r:id="rId49"/>
    <p:sldId id="371" r:id="rId50"/>
    <p:sldId id="333" r:id="rId51"/>
    <p:sldId id="319" r:id="rId52"/>
    <p:sldId id="332" r:id="rId53"/>
    <p:sldId id="367" r:id="rId54"/>
    <p:sldId id="369" r:id="rId55"/>
    <p:sldId id="359" r:id="rId56"/>
    <p:sldId id="364" r:id="rId57"/>
    <p:sldId id="363" r:id="rId58"/>
    <p:sldId id="368" r:id="rId59"/>
    <p:sldId id="365" r:id="rId60"/>
    <p:sldId id="366" r:id="rId61"/>
    <p:sldId id="370" r:id="rId62"/>
  </p:sldIdLst>
  <p:sldSz cx="9144000" cy="6858000" type="screen4x3"/>
  <p:notesSz cx="7302500" cy="9588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336699"/>
    <a:srgbClr val="3366CC"/>
    <a:srgbClr val="0033CC"/>
    <a:srgbClr val="000000"/>
    <a:srgbClr val="00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0" y="48"/>
      </p:cViewPr>
      <p:guideLst>
        <p:guide orient="horz" pos="22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D0ACA9B-57C0-4878-AF28-13B0DC183816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ACB4DA87-EBA5-42E3-BDAB-483020BE72A7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463F5-C78D-4B03-92B5-94297A7F21B1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029-FF93-4827-943B-C9A292062C0E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44C8-A3D5-4BCD-B7A7-5BDBEDA967B7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321A9-D82D-4E3D-9D92-2A1E2472EB77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56783-EF04-42AF-9BAB-4F3AA9AF8A82}" type="slidenum">
              <a:rPr lang="en-US" altLang="th-TH"/>
              <a:pPr/>
              <a:t>20</a:t>
            </a:fld>
            <a:endParaRPr lang="en-US" altLang="th-TH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792D-2754-47BE-9A4B-15458B25D614}" type="slidenum">
              <a:rPr lang="en-US" altLang="th-TH"/>
              <a:pPr/>
              <a:t>21</a:t>
            </a:fld>
            <a:endParaRPr lang="en-US" altLang="th-TH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07616-9651-4D41-AA44-C23595112737}" type="slidenum">
              <a:rPr lang="en-US" altLang="th-TH"/>
              <a:pPr/>
              <a:t>22</a:t>
            </a:fld>
            <a:endParaRPr lang="en-US" altLang="th-TH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07616-9651-4D41-AA44-C23595112737}" type="slidenum">
              <a:rPr lang="en-US" altLang="th-TH"/>
              <a:pPr/>
              <a:t>23</a:t>
            </a:fld>
            <a:endParaRPr lang="en-US" altLang="th-TH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70200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1A805-AAA2-409A-8DE0-1882AF3DC0EA}" type="slidenum">
              <a:rPr lang="en-US" altLang="th-TH"/>
              <a:pPr/>
              <a:t>27</a:t>
            </a:fld>
            <a:endParaRPr lang="en-US" altLang="th-TH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1A805-AAA2-409A-8DE0-1882AF3DC0EA}" type="slidenum">
              <a:rPr lang="en-US" altLang="th-TH"/>
              <a:pPr/>
              <a:t>28</a:t>
            </a:fld>
            <a:endParaRPr lang="en-US" altLang="th-TH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294806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1A805-AAA2-409A-8DE0-1882AF3DC0EA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812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DDFE5-3EEA-43F1-8D04-29F35A2E388E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1A805-AAA2-409A-8DE0-1882AF3DC0EA}" type="slidenum">
              <a:rPr lang="en-US" altLang="th-TH"/>
              <a:pPr/>
              <a:t>30</a:t>
            </a:fld>
            <a:endParaRPr lang="en-US" altLang="th-TH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50701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15750-CA69-4323-A85B-17FCDD3E72D2}" type="slidenum">
              <a:rPr lang="en-US" altLang="th-TH"/>
              <a:pPr/>
              <a:t>31</a:t>
            </a:fld>
            <a:endParaRPr lang="en-US" altLang="th-TH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15750-CA69-4323-A85B-17FCDD3E72D2}" type="slidenum">
              <a:rPr lang="en-US" altLang="th-TH"/>
              <a:pPr/>
              <a:t>32</a:t>
            </a:fld>
            <a:endParaRPr lang="en-US" altLang="th-TH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1885496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15750-CA69-4323-A85B-17FCDD3E72D2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1033081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A9211-7C3B-4333-BC7E-C83FA754193E}" type="slidenum">
              <a:rPr lang="en-US" altLang="th-TH"/>
              <a:pPr/>
              <a:t>37</a:t>
            </a:fld>
            <a:endParaRPr lang="en-US" altLang="th-TH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A9211-7C3B-4333-BC7E-C83FA754193E}" type="slidenum">
              <a:rPr lang="en-US" altLang="th-TH"/>
              <a:pPr/>
              <a:t>38</a:t>
            </a:fld>
            <a:endParaRPr lang="en-US" altLang="th-TH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903838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A9211-7C3B-4333-BC7E-C83FA754193E}" type="slidenum">
              <a:rPr lang="en-US" altLang="th-TH"/>
              <a:pPr/>
              <a:t>40</a:t>
            </a:fld>
            <a:endParaRPr lang="en-US" altLang="th-TH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38637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E0DD3-5AB0-4262-B213-41A5DB94EB88}" type="slidenum">
              <a:rPr lang="en-US" altLang="th-TH"/>
              <a:pPr/>
              <a:t>43</a:t>
            </a:fld>
            <a:endParaRPr lang="en-US" altLang="th-TH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0592B-8269-4613-85A4-FCBCBBB554AF}" type="slidenum">
              <a:rPr lang="en-US" altLang="th-TH"/>
              <a:pPr/>
              <a:t>44</a:t>
            </a:fld>
            <a:endParaRPr lang="en-US" altLang="th-TH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0592B-8269-4613-85A4-FCBCBBB554AF}" type="slidenum">
              <a:rPr lang="en-US" altLang="th-TH"/>
              <a:pPr/>
              <a:t>45</a:t>
            </a:fld>
            <a:endParaRPr lang="en-US" altLang="th-TH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01110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CAEB9-2B12-4D4C-B4BC-3FA2778E39C3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0592B-8269-4613-85A4-FCBCBBB554AF}" type="slidenum">
              <a:rPr lang="en-US" altLang="th-TH"/>
              <a:pPr/>
              <a:t>46</a:t>
            </a:fld>
            <a:endParaRPr lang="en-US" altLang="th-TH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043056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0592B-8269-4613-85A4-FCBCBBB554AF}" type="slidenum">
              <a:rPr lang="en-US" altLang="th-TH"/>
              <a:pPr/>
              <a:t>47</a:t>
            </a:fld>
            <a:endParaRPr lang="en-US" altLang="th-TH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008713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A55CE-3584-4597-871C-BB75CA41988B}" type="slidenum">
              <a:rPr lang="en-US" altLang="th-TH"/>
              <a:pPr/>
              <a:t>48</a:t>
            </a:fld>
            <a:endParaRPr lang="en-US" altLang="th-TH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A55CE-3584-4597-871C-BB75CA41988B}" type="slidenum">
              <a:rPr lang="en-US" altLang="th-TH"/>
              <a:pPr/>
              <a:t>50</a:t>
            </a:fld>
            <a:endParaRPr lang="en-US" altLang="th-TH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657860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5B830-7165-4654-AA19-1D54189C789D}" type="slidenum">
              <a:rPr lang="en-US" altLang="th-TH"/>
              <a:pPr/>
              <a:t>51</a:t>
            </a:fld>
            <a:endParaRPr lang="en-US" altLang="th-TH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5B830-7165-4654-AA19-1D54189C789D}" type="slidenum">
              <a:rPr lang="en-US" altLang="th-TH"/>
              <a:pPr/>
              <a:t>52</a:t>
            </a:fld>
            <a:endParaRPr lang="en-US" altLang="th-TH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2031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BCCC8-7A63-422A-B1C4-D92B31ED1E17}" type="slidenum">
              <a:rPr lang="en-US" altLang="th-TH"/>
              <a:pPr/>
              <a:t>4</a:t>
            </a:fld>
            <a:endParaRPr lang="en-US" altLang="th-TH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569CC-9EFE-4589-AC5E-877D17FC58BF}" type="slidenum">
              <a:rPr lang="en-US" altLang="th-TH"/>
              <a:pPr/>
              <a:t>5</a:t>
            </a:fld>
            <a:endParaRPr lang="en-US" altLang="th-TH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DA87-EBA5-42E3-BDAB-483020BE72A7}" type="slidenum">
              <a:rPr lang="en-US" altLang="th-TH" smtClean="0"/>
              <a:pPr/>
              <a:t>6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52089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451D0-60A3-4576-8A5F-F5140D9D9774}" type="slidenum">
              <a:rPr lang="en-US" altLang="th-TH"/>
              <a:pPr/>
              <a:t>7</a:t>
            </a:fld>
            <a:endParaRPr lang="en-US" altLang="th-TH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80353-D595-45C6-8368-89BF34D01E23}" type="slidenum">
              <a:rPr lang="en-US" altLang="th-TH"/>
              <a:pPr/>
              <a:t>8</a:t>
            </a:fld>
            <a:endParaRPr lang="en-US" altLang="th-TH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D2FEF-D0B0-4366-9C30-242DCDB36002}" type="slidenum">
              <a:rPr lang="en-US" altLang="th-TH"/>
              <a:pPr/>
              <a:t>9</a:t>
            </a:fld>
            <a:endParaRPr lang="en-US" altLang="th-TH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DBE2FD-5D4A-4BF9-A63F-F07436830B43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9B51-546C-4427-B510-A8941C8328CF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5922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EA4-231D-4848-B8FB-5AF4E348E58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69922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E0C693B-8EC4-4197-B9C1-716777B444AE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02451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E0D9DF-E9F3-447E-B2CE-6A402F7F2F69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8401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1548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68CC-C439-4748-A0F2-5E4BDBD6595E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5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A5CC-CD25-40C5-8373-ACA2A1FF5171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875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6C0F-2155-41E9-81FB-19122E5C1948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405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F6C4-716F-4623-AF2B-878BCD04E9C5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9256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343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4F48-B023-4553-8179-4ADC62FA4F61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2571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0791-AB44-4683-9A3A-EB4829952DC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2629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2C4133-6B2B-4AD5-B696-5F0714CE8649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5890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0.wmf"/><Relationship Id="rId3" Type="http://schemas.openxmlformats.org/officeDocument/2006/relationships/image" Target="../media/image1.jpe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3.wmf"/><Relationship Id="rId5" Type="http://schemas.openxmlformats.org/officeDocument/2006/relationships/image" Target="../media/image35.jpe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34.jpeg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50.wmf"/><Relationship Id="rId3" Type="http://schemas.openxmlformats.org/officeDocument/2006/relationships/image" Target="../media/image51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image" Target="../media/image55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52.wmf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68.wmf"/><Relationship Id="rId3" Type="http://schemas.openxmlformats.org/officeDocument/2006/relationships/image" Target="../media/image42.png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41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11" Type="http://schemas.openxmlformats.org/officeDocument/2006/relationships/image" Target="../media/image103.wmf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107.emf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7.png"/><Relationship Id="rId12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3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7.png"/><Relationship Id="rId12" Type="http://schemas.openxmlformats.org/officeDocument/2006/relationships/image" Target="../media/image1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0" Type="http://schemas.openxmlformats.org/officeDocument/2006/relationships/image" Target="../media/image149.png"/><Relationship Id="rId4" Type="http://schemas.openxmlformats.org/officeDocument/2006/relationships/image" Target="../media/image144.png"/><Relationship Id="rId9" Type="http://schemas.openxmlformats.org/officeDocument/2006/relationships/image" Target="../media/image148.png"/><Relationship Id="rId14" Type="http://schemas.openxmlformats.org/officeDocument/2006/relationships/image" Target="../media/image14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5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155.png"/><Relationship Id="rId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5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9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jpeg"/><Relationship Id="rId5" Type="http://schemas.openxmlformats.org/officeDocument/2006/relationships/image" Target="../media/image173.wmf"/><Relationship Id="rId10" Type="http://schemas.openxmlformats.org/officeDocument/2006/relationships/image" Target="../media/image177.pn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5.jpe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7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5.wmf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8600" y="3733800"/>
            <a:ext cx="6146800" cy="1219200"/>
          </a:xfrm>
        </p:spPr>
        <p:txBody>
          <a:bodyPr>
            <a:noAutofit/>
          </a:bodyPr>
          <a:lstStyle/>
          <a:p>
            <a:r>
              <a:rPr lang="en-US" altLang="th-TH" sz="2800" dirty="0">
                <a:solidFill>
                  <a:srgbClr val="C00000"/>
                </a:solidFill>
              </a:rPr>
              <a:t>Chapter 4</a:t>
            </a:r>
          </a:p>
          <a:p>
            <a:r>
              <a:rPr lang="en-US" altLang="th-TH" sz="2800" dirty="0">
                <a:solidFill>
                  <a:srgbClr val="C00000"/>
                </a:solidFill>
              </a:rPr>
              <a:t>Circuit </a:t>
            </a:r>
            <a:r>
              <a:rPr lang="en-US" altLang="th-TH" sz="2800" dirty="0" smtClean="0">
                <a:solidFill>
                  <a:srgbClr val="C00000"/>
                </a:solidFill>
              </a:rPr>
              <a:t>Theorems</a:t>
            </a:r>
          </a:p>
          <a:p>
            <a:r>
              <a:rPr lang="en-US" altLang="th-TH" sz="2800" dirty="0" smtClean="0">
                <a:solidFill>
                  <a:srgbClr val="C00000"/>
                </a:solidFill>
              </a:rPr>
              <a:t>Jan 14, 2020</a:t>
            </a:r>
            <a:endParaRPr lang="en-US" altLang="th-TH" sz="2800" dirty="0">
              <a:solidFill>
                <a:srgbClr val="C00000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3638"/>
            <a:ext cx="2133600" cy="457200"/>
          </a:xfrm>
        </p:spPr>
        <p:txBody>
          <a:bodyPr/>
          <a:lstStyle/>
          <a:p>
            <a:fld id="{F37CA9A9-5C1C-40B8-8570-974BCEFF07D9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3200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th-TH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EN811100</a:t>
            </a:r>
            <a:br>
              <a:rPr lang="en-US" altLang="th-TH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h-TH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Analysis</a:t>
            </a:r>
            <a:endParaRPr lang="en-US" altLang="th-TH" sz="5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1400" dirty="0" smtClean="0"/>
              <a:t>C. K. Alexander – M. N. O. </a:t>
            </a:r>
            <a:r>
              <a:rPr lang="en-US" altLang="th-TH" sz="1400" dirty="0" err="1" smtClean="0"/>
              <a:t>Sadiku</a:t>
            </a:r>
            <a:r>
              <a:rPr lang="en-US" altLang="th-TH" sz="1400" dirty="0" smtClean="0"/>
              <a:t> </a:t>
            </a:r>
            <a:r>
              <a:rPr lang="en-US" altLang="th-TH" sz="1400" dirty="0"/>
              <a:t/>
            </a:r>
            <a:br>
              <a:rPr lang="en-US" altLang="th-TH" sz="1400" dirty="0"/>
            </a:br>
            <a:r>
              <a:rPr lang="en-US" altLang="th-TH" sz="1400" dirty="0"/>
              <a:t>Fundamentals of Electric </a:t>
            </a:r>
            <a:r>
              <a:rPr lang="en-US" altLang="th-TH" sz="1400" dirty="0" smtClean="0"/>
              <a:t>Circuits, 5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</a:t>
            </a:r>
            <a:r>
              <a:rPr lang="en-US" altLang="th-TH" sz="1400" dirty="0"/>
              <a:t>The McGraw-Hill Companies </a:t>
            </a:r>
            <a:r>
              <a:rPr lang="en-US" altLang="th-TH" sz="1400" dirty="0" smtClean="0"/>
              <a:t>2013</a:t>
            </a:r>
          </a:p>
          <a:p>
            <a:pPr algn="ctr"/>
            <a:r>
              <a:rPr lang="en-US" altLang="th-TH" sz="1400" dirty="0" smtClean="0"/>
              <a:t>J. A. </a:t>
            </a:r>
            <a:r>
              <a:rPr lang="en-US" altLang="th-TH" sz="1400" dirty="0"/>
              <a:t>Svoboda </a:t>
            </a:r>
            <a:r>
              <a:rPr lang="en-US" altLang="th-TH" sz="1400" dirty="0" smtClean="0"/>
              <a:t>– R. C. </a:t>
            </a:r>
            <a:r>
              <a:rPr lang="en-US" altLang="th-TH" sz="1400" dirty="0" err="1" smtClean="0"/>
              <a:t>Dorf</a:t>
            </a:r>
            <a:endParaRPr lang="en-US" altLang="th-TH" sz="1400" dirty="0" smtClean="0"/>
          </a:p>
          <a:p>
            <a:pPr algn="ctr"/>
            <a:r>
              <a:rPr lang="en-US" altLang="th-TH" sz="1400" dirty="0" smtClean="0"/>
              <a:t>Introduction to Electric Circuits, 9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John Wiley &amp; Sons, Inc. 2014 </a:t>
            </a:r>
            <a:endParaRPr lang="en-US" alt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10</a:t>
            </a:fld>
            <a:endParaRPr lang="en-US" altLang="th-TH"/>
          </a:p>
        </p:txBody>
      </p:sp>
      <p:pic>
        <p:nvPicPr>
          <p:cNvPr id="5" name="Picture 4" descr="ale63317_04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336655"/>
            <a:ext cx="5181600" cy="2218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19" y="228600"/>
            <a:ext cx="4156907" cy="1343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คิดเฉพาะ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8A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(ให้เอา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20V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 </a:t>
            </a:r>
            <a:endParaRPr lang="en-US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7" name="Down Arrow 6"/>
          <p:cNvSpPr/>
          <p:nvPr/>
        </p:nvSpPr>
        <p:spPr>
          <a:xfrm>
            <a:off x="6148804" y="2717323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le63317_040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4133850" y="3150711"/>
            <a:ext cx="4267200" cy="2218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43850" y="4103211"/>
            <a:ext cx="685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286336" y="4027011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068690"/>
              </p:ext>
            </p:extLst>
          </p:nvPr>
        </p:nvGraphicFramePr>
        <p:xfrm>
          <a:off x="467140" y="3487684"/>
          <a:ext cx="31400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6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140" y="3487684"/>
                        <a:ext cx="3140075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667250" y="3762639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22875"/>
              </p:ext>
            </p:extLst>
          </p:nvPr>
        </p:nvGraphicFramePr>
        <p:xfrm>
          <a:off x="4338638" y="3265011"/>
          <a:ext cx="3444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7"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8638" y="3265011"/>
                        <a:ext cx="344487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8286336" y="3762639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02732"/>
              </p:ext>
            </p:extLst>
          </p:nvPr>
        </p:nvGraphicFramePr>
        <p:xfrm>
          <a:off x="8213725" y="3266599"/>
          <a:ext cx="3190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8" name="Equation" r:id="rId8" imgW="152280" imgH="228600" progId="Equation.3">
                  <p:embed/>
                </p:oleObj>
              </mc:Choice>
              <mc:Fallback>
                <p:oleObj name="Equation" r:id="rId8" imgW="15228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13725" y="3266599"/>
                        <a:ext cx="319088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2967" y="3040009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ใช้สูตร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536" y="4614336"/>
            <a:ext cx="2943434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กระแสรวมที่ผ่าน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2 </a:t>
            </a:r>
            <a:r>
              <a:rPr lang="en-US" sz="24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th-TH" sz="3200" b="1" dirty="0" smtClean="0">
              <a:solidFill>
                <a:srgbClr val="0000FF"/>
              </a:solidFill>
              <a:latin typeface="Symbol" panose="05050102010706020507" pitchFamily="18" charset="2"/>
              <a:cs typeface="TH Sarabun New" panose="020B0500040200020003" pitchFamily="34" charset="-34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7032"/>
              </p:ext>
            </p:extLst>
          </p:nvPr>
        </p:nvGraphicFramePr>
        <p:xfrm>
          <a:off x="551136" y="5105400"/>
          <a:ext cx="3060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9" name="Equation" r:id="rId10" imgW="1460160" imgH="215640" progId="Equation.3">
                  <p:embed/>
                </p:oleObj>
              </mc:Choice>
              <mc:Fallback>
                <p:oleObj name="Equation" r:id="rId10" imgW="1460160" imgH="2156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136" y="5105400"/>
                        <a:ext cx="306070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27864"/>
              </p:ext>
            </p:extLst>
          </p:nvPr>
        </p:nvGraphicFramePr>
        <p:xfrm>
          <a:off x="551136" y="6057954"/>
          <a:ext cx="2794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0" name="Equation" r:id="rId12" imgW="1333440" imgH="228600" progId="Equation.3">
                  <p:embed/>
                </p:oleObj>
              </mc:Choice>
              <mc:Fallback>
                <p:oleObj name="Equation" r:id="rId12" imgW="133344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1136" y="6057954"/>
                        <a:ext cx="27940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4151" y="5636868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จะได้แรงดันที่ตกคร่อม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2 </a:t>
            </a:r>
            <a:r>
              <a:rPr lang="en-US" sz="24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th-TH" sz="3200" b="1" dirty="0" smtClean="0">
              <a:solidFill>
                <a:srgbClr val="0000FF"/>
              </a:solidFill>
              <a:latin typeface="Symbol" panose="05050102010706020507" pitchFamily="18" charset="2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68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4.3 Superposition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7EB9-97E4-4634-AB2C-2A4ADACBE3ED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85800" y="1765846"/>
            <a:ext cx="7696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03225" indent="-403225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04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76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48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20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9225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6425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3625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0825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400" u="sng" dirty="0">
                <a:latin typeface="Verdana" panose="020B0604030504040204" pitchFamily="34" charset="0"/>
              </a:rPr>
              <a:t>Two things have to be keep in mind:</a:t>
            </a:r>
          </a:p>
          <a:p>
            <a:endParaRPr lang="en-US" altLang="th-TH" sz="2400" dirty="0"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r>
              <a:rPr lang="en-US" altLang="th-TH" sz="2400" dirty="0">
                <a:latin typeface="Verdana" panose="020B0604030504040204" pitchFamily="34" charset="0"/>
              </a:rPr>
              <a:t>When we say turn off all other independent sources</a:t>
            </a:r>
            <a:r>
              <a:rPr lang="en-US" altLang="th-TH" sz="24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th-TH" sz="2400" dirty="0">
                <a:solidFill>
                  <a:srgbClr val="FF0000"/>
                </a:solidFill>
                <a:latin typeface="Verdana" panose="020B0604030504040204" pitchFamily="34" charset="0"/>
              </a:rPr>
              <a:t>Independent voltage sources </a:t>
            </a:r>
            <a:r>
              <a:rPr lang="en-US" altLang="th-TH" sz="2400" dirty="0">
                <a:solidFill>
                  <a:srgbClr val="000000"/>
                </a:solidFill>
                <a:latin typeface="Verdana" panose="020B0604030504040204" pitchFamily="34" charset="0"/>
              </a:rPr>
              <a:t>are replaced by 0 V (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short circuit</a:t>
            </a:r>
            <a:r>
              <a:rPr lang="en-US" altLang="th-TH" sz="2400" dirty="0">
                <a:solidFill>
                  <a:srgbClr val="000000"/>
                </a:solidFill>
                <a:latin typeface="Verdana" panose="020B0604030504040204" pitchFamily="34" charset="0"/>
              </a:rPr>
              <a:t>)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th-TH" sz="2400" dirty="0">
                <a:solidFill>
                  <a:srgbClr val="0000FF"/>
                </a:solidFill>
                <a:latin typeface="Verdana" panose="020B0604030504040204" pitchFamily="34" charset="0"/>
              </a:rPr>
              <a:t>Independent current sources</a:t>
            </a:r>
            <a:r>
              <a:rPr lang="en-US" altLang="th-TH" sz="2400" dirty="0">
                <a:solidFill>
                  <a:srgbClr val="000000"/>
                </a:solidFill>
                <a:latin typeface="Verdana" panose="020B0604030504040204" pitchFamily="34" charset="0"/>
              </a:rPr>
              <a:t> are replaced by 0 A (</a:t>
            </a:r>
            <a:r>
              <a:rPr lang="en-US" altLang="th-TH" sz="2400" u="sng" dirty="0">
                <a:solidFill>
                  <a:srgbClr val="0000FF"/>
                </a:solidFill>
                <a:latin typeface="Verdana" panose="020B0604030504040204" pitchFamily="34" charset="0"/>
              </a:rPr>
              <a:t>open circuit</a:t>
            </a:r>
            <a:r>
              <a:rPr lang="en-US" altLang="th-TH" sz="2400" dirty="0">
                <a:solidFill>
                  <a:srgbClr val="000000"/>
                </a:solidFill>
                <a:latin typeface="Verdana" panose="020B0604030504040204" pitchFamily="34" charset="0"/>
              </a:rPr>
              <a:t>). </a:t>
            </a:r>
          </a:p>
          <a:p>
            <a:pPr>
              <a:buFontTx/>
              <a:buAutoNum type="arabicPeriod"/>
            </a:pPr>
            <a:endParaRPr lang="en-US" altLang="th-TH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Tx/>
              <a:buAutoNum type="arabicPeriod"/>
            </a:pPr>
            <a:r>
              <a:rPr lang="en-US" altLang="th-TH" sz="2400" dirty="0">
                <a:latin typeface="Verdana" panose="020B0604030504040204" pitchFamily="34" charset="0"/>
              </a:rPr>
              <a:t>Dependent sources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are left</a:t>
            </a:r>
            <a:r>
              <a:rPr lang="en-US" altLang="th-TH" sz="2400" dirty="0">
                <a:latin typeface="Verdana" panose="020B0604030504040204" pitchFamily="34" charset="0"/>
              </a:rPr>
              <a:t> intact because they are controlled by circuit variables.</a:t>
            </a:r>
            <a:r>
              <a:rPr lang="en-US" altLang="th-TH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920830"/>
            <a:ext cx="689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ให้คงไว้เหมือนเดิม (ไม่ต้องลบออกไป)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187669"/>
            <a:ext cx="7406640" cy="1356360"/>
          </a:xfrm>
        </p:spPr>
        <p:txBody>
          <a:bodyPr/>
          <a:lstStyle/>
          <a:p>
            <a:r>
              <a:rPr lang="en-US" altLang="th-TH" sz="4000" dirty="0"/>
              <a:t>4.3 Superposition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pic>
        <p:nvPicPr>
          <p:cNvPr id="118790" name="Picture 6" descr="04-006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77438"/>
            <a:ext cx="3733800" cy="1625600"/>
          </a:xfrm>
          <a:noFill/>
          <a:ln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2" name="Picture 8" descr="04-007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4" t="49516" b="10001"/>
          <a:stretch/>
        </p:blipFill>
        <p:spPr>
          <a:xfrm>
            <a:off x="304800" y="3978099"/>
            <a:ext cx="2694999" cy="15845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AEB1-824C-4E70-A0C3-3EDA6E8855EE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8600" y="792071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th-TH" sz="2400" b="1" u="sng" dirty="0">
                <a:solidFill>
                  <a:srgbClr val="0000FF"/>
                </a:solidFill>
              </a:rPr>
              <a:t>Example </a:t>
            </a:r>
            <a:r>
              <a:rPr lang="en-US" altLang="th-TH" sz="2400" b="1" u="sng" dirty="0" smtClean="0">
                <a:solidFill>
                  <a:srgbClr val="0000FF"/>
                </a:solidFill>
              </a:rPr>
              <a:t>2</a:t>
            </a:r>
            <a:r>
              <a:rPr lang="th-TH" altLang="th-TH" sz="2400" b="1" u="sng" dirty="0" smtClean="0">
                <a:solidFill>
                  <a:srgbClr val="0000FF"/>
                </a:solidFill>
              </a:rPr>
              <a:t> </a:t>
            </a:r>
            <a:r>
              <a:rPr lang="en-US" altLang="th-TH" sz="2400" dirty="0" smtClean="0">
                <a:solidFill>
                  <a:srgbClr val="0000FF"/>
                </a:solidFill>
              </a:rPr>
              <a:t>Use </a:t>
            </a:r>
            <a:r>
              <a:rPr lang="en-US" altLang="th-TH" sz="2400" dirty="0">
                <a:solidFill>
                  <a:srgbClr val="0000FF"/>
                </a:solidFill>
              </a:rPr>
              <a:t>the superposition theorem </a:t>
            </a:r>
            <a:r>
              <a:rPr lang="en-US" altLang="th-TH" sz="2400" dirty="0" smtClean="0">
                <a:solidFill>
                  <a:srgbClr val="0000FF"/>
                </a:solidFill>
              </a:rPr>
              <a:t>to</a:t>
            </a:r>
            <a:r>
              <a:rPr lang="th-TH" altLang="th-TH" sz="2400" dirty="0" smtClean="0">
                <a:solidFill>
                  <a:srgbClr val="0000FF"/>
                </a:solidFill>
              </a:rPr>
              <a:t> </a:t>
            </a:r>
            <a:r>
              <a:rPr lang="en-US" altLang="th-TH" sz="2400" dirty="0" smtClean="0">
                <a:solidFill>
                  <a:srgbClr val="0000FF"/>
                </a:solidFill>
              </a:rPr>
              <a:t>find </a:t>
            </a:r>
            <a:r>
              <a:rPr lang="en-US" altLang="th-TH" sz="2400" dirty="0">
                <a:solidFill>
                  <a:srgbClr val="0000FF"/>
                </a:solidFill>
              </a:rPr>
              <a:t>v in the circuit shown below.</a:t>
            </a:r>
          </a:p>
        </p:txBody>
      </p:sp>
      <p:pic>
        <p:nvPicPr>
          <p:cNvPr id="13" name="Picture 8" descr="04-007"/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1918"/>
          <a:stretch/>
        </p:blipFill>
        <p:spPr>
          <a:xfrm>
            <a:off x="5763201" y="2815873"/>
            <a:ext cx="3152199" cy="14905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29255"/>
              </p:ext>
            </p:extLst>
          </p:nvPr>
        </p:nvGraphicFramePr>
        <p:xfrm>
          <a:off x="6179520" y="4508523"/>
          <a:ext cx="2474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9" name="Equation" r:id="rId6" imgW="1180800" imgH="393480" progId="Equation.3">
                  <p:embed/>
                </p:oleObj>
              </mc:Choice>
              <mc:Fallback>
                <p:oleObj name="Equation" r:id="rId6" imgW="1180800" imgH="393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9520" y="4508523"/>
                        <a:ext cx="2474913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ent Arrow 3"/>
          <p:cNvSpPr/>
          <p:nvPr/>
        </p:nvSpPr>
        <p:spPr>
          <a:xfrm rot="5400000">
            <a:off x="6361876" y="1386211"/>
            <a:ext cx="983929" cy="2391984"/>
          </a:xfrm>
          <a:prstGeom prst="bentArrow">
            <a:avLst>
              <a:gd name="adj1" fmla="val 23140"/>
              <a:gd name="adj2" fmla="val 20050"/>
              <a:gd name="adj3" fmla="val 1982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6272817" y="1863895"/>
            <a:ext cx="22098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dirty="0" smtClean="0">
                <a:solidFill>
                  <a:srgbClr val="FF3300"/>
                </a:solidFill>
              </a:rPr>
              <a:t>(a) 3A </a:t>
            </a:r>
            <a:r>
              <a:rPr lang="en-US" altLang="th-TH" sz="2000" dirty="0">
                <a:solidFill>
                  <a:srgbClr val="FF3300"/>
                </a:solidFill>
              </a:rPr>
              <a:t>is discarded by open-circuit</a:t>
            </a:r>
          </a:p>
        </p:txBody>
      </p:sp>
      <p:sp>
        <p:nvSpPr>
          <p:cNvPr id="18" name="Bent Arrow 17"/>
          <p:cNvSpPr/>
          <p:nvPr/>
        </p:nvSpPr>
        <p:spPr>
          <a:xfrm rot="16200000" flipH="1">
            <a:off x="166260" y="2436156"/>
            <a:ext cx="1987856" cy="1337229"/>
          </a:xfrm>
          <a:prstGeom prst="bentArrow">
            <a:avLst>
              <a:gd name="adj1" fmla="val 18866"/>
              <a:gd name="adj2" fmla="val 20050"/>
              <a:gd name="adj3" fmla="val 1982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19075" y="2761353"/>
            <a:ext cx="21717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dirty="0" smtClean="0">
                <a:solidFill>
                  <a:srgbClr val="FF3300"/>
                </a:solidFill>
              </a:rPr>
              <a:t>(b) 6V </a:t>
            </a:r>
            <a:r>
              <a:rPr lang="en-US" altLang="th-TH" sz="2000" dirty="0">
                <a:solidFill>
                  <a:srgbClr val="FF3300"/>
                </a:solidFill>
              </a:rPr>
              <a:t>is discarded by short-circuit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075" y="5562601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ใช้สูตร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9294" y="4198244"/>
            <a:ext cx="299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ใช้สูตร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Voltage Divider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352443"/>
              </p:ext>
            </p:extLst>
          </p:nvPr>
        </p:nvGraphicFramePr>
        <p:xfrm>
          <a:off x="548723" y="5882791"/>
          <a:ext cx="24749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0" name="Equation" r:id="rId8" imgW="1180800" imgH="393480" progId="Equation.3">
                  <p:embed/>
                </p:oleObj>
              </mc:Choice>
              <mc:Fallback>
                <p:oleObj name="Equation" r:id="rId8" imgW="1180800" imgH="39348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723" y="5882791"/>
                        <a:ext cx="2474912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67273" y="6033137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236248" y="6085821"/>
            <a:ext cx="535652" cy="320570"/>
          </a:xfrm>
          <a:prstGeom prst="rightArrow">
            <a:avLst>
              <a:gd name="adj1" fmla="val 440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206054" y="5334023"/>
            <a:ext cx="419829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565271"/>
              </p:ext>
            </p:extLst>
          </p:nvPr>
        </p:nvGraphicFramePr>
        <p:xfrm>
          <a:off x="5529193" y="5682215"/>
          <a:ext cx="2476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1" name="Equation" r:id="rId10" imgW="1180800" imgH="406080" progId="Equation.3">
                  <p:embed/>
                </p:oleObj>
              </mc:Choice>
              <mc:Fallback>
                <p:oleObj name="Equation" r:id="rId10" imgW="1180800" imgH="40608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9193" y="5682215"/>
                        <a:ext cx="2476500" cy="852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702598" y="19050"/>
            <a:ext cx="7406640" cy="1102213"/>
          </a:xfrm>
        </p:spPr>
        <p:txBody>
          <a:bodyPr/>
          <a:lstStyle/>
          <a:p>
            <a:r>
              <a:rPr lang="en-US" altLang="th-TH" sz="4000" dirty="0"/>
              <a:t>4.3 Superposition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pic>
        <p:nvPicPr>
          <p:cNvPr id="120845" name="Picture 13" descr="04-0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7195" y="1292046"/>
            <a:ext cx="3962400" cy="1438275"/>
          </a:xfrm>
          <a:noFill/>
          <a:ln/>
        </p:spPr>
      </p:pic>
      <p:sp>
        <p:nvSpPr>
          <p:cNvPr id="1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AA69-8E4B-4C2E-9335-78C7A82A0362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234071" y="890431"/>
            <a:ext cx="7966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th-TH" sz="2400" b="1" u="sng" dirty="0">
                <a:solidFill>
                  <a:srgbClr val="0000FF"/>
                </a:solidFill>
              </a:rPr>
              <a:t>Example </a:t>
            </a:r>
            <a:r>
              <a:rPr lang="en-US" altLang="th-TH" sz="2400" b="1" u="sng" dirty="0" smtClean="0">
                <a:solidFill>
                  <a:srgbClr val="0000FF"/>
                </a:solidFill>
              </a:rPr>
              <a:t>3</a:t>
            </a:r>
            <a:r>
              <a:rPr lang="th-TH" altLang="th-TH" sz="2400" b="1" u="sng" dirty="0" smtClean="0">
                <a:solidFill>
                  <a:srgbClr val="0000FF"/>
                </a:solidFill>
              </a:rPr>
              <a:t> </a:t>
            </a:r>
            <a:r>
              <a:rPr lang="en-US" altLang="th-TH" sz="2400" dirty="0" smtClean="0">
                <a:solidFill>
                  <a:srgbClr val="0000FF"/>
                </a:solidFill>
              </a:rPr>
              <a:t>Use </a:t>
            </a:r>
            <a:r>
              <a:rPr lang="en-US" altLang="th-TH" sz="2400" dirty="0">
                <a:solidFill>
                  <a:srgbClr val="0000FF"/>
                </a:solidFill>
              </a:rPr>
              <a:t>superposition </a:t>
            </a:r>
            <a:r>
              <a:rPr lang="en-US" altLang="th-TH" sz="2400" dirty="0" smtClean="0">
                <a:solidFill>
                  <a:srgbClr val="0000FF"/>
                </a:solidFill>
              </a:rPr>
              <a:t>to</a:t>
            </a:r>
            <a:r>
              <a:rPr lang="th-TH" altLang="th-TH" sz="2400" dirty="0" smtClean="0">
                <a:solidFill>
                  <a:srgbClr val="0000FF"/>
                </a:solidFill>
              </a:rPr>
              <a:t> </a:t>
            </a:r>
            <a:r>
              <a:rPr lang="en-US" altLang="th-TH" sz="2400" dirty="0" smtClean="0">
                <a:solidFill>
                  <a:srgbClr val="0000FF"/>
                </a:solidFill>
              </a:rPr>
              <a:t>find </a:t>
            </a:r>
            <a:r>
              <a:rPr lang="en-US" altLang="th-TH" sz="2400" dirty="0" err="1">
                <a:solidFill>
                  <a:srgbClr val="0000FF"/>
                </a:solidFill>
              </a:rPr>
              <a:t>v</a:t>
            </a:r>
            <a:r>
              <a:rPr lang="en-US" altLang="th-TH" sz="2400" baseline="-25000" dirty="0" err="1">
                <a:solidFill>
                  <a:srgbClr val="0000FF"/>
                </a:solidFill>
              </a:rPr>
              <a:t>x</a:t>
            </a:r>
            <a:r>
              <a:rPr lang="en-US" altLang="th-TH" sz="2400" dirty="0">
                <a:solidFill>
                  <a:srgbClr val="0000FF"/>
                </a:solidFill>
              </a:rPr>
              <a:t> in the circuit below.</a:t>
            </a:r>
          </a:p>
        </p:txBody>
      </p:sp>
      <p:grpSp>
        <p:nvGrpSpPr>
          <p:cNvPr id="120847" name="Group 15"/>
          <p:cNvGrpSpPr>
            <a:grpSpLocks noChangeAspect="1"/>
          </p:cNvGrpSpPr>
          <p:nvPr/>
        </p:nvGrpSpPr>
        <p:grpSpPr bwMode="auto">
          <a:xfrm>
            <a:off x="185396" y="3685071"/>
            <a:ext cx="3801713" cy="2665706"/>
            <a:chOff x="4084" y="5818"/>
            <a:chExt cx="5276" cy="3974"/>
          </a:xfrm>
        </p:grpSpPr>
        <p:grpSp>
          <p:nvGrpSpPr>
            <p:cNvPr id="120848" name="Group 16"/>
            <p:cNvGrpSpPr>
              <a:grpSpLocks noChangeAspect="1"/>
            </p:cNvGrpSpPr>
            <p:nvPr/>
          </p:nvGrpSpPr>
          <p:grpSpPr bwMode="auto">
            <a:xfrm>
              <a:off x="5760" y="8640"/>
              <a:ext cx="864" cy="864"/>
              <a:chOff x="7200" y="7728"/>
              <a:chExt cx="864" cy="864"/>
            </a:xfrm>
          </p:grpSpPr>
          <p:sp>
            <p:nvSpPr>
              <p:cNvPr id="12084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7200" y="7728"/>
                <a:ext cx="864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50" name="Line 18"/>
              <p:cNvSpPr>
                <a:spLocks noChangeAspect="1" noChangeShapeType="1"/>
              </p:cNvSpPr>
              <p:nvPr/>
            </p:nvSpPr>
            <p:spPr bwMode="auto">
              <a:xfrm>
                <a:off x="7632" y="772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51" name="Line 19"/>
              <p:cNvSpPr>
                <a:spLocks noChangeAspect="1" noChangeShapeType="1"/>
              </p:cNvSpPr>
              <p:nvPr/>
            </p:nvSpPr>
            <p:spPr bwMode="auto">
              <a:xfrm>
                <a:off x="7344" y="80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52" name="Line 20"/>
              <p:cNvSpPr>
                <a:spLocks noChangeAspect="1" noChangeShapeType="1"/>
              </p:cNvSpPr>
              <p:nvPr/>
            </p:nvSpPr>
            <p:spPr bwMode="auto">
              <a:xfrm>
                <a:off x="7488" y="810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53" name="Line 21"/>
              <p:cNvSpPr>
                <a:spLocks noChangeAspect="1" noChangeShapeType="1"/>
              </p:cNvSpPr>
              <p:nvPr/>
            </p:nvSpPr>
            <p:spPr bwMode="auto">
              <a:xfrm>
                <a:off x="7572" y="818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sp>
          <p:nvSpPr>
            <p:cNvPr id="120854" name="Freeform 22"/>
            <p:cNvSpPr>
              <a:spLocks noChangeAspect="1"/>
            </p:cNvSpPr>
            <p:nvPr/>
          </p:nvSpPr>
          <p:spPr bwMode="auto">
            <a:xfrm>
              <a:off x="5904" y="6768"/>
              <a:ext cx="2160" cy="1872"/>
            </a:xfrm>
            <a:custGeom>
              <a:avLst/>
              <a:gdLst>
                <a:gd name="T0" fmla="*/ 288 w 2160"/>
                <a:gd name="T1" fmla="*/ 1872 h 1872"/>
                <a:gd name="T2" fmla="*/ 2160 w 2160"/>
                <a:gd name="T3" fmla="*/ 1872 h 1872"/>
                <a:gd name="T4" fmla="*/ 2160 w 2160"/>
                <a:gd name="T5" fmla="*/ 0 h 1872"/>
                <a:gd name="T6" fmla="*/ 0 w 2160"/>
                <a:gd name="T7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872">
                  <a:moveTo>
                    <a:pt x="288" y="1872"/>
                  </a:moveTo>
                  <a:lnTo>
                    <a:pt x="2160" y="1872"/>
                  </a:lnTo>
                  <a:lnTo>
                    <a:pt x="21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855" name="Freeform 23"/>
            <p:cNvSpPr>
              <a:spLocks noChangeAspect="1"/>
            </p:cNvSpPr>
            <p:nvPr/>
          </p:nvSpPr>
          <p:spPr bwMode="auto">
            <a:xfrm>
              <a:off x="4464" y="6768"/>
              <a:ext cx="1728" cy="1872"/>
            </a:xfrm>
            <a:custGeom>
              <a:avLst/>
              <a:gdLst>
                <a:gd name="T0" fmla="*/ 1728 w 1728"/>
                <a:gd name="T1" fmla="*/ 1872 h 1872"/>
                <a:gd name="T2" fmla="*/ 0 w 1728"/>
                <a:gd name="T3" fmla="*/ 1872 h 1872"/>
                <a:gd name="T4" fmla="*/ 0 w 1728"/>
                <a:gd name="T5" fmla="*/ 0 h 1872"/>
                <a:gd name="T6" fmla="*/ 1728 w 1728"/>
                <a:gd name="T7" fmla="*/ 0 h 1872"/>
                <a:gd name="T8" fmla="*/ 1728 w 1728"/>
                <a:gd name="T9" fmla="*/ 187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872">
                  <a:moveTo>
                    <a:pt x="1728" y="1872"/>
                  </a:moveTo>
                  <a:lnTo>
                    <a:pt x="0" y="1872"/>
                  </a:lnTo>
                  <a:lnTo>
                    <a:pt x="0" y="0"/>
                  </a:lnTo>
                  <a:lnTo>
                    <a:pt x="1728" y="0"/>
                  </a:lnTo>
                  <a:lnTo>
                    <a:pt x="1728" y="18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120856" name="Group 24"/>
            <p:cNvGrpSpPr>
              <a:grpSpLocks noChangeAspect="1"/>
            </p:cNvGrpSpPr>
            <p:nvPr/>
          </p:nvGrpSpPr>
          <p:grpSpPr bwMode="auto">
            <a:xfrm>
              <a:off x="4608" y="6048"/>
              <a:ext cx="1152" cy="1281"/>
              <a:chOff x="4608" y="576"/>
              <a:chExt cx="1152" cy="1281"/>
            </a:xfrm>
          </p:grpSpPr>
          <p:grpSp>
            <p:nvGrpSpPr>
              <p:cNvPr id="120857" name="Group 25"/>
              <p:cNvGrpSpPr>
                <a:grpSpLocks noChangeAspect="1"/>
              </p:cNvGrpSpPr>
              <p:nvPr/>
            </p:nvGrpSpPr>
            <p:grpSpPr bwMode="auto">
              <a:xfrm>
                <a:off x="4608" y="576"/>
                <a:ext cx="1152" cy="1281"/>
                <a:chOff x="2160" y="3312"/>
                <a:chExt cx="1152" cy="1281"/>
              </a:xfrm>
            </p:grpSpPr>
            <p:sp>
              <p:nvSpPr>
                <p:cNvPr id="120858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sp>
              <p:nvSpPr>
                <p:cNvPr id="120859" name="Text Box 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06" y="3312"/>
                  <a:ext cx="1008" cy="1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ts val="3400"/>
                    </a:lnSpc>
                  </a:pPr>
                  <a:r>
                    <a:rPr lang="en-US" altLang="th-TH" sz="2400" b="1" dirty="0"/>
                    <a:t>20 </a:t>
                  </a:r>
                  <a:r>
                    <a:rPr lang="en-US" altLang="th-TH" sz="2400" b="1" dirty="0">
                      <a:sym typeface="Symbol" panose="05050102010706020507" pitchFamily="18" charset="2"/>
                    </a:rPr>
                    <a:t></a:t>
                  </a:r>
                  <a:endParaRPr lang="en-US" altLang="th-TH" sz="2400" dirty="0"/>
                </a:p>
              </p:txBody>
            </p:sp>
          </p:grpSp>
          <p:grpSp>
            <p:nvGrpSpPr>
              <p:cNvPr id="120860" name="Group 28"/>
              <p:cNvGrpSpPr>
                <a:grpSpLocks noChangeAspect="1"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12086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120862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120863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20864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</p:grpSp>
        <p:grpSp>
          <p:nvGrpSpPr>
            <p:cNvPr id="120865" name="Group 33"/>
            <p:cNvGrpSpPr>
              <a:grpSpLocks noChangeAspect="1"/>
            </p:cNvGrpSpPr>
            <p:nvPr/>
          </p:nvGrpSpPr>
          <p:grpSpPr bwMode="auto">
            <a:xfrm>
              <a:off x="5760" y="6090"/>
              <a:ext cx="864" cy="678"/>
              <a:chOff x="3024" y="5514"/>
              <a:chExt cx="864" cy="678"/>
            </a:xfrm>
          </p:grpSpPr>
          <p:sp>
            <p:nvSpPr>
              <p:cNvPr id="120866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67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3135" y="5514"/>
                <a:ext cx="69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v</a:t>
                </a:r>
                <a:r>
                  <a:rPr lang="en-US" altLang="th-TH" sz="2400" b="1" baseline="-25000" dirty="0"/>
                  <a:t>1</a:t>
                </a:r>
                <a:endParaRPr lang="en-US" altLang="th-TH" sz="2400" dirty="0"/>
              </a:p>
            </p:txBody>
          </p:sp>
        </p:grpSp>
        <p:grpSp>
          <p:nvGrpSpPr>
            <p:cNvPr id="120868" name="Group 36"/>
            <p:cNvGrpSpPr>
              <a:grpSpLocks noChangeAspect="1"/>
            </p:cNvGrpSpPr>
            <p:nvPr/>
          </p:nvGrpSpPr>
          <p:grpSpPr bwMode="auto">
            <a:xfrm>
              <a:off x="6048" y="7056"/>
              <a:ext cx="1296" cy="1152"/>
              <a:chOff x="7200" y="2016"/>
              <a:chExt cx="1296" cy="1152"/>
            </a:xfrm>
          </p:grpSpPr>
          <p:grpSp>
            <p:nvGrpSpPr>
              <p:cNvPr id="120869" name="Group 37"/>
              <p:cNvGrpSpPr>
                <a:grpSpLocks noChangeAspect="1"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120870" name="Line 38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120871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120872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20873" name="Freeform 41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  <p:grpSp>
            <p:nvGrpSpPr>
              <p:cNvPr id="120874" name="Group 42"/>
              <p:cNvGrpSpPr>
                <a:grpSpLocks noChangeAspect="1"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120875" name="Text Box 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2400" b="1"/>
                    <a:t>4 </a:t>
                  </a:r>
                  <a:r>
                    <a:rPr lang="en-US" altLang="th-TH" sz="2400" b="1">
                      <a:sym typeface="Symbol" panose="05050102010706020507" pitchFamily="18" charset="2"/>
                    </a:rPr>
                    <a:t></a:t>
                  </a:r>
                  <a:endParaRPr lang="en-US" altLang="th-TH" sz="2400"/>
                </a:p>
              </p:txBody>
            </p:sp>
            <p:sp>
              <p:nvSpPr>
                <p:cNvPr id="120876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</p:grpSp>
        </p:grpSp>
        <p:sp>
          <p:nvSpPr>
            <p:cNvPr id="120877" name="Rectangle 45"/>
            <p:cNvSpPr>
              <a:spLocks noChangeAspect="1" noChangeArrowheads="1"/>
            </p:cNvSpPr>
            <p:nvPr/>
          </p:nvSpPr>
          <p:spPr bwMode="auto">
            <a:xfrm>
              <a:off x="4176" y="741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880" name="Text Box 48"/>
            <p:cNvSpPr txBox="1">
              <a:spLocks noChangeAspect="1" noChangeArrowheads="1"/>
            </p:cNvSpPr>
            <p:nvPr/>
          </p:nvSpPr>
          <p:spPr bwMode="auto">
            <a:xfrm>
              <a:off x="4220" y="7589"/>
              <a:ext cx="1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US" altLang="th-TH" sz="2400" b="1" dirty="0"/>
                <a:t>10 V</a:t>
              </a:r>
              <a:endParaRPr lang="en-US" altLang="th-TH" sz="2400" dirty="0"/>
            </a:p>
          </p:txBody>
        </p:sp>
        <p:grpSp>
          <p:nvGrpSpPr>
            <p:cNvPr id="120881" name="Group 49"/>
            <p:cNvGrpSpPr>
              <a:grpSpLocks noChangeAspect="1"/>
            </p:cNvGrpSpPr>
            <p:nvPr/>
          </p:nvGrpSpPr>
          <p:grpSpPr bwMode="auto">
            <a:xfrm>
              <a:off x="4084" y="5818"/>
              <a:ext cx="668" cy="2390"/>
              <a:chOff x="2356" y="778"/>
              <a:chExt cx="668" cy="2390"/>
            </a:xfrm>
          </p:grpSpPr>
          <p:sp>
            <p:nvSpPr>
              <p:cNvPr id="120882" name="Line 50"/>
              <p:cNvSpPr>
                <a:spLocks noChangeAspect="1" noChangeShapeType="1"/>
              </p:cNvSpPr>
              <p:nvPr/>
            </p:nvSpPr>
            <p:spPr bwMode="auto">
              <a:xfrm>
                <a:off x="2736" y="201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grpSp>
            <p:nvGrpSpPr>
              <p:cNvPr id="120883" name="Group 51"/>
              <p:cNvGrpSpPr>
                <a:grpSpLocks noChangeAspect="1"/>
              </p:cNvGrpSpPr>
              <p:nvPr/>
            </p:nvGrpSpPr>
            <p:grpSpPr bwMode="auto">
              <a:xfrm>
                <a:off x="2448" y="2302"/>
                <a:ext cx="576" cy="578"/>
                <a:chOff x="2448" y="2222"/>
                <a:chExt cx="576" cy="578"/>
              </a:xfrm>
            </p:grpSpPr>
            <p:sp>
              <p:nvSpPr>
                <p:cNvPr id="120884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224"/>
                  <a:ext cx="576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120885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2463" y="2222"/>
                  <a:ext cx="547" cy="578"/>
                  <a:chOff x="2463" y="3742"/>
                  <a:chExt cx="547" cy="578"/>
                </a:xfrm>
              </p:grpSpPr>
              <p:sp>
                <p:nvSpPr>
                  <p:cNvPr id="120886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36" y="3742"/>
                    <a:ext cx="0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2088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3758"/>
                    <a:ext cx="547" cy="5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20888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36" y="4306"/>
                    <a:ext cx="0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  <p:sp>
            <p:nvSpPr>
              <p:cNvPr id="120889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2356" y="778"/>
                <a:ext cx="576" cy="1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CC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lnSpc>
                    <a:spcPts val="4400"/>
                  </a:lnSpc>
                </a:pPr>
                <a:endParaRPr lang="en-US" altLang="th-TH" sz="2400" dirty="0"/>
              </a:p>
              <a:p>
                <a:pPr algn="ctr">
                  <a:lnSpc>
                    <a:spcPts val="4400"/>
                  </a:lnSpc>
                </a:pPr>
                <a:r>
                  <a:rPr lang="en-US" altLang="th-TH" sz="2400" dirty="0"/>
                  <a:t>+</a:t>
                </a:r>
              </a:p>
              <a:p>
                <a:pPr algn="ctr">
                  <a:lnSpc>
                    <a:spcPts val="4400"/>
                  </a:lnSpc>
                </a:pPr>
                <a:r>
                  <a:rPr lang="en-US" altLang="th-TH" sz="2400" dirty="0">
                    <a:sym typeface="Symbol" panose="05050102010706020507" pitchFamily="18" charset="2"/>
                  </a:rPr>
                  <a:t></a:t>
                </a:r>
                <a:endParaRPr lang="en-US" altLang="th-TH" sz="2400" dirty="0"/>
              </a:p>
            </p:txBody>
          </p:sp>
        </p:grpSp>
        <p:grpSp>
          <p:nvGrpSpPr>
            <p:cNvPr id="120890" name="Group 58"/>
            <p:cNvGrpSpPr>
              <a:grpSpLocks noChangeAspect="1"/>
            </p:cNvGrpSpPr>
            <p:nvPr/>
          </p:nvGrpSpPr>
          <p:grpSpPr bwMode="auto">
            <a:xfrm>
              <a:off x="7776" y="7056"/>
              <a:ext cx="576" cy="1152"/>
              <a:chOff x="2880" y="10656"/>
              <a:chExt cx="576" cy="1152"/>
            </a:xfrm>
          </p:grpSpPr>
          <p:sp>
            <p:nvSpPr>
              <p:cNvPr id="120891" name="Line 59"/>
              <p:cNvSpPr>
                <a:spLocks noChangeAspect="1" noChangeShapeType="1"/>
              </p:cNvSpPr>
              <p:nvPr/>
            </p:nvSpPr>
            <p:spPr bwMode="auto">
              <a:xfrm>
                <a:off x="3168" y="1065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92" name="Freeform 60"/>
              <p:cNvSpPr>
                <a:spLocks noChangeAspect="1"/>
              </p:cNvSpPr>
              <p:nvPr/>
            </p:nvSpPr>
            <p:spPr bwMode="auto">
              <a:xfrm>
                <a:off x="2880" y="10944"/>
                <a:ext cx="576" cy="57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lnTo>
                      <a:pt x="0" y="288"/>
                    </a:lnTo>
                    <a:lnTo>
                      <a:pt x="288" y="576"/>
                    </a:lnTo>
                    <a:lnTo>
                      <a:pt x="576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93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3168" y="1101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grpSp>
          <p:nvGrpSpPr>
            <p:cNvPr id="120894" name="Group 62"/>
            <p:cNvGrpSpPr>
              <a:grpSpLocks noChangeAspect="1"/>
            </p:cNvGrpSpPr>
            <p:nvPr/>
          </p:nvGrpSpPr>
          <p:grpSpPr bwMode="auto">
            <a:xfrm>
              <a:off x="5645" y="9131"/>
              <a:ext cx="1059" cy="661"/>
              <a:chOff x="2909" y="5531"/>
              <a:chExt cx="1059" cy="661"/>
            </a:xfrm>
          </p:grpSpPr>
          <p:sp>
            <p:nvSpPr>
              <p:cNvPr id="12089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96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2909" y="5531"/>
                <a:ext cx="1059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(a)</a:t>
                </a:r>
                <a:endParaRPr lang="en-US" altLang="th-TH" sz="2400" dirty="0"/>
              </a:p>
            </p:txBody>
          </p:sp>
        </p:grpSp>
        <p:grpSp>
          <p:nvGrpSpPr>
            <p:cNvPr id="120897" name="Group 65"/>
            <p:cNvGrpSpPr>
              <a:grpSpLocks noChangeAspect="1"/>
            </p:cNvGrpSpPr>
            <p:nvPr/>
          </p:nvGrpSpPr>
          <p:grpSpPr bwMode="auto">
            <a:xfrm>
              <a:off x="8028" y="7344"/>
              <a:ext cx="1332" cy="816"/>
              <a:chOff x="3000" y="5616"/>
              <a:chExt cx="888" cy="816"/>
            </a:xfrm>
          </p:grpSpPr>
          <p:sp>
            <p:nvSpPr>
              <p:cNvPr id="12089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899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3000" y="5883"/>
                <a:ext cx="880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0.1v</a:t>
                </a:r>
                <a:r>
                  <a:rPr lang="en-US" altLang="th-TH" sz="2400" b="1" baseline="-25000" dirty="0"/>
                  <a:t>1</a:t>
                </a:r>
                <a:endParaRPr lang="en-US" altLang="th-TH" sz="2400" dirty="0"/>
              </a:p>
            </p:txBody>
          </p:sp>
        </p:grpSp>
        <p:sp>
          <p:nvSpPr>
            <p:cNvPr id="120900" name="Line 68"/>
            <p:cNvSpPr>
              <a:spLocks noChangeAspect="1" noChangeShapeType="1"/>
            </p:cNvSpPr>
            <p:nvPr/>
          </p:nvSpPr>
          <p:spPr bwMode="auto">
            <a:xfrm>
              <a:off x="5616" y="67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901" name="Line 69"/>
            <p:cNvSpPr>
              <a:spLocks noChangeAspect="1" noChangeShapeType="1"/>
            </p:cNvSpPr>
            <p:nvPr/>
          </p:nvSpPr>
          <p:spPr bwMode="auto">
            <a:xfrm flipH="1">
              <a:off x="6336" y="67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902" name="Line 70"/>
            <p:cNvSpPr>
              <a:spLocks noChangeAspect="1" noChangeShapeType="1"/>
            </p:cNvSpPr>
            <p:nvPr/>
          </p:nvSpPr>
          <p:spPr bwMode="auto">
            <a:xfrm>
              <a:off x="6192" y="6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</p:grpSp>
      <p:grpSp>
        <p:nvGrpSpPr>
          <p:cNvPr id="120903" name="Group 71"/>
          <p:cNvGrpSpPr>
            <a:grpSpLocks noChangeAspect="1"/>
          </p:cNvGrpSpPr>
          <p:nvPr/>
        </p:nvGrpSpPr>
        <p:grpSpPr bwMode="auto">
          <a:xfrm>
            <a:off x="4774354" y="3807985"/>
            <a:ext cx="4590946" cy="2562225"/>
            <a:chOff x="4320" y="10512"/>
            <a:chExt cx="6194" cy="3456"/>
          </a:xfrm>
        </p:grpSpPr>
        <p:grpSp>
          <p:nvGrpSpPr>
            <p:cNvPr id="120904" name="Group 72"/>
            <p:cNvGrpSpPr>
              <a:grpSpLocks noChangeAspect="1"/>
            </p:cNvGrpSpPr>
            <p:nvPr/>
          </p:nvGrpSpPr>
          <p:grpSpPr bwMode="auto">
            <a:xfrm>
              <a:off x="5616" y="13104"/>
              <a:ext cx="864" cy="864"/>
              <a:chOff x="7200" y="7728"/>
              <a:chExt cx="864" cy="864"/>
            </a:xfrm>
          </p:grpSpPr>
          <p:sp>
            <p:nvSpPr>
              <p:cNvPr id="120905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7200" y="7728"/>
                <a:ext cx="864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06" name="Line 74"/>
              <p:cNvSpPr>
                <a:spLocks noChangeAspect="1" noChangeShapeType="1"/>
              </p:cNvSpPr>
              <p:nvPr/>
            </p:nvSpPr>
            <p:spPr bwMode="auto">
              <a:xfrm>
                <a:off x="7632" y="772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07" name="Line 75"/>
              <p:cNvSpPr>
                <a:spLocks noChangeAspect="1" noChangeShapeType="1"/>
              </p:cNvSpPr>
              <p:nvPr/>
            </p:nvSpPr>
            <p:spPr bwMode="auto">
              <a:xfrm>
                <a:off x="7344" y="80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08" name="Line 76"/>
              <p:cNvSpPr>
                <a:spLocks noChangeAspect="1" noChangeShapeType="1"/>
              </p:cNvSpPr>
              <p:nvPr/>
            </p:nvSpPr>
            <p:spPr bwMode="auto">
              <a:xfrm>
                <a:off x="7488" y="810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09" name="Line 77"/>
              <p:cNvSpPr>
                <a:spLocks noChangeAspect="1" noChangeShapeType="1"/>
              </p:cNvSpPr>
              <p:nvPr/>
            </p:nvSpPr>
            <p:spPr bwMode="auto">
              <a:xfrm>
                <a:off x="7572" y="818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sp>
          <p:nvSpPr>
            <p:cNvPr id="120910" name="Freeform 78"/>
            <p:cNvSpPr>
              <a:spLocks noChangeAspect="1"/>
            </p:cNvSpPr>
            <p:nvPr/>
          </p:nvSpPr>
          <p:spPr bwMode="auto">
            <a:xfrm>
              <a:off x="5760" y="11232"/>
              <a:ext cx="2160" cy="1872"/>
            </a:xfrm>
            <a:custGeom>
              <a:avLst/>
              <a:gdLst>
                <a:gd name="T0" fmla="*/ 288 w 2160"/>
                <a:gd name="T1" fmla="*/ 1872 h 1872"/>
                <a:gd name="T2" fmla="*/ 2160 w 2160"/>
                <a:gd name="T3" fmla="*/ 1872 h 1872"/>
                <a:gd name="T4" fmla="*/ 2160 w 2160"/>
                <a:gd name="T5" fmla="*/ 0 h 1872"/>
                <a:gd name="T6" fmla="*/ 0 w 2160"/>
                <a:gd name="T7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872">
                  <a:moveTo>
                    <a:pt x="288" y="1872"/>
                  </a:moveTo>
                  <a:lnTo>
                    <a:pt x="2160" y="1872"/>
                  </a:lnTo>
                  <a:lnTo>
                    <a:pt x="21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911" name="Freeform 79"/>
            <p:cNvSpPr>
              <a:spLocks noChangeAspect="1"/>
            </p:cNvSpPr>
            <p:nvPr/>
          </p:nvSpPr>
          <p:spPr bwMode="auto">
            <a:xfrm>
              <a:off x="4320" y="11232"/>
              <a:ext cx="1728" cy="1872"/>
            </a:xfrm>
            <a:custGeom>
              <a:avLst/>
              <a:gdLst>
                <a:gd name="T0" fmla="*/ 1728 w 1728"/>
                <a:gd name="T1" fmla="*/ 1872 h 1872"/>
                <a:gd name="T2" fmla="*/ 0 w 1728"/>
                <a:gd name="T3" fmla="*/ 1872 h 1872"/>
                <a:gd name="T4" fmla="*/ 0 w 1728"/>
                <a:gd name="T5" fmla="*/ 0 h 1872"/>
                <a:gd name="T6" fmla="*/ 1728 w 1728"/>
                <a:gd name="T7" fmla="*/ 0 h 1872"/>
                <a:gd name="T8" fmla="*/ 1728 w 1728"/>
                <a:gd name="T9" fmla="*/ 187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872">
                  <a:moveTo>
                    <a:pt x="1728" y="1872"/>
                  </a:moveTo>
                  <a:lnTo>
                    <a:pt x="0" y="1872"/>
                  </a:lnTo>
                  <a:lnTo>
                    <a:pt x="0" y="0"/>
                  </a:lnTo>
                  <a:lnTo>
                    <a:pt x="1728" y="0"/>
                  </a:lnTo>
                  <a:lnTo>
                    <a:pt x="1728" y="18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120912" name="Group 80"/>
            <p:cNvGrpSpPr>
              <a:grpSpLocks noChangeAspect="1"/>
            </p:cNvGrpSpPr>
            <p:nvPr/>
          </p:nvGrpSpPr>
          <p:grpSpPr bwMode="auto">
            <a:xfrm>
              <a:off x="5760" y="11520"/>
              <a:ext cx="576" cy="1152"/>
              <a:chOff x="2448" y="3534"/>
              <a:chExt cx="576" cy="1152"/>
            </a:xfrm>
          </p:grpSpPr>
          <p:sp>
            <p:nvSpPr>
              <p:cNvPr id="120913" name="Line 81"/>
              <p:cNvSpPr>
                <a:spLocks noChangeAspect="1" noChangeShapeType="1"/>
              </p:cNvSpPr>
              <p:nvPr/>
            </p:nvSpPr>
            <p:spPr bwMode="auto">
              <a:xfrm>
                <a:off x="2736" y="3534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grpSp>
            <p:nvGrpSpPr>
              <p:cNvPr id="120914" name="Group 82"/>
              <p:cNvGrpSpPr>
                <a:grpSpLocks noChangeAspect="1"/>
              </p:cNvGrpSpPr>
              <p:nvPr/>
            </p:nvGrpSpPr>
            <p:grpSpPr bwMode="auto">
              <a:xfrm>
                <a:off x="2448" y="3820"/>
                <a:ext cx="576" cy="578"/>
                <a:chOff x="2448" y="3820"/>
                <a:chExt cx="576" cy="578"/>
              </a:xfrm>
            </p:grpSpPr>
            <p:grpSp>
              <p:nvGrpSpPr>
                <p:cNvPr id="120915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448" y="3820"/>
                  <a:ext cx="576" cy="578"/>
                  <a:chOff x="2448" y="2222"/>
                  <a:chExt cx="576" cy="578"/>
                </a:xfrm>
              </p:grpSpPr>
              <p:sp>
                <p:nvSpPr>
                  <p:cNvPr id="120916" name="Rectangle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224"/>
                    <a:ext cx="576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grpSp>
                <p:nvGrpSpPr>
                  <p:cNvPr id="120917" name="Group 8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63" y="2222"/>
                    <a:ext cx="547" cy="578"/>
                    <a:chOff x="2463" y="3742"/>
                    <a:chExt cx="547" cy="578"/>
                  </a:xfrm>
                </p:grpSpPr>
                <p:sp>
                  <p:nvSpPr>
                    <p:cNvPr id="120918" name="Line 8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3742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 sz="2400"/>
                    </a:p>
                  </p:txBody>
                </p:sp>
                <p:sp>
                  <p:nvSpPr>
                    <p:cNvPr id="120919" name="Oval 8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63" y="3758"/>
                      <a:ext cx="547" cy="5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 sz="2400"/>
                    </a:p>
                  </p:txBody>
                </p:sp>
                <p:sp>
                  <p:nvSpPr>
                    <p:cNvPr id="120920" name="Line 8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4306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 sz="2400"/>
                    </a:p>
                  </p:txBody>
                </p:sp>
              </p:grpSp>
            </p:grpSp>
            <p:sp>
              <p:nvSpPr>
                <p:cNvPr id="120921" name="Line 8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6" y="388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</p:grpSp>
        </p:grpSp>
        <p:grpSp>
          <p:nvGrpSpPr>
            <p:cNvPr id="120922" name="Group 90"/>
            <p:cNvGrpSpPr>
              <a:grpSpLocks noChangeAspect="1"/>
            </p:cNvGrpSpPr>
            <p:nvPr/>
          </p:nvGrpSpPr>
          <p:grpSpPr bwMode="auto">
            <a:xfrm>
              <a:off x="7776" y="11664"/>
              <a:ext cx="1296" cy="1152"/>
              <a:chOff x="7200" y="2016"/>
              <a:chExt cx="1296" cy="1152"/>
            </a:xfrm>
          </p:grpSpPr>
          <p:grpSp>
            <p:nvGrpSpPr>
              <p:cNvPr id="120923" name="Group 91"/>
              <p:cNvGrpSpPr>
                <a:grpSpLocks noChangeAspect="1"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120924" name="Line 9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120925" name="Group 93"/>
                <p:cNvGrpSpPr>
                  <a:grpSpLocks noChangeAspect="1"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120926" name="Rectangle 94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20927" name="Freeform 95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  <p:grpSp>
            <p:nvGrpSpPr>
              <p:cNvPr id="120928" name="Group 96"/>
              <p:cNvGrpSpPr>
                <a:grpSpLocks noChangeAspect="1"/>
              </p:cNvGrpSpPr>
              <p:nvPr/>
            </p:nvGrpSpPr>
            <p:grpSpPr bwMode="auto">
              <a:xfrm>
                <a:off x="7344" y="2225"/>
                <a:ext cx="1152" cy="655"/>
                <a:chOff x="8928" y="8129"/>
                <a:chExt cx="1152" cy="655"/>
              </a:xfrm>
            </p:grpSpPr>
            <p:sp>
              <p:nvSpPr>
                <p:cNvPr id="120929" name="Text Box 9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967" y="8129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2400" b="1" dirty="0"/>
                    <a:t>4 </a:t>
                  </a:r>
                  <a:r>
                    <a:rPr lang="en-US" altLang="th-TH" sz="2400" b="1" dirty="0">
                      <a:sym typeface="Symbol" panose="05050102010706020507" pitchFamily="18" charset="2"/>
                    </a:rPr>
                    <a:t></a:t>
                  </a:r>
                  <a:endParaRPr lang="en-US" altLang="th-TH" sz="2400" dirty="0"/>
                </a:p>
              </p:txBody>
            </p:sp>
            <p:sp>
              <p:nvSpPr>
                <p:cNvPr id="120930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</p:grpSp>
        </p:grpSp>
        <p:grpSp>
          <p:nvGrpSpPr>
            <p:cNvPr id="120931" name="Group 99"/>
            <p:cNvGrpSpPr>
              <a:grpSpLocks noChangeAspect="1"/>
            </p:cNvGrpSpPr>
            <p:nvPr/>
          </p:nvGrpSpPr>
          <p:grpSpPr bwMode="auto">
            <a:xfrm>
              <a:off x="6240" y="11808"/>
              <a:ext cx="1000" cy="672"/>
              <a:chOff x="3024" y="5616"/>
              <a:chExt cx="1059" cy="576"/>
            </a:xfrm>
          </p:grpSpPr>
          <p:sp>
            <p:nvSpPr>
              <p:cNvPr id="120932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33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3125" y="5688"/>
                <a:ext cx="95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2400" b="1" dirty="0"/>
                  <a:t>2 A</a:t>
                </a:r>
                <a:endParaRPr lang="en-US" altLang="th-TH" sz="2400" dirty="0"/>
              </a:p>
            </p:txBody>
          </p:sp>
        </p:grpSp>
        <p:grpSp>
          <p:nvGrpSpPr>
            <p:cNvPr id="120934" name="Group 102"/>
            <p:cNvGrpSpPr>
              <a:grpSpLocks noChangeAspect="1"/>
            </p:cNvGrpSpPr>
            <p:nvPr/>
          </p:nvGrpSpPr>
          <p:grpSpPr bwMode="auto">
            <a:xfrm>
              <a:off x="6564" y="13392"/>
              <a:ext cx="924" cy="576"/>
              <a:chOff x="2964" y="5616"/>
              <a:chExt cx="924" cy="576"/>
            </a:xfrm>
          </p:grpSpPr>
          <p:sp>
            <p:nvSpPr>
              <p:cNvPr id="12093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36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964" y="5688"/>
                <a:ext cx="853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(b)</a:t>
                </a:r>
                <a:endParaRPr lang="en-US" altLang="th-TH" sz="2400" dirty="0"/>
              </a:p>
            </p:txBody>
          </p:sp>
        </p:grpSp>
        <p:grpSp>
          <p:nvGrpSpPr>
            <p:cNvPr id="120937" name="Group 105"/>
            <p:cNvGrpSpPr>
              <a:grpSpLocks noChangeAspect="1"/>
            </p:cNvGrpSpPr>
            <p:nvPr/>
          </p:nvGrpSpPr>
          <p:grpSpPr bwMode="auto">
            <a:xfrm>
              <a:off x="4608" y="10512"/>
              <a:ext cx="1152" cy="864"/>
              <a:chOff x="4608" y="576"/>
              <a:chExt cx="1152" cy="864"/>
            </a:xfrm>
          </p:grpSpPr>
          <p:grpSp>
            <p:nvGrpSpPr>
              <p:cNvPr id="120938" name="Group 106"/>
              <p:cNvGrpSpPr>
                <a:grpSpLocks noChangeAspect="1"/>
              </p:cNvGrpSpPr>
              <p:nvPr/>
            </p:nvGrpSpPr>
            <p:grpSpPr bwMode="auto">
              <a:xfrm>
                <a:off x="4608" y="576"/>
                <a:ext cx="1152" cy="720"/>
                <a:chOff x="2160" y="3312"/>
                <a:chExt cx="1152" cy="720"/>
              </a:xfrm>
            </p:grpSpPr>
            <p:sp>
              <p:nvSpPr>
                <p:cNvPr id="120939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sp>
              <p:nvSpPr>
                <p:cNvPr id="120940" name="Text Box 10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9" y="3348"/>
                  <a:ext cx="100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ts val="3600"/>
                    </a:lnSpc>
                  </a:pPr>
                  <a:r>
                    <a:rPr lang="en-US" altLang="th-TH" sz="2400" b="1" dirty="0"/>
                    <a:t>20 </a:t>
                  </a:r>
                  <a:r>
                    <a:rPr lang="en-US" altLang="th-TH" sz="2400" b="1" dirty="0">
                      <a:sym typeface="Symbol" panose="05050102010706020507" pitchFamily="18" charset="2"/>
                    </a:rPr>
                    <a:t></a:t>
                  </a:r>
                  <a:endParaRPr lang="en-US" altLang="th-TH" sz="2400" dirty="0"/>
                </a:p>
              </p:txBody>
            </p:sp>
          </p:grpSp>
          <p:grpSp>
            <p:nvGrpSpPr>
              <p:cNvPr id="120941" name="Group 109"/>
              <p:cNvGrpSpPr>
                <a:grpSpLocks noChangeAspect="1"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120942" name="Line 110"/>
                <p:cNvSpPr>
                  <a:spLocks noChangeAspect="1"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120943" name="Group 111"/>
                <p:cNvGrpSpPr>
                  <a:grpSpLocks noChangeAspect="1"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120944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20945" name="Freeform 113"/>
                  <p:cNvSpPr>
                    <a:spLocks noChangeAspect="1"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ts val="3400"/>
                      </a:lnSpc>
                    </a:pPr>
                    <a:endParaRPr lang="th-TH" sz="2400" dirty="0"/>
                  </a:p>
                </p:txBody>
              </p:sp>
            </p:grpSp>
          </p:grpSp>
        </p:grpSp>
        <p:sp>
          <p:nvSpPr>
            <p:cNvPr id="120946" name="Line 114"/>
            <p:cNvSpPr>
              <a:spLocks noChangeAspect="1" noChangeShapeType="1"/>
            </p:cNvSpPr>
            <p:nvPr/>
          </p:nvSpPr>
          <p:spPr bwMode="auto">
            <a:xfrm flipH="1">
              <a:off x="5616" y="1123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947" name="Freeform 115"/>
            <p:cNvSpPr>
              <a:spLocks noChangeAspect="1"/>
            </p:cNvSpPr>
            <p:nvPr/>
          </p:nvSpPr>
          <p:spPr bwMode="auto">
            <a:xfrm>
              <a:off x="7200" y="11232"/>
              <a:ext cx="2016" cy="1872"/>
            </a:xfrm>
            <a:custGeom>
              <a:avLst/>
              <a:gdLst>
                <a:gd name="T0" fmla="*/ 432 w 2016"/>
                <a:gd name="T1" fmla="*/ 0 h 1872"/>
                <a:gd name="T2" fmla="*/ 2016 w 2016"/>
                <a:gd name="T3" fmla="*/ 0 h 1872"/>
                <a:gd name="T4" fmla="*/ 2016 w 2016"/>
                <a:gd name="T5" fmla="*/ 1872 h 1872"/>
                <a:gd name="T6" fmla="*/ 0 w 2016"/>
                <a:gd name="T7" fmla="*/ 187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6" h="1872">
                  <a:moveTo>
                    <a:pt x="432" y="0"/>
                  </a:moveTo>
                  <a:lnTo>
                    <a:pt x="2016" y="0"/>
                  </a:lnTo>
                  <a:lnTo>
                    <a:pt x="2016" y="1872"/>
                  </a:lnTo>
                  <a:lnTo>
                    <a:pt x="0" y="18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120948" name="Group 116"/>
            <p:cNvGrpSpPr>
              <a:grpSpLocks noChangeAspect="1"/>
            </p:cNvGrpSpPr>
            <p:nvPr/>
          </p:nvGrpSpPr>
          <p:grpSpPr bwMode="auto">
            <a:xfrm>
              <a:off x="8928" y="11664"/>
              <a:ext cx="576" cy="1152"/>
              <a:chOff x="2880" y="10656"/>
              <a:chExt cx="576" cy="1152"/>
            </a:xfrm>
          </p:grpSpPr>
          <p:sp>
            <p:nvSpPr>
              <p:cNvPr id="120949" name="Line 117"/>
              <p:cNvSpPr>
                <a:spLocks noChangeAspect="1" noChangeShapeType="1"/>
              </p:cNvSpPr>
              <p:nvPr/>
            </p:nvSpPr>
            <p:spPr bwMode="auto">
              <a:xfrm>
                <a:off x="3168" y="1065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50" name="Freeform 118"/>
              <p:cNvSpPr>
                <a:spLocks noChangeAspect="1"/>
              </p:cNvSpPr>
              <p:nvPr/>
            </p:nvSpPr>
            <p:spPr bwMode="auto">
              <a:xfrm>
                <a:off x="2880" y="10944"/>
                <a:ext cx="576" cy="57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lnTo>
                      <a:pt x="0" y="288"/>
                    </a:lnTo>
                    <a:lnTo>
                      <a:pt x="288" y="576"/>
                    </a:lnTo>
                    <a:lnTo>
                      <a:pt x="576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51" name="Line 119"/>
              <p:cNvSpPr>
                <a:spLocks noChangeAspect="1" noChangeShapeType="1"/>
              </p:cNvSpPr>
              <p:nvPr/>
            </p:nvSpPr>
            <p:spPr bwMode="auto">
              <a:xfrm flipV="1">
                <a:off x="3168" y="1101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grpSp>
          <p:nvGrpSpPr>
            <p:cNvPr id="120952" name="Group 120"/>
            <p:cNvGrpSpPr>
              <a:grpSpLocks noChangeAspect="1"/>
            </p:cNvGrpSpPr>
            <p:nvPr/>
          </p:nvGrpSpPr>
          <p:grpSpPr bwMode="auto">
            <a:xfrm>
              <a:off x="8685" y="11952"/>
              <a:ext cx="1829" cy="834"/>
              <a:chOff x="2669" y="5616"/>
              <a:chExt cx="1219" cy="834"/>
            </a:xfrm>
          </p:grpSpPr>
          <p:sp>
            <p:nvSpPr>
              <p:cNvPr id="120953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54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669" y="6018"/>
                <a:ext cx="859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0.1v</a:t>
                </a:r>
                <a:r>
                  <a:rPr lang="en-US" altLang="th-TH" sz="2400" b="1" baseline="-25000" dirty="0"/>
                  <a:t>2</a:t>
                </a:r>
                <a:endParaRPr lang="en-US" altLang="th-TH" sz="2400" dirty="0"/>
              </a:p>
            </p:txBody>
          </p:sp>
        </p:grpSp>
        <p:grpSp>
          <p:nvGrpSpPr>
            <p:cNvPr id="120955" name="Group 123"/>
            <p:cNvGrpSpPr>
              <a:grpSpLocks noChangeAspect="1"/>
            </p:cNvGrpSpPr>
            <p:nvPr/>
          </p:nvGrpSpPr>
          <p:grpSpPr bwMode="auto">
            <a:xfrm>
              <a:off x="5328" y="10638"/>
              <a:ext cx="1314" cy="594"/>
              <a:chOff x="3024" y="5598"/>
              <a:chExt cx="876" cy="594"/>
            </a:xfrm>
          </p:grpSpPr>
          <p:sp>
            <p:nvSpPr>
              <p:cNvPr id="120956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957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3208" y="5598"/>
                <a:ext cx="69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v</a:t>
                </a:r>
                <a:r>
                  <a:rPr lang="en-US" altLang="th-TH" sz="2400" b="1" baseline="-25000" dirty="0"/>
                  <a:t>2</a:t>
                </a:r>
                <a:endParaRPr lang="en-US" altLang="th-TH" sz="2400" dirty="0"/>
              </a:p>
            </p:txBody>
          </p:sp>
        </p:grpSp>
        <p:sp>
          <p:nvSpPr>
            <p:cNvPr id="120958" name="Line 126"/>
            <p:cNvSpPr>
              <a:spLocks noChangeAspect="1" noChangeShapeType="1"/>
            </p:cNvSpPr>
            <p:nvPr/>
          </p:nvSpPr>
          <p:spPr bwMode="auto">
            <a:xfrm flipV="1">
              <a:off x="6048" y="1137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120959" name="Line 127"/>
            <p:cNvSpPr>
              <a:spLocks noChangeAspect="1" noChangeShapeType="1"/>
            </p:cNvSpPr>
            <p:nvPr/>
          </p:nvSpPr>
          <p:spPr bwMode="auto">
            <a:xfrm>
              <a:off x="7920" y="1137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</p:grpSp>
      <p:sp>
        <p:nvSpPr>
          <p:cNvPr id="120961" name="Oval 129"/>
          <p:cNvSpPr>
            <a:spLocks noChangeArrowheads="1"/>
          </p:cNvSpPr>
          <p:nvPr/>
        </p:nvSpPr>
        <p:spPr bwMode="auto">
          <a:xfrm>
            <a:off x="4439688" y="1761550"/>
            <a:ext cx="1143000" cy="838200"/>
          </a:xfrm>
          <a:prstGeom prst="ellipse">
            <a:avLst/>
          </a:prstGeom>
          <a:solidFill>
            <a:srgbClr val="FFCC00">
              <a:alpha val="37000"/>
            </a:srgbClr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2400"/>
              </a:lnSpc>
            </a:pPr>
            <a:endParaRPr lang="th-TH" sz="2400"/>
          </a:p>
        </p:txBody>
      </p:sp>
      <p:sp>
        <p:nvSpPr>
          <p:cNvPr id="120962" name="Text Box 130"/>
          <p:cNvSpPr txBox="1">
            <a:spLocks noChangeArrowheads="1"/>
          </p:cNvSpPr>
          <p:nvPr/>
        </p:nvSpPr>
        <p:spPr bwMode="auto">
          <a:xfrm>
            <a:off x="4148944" y="3016934"/>
            <a:ext cx="21415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ct val="50000"/>
              </a:spcBef>
            </a:pPr>
            <a:r>
              <a:rPr lang="en-US" altLang="th-TH" sz="2000" dirty="0" smtClean="0">
                <a:solidFill>
                  <a:srgbClr val="FF3300"/>
                </a:solidFill>
              </a:rPr>
              <a:t>Dependent </a:t>
            </a:r>
            <a:r>
              <a:rPr lang="en-US" altLang="th-TH" sz="2000" dirty="0">
                <a:solidFill>
                  <a:srgbClr val="FF3300"/>
                </a:solidFill>
              </a:rPr>
              <a:t>source keep unchanged</a:t>
            </a:r>
          </a:p>
        </p:txBody>
      </p:sp>
      <p:sp>
        <p:nvSpPr>
          <p:cNvPr id="120963" name="Line 131"/>
          <p:cNvSpPr>
            <a:spLocks noChangeShapeType="1"/>
          </p:cNvSpPr>
          <p:nvPr/>
        </p:nvSpPr>
        <p:spPr bwMode="auto">
          <a:xfrm flipV="1">
            <a:off x="5125488" y="25997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</a:pPr>
            <a:endParaRPr lang="th-TH" sz="2400"/>
          </a:p>
        </p:txBody>
      </p:sp>
      <p:sp>
        <p:nvSpPr>
          <p:cNvPr id="2" name="Bent Arrow 1"/>
          <p:cNvSpPr/>
          <p:nvPr/>
        </p:nvSpPr>
        <p:spPr>
          <a:xfrm rot="5400000">
            <a:off x="5941999" y="1929265"/>
            <a:ext cx="1908342" cy="2169762"/>
          </a:xfrm>
          <a:prstGeom prst="bentArrow">
            <a:avLst>
              <a:gd name="adj1" fmla="val 13679"/>
              <a:gd name="adj2" fmla="val 14269"/>
              <a:gd name="adj3" fmla="val 1152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960" name="Text Box 128"/>
          <p:cNvSpPr txBox="1">
            <a:spLocks noChangeArrowheads="1"/>
          </p:cNvSpPr>
          <p:nvPr/>
        </p:nvSpPr>
        <p:spPr bwMode="auto">
          <a:xfrm>
            <a:off x="6718892" y="2509100"/>
            <a:ext cx="20574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th-TH" sz="2000" dirty="0">
                <a:solidFill>
                  <a:srgbClr val="FF3300"/>
                </a:solidFill>
              </a:rPr>
              <a:t>10V is discarded by </a:t>
            </a:r>
            <a:r>
              <a:rPr lang="en-US" altLang="th-TH" sz="2000" dirty="0" smtClean="0">
                <a:solidFill>
                  <a:srgbClr val="FF3300"/>
                </a:solidFill>
              </a:rPr>
              <a:t>short-circuit</a:t>
            </a:r>
            <a:endParaRPr lang="en-US" altLang="th-TH" sz="2000" dirty="0">
              <a:solidFill>
                <a:srgbClr val="FF3300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16200000" flipH="1">
            <a:off x="-87462" y="2472286"/>
            <a:ext cx="2034906" cy="1250122"/>
          </a:xfrm>
          <a:prstGeom prst="bentArrow">
            <a:avLst>
              <a:gd name="adj1" fmla="val 19774"/>
              <a:gd name="adj2" fmla="val 19983"/>
              <a:gd name="adj3" fmla="val 2371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262646" y="2834648"/>
            <a:ext cx="22098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ts val="2400"/>
              </a:lnSpc>
              <a:spcBef>
                <a:spcPct val="50000"/>
              </a:spcBef>
            </a:pPr>
            <a:r>
              <a:rPr lang="en-US" altLang="th-TH" sz="2000" dirty="0">
                <a:solidFill>
                  <a:srgbClr val="FF3300"/>
                </a:solidFill>
              </a:rPr>
              <a:t>2A is discarded by open-circuit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A5CC-CD25-40C5-8373-ACA2A1FF5171}" type="slidenum">
              <a:rPr lang="en-US" altLang="th-TH" smtClean="0"/>
              <a:pPr/>
              <a:t>14</a:t>
            </a:fld>
            <a:endParaRPr lang="en-US" altLang="th-TH"/>
          </a:p>
        </p:txBody>
      </p:sp>
      <p:grpSp>
        <p:nvGrpSpPr>
          <p:cNvPr id="6" name="Group 15"/>
          <p:cNvGrpSpPr>
            <a:grpSpLocks noChangeAspect="1"/>
          </p:cNvGrpSpPr>
          <p:nvPr/>
        </p:nvGrpSpPr>
        <p:grpSpPr bwMode="auto">
          <a:xfrm>
            <a:off x="0" y="76200"/>
            <a:ext cx="4876800" cy="2665706"/>
            <a:chOff x="2592" y="5818"/>
            <a:chExt cx="6768" cy="3974"/>
          </a:xfrm>
        </p:grpSpPr>
        <p:grpSp>
          <p:nvGrpSpPr>
            <p:cNvPr id="7" name="Group 16"/>
            <p:cNvGrpSpPr>
              <a:grpSpLocks noChangeAspect="1"/>
            </p:cNvGrpSpPr>
            <p:nvPr/>
          </p:nvGrpSpPr>
          <p:grpSpPr bwMode="auto">
            <a:xfrm>
              <a:off x="5760" y="8640"/>
              <a:ext cx="864" cy="864"/>
              <a:chOff x="7200" y="7728"/>
              <a:chExt cx="864" cy="864"/>
            </a:xfrm>
          </p:grpSpPr>
          <p:sp>
            <p:nvSpPr>
              <p:cNvPr id="57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7200" y="7728"/>
                <a:ext cx="864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58" name="Line 18"/>
              <p:cNvSpPr>
                <a:spLocks noChangeAspect="1" noChangeShapeType="1"/>
              </p:cNvSpPr>
              <p:nvPr/>
            </p:nvSpPr>
            <p:spPr bwMode="auto">
              <a:xfrm>
                <a:off x="7632" y="772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59" name="Line 19"/>
              <p:cNvSpPr>
                <a:spLocks noChangeAspect="1" noChangeShapeType="1"/>
              </p:cNvSpPr>
              <p:nvPr/>
            </p:nvSpPr>
            <p:spPr bwMode="auto">
              <a:xfrm>
                <a:off x="7344" y="80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60" name="Line 20"/>
              <p:cNvSpPr>
                <a:spLocks noChangeAspect="1" noChangeShapeType="1"/>
              </p:cNvSpPr>
              <p:nvPr/>
            </p:nvSpPr>
            <p:spPr bwMode="auto">
              <a:xfrm>
                <a:off x="7488" y="810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61" name="Line 21"/>
              <p:cNvSpPr>
                <a:spLocks noChangeAspect="1" noChangeShapeType="1"/>
              </p:cNvSpPr>
              <p:nvPr/>
            </p:nvSpPr>
            <p:spPr bwMode="auto">
              <a:xfrm>
                <a:off x="7572" y="818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sp>
          <p:nvSpPr>
            <p:cNvPr id="8" name="Freeform 22"/>
            <p:cNvSpPr>
              <a:spLocks noChangeAspect="1"/>
            </p:cNvSpPr>
            <p:nvPr/>
          </p:nvSpPr>
          <p:spPr bwMode="auto">
            <a:xfrm>
              <a:off x="5904" y="6768"/>
              <a:ext cx="2160" cy="1872"/>
            </a:xfrm>
            <a:custGeom>
              <a:avLst/>
              <a:gdLst>
                <a:gd name="T0" fmla="*/ 288 w 2160"/>
                <a:gd name="T1" fmla="*/ 1872 h 1872"/>
                <a:gd name="T2" fmla="*/ 2160 w 2160"/>
                <a:gd name="T3" fmla="*/ 1872 h 1872"/>
                <a:gd name="T4" fmla="*/ 2160 w 2160"/>
                <a:gd name="T5" fmla="*/ 0 h 1872"/>
                <a:gd name="T6" fmla="*/ 0 w 2160"/>
                <a:gd name="T7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872">
                  <a:moveTo>
                    <a:pt x="288" y="1872"/>
                  </a:moveTo>
                  <a:lnTo>
                    <a:pt x="2160" y="1872"/>
                  </a:lnTo>
                  <a:lnTo>
                    <a:pt x="21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9" name="Freeform 23"/>
            <p:cNvSpPr>
              <a:spLocks noChangeAspect="1"/>
            </p:cNvSpPr>
            <p:nvPr/>
          </p:nvSpPr>
          <p:spPr bwMode="auto">
            <a:xfrm>
              <a:off x="4464" y="6768"/>
              <a:ext cx="1728" cy="1872"/>
            </a:xfrm>
            <a:custGeom>
              <a:avLst/>
              <a:gdLst>
                <a:gd name="T0" fmla="*/ 1728 w 1728"/>
                <a:gd name="T1" fmla="*/ 1872 h 1872"/>
                <a:gd name="T2" fmla="*/ 0 w 1728"/>
                <a:gd name="T3" fmla="*/ 1872 h 1872"/>
                <a:gd name="T4" fmla="*/ 0 w 1728"/>
                <a:gd name="T5" fmla="*/ 0 h 1872"/>
                <a:gd name="T6" fmla="*/ 1728 w 1728"/>
                <a:gd name="T7" fmla="*/ 0 h 1872"/>
                <a:gd name="T8" fmla="*/ 1728 w 1728"/>
                <a:gd name="T9" fmla="*/ 187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872">
                  <a:moveTo>
                    <a:pt x="1728" y="1872"/>
                  </a:moveTo>
                  <a:lnTo>
                    <a:pt x="0" y="1872"/>
                  </a:lnTo>
                  <a:lnTo>
                    <a:pt x="0" y="0"/>
                  </a:lnTo>
                  <a:lnTo>
                    <a:pt x="1728" y="0"/>
                  </a:lnTo>
                  <a:lnTo>
                    <a:pt x="1728" y="18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10" name="Group 24"/>
            <p:cNvGrpSpPr>
              <a:grpSpLocks noChangeAspect="1"/>
            </p:cNvGrpSpPr>
            <p:nvPr/>
          </p:nvGrpSpPr>
          <p:grpSpPr bwMode="auto">
            <a:xfrm>
              <a:off x="4608" y="6048"/>
              <a:ext cx="1152" cy="1281"/>
              <a:chOff x="4608" y="576"/>
              <a:chExt cx="1152" cy="1281"/>
            </a:xfrm>
          </p:grpSpPr>
          <p:grpSp>
            <p:nvGrpSpPr>
              <p:cNvPr id="49" name="Group 25"/>
              <p:cNvGrpSpPr>
                <a:grpSpLocks noChangeAspect="1"/>
              </p:cNvGrpSpPr>
              <p:nvPr/>
            </p:nvGrpSpPr>
            <p:grpSpPr bwMode="auto">
              <a:xfrm>
                <a:off x="4608" y="576"/>
                <a:ext cx="1152" cy="1281"/>
                <a:chOff x="2160" y="3312"/>
                <a:chExt cx="1152" cy="1281"/>
              </a:xfrm>
            </p:grpSpPr>
            <p:sp>
              <p:nvSpPr>
                <p:cNvPr id="55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sp>
              <p:nvSpPr>
                <p:cNvPr id="56" name="Text Box 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06" y="3312"/>
                  <a:ext cx="1008" cy="1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ts val="3400"/>
                    </a:lnSpc>
                  </a:pPr>
                  <a:r>
                    <a:rPr lang="en-US" altLang="th-TH" sz="2400" b="1" dirty="0"/>
                    <a:t>20 </a:t>
                  </a:r>
                  <a:r>
                    <a:rPr lang="en-US" altLang="th-TH" sz="2400" b="1" dirty="0">
                      <a:sym typeface="Symbol" panose="05050102010706020507" pitchFamily="18" charset="2"/>
                    </a:rPr>
                    <a:t></a:t>
                  </a:r>
                  <a:endParaRPr lang="en-US" altLang="th-TH" sz="2400" dirty="0"/>
                </a:p>
              </p:txBody>
            </p:sp>
          </p:grp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5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52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53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54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</p:grpSp>
        <p:grpSp>
          <p:nvGrpSpPr>
            <p:cNvPr id="11" name="Group 33"/>
            <p:cNvGrpSpPr>
              <a:grpSpLocks noChangeAspect="1"/>
            </p:cNvGrpSpPr>
            <p:nvPr/>
          </p:nvGrpSpPr>
          <p:grpSpPr bwMode="auto">
            <a:xfrm>
              <a:off x="5760" y="6090"/>
              <a:ext cx="864" cy="678"/>
              <a:chOff x="3024" y="5514"/>
              <a:chExt cx="864" cy="678"/>
            </a:xfrm>
          </p:grpSpPr>
          <p:sp>
            <p:nvSpPr>
              <p:cNvPr id="47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48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3135" y="5514"/>
                <a:ext cx="69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v</a:t>
                </a:r>
                <a:r>
                  <a:rPr lang="en-US" altLang="th-TH" sz="2400" b="1" baseline="-25000" dirty="0"/>
                  <a:t>1</a:t>
                </a:r>
                <a:endParaRPr lang="en-US" altLang="th-TH" sz="2400" dirty="0"/>
              </a:p>
            </p:txBody>
          </p:sp>
        </p:grpSp>
        <p:grpSp>
          <p:nvGrpSpPr>
            <p:cNvPr id="12" name="Group 36"/>
            <p:cNvGrpSpPr>
              <a:grpSpLocks noChangeAspect="1"/>
            </p:cNvGrpSpPr>
            <p:nvPr/>
          </p:nvGrpSpPr>
          <p:grpSpPr bwMode="auto">
            <a:xfrm>
              <a:off x="6048" y="7056"/>
              <a:ext cx="1296" cy="1152"/>
              <a:chOff x="7200" y="2016"/>
              <a:chExt cx="1296" cy="1152"/>
            </a:xfrm>
          </p:grpSpPr>
          <p:grpSp>
            <p:nvGrpSpPr>
              <p:cNvPr id="39" name="Group 37"/>
              <p:cNvGrpSpPr>
                <a:grpSpLocks noChangeAspect="1"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43" name="Line 38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44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45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46" name="Freeform 41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  <p:grpSp>
            <p:nvGrpSpPr>
              <p:cNvPr id="40" name="Group 42"/>
              <p:cNvGrpSpPr>
                <a:grpSpLocks noChangeAspect="1"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41" name="Text Box 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2400" b="1"/>
                    <a:t>4 </a:t>
                  </a:r>
                  <a:r>
                    <a:rPr lang="en-US" altLang="th-TH" sz="2400" b="1">
                      <a:sym typeface="Symbol" panose="05050102010706020507" pitchFamily="18" charset="2"/>
                    </a:rPr>
                    <a:t></a:t>
                  </a:r>
                  <a:endParaRPr lang="en-US" altLang="th-TH" sz="2400"/>
                </a:p>
              </p:txBody>
            </p:sp>
            <p:sp>
              <p:nvSpPr>
                <p:cNvPr id="42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</p:grpSp>
        </p:grpSp>
        <p:sp>
          <p:nvSpPr>
            <p:cNvPr id="13" name="Rectangle 45"/>
            <p:cNvSpPr>
              <a:spLocks noChangeAspect="1" noChangeArrowheads="1"/>
            </p:cNvSpPr>
            <p:nvPr/>
          </p:nvSpPr>
          <p:spPr bwMode="auto">
            <a:xfrm>
              <a:off x="4176" y="741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14" name="Group 46"/>
            <p:cNvGrpSpPr>
              <a:grpSpLocks noChangeAspect="1"/>
            </p:cNvGrpSpPr>
            <p:nvPr/>
          </p:nvGrpSpPr>
          <p:grpSpPr bwMode="auto">
            <a:xfrm>
              <a:off x="2592" y="7330"/>
              <a:ext cx="1728" cy="662"/>
              <a:chOff x="1728" y="2074"/>
              <a:chExt cx="864" cy="662"/>
            </a:xfrm>
          </p:grpSpPr>
          <p:sp>
            <p:nvSpPr>
              <p:cNvPr id="3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1728" y="2160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38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1862" y="2074"/>
                <a:ext cx="69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/>
                <a:r>
                  <a:rPr lang="en-US" altLang="th-TH" sz="2400" b="1" dirty="0"/>
                  <a:t>10 V</a:t>
                </a:r>
                <a:endParaRPr lang="en-US" altLang="th-TH" sz="2400" dirty="0"/>
              </a:p>
            </p:txBody>
          </p:sp>
        </p:grpSp>
        <p:grpSp>
          <p:nvGrpSpPr>
            <p:cNvPr id="15" name="Group 49"/>
            <p:cNvGrpSpPr>
              <a:grpSpLocks noChangeAspect="1"/>
            </p:cNvGrpSpPr>
            <p:nvPr/>
          </p:nvGrpSpPr>
          <p:grpSpPr bwMode="auto">
            <a:xfrm>
              <a:off x="4084" y="5818"/>
              <a:ext cx="668" cy="2390"/>
              <a:chOff x="2356" y="778"/>
              <a:chExt cx="668" cy="2390"/>
            </a:xfrm>
          </p:grpSpPr>
          <p:sp>
            <p:nvSpPr>
              <p:cNvPr id="29" name="Line 50"/>
              <p:cNvSpPr>
                <a:spLocks noChangeAspect="1" noChangeShapeType="1"/>
              </p:cNvSpPr>
              <p:nvPr/>
            </p:nvSpPr>
            <p:spPr bwMode="auto">
              <a:xfrm>
                <a:off x="2736" y="201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grpSp>
            <p:nvGrpSpPr>
              <p:cNvPr id="30" name="Group 51"/>
              <p:cNvGrpSpPr>
                <a:grpSpLocks noChangeAspect="1"/>
              </p:cNvGrpSpPr>
              <p:nvPr/>
            </p:nvGrpSpPr>
            <p:grpSpPr bwMode="auto">
              <a:xfrm>
                <a:off x="2448" y="2302"/>
                <a:ext cx="576" cy="578"/>
                <a:chOff x="2448" y="2222"/>
                <a:chExt cx="576" cy="578"/>
              </a:xfrm>
            </p:grpSpPr>
            <p:sp>
              <p:nvSpPr>
                <p:cNvPr id="32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224"/>
                  <a:ext cx="576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33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2463" y="2222"/>
                  <a:ext cx="547" cy="578"/>
                  <a:chOff x="2463" y="3742"/>
                  <a:chExt cx="547" cy="578"/>
                </a:xfrm>
              </p:grpSpPr>
              <p:sp>
                <p:nvSpPr>
                  <p:cNvPr id="34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36" y="3742"/>
                    <a:ext cx="0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3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3758"/>
                    <a:ext cx="547" cy="5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36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36" y="4306"/>
                    <a:ext cx="0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  <p:sp>
            <p:nvSpPr>
              <p:cNvPr id="31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2356" y="778"/>
                <a:ext cx="576" cy="1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CC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lnSpc>
                    <a:spcPts val="4400"/>
                  </a:lnSpc>
                </a:pPr>
                <a:endParaRPr lang="en-US" altLang="th-TH" sz="2400" dirty="0"/>
              </a:p>
              <a:p>
                <a:pPr algn="ctr">
                  <a:lnSpc>
                    <a:spcPts val="4400"/>
                  </a:lnSpc>
                </a:pPr>
                <a:r>
                  <a:rPr lang="en-US" altLang="th-TH" sz="2400" dirty="0"/>
                  <a:t>+</a:t>
                </a:r>
              </a:p>
              <a:p>
                <a:pPr algn="ctr">
                  <a:lnSpc>
                    <a:spcPts val="4400"/>
                  </a:lnSpc>
                </a:pPr>
                <a:r>
                  <a:rPr lang="en-US" altLang="th-TH" sz="2400" dirty="0">
                    <a:sym typeface="Symbol" panose="05050102010706020507" pitchFamily="18" charset="2"/>
                  </a:rPr>
                  <a:t></a:t>
                </a:r>
                <a:endParaRPr lang="en-US" altLang="th-TH" sz="2400" dirty="0"/>
              </a:p>
            </p:txBody>
          </p:sp>
        </p:grpSp>
        <p:grpSp>
          <p:nvGrpSpPr>
            <p:cNvPr id="16" name="Group 58"/>
            <p:cNvGrpSpPr>
              <a:grpSpLocks noChangeAspect="1"/>
            </p:cNvGrpSpPr>
            <p:nvPr/>
          </p:nvGrpSpPr>
          <p:grpSpPr bwMode="auto">
            <a:xfrm>
              <a:off x="7776" y="7056"/>
              <a:ext cx="576" cy="1152"/>
              <a:chOff x="2880" y="10656"/>
              <a:chExt cx="576" cy="1152"/>
            </a:xfrm>
          </p:grpSpPr>
          <p:sp>
            <p:nvSpPr>
              <p:cNvPr id="26" name="Line 59"/>
              <p:cNvSpPr>
                <a:spLocks noChangeAspect="1" noChangeShapeType="1"/>
              </p:cNvSpPr>
              <p:nvPr/>
            </p:nvSpPr>
            <p:spPr bwMode="auto">
              <a:xfrm>
                <a:off x="3168" y="1065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27" name="Freeform 60"/>
              <p:cNvSpPr>
                <a:spLocks noChangeAspect="1"/>
              </p:cNvSpPr>
              <p:nvPr/>
            </p:nvSpPr>
            <p:spPr bwMode="auto">
              <a:xfrm>
                <a:off x="2880" y="10944"/>
                <a:ext cx="576" cy="57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lnTo>
                      <a:pt x="0" y="288"/>
                    </a:lnTo>
                    <a:lnTo>
                      <a:pt x="288" y="576"/>
                    </a:lnTo>
                    <a:lnTo>
                      <a:pt x="576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28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3168" y="1101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grpSp>
          <p:nvGrpSpPr>
            <p:cNvPr id="17" name="Group 62"/>
            <p:cNvGrpSpPr>
              <a:grpSpLocks noChangeAspect="1"/>
            </p:cNvGrpSpPr>
            <p:nvPr/>
          </p:nvGrpSpPr>
          <p:grpSpPr bwMode="auto">
            <a:xfrm>
              <a:off x="5645" y="9131"/>
              <a:ext cx="1059" cy="661"/>
              <a:chOff x="2909" y="5531"/>
              <a:chExt cx="1059" cy="661"/>
            </a:xfrm>
          </p:grpSpPr>
          <p:sp>
            <p:nvSpPr>
              <p:cNvPr id="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25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2909" y="5531"/>
                <a:ext cx="1059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(a)</a:t>
                </a:r>
                <a:endParaRPr lang="en-US" altLang="th-TH" sz="2400" dirty="0"/>
              </a:p>
            </p:txBody>
          </p:sp>
        </p:grpSp>
        <p:grpSp>
          <p:nvGrpSpPr>
            <p:cNvPr id="18" name="Group 65"/>
            <p:cNvGrpSpPr>
              <a:grpSpLocks noChangeAspect="1"/>
            </p:cNvGrpSpPr>
            <p:nvPr/>
          </p:nvGrpSpPr>
          <p:grpSpPr bwMode="auto">
            <a:xfrm>
              <a:off x="8028" y="7344"/>
              <a:ext cx="1332" cy="816"/>
              <a:chOff x="3000" y="5616"/>
              <a:chExt cx="888" cy="816"/>
            </a:xfrm>
          </p:grpSpPr>
          <p:sp>
            <p:nvSpPr>
              <p:cNvPr id="22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23" name="Text Box 67"/>
              <p:cNvSpPr txBox="1">
                <a:spLocks noChangeAspect="1" noChangeArrowheads="1"/>
              </p:cNvSpPr>
              <p:nvPr/>
            </p:nvSpPr>
            <p:spPr bwMode="auto">
              <a:xfrm>
                <a:off x="3000" y="5883"/>
                <a:ext cx="880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0.1v</a:t>
                </a:r>
                <a:r>
                  <a:rPr lang="en-US" altLang="th-TH" sz="2400" b="1" baseline="-25000" dirty="0"/>
                  <a:t>1</a:t>
                </a:r>
                <a:endParaRPr lang="en-US" altLang="th-TH" sz="2400" dirty="0"/>
              </a:p>
            </p:txBody>
          </p:sp>
        </p:grpSp>
        <p:sp>
          <p:nvSpPr>
            <p:cNvPr id="19" name="Line 68"/>
            <p:cNvSpPr>
              <a:spLocks noChangeAspect="1" noChangeShapeType="1"/>
            </p:cNvSpPr>
            <p:nvPr/>
          </p:nvSpPr>
          <p:spPr bwMode="auto">
            <a:xfrm>
              <a:off x="5616" y="67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20" name="Line 69"/>
            <p:cNvSpPr>
              <a:spLocks noChangeAspect="1" noChangeShapeType="1"/>
            </p:cNvSpPr>
            <p:nvPr/>
          </p:nvSpPr>
          <p:spPr bwMode="auto">
            <a:xfrm flipH="1">
              <a:off x="6336" y="67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21" name="Line 70"/>
            <p:cNvSpPr>
              <a:spLocks noChangeAspect="1" noChangeShapeType="1"/>
            </p:cNvSpPr>
            <p:nvPr/>
          </p:nvSpPr>
          <p:spPr bwMode="auto">
            <a:xfrm>
              <a:off x="6192" y="6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572000" y="365503"/>
            <a:ext cx="206979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at Node 1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74335"/>
              </p:ext>
            </p:extLst>
          </p:nvPr>
        </p:nvGraphicFramePr>
        <p:xfrm>
          <a:off x="5565775" y="1004888"/>
          <a:ext cx="287337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0" name="Equation" r:id="rId3" imgW="1371600" imgH="863280" progId="Equation.3">
                  <p:embed/>
                </p:oleObj>
              </mc:Choice>
              <mc:Fallback>
                <p:oleObj name="Equation" r:id="rId3" imgW="1371600" imgH="86328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5775" y="1004888"/>
                        <a:ext cx="2873375" cy="180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71"/>
          <p:cNvGrpSpPr>
            <a:grpSpLocks noChangeAspect="1"/>
          </p:cNvGrpSpPr>
          <p:nvPr/>
        </p:nvGrpSpPr>
        <p:grpSpPr bwMode="auto">
          <a:xfrm>
            <a:off x="359097" y="3221766"/>
            <a:ext cx="4590946" cy="2562225"/>
            <a:chOff x="4320" y="10512"/>
            <a:chExt cx="6194" cy="3456"/>
          </a:xfrm>
        </p:grpSpPr>
        <p:grpSp>
          <p:nvGrpSpPr>
            <p:cNvPr id="66" name="Group 72"/>
            <p:cNvGrpSpPr>
              <a:grpSpLocks noChangeAspect="1"/>
            </p:cNvGrpSpPr>
            <p:nvPr/>
          </p:nvGrpSpPr>
          <p:grpSpPr bwMode="auto">
            <a:xfrm>
              <a:off x="5616" y="13104"/>
              <a:ext cx="864" cy="864"/>
              <a:chOff x="7200" y="7728"/>
              <a:chExt cx="864" cy="864"/>
            </a:xfrm>
          </p:grpSpPr>
          <p:sp>
            <p:nvSpPr>
              <p:cNvPr id="117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7200" y="7728"/>
                <a:ext cx="864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18" name="Line 74"/>
              <p:cNvSpPr>
                <a:spLocks noChangeAspect="1" noChangeShapeType="1"/>
              </p:cNvSpPr>
              <p:nvPr/>
            </p:nvSpPr>
            <p:spPr bwMode="auto">
              <a:xfrm>
                <a:off x="7632" y="772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19" name="Line 75"/>
              <p:cNvSpPr>
                <a:spLocks noChangeAspect="1" noChangeShapeType="1"/>
              </p:cNvSpPr>
              <p:nvPr/>
            </p:nvSpPr>
            <p:spPr bwMode="auto">
              <a:xfrm>
                <a:off x="7344" y="80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0" name="Line 76"/>
              <p:cNvSpPr>
                <a:spLocks noChangeAspect="1" noChangeShapeType="1"/>
              </p:cNvSpPr>
              <p:nvPr/>
            </p:nvSpPr>
            <p:spPr bwMode="auto">
              <a:xfrm>
                <a:off x="7488" y="810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121" name="Line 77"/>
              <p:cNvSpPr>
                <a:spLocks noChangeAspect="1" noChangeShapeType="1"/>
              </p:cNvSpPr>
              <p:nvPr/>
            </p:nvSpPr>
            <p:spPr bwMode="auto">
              <a:xfrm>
                <a:off x="7572" y="818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sp>
          <p:nvSpPr>
            <p:cNvPr id="67" name="Freeform 78"/>
            <p:cNvSpPr>
              <a:spLocks noChangeAspect="1"/>
            </p:cNvSpPr>
            <p:nvPr/>
          </p:nvSpPr>
          <p:spPr bwMode="auto">
            <a:xfrm>
              <a:off x="5760" y="11232"/>
              <a:ext cx="2160" cy="1872"/>
            </a:xfrm>
            <a:custGeom>
              <a:avLst/>
              <a:gdLst>
                <a:gd name="T0" fmla="*/ 288 w 2160"/>
                <a:gd name="T1" fmla="*/ 1872 h 1872"/>
                <a:gd name="T2" fmla="*/ 2160 w 2160"/>
                <a:gd name="T3" fmla="*/ 1872 h 1872"/>
                <a:gd name="T4" fmla="*/ 2160 w 2160"/>
                <a:gd name="T5" fmla="*/ 0 h 1872"/>
                <a:gd name="T6" fmla="*/ 0 w 2160"/>
                <a:gd name="T7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1872">
                  <a:moveTo>
                    <a:pt x="288" y="1872"/>
                  </a:moveTo>
                  <a:lnTo>
                    <a:pt x="2160" y="1872"/>
                  </a:lnTo>
                  <a:lnTo>
                    <a:pt x="21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68" name="Freeform 79"/>
            <p:cNvSpPr>
              <a:spLocks noChangeAspect="1"/>
            </p:cNvSpPr>
            <p:nvPr/>
          </p:nvSpPr>
          <p:spPr bwMode="auto">
            <a:xfrm>
              <a:off x="4320" y="11232"/>
              <a:ext cx="1728" cy="1872"/>
            </a:xfrm>
            <a:custGeom>
              <a:avLst/>
              <a:gdLst>
                <a:gd name="T0" fmla="*/ 1728 w 1728"/>
                <a:gd name="T1" fmla="*/ 1872 h 1872"/>
                <a:gd name="T2" fmla="*/ 0 w 1728"/>
                <a:gd name="T3" fmla="*/ 1872 h 1872"/>
                <a:gd name="T4" fmla="*/ 0 w 1728"/>
                <a:gd name="T5" fmla="*/ 0 h 1872"/>
                <a:gd name="T6" fmla="*/ 1728 w 1728"/>
                <a:gd name="T7" fmla="*/ 0 h 1872"/>
                <a:gd name="T8" fmla="*/ 1728 w 1728"/>
                <a:gd name="T9" fmla="*/ 187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872">
                  <a:moveTo>
                    <a:pt x="1728" y="1872"/>
                  </a:moveTo>
                  <a:lnTo>
                    <a:pt x="0" y="1872"/>
                  </a:lnTo>
                  <a:lnTo>
                    <a:pt x="0" y="0"/>
                  </a:lnTo>
                  <a:lnTo>
                    <a:pt x="1728" y="0"/>
                  </a:lnTo>
                  <a:lnTo>
                    <a:pt x="1728" y="18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69" name="Group 80"/>
            <p:cNvGrpSpPr>
              <a:grpSpLocks noChangeAspect="1"/>
            </p:cNvGrpSpPr>
            <p:nvPr/>
          </p:nvGrpSpPr>
          <p:grpSpPr bwMode="auto">
            <a:xfrm>
              <a:off x="5760" y="11520"/>
              <a:ext cx="576" cy="1152"/>
              <a:chOff x="2448" y="3534"/>
              <a:chExt cx="576" cy="1152"/>
            </a:xfrm>
          </p:grpSpPr>
          <p:sp>
            <p:nvSpPr>
              <p:cNvPr id="108" name="Line 81"/>
              <p:cNvSpPr>
                <a:spLocks noChangeAspect="1" noChangeShapeType="1"/>
              </p:cNvSpPr>
              <p:nvPr/>
            </p:nvSpPr>
            <p:spPr bwMode="auto">
              <a:xfrm>
                <a:off x="2736" y="3534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grpSp>
            <p:nvGrpSpPr>
              <p:cNvPr id="109" name="Group 82"/>
              <p:cNvGrpSpPr>
                <a:grpSpLocks noChangeAspect="1"/>
              </p:cNvGrpSpPr>
              <p:nvPr/>
            </p:nvGrpSpPr>
            <p:grpSpPr bwMode="auto">
              <a:xfrm>
                <a:off x="2448" y="3820"/>
                <a:ext cx="576" cy="578"/>
                <a:chOff x="2448" y="3820"/>
                <a:chExt cx="576" cy="578"/>
              </a:xfrm>
            </p:grpSpPr>
            <p:grpSp>
              <p:nvGrpSpPr>
                <p:cNvPr id="110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448" y="3820"/>
                  <a:ext cx="576" cy="578"/>
                  <a:chOff x="2448" y="2222"/>
                  <a:chExt cx="576" cy="578"/>
                </a:xfrm>
              </p:grpSpPr>
              <p:sp>
                <p:nvSpPr>
                  <p:cNvPr id="112" name="Rectangle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224"/>
                    <a:ext cx="576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grpSp>
                <p:nvGrpSpPr>
                  <p:cNvPr id="113" name="Group 8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63" y="2222"/>
                    <a:ext cx="547" cy="578"/>
                    <a:chOff x="2463" y="3742"/>
                    <a:chExt cx="547" cy="578"/>
                  </a:xfrm>
                </p:grpSpPr>
                <p:sp>
                  <p:nvSpPr>
                    <p:cNvPr id="114" name="Line 8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3742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 sz="2400"/>
                    </a:p>
                  </p:txBody>
                </p:sp>
                <p:sp>
                  <p:nvSpPr>
                    <p:cNvPr id="115" name="Oval 8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63" y="3758"/>
                      <a:ext cx="547" cy="5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 sz="2400"/>
                    </a:p>
                  </p:txBody>
                </p:sp>
                <p:sp>
                  <p:nvSpPr>
                    <p:cNvPr id="116" name="Line 8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4306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 sz="2400"/>
                    </a:p>
                  </p:txBody>
                </p:sp>
              </p:grpSp>
            </p:grpSp>
            <p:sp>
              <p:nvSpPr>
                <p:cNvPr id="111" name="Line 8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6" y="388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</p:grpSp>
        </p:grpSp>
        <p:grpSp>
          <p:nvGrpSpPr>
            <p:cNvPr id="70" name="Group 90"/>
            <p:cNvGrpSpPr>
              <a:grpSpLocks noChangeAspect="1"/>
            </p:cNvGrpSpPr>
            <p:nvPr/>
          </p:nvGrpSpPr>
          <p:grpSpPr bwMode="auto">
            <a:xfrm>
              <a:off x="7776" y="11664"/>
              <a:ext cx="1296" cy="1152"/>
              <a:chOff x="7200" y="2016"/>
              <a:chExt cx="1296" cy="1152"/>
            </a:xfrm>
          </p:grpSpPr>
          <p:grpSp>
            <p:nvGrpSpPr>
              <p:cNvPr id="100" name="Group 91"/>
              <p:cNvGrpSpPr>
                <a:grpSpLocks noChangeAspect="1"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104" name="Line 9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105" name="Group 93"/>
                <p:cNvGrpSpPr>
                  <a:grpSpLocks noChangeAspect="1"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106" name="Rectangle 94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107" name="Freeform 95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</p:grpSp>
          </p:grpSp>
          <p:grpSp>
            <p:nvGrpSpPr>
              <p:cNvPr id="101" name="Group 96"/>
              <p:cNvGrpSpPr>
                <a:grpSpLocks noChangeAspect="1"/>
              </p:cNvGrpSpPr>
              <p:nvPr/>
            </p:nvGrpSpPr>
            <p:grpSpPr bwMode="auto">
              <a:xfrm>
                <a:off x="7344" y="2225"/>
                <a:ext cx="1152" cy="655"/>
                <a:chOff x="8928" y="8129"/>
                <a:chExt cx="1152" cy="655"/>
              </a:xfrm>
            </p:grpSpPr>
            <p:sp>
              <p:nvSpPr>
                <p:cNvPr id="102" name="Text Box 9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967" y="8129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2400" b="1" dirty="0"/>
                    <a:t>4 </a:t>
                  </a:r>
                  <a:r>
                    <a:rPr lang="en-US" altLang="th-TH" sz="2400" b="1" dirty="0">
                      <a:sym typeface="Symbol" panose="05050102010706020507" pitchFamily="18" charset="2"/>
                    </a:rPr>
                    <a:t></a:t>
                  </a:r>
                  <a:endParaRPr lang="en-US" altLang="th-TH" sz="2400" dirty="0"/>
                </a:p>
              </p:txBody>
            </p:sp>
            <p:sp>
              <p:nvSpPr>
                <p:cNvPr id="103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</p:grpSp>
        </p:grpSp>
        <p:grpSp>
          <p:nvGrpSpPr>
            <p:cNvPr id="71" name="Group 99"/>
            <p:cNvGrpSpPr>
              <a:grpSpLocks noChangeAspect="1"/>
            </p:cNvGrpSpPr>
            <p:nvPr/>
          </p:nvGrpSpPr>
          <p:grpSpPr bwMode="auto">
            <a:xfrm>
              <a:off x="6240" y="11808"/>
              <a:ext cx="1000" cy="672"/>
              <a:chOff x="3024" y="5616"/>
              <a:chExt cx="1059" cy="576"/>
            </a:xfrm>
          </p:grpSpPr>
          <p:sp>
            <p:nvSpPr>
              <p:cNvPr id="98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99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3125" y="5688"/>
                <a:ext cx="95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2400" b="1" dirty="0"/>
                  <a:t>2 A</a:t>
                </a:r>
                <a:endParaRPr lang="en-US" altLang="th-TH" sz="2400" dirty="0"/>
              </a:p>
            </p:txBody>
          </p:sp>
        </p:grpSp>
        <p:grpSp>
          <p:nvGrpSpPr>
            <p:cNvPr id="72" name="Group 102"/>
            <p:cNvGrpSpPr>
              <a:grpSpLocks noChangeAspect="1"/>
            </p:cNvGrpSpPr>
            <p:nvPr/>
          </p:nvGrpSpPr>
          <p:grpSpPr bwMode="auto">
            <a:xfrm>
              <a:off x="6564" y="13392"/>
              <a:ext cx="924" cy="576"/>
              <a:chOff x="2964" y="5616"/>
              <a:chExt cx="924" cy="576"/>
            </a:xfrm>
          </p:grpSpPr>
          <p:sp>
            <p:nvSpPr>
              <p:cNvPr id="96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97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964" y="5688"/>
                <a:ext cx="853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(b)</a:t>
                </a:r>
                <a:endParaRPr lang="en-US" altLang="th-TH" sz="2400" dirty="0"/>
              </a:p>
            </p:txBody>
          </p:sp>
        </p:grpSp>
        <p:grpSp>
          <p:nvGrpSpPr>
            <p:cNvPr id="73" name="Group 105"/>
            <p:cNvGrpSpPr>
              <a:grpSpLocks noChangeAspect="1"/>
            </p:cNvGrpSpPr>
            <p:nvPr/>
          </p:nvGrpSpPr>
          <p:grpSpPr bwMode="auto">
            <a:xfrm>
              <a:off x="4608" y="10512"/>
              <a:ext cx="1152" cy="864"/>
              <a:chOff x="4608" y="576"/>
              <a:chExt cx="1152" cy="864"/>
            </a:xfrm>
          </p:grpSpPr>
          <p:grpSp>
            <p:nvGrpSpPr>
              <p:cNvPr id="88" name="Group 106"/>
              <p:cNvGrpSpPr>
                <a:grpSpLocks noChangeAspect="1"/>
              </p:cNvGrpSpPr>
              <p:nvPr/>
            </p:nvGrpSpPr>
            <p:grpSpPr bwMode="auto">
              <a:xfrm>
                <a:off x="4608" y="576"/>
                <a:ext cx="1152" cy="720"/>
                <a:chOff x="2160" y="3312"/>
                <a:chExt cx="1152" cy="720"/>
              </a:xfrm>
            </p:grpSpPr>
            <p:sp>
              <p:nvSpPr>
                <p:cNvPr id="94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sp>
              <p:nvSpPr>
                <p:cNvPr id="95" name="Text Box 10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9" y="3348"/>
                  <a:ext cx="100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ts val="3600"/>
                    </a:lnSpc>
                  </a:pPr>
                  <a:r>
                    <a:rPr lang="en-US" altLang="th-TH" sz="2400" b="1" dirty="0"/>
                    <a:t>20 </a:t>
                  </a:r>
                  <a:r>
                    <a:rPr lang="en-US" altLang="th-TH" sz="2400" b="1" dirty="0">
                      <a:sym typeface="Symbol" panose="05050102010706020507" pitchFamily="18" charset="2"/>
                    </a:rPr>
                    <a:t></a:t>
                  </a:r>
                  <a:endParaRPr lang="en-US" altLang="th-TH" sz="2400" dirty="0"/>
                </a:p>
              </p:txBody>
            </p:sp>
          </p:grpSp>
          <p:grpSp>
            <p:nvGrpSpPr>
              <p:cNvPr id="89" name="Group 109"/>
              <p:cNvGrpSpPr>
                <a:grpSpLocks noChangeAspect="1"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90" name="Line 110"/>
                <p:cNvSpPr>
                  <a:spLocks noChangeAspect="1"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 sz="2400"/>
                </a:p>
              </p:txBody>
            </p:sp>
            <p:grpSp>
              <p:nvGrpSpPr>
                <p:cNvPr id="91" name="Group 111"/>
                <p:cNvGrpSpPr>
                  <a:grpSpLocks noChangeAspect="1"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92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 sz="2400"/>
                  </a:p>
                </p:txBody>
              </p:sp>
              <p:sp>
                <p:nvSpPr>
                  <p:cNvPr id="93" name="Freeform 113"/>
                  <p:cNvSpPr>
                    <a:spLocks noChangeAspect="1"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lnSpc>
                        <a:spcPts val="3400"/>
                      </a:lnSpc>
                    </a:pPr>
                    <a:endParaRPr lang="th-TH" sz="2400" dirty="0"/>
                  </a:p>
                </p:txBody>
              </p:sp>
            </p:grpSp>
          </p:grpSp>
        </p:grpSp>
        <p:sp>
          <p:nvSpPr>
            <p:cNvPr id="74" name="Line 114"/>
            <p:cNvSpPr>
              <a:spLocks noChangeAspect="1" noChangeShapeType="1"/>
            </p:cNvSpPr>
            <p:nvPr/>
          </p:nvSpPr>
          <p:spPr bwMode="auto">
            <a:xfrm flipH="1">
              <a:off x="5616" y="1123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75" name="Freeform 115"/>
            <p:cNvSpPr>
              <a:spLocks noChangeAspect="1"/>
            </p:cNvSpPr>
            <p:nvPr/>
          </p:nvSpPr>
          <p:spPr bwMode="auto">
            <a:xfrm>
              <a:off x="7200" y="11232"/>
              <a:ext cx="2016" cy="1872"/>
            </a:xfrm>
            <a:custGeom>
              <a:avLst/>
              <a:gdLst>
                <a:gd name="T0" fmla="*/ 432 w 2016"/>
                <a:gd name="T1" fmla="*/ 0 h 1872"/>
                <a:gd name="T2" fmla="*/ 2016 w 2016"/>
                <a:gd name="T3" fmla="*/ 0 h 1872"/>
                <a:gd name="T4" fmla="*/ 2016 w 2016"/>
                <a:gd name="T5" fmla="*/ 1872 h 1872"/>
                <a:gd name="T6" fmla="*/ 0 w 2016"/>
                <a:gd name="T7" fmla="*/ 1872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6" h="1872">
                  <a:moveTo>
                    <a:pt x="432" y="0"/>
                  </a:moveTo>
                  <a:lnTo>
                    <a:pt x="2016" y="0"/>
                  </a:lnTo>
                  <a:lnTo>
                    <a:pt x="2016" y="1872"/>
                  </a:lnTo>
                  <a:lnTo>
                    <a:pt x="0" y="18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grpSp>
          <p:nvGrpSpPr>
            <p:cNvPr id="76" name="Group 116"/>
            <p:cNvGrpSpPr>
              <a:grpSpLocks noChangeAspect="1"/>
            </p:cNvGrpSpPr>
            <p:nvPr/>
          </p:nvGrpSpPr>
          <p:grpSpPr bwMode="auto">
            <a:xfrm>
              <a:off x="8928" y="11664"/>
              <a:ext cx="576" cy="1152"/>
              <a:chOff x="2880" y="10656"/>
              <a:chExt cx="576" cy="1152"/>
            </a:xfrm>
          </p:grpSpPr>
          <p:sp>
            <p:nvSpPr>
              <p:cNvPr id="85" name="Line 117"/>
              <p:cNvSpPr>
                <a:spLocks noChangeAspect="1" noChangeShapeType="1"/>
              </p:cNvSpPr>
              <p:nvPr/>
            </p:nvSpPr>
            <p:spPr bwMode="auto">
              <a:xfrm>
                <a:off x="3168" y="1065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86" name="Freeform 118"/>
              <p:cNvSpPr>
                <a:spLocks noChangeAspect="1"/>
              </p:cNvSpPr>
              <p:nvPr/>
            </p:nvSpPr>
            <p:spPr bwMode="auto">
              <a:xfrm>
                <a:off x="2880" y="10944"/>
                <a:ext cx="576" cy="57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lnTo>
                      <a:pt x="0" y="288"/>
                    </a:lnTo>
                    <a:lnTo>
                      <a:pt x="288" y="576"/>
                    </a:lnTo>
                    <a:lnTo>
                      <a:pt x="576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87" name="Line 119"/>
              <p:cNvSpPr>
                <a:spLocks noChangeAspect="1" noChangeShapeType="1"/>
              </p:cNvSpPr>
              <p:nvPr/>
            </p:nvSpPr>
            <p:spPr bwMode="auto">
              <a:xfrm flipV="1">
                <a:off x="3168" y="1101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</p:grpSp>
        <p:grpSp>
          <p:nvGrpSpPr>
            <p:cNvPr id="77" name="Group 120"/>
            <p:cNvGrpSpPr>
              <a:grpSpLocks noChangeAspect="1"/>
            </p:cNvGrpSpPr>
            <p:nvPr/>
          </p:nvGrpSpPr>
          <p:grpSpPr bwMode="auto">
            <a:xfrm>
              <a:off x="8685" y="11952"/>
              <a:ext cx="1829" cy="834"/>
              <a:chOff x="2669" y="5616"/>
              <a:chExt cx="1219" cy="834"/>
            </a:xfrm>
          </p:grpSpPr>
          <p:sp>
            <p:nvSpPr>
              <p:cNvPr id="83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84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669" y="6018"/>
                <a:ext cx="859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0.1v</a:t>
                </a:r>
                <a:r>
                  <a:rPr lang="en-US" altLang="th-TH" sz="2400" b="1" baseline="-25000" dirty="0"/>
                  <a:t>2</a:t>
                </a:r>
                <a:endParaRPr lang="en-US" altLang="th-TH" sz="2400" dirty="0"/>
              </a:p>
            </p:txBody>
          </p:sp>
        </p:grpSp>
        <p:grpSp>
          <p:nvGrpSpPr>
            <p:cNvPr id="78" name="Group 123"/>
            <p:cNvGrpSpPr>
              <a:grpSpLocks noChangeAspect="1"/>
            </p:cNvGrpSpPr>
            <p:nvPr/>
          </p:nvGrpSpPr>
          <p:grpSpPr bwMode="auto">
            <a:xfrm>
              <a:off x="5328" y="10638"/>
              <a:ext cx="1314" cy="594"/>
              <a:chOff x="3024" y="5598"/>
              <a:chExt cx="876" cy="594"/>
            </a:xfrm>
          </p:grpSpPr>
          <p:sp>
            <p:nvSpPr>
              <p:cNvPr id="81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3024" y="5616"/>
                <a:ext cx="86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 sz="2400"/>
              </a:p>
            </p:txBody>
          </p:sp>
          <p:sp>
            <p:nvSpPr>
              <p:cNvPr id="82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3208" y="5598"/>
                <a:ext cx="69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2400" b="1" dirty="0"/>
                  <a:t>v</a:t>
                </a:r>
                <a:r>
                  <a:rPr lang="en-US" altLang="th-TH" sz="2400" b="1" baseline="-25000" dirty="0"/>
                  <a:t>2</a:t>
                </a:r>
                <a:endParaRPr lang="en-US" altLang="th-TH" sz="2400" dirty="0"/>
              </a:p>
            </p:txBody>
          </p:sp>
        </p:grpSp>
        <p:sp>
          <p:nvSpPr>
            <p:cNvPr id="79" name="Line 126"/>
            <p:cNvSpPr>
              <a:spLocks noChangeAspect="1" noChangeShapeType="1"/>
            </p:cNvSpPr>
            <p:nvPr/>
          </p:nvSpPr>
          <p:spPr bwMode="auto">
            <a:xfrm flipV="1">
              <a:off x="6048" y="1137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  <p:sp>
          <p:nvSpPr>
            <p:cNvPr id="80" name="Line 127"/>
            <p:cNvSpPr>
              <a:spLocks noChangeAspect="1" noChangeShapeType="1"/>
            </p:cNvSpPr>
            <p:nvPr/>
          </p:nvSpPr>
          <p:spPr bwMode="auto">
            <a:xfrm>
              <a:off x="7920" y="1137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 sz="240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881243" y="3023436"/>
            <a:ext cx="206979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at Node 2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82886"/>
              </p:ext>
            </p:extLst>
          </p:nvPr>
        </p:nvGraphicFramePr>
        <p:xfrm>
          <a:off x="5081341" y="3457593"/>
          <a:ext cx="329882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1" name="Equation" r:id="rId5" imgW="1574640" imgH="863280" progId="Equation.3">
                  <p:embed/>
                </p:oleObj>
              </mc:Choice>
              <mc:Fallback>
                <p:oleObj name="Equation" r:id="rId5" imgW="1574640" imgH="86328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1341" y="3457593"/>
                        <a:ext cx="3298825" cy="180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4198971" y="551486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จะได้แรงดันรวม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38621"/>
              </p:ext>
            </p:extLst>
          </p:nvPr>
        </p:nvGraphicFramePr>
        <p:xfrm>
          <a:off x="3790140" y="6064218"/>
          <a:ext cx="3778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2" name="Equation" r:id="rId7" imgW="1803240" imgH="215640" progId="Equation.3">
                  <p:embed/>
                </p:oleObj>
              </mc:Choice>
              <mc:Fallback>
                <p:oleObj name="Equation" r:id="rId7" imgW="1803240" imgH="215640" progId="Equation.3">
                  <p:embed/>
                  <p:pic>
                    <p:nvPicPr>
                      <p:cNvPr id="123" name="Object 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0140" y="6064218"/>
                        <a:ext cx="377825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3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86"/>
          <a:stretch/>
        </p:blipFill>
        <p:spPr>
          <a:xfrm>
            <a:off x="314673" y="3733560"/>
            <a:ext cx="4790966" cy="2358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93" b="20406"/>
          <a:stretch/>
        </p:blipFill>
        <p:spPr>
          <a:xfrm>
            <a:off x="206827" y="599969"/>
            <a:ext cx="4191085" cy="27419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15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05" y="205179"/>
            <a:ext cx="8798195" cy="394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056" y="894632"/>
            <a:ext cx="2110923" cy="510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6572" y="633022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0133" y="1450905"/>
            <a:ext cx="4445448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กระแสที่เนื่องมาจาก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 V Source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กระแสที่เนื่องมาจาก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กระแสที่เนื่องมาจาก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A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</a:p>
          <a:p>
            <a:pPr>
              <a:lnSpc>
                <a:spcPts val="3200"/>
              </a:lnSpc>
            </a:pP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0237" y="3014490"/>
            <a:ext cx="399340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ให้ลัดวงจร 24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3A Source 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105253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รวมเท่ากับ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24527"/>
              </p:ext>
            </p:extLst>
          </p:nvPr>
        </p:nvGraphicFramePr>
        <p:xfrm>
          <a:off x="5224463" y="4419600"/>
          <a:ext cx="35591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5" name="Equation" r:id="rId7" imgW="1815840" imgH="583920" progId="Equation.3">
                  <p:embed/>
                </p:oleObj>
              </mc:Choice>
              <mc:Fallback>
                <p:oleObj name="Equation" r:id="rId7" imgW="1815840" imgH="58392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4463" y="4419600"/>
                        <a:ext cx="355917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5014" y="5623435"/>
            <a:ext cx="1966130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5" y="968323"/>
            <a:ext cx="3203950" cy="29642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16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31220" y="376081"/>
            <a:ext cx="399340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2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ให้ลัดวงจร 12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3A Source 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45103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analysis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97753"/>
              </p:ext>
            </p:extLst>
          </p:nvPr>
        </p:nvGraphicFramePr>
        <p:xfrm>
          <a:off x="1158451" y="5761588"/>
          <a:ext cx="17541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7" name="Equation" r:id="rId4" imgW="838080" imgH="228600" progId="Equation.3">
                  <p:embed/>
                </p:oleObj>
              </mc:Choice>
              <mc:Fallback>
                <p:oleObj name="Equation" r:id="rId4" imgW="838080" imgH="228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8451" y="5761588"/>
                        <a:ext cx="175418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01949"/>
              </p:ext>
            </p:extLst>
          </p:nvPr>
        </p:nvGraphicFramePr>
        <p:xfrm>
          <a:off x="4638408" y="1431984"/>
          <a:ext cx="39084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8" name="Equation" r:id="rId6" imgW="1866600" imgH="457200" progId="Equation.3">
                  <p:embed/>
                </p:oleObj>
              </mc:Choice>
              <mc:Fallback>
                <p:oleObj name="Equation" r:id="rId6" imgW="1866600" imgH="4572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8408" y="1431984"/>
                        <a:ext cx="3908425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27391"/>
              </p:ext>
            </p:extLst>
          </p:nvPr>
        </p:nvGraphicFramePr>
        <p:xfrm>
          <a:off x="5923697" y="2580661"/>
          <a:ext cx="2286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9" name="Equation" r:id="rId8" imgW="1091880" imgH="457200" progId="Equation.3">
                  <p:embed/>
                </p:oleObj>
              </mc:Choice>
              <mc:Fallback>
                <p:oleObj name="Equation" r:id="rId8" imgW="1091880" imgH="4572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23697" y="2580661"/>
                        <a:ext cx="228600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97032" y="968323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a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2979" y="2142969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b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5387" y="3514500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34300"/>
              </p:ext>
            </p:extLst>
          </p:nvPr>
        </p:nvGraphicFramePr>
        <p:xfrm>
          <a:off x="5106213" y="3790081"/>
          <a:ext cx="30829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30" name="Equation" r:id="rId10" imgW="1473120" imgH="482400" progId="Equation.3">
                  <p:embed/>
                </p:oleObj>
              </mc:Choice>
              <mc:Fallback>
                <p:oleObj name="Equation" r:id="rId10" imgW="1473120" imgH="4824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6213" y="3790081"/>
                        <a:ext cx="3082925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24982"/>
              </p:ext>
            </p:extLst>
          </p:nvPr>
        </p:nvGraphicFramePr>
        <p:xfrm>
          <a:off x="1158875" y="4473575"/>
          <a:ext cx="19129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31" name="Equation" r:id="rId12" imgW="914400" imgH="482400" progId="Equation.3">
                  <p:embed/>
                </p:oleObj>
              </mc:Choice>
              <mc:Fallback>
                <p:oleObj name="Equation" r:id="rId12" imgW="914400" imgH="48240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8875" y="4473575"/>
                        <a:ext cx="1912938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02325" y="4194217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64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17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31220" y="376081"/>
            <a:ext cx="399340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2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ให้ลัดวงจร 12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3A Source 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7343" y="130967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รวมเท่ากับ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71400"/>
              </p:ext>
            </p:extLst>
          </p:nvPr>
        </p:nvGraphicFramePr>
        <p:xfrm>
          <a:off x="4306135" y="1675293"/>
          <a:ext cx="45735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4" name="Equation" r:id="rId3" imgW="2184120" imgH="393480" progId="Equation.3">
                  <p:embed/>
                </p:oleObj>
              </mc:Choice>
              <mc:Fallback>
                <p:oleObj name="Equation" r:id="rId3" imgW="21841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6135" y="1675293"/>
                        <a:ext cx="4573588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23830"/>
              </p:ext>
            </p:extLst>
          </p:nvPr>
        </p:nvGraphicFramePr>
        <p:xfrm>
          <a:off x="4378268" y="2376903"/>
          <a:ext cx="28717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5"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8268" y="2376903"/>
                        <a:ext cx="2871788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45942"/>
              </p:ext>
            </p:extLst>
          </p:nvPr>
        </p:nvGraphicFramePr>
        <p:xfrm>
          <a:off x="4404900" y="4463762"/>
          <a:ext cx="34559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6" name="Equation" r:id="rId7" imgW="1650960" imgH="393480" progId="Equation.3">
                  <p:embed/>
                </p:oleObj>
              </mc:Choice>
              <mc:Fallback>
                <p:oleObj name="Equation" r:id="rId7" imgW="165096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4900" y="4463762"/>
                        <a:ext cx="3455987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34471" y="3444722"/>
            <a:ext cx="407836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แบ่งระหว่าง </a:t>
            </a:r>
          </a:p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 </a:t>
            </a:r>
            <a:r>
              <a:rPr lang="en-US" sz="2400" b="1" dirty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5593" y="1168748"/>
            <a:ext cx="3843621" cy="2877150"/>
            <a:chOff x="728379" y="1104485"/>
            <a:chExt cx="3843621" cy="287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/>
            <a:srcRect l="13373" b="20406"/>
            <a:stretch/>
          </p:blipFill>
          <p:spPr>
            <a:xfrm>
              <a:off x="863786" y="1104485"/>
              <a:ext cx="3708214" cy="274194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28379" y="2610662"/>
              <a:ext cx="806506" cy="80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5729" y="2610662"/>
              <a:ext cx="1426271" cy="1370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066800" y="2404579"/>
              <a:ext cx="0" cy="1109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354934"/>
                </p:ext>
              </p:extLst>
            </p:nvPr>
          </p:nvGraphicFramePr>
          <p:xfrm>
            <a:off x="2698750" y="2475058"/>
            <a:ext cx="2667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7" name="Equation" r:id="rId10" imgW="126720" imgH="215640" progId="Equation.3">
                    <p:embed/>
                  </p:oleObj>
                </mc:Choice>
                <mc:Fallback>
                  <p:oleObj name="Equation" r:id="rId10" imgW="126720" imgH="21564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98750" y="2475058"/>
                          <a:ext cx="266700" cy="4540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312252"/>
                </p:ext>
              </p:extLst>
            </p:nvPr>
          </p:nvGraphicFramePr>
          <p:xfrm>
            <a:off x="3883211" y="1858200"/>
            <a:ext cx="293688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8" name="Equation" r:id="rId12" imgW="139680" imgH="228600" progId="Equation.3">
                    <p:embed/>
                  </p:oleObj>
                </mc:Choice>
                <mc:Fallback>
                  <p:oleObj name="Equation" r:id="rId12" imgW="139680" imgH="228600" progId="Equation.3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83211" y="1858200"/>
                          <a:ext cx="293688" cy="4794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/>
            <p:nvPr/>
          </p:nvCxnSpPr>
          <p:spPr>
            <a:xfrm flipH="1">
              <a:off x="3831771" y="1904237"/>
              <a:ext cx="3815" cy="4341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308225" y="645528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วิธีคำนวณอีกวิธี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5655365"/>
            <a:ext cx="8481809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วิธีนี้ทำได้สะดวก เพราะเวลาที่เราตัด 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อื่นๆออกไปหมด เราสามารถ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ยุบ 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หลายๆตัวที่ขนานกัน หรือ อนุกรมกัน ได้อย่างสะดวก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523694" y="2468842"/>
            <a:ext cx="449603" cy="18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73297" y="2468842"/>
            <a:ext cx="3815" cy="4341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18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03833" y="335373"/>
            <a:ext cx="399340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2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ให้ลัดวงจร 12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24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 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3981" y="454975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Nodal analysis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0" y="1149219"/>
            <a:ext cx="3942715" cy="33253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74" y="903169"/>
            <a:ext cx="3016323" cy="10836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62" y="1780290"/>
            <a:ext cx="2297053" cy="6547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517" y="2731031"/>
            <a:ext cx="3176021" cy="10121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05" y="3709274"/>
            <a:ext cx="1788931" cy="95713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51587" y="4765196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161" y="4730292"/>
            <a:ext cx="1220086" cy="5581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374" y="5128787"/>
            <a:ext cx="2563122" cy="10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19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03833" y="335373"/>
            <a:ext cx="399340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2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ให้ลัดวงจร 12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24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Source 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4990" y="1108900"/>
            <a:ext cx="4191085" cy="2741945"/>
            <a:chOff x="552548" y="1185099"/>
            <a:chExt cx="4191085" cy="27419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2093" b="20406"/>
            <a:stretch/>
          </p:blipFill>
          <p:spPr>
            <a:xfrm>
              <a:off x="552548" y="1185099"/>
              <a:ext cx="4191085" cy="274194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52548" y="2737517"/>
              <a:ext cx="1153971" cy="80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4119" y="1197456"/>
              <a:ext cx="1153971" cy="80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94119" y="1796143"/>
              <a:ext cx="11539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40971" y="2556071"/>
              <a:ext cx="0" cy="9872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736902"/>
              </p:ext>
            </p:extLst>
          </p:nvPr>
        </p:nvGraphicFramePr>
        <p:xfrm>
          <a:off x="2511425" y="2466975"/>
          <a:ext cx="266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2" name="Equation" r:id="rId4" imgW="126720" imgH="228600" progId="Equation.3">
                  <p:embed/>
                </p:oleObj>
              </mc:Choice>
              <mc:Fallback>
                <p:oleObj name="Equation" r:id="rId4" imgW="12672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1425" y="2466975"/>
                        <a:ext cx="266700" cy="481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603249" y="2050225"/>
            <a:ext cx="2231572" cy="190129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83628"/>
              </p:ext>
            </p:extLst>
          </p:nvPr>
        </p:nvGraphicFramePr>
        <p:xfrm>
          <a:off x="3658393" y="820100"/>
          <a:ext cx="21002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3" name="Equation" r:id="rId6" imgW="1002960" imgH="393480" progId="Equation.3">
                  <p:embed/>
                </p:oleObj>
              </mc:Choice>
              <mc:Fallback>
                <p:oleObj name="Equation" r:id="rId6" imgW="100296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8393" y="820100"/>
                        <a:ext cx="2100262" cy="825500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41550" y="1886939"/>
            <a:ext cx="2811997" cy="218431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168516"/>
              </p:ext>
            </p:extLst>
          </p:nvPr>
        </p:nvGraphicFramePr>
        <p:xfrm>
          <a:off x="4977850" y="2122488"/>
          <a:ext cx="15684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4" name="Equation" r:id="rId8" imgW="749160" imgH="393480" progId="Equation.3">
                  <p:embed/>
                </p:oleObj>
              </mc:Choice>
              <mc:Fallback>
                <p:oleObj name="Equation" r:id="rId8" imgW="74916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77850" y="2122488"/>
                        <a:ext cx="1568450" cy="825500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689278" y="1296159"/>
            <a:ext cx="946160" cy="790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7774" y="3339573"/>
            <a:ext cx="407836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แบ่งระหว่าง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 </a:t>
            </a:r>
            <a:r>
              <a:rPr lang="en-US" sz="24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40/7 </a:t>
            </a:r>
            <a:r>
              <a:rPr lang="en-US" sz="2400" b="1" dirty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07463"/>
              </p:ext>
            </p:extLst>
          </p:nvPr>
        </p:nvGraphicFramePr>
        <p:xfrm>
          <a:off x="4708524" y="4065017"/>
          <a:ext cx="32940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5" name="Equation" r:id="rId10" imgW="1574640" imgH="393480" progId="Equation.3">
                  <p:embed/>
                </p:oleObj>
              </mc:Choice>
              <mc:Fallback>
                <p:oleObj name="Equation" r:id="rId10" imgW="1574640" imgH="39348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08524" y="4065017"/>
                        <a:ext cx="3294063" cy="825500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91406"/>
              </p:ext>
            </p:extLst>
          </p:nvPr>
        </p:nvGraphicFramePr>
        <p:xfrm>
          <a:off x="3371746" y="2379146"/>
          <a:ext cx="2936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6" name="Equation" r:id="rId12" imgW="139680" imgH="228600" progId="Equation.3">
                  <p:embed/>
                </p:oleObj>
              </mc:Choice>
              <mc:Fallback>
                <p:oleObj name="Equation" r:id="rId12" imgW="13968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46" y="2379146"/>
                        <a:ext cx="293687" cy="481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3352799" y="2423433"/>
            <a:ext cx="30559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67137" y="2612480"/>
            <a:ext cx="1618011" cy="2749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52799" y="1719944"/>
            <a:ext cx="30559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1194" y="4890517"/>
            <a:ext cx="407836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แบ่งระหว่าง </a:t>
            </a:r>
          </a:p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 </a:t>
            </a:r>
            <a:r>
              <a:rPr lang="en-US" sz="2400" b="1" dirty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32318"/>
              </p:ext>
            </p:extLst>
          </p:nvPr>
        </p:nvGraphicFramePr>
        <p:xfrm>
          <a:off x="768746" y="5596608"/>
          <a:ext cx="2736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7" name="Equation" r:id="rId14" imgW="1307880" imgH="393480" progId="Equation.3">
                  <p:embed/>
                </p:oleObj>
              </mc:Choice>
              <mc:Fallback>
                <p:oleObj name="Equation" r:id="rId14" imgW="1307880" imgH="39348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8746" y="5596608"/>
                        <a:ext cx="2736850" cy="825500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814661" y="5415186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รวมกระแสทุกกรณี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23868"/>
              </p:ext>
            </p:extLst>
          </p:nvPr>
        </p:nvGraphicFramePr>
        <p:xfrm>
          <a:off x="4977850" y="5824106"/>
          <a:ext cx="3667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8" name="Equation" r:id="rId16" imgW="1752480" imgH="228600" progId="Equation.3">
                  <p:embed/>
                </p:oleObj>
              </mc:Choice>
              <mc:Fallback>
                <p:oleObj name="Equation" r:id="rId16" imgW="1752480" imgH="2286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77850" y="5824106"/>
                        <a:ext cx="3667125" cy="479425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017748" y="665679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วิธีคำนวณอีกวิธี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8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Circuit Theorems - </a:t>
            </a:r>
            <a:r>
              <a:rPr lang="en-US" altLang="th-TH" sz="4000"/>
              <a:t>Chapter 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810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4.1	Motivation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4.2	Linearity Property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4.3	Superposition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4.4	Source Transformation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4.5	</a:t>
            </a:r>
            <a:r>
              <a:rPr lang="en-US" altLang="th-TH" sz="2800" dirty="0" err="1"/>
              <a:t>Thevenin’s</a:t>
            </a:r>
            <a:r>
              <a:rPr lang="en-US" altLang="th-TH" sz="2800" dirty="0"/>
              <a:t> Theorem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4.6	Norton’s Theorem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/>
              <a:t>4.7	Maximum Power Transfer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03BB-5A21-4CF4-8982-77F4F160EE78}" type="slidenum">
              <a:rPr lang="en-US" altLang="th-TH"/>
              <a:pPr/>
              <a:t>2</a:t>
            </a:fld>
            <a:endParaRPr lang="en-US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1957"/>
            <a:ext cx="7406640" cy="762000"/>
          </a:xfrm>
        </p:spPr>
        <p:txBody>
          <a:bodyPr/>
          <a:lstStyle/>
          <a:p>
            <a:r>
              <a:rPr lang="en-US" altLang="th-TH" sz="4000" dirty="0"/>
              <a:t>4.4 Source </a:t>
            </a:r>
            <a:r>
              <a:rPr lang="en-US" altLang="th-TH" sz="4000" dirty="0" smtClean="0"/>
              <a:t>Transformation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2BD9-3077-4EC7-A430-4FD341C260D0}" type="slidenum">
              <a:rPr lang="en-US" altLang="th-TH"/>
              <a:pPr/>
              <a:t>20</a:t>
            </a:fld>
            <a:endParaRPr lang="en-US" altLang="th-TH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04800" y="914400"/>
            <a:ext cx="8610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th-TH" sz="2400" dirty="0">
                <a:latin typeface="Verdana" panose="020B0604030504040204" pitchFamily="34" charset="0"/>
              </a:rPr>
              <a:t>An equivalent circuit is one whose </a:t>
            </a:r>
            <a:r>
              <a:rPr lang="en-US" altLang="th-TH" sz="2400" i="1" dirty="0" smtClean="0">
                <a:latin typeface="Verdana" panose="020B0604030504040204" pitchFamily="34" charset="0"/>
              </a:rPr>
              <a:t>v-</a:t>
            </a:r>
            <a:r>
              <a:rPr lang="en-US" altLang="th-TH" sz="2400" i="1" dirty="0" err="1" smtClean="0">
                <a:latin typeface="Verdana" panose="020B0604030504040204" pitchFamily="34" charset="0"/>
              </a:rPr>
              <a:t>i</a:t>
            </a:r>
            <a:r>
              <a:rPr lang="th-TH" altLang="th-TH" sz="2400" dirty="0">
                <a:latin typeface="Verdana" panose="020B0604030504040204" pitchFamily="34" charset="0"/>
              </a:rPr>
              <a:t> </a:t>
            </a:r>
            <a:r>
              <a:rPr lang="en-US" altLang="th-TH" sz="2400" dirty="0" smtClean="0">
                <a:latin typeface="Verdana" panose="020B0604030504040204" pitchFamily="34" charset="0"/>
              </a:rPr>
              <a:t>characteristics </a:t>
            </a:r>
            <a:r>
              <a:rPr lang="en-US" altLang="th-TH" sz="2400" dirty="0">
                <a:latin typeface="Verdana" panose="020B0604030504040204" pitchFamily="34" charset="0"/>
              </a:rPr>
              <a:t>are identical with the original circuit.</a:t>
            </a:r>
            <a:r>
              <a:rPr lang="en-US" altLang="th-TH" sz="1600" dirty="0">
                <a:latin typeface="Verdana" panose="020B0604030504040204" pitchFamily="34" charset="0"/>
              </a:rPr>
              <a:t> </a:t>
            </a:r>
          </a:p>
          <a:p>
            <a:endParaRPr lang="th-TH" altLang="th-TH" sz="1600" dirty="0" smtClean="0">
              <a:latin typeface="Verdana" panose="020B0604030504040204" pitchFamily="34" charset="0"/>
            </a:endParaRPr>
          </a:p>
          <a:p>
            <a:endParaRPr lang="th-TH" altLang="th-TH" sz="1600" dirty="0">
              <a:latin typeface="Verdana" panose="020B0604030504040204" pitchFamily="34" charset="0"/>
            </a:endParaRPr>
          </a:p>
          <a:p>
            <a:endParaRPr lang="th-TH" altLang="th-TH" sz="1600" dirty="0" smtClean="0">
              <a:latin typeface="Verdana" panose="020B0604030504040204" pitchFamily="34" charset="0"/>
            </a:endParaRPr>
          </a:p>
          <a:p>
            <a:endParaRPr lang="th-TH" altLang="th-TH" sz="1600" dirty="0">
              <a:latin typeface="Verdana" panose="020B0604030504040204" pitchFamily="34" charset="0"/>
            </a:endParaRPr>
          </a:p>
          <a:p>
            <a:endParaRPr lang="en-US" altLang="th-TH" sz="1600" dirty="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 sz="2400" dirty="0">
                <a:latin typeface="Verdana" panose="020B0604030504040204" pitchFamily="34" charset="0"/>
              </a:rPr>
              <a:t>It</a:t>
            </a:r>
            <a:r>
              <a:rPr lang="en-US" altLang="th-TH" sz="2400" b="1" dirty="0">
                <a:latin typeface="Verdana" panose="020B0604030504040204" pitchFamily="34" charset="0"/>
              </a:rPr>
              <a:t> </a:t>
            </a:r>
            <a:r>
              <a:rPr lang="en-US" altLang="th-TH" sz="2400" dirty="0">
                <a:latin typeface="Verdana" panose="020B0604030504040204" pitchFamily="34" charset="0"/>
              </a:rPr>
              <a:t>is the process of replacing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a voltage source </a:t>
            </a:r>
            <a:r>
              <a:rPr lang="en-US" altLang="th-TH" sz="2400" i="1" u="sng" dirty="0" err="1">
                <a:solidFill>
                  <a:srgbClr val="FF3300"/>
                </a:solidFill>
                <a:latin typeface="Verdana" panose="020B0604030504040204" pitchFamily="34" charset="0"/>
              </a:rPr>
              <a:t>v</a:t>
            </a:r>
            <a:r>
              <a:rPr lang="en-US" altLang="th-TH" sz="2400" i="1" u="sng" baseline="-25000" dirty="0" err="1">
                <a:solidFill>
                  <a:srgbClr val="FF3300"/>
                </a:solidFill>
                <a:latin typeface="Verdana" panose="020B0604030504040204" pitchFamily="34" charset="0"/>
              </a:rPr>
              <a:t>S</a:t>
            </a:r>
            <a:r>
              <a:rPr lang="en-US" altLang="th-TH" sz="2400" i="1" u="sng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in series with a resistor </a:t>
            </a:r>
            <a:r>
              <a:rPr lang="en-US" altLang="th-TH" sz="2400" i="1" u="sng" dirty="0">
                <a:solidFill>
                  <a:srgbClr val="FF3300"/>
                </a:solidFill>
                <a:latin typeface="Verdana" panose="020B0604030504040204" pitchFamily="34" charset="0"/>
              </a:rPr>
              <a:t>R</a:t>
            </a:r>
            <a:r>
              <a:rPr lang="en-US" altLang="th-TH" sz="2400" i="1" dirty="0">
                <a:latin typeface="Verdana" panose="020B0604030504040204" pitchFamily="34" charset="0"/>
              </a:rPr>
              <a:t> </a:t>
            </a:r>
            <a:r>
              <a:rPr lang="en-US" altLang="th-TH" sz="2400" dirty="0">
                <a:latin typeface="Verdana" panose="020B0604030504040204" pitchFamily="34" charset="0"/>
              </a:rPr>
              <a:t>by a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current source </a:t>
            </a:r>
            <a:r>
              <a:rPr lang="en-US" altLang="th-TH" sz="2400" i="1" u="sng" dirty="0" err="1">
                <a:solidFill>
                  <a:srgbClr val="FF3300"/>
                </a:solidFill>
                <a:latin typeface="Verdana" panose="020B0604030504040204" pitchFamily="34" charset="0"/>
              </a:rPr>
              <a:t>i</a:t>
            </a:r>
            <a:r>
              <a:rPr lang="en-US" altLang="th-TH" sz="2400" i="1" u="sng" baseline="-25000" dirty="0" err="1">
                <a:solidFill>
                  <a:srgbClr val="FF3300"/>
                </a:solidFill>
                <a:latin typeface="Verdana" panose="020B0604030504040204" pitchFamily="34" charset="0"/>
              </a:rPr>
              <a:t>S</a:t>
            </a:r>
            <a:r>
              <a:rPr lang="en-US" altLang="th-TH" sz="2400" i="1" u="sng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in parallel with a resistor </a:t>
            </a:r>
            <a:r>
              <a:rPr lang="en-US" altLang="th-TH" sz="2400" i="1" u="sng" dirty="0">
                <a:solidFill>
                  <a:srgbClr val="FF3300"/>
                </a:solidFill>
                <a:latin typeface="Verdana" panose="020B0604030504040204" pitchFamily="34" charset="0"/>
              </a:rPr>
              <a:t>R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,</a:t>
            </a:r>
            <a:r>
              <a:rPr lang="en-US" altLang="th-TH" sz="2400" dirty="0">
                <a:latin typeface="Verdana" panose="020B0604030504040204" pitchFamily="34" charset="0"/>
              </a:rPr>
              <a:t> or vice versa.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929" y="1859513"/>
            <a:ext cx="8408071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วงจรไฟฟ้าสามารถแทนได้ด้วยวงจรสมมูล 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v-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characteristic curve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364" y="4287260"/>
            <a:ext cx="8527271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ต่ออนุกรมอยู่ สามารถแทนที่โดย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ตัวเดิมต่อขนานอยู่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และในทางกลับกัน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ขนาน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อยู่ก็สามารถ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แทนที่โดย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Voltage Source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ตัวเดิมต่อ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อนุกรมอยู่ 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323850"/>
            <a:ext cx="7406640" cy="698500"/>
          </a:xfrm>
        </p:spPr>
        <p:txBody>
          <a:bodyPr/>
          <a:lstStyle/>
          <a:p>
            <a:r>
              <a:rPr lang="en-US" altLang="th-TH" sz="4000" dirty="0"/>
              <a:t>4.4 Source </a:t>
            </a:r>
            <a:r>
              <a:rPr lang="en-US" altLang="th-TH" sz="4000" dirty="0" smtClean="0"/>
              <a:t>Transformation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8E2D-FDF0-400D-8781-67A6EDB33B02}" type="slidenum">
              <a:rPr lang="en-US" altLang="th-TH"/>
              <a:pPr/>
              <a:t>21</a:t>
            </a:fld>
            <a:endParaRPr lang="en-US" altLang="th-TH"/>
          </a:p>
        </p:txBody>
      </p:sp>
      <p:grpSp>
        <p:nvGrpSpPr>
          <p:cNvPr id="122891" name="Group 11"/>
          <p:cNvGrpSpPr>
            <a:grpSpLocks/>
          </p:cNvGrpSpPr>
          <p:nvPr/>
        </p:nvGrpSpPr>
        <p:grpSpPr bwMode="auto">
          <a:xfrm>
            <a:off x="244475" y="1866105"/>
            <a:ext cx="5232400" cy="4176713"/>
            <a:chOff x="480" y="1161"/>
            <a:chExt cx="3296" cy="2631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1040" y="2053"/>
              <a:ext cx="2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th-TH">
                  <a:latin typeface="TimesNewRoman,Bold" charset="0"/>
                  <a:cs typeface="Times New Roman" panose="02020603050405020304" pitchFamily="18" charset="0"/>
                </a:rPr>
                <a:t>(a) Independent source transform</a:t>
              </a:r>
              <a:endParaRPr lang="en-US" altLang="th-TH" sz="1700"/>
            </a:p>
            <a:p>
              <a:endParaRPr lang="en-US" altLang="th-TH">
                <a:latin typeface="Arial" panose="020B0604020202020204" pitchFamily="34" charset="0"/>
              </a:endParaRPr>
            </a:p>
          </p:txBody>
        </p:sp>
        <p:pic>
          <p:nvPicPr>
            <p:cNvPr id="122885" name="Picture 5" descr="04-016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" y="2602"/>
              <a:ext cx="3276" cy="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088" y="3561"/>
              <a:ext cx="2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th-TH">
                  <a:latin typeface="TimesNewRoman,Bold" charset="0"/>
                  <a:cs typeface="Times New Roman" panose="02020603050405020304" pitchFamily="18" charset="0"/>
                </a:rPr>
                <a:t>(b) Dependent source transform</a:t>
              </a:r>
              <a:endParaRPr lang="en-US" altLang="th-TH" sz="2800">
                <a:latin typeface="Arial" panose="020B0604020202020204" pitchFamily="34" charset="0"/>
              </a:endParaRPr>
            </a:p>
          </p:txBody>
        </p:sp>
        <p:pic>
          <p:nvPicPr>
            <p:cNvPr id="122888" name="Picture 8" descr="04-015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161"/>
              <a:ext cx="3248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5613400" y="1507639"/>
            <a:ext cx="330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th-TH" sz="2400" dirty="0">
                <a:latin typeface="Verdana" panose="020B0604030504040204" pitchFamily="34" charset="0"/>
              </a:rPr>
              <a:t>The arrow of the    	current source is 	directed toward 	the positive 	terminal of the 	voltage source.</a:t>
            </a:r>
            <a:br>
              <a:rPr lang="en-US" altLang="th-TH" sz="2400" dirty="0">
                <a:latin typeface="Verdana" panose="020B0604030504040204" pitchFamily="34" charset="0"/>
              </a:rPr>
            </a:br>
            <a:endParaRPr lang="en-US" altLang="th-TH" sz="2400" dirty="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 sz="2400" dirty="0">
                <a:latin typeface="Verdana" panose="020B0604030504040204" pitchFamily="34" charset="0"/>
              </a:rPr>
              <a:t>The source 	transformation is 	</a:t>
            </a:r>
            <a:r>
              <a:rPr lang="en-US" altLang="th-TH" sz="2400" dirty="0">
                <a:solidFill>
                  <a:srgbClr val="0000FF"/>
                </a:solidFill>
                <a:latin typeface="Verdana" panose="020B0604030504040204" pitchFamily="34" charset="0"/>
              </a:rPr>
              <a:t>not possible </a:t>
            </a:r>
            <a:r>
              <a:rPr lang="en-US" altLang="th-TH" sz="2400" dirty="0">
                <a:latin typeface="Verdana" panose="020B0604030504040204" pitchFamily="34" charset="0"/>
              </a:rPr>
              <a:t>when 	</a:t>
            </a:r>
            <a:r>
              <a:rPr lang="en-US" altLang="th-TH" sz="2400" dirty="0">
                <a:solidFill>
                  <a:srgbClr val="0000FF"/>
                </a:solidFill>
                <a:latin typeface="Verdana" panose="020B0604030504040204" pitchFamily="34" charset="0"/>
              </a:rPr>
              <a:t>R = 0 </a:t>
            </a:r>
            <a:r>
              <a:rPr lang="en-US" altLang="th-TH" sz="2400" dirty="0">
                <a:latin typeface="Verdana" panose="020B0604030504040204" pitchFamily="34" charset="0"/>
              </a:rPr>
              <a:t>for </a:t>
            </a:r>
            <a:r>
              <a:rPr lang="en-US" altLang="th-TH" sz="2400" dirty="0">
                <a:solidFill>
                  <a:srgbClr val="0000FF"/>
                </a:solidFill>
                <a:latin typeface="Verdana" panose="020B0604030504040204" pitchFamily="34" charset="0"/>
              </a:rPr>
              <a:t>voltage 	source </a:t>
            </a:r>
            <a:r>
              <a:rPr lang="en-US" altLang="th-TH" sz="2400" dirty="0">
                <a:latin typeface="Verdana" panose="020B0604030504040204" pitchFamily="34" charset="0"/>
              </a:rPr>
              <a:t>and </a:t>
            </a:r>
            <a:r>
              <a:rPr lang="en-US" altLang="th-TH" sz="2400" dirty="0">
                <a:solidFill>
                  <a:srgbClr val="FF0000"/>
                </a:solidFill>
                <a:latin typeface="Verdana" panose="020B0604030504040204" pitchFamily="34" charset="0"/>
              </a:rPr>
              <a:t>R = ∞ </a:t>
            </a:r>
            <a:r>
              <a:rPr lang="en-US" altLang="th-TH" sz="2400" dirty="0">
                <a:latin typeface="Verdana" panose="020B0604030504040204" pitchFamily="34" charset="0"/>
              </a:rPr>
              <a:t>	for </a:t>
            </a:r>
            <a:r>
              <a:rPr lang="en-US" altLang="th-TH" sz="2400" dirty="0">
                <a:solidFill>
                  <a:srgbClr val="FF0000"/>
                </a:solidFill>
                <a:latin typeface="Verdana" panose="020B0604030504040204" pitchFamily="34" charset="0"/>
              </a:rPr>
              <a:t>current source</a:t>
            </a:r>
            <a:r>
              <a:rPr lang="en-US" altLang="th-TH" sz="2400" dirty="0">
                <a:latin typeface="Verdana" panose="020B0604030504040204" pitchFamily="34" charset="0"/>
              </a:rPr>
              <a:t>.</a:t>
            </a:r>
            <a:r>
              <a:rPr lang="en-US" altLang="th-TH" sz="200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51054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209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51816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b="1"/>
              <a:t>+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2860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b="1"/>
              <a:t>+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181600" y="2971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b="1">
                <a:solidFill>
                  <a:srgbClr val="FF3300"/>
                </a:solidFill>
              </a:rPr>
              <a:t>-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286000" y="2971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b="1">
                <a:solidFill>
                  <a:srgbClr val="FF3300"/>
                </a:solidFill>
              </a:rPr>
              <a:t>-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5257800" y="5257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b="1">
                <a:solidFill>
                  <a:srgbClr val="FF3300"/>
                </a:solidFill>
              </a:rPr>
              <a:t>-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2362200" y="5257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b="1">
                <a:solidFill>
                  <a:srgbClr val="FF3300"/>
                </a:solidFill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02" y="1195929"/>
            <a:ext cx="1438207" cy="83076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620" y="1251743"/>
            <a:ext cx="1015987" cy="712829"/>
          </a:xfrm>
          <a:prstGeom prst="rect">
            <a:avLst/>
          </a:prstGeom>
          <a:ln w="25400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956" y="202786"/>
            <a:ext cx="7406640" cy="685800"/>
          </a:xfrm>
        </p:spPr>
        <p:txBody>
          <a:bodyPr/>
          <a:lstStyle/>
          <a:p>
            <a:r>
              <a:rPr lang="en-US" altLang="th-TH" sz="4000" dirty="0"/>
              <a:t>4.4 Source </a:t>
            </a:r>
            <a:r>
              <a:rPr lang="en-US" altLang="th-TH" sz="4000" dirty="0" smtClean="0"/>
              <a:t>Transformation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E312-E0F6-4027-8FE4-C5414BD0F182}" type="slidenum">
              <a:rPr lang="en-US" altLang="th-TH"/>
              <a:pPr/>
              <a:t>22</a:t>
            </a:fld>
            <a:endParaRPr lang="en-US" altLang="th-TH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272107" y="852656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000" b="1" u="sng" dirty="0">
                <a:latin typeface="Verdana" panose="020B0604030504040204" pitchFamily="34" charset="0"/>
              </a:rPr>
              <a:t>Example </a:t>
            </a:r>
            <a:r>
              <a:rPr lang="en-US" altLang="th-TH" sz="2000" b="1" u="sng" dirty="0" smtClean="0">
                <a:latin typeface="Verdana" panose="020B0604030504040204" pitchFamily="34" charset="0"/>
              </a:rPr>
              <a:t>4</a:t>
            </a:r>
            <a:r>
              <a:rPr lang="en-US" altLang="th-TH" sz="2000" b="1" dirty="0" smtClean="0">
                <a:latin typeface="Verdana" panose="020B0604030504040204" pitchFamily="34" charset="0"/>
              </a:rPr>
              <a:t>   </a:t>
            </a:r>
            <a:r>
              <a:rPr lang="en-US" altLang="th-TH" sz="2000" dirty="0" smtClean="0">
                <a:latin typeface="Verdana" panose="020B0604030504040204" pitchFamily="34" charset="0"/>
              </a:rPr>
              <a:t>Find </a:t>
            </a:r>
            <a:r>
              <a:rPr lang="en-US" altLang="th-TH" sz="2000" dirty="0" err="1" smtClean="0">
                <a:latin typeface="Verdana" panose="020B0604030504040204" pitchFamily="34" charset="0"/>
              </a:rPr>
              <a:t>v</a:t>
            </a:r>
            <a:r>
              <a:rPr lang="en-US" altLang="th-TH" sz="2000" baseline="-25000" dirty="0" err="1" smtClean="0">
                <a:latin typeface="Verdana" panose="020B0604030504040204" pitchFamily="34" charset="0"/>
              </a:rPr>
              <a:t>o</a:t>
            </a:r>
            <a:r>
              <a:rPr lang="en-US" altLang="th-TH" sz="2000" dirty="0" smtClean="0">
                <a:latin typeface="Verdana" panose="020B0604030504040204" pitchFamily="34" charset="0"/>
              </a:rPr>
              <a:t> </a:t>
            </a:r>
            <a:r>
              <a:rPr lang="en-US" altLang="th-TH" sz="2000" dirty="0">
                <a:latin typeface="Verdana" panose="020B0604030504040204" pitchFamily="34" charset="0"/>
              </a:rPr>
              <a:t>in the circuit shown below using source transformation.</a:t>
            </a:r>
            <a:r>
              <a:rPr lang="en-US" altLang="th-TH" dirty="0"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86000"/>
            <a:ext cx="4883811" cy="2007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63" y="4648200"/>
            <a:ext cx="5839437" cy="1940754"/>
          </a:xfrm>
          <a:prstGeom prst="rect">
            <a:avLst/>
          </a:prstGeom>
        </p:spPr>
      </p:pic>
      <p:sp>
        <p:nvSpPr>
          <p:cNvPr id="2" name="Curved Right Arrow 1"/>
          <p:cNvSpPr/>
          <p:nvPr/>
        </p:nvSpPr>
        <p:spPr>
          <a:xfrm>
            <a:off x="560655" y="3134815"/>
            <a:ext cx="1049542" cy="26716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07" y="3942473"/>
            <a:ext cx="1438207" cy="83076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9" name="Curved Right Arrow 18"/>
          <p:cNvSpPr/>
          <p:nvPr/>
        </p:nvSpPr>
        <p:spPr>
          <a:xfrm flipH="1">
            <a:off x="7576234" y="3190875"/>
            <a:ext cx="1049542" cy="26716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8603" y="4001438"/>
            <a:ext cx="1015987" cy="712829"/>
          </a:xfrm>
          <a:prstGeom prst="rect">
            <a:avLst/>
          </a:prstGeom>
          <a:ln w="25400">
            <a:solidFill>
              <a:srgbClr val="0000FF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1905000" y="2590800"/>
            <a:ext cx="2057400" cy="176705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728280" y="4713006"/>
            <a:ext cx="1776920" cy="190108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94745" y="2322067"/>
            <a:ext cx="1870266" cy="1936898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67928" y="4964692"/>
            <a:ext cx="2079491" cy="1624262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997" y="1776681"/>
            <a:ext cx="1869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 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1734" y="1815198"/>
            <a:ext cx="1869422" cy="135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53" y="3001404"/>
            <a:ext cx="5284498" cy="1484500"/>
          </a:xfrm>
          <a:prstGeom prst="rect">
            <a:avLst/>
          </a:prstGeom>
          <a:ln>
            <a:noFill/>
          </a:ln>
        </p:spPr>
      </p:pic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06640" cy="685800"/>
          </a:xfrm>
        </p:spPr>
        <p:txBody>
          <a:bodyPr/>
          <a:lstStyle/>
          <a:p>
            <a:r>
              <a:rPr lang="en-US" altLang="th-TH" sz="4000" dirty="0"/>
              <a:t>4.4 Source </a:t>
            </a:r>
            <a:r>
              <a:rPr lang="en-US" altLang="th-TH" sz="4000" dirty="0" smtClean="0"/>
              <a:t>Transformation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E312-E0F6-4027-8FE4-C5414BD0F182}" type="slidenum">
              <a:rPr lang="en-US" altLang="th-TH"/>
              <a:pPr/>
              <a:t>23</a:t>
            </a:fld>
            <a:endParaRPr lang="en-US" altLang="th-TH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271" y="924727"/>
            <a:ext cx="5839437" cy="1940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59" y="4869932"/>
            <a:ext cx="3348591" cy="15688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26855" y="4547420"/>
            <a:ext cx="414431" cy="2628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34832" y="4621827"/>
            <a:ext cx="209907" cy="2244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06128" y="4133021"/>
            <a:ext cx="2576066" cy="13870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06457" y="4213335"/>
            <a:ext cx="755604" cy="12778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61" y="5361146"/>
            <a:ext cx="2488000" cy="7187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08" y="6087250"/>
            <a:ext cx="3061256" cy="50170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794035" y="824558"/>
            <a:ext cx="2854290" cy="1650015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876450" y="3001404"/>
            <a:ext cx="1867000" cy="1508157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" y="1420615"/>
            <a:ext cx="1656223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 </a:t>
            </a:r>
            <a:r>
              <a:rPr lang="en-US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th-TH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ต่ออนุกรม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65823" y="1343025"/>
            <a:ext cx="1616168" cy="2571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918189" y="966416"/>
            <a:ext cx="1640201" cy="70021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55" y="2735770"/>
            <a:ext cx="2377574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0766" y="2424094"/>
            <a:ext cx="577587" cy="4328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825" y="2474573"/>
            <a:ext cx="10256" cy="503174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325495" y="4788777"/>
            <a:ext cx="858423" cy="1650015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287582" y="3015222"/>
            <a:ext cx="564104" cy="1650015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375998" y="2856992"/>
            <a:ext cx="564104" cy="1769988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9916" y="3816205"/>
            <a:ext cx="1656223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ต่อขนาน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963261" y="3290959"/>
            <a:ext cx="954928" cy="880992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166348" y="3332343"/>
            <a:ext cx="1058406" cy="880992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แอ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96004" y="4725301"/>
            <a:ext cx="1298752" cy="135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 รวม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  <a:endParaRPr lang="th-TH" sz="3600" b="1" dirty="0" smtClean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7901561" y="4213335"/>
            <a:ext cx="35084" cy="4981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3373" y="4993132"/>
            <a:ext cx="197041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 </a:t>
            </a:r>
            <a:r>
              <a:rPr lang="th-TH" sz="3600" b="1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 </a:t>
            </a:r>
            <a:r>
              <a:rPr lang="en-US" sz="3600" b="1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3600" b="1" baseline="-25000" dirty="0" smtClean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2105025" y="4286250"/>
            <a:ext cx="2276475" cy="670683"/>
          </a:xfrm>
          <a:custGeom>
            <a:avLst/>
            <a:gdLst>
              <a:gd name="connsiteX0" fmla="*/ 0 w 2276475"/>
              <a:gd name="connsiteY0" fmla="*/ 0 h 670683"/>
              <a:gd name="connsiteX1" fmla="*/ 666750 w 2276475"/>
              <a:gd name="connsiteY1" fmla="*/ 609600 h 670683"/>
              <a:gd name="connsiteX2" fmla="*/ 1524000 w 2276475"/>
              <a:gd name="connsiteY2" fmla="*/ 619125 h 670683"/>
              <a:gd name="connsiteX3" fmla="*/ 2276475 w 2276475"/>
              <a:gd name="connsiteY3" fmla="*/ 342900 h 6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670683">
                <a:moveTo>
                  <a:pt x="0" y="0"/>
                </a:moveTo>
                <a:cubicBezTo>
                  <a:pt x="206375" y="253206"/>
                  <a:pt x="412750" y="506413"/>
                  <a:pt x="666750" y="609600"/>
                </a:cubicBezTo>
                <a:cubicBezTo>
                  <a:pt x="920750" y="712788"/>
                  <a:pt x="1255713" y="663575"/>
                  <a:pt x="1524000" y="619125"/>
                </a:cubicBezTo>
                <a:cubicBezTo>
                  <a:pt x="1792288" y="574675"/>
                  <a:pt x="2034381" y="458787"/>
                  <a:pt x="2276475" y="3429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72"/>
          <a:stretch/>
        </p:blipFill>
        <p:spPr>
          <a:xfrm>
            <a:off x="222812" y="742962"/>
            <a:ext cx="3619477" cy="23145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24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2" y="240015"/>
            <a:ext cx="2473442" cy="474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254" y="240014"/>
            <a:ext cx="5449619" cy="474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9061" t="13501"/>
          <a:stretch/>
        </p:blipFill>
        <p:spPr>
          <a:xfrm>
            <a:off x="3908987" y="2645204"/>
            <a:ext cx="4530829" cy="1647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932" r="1559"/>
          <a:stretch/>
        </p:blipFill>
        <p:spPr>
          <a:xfrm>
            <a:off x="222812" y="4933437"/>
            <a:ext cx="4486276" cy="1655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42289" y="832529"/>
            <a:ext cx="4042069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04975" y="942493"/>
            <a:ext cx="1485900" cy="115300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90875" y="1028700"/>
            <a:ext cx="651414" cy="151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90875" y="1694183"/>
            <a:ext cx="3063323" cy="772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54198" y="2390293"/>
            <a:ext cx="1485900" cy="99045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9915" y="1694183"/>
            <a:ext cx="1634842" cy="1486653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44377" y="2884632"/>
            <a:ext cx="2039410" cy="1486653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079367" y="3114855"/>
            <a:ext cx="1565010" cy="5131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812" y="3619675"/>
            <a:ext cx="2377574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71550" y="3190814"/>
            <a:ext cx="23268" cy="4948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00600" y="3266062"/>
            <a:ext cx="1657350" cy="8108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1644" y="4610713"/>
            <a:ext cx="265008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ยุบ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ที่ขนานกัน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059234" y="4094164"/>
            <a:ext cx="402957" cy="5164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0600" y="5445792"/>
            <a:ext cx="404206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แปลงเป็น </a:t>
            </a:r>
            <a:r>
              <a:rPr lang="en-US" sz="36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  <a:endParaRPr lang="th-TH" sz="3600" b="1" dirty="0" smtClean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0412" y="2721887"/>
            <a:ext cx="2501337" cy="181053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787396" y="4578956"/>
            <a:ext cx="181491" cy="8668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2812" y="4933437"/>
            <a:ext cx="1482163" cy="129039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676112" y="4094164"/>
            <a:ext cx="2204300" cy="903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25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32" r="1559"/>
          <a:stretch/>
        </p:blipFill>
        <p:spPr>
          <a:xfrm>
            <a:off x="222812" y="305254"/>
            <a:ext cx="4486276" cy="1655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2389" y="594404"/>
            <a:ext cx="280717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สร้างสมการ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79" y="992868"/>
            <a:ext cx="3670537" cy="631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179" y="2258776"/>
            <a:ext cx="172354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09650" y="1308830"/>
            <a:ext cx="857250" cy="87239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2181225"/>
            <a:ext cx="2545067" cy="56961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15460" y="2371725"/>
            <a:ext cx="26101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00864" y="2380442"/>
            <a:ext cx="26101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9" y="2243274"/>
            <a:ext cx="1971725" cy="56961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969729" y="1422163"/>
            <a:ext cx="914964" cy="9801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9016" y="1745027"/>
            <a:ext cx="1592103" cy="538609"/>
          </a:xfrm>
          <a:prstGeom prst="rect">
            <a:avLst/>
          </a:prstGeom>
          <a:solidFill>
            <a:schemeClr val="bg1"/>
          </a:solidFill>
          <a:ln w="2222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341985" y="1625975"/>
            <a:ext cx="323850" cy="150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906" y="3223060"/>
            <a:ext cx="3234425" cy="5106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20972" y="3788614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327" y="3950773"/>
            <a:ext cx="1931640" cy="545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703" y="4773706"/>
            <a:ext cx="2768830" cy="441972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6696075" y="4496672"/>
            <a:ext cx="301072" cy="212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26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207645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3650" y="276225"/>
            <a:ext cx="6086923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Leon </a:t>
            </a:r>
            <a:r>
              <a:rPr lang="en-US" sz="40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CharlesThevenin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(1857-1926)</a:t>
            </a:r>
          </a:p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French telegraph engineer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99811"/>
            <a:ext cx="5000625" cy="2466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687" y="4155689"/>
            <a:ext cx="8964313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 :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วงจรไฟฟ้าที่มีปลายสาย 2 เส้น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สามารถแทนได้ด้วยวงจรสมมูล 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ที่ประกอบด้วย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ต่ออนุกรมกับ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ทำให้เราสามารถแทนวงจรไฟฟ้าที่ซับซ้อนด้วยวงจรไฟฟ้า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อย่างง่าย ทำให้การวิเคราะห์วงจรทำได้ง่ายขึ้น</a:t>
            </a:r>
          </a:p>
        </p:txBody>
      </p:sp>
    </p:spTree>
    <p:extLst>
      <p:ext uri="{BB962C8B-B14F-4D97-AF65-F5344CB8AC3E}">
        <p14:creationId xmlns:p14="http://schemas.microsoft.com/office/powerpoint/2010/main" val="1209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89" y="677029"/>
            <a:ext cx="3555468" cy="3778530"/>
          </a:xfrm>
          <a:prstGeom prst="rect">
            <a:avLst/>
          </a:prstGeom>
        </p:spPr>
      </p:pic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016"/>
            <a:ext cx="7406640" cy="685800"/>
          </a:xfrm>
        </p:spPr>
        <p:txBody>
          <a:bodyPr/>
          <a:lstStyle/>
          <a:p>
            <a:r>
              <a:rPr lang="en-US" altLang="th-TH" sz="4000" dirty="0"/>
              <a:t>4.5 </a:t>
            </a:r>
            <a:r>
              <a:rPr lang="en-US" altLang="th-TH" sz="4000" dirty="0" err="1"/>
              <a:t>Thevenin’s</a:t>
            </a:r>
            <a:r>
              <a:rPr lang="en-US" altLang="th-TH" sz="4000" dirty="0"/>
              <a:t>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312-AEFF-4AF2-9D37-41B5BC8B04D4}" type="slidenum">
              <a:rPr lang="en-US" altLang="th-TH"/>
              <a:pPr/>
              <a:t>27</a:t>
            </a:fld>
            <a:endParaRPr lang="en-US" altLang="th-TH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30732" y="1011269"/>
            <a:ext cx="5029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3700" indent="-55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000" dirty="0">
                <a:latin typeface="Verdana" panose="020B0604030504040204" pitchFamily="34" charset="0"/>
              </a:rPr>
              <a:t>It states that a linear two-terminal circuit (Fig. a) can be replaced by an equivalent circuit (Fig. b) consisting of </a:t>
            </a: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a voltage source </a:t>
            </a:r>
            <a:r>
              <a:rPr lang="en-US" altLang="th-TH" sz="2000" i="1" dirty="0">
                <a:solidFill>
                  <a:srgbClr val="FF3300"/>
                </a:solidFill>
                <a:latin typeface="Verdana" panose="020B0604030504040204" pitchFamily="34" charset="0"/>
              </a:rPr>
              <a:t>V</a:t>
            </a:r>
            <a:r>
              <a:rPr lang="en-US" altLang="th-TH" sz="2000" i="1" baseline="-25000" dirty="0">
                <a:solidFill>
                  <a:srgbClr val="FF3300"/>
                </a:solidFill>
                <a:latin typeface="Verdana" panose="020B0604030504040204" pitchFamily="34" charset="0"/>
              </a:rPr>
              <a:t>TH</a:t>
            </a:r>
            <a:r>
              <a:rPr lang="en-US" altLang="th-TH" sz="2000" i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in series with a resistor </a:t>
            </a:r>
            <a:r>
              <a:rPr lang="en-US" altLang="th-TH" sz="2000" i="1" dirty="0">
                <a:solidFill>
                  <a:srgbClr val="FF3300"/>
                </a:solidFill>
                <a:latin typeface="Verdana" panose="020B0604030504040204" pitchFamily="34" charset="0"/>
              </a:rPr>
              <a:t>R</a:t>
            </a:r>
            <a:r>
              <a:rPr lang="en-US" altLang="th-TH" sz="2000" i="1" baseline="-25000" dirty="0">
                <a:solidFill>
                  <a:srgbClr val="FF3300"/>
                </a:solidFill>
                <a:latin typeface="Verdana" panose="020B0604030504040204" pitchFamily="34" charset="0"/>
              </a:rPr>
              <a:t>TH</a:t>
            </a: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, </a:t>
            </a:r>
          </a:p>
          <a:p>
            <a:r>
              <a:rPr lang="en-US" altLang="th-TH" sz="2000" dirty="0">
                <a:latin typeface="Verdana" panose="020B0604030504040204" pitchFamily="34" charset="0"/>
              </a:rPr>
              <a:t>where</a:t>
            </a:r>
          </a:p>
          <a:p>
            <a:endParaRPr lang="en-US" altLang="th-TH" sz="2000" dirty="0">
              <a:latin typeface="Verdana" panose="020B0604030504040204" pitchFamily="34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28600" y="3058738"/>
            <a:ext cx="5562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th-TH" sz="2000" i="1" dirty="0">
                <a:latin typeface="Verdana" panose="020B0604030504040204" pitchFamily="34" charset="0"/>
              </a:rPr>
              <a:t>V</a:t>
            </a:r>
            <a:r>
              <a:rPr lang="en-US" altLang="th-TH" sz="2000" i="1" baseline="-20000" dirty="0">
                <a:latin typeface="Verdana" panose="020B0604030504040204" pitchFamily="34" charset="0"/>
              </a:rPr>
              <a:t>TH</a:t>
            </a:r>
            <a:r>
              <a:rPr lang="en-US" altLang="th-TH" sz="2000" i="1" dirty="0">
                <a:latin typeface="Verdana" panose="020B0604030504040204" pitchFamily="34" charset="0"/>
              </a:rPr>
              <a:t> </a:t>
            </a:r>
            <a:r>
              <a:rPr lang="en-US" altLang="th-TH" sz="2000" dirty="0">
                <a:latin typeface="Verdana" panose="020B0604030504040204" pitchFamily="34" charset="0"/>
              </a:rPr>
              <a:t>is the open-circuit voltage at </a:t>
            </a:r>
            <a:endParaRPr lang="en-US" altLang="th-TH" sz="2000" dirty="0" smtClean="0">
              <a:latin typeface="Verdana" panose="020B0604030504040204" pitchFamily="34" charset="0"/>
            </a:endParaRPr>
          </a:p>
          <a:p>
            <a:pPr marL="0" indent="0"/>
            <a:r>
              <a:rPr lang="en-US" altLang="th-TH" sz="2000" dirty="0" smtClean="0">
                <a:latin typeface="Verdana" panose="020B0604030504040204" pitchFamily="34" charset="0"/>
              </a:rPr>
              <a:t>   the </a:t>
            </a:r>
            <a:r>
              <a:rPr lang="en-US" altLang="th-TH" sz="2000" dirty="0">
                <a:latin typeface="Verdana" panose="020B0604030504040204" pitchFamily="34" charset="0"/>
              </a:rPr>
              <a:t>terminals.</a:t>
            </a:r>
          </a:p>
          <a:p>
            <a:pPr lvl="1">
              <a:buFontTx/>
              <a:buChar char="•"/>
            </a:pPr>
            <a:endParaRPr lang="en-US" altLang="th-TH" sz="2000" dirty="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 sz="2000" i="1" dirty="0">
                <a:latin typeface="Verdana" panose="020B0604030504040204" pitchFamily="34" charset="0"/>
              </a:rPr>
              <a:t>R</a:t>
            </a:r>
            <a:r>
              <a:rPr lang="en-US" altLang="th-TH" sz="2000" i="1" baseline="-20000" dirty="0">
                <a:latin typeface="Verdana" panose="020B0604030504040204" pitchFamily="34" charset="0"/>
              </a:rPr>
              <a:t>TH</a:t>
            </a:r>
            <a:r>
              <a:rPr lang="en-US" altLang="th-TH" sz="2000" i="1" dirty="0">
                <a:latin typeface="Verdana" panose="020B0604030504040204" pitchFamily="34" charset="0"/>
              </a:rPr>
              <a:t> </a:t>
            </a:r>
            <a:r>
              <a:rPr lang="en-US" altLang="th-TH" sz="2000" dirty="0">
                <a:latin typeface="Verdana" panose="020B0604030504040204" pitchFamily="34" charset="0"/>
              </a:rPr>
              <a:t>is the input or equivalent resistance at the terminals when the independent sources are turned off.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044982"/>
            <a:ext cx="8964313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 :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วงจรไฟฟ้าที่มีปลายสาย 2 เส้น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สามารถแทนได้ด้วยวงจรสมมูล 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ที่ประกอบด้วย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ต่ออนุกรมกับ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ค่าแรงดันและความต้านทานที่วัดได้ระหว่างปลายสาย 2 เส้น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6450" y="4206824"/>
            <a:ext cx="2743200" cy="421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800" b="1" dirty="0" err="1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28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 </a:t>
            </a:r>
            <a:r>
              <a:rPr lang="en-US" sz="2800" b="1" dirty="0" err="1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endParaRPr lang="th-TH" sz="28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705600" y="2209800"/>
            <a:ext cx="457200" cy="356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10200" y="3657600"/>
            <a:ext cx="533400" cy="5929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59" y="269269"/>
            <a:ext cx="7406640" cy="685800"/>
          </a:xfrm>
        </p:spPr>
        <p:txBody>
          <a:bodyPr/>
          <a:lstStyle/>
          <a:p>
            <a:r>
              <a:rPr lang="en-US" altLang="th-TH" sz="4000" dirty="0"/>
              <a:t>4.5 </a:t>
            </a:r>
            <a:r>
              <a:rPr lang="en-US" altLang="th-TH" sz="4000" dirty="0" err="1"/>
              <a:t>Thevenin’s</a:t>
            </a:r>
            <a:r>
              <a:rPr lang="en-US" altLang="th-TH" sz="4000" dirty="0"/>
              <a:t>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312-AEFF-4AF2-9D37-41B5BC8B04D4}" type="slidenum">
              <a:rPr lang="en-US" altLang="th-TH"/>
              <a:pPr/>
              <a:t>28</a:t>
            </a:fld>
            <a:endParaRPr lang="en-US" alt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8" y="1386110"/>
            <a:ext cx="3847227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736" y="1122366"/>
            <a:ext cx="130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To find V</a:t>
            </a:r>
            <a:r>
              <a:rPr lang="en-US" sz="2000" baseline="-20000" dirty="0" smtClean="0">
                <a:solidFill>
                  <a:srgbClr val="0000FF"/>
                </a:solidFill>
              </a:rPr>
              <a:t>TH</a:t>
            </a:r>
            <a:endParaRPr lang="th-TH" sz="2000" baseline="-20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4179" y="3143190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Disconnect the load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14745"/>
            <a:ext cx="1324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To find R</a:t>
            </a:r>
            <a:r>
              <a:rPr lang="en-US" sz="2000" baseline="-20000" dirty="0" smtClean="0">
                <a:solidFill>
                  <a:srgbClr val="0000FF"/>
                </a:solidFill>
              </a:rPr>
              <a:t>TH</a:t>
            </a:r>
            <a:endParaRPr lang="th-TH" sz="2000" baseline="-20000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81" y="4334879"/>
            <a:ext cx="3814090" cy="2247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8945" y="3853661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For circuits with only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independent sources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4125" y="1431298"/>
            <a:ext cx="444224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ให้ถอด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แล้ววัดแรงดันระหว่าง 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Voltage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เมื่อไม่มี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302" y="3832796"/>
            <a:ext cx="45117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 </a:t>
            </a:r>
            <a:r>
              <a:rPr lang="en-US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ในกรณีที่ไม่มี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 Voltage source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ให้หมด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current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ให้หมด แล้วหา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รวมระหว่าง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a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42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1912"/>
          <a:stretch/>
        </p:blipFill>
        <p:spPr>
          <a:xfrm>
            <a:off x="355728" y="1708360"/>
            <a:ext cx="3810000" cy="1873040"/>
          </a:xfrm>
          <a:prstGeom prst="rect">
            <a:avLst/>
          </a:prstGeom>
        </p:spPr>
      </p:pic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47" y="342900"/>
            <a:ext cx="7406640" cy="685800"/>
          </a:xfrm>
        </p:spPr>
        <p:txBody>
          <a:bodyPr/>
          <a:lstStyle/>
          <a:p>
            <a:r>
              <a:rPr lang="en-US" altLang="th-TH" sz="4000" dirty="0"/>
              <a:t>4.5 </a:t>
            </a:r>
            <a:r>
              <a:rPr lang="en-US" altLang="th-TH" sz="4000" dirty="0" err="1"/>
              <a:t>Thevenin’s</a:t>
            </a:r>
            <a:r>
              <a:rPr lang="en-US" altLang="th-TH" sz="4000" dirty="0"/>
              <a:t>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312-AEFF-4AF2-9D37-41B5BC8B04D4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13" name="TextBox 12"/>
          <p:cNvSpPr txBox="1"/>
          <p:nvPr/>
        </p:nvSpPr>
        <p:spPr>
          <a:xfrm>
            <a:off x="260427" y="1416970"/>
            <a:ext cx="1324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To find R</a:t>
            </a:r>
            <a:r>
              <a:rPr lang="en-US" sz="2000" baseline="-20000" dirty="0" smtClean="0">
                <a:solidFill>
                  <a:srgbClr val="0000FF"/>
                </a:solidFill>
              </a:rPr>
              <a:t>TH</a:t>
            </a:r>
            <a:endParaRPr lang="th-TH" sz="2000" baseline="-20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1361" y="144780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</a:t>
            </a:r>
            <a:r>
              <a:rPr lang="en-US" sz="2000" dirty="0" smtClean="0">
                <a:solidFill>
                  <a:srgbClr val="0000FF"/>
                </a:solidFill>
              </a:rPr>
              <a:t>or circuits with dependent sources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5393" y="2873164"/>
            <a:ext cx="52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V</a:t>
            </a:r>
            <a:endParaRPr lang="th-TH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047" y="3733800"/>
            <a:ext cx="8307082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 </a:t>
            </a:r>
            <a:r>
              <a:rPr lang="en-US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ให้ทำดังนี้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oltage source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จ่ายแรงดัน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V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b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แล้วหากระแสที่ไหลเข้าไป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4663" t="76243" r="43337" b="1519"/>
          <a:stretch/>
        </p:blipFill>
        <p:spPr>
          <a:xfrm>
            <a:off x="3505200" y="5531080"/>
            <a:ext cx="1915889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2" name="Picture 12" descr="ale63317_0400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749709"/>
            <a:ext cx="5842793" cy="2501446"/>
          </a:xfrm>
        </p:spPr>
      </p:pic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5113"/>
            <a:ext cx="8229600" cy="129540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lang="en-US" altLang="th-TH" sz="2800" dirty="0"/>
              <a:t>If you are given the following circuit, are there any other alternative(s) to determine the voltage across </a:t>
            </a:r>
            <a:r>
              <a:rPr lang="en-US" altLang="th-TH" sz="2800" dirty="0" smtClean="0"/>
              <a:t>2</a:t>
            </a:r>
            <a:r>
              <a:rPr lang="en-US" altLang="th-TH" sz="2800" dirty="0" smtClean="0">
                <a:latin typeface="Symbol" panose="05050102010706020507" pitchFamily="18" charset="2"/>
              </a:rPr>
              <a:t>W</a:t>
            </a:r>
            <a:r>
              <a:rPr lang="en-US" altLang="th-TH" sz="2800" dirty="0" smtClean="0"/>
              <a:t> </a:t>
            </a:r>
            <a:r>
              <a:rPr lang="en-US" altLang="th-TH" sz="2800" dirty="0"/>
              <a:t>resistor?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4801-9329-4A48-84F3-B5ECEB5A8787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14325" y="5068273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dirty="0">
                <a:solidFill>
                  <a:srgbClr val="FF3300"/>
                </a:solidFill>
              </a:rPr>
              <a:t>Can you work it out by inspection</a:t>
            </a:r>
            <a:r>
              <a:rPr lang="en-US" altLang="th-TH" sz="2800" dirty="0" smtClean="0">
                <a:solidFill>
                  <a:srgbClr val="FF3300"/>
                </a:solidFill>
              </a:rPr>
              <a:t>? </a:t>
            </a:r>
            <a:endParaRPr lang="en-US" altLang="th-TH" sz="2800" dirty="0">
              <a:solidFill>
                <a:srgbClr val="FF3300"/>
              </a:solidFill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437356" y="230982"/>
            <a:ext cx="8243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4000" dirty="0"/>
              <a:t>4.1 </a:t>
            </a:r>
            <a:r>
              <a:rPr lang="en-US" altLang="th-TH" sz="4000" dirty="0" smtClean="0"/>
              <a:t>Motivation</a:t>
            </a:r>
            <a:endParaRPr lang="en-US" altLang="th-TH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14325" y="5615961"/>
            <a:ext cx="8087983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Inspection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เหมาะกับวงจรที่มี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อย่างใดอย่างหนึ่งเท่านั้น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1148" y="1804155"/>
            <a:ext cx="27916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วงจรนี้มีทั้ง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เราจะต้องใช้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 Node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 Mesh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อย่างใด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อย่างหนึ่งมาช่วย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577428"/>
            <a:ext cx="7404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เราจะต้องสร้างสมการจากทั้ง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ค่อนข้างยุ่งยาก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62800" y="4251155"/>
            <a:ext cx="397979" cy="273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23228"/>
          <a:stretch/>
        </p:blipFill>
        <p:spPr>
          <a:xfrm>
            <a:off x="343935" y="1672864"/>
            <a:ext cx="3934852" cy="1832336"/>
          </a:xfrm>
          <a:prstGeom prst="rect">
            <a:avLst/>
          </a:prstGeom>
        </p:spPr>
      </p:pic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47" y="318275"/>
            <a:ext cx="7406640" cy="685800"/>
          </a:xfrm>
        </p:spPr>
        <p:txBody>
          <a:bodyPr/>
          <a:lstStyle/>
          <a:p>
            <a:r>
              <a:rPr lang="en-US" altLang="th-TH" sz="4000" dirty="0"/>
              <a:t>4.5 </a:t>
            </a:r>
            <a:r>
              <a:rPr lang="en-US" altLang="th-TH" sz="4000" dirty="0" err="1"/>
              <a:t>Thevenin’s</a:t>
            </a:r>
            <a:r>
              <a:rPr lang="en-US" altLang="th-TH" sz="4000" dirty="0"/>
              <a:t>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312-AEFF-4AF2-9D37-41B5BC8B04D4}" type="slidenum">
              <a:rPr lang="en-US" altLang="th-TH"/>
              <a:pPr/>
              <a:t>30</a:t>
            </a:fld>
            <a:endParaRPr lang="en-US" altLang="th-TH"/>
          </a:p>
        </p:txBody>
      </p:sp>
      <p:sp>
        <p:nvSpPr>
          <p:cNvPr id="13" name="TextBox 12"/>
          <p:cNvSpPr txBox="1"/>
          <p:nvPr/>
        </p:nvSpPr>
        <p:spPr>
          <a:xfrm>
            <a:off x="260427" y="1416970"/>
            <a:ext cx="1324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To find R</a:t>
            </a:r>
            <a:r>
              <a:rPr lang="en-US" sz="2000" baseline="-20000" dirty="0" smtClean="0">
                <a:solidFill>
                  <a:srgbClr val="0000FF"/>
                </a:solidFill>
              </a:rPr>
              <a:t>TH</a:t>
            </a:r>
            <a:endParaRPr lang="th-TH" sz="2000" baseline="-20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3411" y="143811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</a:t>
            </a:r>
            <a:r>
              <a:rPr lang="en-US" sz="2000" dirty="0" smtClean="0">
                <a:solidFill>
                  <a:srgbClr val="0000FF"/>
                </a:solidFill>
              </a:rPr>
              <a:t>or circuits with dependent sources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314" y="2936915"/>
            <a:ext cx="51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</a:t>
            </a:r>
            <a:endParaRPr lang="th-TH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047" y="3733800"/>
            <a:ext cx="8307082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 </a:t>
            </a:r>
            <a:r>
              <a:rPr lang="en-US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ให้ทำดังนี้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oltage source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จ่ายกระแส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b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ดังรูป แล้วหาแรงดันระหว่างขั้ว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b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4663" t="76243" r="43337" b="1519"/>
          <a:stretch/>
        </p:blipFill>
        <p:spPr>
          <a:xfrm>
            <a:off x="3505200" y="5531080"/>
            <a:ext cx="1915889" cy="838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7800" y="1416970"/>
            <a:ext cx="88678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อีกวิธี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4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16"/>
          <a:stretch/>
        </p:blipFill>
        <p:spPr>
          <a:xfrm>
            <a:off x="52796" y="1747171"/>
            <a:ext cx="4618776" cy="2103980"/>
          </a:xfrm>
          <a:prstGeom prst="rect">
            <a:avLst/>
          </a:prstGeom>
        </p:spPr>
      </p:pic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563" y="209400"/>
            <a:ext cx="7406640" cy="807495"/>
          </a:xfrm>
        </p:spPr>
        <p:txBody>
          <a:bodyPr/>
          <a:lstStyle/>
          <a:p>
            <a:r>
              <a:rPr lang="en-US" altLang="th-TH" sz="4000" dirty="0"/>
              <a:t>4.5 </a:t>
            </a:r>
            <a:r>
              <a:rPr lang="en-US" altLang="th-TH" sz="4000" dirty="0" err="1"/>
              <a:t>Thevenin’s</a:t>
            </a:r>
            <a:r>
              <a:rPr lang="en-US" altLang="th-TH" sz="4000" dirty="0"/>
              <a:t>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BFE-9A33-49B6-8C03-D75BEBD94DED}" type="slidenum">
              <a:rPr lang="en-US" altLang="th-TH"/>
              <a:pPr/>
              <a:t>31</a:t>
            </a:fld>
            <a:endParaRPr lang="en-US" altLang="th-TH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94766" y="952310"/>
            <a:ext cx="84917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5 </a:t>
            </a:r>
            <a:r>
              <a:rPr lang="en-US" altLang="th-TH" sz="2000" dirty="0" smtClean="0"/>
              <a:t>Using </a:t>
            </a:r>
            <a:r>
              <a:rPr lang="en-US" altLang="th-TH" sz="2000" dirty="0" err="1"/>
              <a:t>Thevenin’s</a:t>
            </a:r>
            <a:r>
              <a:rPr lang="en-US" altLang="th-TH" sz="2000" dirty="0"/>
              <a:t> theorem, find the equivalent circuit to the left of the terminals in the circuit shown below. Hence find </a:t>
            </a:r>
            <a:r>
              <a:rPr lang="en-US" altLang="th-TH" sz="2000" dirty="0" smtClean="0"/>
              <a:t>I.</a:t>
            </a:r>
            <a:endParaRPr lang="en-US" altLang="th-TH" sz="2000" dirty="0"/>
          </a:p>
        </p:txBody>
      </p:sp>
      <p:grpSp>
        <p:nvGrpSpPr>
          <p:cNvPr id="193" name="Group 11"/>
          <p:cNvGrpSpPr>
            <a:grpSpLocks/>
          </p:cNvGrpSpPr>
          <p:nvPr/>
        </p:nvGrpSpPr>
        <p:grpSpPr bwMode="auto">
          <a:xfrm>
            <a:off x="749209" y="4110100"/>
            <a:ext cx="3586593" cy="1804737"/>
            <a:chOff x="3744" y="1872"/>
            <a:chExt cx="5904" cy="2880"/>
          </a:xfrm>
        </p:grpSpPr>
        <p:sp>
          <p:nvSpPr>
            <p:cNvPr id="250" name="Freeform 12"/>
            <p:cNvSpPr>
              <a:spLocks/>
            </p:cNvSpPr>
            <p:nvPr/>
          </p:nvSpPr>
          <p:spPr bwMode="auto">
            <a:xfrm>
              <a:off x="3888" y="2592"/>
              <a:ext cx="4608" cy="1440"/>
            </a:xfrm>
            <a:custGeom>
              <a:avLst/>
              <a:gdLst>
                <a:gd name="T0" fmla="*/ 4608 w 4608"/>
                <a:gd name="T1" fmla="*/ 0 h 1440"/>
                <a:gd name="T2" fmla="*/ 3024 w 4608"/>
                <a:gd name="T3" fmla="*/ 0 h 1440"/>
                <a:gd name="T4" fmla="*/ 3024 w 4608"/>
                <a:gd name="T5" fmla="*/ 432 h 1440"/>
                <a:gd name="T6" fmla="*/ 3024 w 4608"/>
                <a:gd name="T7" fmla="*/ 0 h 1440"/>
                <a:gd name="T8" fmla="*/ 0 w 4608"/>
                <a:gd name="T9" fmla="*/ 0 h 1440"/>
                <a:gd name="T10" fmla="*/ 0 w 4608"/>
                <a:gd name="T11" fmla="*/ 1440 h 1440"/>
                <a:gd name="T12" fmla="*/ 4608 w 4608"/>
                <a:gd name="T1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8" h="1440">
                  <a:moveTo>
                    <a:pt x="4608" y="0"/>
                  </a:moveTo>
                  <a:lnTo>
                    <a:pt x="3024" y="0"/>
                  </a:lnTo>
                  <a:lnTo>
                    <a:pt x="3024" y="432"/>
                  </a:lnTo>
                  <a:lnTo>
                    <a:pt x="3024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4608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1" name="Rectangle 13"/>
            <p:cNvSpPr>
              <a:spLocks noChangeArrowheads="1"/>
            </p:cNvSpPr>
            <p:nvPr/>
          </p:nvSpPr>
          <p:spPr bwMode="auto">
            <a:xfrm>
              <a:off x="3744" y="3240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252" name="Group 14"/>
            <p:cNvGrpSpPr>
              <a:grpSpLocks/>
            </p:cNvGrpSpPr>
            <p:nvPr/>
          </p:nvGrpSpPr>
          <p:grpSpPr bwMode="auto">
            <a:xfrm>
              <a:off x="4176" y="1872"/>
              <a:ext cx="1152" cy="864"/>
              <a:chOff x="4608" y="576"/>
              <a:chExt cx="1152" cy="864"/>
            </a:xfrm>
          </p:grpSpPr>
          <p:grpSp>
            <p:nvGrpSpPr>
              <p:cNvPr id="275" name="Group 15"/>
              <p:cNvGrpSpPr>
                <a:grpSpLocks/>
              </p:cNvGrpSpPr>
              <p:nvPr/>
            </p:nvGrpSpPr>
            <p:grpSpPr bwMode="auto">
              <a:xfrm>
                <a:off x="4608" y="576"/>
                <a:ext cx="1152" cy="720"/>
                <a:chOff x="2160" y="3312"/>
                <a:chExt cx="1152" cy="720"/>
              </a:xfrm>
            </p:grpSpPr>
            <p:sp>
              <p:nvSpPr>
                <p:cNvPr id="281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28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20" y="3487"/>
                  <a:ext cx="100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th-TH" sz="1200" b="1"/>
                    <a:t>6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</p:grpSp>
          <p:grpSp>
            <p:nvGrpSpPr>
              <p:cNvPr id="276" name="Group 18"/>
              <p:cNvGrpSpPr>
                <a:grpSpLocks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277" name="Line 19"/>
                <p:cNvSpPr>
                  <a:spLocks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78" name="Group 20"/>
                <p:cNvGrpSpPr>
                  <a:grpSpLocks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27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80" name="Freeform 22"/>
                  <p:cNvSpPr>
                    <a:spLocks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</p:grpSp>
        <p:grpSp>
          <p:nvGrpSpPr>
            <p:cNvPr id="253" name="Group 23"/>
            <p:cNvGrpSpPr>
              <a:grpSpLocks/>
            </p:cNvGrpSpPr>
            <p:nvPr/>
          </p:nvGrpSpPr>
          <p:grpSpPr bwMode="auto">
            <a:xfrm>
              <a:off x="6768" y="2736"/>
              <a:ext cx="1296" cy="1152"/>
              <a:chOff x="7200" y="2016"/>
              <a:chExt cx="1296" cy="1152"/>
            </a:xfrm>
          </p:grpSpPr>
          <p:grpSp>
            <p:nvGrpSpPr>
              <p:cNvPr id="267" name="Group 24"/>
              <p:cNvGrpSpPr>
                <a:grpSpLocks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271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72" name="Group 26"/>
                <p:cNvGrpSpPr>
                  <a:grpSpLocks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273" name="Rectangle 2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74" name="Freeform 28"/>
                  <p:cNvSpPr>
                    <a:spLocks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grpSp>
            <p:nvGrpSpPr>
              <p:cNvPr id="268" name="Group 29"/>
              <p:cNvGrpSpPr>
                <a:grpSpLocks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26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1200" b="1"/>
                    <a:t>4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  <p:sp>
              <p:nvSpPr>
                <p:cNvPr id="270" name="Rectangle 31"/>
                <p:cNvSpPr>
                  <a:spLocks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sp>
          <p:nvSpPr>
            <p:cNvPr id="254" name="Text Box 32"/>
            <p:cNvSpPr txBox="1">
              <a:spLocks noChangeArrowheads="1"/>
            </p:cNvSpPr>
            <p:nvPr/>
          </p:nvSpPr>
          <p:spPr bwMode="auto">
            <a:xfrm>
              <a:off x="6192" y="43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th-TH" sz="1000" b="1" dirty="0"/>
                <a:t>(a)</a:t>
              </a:r>
              <a:endParaRPr lang="en-US" altLang="th-TH" sz="1600" dirty="0"/>
            </a:p>
          </p:txBody>
        </p:sp>
        <p:sp>
          <p:nvSpPr>
            <p:cNvPr id="255" name="Text Box 33"/>
            <p:cNvSpPr txBox="1">
              <a:spLocks noChangeArrowheads="1"/>
            </p:cNvSpPr>
            <p:nvPr/>
          </p:nvSpPr>
          <p:spPr bwMode="auto">
            <a:xfrm>
              <a:off x="8784" y="3168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th-TH" sz="1200" b="1"/>
                <a:t>R</a:t>
              </a:r>
              <a:r>
                <a:rPr lang="en-US" altLang="th-TH" sz="1200" b="1" baseline="-25000"/>
                <a:t>Th</a:t>
              </a:r>
              <a:endParaRPr lang="en-US" altLang="th-TH"/>
            </a:p>
          </p:txBody>
        </p:sp>
        <p:grpSp>
          <p:nvGrpSpPr>
            <p:cNvPr id="256" name="Group 34"/>
            <p:cNvGrpSpPr>
              <a:grpSpLocks/>
            </p:cNvGrpSpPr>
            <p:nvPr/>
          </p:nvGrpSpPr>
          <p:grpSpPr bwMode="auto">
            <a:xfrm>
              <a:off x="5328" y="1872"/>
              <a:ext cx="1152" cy="864"/>
              <a:chOff x="4608" y="576"/>
              <a:chExt cx="1152" cy="864"/>
            </a:xfrm>
          </p:grpSpPr>
          <p:grpSp>
            <p:nvGrpSpPr>
              <p:cNvPr id="259" name="Group 35"/>
              <p:cNvGrpSpPr>
                <a:grpSpLocks/>
              </p:cNvGrpSpPr>
              <p:nvPr/>
            </p:nvGrpSpPr>
            <p:grpSpPr bwMode="auto">
              <a:xfrm>
                <a:off x="4608" y="576"/>
                <a:ext cx="1152" cy="720"/>
                <a:chOff x="2160" y="3312"/>
                <a:chExt cx="1152" cy="720"/>
              </a:xfrm>
            </p:grpSpPr>
            <p:sp>
              <p:nvSpPr>
                <p:cNvPr id="265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26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220" y="3487"/>
                  <a:ext cx="100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th-TH" sz="1200" b="1"/>
                    <a:t>6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</p:grpSp>
          <p:grpSp>
            <p:nvGrpSpPr>
              <p:cNvPr id="260" name="Group 38"/>
              <p:cNvGrpSpPr>
                <a:grpSpLocks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261" name="Line 39"/>
                <p:cNvSpPr>
                  <a:spLocks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62" name="Group 40"/>
                <p:cNvGrpSpPr>
                  <a:grpSpLocks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2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64" name="Freeform 42"/>
                  <p:cNvSpPr>
                    <a:spLocks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</p:grpSp>
        <p:sp>
          <p:nvSpPr>
            <p:cNvPr id="257" name="Line 43"/>
            <p:cNvSpPr>
              <a:spLocks noChangeShapeType="1"/>
            </p:cNvSpPr>
            <p:nvPr/>
          </p:nvSpPr>
          <p:spPr bwMode="auto">
            <a:xfrm>
              <a:off x="6912" y="37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58" name="Line 44"/>
            <p:cNvSpPr>
              <a:spLocks noChangeShapeType="1"/>
            </p:cNvSpPr>
            <p:nvPr/>
          </p:nvSpPr>
          <p:spPr bwMode="auto">
            <a:xfrm flipH="1">
              <a:off x="7920" y="3168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1572" y="162149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671572" y="2130673"/>
            <a:ext cx="44037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ts val="3200"/>
              </a:lnSpc>
              <a:buAutoNum type="arabicPeriod"/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เอา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1 W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ออกไปก่อน จากนั้น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 current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แล้วหาค่า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รวมระหว่าง</a:t>
            </a:r>
            <a:endParaRPr lang="en-US" sz="36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ขา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- b</a:t>
            </a:r>
            <a:endParaRPr lang="en-US" sz="36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133584" y="3727328"/>
            <a:ext cx="457200" cy="361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12347" y="4833561"/>
            <a:ext cx="405276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31857"/>
              </p:ext>
            </p:extLst>
          </p:nvPr>
        </p:nvGraphicFramePr>
        <p:xfrm>
          <a:off x="4951482" y="4654938"/>
          <a:ext cx="3652261" cy="80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6" name="Equation" r:id="rId5" imgW="1777680" imgH="393480" progId="Equation.3">
                  <p:embed/>
                </p:oleObj>
              </mc:Choice>
              <mc:Fallback>
                <p:oleObj name="Equation" r:id="rId5" imgW="1777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1482" y="4654938"/>
                        <a:ext cx="3652261" cy="80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16"/>
          <a:stretch/>
        </p:blipFill>
        <p:spPr>
          <a:xfrm>
            <a:off x="245514" y="239911"/>
            <a:ext cx="4618776" cy="2103980"/>
          </a:xfrm>
          <a:prstGeom prst="rect">
            <a:avLst/>
          </a:prstGeom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BFE-9A33-49B6-8C03-D75BEBD94DED}" type="slidenum">
              <a:rPr lang="en-US" altLang="th-TH"/>
              <a:pPr/>
              <a:t>32</a:t>
            </a:fld>
            <a:endParaRPr lang="en-US" altLang="th-TH"/>
          </a:p>
        </p:txBody>
      </p:sp>
      <p:grpSp>
        <p:nvGrpSpPr>
          <p:cNvPr id="8" name="Group 7"/>
          <p:cNvGrpSpPr/>
          <p:nvPr/>
        </p:nvGrpSpPr>
        <p:grpSpPr>
          <a:xfrm>
            <a:off x="161467" y="3115137"/>
            <a:ext cx="3885071" cy="1263316"/>
            <a:chOff x="161467" y="3115137"/>
            <a:chExt cx="3885071" cy="1263316"/>
          </a:xfrm>
        </p:grpSpPr>
        <p:sp>
          <p:nvSpPr>
            <p:cNvPr id="195" name="Freeform 46"/>
            <p:cNvSpPr>
              <a:spLocks/>
            </p:cNvSpPr>
            <p:nvPr/>
          </p:nvSpPr>
          <p:spPr bwMode="auto">
            <a:xfrm>
              <a:off x="634901" y="3566321"/>
              <a:ext cx="2886770" cy="812132"/>
            </a:xfrm>
            <a:custGeom>
              <a:avLst/>
              <a:gdLst>
                <a:gd name="T0" fmla="*/ 4752 w 4752"/>
                <a:gd name="T1" fmla="*/ 0 h 1296"/>
                <a:gd name="T2" fmla="*/ 0 w 4752"/>
                <a:gd name="T3" fmla="*/ 0 h 1296"/>
                <a:gd name="T4" fmla="*/ 0 w 4752"/>
                <a:gd name="T5" fmla="*/ 1296 h 1296"/>
                <a:gd name="T6" fmla="*/ 720 w 4752"/>
                <a:gd name="T7" fmla="*/ 1296 h 1296"/>
                <a:gd name="T8" fmla="*/ 720 w 4752"/>
                <a:gd name="T9" fmla="*/ 1008 h 1296"/>
                <a:gd name="T10" fmla="*/ 720 w 4752"/>
                <a:gd name="T11" fmla="*/ 1296 h 1296"/>
                <a:gd name="T12" fmla="*/ 1728 w 4752"/>
                <a:gd name="T13" fmla="*/ 1296 h 1296"/>
                <a:gd name="T14" fmla="*/ 1728 w 4752"/>
                <a:gd name="T15" fmla="*/ 864 h 1296"/>
                <a:gd name="T16" fmla="*/ 1728 w 4752"/>
                <a:gd name="T17" fmla="*/ 1296 h 1296"/>
                <a:gd name="T18" fmla="*/ 3456 w 4752"/>
                <a:gd name="T19" fmla="*/ 1296 h 1296"/>
                <a:gd name="T20" fmla="*/ 3456 w 4752"/>
                <a:gd name="T21" fmla="*/ 864 h 1296"/>
                <a:gd name="T22" fmla="*/ 3456 w 4752"/>
                <a:gd name="T23" fmla="*/ 1296 h 1296"/>
                <a:gd name="T24" fmla="*/ 4752 w 4752"/>
                <a:gd name="T2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2" h="1296">
                  <a:moveTo>
                    <a:pt x="4752" y="0"/>
                  </a:moveTo>
                  <a:lnTo>
                    <a:pt x="0" y="0"/>
                  </a:lnTo>
                  <a:lnTo>
                    <a:pt x="0" y="1296"/>
                  </a:lnTo>
                  <a:lnTo>
                    <a:pt x="720" y="1296"/>
                  </a:lnTo>
                  <a:lnTo>
                    <a:pt x="720" y="1008"/>
                  </a:lnTo>
                  <a:lnTo>
                    <a:pt x="720" y="1296"/>
                  </a:lnTo>
                  <a:lnTo>
                    <a:pt x="1728" y="1296"/>
                  </a:lnTo>
                  <a:lnTo>
                    <a:pt x="1728" y="864"/>
                  </a:lnTo>
                  <a:lnTo>
                    <a:pt x="1728" y="1296"/>
                  </a:lnTo>
                  <a:lnTo>
                    <a:pt x="3456" y="1296"/>
                  </a:lnTo>
                  <a:lnTo>
                    <a:pt x="3456" y="864"/>
                  </a:lnTo>
                  <a:lnTo>
                    <a:pt x="3456" y="1296"/>
                  </a:lnTo>
                  <a:lnTo>
                    <a:pt x="4752" y="129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196" name="Group 47"/>
            <p:cNvGrpSpPr>
              <a:grpSpLocks/>
            </p:cNvGrpSpPr>
            <p:nvPr/>
          </p:nvGrpSpPr>
          <p:grpSpPr bwMode="auto">
            <a:xfrm>
              <a:off x="1509680" y="3566321"/>
              <a:ext cx="349912" cy="721895"/>
              <a:chOff x="2448" y="3534"/>
              <a:chExt cx="576" cy="1152"/>
            </a:xfrm>
          </p:grpSpPr>
          <p:sp>
            <p:nvSpPr>
              <p:cNvPr id="241" name="Line 48"/>
              <p:cNvSpPr>
                <a:spLocks noChangeShapeType="1"/>
              </p:cNvSpPr>
              <p:nvPr/>
            </p:nvSpPr>
            <p:spPr bwMode="auto">
              <a:xfrm>
                <a:off x="2736" y="3534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242" name="Group 49"/>
              <p:cNvGrpSpPr>
                <a:grpSpLocks/>
              </p:cNvGrpSpPr>
              <p:nvPr/>
            </p:nvGrpSpPr>
            <p:grpSpPr bwMode="auto">
              <a:xfrm>
                <a:off x="2448" y="3820"/>
                <a:ext cx="576" cy="578"/>
                <a:chOff x="2448" y="3820"/>
                <a:chExt cx="576" cy="578"/>
              </a:xfrm>
            </p:grpSpPr>
            <p:grpSp>
              <p:nvGrpSpPr>
                <p:cNvPr id="243" name="Group 50"/>
                <p:cNvGrpSpPr>
                  <a:grpSpLocks/>
                </p:cNvGrpSpPr>
                <p:nvPr/>
              </p:nvGrpSpPr>
              <p:grpSpPr bwMode="auto">
                <a:xfrm>
                  <a:off x="2448" y="3820"/>
                  <a:ext cx="576" cy="578"/>
                  <a:chOff x="2448" y="2222"/>
                  <a:chExt cx="576" cy="578"/>
                </a:xfrm>
              </p:grpSpPr>
              <p:sp>
                <p:nvSpPr>
                  <p:cNvPr id="24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24"/>
                    <a:ext cx="576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grpSp>
                <p:nvGrpSpPr>
                  <p:cNvPr id="24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463" y="2222"/>
                    <a:ext cx="547" cy="578"/>
                    <a:chOff x="2463" y="3742"/>
                    <a:chExt cx="547" cy="578"/>
                  </a:xfrm>
                </p:grpSpPr>
                <p:sp>
                  <p:nvSpPr>
                    <p:cNvPr id="247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742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248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3" y="3758"/>
                      <a:ext cx="547" cy="5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24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4306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</p:grpSp>
            </p:grpSp>
            <p:sp>
              <p:nvSpPr>
                <p:cNvPr id="24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736" y="388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sp>
          <p:nvSpPr>
            <p:cNvPr id="197" name="Rectangle 57"/>
            <p:cNvSpPr>
              <a:spLocks noChangeArrowheads="1"/>
            </p:cNvSpPr>
            <p:nvPr/>
          </p:nvSpPr>
          <p:spPr bwMode="auto">
            <a:xfrm>
              <a:off x="459945" y="3791913"/>
              <a:ext cx="349912" cy="36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40" name="Text Box 60"/>
            <p:cNvSpPr txBox="1">
              <a:spLocks noChangeArrowheads="1"/>
            </p:cNvSpPr>
            <p:nvPr/>
          </p:nvSpPr>
          <p:spPr bwMode="auto">
            <a:xfrm>
              <a:off x="161467" y="3783072"/>
              <a:ext cx="560506" cy="27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th-TH" sz="1200" b="1" dirty="0"/>
                <a:t>2A</a:t>
              </a:r>
              <a:endParaRPr lang="en-US" altLang="th-TH" dirty="0"/>
            </a:p>
          </p:txBody>
        </p:sp>
        <p:grpSp>
          <p:nvGrpSpPr>
            <p:cNvPr id="199" name="Group 61"/>
            <p:cNvGrpSpPr>
              <a:grpSpLocks/>
            </p:cNvGrpSpPr>
            <p:nvPr/>
          </p:nvGrpSpPr>
          <p:grpSpPr bwMode="auto">
            <a:xfrm>
              <a:off x="1859591" y="3115137"/>
              <a:ext cx="699823" cy="541421"/>
              <a:chOff x="4608" y="576"/>
              <a:chExt cx="1152" cy="864"/>
            </a:xfrm>
          </p:grpSpPr>
          <p:grpSp>
            <p:nvGrpSpPr>
              <p:cNvPr id="231" name="Group 62"/>
              <p:cNvGrpSpPr>
                <a:grpSpLocks/>
              </p:cNvGrpSpPr>
              <p:nvPr/>
            </p:nvGrpSpPr>
            <p:grpSpPr bwMode="auto">
              <a:xfrm>
                <a:off x="4608" y="576"/>
                <a:ext cx="1152" cy="720"/>
                <a:chOff x="2160" y="3312"/>
                <a:chExt cx="1152" cy="720"/>
              </a:xfrm>
            </p:grpSpPr>
            <p:sp>
              <p:nvSpPr>
                <p:cNvPr id="237" name="Rectangle 63"/>
                <p:cNvSpPr>
                  <a:spLocks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23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220" y="3487"/>
                  <a:ext cx="100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th-TH" sz="1200" b="1"/>
                    <a:t>6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</p:grpSp>
          <p:grpSp>
            <p:nvGrpSpPr>
              <p:cNvPr id="232" name="Group 65"/>
              <p:cNvGrpSpPr>
                <a:grpSpLocks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233" name="Line 66"/>
                <p:cNvSpPr>
                  <a:spLocks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34" name="Group 67"/>
                <p:cNvGrpSpPr>
                  <a:grpSpLocks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23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36" name="Freeform 69"/>
                  <p:cNvSpPr>
                    <a:spLocks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</p:grpSp>
        <p:grpSp>
          <p:nvGrpSpPr>
            <p:cNvPr id="200" name="Group 70"/>
            <p:cNvGrpSpPr>
              <a:grpSpLocks/>
            </p:cNvGrpSpPr>
            <p:nvPr/>
          </p:nvGrpSpPr>
          <p:grpSpPr bwMode="auto">
            <a:xfrm>
              <a:off x="2646892" y="3566321"/>
              <a:ext cx="787301" cy="721895"/>
              <a:chOff x="7200" y="2016"/>
              <a:chExt cx="1296" cy="1152"/>
            </a:xfrm>
          </p:grpSpPr>
          <p:grpSp>
            <p:nvGrpSpPr>
              <p:cNvPr id="223" name="Group 71"/>
              <p:cNvGrpSpPr>
                <a:grpSpLocks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227" name="Line 72"/>
                <p:cNvSpPr>
                  <a:spLocks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28" name="Group 73"/>
                <p:cNvGrpSpPr>
                  <a:grpSpLocks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229" name="Rectangle 7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30" name="Freeform 75"/>
                  <p:cNvSpPr>
                    <a:spLocks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grpSp>
            <p:nvGrpSpPr>
              <p:cNvPr id="224" name="Group 76"/>
              <p:cNvGrpSpPr>
                <a:grpSpLocks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2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1200" b="1"/>
                    <a:t>4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  <p:sp>
              <p:nvSpPr>
                <p:cNvPr id="226" name="Rectangle 78"/>
                <p:cNvSpPr>
                  <a:spLocks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202" name="Group 80"/>
            <p:cNvGrpSpPr>
              <a:grpSpLocks/>
            </p:cNvGrpSpPr>
            <p:nvPr/>
          </p:nvGrpSpPr>
          <p:grpSpPr bwMode="auto">
            <a:xfrm>
              <a:off x="984812" y="3566321"/>
              <a:ext cx="787301" cy="721895"/>
              <a:chOff x="7200" y="2016"/>
              <a:chExt cx="1296" cy="1152"/>
            </a:xfrm>
          </p:grpSpPr>
          <p:grpSp>
            <p:nvGrpSpPr>
              <p:cNvPr id="215" name="Group 81"/>
              <p:cNvGrpSpPr>
                <a:grpSpLocks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219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20" name="Group 83"/>
                <p:cNvGrpSpPr>
                  <a:grpSpLocks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221" name="Rectangle 8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22" name="Freeform 85"/>
                  <p:cNvSpPr>
                    <a:spLocks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grpSp>
            <p:nvGrpSpPr>
              <p:cNvPr id="216" name="Group 86"/>
              <p:cNvGrpSpPr>
                <a:grpSpLocks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21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1200" b="1"/>
                    <a:t>6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1772113" y="3837032"/>
              <a:ext cx="524867" cy="270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th-TH" sz="1200" b="1"/>
                <a:t>2A</a:t>
              </a:r>
              <a:endParaRPr lang="en-US" altLang="th-TH"/>
            </a:p>
          </p:txBody>
        </p:sp>
        <p:grpSp>
          <p:nvGrpSpPr>
            <p:cNvPr id="204" name="Group 90"/>
            <p:cNvGrpSpPr>
              <a:grpSpLocks/>
            </p:cNvGrpSpPr>
            <p:nvPr/>
          </p:nvGrpSpPr>
          <p:grpSpPr bwMode="auto">
            <a:xfrm>
              <a:off x="459945" y="3566321"/>
              <a:ext cx="349912" cy="721895"/>
              <a:chOff x="2448" y="3534"/>
              <a:chExt cx="576" cy="1152"/>
            </a:xfrm>
          </p:grpSpPr>
          <p:sp>
            <p:nvSpPr>
              <p:cNvPr id="206" name="Line 91"/>
              <p:cNvSpPr>
                <a:spLocks noChangeShapeType="1"/>
              </p:cNvSpPr>
              <p:nvPr/>
            </p:nvSpPr>
            <p:spPr bwMode="auto">
              <a:xfrm>
                <a:off x="2736" y="3534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207" name="Group 92"/>
              <p:cNvGrpSpPr>
                <a:grpSpLocks/>
              </p:cNvGrpSpPr>
              <p:nvPr/>
            </p:nvGrpSpPr>
            <p:grpSpPr bwMode="auto">
              <a:xfrm>
                <a:off x="2448" y="3820"/>
                <a:ext cx="576" cy="578"/>
                <a:chOff x="2448" y="3820"/>
                <a:chExt cx="576" cy="578"/>
              </a:xfrm>
            </p:grpSpPr>
            <p:grpSp>
              <p:nvGrpSpPr>
                <p:cNvPr id="208" name="Group 93"/>
                <p:cNvGrpSpPr>
                  <a:grpSpLocks/>
                </p:cNvGrpSpPr>
                <p:nvPr/>
              </p:nvGrpSpPr>
              <p:grpSpPr bwMode="auto">
                <a:xfrm>
                  <a:off x="2448" y="3820"/>
                  <a:ext cx="576" cy="578"/>
                  <a:chOff x="2448" y="2222"/>
                  <a:chExt cx="576" cy="578"/>
                </a:xfrm>
              </p:grpSpPr>
              <p:sp>
                <p:nvSpPr>
                  <p:cNvPr id="21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24"/>
                    <a:ext cx="576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grpSp>
                <p:nvGrpSpPr>
                  <p:cNvPr id="211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463" y="2222"/>
                    <a:ext cx="547" cy="578"/>
                    <a:chOff x="2463" y="3742"/>
                    <a:chExt cx="547" cy="578"/>
                  </a:xfrm>
                </p:grpSpPr>
                <p:sp>
                  <p:nvSpPr>
                    <p:cNvPr id="212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742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213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3" y="3758"/>
                      <a:ext cx="547" cy="5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214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4306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</p:grpSp>
            </p:grpSp>
            <p:sp>
              <p:nvSpPr>
                <p:cNvPr id="20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736" y="388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sp>
          <p:nvSpPr>
            <p:cNvPr id="205" name="Text Box 100"/>
            <p:cNvSpPr txBox="1">
              <a:spLocks noChangeArrowheads="1"/>
            </p:cNvSpPr>
            <p:nvPr/>
          </p:nvSpPr>
          <p:spPr bwMode="auto">
            <a:xfrm>
              <a:off x="3609149" y="3566321"/>
              <a:ext cx="437389" cy="81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th-TH" sz="1200" b="1"/>
                <a:t>+</a:t>
              </a:r>
            </a:p>
            <a:p>
              <a:r>
                <a:rPr lang="en-US" altLang="th-TH" sz="1200" b="1"/>
                <a:t>V</a:t>
              </a:r>
              <a:r>
                <a:rPr lang="en-US" altLang="th-TH" sz="1200" b="1" baseline="-25000"/>
                <a:t>Th</a:t>
              </a:r>
              <a:endParaRPr lang="en-US" altLang="th-TH" sz="1200" b="1"/>
            </a:p>
            <a:p>
              <a:r>
                <a:rPr lang="en-US" altLang="th-TH" sz="1200" b="1">
                  <a:sym typeface="Symbol" panose="05050102010706020507" pitchFamily="18" charset="2"/>
                </a:rPr>
                <a:t></a:t>
              </a:r>
              <a:endParaRPr lang="en-US" altLang="th-TH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5035009" y="485049"/>
            <a:ext cx="3567002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โดยหาค่าแรงดัน</a:t>
            </a:r>
            <a:endParaRPr lang="en-US" sz="36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</a:t>
            </a: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en-US" sz="36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5514" y="381000"/>
            <a:ext cx="1642137" cy="13716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27549" y="1933465"/>
            <a:ext cx="467499" cy="146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251" y="2169347"/>
            <a:ext cx="1374094" cy="7591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</a:p>
          <a:p>
            <a:pPr algn="ctr">
              <a:lnSpc>
                <a:spcPts val="2600"/>
              </a:lnSpc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transform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88852" y="3394537"/>
            <a:ext cx="1233350" cy="115654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679851">
            <a:off x="3768852" y="2754371"/>
            <a:ext cx="1554751" cy="315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4788158" y="2049251"/>
            <a:ext cx="560506" cy="2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h-TH" sz="1200" b="1" dirty="0"/>
              <a:t>4</a:t>
            </a:r>
            <a:r>
              <a:rPr lang="en-US" altLang="th-TH" sz="1200" b="1" dirty="0" smtClean="0"/>
              <a:t>A</a:t>
            </a:r>
            <a:endParaRPr lang="en-US" altLang="th-TH" dirty="0"/>
          </a:p>
        </p:txBody>
      </p:sp>
      <p:grpSp>
        <p:nvGrpSpPr>
          <p:cNvPr id="114" name="Group 70"/>
          <p:cNvGrpSpPr>
            <a:grpSpLocks/>
          </p:cNvGrpSpPr>
          <p:nvPr/>
        </p:nvGrpSpPr>
        <p:grpSpPr bwMode="auto">
          <a:xfrm>
            <a:off x="6455592" y="1830553"/>
            <a:ext cx="787301" cy="721895"/>
            <a:chOff x="7200" y="2016"/>
            <a:chExt cx="1296" cy="1152"/>
          </a:xfrm>
        </p:grpSpPr>
        <p:grpSp>
          <p:nvGrpSpPr>
            <p:cNvPr id="136" name="Group 71"/>
            <p:cNvGrpSpPr>
              <a:grpSpLocks/>
            </p:cNvGrpSpPr>
            <p:nvPr/>
          </p:nvGrpSpPr>
          <p:grpSpPr bwMode="auto">
            <a:xfrm>
              <a:off x="7200" y="2016"/>
              <a:ext cx="288" cy="1152"/>
              <a:chOff x="6335" y="2160"/>
              <a:chExt cx="288" cy="1152"/>
            </a:xfrm>
          </p:grpSpPr>
          <p:sp>
            <p:nvSpPr>
              <p:cNvPr id="140" name="Line 72"/>
              <p:cNvSpPr>
                <a:spLocks noChangeShapeType="1"/>
              </p:cNvSpPr>
              <p:nvPr/>
            </p:nvSpPr>
            <p:spPr bwMode="auto">
              <a:xfrm rot="5400000">
                <a:off x="5904" y="273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6335" y="2515"/>
                <a:ext cx="288" cy="432"/>
                <a:chOff x="6335" y="2515"/>
                <a:chExt cx="288" cy="432"/>
              </a:xfrm>
            </p:grpSpPr>
            <p:sp>
              <p:nvSpPr>
                <p:cNvPr id="142" name="Rectangle 74"/>
                <p:cNvSpPr>
                  <a:spLocks noChangeArrowheads="1"/>
                </p:cNvSpPr>
                <p:nvPr/>
              </p:nvSpPr>
              <p:spPr bwMode="auto">
                <a:xfrm rot="5400000">
                  <a:off x="6263" y="2587"/>
                  <a:ext cx="432" cy="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43" name="Freeform 75"/>
                <p:cNvSpPr>
                  <a:spLocks/>
                </p:cNvSpPr>
                <p:nvPr/>
              </p:nvSpPr>
              <p:spPr bwMode="auto">
                <a:xfrm rot="5400000">
                  <a:off x="6267" y="2616"/>
                  <a:ext cx="426" cy="226"/>
                </a:xfrm>
                <a:custGeom>
                  <a:avLst/>
                  <a:gdLst>
                    <a:gd name="T0" fmla="*/ 0 w 426"/>
                    <a:gd name="T1" fmla="*/ 113 h 226"/>
                    <a:gd name="T2" fmla="*/ 43 w 426"/>
                    <a:gd name="T3" fmla="*/ 0 h 226"/>
                    <a:gd name="T4" fmla="*/ 106 w 426"/>
                    <a:gd name="T5" fmla="*/ 223 h 226"/>
                    <a:gd name="T6" fmla="*/ 180 w 426"/>
                    <a:gd name="T7" fmla="*/ 0 h 226"/>
                    <a:gd name="T8" fmla="*/ 242 w 426"/>
                    <a:gd name="T9" fmla="*/ 226 h 226"/>
                    <a:gd name="T10" fmla="*/ 322 w 426"/>
                    <a:gd name="T11" fmla="*/ 0 h 226"/>
                    <a:gd name="T12" fmla="*/ 384 w 426"/>
                    <a:gd name="T13" fmla="*/ 226 h 226"/>
                    <a:gd name="T14" fmla="*/ 426 w 426"/>
                    <a:gd name="T15" fmla="*/ 11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6" h="226">
                      <a:moveTo>
                        <a:pt x="0" y="113"/>
                      </a:moveTo>
                      <a:lnTo>
                        <a:pt x="43" y="0"/>
                      </a:lnTo>
                      <a:lnTo>
                        <a:pt x="106" y="223"/>
                      </a:lnTo>
                      <a:lnTo>
                        <a:pt x="180" y="0"/>
                      </a:lnTo>
                      <a:lnTo>
                        <a:pt x="242" y="226"/>
                      </a:lnTo>
                      <a:lnTo>
                        <a:pt x="322" y="0"/>
                      </a:lnTo>
                      <a:lnTo>
                        <a:pt x="384" y="226"/>
                      </a:lnTo>
                      <a:lnTo>
                        <a:pt x="426" y="11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137" name="Group 76"/>
            <p:cNvGrpSpPr>
              <a:grpSpLocks/>
            </p:cNvGrpSpPr>
            <p:nvPr/>
          </p:nvGrpSpPr>
          <p:grpSpPr bwMode="auto">
            <a:xfrm>
              <a:off x="7344" y="2304"/>
              <a:ext cx="1152" cy="576"/>
              <a:chOff x="8928" y="8208"/>
              <a:chExt cx="1152" cy="576"/>
            </a:xfrm>
          </p:grpSpPr>
          <p:sp>
            <p:nvSpPr>
              <p:cNvPr id="138" name="Text Box 77"/>
              <p:cNvSpPr txBox="1">
                <a:spLocks noChangeArrowheads="1"/>
              </p:cNvSpPr>
              <p:nvPr/>
            </p:nvSpPr>
            <p:spPr bwMode="auto">
              <a:xfrm>
                <a:off x="9029" y="8280"/>
                <a:ext cx="1051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1200" b="1"/>
                  <a:t>4 </a:t>
                </a:r>
                <a:r>
                  <a:rPr lang="en-US" altLang="th-TH" sz="1200" b="1">
                    <a:sym typeface="Symbol" panose="05050102010706020507" pitchFamily="18" charset="2"/>
                  </a:rPr>
                  <a:t></a:t>
                </a:r>
                <a:endParaRPr lang="en-US" altLang="th-TH"/>
              </a:p>
            </p:txBody>
          </p:sp>
          <p:sp>
            <p:nvSpPr>
              <p:cNvPr id="139" name="Rectangle 78"/>
              <p:cNvSpPr>
                <a:spLocks noChangeArrowheads="1"/>
              </p:cNvSpPr>
              <p:nvPr/>
            </p:nvSpPr>
            <p:spPr bwMode="auto">
              <a:xfrm>
                <a:off x="8928" y="8208"/>
                <a:ext cx="1152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115" name="Group 80"/>
          <p:cNvGrpSpPr>
            <a:grpSpLocks/>
          </p:cNvGrpSpPr>
          <p:nvPr/>
        </p:nvGrpSpPr>
        <p:grpSpPr bwMode="auto">
          <a:xfrm>
            <a:off x="5756626" y="1826165"/>
            <a:ext cx="787301" cy="721895"/>
            <a:chOff x="7200" y="2016"/>
            <a:chExt cx="1296" cy="1152"/>
          </a:xfrm>
        </p:grpSpPr>
        <p:grpSp>
          <p:nvGrpSpPr>
            <p:cNvPr id="128" name="Group 81"/>
            <p:cNvGrpSpPr>
              <a:grpSpLocks/>
            </p:cNvGrpSpPr>
            <p:nvPr/>
          </p:nvGrpSpPr>
          <p:grpSpPr bwMode="auto">
            <a:xfrm>
              <a:off x="7200" y="2016"/>
              <a:ext cx="288" cy="1152"/>
              <a:chOff x="6335" y="2160"/>
              <a:chExt cx="288" cy="1152"/>
            </a:xfrm>
          </p:grpSpPr>
          <p:sp>
            <p:nvSpPr>
              <p:cNvPr id="132" name="Line 82"/>
              <p:cNvSpPr>
                <a:spLocks noChangeShapeType="1"/>
              </p:cNvSpPr>
              <p:nvPr/>
            </p:nvSpPr>
            <p:spPr bwMode="auto">
              <a:xfrm rot="5400000">
                <a:off x="5904" y="273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133" name="Group 83"/>
              <p:cNvGrpSpPr>
                <a:grpSpLocks/>
              </p:cNvGrpSpPr>
              <p:nvPr/>
            </p:nvGrpSpPr>
            <p:grpSpPr bwMode="auto">
              <a:xfrm>
                <a:off x="6335" y="2515"/>
                <a:ext cx="288" cy="432"/>
                <a:chOff x="6335" y="2515"/>
                <a:chExt cx="288" cy="432"/>
              </a:xfrm>
            </p:grpSpPr>
            <p:sp>
              <p:nvSpPr>
                <p:cNvPr id="134" name="Rectangle 84"/>
                <p:cNvSpPr>
                  <a:spLocks noChangeArrowheads="1"/>
                </p:cNvSpPr>
                <p:nvPr/>
              </p:nvSpPr>
              <p:spPr bwMode="auto">
                <a:xfrm rot="5400000">
                  <a:off x="6263" y="2587"/>
                  <a:ext cx="432" cy="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35" name="Freeform 85"/>
                <p:cNvSpPr>
                  <a:spLocks/>
                </p:cNvSpPr>
                <p:nvPr/>
              </p:nvSpPr>
              <p:spPr bwMode="auto">
                <a:xfrm rot="5400000">
                  <a:off x="6267" y="2616"/>
                  <a:ext cx="426" cy="226"/>
                </a:xfrm>
                <a:custGeom>
                  <a:avLst/>
                  <a:gdLst>
                    <a:gd name="T0" fmla="*/ 0 w 426"/>
                    <a:gd name="T1" fmla="*/ 113 h 226"/>
                    <a:gd name="T2" fmla="*/ 43 w 426"/>
                    <a:gd name="T3" fmla="*/ 0 h 226"/>
                    <a:gd name="T4" fmla="*/ 106 w 426"/>
                    <a:gd name="T5" fmla="*/ 223 h 226"/>
                    <a:gd name="T6" fmla="*/ 180 w 426"/>
                    <a:gd name="T7" fmla="*/ 0 h 226"/>
                    <a:gd name="T8" fmla="*/ 242 w 426"/>
                    <a:gd name="T9" fmla="*/ 226 h 226"/>
                    <a:gd name="T10" fmla="*/ 322 w 426"/>
                    <a:gd name="T11" fmla="*/ 0 h 226"/>
                    <a:gd name="T12" fmla="*/ 384 w 426"/>
                    <a:gd name="T13" fmla="*/ 226 h 226"/>
                    <a:gd name="T14" fmla="*/ 426 w 426"/>
                    <a:gd name="T15" fmla="*/ 11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6" h="226">
                      <a:moveTo>
                        <a:pt x="0" y="113"/>
                      </a:moveTo>
                      <a:lnTo>
                        <a:pt x="43" y="0"/>
                      </a:lnTo>
                      <a:lnTo>
                        <a:pt x="106" y="223"/>
                      </a:lnTo>
                      <a:lnTo>
                        <a:pt x="180" y="0"/>
                      </a:lnTo>
                      <a:lnTo>
                        <a:pt x="242" y="226"/>
                      </a:lnTo>
                      <a:lnTo>
                        <a:pt x="322" y="0"/>
                      </a:lnTo>
                      <a:lnTo>
                        <a:pt x="384" y="226"/>
                      </a:lnTo>
                      <a:lnTo>
                        <a:pt x="426" y="11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129" name="Group 86"/>
            <p:cNvGrpSpPr>
              <a:grpSpLocks/>
            </p:cNvGrpSpPr>
            <p:nvPr/>
          </p:nvGrpSpPr>
          <p:grpSpPr bwMode="auto">
            <a:xfrm>
              <a:off x="7344" y="2304"/>
              <a:ext cx="1152" cy="576"/>
              <a:chOff x="8928" y="8208"/>
              <a:chExt cx="1152" cy="576"/>
            </a:xfrm>
          </p:grpSpPr>
          <p:sp>
            <p:nvSpPr>
              <p:cNvPr id="130" name="Text Box 87"/>
              <p:cNvSpPr txBox="1">
                <a:spLocks noChangeArrowheads="1"/>
              </p:cNvSpPr>
              <p:nvPr/>
            </p:nvSpPr>
            <p:spPr bwMode="auto">
              <a:xfrm>
                <a:off x="9029" y="8280"/>
                <a:ext cx="1051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1200" b="1"/>
                  <a:t>6 </a:t>
                </a:r>
                <a:r>
                  <a:rPr lang="en-US" altLang="th-TH" sz="1200" b="1">
                    <a:sym typeface="Symbol" panose="05050102010706020507" pitchFamily="18" charset="2"/>
                  </a:rPr>
                  <a:t></a:t>
                </a:r>
                <a:endParaRPr lang="en-US" altLang="th-TH"/>
              </a:p>
            </p:txBody>
          </p:sp>
          <p:sp>
            <p:nvSpPr>
              <p:cNvPr id="131" name="Rectangle 88"/>
              <p:cNvSpPr>
                <a:spLocks noChangeArrowheads="1"/>
              </p:cNvSpPr>
              <p:nvPr/>
            </p:nvSpPr>
            <p:spPr bwMode="auto">
              <a:xfrm>
                <a:off x="8928" y="8208"/>
                <a:ext cx="1152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117" name="Group 90"/>
          <p:cNvGrpSpPr>
            <a:grpSpLocks/>
          </p:cNvGrpSpPr>
          <p:nvPr/>
        </p:nvGrpSpPr>
        <p:grpSpPr bwMode="auto">
          <a:xfrm>
            <a:off x="5146170" y="1826165"/>
            <a:ext cx="349912" cy="721895"/>
            <a:chOff x="2448" y="3534"/>
            <a:chExt cx="576" cy="1152"/>
          </a:xfrm>
        </p:grpSpPr>
        <p:sp>
          <p:nvSpPr>
            <p:cNvPr id="119" name="Line 91"/>
            <p:cNvSpPr>
              <a:spLocks noChangeShapeType="1"/>
            </p:cNvSpPr>
            <p:nvPr/>
          </p:nvSpPr>
          <p:spPr bwMode="auto">
            <a:xfrm>
              <a:off x="2736" y="3534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120" name="Group 92"/>
            <p:cNvGrpSpPr>
              <a:grpSpLocks/>
            </p:cNvGrpSpPr>
            <p:nvPr/>
          </p:nvGrpSpPr>
          <p:grpSpPr bwMode="auto">
            <a:xfrm>
              <a:off x="2448" y="3820"/>
              <a:ext cx="576" cy="578"/>
              <a:chOff x="2448" y="3820"/>
              <a:chExt cx="576" cy="578"/>
            </a:xfrm>
          </p:grpSpPr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2448" y="3820"/>
                <a:ext cx="576" cy="578"/>
                <a:chOff x="2448" y="2222"/>
                <a:chExt cx="576" cy="578"/>
              </a:xfrm>
            </p:grpSpPr>
            <p:sp>
              <p:nvSpPr>
                <p:cNvPr id="123" name="Rectangle 94"/>
                <p:cNvSpPr>
                  <a:spLocks noChangeArrowheads="1"/>
                </p:cNvSpPr>
                <p:nvPr/>
              </p:nvSpPr>
              <p:spPr bwMode="auto">
                <a:xfrm>
                  <a:off x="2448" y="2224"/>
                  <a:ext cx="576" cy="5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124" name="Group 95"/>
                <p:cNvGrpSpPr>
                  <a:grpSpLocks/>
                </p:cNvGrpSpPr>
                <p:nvPr/>
              </p:nvGrpSpPr>
              <p:grpSpPr bwMode="auto">
                <a:xfrm>
                  <a:off x="2463" y="2222"/>
                  <a:ext cx="547" cy="578"/>
                  <a:chOff x="2463" y="3742"/>
                  <a:chExt cx="547" cy="578"/>
                </a:xfrm>
              </p:grpSpPr>
              <p:sp>
                <p:nvSpPr>
                  <p:cNvPr id="125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742"/>
                    <a:ext cx="0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26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463" y="3758"/>
                    <a:ext cx="547" cy="5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27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4306"/>
                    <a:ext cx="0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sp>
            <p:nvSpPr>
              <p:cNvPr id="122" name="Line 99"/>
              <p:cNvSpPr>
                <a:spLocks noChangeShapeType="1"/>
              </p:cNvSpPr>
              <p:nvPr/>
            </p:nvSpPr>
            <p:spPr bwMode="auto">
              <a:xfrm flipV="1">
                <a:off x="2736" y="3888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  <p:sp>
        <p:nvSpPr>
          <p:cNvPr id="118" name="Text Box 100"/>
          <p:cNvSpPr txBox="1">
            <a:spLocks noChangeArrowheads="1"/>
          </p:cNvSpPr>
          <p:nvPr/>
        </p:nvSpPr>
        <p:spPr bwMode="auto">
          <a:xfrm>
            <a:off x="7591273" y="1811127"/>
            <a:ext cx="437389" cy="8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h-TH" sz="1200" b="1"/>
              <a:t>+</a:t>
            </a:r>
          </a:p>
          <a:p>
            <a:r>
              <a:rPr lang="en-US" altLang="th-TH" sz="1200" b="1"/>
              <a:t>V</a:t>
            </a:r>
            <a:r>
              <a:rPr lang="en-US" altLang="th-TH" sz="1200" b="1" baseline="-25000"/>
              <a:t>Th</a:t>
            </a:r>
            <a:endParaRPr lang="en-US" altLang="th-TH" sz="1200" b="1"/>
          </a:p>
          <a:p>
            <a:r>
              <a:rPr lang="en-US" altLang="th-TH" sz="1200" b="1">
                <a:sym typeface="Symbol" panose="05050102010706020507" pitchFamily="18" charset="2"/>
              </a:rPr>
              <a:t></a:t>
            </a:r>
            <a:endParaRPr lang="en-US" altLang="th-TH"/>
          </a:p>
        </p:txBody>
      </p:sp>
      <p:cxnSp>
        <p:nvCxnSpPr>
          <p:cNvPr id="11" name="Straight Connector 10"/>
          <p:cNvCxnSpPr>
            <a:stCxn id="119" idx="0"/>
            <a:endCxn id="118" idx="0"/>
          </p:cNvCxnSpPr>
          <p:nvPr/>
        </p:nvCxnSpPr>
        <p:spPr>
          <a:xfrm flipV="1">
            <a:off x="5321126" y="1811127"/>
            <a:ext cx="2488842" cy="1503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21125" y="2554643"/>
            <a:ext cx="248884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61"/>
          <p:cNvGrpSpPr>
            <a:grpSpLocks/>
          </p:cNvGrpSpPr>
          <p:nvPr/>
        </p:nvGrpSpPr>
        <p:grpSpPr bwMode="auto">
          <a:xfrm>
            <a:off x="5843247" y="1371689"/>
            <a:ext cx="699823" cy="541421"/>
            <a:chOff x="4608" y="576"/>
            <a:chExt cx="1152" cy="864"/>
          </a:xfrm>
        </p:grpSpPr>
        <p:grpSp>
          <p:nvGrpSpPr>
            <p:cNvPr id="144" name="Group 62"/>
            <p:cNvGrpSpPr>
              <a:grpSpLocks/>
            </p:cNvGrpSpPr>
            <p:nvPr/>
          </p:nvGrpSpPr>
          <p:grpSpPr bwMode="auto">
            <a:xfrm>
              <a:off x="4608" y="576"/>
              <a:ext cx="1152" cy="720"/>
              <a:chOff x="2160" y="3312"/>
              <a:chExt cx="1152" cy="720"/>
            </a:xfrm>
          </p:grpSpPr>
          <p:sp>
            <p:nvSpPr>
              <p:cNvPr id="150" name="Rectangle 63"/>
              <p:cNvSpPr>
                <a:spLocks noChangeArrowheads="1"/>
              </p:cNvSpPr>
              <p:nvPr/>
            </p:nvSpPr>
            <p:spPr bwMode="auto">
              <a:xfrm>
                <a:off x="2160" y="3312"/>
                <a:ext cx="1152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51" name="Text Box 64"/>
              <p:cNvSpPr txBox="1">
                <a:spLocks noChangeArrowheads="1"/>
              </p:cNvSpPr>
              <p:nvPr/>
            </p:nvSpPr>
            <p:spPr bwMode="auto">
              <a:xfrm>
                <a:off x="2220" y="3487"/>
                <a:ext cx="100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th-TH" sz="1200" b="1"/>
                  <a:t>6 </a:t>
                </a:r>
                <a:r>
                  <a:rPr lang="en-US" altLang="th-TH" sz="1200" b="1">
                    <a:sym typeface="Symbol" panose="05050102010706020507" pitchFamily="18" charset="2"/>
                  </a:rPr>
                  <a:t></a:t>
                </a:r>
                <a:endParaRPr lang="en-US" altLang="th-TH"/>
              </a:p>
            </p:txBody>
          </p:sp>
        </p:grpSp>
        <p:grpSp>
          <p:nvGrpSpPr>
            <p:cNvPr id="145" name="Group 65"/>
            <p:cNvGrpSpPr>
              <a:grpSpLocks/>
            </p:cNvGrpSpPr>
            <p:nvPr/>
          </p:nvGrpSpPr>
          <p:grpSpPr bwMode="auto">
            <a:xfrm>
              <a:off x="4608" y="1152"/>
              <a:ext cx="1152" cy="288"/>
              <a:chOff x="2808" y="1296"/>
              <a:chExt cx="1152" cy="288"/>
            </a:xfrm>
          </p:grpSpPr>
          <p:sp>
            <p:nvSpPr>
              <p:cNvPr id="146" name="Line 66"/>
              <p:cNvSpPr>
                <a:spLocks noChangeShapeType="1"/>
              </p:cNvSpPr>
              <p:nvPr/>
            </p:nvSpPr>
            <p:spPr bwMode="auto">
              <a:xfrm>
                <a:off x="2808" y="144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147" name="Group 67"/>
              <p:cNvGrpSpPr>
                <a:grpSpLocks/>
              </p:cNvGrpSpPr>
              <p:nvPr/>
            </p:nvGrpSpPr>
            <p:grpSpPr bwMode="auto">
              <a:xfrm>
                <a:off x="3164" y="1296"/>
                <a:ext cx="432" cy="288"/>
                <a:chOff x="3164" y="1296"/>
                <a:chExt cx="432" cy="288"/>
              </a:xfrm>
            </p:grpSpPr>
            <p:sp>
              <p:nvSpPr>
                <p:cNvPr id="148" name="Rectangle 68"/>
                <p:cNvSpPr>
                  <a:spLocks noChangeArrowheads="1"/>
                </p:cNvSpPr>
                <p:nvPr/>
              </p:nvSpPr>
              <p:spPr bwMode="auto">
                <a:xfrm>
                  <a:off x="3164" y="1296"/>
                  <a:ext cx="432" cy="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49" name="Freeform 69"/>
                <p:cNvSpPr>
                  <a:spLocks/>
                </p:cNvSpPr>
                <p:nvPr/>
              </p:nvSpPr>
              <p:spPr bwMode="auto">
                <a:xfrm>
                  <a:off x="3166" y="1327"/>
                  <a:ext cx="426" cy="226"/>
                </a:xfrm>
                <a:custGeom>
                  <a:avLst/>
                  <a:gdLst>
                    <a:gd name="T0" fmla="*/ 0 w 426"/>
                    <a:gd name="T1" fmla="*/ 113 h 226"/>
                    <a:gd name="T2" fmla="*/ 43 w 426"/>
                    <a:gd name="T3" fmla="*/ 0 h 226"/>
                    <a:gd name="T4" fmla="*/ 106 w 426"/>
                    <a:gd name="T5" fmla="*/ 223 h 226"/>
                    <a:gd name="T6" fmla="*/ 180 w 426"/>
                    <a:gd name="T7" fmla="*/ 0 h 226"/>
                    <a:gd name="T8" fmla="*/ 242 w 426"/>
                    <a:gd name="T9" fmla="*/ 226 h 226"/>
                    <a:gd name="T10" fmla="*/ 322 w 426"/>
                    <a:gd name="T11" fmla="*/ 0 h 226"/>
                    <a:gd name="T12" fmla="*/ 384 w 426"/>
                    <a:gd name="T13" fmla="*/ 226 h 226"/>
                    <a:gd name="T14" fmla="*/ 426 w 426"/>
                    <a:gd name="T15" fmla="*/ 11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6" h="226">
                      <a:moveTo>
                        <a:pt x="0" y="113"/>
                      </a:moveTo>
                      <a:lnTo>
                        <a:pt x="43" y="0"/>
                      </a:lnTo>
                      <a:lnTo>
                        <a:pt x="106" y="223"/>
                      </a:lnTo>
                      <a:lnTo>
                        <a:pt x="180" y="0"/>
                      </a:lnTo>
                      <a:lnTo>
                        <a:pt x="242" y="226"/>
                      </a:lnTo>
                      <a:lnTo>
                        <a:pt x="322" y="0"/>
                      </a:lnTo>
                      <a:lnTo>
                        <a:pt x="384" y="226"/>
                      </a:lnTo>
                      <a:lnTo>
                        <a:pt x="426" y="11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</p:grpSp>
      <p:cxnSp>
        <p:nvCxnSpPr>
          <p:cNvPr id="15" name="Straight Arrow Connector 14"/>
          <p:cNvCxnSpPr>
            <a:stCxn id="146" idx="0"/>
          </p:cNvCxnSpPr>
          <p:nvPr/>
        </p:nvCxnSpPr>
        <p:spPr>
          <a:xfrm>
            <a:off x="5843247" y="1822873"/>
            <a:ext cx="0" cy="2138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543070" y="1837582"/>
            <a:ext cx="0" cy="2138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Object 167"/>
          <p:cNvGraphicFramePr>
            <a:graphicFrameLocks noChangeAspect="1"/>
          </p:cNvGraphicFramePr>
          <p:nvPr/>
        </p:nvGraphicFramePr>
        <p:xfrm>
          <a:off x="5623587" y="1791259"/>
          <a:ext cx="186440" cy="35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168" name="Object 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3587" y="1791259"/>
                        <a:ext cx="186440" cy="355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/>
        </p:nvGraphicFramePr>
        <p:xfrm>
          <a:off x="5866417" y="1437183"/>
          <a:ext cx="206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2" name="Equation" r:id="rId7" imgW="126720" imgH="215640" progId="Equation.3">
                  <p:embed/>
                </p:oleObj>
              </mc:Choice>
              <mc:Fallback>
                <p:oleObj name="Equation" r:id="rId7" imgW="126720" imgH="215640" progId="Equation.3">
                  <p:embed/>
                  <p:pic>
                    <p:nvPicPr>
                      <p:cNvPr id="169" name="Object 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6417" y="1437183"/>
                        <a:ext cx="2063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1" name="Straight Arrow Connector 170"/>
          <p:cNvCxnSpPr>
            <a:stCxn id="146" idx="0"/>
            <a:endCxn id="149" idx="0"/>
          </p:cNvCxnSpPr>
          <p:nvPr/>
        </p:nvCxnSpPr>
        <p:spPr>
          <a:xfrm>
            <a:off x="5843247" y="1822873"/>
            <a:ext cx="2174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Object 173"/>
          <p:cNvGraphicFramePr>
            <a:graphicFrameLocks noChangeAspect="1"/>
          </p:cNvGraphicFramePr>
          <p:nvPr/>
        </p:nvGraphicFramePr>
        <p:xfrm>
          <a:off x="6614713" y="1746505"/>
          <a:ext cx="206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3" name="Equation" r:id="rId9" imgW="126720" imgH="215640" progId="Equation.3">
                  <p:embed/>
                </p:oleObj>
              </mc:Choice>
              <mc:Fallback>
                <p:oleObj name="Equation" r:id="rId9" imgW="126720" imgH="215640" progId="Equation.3">
                  <p:embed/>
                  <p:pic>
                    <p:nvPicPr>
                      <p:cNvPr id="174" name="Object 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4713" y="1746505"/>
                        <a:ext cx="2063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/>
        </p:nvGraphicFramePr>
        <p:xfrm>
          <a:off x="5155282" y="3058794"/>
          <a:ext cx="3025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4" name="Equation" r:id="rId10" imgW="1473120" imgH="431640" progId="Equation.3">
                  <p:embed/>
                </p:oleObj>
              </mc:Choice>
              <mc:Fallback>
                <p:oleObj name="Equation" r:id="rId10" imgW="1473120" imgH="431640" progId="Equation.3">
                  <p:embed/>
                  <p:pic>
                    <p:nvPicPr>
                      <p:cNvPr id="176" name="Object 1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55282" y="3058794"/>
                        <a:ext cx="302577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7036707" y="1475036"/>
            <a:ext cx="1279663" cy="146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38553" y="4002881"/>
            <a:ext cx="3268042" cy="1251570"/>
            <a:chOff x="3825222" y="4321979"/>
            <a:chExt cx="3268042" cy="1251570"/>
          </a:xfrm>
        </p:grpSpPr>
        <p:sp>
          <p:nvSpPr>
            <p:cNvPr id="178" name="Text Box 60"/>
            <p:cNvSpPr txBox="1">
              <a:spLocks noChangeArrowheads="1"/>
            </p:cNvSpPr>
            <p:nvPr/>
          </p:nvSpPr>
          <p:spPr bwMode="auto">
            <a:xfrm>
              <a:off x="3825222" y="4995865"/>
              <a:ext cx="560506" cy="27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th-TH" sz="1200" b="1" dirty="0"/>
                <a:t>4</a:t>
              </a:r>
              <a:r>
                <a:rPr lang="en-US" altLang="th-TH" sz="1200" b="1" dirty="0" smtClean="0"/>
                <a:t>A</a:t>
              </a:r>
              <a:endParaRPr lang="en-US" altLang="th-TH" dirty="0"/>
            </a:p>
          </p:txBody>
        </p:sp>
        <p:grpSp>
          <p:nvGrpSpPr>
            <p:cNvPr id="179" name="Group 70"/>
            <p:cNvGrpSpPr>
              <a:grpSpLocks/>
            </p:cNvGrpSpPr>
            <p:nvPr/>
          </p:nvGrpSpPr>
          <p:grpSpPr bwMode="auto">
            <a:xfrm>
              <a:off x="5520194" y="4780843"/>
              <a:ext cx="787301" cy="721895"/>
              <a:chOff x="7200" y="2016"/>
              <a:chExt cx="1296" cy="1152"/>
            </a:xfrm>
          </p:grpSpPr>
          <p:grpSp>
            <p:nvGrpSpPr>
              <p:cNvPr id="180" name="Group 71"/>
              <p:cNvGrpSpPr>
                <a:grpSpLocks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184" name="Line 72"/>
                <p:cNvSpPr>
                  <a:spLocks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185" name="Group 73"/>
                <p:cNvGrpSpPr>
                  <a:grpSpLocks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186" name="Rectangle 7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7" name="Freeform 75"/>
                  <p:cNvSpPr>
                    <a:spLocks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grpSp>
            <p:nvGrpSpPr>
              <p:cNvPr id="181" name="Group 76"/>
              <p:cNvGrpSpPr>
                <a:grpSpLocks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18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1200" b="1"/>
                    <a:t>4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  <p:sp>
              <p:nvSpPr>
                <p:cNvPr id="183" name="Rectangle 78"/>
                <p:cNvSpPr>
                  <a:spLocks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188" name="Group 80"/>
            <p:cNvGrpSpPr>
              <a:grpSpLocks/>
            </p:cNvGrpSpPr>
            <p:nvPr/>
          </p:nvGrpSpPr>
          <p:grpSpPr bwMode="auto">
            <a:xfrm>
              <a:off x="4821228" y="4776455"/>
              <a:ext cx="787301" cy="721895"/>
              <a:chOff x="7200" y="2016"/>
              <a:chExt cx="1296" cy="1152"/>
            </a:xfrm>
          </p:grpSpPr>
          <p:grpSp>
            <p:nvGrpSpPr>
              <p:cNvPr id="189" name="Group 81"/>
              <p:cNvGrpSpPr>
                <a:grpSpLocks/>
              </p:cNvGrpSpPr>
              <p:nvPr/>
            </p:nvGrpSpPr>
            <p:grpSpPr bwMode="auto">
              <a:xfrm>
                <a:off x="7200" y="2016"/>
                <a:ext cx="288" cy="1152"/>
                <a:chOff x="6335" y="2160"/>
                <a:chExt cx="288" cy="1152"/>
              </a:xfrm>
            </p:grpSpPr>
            <p:sp>
              <p:nvSpPr>
                <p:cNvPr id="284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5904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285" name="Group 83"/>
                <p:cNvGrpSpPr>
                  <a:grpSpLocks/>
                </p:cNvGrpSpPr>
                <p:nvPr/>
              </p:nvGrpSpPr>
              <p:grpSpPr bwMode="auto">
                <a:xfrm>
                  <a:off x="6335" y="2515"/>
                  <a:ext cx="288" cy="432"/>
                  <a:chOff x="6335" y="2515"/>
                  <a:chExt cx="288" cy="432"/>
                </a:xfrm>
              </p:grpSpPr>
              <p:sp>
                <p:nvSpPr>
                  <p:cNvPr id="286" name="Rectangle 8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263" y="2587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287" name="Freeform 85"/>
                  <p:cNvSpPr>
                    <a:spLocks/>
                  </p:cNvSpPr>
                  <p:nvPr/>
                </p:nvSpPr>
                <p:spPr bwMode="auto">
                  <a:xfrm rot="5400000">
                    <a:off x="6267" y="2616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grpSp>
            <p:nvGrpSpPr>
              <p:cNvPr id="190" name="Group 86"/>
              <p:cNvGrpSpPr>
                <a:grpSpLocks/>
              </p:cNvGrpSpPr>
              <p:nvPr/>
            </p:nvGrpSpPr>
            <p:grpSpPr bwMode="auto">
              <a:xfrm>
                <a:off x="7344" y="2304"/>
                <a:ext cx="1152" cy="576"/>
                <a:chOff x="8928" y="8208"/>
                <a:chExt cx="1152" cy="576"/>
              </a:xfrm>
            </p:grpSpPr>
            <p:sp>
              <p:nvSpPr>
                <p:cNvPr id="19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029" y="8280"/>
                  <a:ext cx="105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th-TH" sz="1200" b="1" dirty="0"/>
                    <a:t>6 </a:t>
                  </a:r>
                  <a:r>
                    <a:rPr lang="en-US" altLang="th-TH" sz="1200" b="1" dirty="0">
                      <a:sym typeface="Symbol" panose="05050102010706020507" pitchFamily="18" charset="2"/>
                    </a:rPr>
                    <a:t></a:t>
                  </a:r>
                  <a:endParaRPr lang="en-US" altLang="th-TH" dirty="0"/>
                </a:p>
              </p:txBody>
            </p:sp>
            <p:sp>
              <p:nvSpPr>
                <p:cNvPr id="283" name="Rectangle 88"/>
                <p:cNvSpPr>
                  <a:spLocks noChangeArrowheads="1"/>
                </p:cNvSpPr>
                <p:nvPr/>
              </p:nvSpPr>
              <p:spPr bwMode="auto">
                <a:xfrm>
                  <a:off x="8928" y="8208"/>
                  <a:ext cx="115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288" name="Group 90"/>
            <p:cNvGrpSpPr>
              <a:grpSpLocks/>
            </p:cNvGrpSpPr>
            <p:nvPr/>
          </p:nvGrpSpPr>
          <p:grpSpPr bwMode="auto">
            <a:xfrm>
              <a:off x="4210772" y="4776455"/>
              <a:ext cx="349912" cy="721895"/>
              <a:chOff x="2448" y="3534"/>
              <a:chExt cx="576" cy="1152"/>
            </a:xfrm>
          </p:grpSpPr>
          <p:sp>
            <p:nvSpPr>
              <p:cNvPr id="289" name="Line 91"/>
              <p:cNvSpPr>
                <a:spLocks noChangeShapeType="1"/>
              </p:cNvSpPr>
              <p:nvPr/>
            </p:nvSpPr>
            <p:spPr bwMode="auto">
              <a:xfrm>
                <a:off x="2736" y="3534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grpSp>
            <p:nvGrpSpPr>
              <p:cNvPr id="290" name="Group 92"/>
              <p:cNvGrpSpPr>
                <a:grpSpLocks/>
              </p:cNvGrpSpPr>
              <p:nvPr/>
            </p:nvGrpSpPr>
            <p:grpSpPr bwMode="auto">
              <a:xfrm>
                <a:off x="2448" y="3820"/>
                <a:ext cx="576" cy="578"/>
                <a:chOff x="2448" y="3820"/>
                <a:chExt cx="576" cy="578"/>
              </a:xfrm>
            </p:grpSpPr>
            <p:grpSp>
              <p:nvGrpSpPr>
                <p:cNvPr id="291" name="Group 93"/>
                <p:cNvGrpSpPr>
                  <a:grpSpLocks/>
                </p:cNvGrpSpPr>
                <p:nvPr/>
              </p:nvGrpSpPr>
              <p:grpSpPr bwMode="auto">
                <a:xfrm>
                  <a:off x="2448" y="3820"/>
                  <a:ext cx="576" cy="578"/>
                  <a:chOff x="2448" y="2222"/>
                  <a:chExt cx="576" cy="578"/>
                </a:xfrm>
              </p:grpSpPr>
              <p:sp>
                <p:nvSpPr>
                  <p:cNvPr id="29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24"/>
                    <a:ext cx="576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grpSp>
                <p:nvGrpSpPr>
                  <p:cNvPr id="29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463" y="2222"/>
                    <a:ext cx="547" cy="578"/>
                    <a:chOff x="2463" y="3742"/>
                    <a:chExt cx="547" cy="578"/>
                  </a:xfrm>
                </p:grpSpPr>
                <p:sp>
                  <p:nvSpPr>
                    <p:cNvPr id="295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742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296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3" y="3758"/>
                      <a:ext cx="547" cy="5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297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4306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</p:grpSp>
            </p:grpSp>
            <p:sp>
              <p:nvSpPr>
                <p:cNvPr id="292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736" y="388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sp>
          <p:nvSpPr>
            <p:cNvPr id="298" name="Text Box 100"/>
            <p:cNvSpPr txBox="1">
              <a:spLocks noChangeArrowheads="1"/>
            </p:cNvSpPr>
            <p:nvPr/>
          </p:nvSpPr>
          <p:spPr bwMode="auto">
            <a:xfrm>
              <a:off x="6655875" y="4761417"/>
              <a:ext cx="437389" cy="81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th-TH" sz="1200" b="1"/>
                <a:t>+</a:t>
              </a:r>
            </a:p>
            <a:p>
              <a:r>
                <a:rPr lang="en-US" altLang="th-TH" sz="1200" b="1"/>
                <a:t>V</a:t>
              </a:r>
              <a:r>
                <a:rPr lang="en-US" altLang="th-TH" sz="1200" b="1" baseline="-25000"/>
                <a:t>Th</a:t>
              </a:r>
              <a:endParaRPr lang="en-US" altLang="th-TH" sz="1200" b="1"/>
            </a:p>
            <a:p>
              <a:r>
                <a:rPr lang="en-US" altLang="th-TH" sz="1200" b="1">
                  <a:sym typeface="Symbol" panose="05050102010706020507" pitchFamily="18" charset="2"/>
                </a:rPr>
                <a:t></a:t>
              </a:r>
              <a:endParaRPr lang="en-US" altLang="th-TH"/>
            </a:p>
          </p:txBody>
        </p:sp>
        <p:cxnSp>
          <p:nvCxnSpPr>
            <p:cNvPr id="299" name="Straight Connector 298"/>
            <p:cNvCxnSpPr>
              <a:stCxn id="289" idx="0"/>
              <a:endCxn id="298" idx="0"/>
            </p:cNvCxnSpPr>
            <p:nvPr/>
          </p:nvCxnSpPr>
          <p:spPr>
            <a:xfrm flipV="1">
              <a:off x="4385728" y="4761417"/>
              <a:ext cx="2488842" cy="1503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385727" y="5504933"/>
              <a:ext cx="2488842" cy="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61"/>
            <p:cNvGrpSpPr>
              <a:grpSpLocks/>
            </p:cNvGrpSpPr>
            <p:nvPr/>
          </p:nvGrpSpPr>
          <p:grpSpPr bwMode="auto">
            <a:xfrm>
              <a:off x="4907849" y="4321979"/>
              <a:ext cx="699823" cy="541421"/>
              <a:chOff x="4608" y="576"/>
              <a:chExt cx="1152" cy="864"/>
            </a:xfrm>
          </p:grpSpPr>
          <p:grpSp>
            <p:nvGrpSpPr>
              <p:cNvPr id="302" name="Group 62"/>
              <p:cNvGrpSpPr>
                <a:grpSpLocks/>
              </p:cNvGrpSpPr>
              <p:nvPr/>
            </p:nvGrpSpPr>
            <p:grpSpPr bwMode="auto">
              <a:xfrm>
                <a:off x="4608" y="576"/>
                <a:ext cx="1152" cy="720"/>
                <a:chOff x="2160" y="3312"/>
                <a:chExt cx="1152" cy="720"/>
              </a:xfrm>
            </p:grpSpPr>
            <p:sp>
              <p:nvSpPr>
                <p:cNvPr id="308" name="Rectangle 63"/>
                <p:cNvSpPr>
                  <a:spLocks noChangeArrowheads="1"/>
                </p:cNvSpPr>
                <p:nvPr/>
              </p:nvSpPr>
              <p:spPr bwMode="auto">
                <a:xfrm>
                  <a:off x="2160" y="3312"/>
                  <a:ext cx="1152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30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220" y="3487"/>
                  <a:ext cx="1008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th-TH" sz="1200" b="1"/>
                    <a:t>6 </a:t>
                  </a:r>
                  <a:r>
                    <a:rPr lang="en-US" altLang="th-TH" sz="1200" b="1">
                      <a:sym typeface="Symbol" panose="05050102010706020507" pitchFamily="18" charset="2"/>
                    </a:rPr>
                    <a:t></a:t>
                  </a:r>
                  <a:endParaRPr lang="en-US" altLang="th-TH"/>
                </a:p>
              </p:txBody>
            </p:sp>
          </p:grpSp>
          <p:grpSp>
            <p:nvGrpSpPr>
              <p:cNvPr id="303" name="Group 65"/>
              <p:cNvGrpSpPr>
                <a:grpSpLocks/>
              </p:cNvGrpSpPr>
              <p:nvPr/>
            </p:nvGrpSpPr>
            <p:grpSpPr bwMode="auto">
              <a:xfrm>
                <a:off x="4608" y="1152"/>
                <a:ext cx="1152" cy="288"/>
                <a:chOff x="2808" y="1296"/>
                <a:chExt cx="1152" cy="288"/>
              </a:xfrm>
            </p:grpSpPr>
            <p:sp>
              <p:nvSpPr>
                <p:cNvPr id="304" name="Line 66"/>
                <p:cNvSpPr>
                  <a:spLocks noChangeShapeType="1"/>
                </p:cNvSpPr>
                <p:nvPr/>
              </p:nvSpPr>
              <p:spPr bwMode="auto">
                <a:xfrm>
                  <a:off x="2808" y="14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305" name="Group 67"/>
                <p:cNvGrpSpPr>
                  <a:grpSpLocks/>
                </p:cNvGrpSpPr>
                <p:nvPr/>
              </p:nvGrpSpPr>
              <p:grpSpPr bwMode="auto">
                <a:xfrm>
                  <a:off x="3164" y="1296"/>
                  <a:ext cx="432" cy="288"/>
                  <a:chOff x="3164" y="1296"/>
                  <a:chExt cx="432" cy="288"/>
                </a:xfrm>
              </p:grpSpPr>
              <p:sp>
                <p:nvSpPr>
                  <p:cNvPr id="30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1296"/>
                    <a:ext cx="432" cy="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307" name="Freeform 69"/>
                  <p:cNvSpPr>
                    <a:spLocks/>
                  </p:cNvSpPr>
                  <p:nvPr/>
                </p:nvSpPr>
                <p:spPr bwMode="auto">
                  <a:xfrm>
                    <a:off x="3166" y="1327"/>
                    <a:ext cx="426" cy="226"/>
                  </a:xfrm>
                  <a:custGeom>
                    <a:avLst/>
                    <a:gdLst>
                      <a:gd name="T0" fmla="*/ 0 w 426"/>
                      <a:gd name="T1" fmla="*/ 113 h 226"/>
                      <a:gd name="T2" fmla="*/ 43 w 426"/>
                      <a:gd name="T3" fmla="*/ 0 h 226"/>
                      <a:gd name="T4" fmla="*/ 106 w 426"/>
                      <a:gd name="T5" fmla="*/ 223 h 226"/>
                      <a:gd name="T6" fmla="*/ 180 w 426"/>
                      <a:gd name="T7" fmla="*/ 0 h 226"/>
                      <a:gd name="T8" fmla="*/ 242 w 426"/>
                      <a:gd name="T9" fmla="*/ 226 h 226"/>
                      <a:gd name="T10" fmla="*/ 322 w 426"/>
                      <a:gd name="T11" fmla="*/ 0 h 226"/>
                      <a:gd name="T12" fmla="*/ 384 w 426"/>
                      <a:gd name="T13" fmla="*/ 226 h 226"/>
                      <a:gd name="T14" fmla="*/ 426 w 426"/>
                      <a:gd name="T15" fmla="*/ 113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6" h="226">
                        <a:moveTo>
                          <a:pt x="0" y="113"/>
                        </a:moveTo>
                        <a:lnTo>
                          <a:pt x="43" y="0"/>
                        </a:lnTo>
                        <a:lnTo>
                          <a:pt x="106" y="223"/>
                        </a:lnTo>
                        <a:lnTo>
                          <a:pt x="180" y="0"/>
                        </a:lnTo>
                        <a:lnTo>
                          <a:pt x="242" y="226"/>
                        </a:lnTo>
                        <a:lnTo>
                          <a:pt x="322" y="0"/>
                        </a:lnTo>
                        <a:lnTo>
                          <a:pt x="384" y="226"/>
                        </a:lnTo>
                        <a:lnTo>
                          <a:pt x="426" y="11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</p:grpSp>
        <p:cxnSp>
          <p:nvCxnSpPr>
            <p:cNvPr id="310" name="Straight Arrow Connector 309"/>
            <p:cNvCxnSpPr>
              <a:stCxn id="304" idx="0"/>
            </p:cNvCxnSpPr>
            <p:nvPr/>
          </p:nvCxnSpPr>
          <p:spPr>
            <a:xfrm>
              <a:off x="4907849" y="4773163"/>
              <a:ext cx="0" cy="2138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5607672" y="4787872"/>
              <a:ext cx="0" cy="2138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2" name="Object 311"/>
            <p:cNvGraphicFramePr>
              <a:graphicFrameLocks noChangeAspect="1"/>
            </p:cNvGraphicFramePr>
            <p:nvPr/>
          </p:nvGraphicFramePr>
          <p:xfrm>
            <a:off x="4688189" y="4741549"/>
            <a:ext cx="186440" cy="355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55" name="Equation" r:id="rId12" imgW="114120" imgH="215640" progId="Equation.3">
                    <p:embed/>
                  </p:oleObj>
                </mc:Choice>
                <mc:Fallback>
                  <p:oleObj name="Equation" r:id="rId12" imgW="114120" imgH="215640" progId="Equation.3">
                    <p:embed/>
                    <p:pic>
                      <p:nvPicPr>
                        <p:cNvPr id="312" name="Object 3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88189" y="4741549"/>
                          <a:ext cx="186440" cy="355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" name="Object 314"/>
            <p:cNvGraphicFramePr>
              <a:graphicFrameLocks noChangeAspect="1"/>
            </p:cNvGraphicFramePr>
            <p:nvPr/>
          </p:nvGraphicFramePr>
          <p:xfrm>
            <a:off x="5679315" y="4696795"/>
            <a:ext cx="206375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56" name="Equation" r:id="rId13" imgW="126720" imgH="215640" progId="Equation.3">
                    <p:embed/>
                  </p:oleObj>
                </mc:Choice>
                <mc:Fallback>
                  <p:oleObj name="Equation" r:id="rId13" imgW="126720" imgH="215640" progId="Equation.3">
                    <p:embed/>
                    <p:pic>
                      <p:nvPicPr>
                        <p:cNvPr id="315" name="Object 3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79315" y="4696795"/>
                          <a:ext cx="206375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" name="TextBox 315"/>
          <p:cNvSpPr txBox="1"/>
          <p:nvPr/>
        </p:nvSpPr>
        <p:spPr>
          <a:xfrm>
            <a:off x="4708798" y="5432892"/>
            <a:ext cx="4219425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baseline="-250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เท่ากับแรงดันที่ตกคร่อม 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4 </a:t>
            </a:r>
            <a:r>
              <a:rPr lang="en-US" sz="2400" b="1" dirty="0" smtClean="0">
                <a:solidFill>
                  <a:srgbClr val="FF33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17" name="Object 316"/>
          <p:cNvGraphicFramePr>
            <a:graphicFrameLocks noChangeAspect="1"/>
          </p:cNvGraphicFramePr>
          <p:nvPr/>
        </p:nvGraphicFramePr>
        <p:xfrm>
          <a:off x="5314653" y="5923012"/>
          <a:ext cx="22431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7" name="Equation" r:id="rId14" imgW="1091880" imgH="228600" progId="Equation.3">
                  <p:embed/>
                </p:oleObj>
              </mc:Choice>
              <mc:Fallback>
                <p:oleObj name="Equation" r:id="rId14" imgW="1091880" imgH="228600" progId="Equation.3">
                  <p:embed/>
                  <p:pic>
                    <p:nvPicPr>
                      <p:cNvPr id="317" name="Object 3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14653" y="5923012"/>
                        <a:ext cx="2243138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5176873" y="2618336"/>
            <a:ext cx="2167581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6987252" y="3922882"/>
            <a:ext cx="357202" cy="31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3585180" y="5747053"/>
            <a:ext cx="353251" cy="364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240345" y="4837797"/>
            <a:ext cx="4161717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32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equivalent circuit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0761" y="5120345"/>
            <a:ext cx="2175204" cy="1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16"/>
          <a:stretch/>
        </p:blipFill>
        <p:spPr>
          <a:xfrm>
            <a:off x="167112" y="239911"/>
            <a:ext cx="4618776" cy="2103980"/>
          </a:xfrm>
          <a:prstGeom prst="rect">
            <a:avLst/>
          </a:prstGeom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BFE-9A33-49B6-8C03-D75BEBD94DED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319" name="TextBox 318"/>
          <p:cNvSpPr txBox="1"/>
          <p:nvPr/>
        </p:nvSpPr>
        <p:spPr>
          <a:xfrm>
            <a:off x="4821917" y="469454"/>
            <a:ext cx="4144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คำนวณกระแส</a:t>
            </a:r>
            <a:r>
              <a:rPr lang="th-TH" sz="36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i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ให้นำ </a:t>
            </a:r>
            <a:r>
              <a:rPr lang="en-US" sz="3600" b="1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</a:t>
            </a:r>
            <a:endParaRPr lang="en-US" sz="3600" b="1" baseline="-25000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มาต่อคืน แล้วหากระแสที่</a:t>
            </a:r>
            <a:endParaRPr lang="en-US" sz="36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ไหลผ่าน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th-TH" sz="36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2286000" y="2057400"/>
            <a:ext cx="381000" cy="286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7" y="2252512"/>
            <a:ext cx="2670673" cy="1905000"/>
          </a:xfrm>
          <a:prstGeom prst="rect">
            <a:avLst/>
          </a:prstGeom>
        </p:spPr>
      </p:pic>
      <p:cxnSp>
        <p:nvCxnSpPr>
          <p:cNvPr id="320" name="Straight Arrow Connector 319"/>
          <p:cNvCxnSpPr/>
          <p:nvPr/>
        </p:nvCxnSpPr>
        <p:spPr>
          <a:xfrm>
            <a:off x="3320143" y="2748643"/>
            <a:ext cx="0" cy="213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52623" y="26709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321" name="Object 3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59027"/>
              </p:ext>
            </p:extLst>
          </p:nvPr>
        </p:nvGraphicFramePr>
        <p:xfrm>
          <a:off x="4864290" y="2803072"/>
          <a:ext cx="26066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7" name="Equation" r:id="rId6" imgW="1269720" imgH="393480" progId="Equation.3">
                  <p:embed/>
                </p:oleObj>
              </mc:Choice>
              <mc:Fallback>
                <p:oleObj name="Equation" r:id="rId6" imgW="1269720" imgH="393480" progId="Equation.3">
                  <p:embed/>
                  <p:pic>
                    <p:nvPicPr>
                      <p:cNvPr id="317" name="Object 3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4290" y="2803072"/>
                        <a:ext cx="2606675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Arrow 28"/>
          <p:cNvSpPr/>
          <p:nvPr/>
        </p:nvSpPr>
        <p:spPr>
          <a:xfrm>
            <a:off x="4082143" y="2962489"/>
            <a:ext cx="391886" cy="422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34</a:t>
            </a:fld>
            <a:endParaRPr lang="en-US" alt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9" y="262876"/>
            <a:ext cx="2970397" cy="499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61" y="762000"/>
            <a:ext cx="8620814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517"/>
          <a:stretch/>
        </p:blipFill>
        <p:spPr>
          <a:xfrm>
            <a:off x="251379" y="1876424"/>
            <a:ext cx="4078341" cy="1914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413" y="4093111"/>
            <a:ext cx="3089329" cy="1825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57805" y="1929641"/>
            <a:ext cx="4295343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ts val="3200"/>
              </a:lnSpc>
              <a:buAutoNum type="arabicPeriod"/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เอา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 </a:t>
            </a:r>
            <a:endParaRPr lang="en-US" sz="36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</a:t>
            </a: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Open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แล้วหาค่า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รวมระหว่าง</a:t>
            </a: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ขา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- b</a:t>
            </a:r>
            <a:endParaRPr lang="en-US" sz="36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086475" y="3933825"/>
            <a:ext cx="390525" cy="30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019675" y="4934511"/>
            <a:ext cx="310608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4485"/>
          <a:stretch/>
        </p:blipFill>
        <p:spPr>
          <a:xfrm>
            <a:off x="419669" y="4832663"/>
            <a:ext cx="4524375" cy="6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66" y="5774420"/>
            <a:ext cx="3019414" cy="5446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35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82034" y="294549"/>
            <a:ext cx="5729454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โดยหาค่าแรงดันระหว่าง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en-US" sz="36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8" y="729177"/>
            <a:ext cx="5614720" cy="170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9" y="2680750"/>
            <a:ext cx="4179200" cy="6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034" y="2436639"/>
            <a:ext cx="220124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1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222" y="3333750"/>
            <a:ext cx="28696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45" y="3798635"/>
            <a:ext cx="1756815" cy="5547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2034" y="4434529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781550" y="2514600"/>
            <a:ext cx="342900" cy="1743075"/>
          </a:xfrm>
          <a:prstGeom prst="rightBrace">
            <a:avLst>
              <a:gd name="adj1" fmla="val 4444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301" y="3165368"/>
            <a:ext cx="1630374" cy="514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070" y="4333224"/>
            <a:ext cx="5436525" cy="528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l="7988"/>
          <a:stretch/>
        </p:blipFill>
        <p:spPr>
          <a:xfrm>
            <a:off x="400050" y="5436665"/>
            <a:ext cx="2951908" cy="108478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361950" y="4937665"/>
            <a:ext cx="84772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854" y="5077610"/>
            <a:ext cx="432041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อีกวิธีสำหรับคำนวณ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380641" y="5837328"/>
            <a:ext cx="430657" cy="418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798697" y="5854364"/>
            <a:ext cx="430657" cy="418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l="11770" t="23299"/>
          <a:stretch/>
        </p:blipFill>
        <p:spPr>
          <a:xfrm>
            <a:off x="7281457" y="5876055"/>
            <a:ext cx="1491155" cy="3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36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" y="1392488"/>
            <a:ext cx="3614447" cy="2303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09" y="400835"/>
            <a:ext cx="628890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36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Equivalent Circuit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(ไม่รวม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2186" y="1560762"/>
            <a:ext cx="2052439" cy="205873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3175" y="847725"/>
            <a:ext cx="723900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00" y="1221037"/>
            <a:ext cx="3431662" cy="950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075" y="2877218"/>
            <a:ext cx="1899469" cy="550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583" y="2664044"/>
            <a:ext cx="2113019" cy="798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075" y="3744177"/>
            <a:ext cx="2337807" cy="719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505" y="3682358"/>
            <a:ext cx="2180457" cy="842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889" y="4657624"/>
            <a:ext cx="2146738" cy="685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6347" y="4587990"/>
            <a:ext cx="2438963" cy="86543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6019800" y="2981325"/>
            <a:ext cx="236547" cy="24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36495" y="4035025"/>
            <a:ext cx="236547" cy="24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170583" y="4982279"/>
            <a:ext cx="236547" cy="24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34" y="822311"/>
            <a:ext cx="3956406" cy="2596392"/>
          </a:xfrm>
          <a:prstGeom prst="rect">
            <a:avLst/>
          </a:prstGeom>
        </p:spPr>
      </p:pic>
      <p:sp>
        <p:nvSpPr>
          <p:cNvPr id="1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183" y="6191038"/>
            <a:ext cx="1279663" cy="365125"/>
          </a:xfrm>
        </p:spPr>
        <p:txBody>
          <a:bodyPr/>
          <a:lstStyle/>
          <a:p>
            <a:fld id="{98A561F1-C449-49BD-8FA6-5328593AE9C0}" type="slidenum">
              <a:rPr lang="en-US" altLang="th-TH"/>
              <a:pPr/>
              <a:t>37</a:t>
            </a:fld>
            <a:endParaRPr lang="en-US" altLang="th-TH" dirty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34315" y="295456"/>
            <a:ext cx="7924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u="sng" dirty="0">
                <a:ea typeface="PMingLiU" pitchFamily="18" charset="-120"/>
              </a:rPr>
              <a:t>Example </a:t>
            </a:r>
            <a:r>
              <a:rPr lang="en-US" altLang="zh-TW" sz="2000" b="1" u="sng" dirty="0" smtClean="0">
                <a:ea typeface="PMingLiU" pitchFamily="18" charset="-120"/>
              </a:rPr>
              <a:t>6 </a:t>
            </a:r>
            <a:r>
              <a:rPr lang="en-US" altLang="zh-TW" sz="2000" dirty="0" smtClean="0">
                <a:ea typeface="PMingLiU" pitchFamily="18" charset="-120"/>
              </a:rPr>
              <a:t>Find </a:t>
            </a:r>
            <a:r>
              <a:rPr lang="en-US" altLang="zh-TW" sz="2000" dirty="0">
                <a:ea typeface="PMingLiU" pitchFamily="18" charset="-120"/>
              </a:rPr>
              <a:t>the </a:t>
            </a:r>
            <a:r>
              <a:rPr lang="en-US" altLang="zh-TW" sz="2000" dirty="0" err="1">
                <a:ea typeface="PMingLiU" pitchFamily="18" charset="-120"/>
              </a:rPr>
              <a:t>Thevenin</a:t>
            </a:r>
            <a:r>
              <a:rPr lang="en-US" altLang="zh-TW" sz="2000" dirty="0">
                <a:ea typeface="PMingLiU" pitchFamily="18" charset="-120"/>
              </a:rPr>
              <a:t> equivalent circuit of the circuit shown below to the left of the terminals.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3733285"/>
            <a:ext cx="3594410" cy="24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3710762"/>
            <a:ext cx="4036732" cy="2370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8471" y="436245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R</a:t>
            </a:r>
            <a:r>
              <a:rPr lang="en-US" baseline="-20000" dirty="0" smtClean="0">
                <a:solidFill>
                  <a:srgbClr val="FF0000"/>
                </a:solidFill>
              </a:rPr>
              <a:t>TH</a:t>
            </a:r>
            <a:endParaRPr lang="th-TH" baseline="-20000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261228" y="4194223"/>
            <a:ext cx="85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V</a:t>
            </a:r>
            <a:r>
              <a:rPr lang="en-US" baseline="-20000" dirty="0" smtClean="0">
                <a:solidFill>
                  <a:srgbClr val="FF0000"/>
                </a:solidFill>
              </a:rPr>
              <a:t>TH</a:t>
            </a:r>
            <a:endParaRPr lang="th-TH" baseline="-20000" dirty="0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2359142">
            <a:off x="5766724" y="3211915"/>
            <a:ext cx="597946" cy="35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40858" flipH="1">
            <a:off x="1724870" y="3271376"/>
            <a:ext cx="597946" cy="35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67" y="5891156"/>
            <a:ext cx="1947231" cy="7087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t="55402" b="1"/>
          <a:stretch/>
        </p:blipFill>
        <p:spPr>
          <a:xfrm>
            <a:off x="287861" y="4795536"/>
            <a:ext cx="4542429" cy="482186"/>
          </a:xfrm>
          <a:prstGeom prst="rect">
            <a:avLst/>
          </a:prstGeom>
        </p:spPr>
      </p:pic>
      <p:sp>
        <p:nvSpPr>
          <p:cNvPr id="1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737" y="6223829"/>
            <a:ext cx="1279663" cy="365125"/>
          </a:xfrm>
        </p:spPr>
        <p:txBody>
          <a:bodyPr/>
          <a:lstStyle/>
          <a:p>
            <a:fld id="{98A561F1-C449-49BD-8FA6-5328593AE9C0}" type="slidenum">
              <a:rPr lang="en-US" altLang="th-TH"/>
              <a:pPr/>
              <a:t>38</a:t>
            </a:fld>
            <a:endParaRPr lang="en-US" alt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942" y="5348684"/>
            <a:ext cx="2166427" cy="496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233" y="2858841"/>
            <a:ext cx="3042496" cy="612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861" y="2523999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1</a:t>
            </a:r>
            <a:endParaRPr lang="th-TH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588" y="2821324"/>
            <a:ext cx="1752013" cy="51911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055370" y="3067404"/>
            <a:ext cx="22859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969" y="3494351"/>
            <a:ext cx="600565" cy="44636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704383" y="3252070"/>
            <a:ext cx="76200" cy="3005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6921" y="2851450"/>
            <a:ext cx="1432801" cy="4869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b="48501"/>
          <a:stretch/>
        </p:blipFill>
        <p:spPr>
          <a:xfrm>
            <a:off x="783831" y="3832324"/>
            <a:ext cx="4522960" cy="5444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7861" y="337124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2</a:t>
            </a:r>
            <a:endParaRPr lang="th-TH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5334" y="5324923"/>
            <a:ext cx="1556411" cy="7190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7632" y="5411532"/>
            <a:ext cx="2412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Solving </a:t>
            </a:r>
            <a:r>
              <a:rPr lang="en-US" sz="2400" dirty="0" smtClean="0">
                <a:solidFill>
                  <a:srgbClr val="FF0000"/>
                </a:solidFill>
              </a:rPr>
              <a:t>(a)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(b)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(c) </a:t>
            </a:r>
            <a:endParaRPr lang="th-TH" sz="2400" baseline="-20000" dirty="0"/>
          </a:p>
        </p:txBody>
      </p:sp>
      <p:sp>
        <p:nvSpPr>
          <p:cNvPr id="19" name="Right Arrow 18"/>
          <p:cNvSpPr/>
          <p:nvPr/>
        </p:nvSpPr>
        <p:spPr>
          <a:xfrm>
            <a:off x="4455496" y="5521134"/>
            <a:ext cx="30028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592" y="199590"/>
            <a:ext cx="3594410" cy="243371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10002" y="322524"/>
            <a:ext cx="5349541" cy="2964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ts val="32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 independent current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คงไว้ แล้วจ่ายแรงดัน 1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คำนวณกระแส </a:t>
            </a:r>
            <a:r>
              <a:rPr lang="en-US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baseline="-250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297310" y="4948849"/>
            <a:ext cx="22859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ight Arrow 30"/>
          <p:cNvSpPr/>
          <p:nvPr/>
        </p:nvSpPr>
        <p:spPr>
          <a:xfrm>
            <a:off x="6462132" y="3032712"/>
            <a:ext cx="22859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225537"/>
              </p:ext>
            </p:extLst>
          </p:nvPr>
        </p:nvGraphicFramePr>
        <p:xfrm>
          <a:off x="5687822" y="3984648"/>
          <a:ext cx="25019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7" name="Equation" r:id="rId13" imgW="1218960" imgH="228600" progId="Equation.3">
                  <p:embed/>
                </p:oleObj>
              </mc:Choice>
              <mc:Fallback>
                <p:oleObj name="Equation" r:id="rId13" imgW="1218960" imgH="228600" progId="Equation.3">
                  <p:embed/>
                  <p:pic>
                    <p:nvPicPr>
                      <p:cNvPr id="321" name="Object 3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7822" y="3984648"/>
                        <a:ext cx="250190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ight Arrow 33"/>
          <p:cNvSpPr/>
          <p:nvPr/>
        </p:nvSpPr>
        <p:spPr>
          <a:xfrm>
            <a:off x="5252527" y="4091670"/>
            <a:ext cx="22859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TextBox 34"/>
          <p:cNvSpPr txBox="1"/>
          <p:nvPr/>
        </p:nvSpPr>
        <p:spPr>
          <a:xfrm>
            <a:off x="389860" y="4394129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3</a:t>
            </a:r>
            <a:endParaRPr lang="th-TH" sz="2400" dirty="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541"/>
              </p:ext>
            </p:extLst>
          </p:nvPr>
        </p:nvGraphicFramePr>
        <p:xfrm>
          <a:off x="4606929" y="4815383"/>
          <a:ext cx="17462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8" name="Equation" r:id="rId15" imgW="850680" imgH="228600" progId="Equation.3">
                  <p:embed/>
                </p:oleObj>
              </mc:Choice>
              <mc:Fallback>
                <p:oleObj name="Equation" r:id="rId15" imgW="850680" imgH="22860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06929" y="4815383"/>
                        <a:ext cx="174625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55912" y="288609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(a)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82160" y="3976966"/>
            <a:ext cx="52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(b)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9030" y="4797345"/>
            <a:ext cx="49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(c)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453840" y="5538839"/>
            <a:ext cx="30028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4272024" y="593120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32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39</a:t>
            </a:fld>
            <a:endParaRPr lang="en-US" altLang="th-TH"/>
          </a:p>
        </p:txBody>
      </p:sp>
      <p:sp>
        <p:nvSpPr>
          <p:cNvPr id="5" name="TextBox 4"/>
          <p:cNvSpPr txBox="1"/>
          <p:nvPr/>
        </p:nvSpPr>
        <p:spPr>
          <a:xfrm>
            <a:off x="489857" y="566057"/>
            <a:ext cx="364074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[ 1  3  0;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-2 12 -6;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0 -6  8]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[0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-1]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(a)*b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73700" y="2180770"/>
          <a:ext cx="2619052" cy="170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0" name="Equation" r:id="rId3" imgW="1091880" imgH="711000" progId="Equation.3">
                  <p:embed/>
                </p:oleObj>
              </mc:Choice>
              <mc:Fallback>
                <p:oleObj name="Equation" r:id="rId3" imgW="109188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700" y="2180770"/>
                        <a:ext cx="2619052" cy="170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4669972" y="2581993"/>
            <a:ext cx="4354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311" y="-1905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4.2 Linearity </a:t>
            </a:r>
            <a:r>
              <a:rPr lang="en-US" altLang="th-TH" sz="4000" dirty="0" smtClean="0"/>
              <a:t>Property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180-3EC8-4B3D-9632-9E46278DA48E}" type="slidenum">
              <a:rPr lang="en-US" altLang="th-TH"/>
              <a:pPr/>
              <a:t>4</a:t>
            </a:fld>
            <a:endParaRPr lang="en-US" altLang="th-TH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80586" y="967292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400" dirty="0"/>
              <a:t>It is the property of an element describing </a:t>
            </a:r>
            <a:r>
              <a:rPr lang="en-US" altLang="th-TH" sz="2400" u="sng" dirty="0">
                <a:solidFill>
                  <a:srgbClr val="FF3300"/>
                </a:solidFill>
              </a:rPr>
              <a:t>a linear relationship between cause and effect</a:t>
            </a:r>
            <a:r>
              <a:rPr lang="en-US" altLang="th-TH" sz="2400" dirty="0"/>
              <a:t>. </a:t>
            </a:r>
          </a:p>
          <a:p>
            <a:pPr>
              <a:spcBef>
                <a:spcPct val="50000"/>
              </a:spcBef>
            </a:pPr>
            <a:r>
              <a:rPr lang="en-US" altLang="th-TH" sz="2400" dirty="0"/>
              <a:t>A linear circuit is one whose output is </a:t>
            </a:r>
            <a:r>
              <a:rPr lang="en-US" altLang="th-TH" sz="2400" u="sng" dirty="0">
                <a:solidFill>
                  <a:srgbClr val="FF3300"/>
                </a:solidFill>
              </a:rPr>
              <a:t>linearly related</a:t>
            </a:r>
            <a:r>
              <a:rPr lang="en-US" altLang="th-TH" sz="2400" dirty="0"/>
              <a:t> (or directly proportional) to its input.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04411" y="3101853"/>
            <a:ext cx="81534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altLang="zh-TW" sz="2400" u="sng" dirty="0">
                <a:solidFill>
                  <a:srgbClr val="FF3300"/>
                </a:solidFill>
                <a:ea typeface="PMingLiU" pitchFamily="18" charset="-120"/>
              </a:rPr>
              <a:t>Homogeneity (scaling) </a:t>
            </a:r>
            <a:r>
              <a:rPr lang="en-US" altLang="zh-TW" sz="2400" u="sng" dirty="0" smtClean="0">
                <a:solidFill>
                  <a:srgbClr val="FF3300"/>
                </a:solidFill>
                <a:ea typeface="PMingLiU" pitchFamily="18" charset="-120"/>
              </a:rPr>
              <a:t>property</a:t>
            </a:r>
            <a:endParaRPr lang="en-US" altLang="zh-TW" sz="2800" b="1" u="sng" dirty="0">
              <a:solidFill>
                <a:srgbClr val="FF3300"/>
              </a:solidFill>
              <a:ea typeface="PMingLiU" pitchFamily="18" charset="-120"/>
            </a:endParaRPr>
          </a:p>
          <a:p>
            <a:pPr algn="ctr"/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v = </a:t>
            </a:r>
            <a:r>
              <a:rPr lang="en-US" altLang="zh-TW" sz="2800" b="1" i="1" dirty="0" err="1">
                <a:solidFill>
                  <a:srgbClr val="000000"/>
                </a:solidFill>
                <a:ea typeface="PMingLiU" pitchFamily="18" charset="-120"/>
              </a:rPr>
              <a:t>i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R 	</a:t>
            </a:r>
            <a:r>
              <a:rPr lang="en-GB" altLang="zh-TW" sz="4400" dirty="0">
                <a:solidFill>
                  <a:srgbClr val="000000"/>
                </a:solidFill>
                <a:ea typeface="PMingLiU" pitchFamily="18" charset="-120"/>
              </a:rPr>
              <a:t>→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	 k v = k </a:t>
            </a:r>
            <a:r>
              <a:rPr lang="en-US" altLang="zh-TW" sz="2800" b="1" i="1" dirty="0" err="1">
                <a:solidFill>
                  <a:srgbClr val="000000"/>
                </a:solidFill>
                <a:ea typeface="PMingLiU" pitchFamily="18" charset="-120"/>
              </a:rPr>
              <a:t>i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2800" b="1" i="1" dirty="0" smtClean="0">
                <a:solidFill>
                  <a:srgbClr val="000000"/>
                </a:solidFill>
                <a:ea typeface="PMingLiU" pitchFamily="18" charset="-120"/>
              </a:rPr>
              <a:t>R</a:t>
            </a:r>
            <a:endParaRPr lang="en-US" altLang="zh-TW" sz="2800" b="1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u="sng" dirty="0">
                <a:solidFill>
                  <a:srgbClr val="FF3300"/>
                </a:solidFill>
                <a:ea typeface="PMingLiU" pitchFamily="18" charset="-120"/>
              </a:rPr>
              <a:t>Additive property</a:t>
            </a:r>
          </a:p>
          <a:p>
            <a:endParaRPr lang="en-US" altLang="zh-TW" sz="2800" b="1" dirty="0">
              <a:ea typeface="PMingLiU" pitchFamily="18" charset="-120"/>
            </a:endParaRPr>
          </a:p>
          <a:p>
            <a:pPr algn="ctr"/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v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1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= i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1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R and v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= i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R  </a:t>
            </a:r>
          </a:p>
          <a:p>
            <a:pPr algn="ctr"/>
            <a:r>
              <a:rPr lang="en-GB" altLang="zh-TW" sz="4400" dirty="0">
                <a:solidFill>
                  <a:srgbClr val="000000"/>
                </a:solidFill>
                <a:ea typeface="PMingLiU" pitchFamily="18" charset="-120"/>
              </a:rPr>
              <a:t>→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 v = (i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1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+ i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) R = v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1</a:t>
            </a:r>
            <a:r>
              <a:rPr lang="en-US" altLang="zh-TW" sz="2800" b="1" i="1" dirty="0">
                <a:solidFill>
                  <a:srgbClr val="000000"/>
                </a:solidFill>
                <a:ea typeface="PMingLiU" pitchFamily="18" charset="-120"/>
              </a:rPr>
              <a:t> + v</a:t>
            </a:r>
            <a:r>
              <a:rPr lang="en-US" altLang="zh-TW" sz="2800" b="1" i="1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930" y="4733095"/>
            <a:ext cx="3263470" cy="185105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373" y="3896750"/>
            <a:ext cx="1858789" cy="632316"/>
          </a:xfrm>
          <a:prstGeom prst="rect">
            <a:avLst/>
          </a:prstGeom>
        </p:spPr>
      </p:pic>
      <p:sp>
        <p:nvSpPr>
          <p:cNvPr id="1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737" y="6223829"/>
            <a:ext cx="1279663" cy="365125"/>
          </a:xfrm>
        </p:spPr>
        <p:txBody>
          <a:bodyPr/>
          <a:lstStyle/>
          <a:p>
            <a:fld id="{98A561F1-C449-49BD-8FA6-5328593AE9C0}" type="slidenum">
              <a:rPr lang="en-US" altLang="th-TH"/>
              <a:pPr/>
              <a:t>40</a:t>
            </a:fld>
            <a:endParaRPr lang="en-US" altLang="th-TH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155" y="1572987"/>
            <a:ext cx="1132729" cy="5956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b="71333"/>
          <a:stretch/>
        </p:blipFill>
        <p:spPr>
          <a:xfrm>
            <a:off x="918627" y="3016203"/>
            <a:ext cx="4298913" cy="43688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84979" y="108341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1</a:t>
            </a:r>
            <a:endParaRPr lang="th-TH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60729" y="258000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2</a:t>
            </a:r>
            <a:endParaRPr lang="th-TH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855" y="209222"/>
            <a:ext cx="4036732" cy="23707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10745" y="489569"/>
            <a:ext cx="23775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คำนวณค่า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18337" t="69792" r="17852" b="4493"/>
          <a:stretch/>
        </p:blipFill>
        <p:spPr>
          <a:xfrm>
            <a:off x="5795718" y="3016203"/>
            <a:ext cx="2743200" cy="39188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259344" y="3100903"/>
            <a:ext cx="285979" cy="26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5798" y="3555696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3</a:t>
            </a:r>
            <a:endParaRPr lang="th-TH" sz="2400" dirty="0"/>
          </a:p>
        </p:txBody>
      </p:sp>
      <p:cxnSp>
        <p:nvCxnSpPr>
          <p:cNvPr id="33" name="Straight Arrow Connector 32"/>
          <p:cNvCxnSpPr>
            <a:stCxn id="37" idx="0"/>
          </p:cNvCxnSpPr>
          <p:nvPr/>
        </p:nvCxnSpPr>
        <p:spPr>
          <a:xfrm flipH="1" flipV="1">
            <a:off x="5072743" y="4408483"/>
            <a:ext cx="137268" cy="2014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8488" y="479885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Solving for i</a:t>
            </a:r>
            <a:r>
              <a:rPr lang="en-US" sz="2400" baseline="-20000" dirty="0" smtClean="0"/>
              <a:t>2</a:t>
            </a:r>
            <a:endParaRPr lang="th-TH" sz="2400" baseline="-20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47" y="3930402"/>
            <a:ext cx="3520146" cy="66261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9677" y="4609897"/>
            <a:ext cx="1340668" cy="5343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8028" y="4793677"/>
            <a:ext cx="1190721" cy="46064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383" y="5555742"/>
            <a:ext cx="3414225" cy="71527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36721" y="5685871"/>
            <a:ext cx="386697" cy="47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253698" y="4140995"/>
            <a:ext cx="285979" cy="26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023499" y="4924213"/>
            <a:ext cx="285979" cy="26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585201" y="4079164"/>
            <a:ext cx="285979" cy="26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73534"/>
              </p:ext>
            </p:extLst>
          </p:nvPr>
        </p:nvGraphicFramePr>
        <p:xfrm>
          <a:off x="6999271" y="4019901"/>
          <a:ext cx="1981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5" name="Equation" r:id="rId13" imgW="965160" imgH="228600" progId="Equation.3">
                  <p:embed/>
                </p:oleObj>
              </mc:Choice>
              <mc:Fallback>
                <p:oleObj name="Equation" r:id="rId13" imgW="965160" imgH="22860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99271" y="4019901"/>
                        <a:ext cx="198120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795718" y="1572987"/>
            <a:ext cx="1203553" cy="5956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34189" y="2936417"/>
            <a:ext cx="2804729" cy="5956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948219" y="3944214"/>
            <a:ext cx="2032252" cy="5956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41</a:t>
            </a:fld>
            <a:endParaRPr lang="en-US" altLang="th-TH"/>
          </a:p>
        </p:txBody>
      </p:sp>
      <p:sp>
        <p:nvSpPr>
          <p:cNvPr id="5" name="TextBox 4"/>
          <p:cNvSpPr txBox="1"/>
          <p:nvPr/>
        </p:nvSpPr>
        <p:spPr>
          <a:xfrm>
            <a:off x="489857" y="566057"/>
            <a:ext cx="38876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[ 1  0  0;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-4 12 -2;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4 -3  -1]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[5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0]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(a)*b</a:t>
            </a:r>
          </a:p>
          <a:p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85511"/>
              </p:ext>
            </p:extLst>
          </p:nvPr>
        </p:nvGraphicFramePr>
        <p:xfrm>
          <a:off x="5220835" y="2952069"/>
          <a:ext cx="19494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4" name="Equation" r:id="rId3" imgW="812520" imgH="711000" progId="Equation.3">
                  <p:embed/>
                </p:oleObj>
              </mc:Choice>
              <mc:Fallback>
                <p:oleObj name="Equation" r:id="rId3" imgW="81252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835" y="2952069"/>
                        <a:ext cx="1949450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4354286" y="3543300"/>
            <a:ext cx="4354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3650" y="276225"/>
            <a:ext cx="5711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Edward Lawry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Norton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(18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98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-19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83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USA Bell Lab engineer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207" y="3998844"/>
            <a:ext cx="87895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Norton’s Theorem :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วงจรไฟฟ้าที่มีปลายสาย 2 เส้น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สามารถแทน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ได้ด้วยวงจรสมมูล (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circuit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ที่ประกอบด้วย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Current </a:t>
            </a:r>
          </a:p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I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ต่อขนานกับ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ทำให้เราสามารถแทนวงจรไฟฟ้าที่ซับซ้อนด้วยวงจรไฟฟ้า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อย่างง่าย ทำให้การวิเคราะห์วงจรทำได้ง่ายขึ้น</a:t>
            </a:r>
            <a:endParaRPr lang="en-US" sz="3600" b="1" dirty="0" smtClean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r>
              <a:rPr lang="en-US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36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Norton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61" y="1244108"/>
            <a:ext cx="5467350" cy="2702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9" y="329801"/>
            <a:ext cx="1951556" cy="2701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42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28441" b="16890"/>
          <a:stretch/>
        </p:blipFill>
        <p:spPr>
          <a:xfrm>
            <a:off x="7060643" y="6241657"/>
            <a:ext cx="1672639" cy="36821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4466"/>
              </p:ext>
            </p:extLst>
          </p:nvPr>
        </p:nvGraphicFramePr>
        <p:xfrm>
          <a:off x="6534150" y="2017234"/>
          <a:ext cx="32385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6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4150" y="2017234"/>
                        <a:ext cx="323850" cy="3886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41845"/>
              </p:ext>
            </p:extLst>
          </p:nvPr>
        </p:nvGraphicFramePr>
        <p:xfrm>
          <a:off x="7742238" y="2497138"/>
          <a:ext cx="3667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7" name="Equation" r:id="rId8" imgW="215640" imgH="228600" progId="Equation.3">
                  <p:embed/>
                </p:oleObj>
              </mc:Choice>
              <mc:Fallback>
                <p:oleObj name="Equation" r:id="rId8" imgW="21564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2238" y="2497138"/>
                        <a:ext cx="366712" cy="388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9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203634"/>
            <a:ext cx="7406640" cy="786571"/>
          </a:xfrm>
        </p:spPr>
        <p:txBody>
          <a:bodyPr/>
          <a:lstStyle/>
          <a:p>
            <a:r>
              <a:rPr lang="en-US" altLang="th-TH" sz="4000" dirty="0"/>
              <a:t>4.6 Norton’s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83A9-985A-4DF6-B993-498ED5CE1E22}" type="slidenum">
              <a:rPr lang="en-US" altLang="th-TH"/>
              <a:pPr/>
              <a:t>43</a:t>
            </a:fld>
            <a:endParaRPr lang="en-US" altLang="th-TH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02771" y="903120"/>
            <a:ext cx="53340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th-TH" sz="2400" dirty="0"/>
              <a:t>It states that a linear two-terminal circuit can be replaced by an equivalent circuit of </a:t>
            </a:r>
            <a:r>
              <a:rPr lang="en-US" altLang="th-TH" sz="2400" u="sng" dirty="0">
                <a:solidFill>
                  <a:srgbClr val="FF3300"/>
                </a:solidFill>
              </a:rPr>
              <a:t>a current source </a:t>
            </a:r>
            <a:r>
              <a:rPr lang="en-US" altLang="th-TH" sz="2400" i="1" u="sng" dirty="0">
                <a:solidFill>
                  <a:srgbClr val="FF3300"/>
                </a:solidFill>
              </a:rPr>
              <a:t>I</a:t>
            </a:r>
            <a:r>
              <a:rPr lang="en-US" altLang="th-TH" sz="2400" i="1" u="sng" baseline="-25000" dirty="0">
                <a:solidFill>
                  <a:srgbClr val="FF3300"/>
                </a:solidFill>
              </a:rPr>
              <a:t>N</a:t>
            </a:r>
            <a:r>
              <a:rPr lang="en-US" altLang="th-TH" sz="2400" i="1" u="sng" dirty="0">
                <a:solidFill>
                  <a:srgbClr val="FF3300"/>
                </a:solidFill>
              </a:rPr>
              <a:t> </a:t>
            </a:r>
            <a:r>
              <a:rPr lang="en-US" altLang="th-TH" sz="2400" u="sng" dirty="0">
                <a:solidFill>
                  <a:srgbClr val="FF3300"/>
                </a:solidFill>
              </a:rPr>
              <a:t>in parallel with a resistor </a:t>
            </a:r>
            <a:r>
              <a:rPr lang="en-US" altLang="th-TH" sz="2400" i="1" u="sng" dirty="0" smtClean="0">
                <a:solidFill>
                  <a:srgbClr val="FF3300"/>
                </a:solidFill>
              </a:rPr>
              <a:t>R</a:t>
            </a:r>
            <a:r>
              <a:rPr lang="en-US" altLang="th-TH" sz="2400" i="1" u="sng" baseline="-25000" dirty="0" smtClean="0">
                <a:solidFill>
                  <a:srgbClr val="FF3300"/>
                </a:solidFill>
              </a:rPr>
              <a:t>N</a:t>
            </a:r>
            <a:r>
              <a:rPr lang="en-US" altLang="th-TH" sz="2400" dirty="0" smtClean="0">
                <a:solidFill>
                  <a:srgbClr val="FF3300"/>
                </a:solidFill>
              </a:rPr>
              <a:t>, </a:t>
            </a:r>
            <a:endParaRPr lang="en-US" altLang="th-TH" sz="2400" dirty="0">
              <a:solidFill>
                <a:srgbClr val="FF3300"/>
              </a:solidFill>
            </a:endParaRPr>
          </a:p>
          <a:p>
            <a:r>
              <a:rPr lang="en-US" altLang="th-TH" sz="2400" dirty="0" smtClean="0"/>
              <a:t>Where</a:t>
            </a:r>
            <a:endParaRPr lang="en-US" altLang="th-TH" sz="2400" dirty="0"/>
          </a:p>
          <a:p>
            <a:pPr>
              <a:buFontTx/>
              <a:buChar char="•"/>
            </a:pPr>
            <a:r>
              <a:rPr lang="en-US" altLang="th-TH" sz="2400" i="1" dirty="0"/>
              <a:t> I</a:t>
            </a:r>
            <a:r>
              <a:rPr lang="en-US" altLang="th-TH" sz="2400" i="1" baseline="-25000" dirty="0"/>
              <a:t>N</a:t>
            </a:r>
            <a:r>
              <a:rPr lang="en-US" altLang="th-TH" sz="2400" i="1" dirty="0"/>
              <a:t> </a:t>
            </a:r>
            <a:r>
              <a:rPr lang="en-US" altLang="th-TH" sz="2400" dirty="0"/>
              <a:t>is the short circuit current through</a:t>
            </a:r>
          </a:p>
          <a:p>
            <a:r>
              <a:rPr lang="en-US" altLang="th-TH" sz="2400" dirty="0"/>
              <a:t>  the terminals. </a:t>
            </a:r>
          </a:p>
          <a:p>
            <a:pPr>
              <a:buFontTx/>
              <a:buChar char="•"/>
            </a:pPr>
            <a:r>
              <a:rPr lang="en-US" altLang="th-TH" sz="2400" i="1" dirty="0"/>
              <a:t> R</a:t>
            </a:r>
            <a:r>
              <a:rPr lang="en-US" altLang="th-TH" sz="2400" i="1" baseline="-25000" dirty="0"/>
              <a:t>N</a:t>
            </a:r>
            <a:r>
              <a:rPr lang="en-US" altLang="th-TH" sz="2400" i="1" dirty="0"/>
              <a:t> </a:t>
            </a:r>
            <a:r>
              <a:rPr lang="en-US" altLang="th-TH" sz="2400" dirty="0"/>
              <a:t>is the input or equivalent resistance</a:t>
            </a:r>
          </a:p>
          <a:p>
            <a:r>
              <a:rPr lang="en-US" altLang="th-TH" sz="2400" dirty="0"/>
              <a:t>  at the terminals when the independent</a:t>
            </a:r>
          </a:p>
          <a:p>
            <a:r>
              <a:rPr lang="en-US" altLang="th-TH" sz="2400" dirty="0"/>
              <a:t>  sources are turned off.</a:t>
            </a:r>
          </a:p>
          <a:p>
            <a:endParaRPr lang="en-US" altLang="th-TH" sz="2400" dirty="0"/>
          </a:p>
          <a:p>
            <a:endParaRPr lang="en-US" altLang="th-TH" sz="2400" dirty="0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212344" y="6391952"/>
            <a:ext cx="8175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h-TH" sz="1600" b="1" dirty="0">
                <a:solidFill>
                  <a:srgbClr val="FF3300"/>
                </a:solidFill>
              </a:rPr>
              <a:t>The </a:t>
            </a:r>
            <a:r>
              <a:rPr lang="en-US" altLang="th-TH" sz="1600" b="1" dirty="0" err="1">
                <a:solidFill>
                  <a:srgbClr val="FF3300"/>
                </a:solidFill>
              </a:rPr>
              <a:t>Thevenin’s</a:t>
            </a:r>
            <a:r>
              <a:rPr lang="en-US" altLang="th-TH" sz="1600" b="1" dirty="0">
                <a:solidFill>
                  <a:srgbClr val="FF3300"/>
                </a:solidFill>
              </a:rPr>
              <a:t> and Norton equivalent circuits are related by a source transformation.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03634"/>
            <a:ext cx="3352800" cy="375758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6858001" y="1842938"/>
            <a:ext cx="522514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344" y="4618795"/>
            <a:ext cx="9007594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Norton’s Theorem :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วงจรไฟฟ้าที่มีปลายสาย 2 เส้น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สามารถแทน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ได้ด้วยวงจรสมมูล (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ที่ประกอบด้วย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Current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I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ต่อขนานกับ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baseline="-25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ค่ากระแสที่วัดได้เมื่อลัดวงจร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ระหว่างปลายสายและ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และความต้านทานระหว่างปลายสาย 2 เส้น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" y="236060"/>
            <a:ext cx="7406640" cy="731132"/>
          </a:xfrm>
        </p:spPr>
        <p:txBody>
          <a:bodyPr/>
          <a:lstStyle/>
          <a:p>
            <a:r>
              <a:rPr lang="en-US" altLang="th-TH" sz="4000" dirty="0"/>
              <a:t>4.6 Norton’s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98A-11F3-4BC0-BD7A-C6F2817F8627}" type="slidenum">
              <a:rPr lang="en-US" altLang="th-TH"/>
              <a:pPr/>
              <a:t>44</a:t>
            </a:fld>
            <a:endParaRPr lang="en-US" altLang="th-TH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59080" y="983783"/>
            <a:ext cx="80227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7 </a:t>
            </a:r>
            <a:r>
              <a:rPr lang="en-US" altLang="th-TH" sz="2000" dirty="0" smtClean="0"/>
              <a:t>Find </a:t>
            </a:r>
            <a:r>
              <a:rPr lang="en-US" altLang="th-TH" sz="2000" dirty="0"/>
              <a:t>the Norton equivalent circuit of the circuit shown below.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4" y="1402211"/>
            <a:ext cx="4152011" cy="2253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3834518"/>
            <a:ext cx="3073324" cy="2152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404" y="4540441"/>
            <a:ext cx="5378839" cy="797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8948" y="1510039"/>
            <a:ext cx="4877233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ts val="32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โดยใช้หลักการเดียวกับ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กล่าวคือ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 current source 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แล้วหาค่า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รวมระหว่างขา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- 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98A-11F3-4BC0-BD7A-C6F2817F8627}" type="slidenum">
              <a:rPr lang="en-US" altLang="th-TH"/>
              <a:pPr/>
              <a:t>45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7" y="899727"/>
            <a:ext cx="5029200" cy="2481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1505" b="13959"/>
          <a:stretch/>
        </p:blipFill>
        <p:spPr>
          <a:xfrm>
            <a:off x="7167443" y="1312123"/>
            <a:ext cx="1258099" cy="523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934" y="3081385"/>
            <a:ext cx="2925970" cy="599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258" y="4714784"/>
            <a:ext cx="4075391" cy="1719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67" y="458542"/>
            <a:ext cx="863049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โดยลัดวงจรระหว่าง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แล้วหากระแสจาก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8604" t="1689"/>
          <a:stretch/>
        </p:blipFill>
        <p:spPr>
          <a:xfrm>
            <a:off x="5486400" y="2004372"/>
            <a:ext cx="2710791" cy="598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17869" y="2712598"/>
            <a:ext cx="100598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55967" y="2712598"/>
            <a:ext cx="509747" cy="10131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340" y="3759779"/>
            <a:ext cx="3731918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เมื่อลัดวงจรจาก</a:t>
            </a:r>
          </a:p>
          <a:p>
            <a:pPr>
              <a:lnSpc>
                <a:spcPts val="3200"/>
              </a:lnSpc>
            </a:pPr>
            <a:r>
              <a:rPr lang="en-US" sz="36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จะไม่มีกระแสไหลผ่าน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5 </a:t>
            </a:r>
            <a:r>
              <a:rPr lang="en-US" sz="2800" b="1" dirty="0" smtClean="0">
                <a:solidFill>
                  <a:srgbClr val="00B05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600" b="1" dirty="0">
              <a:solidFill>
                <a:srgbClr val="00B050"/>
              </a:solidFill>
              <a:latin typeface="Symbol" panose="05050102010706020507" pitchFamily="18" charset="2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5066" y="3941161"/>
            <a:ext cx="3625192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Norton equivalent circuit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80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9" y="1168567"/>
            <a:ext cx="3475944" cy="2190776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218"/>
            <a:ext cx="7406640" cy="731132"/>
          </a:xfrm>
        </p:spPr>
        <p:txBody>
          <a:bodyPr/>
          <a:lstStyle/>
          <a:p>
            <a:r>
              <a:rPr lang="en-US" altLang="th-TH" sz="4000" dirty="0"/>
              <a:t>4.6 Norton’s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98A-11F3-4BC0-BD7A-C6F2817F8627}" type="slidenum">
              <a:rPr lang="en-US" altLang="th-TH"/>
              <a:pPr/>
              <a:t>46</a:t>
            </a:fld>
            <a:endParaRPr lang="en-US" altLang="th-TH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401337" y="837542"/>
            <a:ext cx="8240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8</a:t>
            </a:r>
            <a:r>
              <a:rPr lang="en-US" altLang="th-TH" sz="2000" b="1" u="sng" dirty="0"/>
              <a:t> </a:t>
            </a:r>
            <a:r>
              <a:rPr lang="en-US" altLang="th-TH" sz="2000" dirty="0" smtClean="0"/>
              <a:t>Find </a:t>
            </a:r>
            <a:r>
              <a:rPr lang="en-US" altLang="th-TH" sz="2000" dirty="0"/>
              <a:t>the Norton equivalent circuit of the circuit shown below.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9" y="3987972"/>
            <a:ext cx="3588339" cy="2235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936218"/>
            <a:ext cx="3012450" cy="1029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4732" y="400543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th-TH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32" y="48164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th-TH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013" y="1389884"/>
            <a:ext cx="5362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ts val="3200"/>
              </a:lnSpc>
              <a:buAutoNum type="arabicPeriod"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 independent current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คงไว้ แล้วจ่ายแรงดัน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แล้วคำนวณกระแส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752600" y="3535161"/>
            <a:ext cx="342132" cy="351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081296" y="5185807"/>
            <a:ext cx="338304" cy="420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98A-11F3-4BC0-BD7A-C6F2817F8627}" type="slidenum">
              <a:rPr lang="en-US" altLang="th-TH"/>
              <a:pPr/>
              <a:t>47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5" y="766345"/>
            <a:ext cx="4002403" cy="2733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5" y="3336279"/>
            <a:ext cx="2355317" cy="942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4" y="4640608"/>
            <a:ext cx="4785151" cy="951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945" y="4278405"/>
            <a:ext cx="161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KCL node a</a:t>
            </a:r>
            <a:endParaRPr lang="th-TH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65" y="5894819"/>
            <a:ext cx="1551175" cy="6446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8945" y="366129"/>
            <a:ext cx="8294258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คำนวณค่า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โดยลัดวงจรที่ขั้ว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– b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แล้วหากระแสที่ไหลจาก</a:t>
            </a:r>
          </a:p>
          <a:p>
            <a:pPr>
              <a:lnSpc>
                <a:spcPts val="32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964" y="5643468"/>
            <a:ext cx="100598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5374" y="4481305"/>
            <a:ext cx="3803548" cy="1719304"/>
            <a:chOff x="4767943" y="1760884"/>
            <a:chExt cx="3803548" cy="17193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r="6671"/>
            <a:stretch/>
          </p:blipFill>
          <p:spPr>
            <a:xfrm>
              <a:off x="4767943" y="1760884"/>
              <a:ext cx="3803548" cy="1719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13456" y="2389703"/>
              <a:ext cx="62132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99516" y="2446683"/>
              <a:ext cx="6511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Symbol" panose="05050102010706020507" pitchFamily="18" charset="2"/>
                  <a:cs typeface="Times New Roman" panose="02020603050405020304" pitchFamily="18" charset="0"/>
                </a:rPr>
                <a:t>W</a:t>
              </a:r>
            </a:p>
          </p:txBody>
        </p:sp>
      </p:grpSp>
      <p:sp>
        <p:nvSpPr>
          <p:cNvPr id="14" name="Down Arrow 13"/>
          <p:cNvSpPr/>
          <p:nvPr/>
        </p:nvSpPr>
        <p:spPr>
          <a:xfrm>
            <a:off x="7010924" y="3189322"/>
            <a:ext cx="416023" cy="35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5374" y="1034143"/>
            <a:ext cx="0" cy="5505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679" y="1076519"/>
            <a:ext cx="3475944" cy="21907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80605" y="3749124"/>
            <a:ext cx="3625192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Norton equivalent circuit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14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03188"/>
            <a:ext cx="8686800" cy="1054100"/>
          </a:xfrm>
        </p:spPr>
        <p:txBody>
          <a:bodyPr/>
          <a:lstStyle/>
          <a:p>
            <a:r>
              <a:rPr lang="en-US" altLang="th-TH" sz="4000" dirty="0"/>
              <a:t>4.7 Maximum Power </a:t>
            </a:r>
            <a:r>
              <a:rPr lang="en-US" altLang="th-TH" sz="4000" dirty="0" smtClean="0"/>
              <a:t>Transfer</a:t>
            </a:r>
            <a:endParaRPr lang="en-US" altLang="th-TH" sz="4000" dirty="0"/>
          </a:p>
        </p:txBody>
      </p:sp>
      <p:graphicFrame>
        <p:nvGraphicFramePr>
          <p:cNvPr id="131083" name="Object 1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1880606"/>
              </p:ext>
            </p:extLst>
          </p:nvPr>
        </p:nvGraphicFramePr>
        <p:xfrm>
          <a:off x="1219200" y="2578100"/>
          <a:ext cx="298278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7" name="Equation" r:id="rId4" imgW="2006280" imgH="469800" progId="Equation.3">
                  <p:embed/>
                </p:oleObj>
              </mc:Choice>
              <mc:Fallback>
                <p:oleObj name="Equation" r:id="rId4" imgW="20062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78100"/>
                        <a:ext cx="2982784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87" name="Picture 15" descr="ale63317_0404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2063" y="3562350"/>
            <a:ext cx="3462337" cy="2152650"/>
          </a:xfrm>
        </p:spPr>
      </p:pic>
      <p:graphicFrame>
        <p:nvGraphicFramePr>
          <p:cNvPr id="131093" name="Object 2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8086360"/>
              </p:ext>
            </p:extLst>
          </p:nvPr>
        </p:nvGraphicFramePr>
        <p:xfrm>
          <a:off x="1219200" y="3400425"/>
          <a:ext cx="2667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8" name="Equation" r:id="rId7" imgW="1714320" imgH="507960" progId="Equation.3">
                  <p:embed/>
                </p:oleObj>
              </mc:Choice>
              <mc:Fallback>
                <p:oleObj name="Equation" r:id="rId7" imgW="171432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00425"/>
                        <a:ext cx="2667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5BA1-4C32-43F6-A07F-A3A6C2F6CA98}" type="slidenum">
              <a:rPr lang="en-US" altLang="th-TH"/>
              <a:pPr/>
              <a:t>48</a:t>
            </a:fld>
            <a:endParaRPr lang="en-US" altLang="th-TH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1676400"/>
            <a:ext cx="4495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th-TH" sz="2000"/>
              <a:t>If the entire circuit is replaced by its </a:t>
            </a:r>
            <a:r>
              <a:rPr lang="en-US" altLang="th-TH" sz="2000" u="sng">
                <a:solidFill>
                  <a:srgbClr val="FF3300"/>
                </a:solidFill>
              </a:rPr>
              <a:t>Thevenin equivalent</a:t>
            </a:r>
            <a:r>
              <a:rPr lang="en-US" altLang="th-TH" sz="2000"/>
              <a:t> except for the load, the power delivered to the load is: 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5257800" y="5943600"/>
            <a:ext cx="3594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th-TH" sz="1400"/>
              <a:t>The power transfer profile with different R</a:t>
            </a:r>
            <a:r>
              <a:rPr lang="en-US" altLang="th-TH" sz="1400" baseline="-25000"/>
              <a:t>L</a:t>
            </a:r>
            <a:r>
              <a:rPr lang="en-US" altLang="th-TH" sz="1400"/>
              <a:t> 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533400" y="4419600"/>
            <a:ext cx="419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th-TH" sz="2000"/>
              <a:t>For maximum power dissipated in R</a:t>
            </a:r>
            <a:r>
              <a:rPr lang="en-US" altLang="th-TH" sz="2000" baseline="-25000"/>
              <a:t>L</a:t>
            </a:r>
            <a:r>
              <a:rPr lang="en-US" altLang="th-TH" sz="2000"/>
              <a:t>, P</a:t>
            </a:r>
            <a:r>
              <a:rPr lang="en-US" altLang="th-TH" sz="2000" baseline="-25000"/>
              <a:t>max</a:t>
            </a:r>
            <a:r>
              <a:rPr lang="en-US" altLang="th-TH" sz="2000"/>
              <a:t>, for a given R</a:t>
            </a:r>
            <a:r>
              <a:rPr lang="en-US" altLang="th-TH" sz="2000" baseline="-25000"/>
              <a:t>TH</a:t>
            </a:r>
            <a:r>
              <a:rPr lang="en-US" altLang="th-TH" sz="2000"/>
              <a:t>,</a:t>
            </a:r>
          </a:p>
          <a:p>
            <a:r>
              <a:rPr lang="en-US" altLang="th-TH" sz="2000"/>
              <a:t> and V</a:t>
            </a:r>
            <a:r>
              <a:rPr lang="en-US" altLang="th-TH" sz="2000" baseline="-25000"/>
              <a:t>TH</a:t>
            </a:r>
            <a:r>
              <a:rPr lang="en-US" altLang="th-TH" sz="2000"/>
              <a:t>,	</a:t>
            </a:r>
            <a:endParaRPr lang="en-US" altLang="th-TH" sz="2000" baseline="-25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058" y="1189455"/>
            <a:ext cx="3281298" cy="2210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384394"/>
            <a:ext cx="1725399" cy="975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5" descr="ale63317_040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6839" y="3838771"/>
            <a:ext cx="3462337" cy="2152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59" y="228999"/>
            <a:ext cx="3281298" cy="22109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693B-8EC4-4197-B9C1-716777B444AE}" type="slidenum">
              <a:rPr lang="en-US" altLang="th-TH" smtClean="0"/>
              <a:pPr/>
              <a:t>49</a:t>
            </a:fld>
            <a:endParaRPr lang="en-US" altLang="th-TH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103188"/>
            <a:ext cx="8686800" cy="10541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h-TH" smtClean="0"/>
              <a:t>4.7 Maximum Power Transfer</a:t>
            </a:r>
            <a:endParaRPr lang="en-US" alt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860329"/>
            <a:ext cx="51347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กำลังไฟฟ้าสูงสุดที่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ได้จะเกิดขึ้นเมื่อ</a:t>
            </a:r>
          </a:p>
          <a:p>
            <a:pPr>
              <a:lnSpc>
                <a:spcPts val="3600"/>
              </a:lnSpc>
            </a:pP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และกำลังไฟฟ้าสูงสุดจะเป็น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442" y="3838771"/>
            <a:ext cx="2267414" cy="1282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442" y="2092500"/>
            <a:ext cx="1882653" cy="694939"/>
          </a:xfrm>
          <a:prstGeom prst="rect">
            <a:avLst/>
          </a:prstGeom>
        </p:spPr>
      </p:pic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800588"/>
              </p:ext>
            </p:extLst>
          </p:nvPr>
        </p:nvGraphicFramePr>
        <p:xfrm>
          <a:off x="6232176" y="2497896"/>
          <a:ext cx="2667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0" name="Equation" r:id="rId7" imgW="1714320" imgH="507960" progId="Equation.3">
                  <p:embed/>
                </p:oleObj>
              </mc:Choice>
              <mc:Fallback>
                <p:oleObj name="Equation" r:id="rId7" imgW="1714320" imgH="507960" progId="Equation.3">
                  <p:embed/>
                  <p:pic>
                    <p:nvPicPr>
                      <p:cNvPr id="1310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176" y="2497896"/>
                        <a:ext cx="2667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own Arrow 13"/>
          <p:cNvSpPr/>
          <p:nvPr/>
        </p:nvSpPr>
        <p:spPr>
          <a:xfrm>
            <a:off x="7069296" y="2284173"/>
            <a:ext cx="309498" cy="298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54586" y="3436323"/>
            <a:ext cx="309498" cy="298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257800" y="814466"/>
            <a:ext cx="0" cy="54093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2517" y="5931441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กราฟระหว่าง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2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endParaRPr lang="en-US" sz="32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86125" y="2568455"/>
            <a:ext cx="3543300" cy="1841620"/>
          </a:xfrm>
          <a:custGeom>
            <a:avLst/>
            <a:gdLst>
              <a:gd name="connsiteX0" fmla="*/ 0 w 3543300"/>
              <a:gd name="connsiteY0" fmla="*/ 12820 h 1841620"/>
              <a:gd name="connsiteX1" fmla="*/ 2286000 w 3543300"/>
              <a:gd name="connsiteY1" fmla="*/ 269995 h 1841620"/>
              <a:gd name="connsiteX2" fmla="*/ 3543300 w 3543300"/>
              <a:gd name="connsiteY2" fmla="*/ 1841620 h 18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3300" h="1841620">
                <a:moveTo>
                  <a:pt x="0" y="12820"/>
                </a:moveTo>
                <a:cubicBezTo>
                  <a:pt x="847725" y="-10993"/>
                  <a:pt x="1695450" y="-34805"/>
                  <a:pt x="2286000" y="269995"/>
                </a:cubicBezTo>
                <a:cubicBezTo>
                  <a:pt x="2876550" y="574795"/>
                  <a:pt x="3209925" y="1208207"/>
                  <a:pt x="3543300" y="1841620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5222"/>
            <a:ext cx="7406640" cy="1356360"/>
          </a:xfrm>
        </p:spPr>
        <p:txBody>
          <a:bodyPr/>
          <a:lstStyle/>
          <a:p>
            <a:r>
              <a:rPr lang="en-US" altLang="th-TH" sz="4000" dirty="0"/>
              <a:t>4.2 Linearity </a:t>
            </a:r>
            <a:r>
              <a:rPr lang="en-US" altLang="th-TH" sz="4000" dirty="0" smtClean="0"/>
              <a:t>Property</a:t>
            </a:r>
            <a:endParaRPr lang="en-US" altLang="th-TH" sz="4000" dirty="0"/>
          </a:p>
        </p:txBody>
      </p:sp>
      <p:pic>
        <p:nvPicPr>
          <p:cNvPr id="142340" name="Picture 4" descr="04-00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140733"/>
            <a:ext cx="7138987" cy="2284413"/>
          </a:xfrm>
          <a:noFill/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6748" y="6229561"/>
            <a:ext cx="1279663" cy="365125"/>
          </a:xfrm>
        </p:spPr>
        <p:txBody>
          <a:bodyPr/>
          <a:lstStyle/>
          <a:p>
            <a:fld id="{FE34F020-507A-4C07-A99C-B322518E06E2}" type="slidenum">
              <a:rPr lang="en-US" altLang="th-TH"/>
              <a:pPr/>
              <a:t>5</a:t>
            </a:fld>
            <a:endParaRPr lang="en-US" altLang="th-TH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90500" y="748704"/>
            <a:ext cx="90297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>
                <a:solidFill>
                  <a:srgbClr val="0000FF"/>
                </a:solidFill>
              </a:rPr>
              <a:t>Example </a:t>
            </a:r>
            <a:r>
              <a:rPr lang="en-US" altLang="th-TH" sz="2000" b="1" u="sng" dirty="0" smtClean="0">
                <a:solidFill>
                  <a:srgbClr val="0000FF"/>
                </a:solidFill>
              </a:rPr>
              <a:t>1: </a:t>
            </a:r>
            <a:r>
              <a:rPr lang="en-US" altLang="th-TH" sz="2000" dirty="0" smtClean="0">
                <a:solidFill>
                  <a:srgbClr val="0000FF"/>
                </a:solidFill>
              </a:rPr>
              <a:t>By </a:t>
            </a:r>
            <a:r>
              <a:rPr lang="en-US" altLang="th-TH" sz="2000" dirty="0">
                <a:solidFill>
                  <a:srgbClr val="0000FF"/>
                </a:solidFill>
              </a:rPr>
              <a:t>assume I</a:t>
            </a:r>
            <a:r>
              <a:rPr lang="en-US" altLang="th-TH" sz="2000" baseline="-25000" dirty="0">
                <a:solidFill>
                  <a:srgbClr val="0000FF"/>
                </a:solidFill>
              </a:rPr>
              <a:t>o </a:t>
            </a:r>
            <a:r>
              <a:rPr lang="en-US" altLang="th-TH" sz="2000" dirty="0">
                <a:solidFill>
                  <a:srgbClr val="0000FF"/>
                </a:solidFill>
              </a:rPr>
              <a:t>= 1 A, use linearity to find the actual value of Io in the </a:t>
            </a:r>
            <a:endParaRPr lang="en-US" altLang="th-TH" sz="2000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th-TH" sz="2000" dirty="0" smtClean="0">
                <a:solidFill>
                  <a:srgbClr val="0000FF"/>
                </a:solidFill>
              </a:rPr>
              <a:t>circuit </a:t>
            </a:r>
            <a:r>
              <a:rPr lang="en-US" altLang="th-TH" sz="2000" dirty="0">
                <a:solidFill>
                  <a:srgbClr val="0000FF"/>
                </a:solidFill>
              </a:rPr>
              <a:t>shown below.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809" y="3199162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Solution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98502"/>
            <a:ext cx="4993057" cy="394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861" y="3677164"/>
            <a:ext cx="2272481" cy="41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181" y="4165962"/>
            <a:ext cx="2560541" cy="4694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809" y="4214151"/>
            <a:ext cx="206979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at Node 1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6312" y="4724745"/>
            <a:ext cx="4171549" cy="522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9909" y="4559376"/>
            <a:ext cx="2112447" cy="85351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317968" y="4846480"/>
            <a:ext cx="23051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638800" y="3743477"/>
            <a:ext cx="23051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3384" y="5362531"/>
            <a:ext cx="206979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at Node 2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5722" y="5336872"/>
            <a:ext cx="2688568" cy="48010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054343" y="5448848"/>
            <a:ext cx="23051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284" y="5385911"/>
            <a:ext cx="1280271" cy="4374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1084" y="615051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เมื่อ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4793" y="6149100"/>
            <a:ext cx="1141575" cy="3840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12474" y="6150513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3203" y="6141951"/>
            <a:ext cx="874852" cy="3627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5491" y="6160616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ถ้า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4654" y="6160616"/>
            <a:ext cx="1194920" cy="4160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88124" y="6150513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29536"/>
              </p:ext>
            </p:extLst>
          </p:nvPr>
        </p:nvGraphicFramePr>
        <p:xfrm>
          <a:off x="5711926" y="6149100"/>
          <a:ext cx="1277866" cy="47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7" name="Equation" r:id="rId15" imgW="609480" imgH="228600" progId="Equation.3">
                  <p:embed/>
                </p:oleObj>
              </mc:Choice>
              <mc:Fallback>
                <p:oleObj name="Equation" r:id="rId15" imgW="609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11926" y="6149100"/>
                        <a:ext cx="1277866" cy="47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66" y="5964590"/>
            <a:ext cx="1666984" cy="414586"/>
          </a:xfrm>
          <a:prstGeom prst="rect">
            <a:avLst/>
          </a:prstGeom>
        </p:spPr>
      </p:pic>
      <p:sp>
        <p:nvSpPr>
          <p:cNvPr id="1310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03188"/>
            <a:ext cx="8686800" cy="1054100"/>
          </a:xfrm>
        </p:spPr>
        <p:txBody>
          <a:bodyPr/>
          <a:lstStyle/>
          <a:p>
            <a:r>
              <a:rPr lang="en-US" altLang="th-TH" sz="4000" dirty="0"/>
              <a:t>4.7 Maximum Power </a:t>
            </a:r>
            <a:r>
              <a:rPr lang="en-US" altLang="th-TH" sz="4000" dirty="0" smtClean="0"/>
              <a:t>Transfer</a:t>
            </a:r>
            <a:endParaRPr lang="en-US" altLang="th-TH" sz="4000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5BA1-4C32-43F6-A07F-A3A6C2F6CA98}" type="slidenum">
              <a:rPr lang="en-US" altLang="th-TH"/>
              <a:pPr/>
              <a:t>50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1" y="1963873"/>
            <a:ext cx="3166347" cy="811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666" y="1502208"/>
            <a:ext cx="620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prove the maximum power transfer theorem</a:t>
            </a:r>
            <a:endParaRPr lang="th-TH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477" y="2960164"/>
            <a:ext cx="4927923" cy="1616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482" y="4866192"/>
            <a:ext cx="4057918" cy="1759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1130" y="5545722"/>
            <a:ext cx="276389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Maximum or Minimum ?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5191" y="5979066"/>
            <a:ext cx="130676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Maximum 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130" y="972846"/>
            <a:ext cx="879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การหาจุดสูงสุดของกราฟ คือการหาจุดที่อนุพันธ์อันดับที่ 1 ของกราฟ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</a:p>
        </p:txBody>
      </p:sp>
      <p:sp>
        <p:nvSpPr>
          <p:cNvPr id="2" name="Down Arrow 1"/>
          <p:cNvSpPr/>
          <p:nvPr/>
        </p:nvSpPr>
        <p:spPr>
          <a:xfrm>
            <a:off x="6412835" y="4597517"/>
            <a:ext cx="416087" cy="206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412834" y="5472734"/>
            <a:ext cx="416087" cy="206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 rot="5400000">
            <a:off x="5010469" y="1203573"/>
            <a:ext cx="637537" cy="28479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3593" y="2123100"/>
            <a:ext cx="2037737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Differentiate </a:t>
            </a:r>
            <a:r>
              <a:rPr lang="en-US" sz="2400" i="1" dirty="0" smtClean="0"/>
              <a:t>p</a:t>
            </a:r>
            <a:endParaRPr lang="th-TH" sz="2400" i="1" dirty="0"/>
          </a:p>
        </p:txBody>
      </p:sp>
      <p:pic>
        <p:nvPicPr>
          <p:cNvPr id="18" name="Picture 15" descr="ale63317_040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385" y="3156361"/>
            <a:ext cx="346233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41" name="Rectangle 149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85850"/>
          </a:xfrm>
          <a:noFill/>
          <a:ln/>
        </p:spPr>
        <p:txBody>
          <a:bodyPr/>
          <a:lstStyle/>
          <a:p>
            <a:r>
              <a:rPr lang="en-US" altLang="th-TH" sz="4000" dirty="0"/>
              <a:t>4.7 Maximum Power </a:t>
            </a:r>
            <a:r>
              <a:rPr lang="en-US" altLang="th-TH" sz="4000" dirty="0" smtClean="0"/>
              <a:t>Transfer</a:t>
            </a:r>
            <a:endParaRPr lang="en-US" altLang="th-TH" sz="4000" dirty="0"/>
          </a:p>
        </p:txBody>
      </p:sp>
      <p:sp>
        <p:nvSpPr>
          <p:cNvPr id="14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010-7C84-4C94-BE9D-993EA0A1118D}" type="slidenum">
              <a:rPr lang="en-US" altLang="th-TH"/>
              <a:pPr/>
              <a:t>51</a:t>
            </a:fld>
            <a:endParaRPr lang="en-US" altLang="th-TH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7200" y="838200"/>
            <a:ext cx="7467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9</a:t>
            </a:r>
            <a:endParaRPr lang="en-US" altLang="th-TH" sz="2000" b="1" u="sng" dirty="0"/>
          </a:p>
          <a:p>
            <a:r>
              <a:rPr lang="en-US" altLang="th-TH" sz="2000" dirty="0" smtClean="0"/>
              <a:t>Determine </a:t>
            </a:r>
            <a:r>
              <a:rPr lang="en-US" altLang="th-TH" sz="2000" dirty="0"/>
              <a:t>the value of R</a:t>
            </a:r>
            <a:r>
              <a:rPr lang="en-US" altLang="th-TH" sz="2000" baseline="-25000" dirty="0"/>
              <a:t>L</a:t>
            </a:r>
            <a:r>
              <a:rPr lang="en-US" altLang="th-TH" sz="2000" dirty="0"/>
              <a:t> that will draw the maximum power from </a:t>
            </a:r>
          </a:p>
          <a:p>
            <a:r>
              <a:rPr lang="en-US" altLang="th-TH" sz="2000" dirty="0"/>
              <a:t>the rest of the circuit shown below. Calculate the maximum power.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10" y="1881130"/>
            <a:ext cx="4508579" cy="1783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62400"/>
            <a:ext cx="3401289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267200"/>
            <a:ext cx="4373522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41" name="Rectangle 149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85850"/>
          </a:xfrm>
          <a:noFill/>
          <a:ln/>
        </p:spPr>
        <p:txBody>
          <a:bodyPr/>
          <a:lstStyle/>
          <a:p>
            <a:r>
              <a:rPr lang="en-US" altLang="th-TH" sz="4000" dirty="0"/>
              <a:t>4.7 Maximum Power </a:t>
            </a:r>
            <a:r>
              <a:rPr lang="en-US" altLang="th-TH" sz="4000" dirty="0" smtClean="0"/>
              <a:t>Transfer</a:t>
            </a:r>
            <a:endParaRPr lang="en-US" altLang="th-TH" sz="4000" dirty="0"/>
          </a:p>
        </p:txBody>
      </p:sp>
      <p:sp>
        <p:nvSpPr>
          <p:cNvPr id="14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010-7C84-4C94-BE9D-993EA0A1118D}" type="slidenum">
              <a:rPr lang="en-US" altLang="th-TH"/>
              <a:pPr/>
              <a:t>52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12" y="1109296"/>
            <a:ext cx="4648342" cy="1485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743200"/>
            <a:ext cx="4557429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115" y="3376890"/>
            <a:ext cx="1174285" cy="354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042680"/>
            <a:ext cx="4176429" cy="436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3669268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KVL around the outer loop</a:t>
            </a:r>
            <a:endParaRPr lang="th-T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413" y="4545004"/>
            <a:ext cx="1436449" cy="484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963" y="5164131"/>
            <a:ext cx="2114437" cy="474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0027" y="5791200"/>
            <a:ext cx="376237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53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46598" y="369555"/>
            <a:ext cx="258756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Homework # 2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8" y="1704888"/>
            <a:ext cx="3275767" cy="2352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598" y="962025"/>
            <a:ext cx="2845651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Superposition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4" y="4208042"/>
            <a:ext cx="8005917" cy="11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54</a:t>
            </a:fld>
            <a:endParaRPr lang="en-US" altLang="th-TH"/>
          </a:p>
        </p:txBody>
      </p:sp>
      <p:sp>
        <p:nvSpPr>
          <p:cNvPr id="5" name="TextBox 4"/>
          <p:cNvSpPr txBox="1"/>
          <p:nvPr/>
        </p:nvSpPr>
        <p:spPr>
          <a:xfrm>
            <a:off x="270894" y="390525"/>
            <a:ext cx="678903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Superposition with dependent source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3" y="982995"/>
            <a:ext cx="3726307" cy="2938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9" y="3930756"/>
            <a:ext cx="6694996" cy="12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55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8" y="1554495"/>
            <a:ext cx="3186972" cy="43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8" y="1986945"/>
            <a:ext cx="821862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98" y="2425095"/>
            <a:ext cx="5940237" cy="2672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798" y="962025"/>
            <a:ext cx="425949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transformation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2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56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9" y="840056"/>
            <a:ext cx="4076025" cy="293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9" y="3773756"/>
            <a:ext cx="8287263" cy="1455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501" y="369444"/>
            <a:ext cx="4012637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15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57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6" y="866664"/>
            <a:ext cx="4054399" cy="2800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01" y="369444"/>
            <a:ext cx="7956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 with dependent source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6" y="3762349"/>
            <a:ext cx="8131247" cy="14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58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312501" y="369444"/>
            <a:ext cx="361990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Norton’s Theorem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1" y="822857"/>
            <a:ext cx="3954331" cy="2958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4" y="3903306"/>
            <a:ext cx="8101581" cy="137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59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7" y="1121930"/>
            <a:ext cx="4343229" cy="3278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01" y="369444"/>
            <a:ext cx="756328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Norton’s Theorem with dependent source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7" y="4400550"/>
            <a:ext cx="8039102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297" r="53903" b="24293"/>
          <a:stretch/>
        </p:blipFill>
        <p:spPr>
          <a:xfrm>
            <a:off x="4687647" y="5747862"/>
            <a:ext cx="2085976" cy="647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22" y="1171681"/>
            <a:ext cx="3701813" cy="23556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4DA-AF56-4E6F-BF5B-EE66D35B089A}" type="slidenum">
              <a:rPr lang="en-US" altLang="th-TH" smtClean="0"/>
              <a:pPr/>
              <a:t>6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73" y="249537"/>
            <a:ext cx="4053994" cy="621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42" y="871388"/>
            <a:ext cx="7916649" cy="430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t="52431"/>
          <a:stretch/>
        </p:blipFill>
        <p:spPr>
          <a:xfrm>
            <a:off x="4522305" y="2055564"/>
            <a:ext cx="3551146" cy="448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0253" y="2741914"/>
            <a:ext cx="1094273" cy="50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3858" y="3213121"/>
            <a:ext cx="3458879" cy="596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/>
          <a:srcRect t="22323" r="54120"/>
          <a:stretch/>
        </p:blipFill>
        <p:spPr>
          <a:xfrm>
            <a:off x="4895072" y="5089791"/>
            <a:ext cx="2257384" cy="499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/>
          <a:srcRect l="68723" t="21283" b="6178"/>
          <a:stretch/>
        </p:blipFill>
        <p:spPr>
          <a:xfrm>
            <a:off x="7413536" y="5090873"/>
            <a:ext cx="1538910" cy="466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73033"/>
          <a:stretch/>
        </p:blipFill>
        <p:spPr>
          <a:xfrm>
            <a:off x="7455522" y="5747862"/>
            <a:ext cx="1345739" cy="8551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b="47690"/>
          <a:stretch/>
        </p:blipFill>
        <p:spPr>
          <a:xfrm>
            <a:off x="4298548" y="4187452"/>
            <a:ext cx="4324285" cy="600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98548" y="14695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2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9008" y="2556030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0444" y="3057908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44011" y="2407603"/>
            <a:ext cx="254822" cy="42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5584" y="3868416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0436" y="3319518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(a)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6811" y="4254385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(b)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8012" y="470809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(a)+(b)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76759" y="3771109"/>
            <a:ext cx="3893408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76955" y="3756731"/>
            <a:ext cx="0" cy="2171995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46724" y="5499838"/>
            <a:ext cx="212911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แทนค่าใน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(b)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6759" y="3904784"/>
            <a:ext cx="1766830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200" b="1" i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i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=12 V 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28648"/>
              </p:ext>
            </p:extLst>
          </p:nvPr>
        </p:nvGraphicFramePr>
        <p:xfrm>
          <a:off x="2046236" y="4025590"/>
          <a:ext cx="1923139" cy="83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4" name="Equation" r:id="rId12" imgW="901440" imgH="393480" progId="Equation.3">
                  <p:embed/>
                </p:oleObj>
              </mc:Choice>
              <mc:Fallback>
                <p:oleObj name="Equation" r:id="rId12" imgW="901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46236" y="4025590"/>
                        <a:ext cx="1923139" cy="83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ight Arrow 33"/>
          <p:cNvSpPr/>
          <p:nvPr/>
        </p:nvSpPr>
        <p:spPr>
          <a:xfrm>
            <a:off x="7036929" y="5100957"/>
            <a:ext cx="354250" cy="387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975331" y="5928726"/>
            <a:ext cx="354250" cy="387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865" y="4822834"/>
            <a:ext cx="1766830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200" b="1" i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i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 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42243"/>
              </p:ext>
            </p:extLst>
          </p:nvPr>
        </p:nvGraphicFramePr>
        <p:xfrm>
          <a:off x="2000122" y="5068160"/>
          <a:ext cx="1923139" cy="83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5" name="Equation" r:id="rId14" imgW="901440" imgH="393480" progId="Equation.3">
                  <p:embed/>
                </p:oleObj>
              </mc:Choice>
              <mc:Fallback>
                <p:oleObj name="Equation" r:id="rId14" imgW="901440" imgH="39348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00122" y="5068160"/>
                        <a:ext cx="1923139" cy="83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43048" y="5880962"/>
            <a:ext cx="3089307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200" b="1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200" b="1" i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2 เท่า 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200" b="1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i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2 เท่าเช่นกัน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546735" y="4305912"/>
            <a:ext cx="335421" cy="27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557325" y="5239501"/>
            <a:ext cx="335421" cy="27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95416" y="339959"/>
            <a:ext cx="310694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Linearity Property</a:t>
            </a:r>
            <a:endParaRPr lang="en-US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3842132" y="6054984"/>
            <a:ext cx="504565" cy="466707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60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7" y="1045743"/>
            <a:ext cx="4120842" cy="3288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01" y="369444"/>
            <a:ext cx="4753865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Maximum Power Transfer</a:t>
            </a:r>
            <a:endParaRPr lang="en-US" sz="40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7" y="4417704"/>
            <a:ext cx="7678599" cy="13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0652-B583-4F29-A2AA-D1459FDBE457}" type="slidenum">
              <a:rPr lang="en-US" altLang="th-TH" smtClean="0"/>
              <a:pPr/>
              <a:t>61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682371" y="506730"/>
            <a:ext cx="80425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แนวข้อสอบครั้งที่ </a:t>
            </a: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(Jan 30, 2563)</a:t>
            </a:r>
            <a:endParaRPr lang="th-TH" sz="44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Superposition</a:t>
            </a:r>
          </a:p>
          <a:p>
            <a:pPr marL="742950" indent="-742950">
              <a:buAutoNum type="arabicPeriod"/>
            </a:pP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Transformation</a:t>
            </a:r>
          </a:p>
          <a:p>
            <a:pPr marL="742950" indent="-742950">
              <a:buAutoNum type="arabicPeriod"/>
            </a:pPr>
            <a:r>
              <a:rPr lang="en-US" sz="44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</a:t>
            </a:r>
            <a:endParaRPr lang="en-US" sz="44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Norton’s Theorem</a:t>
            </a:r>
          </a:p>
          <a:p>
            <a:pPr marL="742950" indent="-742950">
              <a:buAutoNum type="arabicPeriod"/>
            </a:pP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Norton’s or </a:t>
            </a:r>
            <a:r>
              <a:rPr lang="en-US" sz="44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Thevenin’s</a:t>
            </a: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Theorem with dependent source </a:t>
            </a:r>
          </a:p>
          <a:p>
            <a:pPr marL="742950" indent="-742950">
              <a:buAutoNum type="arabicPeriod"/>
            </a:pPr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Maximum Power Transfer</a:t>
            </a:r>
          </a:p>
        </p:txBody>
      </p:sp>
    </p:spTree>
    <p:extLst>
      <p:ext uri="{BB962C8B-B14F-4D97-AF65-F5344CB8AC3E}">
        <p14:creationId xmlns:p14="http://schemas.microsoft.com/office/powerpoint/2010/main" val="38839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1121" y="-9906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4.3 Superposition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97ED-8FCD-442D-9C08-23565558C2F4}" type="slidenum">
              <a:rPr lang="en-US" altLang="th-TH"/>
              <a:pPr/>
              <a:t>7</a:t>
            </a:fld>
            <a:endParaRPr lang="en-US" altLang="th-TH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304800" y="9144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h-TH" sz="2400" dirty="0"/>
              <a:t>It states that the </a:t>
            </a:r>
            <a:r>
              <a:rPr lang="en-US" altLang="th-TH" sz="2400" u="sng" dirty="0">
                <a:solidFill>
                  <a:srgbClr val="FF3300"/>
                </a:solidFill>
              </a:rPr>
              <a:t>voltage across</a:t>
            </a:r>
            <a:r>
              <a:rPr lang="en-US" altLang="th-TH" sz="2400" dirty="0"/>
              <a:t> (or current through) an element in a linear circuit is the </a:t>
            </a:r>
            <a:r>
              <a:rPr lang="en-US" altLang="th-TH" sz="2400" u="sng" dirty="0">
                <a:solidFill>
                  <a:srgbClr val="FF3300"/>
                </a:solidFill>
              </a:rPr>
              <a:t>algebraic sum</a:t>
            </a:r>
            <a:r>
              <a:rPr lang="en-US" altLang="th-TH" sz="2400" dirty="0"/>
              <a:t> of the voltage across (or currents through) that element due to </a:t>
            </a:r>
            <a:r>
              <a:rPr lang="en-US" altLang="th-TH" sz="2400" u="sng" dirty="0">
                <a:solidFill>
                  <a:srgbClr val="FF3300"/>
                </a:solidFill>
              </a:rPr>
              <a:t>EACH independent source acting alone</a:t>
            </a:r>
            <a:r>
              <a:rPr lang="en-US" altLang="th-TH" sz="2400" dirty="0"/>
              <a:t>.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228600" y="4176288"/>
            <a:ext cx="800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h-TH" sz="2400" dirty="0"/>
              <a:t>The principle of superposition helps us to analyze a linear circuit with more than one independent source by </a:t>
            </a:r>
            <a:r>
              <a:rPr lang="en-US" altLang="th-TH" sz="2400" u="sng" dirty="0">
                <a:solidFill>
                  <a:srgbClr val="FF3300"/>
                </a:solidFill>
              </a:rPr>
              <a:t>calculating the contribution of each independent source separately</a:t>
            </a:r>
            <a:r>
              <a:rPr lang="en-US" altLang="th-TH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5" y="2477844"/>
            <a:ext cx="8534709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u="sng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 </a:t>
            </a:r>
            <a:r>
              <a:rPr lang="en-US" sz="3200" b="1" u="sng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Superposition</a:t>
            </a:r>
            <a:endParaRPr lang="th-TH" sz="3200" b="1" u="sng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แรงดันไฟฟ้าที่ตกคร่อมอุปกรณ์ในวงจรเชิงเส้นมีค่าเท่ากับผลรวมของแรงดัน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ไฟฟ้าที่ตกคร่อมอุปกรณ์ที่เนื่องมาจาก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แต่ละตัวที่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ทำงานแยกกัน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334" y="5410200"/>
            <a:ext cx="8138766" cy="1343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หลักการนี้ใช้วิเคราะห์วงจรในกรณีที่มี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โดยใช้การแยกคำนวณผลลัพธ์อันเนื่องมาจาก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 แล้วจึง</a:t>
            </a: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นำผลลัพธ์อันเนื่องมาจาก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แต่ละตัวมารวมกัน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9525"/>
            <a:ext cx="7406640" cy="1356360"/>
          </a:xfrm>
        </p:spPr>
        <p:txBody>
          <a:bodyPr/>
          <a:lstStyle/>
          <a:p>
            <a:r>
              <a:rPr lang="en-US" altLang="th-TH" sz="4000" dirty="0"/>
              <a:t>4.3 Superposition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84C-4DC1-4FC2-9861-1E7E392F88AD}" type="slidenum">
              <a:rPr lang="en-US" altLang="th-TH"/>
              <a:pPr/>
              <a:t>8</a:t>
            </a:fld>
            <a:endParaRPr lang="en-US" altLang="th-TH"/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8153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3225" indent="-403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400" u="sng" dirty="0">
                <a:latin typeface="Verdana" panose="020B0604030504040204" pitchFamily="34" charset="0"/>
                <a:ea typeface="PMingLiU" pitchFamily="18" charset="-120"/>
              </a:rPr>
              <a:t>Steps to apply superposition </a:t>
            </a:r>
            <a:r>
              <a:rPr lang="en-US" altLang="zh-TW" sz="2400" u="sng" dirty="0" smtClean="0">
                <a:latin typeface="Verdana" panose="020B0604030504040204" pitchFamily="34" charset="0"/>
                <a:ea typeface="PMingLiU" pitchFamily="18" charset="-120"/>
              </a:rPr>
              <a:t>principle</a:t>
            </a:r>
            <a:endParaRPr lang="en-US" altLang="zh-TW" sz="2800" b="1" u="sng" dirty="0">
              <a:solidFill>
                <a:srgbClr val="000000"/>
              </a:solidFill>
              <a:latin typeface="Verdana" panose="020B0604030504040204" pitchFamily="34" charset="0"/>
              <a:ea typeface="PMingLiU" pitchFamily="18" charset="-12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TW" sz="2400" u="sng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Turn off</a:t>
            </a:r>
            <a:r>
              <a:rPr lang="en-US" altLang="zh-TW" sz="2400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 all independent sources except one source. Find the output (voltage or current)     due to that active source using nodal or </a:t>
            </a:r>
            <a:r>
              <a:rPr lang="en-US" altLang="zh-TW" sz="2400" dirty="0" smtClean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       </a:t>
            </a:r>
            <a:r>
              <a:rPr lang="en-US" altLang="zh-TW" sz="2400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mesh analysis</a:t>
            </a:r>
            <a:r>
              <a:rPr lang="en-US" altLang="zh-TW" sz="2400" dirty="0" smtClean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.</a:t>
            </a:r>
            <a:r>
              <a:rPr lang="th-TH" altLang="zh-TW" sz="2400" dirty="0" smtClean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 </a:t>
            </a:r>
          </a:p>
          <a:p>
            <a:pPr>
              <a:buClr>
                <a:schemeClr val="tx1"/>
              </a:buClr>
              <a:buFontTx/>
              <a:buAutoNum type="arabicPeriod"/>
            </a:pPr>
            <a:endParaRPr lang="th-TH" altLang="zh-TW" sz="2400" dirty="0" smtClean="0">
              <a:solidFill>
                <a:srgbClr val="FF3300"/>
              </a:solidFill>
              <a:latin typeface="Verdana" panose="020B0604030504040204" pitchFamily="34" charset="0"/>
              <a:ea typeface="PMingLiU" pitchFamily="18" charset="-12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endParaRPr lang="en-US" altLang="zh-TW" sz="2400" dirty="0" smtClean="0">
              <a:solidFill>
                <a:srgbClr val="FF3300"/>
              </a:solidFill>
              <a:latin typeface="Verdana" panose="020B0604030504040204" pitchFamily="34" charset="0"/>
              <a:ea typeface="PMingLiU" pitchFamily="18" charset="-12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endParaRPr lang="en-US" altLang="zh-TW" sz="2400" dirty="0">
              <a:solidFill>
                <a:srgbClr val="FF3300"/>
              </a:solidFill>
              <a:latin typeface="Verdana" panose="020B0604030504040204" pitchFamily="34" charset="0"/>
              <a:ea typeface="PMingLiU" pitchFamily="18" charset="-12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endParaRPr lang="en-US" altLang="zh-TW" sz="2400" dirty="0">
              <a:solidFill>
                <a:srgbClr val="FF3300"/>
              </a:solidFill>
              <a:latin typeface="Verdana" panose="020B0604030504040204" pitchFamily="34" charset="0"/>
              <a:ea typeface="PMingLiU" pitchFamily="18" charset="-12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TW" sz="2400" u="sng" dirty="0">
                <a:latin typeface="Verdana" panose="020B0604030504040204" pitchFamily="34" charset="0"/>
                <a:ea typeface="PMingLiU" pitchFamily="18" charset="-120"/>
              </a:rPr>
              <a:t>Repeat</a:t>
            </a:r>
            <a:r>
              <a:rPr lang="en-US" altLang="zh-TW" sz="2400" dirty="0">
                <a:latin typeface="Verdana" panose="020B0604030504040204" pitchFamily="34" charset="0"/>
                <a:ea typeface="PMingLiU" pitchFamily="18" charset="-120"/>
              </a:rPr>
              <a:t> step 1 for each of the other independent sources.</a:t>
            </a:r>
          </a:p>
          <a:p>
            <a:pPr>
              <a:buClr>
                <a:schemeClr val="tx1"/>
              </a:buClr>
              <a:buFontTx/>
              <a:buAutoNum type="arabicPeriod"/>
            </a:pPr>
            <a:endParaRPr lang="en-US" altLang="zh-TW" sz="2400" dirty="0">
              <a:latin typeface="Verdana" panose="020B0604030504040204" pitchFamily="34" charset="0"/>
              <a:ea typeface="PMingLiU" pitchFamily="18" charset="-12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TW" sz="2400" u="sng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Find</a:t>
            </a:r>
            <a:r>
              <a:rPr lang="en-US" altLang="zh-TW" sz="2400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 the total contribution by adding </a:t>
            </a:r>
            <a:r>
              <a:rPr lang="en-US" altLang="zh-TW" sz="2400" u="sng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algebraically</a:t>
            </a:r>
            <a:r>
              <a:rPr lang="en-US" altLang="zh-TW" sz="2400" dirty="0">
                <a:solidFill>
                  <a:srgbClr val="FF3300"/>
                </a:solidFill>
                <a:latin typeface="Verdana" panose="020B0604030504040204" pitchFamily="34" charset="0"/>
                <a:ea typeface="PMingLiU" pitchFamily="18" charset="-120"/>
              </a:rPr>
              <a:t> all the contributions due to the independent sources.</a:t>
            </a:r>
            <a:endParaRPr lang="en-US" altLang="th-TH" sz="2800" dirty="0"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259" y="3521501"/>
            <a:ext cx="7283789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Turn Off: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ถ้าเป็น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 </a:t>
            </a: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ถ้าเป็น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Open Circuit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282" y="2958881"/>
            <a:ext cx="793839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ทำงานทีละตัว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อื่นๆให้ปิดให้หมด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4" name="Picture 4" descr="ale63317_04008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" y="1662790"/>
            <a:ext cx="4875061" cy="2087135"/>
          </a:xfrm>
        </p:spPr>
      </p:pic>
      <p:grpSp>
        <p:nvGrpSpPr>
          <p:cNvPr id="9" name="Group 8"/>
          <p:cNvGrpSpPr/>
          <p:nvPr/>
        </p:nvGrpSpPr>
        <p:grpSpPr>
          <a:xfrm>
            <a:off x="3421171" y="4046784"/>
            <a:ext cx="5412571" cy="2317257"/>
            <a:chOff x="3505200" y="4246397"/>
            <a:chExt cx="5412571" cy="2317257"/>
          </a:xfrm>
        </p:grpSpPr>
        <p:pic>
          <p:nvPicPr>
            <p:cNvPr id="8" name="Picture 4" descr="ale63317_0400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4246397"/>
              <a:ext cx="5412571" cy="23172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642910" y="5029200"/>
              <a:ext cx="1313049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038600" y="4876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144945"/>
                </p:ext>
              </p:extLst>
            </p:nvPr>
          </p:nvGraphicFramePr>
          <p:xfrm>
            <a:off x="3705311" y="4576763"/>
            <a:ext cx="29210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5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05311" y="4576763"/>
                          <a:ext cx="292100" cy="452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47" name="Rectangle 7"/>
          <p:cNvSpPr>
            <a:spLocks noGrp="1" noChangeArrowheads="1"/>
          </p:cNvSpPr>
          <p:nvPr>
            <p:ph type="title"/>
          </p:nvPr>
        </p:nvSpPr>
        <p:spPr>
          <a:xfrm>
            <a:off x="230339" y="-76200"/>
            <a:ext cx="7406640" cy="1356360"/>
          </a:xfrm>
          <a:noFill/>
          <a:ln/>
        </p:spPr>
        <p:txBody>
          <a:bodyPr/>
          <a:lstStyle/>
          <a:p>
            <a:r>
              <a:rPr lang="en-US" altLang="th-TH" dirty="0" smtClean="0"/>
              <a:t>Example: Superposition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CC82-553D-47C3-8422-4163F4B3B545}" type="slidenum">
              <a:rPr lang="en-US" altLang="th-TH"/>
              <a:pPr/>
              <a:t>9</a:t>
            </a:fld>
            <a:endParaRPr lang="en-US" altLang="th-TH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61917" y="772591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th-TH" sz="2800" dirty="0">
                <a:solidFill>
                  <a:srgbClr val="FF3300"/>
                </a:solidFill>
              </a:rPr>
              <a:t>We consider the effects of 8A and 20V one by one, then add the two effects together for final v</a:t>
            </a:r>
            <a:r>
              <a:rPr lang="en-US" altLang="th-TH" sz="2800" baseline="-25000" dirty="0">
                <a:solidFill>
                  <a:srgbClr val="FF3300"/>
                </a:solidFill>
              </a:rPr>
              <a:t>o</a:t>
            </a:r>
            <a:r>
              <a:rPr lang="en-US" altLang="th-TH" sz="2800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6722" y="1698123"/>
            <a:ext cx="42808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คิดเฉพาะ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20V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(ให้เอา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8A 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 </a:t>
            </a:r>
            <a:endParaRPr lang="en-US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</a:t>
            </a: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Left Arrow 2"/>
          <p:cNvSpPr/>
          <p:nvPr/>
        </p:nvSpPr>
        <p:spPr>
          <a:xfrm>
            <a:off x="3104361" y="5210174"/>
            <a:ext cx="26377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10298"/>
              </p:ext>
            </p:extLst>
          </p:nvPr>
        </p:nvGraphicFramePr>
        <p:xfrm>
          <a:off x="444248" y="4987924"/>
          <a:ext cx="2501901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6" name="Equation" r:id="rId7" imgW="1193760" imgH="393480" progId="Equation.3">
                  <p:embed/>
                </p:oleObj>
              </mc:Choice>
              <mc:Fallback>
                <p:oleObj name="Equation" r:id="rId7" imgW="1193760" imgH="39348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248" y="4987924"/>
                        <a:ext cx="2501901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 rot="2702890">
            <a:off x="4106325" y="35314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4697</TotalTime>
  <Words>2688</Words>
  <Application>Microsoft Office PowerPoint</Application>
  <PresentationFormat>On-screen Show (4:3)</PresentationFormat>
  <Paragraphs>580</Paragraphs>
  <Slides>61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Arial</vt:lpstr>
      <vt:lpstr>Corbel</vt:lpstr>
      <vt:lpstr>Cordia New</vt:lpstr>
      <vt:lpstr>Courier New</vt:lpstr>
      <vt:lpstr>DilleniaUPC</vt:lpstr>
      <vt:lpstr>PMingLiU</vt:lpstr>
      <vt:lpstr>Symbol</vt:lpstr>
      <vt:lpstr>TH Sarabun New</vt:lpstr>
      <vt:lpstr>Times New Roman</vt:lpstr>
      <vt:lpstr>TimesNewRoman,Bold</vt:lpstr>
      <vt:lpstr>Verdana</vt:lpstr>
      <vt:lpstr>Wingdings</vt:lpstr>
      <vt:lpstr>Basis</vt:lpstr>
      <vt:lpstr>Equation</vt:lpstr>
      <vt:lpstr>EN811100 Linear Circuit Analysis</vt:lpstr>
      <vt:lpstr>Circuit Theorems - Chapter 4</vt:lpstr>
      <vt:lpstr>If you are given the following circuit, are there any other alternative(s) to determine the voltage across 2W resistor? </vt:lpstr>
      <vt:lpstr>4.2 Linearity Property</vt:lpstr>
      <vt:lpstr>4.2 Linearity Property</vt:lpstr>
      <vt:lpstr>PowerPoint Presentation</vt:lpstr>
      <vt:lpstr>4.3 Superposition Theorem</vt:lpstr>
      <vt:lpstr>4.3 Superposition Theorem</vt:lpstr>
      <vt:lpstr>Example: Superposition</vt:lpstr>
      <vt:lpstr>PowerPoint Presentation</vt:lpstr>
      <vt:lpstr>4.3 Superposition Theorem</vt:lpstr>
      <vt:lpstr>4.3 Superposition Theorem</vt:lpstr>
      <vt:lpstr>4.3 Superposition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 Source Transformation</vt:lpstr>
      <vt:lpstr>4.4 Source Transformation</vt:lpstr>
      <vt:lpstr>4.4 Source Transformation</vt:lpstr>
      <vt:lpstr>4.4 Source Transformation</vt:lpstr>
      <vt:lpstr>PowerPoint Presentation</vt:lpstr>
      <vt:lpstr>PowerPoint Presentation</vt:lpstr>
      <vt:lpstr>PowerPoint Presentation</vt:lpstr>
      <vt:lpstr>4.5 Thevenin’s Theorem</vt:lpstr>
      <vt:lpstr>4.5 Thevenin’s Theorem</vt:lpstr>
      <vt:lpstr>4.5 Thevenin’s Theorem</vt:lpstr>
      <vt:lpstr>4.5 Thevenin’s Theorem</vt:lpstr>
      <vt:lpstr>4.5 Thevenin’s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4.6 Norton’s Theorem</vt:lpstr>
      <vt:lpstr>4.6 Norton’s Theorem</vt:lpstr>
      <vt:lpstr>PowerPoint Presentation</vt:lpstr>
      <vt:lpstr>4.6 Norton’s Theorem</vt:lpstr>
      <vt:lpstr>PowerPoint Presentation</vt:lpstr>
      <vt:lpstr>4.7 Maximum Power Transfer</vt:lpstr>
      <vt:lpstr>PowerPoint Presentation</vt:lpstr>
      <vt:lpstr>4.7 Maximum Power Transfer</vt:lpstr>
      <vt:lpstr>4.7 Maximum Power Transfer</vt:lpstr>
      <vt:lpstr>4.7 Maximum Power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Alexander-Sadiku</dc:title>
  <dc:subject>Chapter 4: Circuit Theorems</dc:subject>
  <dc:creator>EE</dc:creator>
  <cp:lastModifiedBy>Nawapak Eua-anant</cp:lastModifiedBy>
  <cp:revision>179</cp:revision>
  <dcterms:created xsi:type="dcterms:W3CDTF">2006-09-12T03:52:31Z</dcterms:created>
  <dcterms:modified xsi:type="dcterms:W3CDTF">2020-03-02T14:37:41Z</dcterms:modified>
</cp:coreProperties>
</file>