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6"/>
  </p:notesMasterIdLst>
  <p:handoutMasterIdLst>
    <p:handoutMasterId r:id="rId97"/>
  </p:handoutMasterIdLst>
  <p:sldIdLst>
    <p:sldId id="256" r:id="rId2"/>
    <p:sldId id="257" r:id="rId3"/>
    <p:sldId id="390" r:id="rId4"/>
    <p:sldId id="405" r:id="rId5"/>
    <p:sldId id="322" r:id="rId6"/>
    <p:sldId id="366" r:id="rId7"/>
    <p:sldId id="392" r:id="rId8"/>
    <p:sldId id="382" r:id="rId9"/>
    <p:sldId id="345" r:id="rId10"/>
    <p:sldId id="381" r:id="rId11"/>
    <p:sldId id="346" r:id="rId12"/>
    <p:sldId id="367" r:id="rId13"/>
    <p:sldId id="393" r:id="rId14"/>
    <p:sldId id="347" r:id="rId15"/>
    <p:sldId id="368" r:id="rId16"/>
    <p:sldId id="348" r:id="rId17"/>
    <p:sldId id="369" r:id="rId18"/>
    <p:sldId id="350" r:id="rId19"/>
    <p:sldId id="384" r:id="rId20"/>
    <p:sldId id="397" r:id="rId21"/>
    <p:sldId id="385" r:id="rId22"/>
    <p:sldId id="351" r:id="rId23"/>
    <p:sldId id="355" r:id="rId24"/>
    <p:sldId id="352" r:id="rId25"/>
    <p:sldId id="353" r:id="rId26"/>
    <p:sldId id="370" r:id="rId27"/>
    <p:sldId id="371" r:id="rId28"/>
    <p:sldId id="354" r:id="rId29"/>
    <p:sldId id="372" r:id="rId30"/>
    <p:sldId id="373" r:id="rId31"/>
    <p:sldId id="386" r:id="rId32"/>
    <p:sldId id="387" r:id="rId33"/>
    <p:sldId id="389" r:id="rId34"/>
    <p:sldId id="357" r:id="rId35"/>
    <p:sldId id="356" r:id="rId36"/>
    <p:sldId id="398" r:id="rId37"/>
    <p:sldId id="399" r:id="rId38"/>
    <p:sldId id="394" r:id="rId39"/>
    <p:sldId id="404" r:id="rId40"/>
    <p:sldId id="400" r:id="rId41"/>
    <p:sldId id="401" r:id="rId42"/>
    <p:sldId id="403" r:id="rId43"/>
    <p:sldId id="406" r:id="rId44"/>
    <p:sldId id="358" r:id="rId45"/>
    <p:sldId id="448" r:id="rId46"/>
    <p:sldId id="407" r:id="rId47"/>
    <p:sldId id="408" r:id="rId48"/>
    <p:sldId id="423" r:id="rId49"/>
    <p:sldId id="424" r:id="rId50"/>
    <p:sldId id="415" r:id="rId51"/>
    <p:sldId id="409" r:id="rId52"/>
    <p:sldId id="425" r:id="rId53"/>
    <p:sldId id="360" r:id="rId54"/>
    <p:sldId id="361" r:id="rId55"/>
    <p:sldId id="416" r:id="rId56"/>
    <p:sldId id="411" r:id="rId57"/>
    <p:sldId id="412" r:id="rId58"/>
    <p:sldId id="413" r:id="rId59"/>
    <p:sldId id="417" r:id="rId60"/>
    <p:sldId id="418" r:id="rId61"/>
    <p:sldId id="419" r:id="rId62"/>
    <p:sldId id="421" r:id="rId63"/>
    <p:sldId id="422" r:id="rId64"/>
    <p:sldId id="362" r:id="rId65"/>
    <p:sldId id="426" r:id="rId66"/>
    <p:sldId id="428" r:id="rId67"/>
    <p:sldId id="430" r:id="rId68"/>
    <p:sldId id="429" r:id="rId69"/>
    <p:sldId id="427" r:id="rId70"/>
    <p:sldId id="432" r:id="rId71"/>
    <p:sldId id="434" r:id="rId72"/>
    <p:sldId id="435" r:id="rId73"/>
    <p:sldId id="431" r:id="rId74"/>
    <p:sldId id="433" r:id="rId75"/>
    <p:sldId id="364" r:id="rId76"/>
    <p:sldId id="365" r:id="rId77"/>
    <p:sldId id="436" r:id="rId78"/>
    <p:sldId id="438" r:id="rId79"/>
    <p:sldId id="437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9" r:id="rId88"/>
    <p:sldId id="450" r:id="rId89"/>
    <p:sldId id="388" r:id="rId90"/>
    <p:sldId id="395" r:id="rId91"/>
    <p:sldId id="410" r:id="rId92"/>
    <p:sldId id="420" r:id="rId93"/>
    <p:sldId id="446" r:id="rId94"/>
    <p:sldId id="447" r:id="rId9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FF"/>
    <a:srgbClr val="000000"/>
    <a:srgbClr val="FF3300"/>
    <a:srgbClr val="FF6600"/>
    <a:srgbClr val="00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 snapToGrid="0">
      <p:cViewPr varScale="1">
        <p:scale>
          <a:sx n="79" d="100"/>
          <a:sy n="79" d="100"/>
        </p:scale>
        <p:origin x="1498" y="115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1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3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2" Type="http://schemas.openxmlformats.org/officeDocument/2006/relationships/image" Target="../media/image142.wmf"/><Relationship Id="rId1" Type="http://schemas.openxmlformats.org/officeDocument/2006/relationships/image" Target="../media/image137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84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4" Type="http://schemas.openxmlformats.org/officeDocument/2006/relationships/image" Target="../media/image21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4" Type="http://schemas.openxmlformats.org/officeDocument/2006/relationships/image" Target="../media/image23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261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0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7" Type="http://schemas.openxmlformats.org/officeDocument/2006/relationships/image" Target="../media/image273.wmf"/><Relationship Id="rId2" Type="http://schemas.openxmlformats.org/officeDocument/2006/relationships/image" Target="../media/image193.wmf"/><Relationship Id="rId1" Type="http://schemas.openxmlformats.org/officeDocument/2006/relationships/image" Target="../media/image269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19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187.wmf"/><Relationship Id="rId1" Type="http://schemas.openxmlformats.org/officeDocument/2006/relationships/image" Target="../media/image315.wmf"/><Relationship Id="rId4" Type="http://schemas.openxmlformats.org/officeDocument/2006/relationships/image" Target="../media/image3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9.wmf"/><Relationship Id="rId7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78.wmf"/><Relationship Id="rId6" Type="http://schemas.openxmlformats.org/officeDocument/2006/relationships/image" Target="../media/image81.wmf"/><Relationship Id="rId11" Type="http://schemas.openxmlformats.org/officeDocument/2006/relationships/image" Target="../media/image85.wmf"/><Relationship Id="rId5" Type="http://schemas.openxmlformats.org/officeDocument/2006/relationships/image" Target="../media/image80.wmf"/><Relationship Id="rId10" Type="http://schemas.openxmlformats.org/officeDocument/2006/relationships/image" Target="../media/image84.wmf"/><Relationship Id="rId4" Type="http://schemas.openxmlformats.org/officeDocument/2006/relationships/image" Target="../media/image21.wmf"/><Relationship Id="rId9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20" y="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55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20" y="911955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A11AEC4B-8C58-4AE8-936D-8D36591F01F8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20" y="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5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20" y="911955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EE4F541-DD83-471D-8686-F34F31828377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F7CC2-D129-4643-9E2C-2A34263081F6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80DC9-CF1E-4BA5-96C3-E4F712B45CC3}" type="slidenum">
              <a:rPr lang="en-US" altLang="th-TH"/>
              <a:pPr/>
              <a:t>16</a:t>
            </a:fld>
            <a:endParaRPr lang="en-US" altLang="th-TH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80DC9-CF1E-4BA5-96C3-E4F712B45CC3}" type="slidenum">
              <a:rPr lang="en-US" altLang="th-TH"/>
              <a:pPr/>
              <a:t>17</a:t>
            </a:fld>
            <a:endParaRPr lang="en-US" altLang="th-TH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94717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AFD14-19CA-4AD0-81CC-51E9E3B85829}" type="slidenum">
              <a:rPr lang="en-US" altLang="th-TH"/>
              <a:pPr/>
              <a:t>18</a:t>
            </a:fld>
            <a:endParaRPr lang="en-US" altLang="th-TH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F541-DD83-471D-8686-F34F31828377}" type="slidenum">
              <a:rPr lang="en-US" altLang="th-TH" smtClean="0"/>
              <a:pPr/>
              <a:t>19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9353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CF247-B91E-404C-A372-F662B2F41E35}" type="slidenum">
              <a:rPr lang="en-US" altLang="th-TH"/>
              <a:pPr/>
              <a:t>22</a:t>
            </a:fld>
            <a:endParaRPr lang="en-US" altLang="th-TH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6BEFF-8009-42C5-A203-943A6ACD64E1}" type="slidenum">
              <a:rPr lang="en-US" altLang="th-TH"/>
              <a:pPr/>
              <a:t>23</a:t>
            </a:fld>
            <a:endParaRPr lang="en-US" altLang="th-TH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C6692-E1F8-4771-AA91-32B8E337AE98}" type="slidenum">
              <a:rPr lang="en-US" altLang="th-TH"/>
              <a:pPr/>
              <a:t>24</a:t>
            </a:fld>
            <a:endParaRPr lang="en-US" altLang="th-TH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0E846-1DBC-4612-91B5-35789173D119}" type="slidenum">
              <a:rPr lang="en-US" altLang="th-TH"/>
              <a:pPr/>
              <a:t>25</a:t>
            </a:fld>
            <a:endParaRPr lang="en-US" altLang="th-TH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0E846-1DBC-4612-91B5-35789173D119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53271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0E846-1DBC-4612-91B5-35789173D119}" type="slidenum">
              <a:rPr lang="en-US" altLang="th-TH"/>
              <a:pPr/>
              <a:t>27</a:t>
            </a:fld>
            <a:endParaRPr lang="en-US" altLang="th-TH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1672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BCC4C-2EC3-4DA0-A7D3-34068DAFB683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A246E-BE3E-477C-9EEB-8D293B2A82D7}" type="slidenum">
              <a:rPr lang="en-US" altLang="th-TH"/>
              <a:pPr/>
              <a:t>28</a:t>
            </a:fld>
            <a:endParaRPr lang="en-US" altLang="th-TH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A246E-BE3E-477C-9EEB-8D293B2A82D7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83212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A246E-BE3E-477C-9EEB-8D293B2A82D7}" type="slidenum">
              <a:rPr lang="en-US" altLang="th-TH"/>
              <a:pPr/>
              <a:t>30</a:t>
            </a:fld>
            <a:endParaRPr lang="en-US" altLang="th-TH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21242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04118-EAAE-461F-B63C-30025A80306F}" type="slidenum">
              <a:rPr lang="en-US" altLang="th-TH"/>
              <a:pPr/>
              <a:t>34</a:t>
            </a:fld>
            <a:endParaRPr lang="en-US" altLang="th-TH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8EDEE-4ED6-486D-BAF8-7C7EAC209666}" type="slidenum">
              <a:rPr lang="en-US" altLang="th-TH"/>
              <a:pPr/>
              <a:t>35</a:t>
            </a:fld>
            <a:endParaRPr lang="en-US" altLang="th-TH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04118-EAAE-461F-B63C-30025A80306F}" type="slidenum">
              <a:rPr lang="en-US" altLang="th-TH"/>
              <a:pPr/>
              <a:t>38</a:t>
            </a:fld>
            <a:endParaRPr lang="en-US" altLang="th-TH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14301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A601B-67CB-4B57-B129-DC0554C97549}" type="slidenum">
              <a:rPr lang="en-US" altLang="th-TH"/>
              <a:pPr/>
              <a:t>44</a:t>
            </a:fld>
            <a:endParaRPr lang="en-US" altLang="th-TH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D7F84-4BFC-4655-B96E-21ED873C2CAE}" type="slidenum">
              <a:rPr lang="en-US" altLang="th-TH"/>
              <a:pPr/>
              <a:t>50</a:t>
            </a:fld>
            <a:endParaRPr lang="en-US" altLang="th-TH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079799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D7F84-4BFC-4655-B96E-21ED873C2CAE}" type="slidenum">
              <a:rPr lang="en-US" altLang="th-TH"/>
              <a:pPr/>
              <a:t>51</a:t>
            </a:fld>
            <a:endParaRPr lang="en-US" altLang="th-TH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24424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D7F84-4BFC-4655-B96E-21ED873C2CAE}" type="slidenum">
              <a:rPr lang="en-US" altLang="th-TH"/>
              <a:pPr/>
              <a:t>52</a:t>
            </a:fld>
            <a:endParaRPr lang="en-US" altLang="th-TH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20527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6B0D9-EB59-46A6-A5F3-876D97EED5B7}" type="slidenum">
              <a:rPr lang="en-US" altLang="th-TH"/>
              <a:pPr/>
              <a:t>5</a:t>
            </a:fld>
            <a:endParaRPr lang="en-US" altLang="th-TH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75394-7B95-4686-8356-5A4083EC9BAF}" type="slidenum">
              <a:rPr lang="en-US" altLang="th-TH"/>
              <a:pPr/>
              <a:t>53</a:t>
            </a:fld>
            <a:endParaRPr lang="en-US" altLang="th-TH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4C39F-F070-41C5-AA78-49EAF4D389C8}" type="slidenum">
              <a:rPr lang="en-US" altLang="th-TH"/>
              <a:pPr/>
              <a:t>54</a:t>
            </a:fld>
            <a:endParaRPr lang="en-US" altLang="th-TH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51BF4-5A2C-410C-A905-32B0298DEC11}" type="slidenum">
              <a:rPr lang="en-US" altLang="th-TH"/>
              <a:pPr/>
              <a:t>64</a:t>
            </a:fld>
            <a:endParaRPr lang="en-US" altLang="th-TH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D7F84-4BFC-4655-B96E-21ED873C2CAE}" type="slidenum">
              <a:rPr lang="en-US" altLang="th-TH"/>
              <a:pPr/>
              <a:t>74</a:t>
            </a:fld>
            <a:endParaRPr lang="en-US" altLang="th-TH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299323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78EFD-99EC-4847-BB15-C8C9E7E88126}" type="slidenum">
              <a:rPr lang="en-US" altLang="th-TH"/>
              <a:pPr/>
              <a:t>75</a:t>
            </a:fld>
            <a:endParaRPr lang="en-US" altLang="th-TH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C0A46-EF8E-42AF-82D4-19C6663E9891}" type="slidenum">
              <a:rPr lang="en-US" altLang="th-TH"/>
              <a:pPr/>
              <a:t>76</a:t>
            </a:fld>
            <a:endParaRPr lang="en-US" altLang="th-TH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F541-DD83-471D-8686-F34F31828377}" type="slidenum">
              <a:rPr lang="en-US" altLang="th-TH" smtClean="0"/>
              <a:pPr/>
              <a:t>77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645365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F541-DD83-471D-8686-F34F31828377}" type="slidenum">
              <a:rPr lang="en-US" altLang="th-TH" smtClean="0"/>
              <a:pPr/>
              <a:t>79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848008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F541-DD83-471D-8686-F34F31828377}" type="slidenum">
              <a:rPr lang="en-US" altLang="th-TH" smtClean="0"/>
              <a:pPr/>
              <a:t>81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07001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82925-E3F0-4BCB-A5CD-3811124B3256}" type="slidenum">
              <a:rPr lang="en-US" altLang="th-TH"/>
              <a:pPr/>
              <a:t>6</a:t>
            </a:fld>
            <a:endParaRPr lang="en-US" altLang="th-TH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75356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1A477-76E3-468E-8BF7-0279C58968FB}" type="slidenum">
              <a:rPr lang="en-US" altLang="th-TH"/>
              <a:pPr/>
              <a:t>9</a:t>
            </a:fld>
            <a:endParaRPr lang="en-US" altLang="th-TH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82925-E3F0-4BCB-A5CD-3811124B3256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82925-E3F0-4BCB-A5CD-3811124B3256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89916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786B-E058-48C6-BC37-31FD306AAAF2}" type="slidenum">
              <a:rPr lang="en-US" altLang="th-TH"/>
              <a:pPr/>
              <a:t>14</a:t>
            </a:fld>
            <a:endParaRPr lang="en-US" altLang="th-TH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786B-E058-48C6-BC37-31FD306AAAF2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26151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7517B8-434F-4468-93CB-6569E281D152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807F-6203-4E74-A972-EBB7B261BCB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943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D2D6-70C4-4EB1-BC21-BF76D5F7FBE7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03046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C16FE1-B1BD-4457-8D9F-0AA35F8E3738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2517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3B1141-745B-43AA-B63A-10FD5BA99868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6394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0C6C-49AF-4D15-BE59-DDB2B04DCBCD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24634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F80D-91B8-4AE1-958D-59C0498995C8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168E-9FBA-4CF5-B77A-C71F58370C09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2165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ADF-207F-4228-A9D3-EC4FBC7473B7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5831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3C28-409B-4F7C-9033-49A7560CEBB8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1740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99250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4B75-5E98-46C7-912D-17EB419DAFF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7928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3FF0-3185-4080-8EAD-EE2BAD12C9D0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7926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349EAC-7CE1-4068-AD2C-C28B15D199C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0842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4.wmf"/><Relationship Id="rId4" Type="http://schemas.openxmlformats.org/officeDocument/2006/relationships/image" Target="../media/image66.jpeg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80.wmf"/><Relationship Id="rId17" Type="http://schemas.openxmlformats.org/officeDocument/2006/relationships/image" Target="../media/image86.png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84.wmf"/><Relationship Id="rId10" Type="http://schemas.openxmlformats.org/officeDocument/2006/relationships/image" Target="../media/image21.wmf"/><Relationship Id="rId19" Type="http://schemas.openxmlformats.org/officeDocument/2006/relationships/image" Target="../media/image82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81.wmf"/><Relationship Id="rId22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9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9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95.wmf"/><Relationship Id="rId5" Type="http://schemas.openxmlformats.org/officeDocument/2006/relationships/image" Target="../media/image32.jpe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93.jpeg"/><Relationship Id="rId9" Type="http://schemas.openxmlformats.org/officeDocument/2006/relationships/image" Target="../media/image9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02.png"/><Relationship Id="rId10" Type="http://schemas.openxmlformats.org/officeDocument/2006/relationships/image" Target="../media/image100.wmf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9.png"/><Relationship Id="rId5" Type="http://schemas.openxmlformats.org/officeDocument/2006/relationships/image" Target="../media/image107.png"/><Relationship Id="rId10" Type="http://schemas.openxmlformats.org/officeDocument/2006/relationships/image" Target="../media/image108.wmf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9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3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4.wmf"/><Relationship Id="rId18" Type="http://schemas.openxmlformats.org/officeDocument/2006/relationships/image" Target="../media/image146.wmf"/><Relationship Id="rId3" Type="http://schemas.openxmlformats.org/officeDocument/2006/relationships/image" Target="../media/image148.jpeg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7.wmf"/><Relationship Id="rId11" Type="http://schemas.openxmlformats.org/officeDocument/2006/relationships/image" Target="../media/image14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138.jpeg"/><Relationship Id="rId9" Type="http://schemas.openxmlformats.org/officeDocument/2006/relationships/image" Target="../media/image139.jpeg"/><Relationship Id="rId14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0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45.wmf"/><Relationship Id="rId7" Type="http://schemas.openxmlformats.org/officeDocument/2006/relationships/image" Target="../media/image137.wmf"/><Relationship Id="rId12" Type="http://schemas.openxmlformats.org/officeDocument/2006/relationships/image" Target="../media/image143.wmf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6.bin"/><Relationship Id="rId5" Type="http://schemas.openxmlformats.org/officeDocument/2006/relationships/image" Target="../media/image138.jpeg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139.jpeg"/><Relationship Id="rId19" Type="http://schemas.openxmlformats.org/officeDocument/2006/relationships/image" Target="../media/image150.wmf"/><Relationship Id="rId4" Type="http://schemas.openxmlformats.org/officeDocument/2006/relationships/image" Target="../media/image148.jpeg"/><Relationship Id="rId9" Type="http://schemas.openxmlformats.org/officeDocument/2006/relationships/image" Target="../media/image142.wmf"/><Relationship Id="rId14" Type="http://schemas.openxmlformats.org/officeDocument/2006/relationships/image" Target="../media/image14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53.emf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15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7.emf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5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153.emf"/><Relationship Id="rId7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54.emf"/><Relationship Id="rId9" Type="http://schemas.openxmlformats.org/officeDocument/2006/relationships/image" Target="../media/image15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7.emf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15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64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5.png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7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168.wmf"/><Relationship Id="rId4" Type="http://schemas.openxmlformats.org/officeDocument/2006/relationships/image" Target="../media/image169.jpeg"/><Relationship Id="rId9" Type="http://schemas.openxmlformats.org/officeDocument/2006/relationships/oleObject" Target="../embeddings/oleObject74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jpe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8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69.jpeg"/><Relationship Id="rId9" Type="http://schemas.openxmlformats.org/officeDocument/2006/relationships/image" Target="../media/image1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83.jpeg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69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69.jpeg"/><Relationship Id="rId3" Type="http://schemas.openxmlformats.org/officeDocument/2006/relationships/image" Target="../media/image188.png"/><Relationship Id="rId7" Type="http://schemas.openxmlformats.org/officeDocument/2006/relationships/image" Target="../media/image185.wmf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184.wmf"/><Relationship Id="rId10" Type="http://schemas.openxmlformats.org/officeDocument/2006/relationships/image" Target="../media/image186.wmf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7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9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192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8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96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19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95.wmf"/><Relationship Id="rId5" Type="http://schemas.openxmlformats.org/officeDocument/2006/relationships/image" Target="../media/image184.wmf"/><Relationship Id="rId15" Type="http://schemas.openxmlformats.org/officeDocument/2006/relationships/image" Target="../media/image197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8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8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01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201.jpeg"/><Relationship Id="rId7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20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201.jpeg"/><Relationship Id="rId7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208.wmf"/><Relationship Id="rId5" Type="http://schemas.openxmlformats.org/officeDocument/2006/relationships/image" Target="../media/image205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20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211.png"/><Relationship Id="rId7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213.png"/><Relationship Id="rId4" Type="http://schemas.openxmlformats.org/officeDocument/2006/relationships/image" Target="../media/image212.png"/><Relationship Id="rId9" Type="http://schemas.openxmlformats.org/officeDocument/2006/relationships/image" Target="../media/image21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3.png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216.wmf"/><Relationship Id="rId4" Type="http://schemas.openxmlformats.org/officeDocument/2006/relationships/image" Target="../media/image218.png"/><Relationship Id="rId9" Type="http://schemas.openxmlformats.org/officeDocument/2006/relationships/oleObject" Target="../embeddings/oleObject10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2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jpe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25.png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8.png"/><Relationship Id="rId11" Type="http://schemas.openxmlformats.org/officeDocument/2006/relationships/oleObject" Target="../embeddings/oleObject109.bin"/><Relationship Id="rId5" Type="http://schemas.openxmlformats.org/officeDocument/2006/relationships/image" Target="../media/image227.png"/><Relationship Id="rId10" Type="http://schemas.openxmlformats.org/officeDocument/2006/relationships/image" Target="../media/image223.wmf"/><Relationship Id="rId4" Type="http://schemas.openxmlformats.org/officeDocument/2006/relationships/image" Target="../media/image226.png"/><Relationship Id="rId9" Type="http://schemas.openxmlformats.org/officeDocument/2006/relationships/oleObject" Target="../embeddings/oleObject10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233.png"/><Relationship Id="rId7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23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7.png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236.wmf"/><Relationship Id="rId4" Type="http://schemas.openxmlformats.org/officeDocument/2006/relationships/image" Target="../media/image238.png"/><Relationship Id="rId9" Type="http://schemas.openxmlformats.org/officeDocument/2006/relationships/oleObject" Target="../embeddings/oleObject11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24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3.png"/><Relationship Id="rId7" Type="http://schemas.openxmlformats.org/officeDocument/2006/relationships/image" Target="../media/image248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4.png"/><Relationship Id="rId9" Type="http://schemas.openxmlformats.org/officeDocument/2006/relationships/image" Target="../media/image2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5.png"/><Relationship Id="rId4" Type="http://schemas.openxmlformats.org/officeDocument/2006/relationships/image" Target="../media/image24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255.wmf"/><Relationship Id="rId3" Type="http://schemas.openxmlformats.org/officeDocument/2006/relationships/image" Target="../media/image245.png"/><Relationship Id="rId7" Type="http://schemas.openxmlformats.org/officeDocument/2006/relationships/image" Target="../media/image252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254.wmf"/><Relationship Id="rId5" Type="http://schemas.openxmlformats.org/officeDocument/2006/relationships/image" Target="../media/image251.wmf"/><Relationship Id="rId15" Type="http://schemas.openxmlformats.org/officeDocument/2006/relationships/image" Target="../media/image256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253.wmf"/><Relationship Id="rId14" Type="http://schemas.openxmlformats.org/officeDocument/2006/relationships/oleObject" Target="../embeddings/oleObject124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84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6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21" Type="http://schemas.openxmlformats.org/officeDocument/2006/relationships/image" Target="../media/image23.wmf"/><Relationship Id="rId7" Type="http://schemas.openxmlformats.org/officeDocument/2006/relationships/image" Target="../media/image17.wmf"/><Relationship Id="rId12" Type="http://schemas.openxmlformats.org/officeDocument/2006/relationships/image" Target="../media/image13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10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image" Target="../media/image20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oleObject" Target="../embeddings/oleObject130.bin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262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268.png"/><Relationship Id="rId4" Type="http://schemas.openxmlformats.org/officeDocument/2006/relationships/image" Target="../media/image2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78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180.png"/><Relationship Id="rId4" Type="http://schemas.openxmlformats.org/officeDocument/2006/relationships/image" Target="../media/image169.jpe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271.wmf"/><Relationship Id="rId18" Type="http://schemas.openxmlformats.org/officeDocument/2006/relationships/image" Target="../media/image245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27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95.wmf"/><Relationship Id="rId5" Type="http://schemas.openxmlformats.org/officeDocument/2006/relationships/image" Target="../media/image269.wmf"/><Relationship Id="rId15" Type="http://schemas.openxmlformats.org/officeDocument/2006/relationships/image" Target="../media/image272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136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74.wmf"/><Relationship Id="rId4" Type="http://schemas.openxmlformats.org/officeDocument/2006/relationships/oleObject" Target="../embeddings/oleObject13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276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276.jpe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4.bin"/><Relationship Id="rId3" Type="http://schemas.openxmlformats.org/officeDocument/2006/relationships/image" Target="../media/image283.png"/><Relationship Id="rId7" Type="http://schemas.openxmlformats.org/officeDocument/2006/relationships/image" Target="../media/image278.wmf"/><Relationship Id="rId12" Type="http://schemas.openxmlformats.org/officeDocument/2006/relationships/image" Target="../media/image27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280.wmf"/><Relationship Id="rId5" Type="http://schemas.openxmlformats.org/officeDocument/2006/relationships/image" Target="../media/image285.png"/><Relationship Id="rId15" Type="http://schemas.openxmlformats.org/officeDocument/2006/relationships/oleObject" Target="../embeddings/oleObject145.bin"/><Relationship Id="rId10" Type="http://schemas.openxmlformats.org/officeDocument/2006/relationships/oleObject" Target="../embeddings/oleObject143.bin"/><Relationship Id="rId4" Type="http://schemas.openxmlformats.org/officeDocument/2006/relationships/image" Target="../media/image284.png"/><Relationship Id="rId9" Type="http://schemas.openxmlformats.org/officeDocument/2006/relationships/image" Target="../media/image279.wmf"/><Relationship Id="rId14" Type="http://schemas.openxmlformats.org/officeDocument/2006/relationships/image" Target="../media/image28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4" Type="http://schemas.openxmlformats.org/officeDocument/2006/relationships/image" Target="../media/image28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286.png"/><Relationship Id="rId7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29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10" Type="http://schemas.openxmlformats.org/officeDocument/2006/relationships/image" Target="../media/image295.wmf"/><Relationship Id="rId4" Type="http://schemas.openxmlformats.org/officeDocument/2006/relationships/image" Target="../media/image296.png"/><Relationship Id="rId9" Type="http://schemas.openxmlformats.org/officeDocument/2006/relationships/oleObject" Target="../embeddings/oleObject150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298.png"/><Relationship Id="rId4" Type="http://schemas.openxmlformats.org/officeDocument/2006/relationships/image" Target="../media/image299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png"/><Relationship Id="rId3" Type="http://schemas.openxmlformats.org/officeDocument/2006/relationships/image" Target="../media/image302.png"/><Relationship Id="rId7" Type="http://schemas.openxmlformats.org/officeDocument/2006/relationships/image" Target="../media/image3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8.png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1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oleObject" Target="../embeddings/oleObject155.bin"/><Relationship Id="rId3" Type="http://schemas.openxmlformats.org/officeDocument/2006/relationships/image" Target="../media/image26.png"/><Relationship Id="rId7" Type="http://schemas.openxmlformats.org/officeDocument/2006/relationships/image" Target="../media/image67.png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13.png"/><Relationship Id="rId11" Type="http://schemas.openxmlformats.org/officeDocument/2006/relationships/oleObject" Target="../embeddings/oleObject154.bin"/><Relationship Id="rId5" Type="http://schemas.openxmlformats.org/officeDocument/2006/relationships/image" Target="../media/image28.png"/><Relationship Id="rId10" Type="http://schemas.openxmlformats.org/officeDocument/2006/relationships/image" Target="../media/image314.png"/><Relationship Id="rId4" Type="http://schemas.openxmlformats.org/officeDocument/2006/relationships/image" Target="../media/image27.png"/><Relationship Id="rId9" Type="http://schemas.openxmlformats.org/officeDocument/2006/relationships/image" Target="../media/image74.png"/><Relationship Id="rId14" Type="http://schemas.openxmlformats.org/officeDocument/2006/relationships/image" Target="../media/image31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69.jpe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272.wmf"/><Relationship Id="rId4" Type="http://schemas.openxmlformats.org/officeDocument/2006/relationships/image" Target="../media/image241.jpeg"/><Relationship Id="rId9" Type="http://schemas.openxmlformats.org/officeDocument/2006/relationships/oleObject" Target="../embeddings/oleObject136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8600" y="3964780"/>
            <a:ext cx="6146800" cy="1453525"/>
          </a:xfrm>
        </p:spPr>
        <p:txBody>
          <a:bodyPr>
            <a:noAutofit/>
          </a:bodyPr>
          <a:lstStyle/>
          <a:p>
            <a:r>
              <a:rPr lang="en-US" altLang="th-TH" sz="2400" dirty="0">
                <a:solidFill>
                  <a:srgbClr val="C00000"/>
                </a:solidFill>
              </a:rPr>
              <a:t>Chapter 7</a:t>
            </a:r>
          </a:p>
          <a:p>
            <a:r>
              <a:rPr lang="en-US" altLang="th-TH" sz="2400" dirty="0">
                <a:solidFill>
                  <a:srgbClr val="C00000"/>
                </a:solidFill>
              </a:rPr>
              <a:t>First-Order </a:t>
            </a:r>
            <a:r>
              <a:rPr lang="en-US" altLang="th-TH" sz="2400" dirty="0" smtClean="0">
                <a:solidFill>
                  <a:srgbClr val="C00000"/>
                </a:solidFill>
              </a:rPr>
              <a:t>Circuits</a:t>
            </a:r>
            <a:endParaRPr lang="en-US" altLang="th-TH" sz="2400" dirty="0">
              <a:solidFill>
                <a:srgbClr val="C00000"/>
              </a:solidFill>
            </a:endParaRPr>
          </a:p>
          <a:p>
            <a:r>
              <a:rPr lang="en-US" altLang="th-TH" sz="2400" dirty="0" smtClean="0">
                <a:solidFill>
                  <a:srgbClr val="C00000"/>
                </a:solidFill>
              </a:rPr>
              <a:t>Feb 1</a:t>
            </a:r>
            <a:r>
              <a:rPr lang="en-US" altLang="th-TH" sz="2400" dirty="0">
                <a:solidFill>
                  <a:srgbClr val="C00000"/>
                </a:solidFill>
              </a:rPr>
              <a:t>5</a:t>
            </a:r>
            <a:r>
              <a:rPr lang="en-US" altLang="th-TH" sz="2400" dirty="0" smtClean="0">
                <a:solidFill>
                  <a:srgbClr val="C00000"/>
                </a:solidFill>
              </a:rPr>
              <a:t>, 2563</a:t>
            </a:r>
            <a:endParaRPr lang="en-US" altLang="th-TH" sz="2400" dirty="0">
              <a:solidFill>
                <a:srgbClr val="C00000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3638"/>
            <a:ext cx="2133600" cy="457200"/>
          </a:xfrm>
        </p:spPr>
        <p:txBody>
          <a:bodyPr/>
          <a:lstStyle/>
          <a:p>
            <a:fld id="{EE81FD3B-7EE3-4948-AB88-F96A8CA9413F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228600"/>
            <a:ext cx="8686800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EN811100</a:t>
            </a:r>
            <a:b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analysis</a:t>
            </a:r>
            <a:endParaRPr lang="en-US" altLang="th-TH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1400" dirty="0" smtClean="0"/>
              <a:t>C. K. Alexander – M. N. O. </a:t>
            </a:r>
            <a:r>
              <a:rPr lang="en-US" altLang="th-TH" sz="1400" dirty="0" err="1" smtClean="0"/>
              <a:t>Sadiku</a:t>
            </a:r>
            <a:r>
              <a:rPr lang="en-US" altLang="th-TH" sz="1400" dirty="0" smtClean="0"/>
              <a:t> </a:t>
            </a:r>
            <a:r>
              <a:rPr lang="en-US" altLang="th-TH" sz="1400" dirty="0"/>
              <a:t/>
            </a:r>
            <a:br>
              <a:rPr lang="en-US" altLang="th-TH" sz="1400" dirty="0"/>
            </a:br>
            <a:r>
              <a:rPr lang="en-US" altLang="th-TH" sz="1400" dirty="0"/>
              <a:t>Fundamentals of Electric </a:t>
            </a:r>
            <a:r>
              <a:rPr lang="en-US" altLang="th-TH" sz="1400" dirty="0" smtClean="0"/>
              <a:t>Circuits, 5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</a:t>
            </a:r>
            <a:r>
              <a:rPr lang="en-US" altLang="th-TH" sz="1400" dirty="0"/>
              <a:t>The McGraw-Hill Companies </a:t>
            </a:r>
            <a:r>
              <a:rPr lang="en-US" altLang="th-TH" sz="1400" dirty="0" smtClean="0"/>
              <a:t>2013</a:t>
            </a:r>
          </a:p>
          <a:p>
            <a:pPr algn="ctr"/>
            <a:r>
              <a:rPr lang="en-US" altLang="th-TH" sz="1400" dirty="0" smtClean="0"/>
              <a:t>J. A. </a:t>
            </a:r>
            <a:r>
              <a:rPr lang="en-US" altLang="th-TH" sz="1400" dirty="0"/>
              <a:t>Svoboda </a:t>
            </a:r>
            <a:r>
              <a:rPr lang="en-US" altLang="th-TH" sz="1400" dirty="0" smtClean="0"/>
              <a:t>– R. C. </a:t>
            </a:r>
            <a:r>
              <a:rPr lang="en-US" altLang="th-TH" sz="1400" dirty="0" err="1" smtClean="0"/>
              <a:t>Dorf</a:t>
            </a:r>
            <a:endParaRPr lang="en-US" altLang="th-TH" sz="1400" dirty="0" smtClean="0"/>
          </a:p>
          <a:p>
            <a:pPr algn="ctr"/>
            <a:r>
              <a:rPr lang="en-US" altLang="th-TH" sz="1400" dirty="0" smtClean="0"/>
              <a:t>Introduction to Electric Circuits, 9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John Wiley &amp; Sons, Inc. 2014 </a:t>
            </a:r>
            <a:endParaRPr lang="en-US" alt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10</a:t>
            </a:fld>
            <a:endParaRPr lang="en-US" altLang="th-TH"/>
          </a:p>
        </p:txBody>
      </p:sp>
      <p:pic>
        <p:nvPicPr>
          <p:cNvPr id="7" name="Picture 25" descr="07-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11823"/>
            <a:ext cx="7800615" cy="4025756"/>
          </a:xfrm>
          <a:prstGeom prst="rect">
            <a:avLst/>
          </a:prstGeom>
          <a:ln/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488944"/>
              </p:ext>
            </p:extLst>
          </p:nvPr>
        </p:nvGraphicFramePr>
        <p:xfrm>
          <a:off x="2841625" y="221932"/>
          <a:ext cx="34607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8" name="Equation" r:id="rId4" imgW="1333440" imgH="342720" progId="Equation.3">
                  <p:embed/>
                </p:oleObj>
              </mc:Choice>
              <mc:Fallback>
                <p:oleObj name="Equation" r:id="rId4" imgW="1333440" imgH="3427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1625" y="221932"/>
                        <a:ext cx="3460750" cy="890588"/>
                      </a:xfrm>
                      <a:prstGeom prst="rect">
                        <a:avLst/>
                      </a:prstGeom>
                      <a:ln w="2540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75333"/>
              </p:ext>
            </p:extLst>
          </p:nvPr>
        </p:nvGraphicFramePr>
        <p:xfrm>
          <a:off x="6997148" y="514317"/>
          <a:ext cx="1005247" cy="3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9" name="Equation" r:id="rId6" imgW="482400" imgH="177480" progId="Equation.3">
                  <p:embed/>
                </p:oleObj>
              </mc:Choice>
              <mc:Fallback>
                <p:oleObj name="Equation" r:id="rId6" imgW="482400" imgH="17748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7148" y="514317"/>
                        <a:ext cx="1005247" cy="370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2470580"/>
            <a:ext cx="3671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ถ้า</a:t>
            </a:r>
            <a:r>
              <a:rPr lang="th-TH" sz="3200" b="1" i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en-US" sz="3200" b="1" i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2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ที่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มีค่ามาก กราฟจะค่อยๆ</a:t>
            </a:r>
          </a:p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ลดค่าลงอย่างช้าๆ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36" y="5738147"/>
            <a:ext cx="3461205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i="1" dirty="0">
                <a:solidFill>
                  <a:srgbClr val="00B05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200" b="1" dirty="0">
                <a:solidFill>
                  <a:srgbClr val="00B05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B05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ที่</a:t>
            </a: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 </a:t>
            </a:r>
          </a:p>
          <a:p>
            <a:pPr algn="ctr">
              <a:lnSpc>
                <a:spcPts val="3200"/>
              </a:lnSpc>
            </a:pP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กราฟจะลดค่าลงอย่างรวดเร็ว</a:t>
            </a:r>
            <a:endParaRPr lang="en-US" sz="32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2340483"/>
            <a:ext cx="5000211" cy="1143000"/>
          </a:xfrm>
          <a:prstGeom prst="round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1079" y="4648199"/>
            <a:ext cx="3372721" cy="1940755"/>
          </a:xfrm>
          <a:prstGeom prst="roundRect">
            <a:avLst>
              <a:gd name="adj" fmla="val 9148"/>
            </a:avLst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1317061"/>
            <a:ext cx="7473521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สูตรนี้บอกถึงค่าแรงดันของ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ในวงจร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ที่เปลี่ยนค่าตาม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กาลเวลาในรูปของ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Exponential function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3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" y="3214687"/>
            <a:ext cx="3916744" cy="3393115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87412"/>
          </a:xfrm>
        </p:spPr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DDF-8552-4E4E-B1C9-B391AB86178E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74" y="967395"/>
            <a:ext cx="4798252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4671770"/>
            <a:ext cx="4538501" cy="984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10407"/>
            <a:ext cx="8686800" cy="1066800"/>
          </a:xfrm>
        </p:spPr>
        <p:txBody>
          <a:bodyPr>
            <a:normAutofit/>
          </a:bodyPr>
          <a:lstStyle/>
          <a:p>
            <a:pPr marL="280988" indent="-280988">
              <a:buFontTx/>
              <a:buNone/>
            </a:pPr>
            <a:r>
              <a:rPr lang="en-US" altLang="th-TH" sz="3200" dirty="0"/>
              <a:t>  </a:t>
            </a:r>
            <a:r>
              <a:rPr lang="en-US" altLang="th-TH" sz="2800" dirty="0"/>
              <a:t>The key to working with a source-free RC circuit is finding:</a:t>
            </a:r>
          </a:p>
        </p:txBody>
      </p:sp>
      <p:pic>
        <p:nvPicPr>
          <p:cNvPr id="178204" name="Picture 28" descr="07-00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618293"/>
            <a:ext cx="2286000" cy="1778000"/>
          </a:xfrm>
          <a:noFill/>
          <a:ln w="12700">
            <a:noFill/>
            <a:miter lim="800000"/>
            <a:headEnd/>
            <a:tailEnd/>
          </a:ln>
        </p:spPr>
      </p:pic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DDF-8552-4E4E-B1C9-B391AB86178E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7812" y="3352545"/>
            <a:ext cx="7924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93700" indent="-393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0922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h-TH" sz="2400" dirty="0"/>
              <a:t>The initial voltage </a:t>
            </a:r>
            <a:r>
              <a:rPr lang="en-US" altLang="th-TH" sz="2400" i="1" dirty="0"/>
              <a:t>v(0</a:t>
            </a:r>
            <a:r>
              <a:rPr lang="en-US" altLang="th-TH" sz="2400" dirty="0"/>
              <a:t>) = </a:t>
            </a:r>
            <a:r>
              <a:rPr lang="en-US" altLang="th-TH" sz="2400" i="1" dirty="0"/>
              <a:t>V</a:t>
            </a:r>
            <a:r>
              <a:rPr lang="en-US" altLang="th-TH" sz="2400" i="1" baseline="-25000" dirty="0"/>
              <a:t>0</a:t>
            </a:r>
            <a:r>
              <a:rPr lang="en-US" altLang="th-TH" sz="2400" dirty="0"/>
              <a:t> across the capacitor.</a:t>
            </a:r>
          </a:p>
          <a:p>
            <a:pPr eaLnBrk="1" hangingPunct="1">
              <a:buFontTx/>
              <a:buAutoNum type="arabicPeriod"/>
            </a:pPr>
            <a:r>
              <a:rPr lang="en-US" altLang="th-TH" sz="2400" dirty="0"/>
              <a:t>The time constant </a:t>
            </a:r>
            <a:r>
              <a:rPr lang="en-US" altLang="th-TH" sz="2400" dirty="0">
                <a:sym typeface="Symbol" panose="05050102010706020507" pitchFamily="18" charset="2"/>
              </a:rPr>
              <a:t></a:t>
            </a:r>
            <a:r>
              <a:rPr lang="en-US" altLang="th-TH" sz="2400" dirty="0"/>
              <a:t> = RC. </a:t>
            </a:r>
          </a:p>
        </p:txBody>
      </p:sp>
      <p:grpSp>
        <p:nvGrpSpPr>
          <p:cNvPr id="178206" name="Group 30"/>
          <p:cNvGrpSpPr>
            <a:grpSpLocks/>
          </p:cNvGrpSpPr>
          <p:nvPr/>
        </p:nvGrpSpPr>
        <p:grpSpPr bwMode="auto">
          <a:xfrm>
            <a:off x="597812" y="2218313"/>
            <a:ext cx="4856163" cy="639763"/>
            <a:chOff x="349" y="1978"/>
            <a:chExt cx="3059" cy="403"/>
          </a:xfrm>
        </p:grpSpPr>
        <p:graphicFrame>
          <p:nvGraphicFramePr>
            <p:cNvPr id="17820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850679"/>
                </p:ext>
              </p:extLst>
            </p:nvPr>
          </p:nvGraphicFramePr>
          <p:xfrm>
            <a:off x="349" y="1978"/>
            <a:ext cx="142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0" name="Equation" r:id="rId5" imgW="863225" imgH="241195" progId="Equation.3">
                    <p:embed/>
                  </p:oleObj>
                </mc:Choice>
                <mc:Fallback>
                  <p:oleObj name="Equation" r:id="rId5" imgW="863225" imgH="241195" progId="Equation.3">
                    <p:embed/>
                    <p:pic>
                      <p:nvPicPr>
                        <p:cNvPr id="17820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978"/>
                          <a:ext cx="1422" cy="40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20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045939"/>
                </p:ext>
              </p:extLst>
            </p:nvPr>
          </p:nvGraphicFramePr>
          <p:xfrm>
            <a:off x="2688" y="2064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1" name="Equation" r:id="rId7" imgW="520474" imgH="203112" progId="Equation.3">
                    <p:embed/>
                  </p:oleObj>
                </mc:Choice>
                <mc:Fallback>
                  <p:oleObj name="Equation" r:id="rId7" imgW="520474" imgH="203112" progId="Equation.3">
                    <p:embed/>
                    <p:pic>
                      <p:nvPicPr>
                        <p:cNvPr id="17820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64"/>
                          <a:ext cx="720" cy="288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05" name="Text Box 29"/>
            <p:cNvSpPr txBox="1">
              <a:spLocks noChangeArrowheads="1"/>
            </p:cNvSpPr>
            <p:nvPr/>
          </p:nvSpPr>
          <p:spPr bwMode="auto">
            <a:xfrm>
              <a:off x="1893" y="2013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400" dirty="0">
                  <a:solidFill>
                    <a:srgbClr val="003300"/>
                  </a:solidFill>
                </a:rPr>
                <a:t>where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2906" y="4800345"/>
            <a:ext cx="867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หลักการสำคัญในการวิเคราะห์วงจร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คือจะต้องหา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ค่าแรงดันเริ่มต้นของ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หรือค่า </a:t>
            </a:r>
            <a:r>
              <a:rPr lang="en-US" sz="3600" b="1" i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en-US" sz="3600" b="1" dirty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410200" y="5347588"/>
            <a:ext cx="457200" cy="1137620"/>
          </a:xfrm>
          <a:prstGeom prst="rightBrace">
            <a:avLst>
              <a:gd name="adj1" fmla="val 23226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7130" y="5478989"/>
            <a:ext cx="2113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นำไปหาสมการ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5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13</a:t>
            </a:fld>
            <a:endParaRPr lang="en-US" altLang="th-TH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158819" y="593918"/>
            <a:ext cx="4856163" cy="639763"/>
            <a:chOff x="349" y="1978"/>
            <a:chExt cx="3059" cy="403"/>
          </a:xfrm>
        </p:grpSpPr>
        <p:graphicFrame>
          <p:nvGraphicFramePr>
            <p:cNvPr id="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451457"/>
                </p:ext>
              </p:extLst>
            </p:nvPr>
          </p:nvGraphicFramePr>
          <p:xfrm>
            <a:off x="349" y="1978"/>
            <a:ext cx="142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46" name="Equation" r:id="rId3" imgW="863225" imgH="241195" progId="Equation.3">
                    <p:embed/>
                  </p:oleObj>
                </mc:Choice>
                <mc:Fallback>
                  <p:oleObj name="Equation" r:id="rId3" imgW="863225" imgH="241195" progId="Equation.3">
                    <p:embed/>
                    <p:pic>
                      <p:nvPicPr>
                        <p:cNvPr id="17820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978"/>
                          <a:ext cx="1422" cy="40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410200"/>
                </p:ext>
              </p:extLst>
            </p:nvPr>
          </p:nvGraphicFramePr>
          <p:xfrm>
            <a:off x="2688" y="2064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47" name="Equation" r:id="rId5" imgW="520474" imgH="203112" progId="Equation.3">
                    <p:embed/>
                  </p:oleObj>
                </mc:Choice>
                <mc:Fallback>
                  <p:oleObj name="Equation" r:id="rId5" imgW="520474" imgH="203112" progId="Equation.3">
                    <p:embed/>
                    <p:pic>
                      <p:nvPicPr>
                        <p:cNvPr id="17820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64"/>
                          <a:ext cx="720" cy="288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1893" y="2013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400" dirty="0">
                  <a:solidFill>
                    <a:srgbClr val="003300"/>
                  </a:solidFill>
                </a:rPr>
                <a:t>where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31636" y="125914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Time constant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826" y="1828800"/>
            <a:ext cx="7447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RC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มีหน่วยเป็นวินาทีเพราะว่าพจน์                    นี้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เลขยกกำลังของ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จะต้องไม่มีหน่วย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05257"/>
              </p:ext>
            </p:extLst>
          </p:nvPr>
        </p:nvGraphicFramePr>
        <p:xfrm>
          <a:off x="5806209" y="1599186"/>
          <a:ext cx="177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48" name="Equation" r:id="rId7" imgW="711000" imgH="330120" progId="Equation.3">
                  <p:embed/>
                </p:oleObj>
              </mc:Choice>
              <mc:Fallback>
                <p:oleObj name="Equation" r:id="rId7" imgW="711000" imgH="33012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6209" y="1599186"/>
                        <a:ext cx="1778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68266"/>
              </p:ext>
            </p:extLst>
          </p:nvPr>
        </p:nvGraphicFramePr>
        <p:xfrm>
          <a:off x="1693677" y="3441685"/>
          <a:ext cx="2881398" cy="133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49" name="Equation" r:id="rId9" imgW="711000" imgH="330120" progId="Equation.3">
                  <p:embed/>
                </p:oleObj>
              </mc:Choice>
              <mc:Fallback>
                <p:oleObj name="Equation" r:id="rId9" imgW="711000" imgH="3301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3677" y="3441685"/>
                        <a:ext cx="2881398" cy="133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096805" y="2772905"/>
            <a:ext cx="897966" cy="9608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18571" y="3441685"/>
            <a:ext cx="838200" cy="97791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16244" y="3200400"/>
            <a:ext cx="980597" cy="53340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84372" y="276181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600" b="1" i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มีหน่วยเป็นวินาที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6244" y="4267200"/>
            <a:ext cx="873927" cy="83820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6449" y="4953000"/>
            <a:ext cx="44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600" b="1" i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จะต้องมีหน่วยเป็นวินาทีด้วย เพื่อจะให้หน่วยของ </a:t>
            </a:r>
            <a:r>
              <a:rPr lang="en-US" sz="3600" b="1" i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หน่วยของ </a:t>
            </a:r>
            <a:r>
              <a:rPr lang="en-US" sz="3600" b="1" i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หักล้างกัน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66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236" y="-104127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556" y="991893"/>
            <a:ext cx="1752600" cy="457200"/>
          </a:xfrm>
        </p:spPr>
        <p:txBody>
          <a:bodyPr>
            <a:noAutofit/>
          </a:bodyPr>
          <a:lstStyle/>
          <a:p>
            <a:pPr marL="225425" indent="-225425">
              <a:buFontTx/>
              <a:buNone/>
            </a:pPr>
            <a:r>
              <a:rPr lang="en-US" altLang="th-TH" sz="2400" b="1" u="sng" dirty="0"/>
              <a:t>Example 1</a:t>
            </a:r>
          </a:p>
          <a:p>
            <a:pPr marL="225425" indent="-225425">
              <a:buFontTx/>
              <a:buNone/>
            </a:pPr>
            <a:r>
              <a:rPr lang="en-US" altLang="th-TH" sz="2400" dirty="0"/>
              <a:t>  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35D-5540-4A77-B35C-C4DCDF716B51}" type="slidenum">
              <a:rPr lang="en-US" altLang="th-TH"/>
              <a:pPr/>
              <a:t>14</a:t>
            </a:fld>
            <a:endParaRPr lang="en-US" altLang="th-TH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46" y="1542921"/>
            <a:ext cx="4601241" cy="2128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00" y="1011845"/>
            <a:ext cx="5707191" cy="47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52" y="4285649"/>
            <a:ext cx="3068534" cy="1876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823984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Equivalent circuit</a:t>
            </a:r>
            <a:endParaRPr lang="th-TH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237265"/>
            <a:ext cx="2374786" cy="713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5805249"/>
            <a:ext cx="3048000" cy="4653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26838" y="5185922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-33336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35D-5540-4A77-B35C-C4DCDF716B51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37" y="1576036"/>
            <a:ext cx="3719375" cy="479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319" y="2080525"/>
            <a:ext cx="3112456" cy="5798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70" y="1072761"/>
            <a:ext cx="2357830" cy="1441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556" y="3434329"/>
            <a:ext cx="5567000" cy="842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033" y="4959060"/>
            <a:ext cx="3168228" cy="811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85" y="3248025"/>
            <a:ext cx="2109949" cy="1933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14639" y="2816522"/>
            <a:ext cx="241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Voltage divider</a:t>
            </a:r>
            <a:endParaRPr lang="th-TH" sz="28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6794" y="4503463"/>
            <a:ext cx="173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Ohm’s law</a:t>
            </a:r>
            <a:endParaRPr lang="th-TH" sz="28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5160" y="969457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ได้สูตร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v(t)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70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997" y="152400"/>
            <a:ext cx="1676400" cy="457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th-TH" sz="2400" b="1" u="sng" dirty="0"/>
              <a:t>Example 2</a:t>
            </a:r>
          </a:p>
          <a:p>
            <a:pPr>
              <a:buFontTx/>
              <a:buNone/>
            </a:pPr>
            <a:r>
              <a:rPr lang="en-US" altLang="th-TH" sz="2400" dirty="0"/>
              <a:t>   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7CE7-80EE-444D-8B5F-EE1877483044}" type="slidenum">
              <a:rPr lang="en-US" altLang="th-TH"/>
              <a:pPr/>
              <a:t>16</a:t>
            </a:fld>
            <a:endParaRPr lang="en-US" altLang="th-TH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98" y="845344"/>
            <a:ext cx="4975804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32086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switch in the circuit </a:t>
            </a:r>
            <a:r>
              <a:rPr lang="en-US" sz="2000" dirty="0" smtClean="0"/>
              <a:t>has </a:t>
            </a:r>
            <a:r>
              <a:rPr lang="en-US" sz="2000" dirty="0"/>
              <a:t>been closed for a long </a:t>
            </a:r>
            <a:r>
              <a:rPr lang="en-US" sz="2000" dirty="0" smtClean="0"/>
              <a:t>time, and  </a:t>
            </a:r>
            <a:r>
              <a:rPr lang="en-US" sz="2000" dirty="0"/>
              <a:t>it  is  opened  </a:t>
            </a:r>
            <a:r>
              <a:rPr lang="en-US" sz="2000" dirty="0" smtClean="0"/>
              <a:t>at </a:t>
            </a:r>
            <a:r>
              <a:rPr lang="en-US" sz="2000" i="1" dirty="0" smtClean="0"/>
              <a:t>t = 0</a:t>
            </a:r>
            <a:r>
              <a:rPr lang="en-US" sz="2000" dirty="0" smtClean="0"/>
              <a:t>.</a:t>
            </a:r>
            <a:endParaRPr lang="th-T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1817" y="3164585"/>
            <a:ext cx="844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 </a:t>
            </a:r>
            <a:r>
              <a:rPr lang="en-US" sz="2000" i="1" dirty="0" smtClean="0"/>
              <a:t>v(t) </a:t>
            </a:r>
            <a:r>
              <a:rPr lang="en-US" sz="2000" dirty="0" smtClean="0"/>
              <a:t>for </a:t>
            </a:r>
            <a:r>
              <a:rPr lang="en-US" sz="2000" i="1" dirty="0" smtClean="0"/>
              <a:t>t ≥ 0. </a:t>
            </a:r>
            <a:r>
              <a:rPr lang="en-US" sz="2000" dirty="0"/>
              <a:t>Calculate  the  </a:t>
            </a:r>
            <a:r>
              <a:rPr lang="en-US" sz="2000" dirty="0" smtClean="0"/>
              <a:t>initial energy </a:t>
            </a:r>
            <a:r>
              <a:rPr lang="en-US" sz="2000" dirty="0"/>
              <a:t>stored in the capacitor.</a:t>
            </a:r>
            <a:endParaRPr lang="th-TH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74785"/>
            <a:ext cx="4657158" cy="1804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24980"/>
          <a:stretch/>
        </p:blipFill>
        <p:spPr>
          <a:xfrm>
            <a:off x="5334000" y="4317006"/>
            <a:ext cx="3050303" cy="701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098" y="5724809"/>
            <a:ext cx="2110523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005" y="3851247"/>
            <a:ext cx="1096433" cy="3235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53000" y="5059031"/>
            <a:ext cx="286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จะได้ค่าแรงดันเริ่มต้น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2392"/>
            <a:ext cx="1676400" cy="457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th-TH" sz="2400" b="1" u="sng" dirty="0"/>
              <a:t>Example 2</a:t>
            </a:r>
          </a:p>
          <a:p>
            <a:pPr>
              <a:buFontTx/>
              <a:buNone/>
            </a:pPr>
            <a:r>
              <a:rPr lang="en-US" altLang="th-TH" sz="2400" dirty="0"/>
              <a:t>   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7CE7-80EE-444D-8B5F-EE1877483044}" type="slidenum">
              <a:rPr lang="en-US" altLang="th-TH"/>
              <a:pPr/>
              <a:t>17</a:t>
            </a:fld>
            <a:endParaRPr lang="en-US" altLang="th-TH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02" y="441102"/>
            <a:ext cx="3525146" cy="1747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2" y="854748"/>
            <a:ext cx="1323838" cy="362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251" y="2375179"/>
            <a:ext cx="2627349" cy="510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251" y="3800650"/>
            <a:ext cx="4473812" cy="432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400" y="4944844"/>
            <a:ext cx="4223702" cy="600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391" y="4977497"/>
            <a:ext cx="1377245" cy="4799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1320" y="5641845"/>
            <a:ext cx="6853054" cy="872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7362" y="3153515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361" y="4318059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ได้สูตร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v(t)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69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7.2 The </a:t>
            </a:r>
            <a:r>
              <a:rPr lang="en-US" altLang="th-TH" sz="4000" dirty="0" smtClean="0"/>
              <a:t>Source-Free RL Circuit</a:t>
            </a:r>
            <a:endParaRPr lang="en-US" altLang="th-TH" sz="4000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906" y="1299370"/>
            <a:ext cx="8373894" cy="1371600"/>
          </a:xfrm>
        </p:spPr>
        <p:txBody>
          <a:bodyPr>
            <a:normAutofit/>
          </a:bodyPr>
          <a:lstStyle/>
          <a:p>
            <a:r>
              <a:rPr lang="en-US" altLang="th-TH" sz="2800" dirty="0"/>
              <a:t>A </a:t>
            </a:r>
            <a:r>
              <a:rPr lang="en-US" altLang="th-TH" sz="2800" b="1" dirty="0"/>
              <a:t>first-order RL circuit</a:t>
            </a:r>
            <a:r>
              <a:rPr lang="en-US" altLang="th-TH" sz="2800" dirty="0"/>
              <a:t> consists of a inductor L (or its equivalent) and a resistor (or its equivalent)</a:t>
            </a:r>
          </a:p>
        </p:txBody>
      </p:sp>
      <p:pic>
        <p:nvPicPr>
          <p:cNvPr id="182298" name="Picture 26" descr="07-0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174013"/>
            <a:ext cx="3048000" cy="2944813"/>
          </a:xfrm>
          <a:noFill/>
          <a:ln/>
        </p:spPr>
      </p:pic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6489-0E0F-424C-A6EA-26741162D1A2}" type="slidenum">
              <a:rPr lang="en-US" altLang="th-TH"/>
              <a:pPr/>
              <a:t>18</a:t>
            </a:fld>
            <a:endParaRPr lang="en-US" altLang="th-TH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pSp>
        <p:nvGrpSpPr>
          <p:cNvPr id="182317" name="Group 45"/>
          <p:cNvGrpSpPr>
            <a:grpSpLocks/>
          </p:cNvGrpSpPr>
          <p:nvPr/>
        </p:nvGrpSpPr>
        <p:grpSpPr bwMode="auto">
          <a:xfrm>
            <a:off x="3336992" y="2245775"/>
            <a:ext cx="3302000" cy="549275"/>
            <a:chOff x="2448" y="1824"/>
            <a:chExt cx="2080" cy="346"/>
          </a:xfrm>
        </p:grpSpPr>
        <p:graphicFrame>
          <p:nvGraphicFramePr>
            <p:cNvPr id="1823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380944"/>
                </p:ext>
              </p:extLst>
            </p:nvPr>
          </p:nvGraphicFramePr>
          <p:xfrm>
            <a:off x="3348" y="1824"/>
            <a:ext cx="118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50" name="Equation" r:id="rId5" imgW="749160" imgH="215640" progId="Equation.3">
                    <p:embed/>
                  </p:oleObj>
                </mc:Choice>
                <mc:Fallback>
                  <p:oleObj name="Equation" r:id="rId5" imgW="74916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1824"/>
                          <a:ext cx="1180" cy="34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6" name="Text Box 34"/>
            <p:cNvSpPr txBox="1">
              <a:spLocks noChangeArrowheads="1"/>
            </p:cNvSpPr>
            <p:nvPr/>
          </p:nvSpPr>
          <p:spPr bwMode="auto">
            <a:xfrm>
              <a:off x="2448" y="1872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400" b="1" dirty="0">
                  <a:solidFill>
                    <a:srgbClr val="0000FF"/>
                  </a:solidFill>
                </a:rPr>
                <a:t>By KVL</a:t>
              </a:r>
            </a:p>
          </p:txBody>
        </p:sp>
      </p:grpSp>
      <p:grpSp>
        <p:nvGrpSpPr>
          <p:cNvPr id="182318" name="Group 46"/>
          <p:cNvGrpSpPr>
            <a:grpSpLocks/>
          </p:cNvGrpSpPr>
          <p:nvPr/>
        </p:nvGrpSpPr>
        <p:grpSpPr bwMode="auto">
          <a:xfrm>
            <a:off x="3764604" y="3044824"/>
            <a:ext cx="3060700" cy="855663"/>
            <a:chOff x="2352" y="2256"/>
            <a:chExt cx="1928" cy="539"/>
          </a:xfrm>
        </p:grpSpPr>
        <p:graphicFrame>
          <p:nvGraphicFramePr>
            <p:cNvPr id="18230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329876"/>
                </p:ext>
              </p:extLst>
            </p:nvPr>
          </p:nvGraphicFramePr>
          <p:xfrm>
            <a:off x="2969" y="2256"/>
            <a:ext cx="1311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51" name="Equation" r:id="rId7" imgW="965160" imgH="393480" progId="Equation.3">
                    <p:embed/>
                  </p:oleObj>
                </mc:Choice>
                <mc:Fallback>
                  <p:oleObj name="Equation" r:id="rId7" imgW="96516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2256"/>
                          <a:ext cx="1311" cy="539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7" name="Line 35"/>
            <p:cNvSpPr>
              <a:spLocks noChangeShapeType="1"/>
            </p:cNvSpPr>
            <p:nvPr/>
          </p:nvSpPr>
          <p:spPr bwMode="auto">
            <a:xfrm>
              <a:off x="2352" y="2544"/>
              <a:ext cx="28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82313" name="Group 41"/>
          <p:cNvGrpSpPr>
            <a:grpSpLocks/>
          </p:cNvGrpSpPr>
          <p:nvPr/>
        </p:nvGrpSpPr>
        <p:grpSpPr bwMode="auto">
          <a:xfrm>
            <a:off x="3352800" y="3717537"/>
            <a:ext cx="3733800" cy="1147764"/>
            <a:chOff x="2544" y="2640"/>
            <a:chExt cx="2352" cy="723"/>
          </a:xfrm>
        </p:grpSpPr>
        <p:sp>
          <p:nvSpPr>
            <p:cNvPr id="182309" name="Text Box 37"/>
            <p:cNvSpPr txBox="1">
              <a:spLocks noChangeArrowheads="1"/>
            </p:cNvSpPr>
            <p:nvPr/>
          </p:nvSpPr>
          <p:spPr bwMode="auto">
            <a:xfrm>
              <a:off x="2544" y="3072"/>
              <a:ext cx="1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400" dirty="0">
                  <a:solidFill>
                    <a:srgbClr val="003300"/>
                  </a:solidFill>
                </a:rPr>
                <a:t>Inductors law</a:t>
              </a:r>
            </a:p>
          </p:txBody>
        </p:sp>
        <p:sp>
          <p:nvSpPr>
            <p:cNvPr id="182310" name="Text Box 38"/>
            <p:cNvSpPr txBox="1">
              <a:spLocks noChangeArrowheads="1"/>
            </p:cNvSpPr>
            <p:nvPr/>
          </p:nvSpPr>
          <p:spPr bwMode="auto">
            <a:xfrm>
              <a:off x="3888" y="3072"/>
              <a:ext cx="10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400">
                  <a:solidFill>
                    <a:srgbClr val="003300"/>
                  </a:solidFill>
                </a:rPr>
                <a:t>Ohms law</a:t>
              </a:r>
            </a:p>
          </p:txBody>
        </p:sp>
        <p:sp>
          <p:nvSpPr>
            <p:cNvPr id="182311" name="Line 39"/>
            <p:cNvSpPr>
              <a:spLocks noChangeShapeType="1"/>
            </p:cNvSpPr>
            <p:nvPr/>
          </p:nvSpPr>
          <p:spPr bwMode="auto">
            <a:xfrm flipV="1">
              <a:off x="3168" y="2640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82312" name="Line 40"/>
            <p:cNvSpPr>
              <a:spLocks noChangeShapeType="1"/>
            </p:cNvSpPr>
            <p:nvPr/>
          </p:nvSpPr>
          <p:spPr bwMode="auto">
            <a:xfrm flipH="1" flipV="1">
              <a:off x="4128" y="2640"/>
              <a:ext cx="9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82321" name="Group 49"/>
          <p:cNvGrpSpPr>
            <a:grpSpLocks/>
          </p:cNvGrpSpPr>
          <p:nvPr/>
        </p:nvGrpSpPr>
        <p:grpSpPr bwMode="auto">
          <a:xfrm>
            <a:off x="3162232" y="5394036"/>
            <a:ext cx="2533650" cy="969963"/>
            <a:chOff x="2064" y="3360"/>
            <a:chExt cx="1596" cy="611"/>
          </a:xfrm>
        </p:grpSpPr>
        <p:graphicFrame>
          <p:nvGraphicFramePr>
            <p:cNvPr id="18230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330847"/>
                </p:ext>
              </p:extLst>
            </p:nvPr>
          </p:nvGraphicFramePr>
          <p:xfrm>
            <a:off x="2437" y="3360"/>
            <a:ext cx="122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52" name="Equation" r:id="rId9" imgW="787320" imgH="393480" progId="Equation.3">
                    <p:embed/>
                  </p:oleObj>
                </mc:Choice>
                <mc:Fallback>
                  <p:oleObj name="Equation" r:id="rId9" imgW="787320" imgH="3934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3360"/>
                          <a:ext cx="1223" cy="611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14" name="Line 42"/>
            <p:cNvSpPr>
              <a:spLocks noChangeShapeType="1"/>
            </p:cNvSpPr>
            <p:nvPr/>
          </p:nvSpPr>
          <p:spPr bwMode="auto">
            <a:xfrm>
              <a:off x="2064" y="3648"/>
              <a:ext cx="28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pSp>
        <p:nvGrpSpPr>
          <p:cNvPr id="182320" name="Group 48"/>
          <p:cNvGrpSpPr>
            <a:grpSpLocks/>
          </p:cNvGrpSpPr>
          <p:nvPr/>
        </p:nvGrpSpPr>
        <p:grpSpPr bwMode="auto">
          <a:xfrm>
            <a:off x="5943600" y="5486400"/>
            <a:ext cx="3016250" cy="619125"/>
            <a:chOff x="3744" y="3456"/>
            <a:chExt cx="1900" cy="390"/>
          </a:xfrm>
        </p:grpSpPr>
        <p:graphicFrame>
          <p:nvGraphicFramePr>
            <p:cNvPr id="182315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864013"/>
                </p:ext>
              </p:extLst>
            </p:nvPr>
          </p:nvGraphicFramePr>
          <p:xfrm>
            <a:off x="4077" y="3456"/>
            <a:ext cx="1567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53" name="Equation" r:id="rId11" imgW="965160" imgH="241200" progId="Equation.3">
                    <p:embed/>
                  </p:oleObj>
                </mc:Choice>
                <mc:Fallback>
                  <p:oleObj name="Equation" r:id="rId11" imgW="965160" imgH="241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3456"/>
                          <a:ext cx="1567" cy="39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19" name="Line 47"/>
            <p:cNvSpPr>
              <a:spLocks noChangeShapeType="1"/>
            </p:cNvSpPr>
            <p:nvPr/>
          </p:nvSpPr>
          <p:spPr bwMode="auto">
            <a:xfrm>
              <a:off x="3744" y="3648"/>
              <a:ext cx="28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9" y="937308"/>
            <a:ext cx="2136532" cy="205740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254240" y="458373"/>
            <a:ext cx="1980276" cy="1042408"/>
          </a:xfrm>
          <a:prstGeom prst="rightArrow">
            <a:avLst>
              <a:gd name="adj1" fmla="val 99894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1141-745B-43AA-B63A-10FD5BA99868}" type="slidenum">
              <a:rPr lang="en-US" altLang="th-TH" smtClean="0"/>
              <a:pPr/>
              <a:t>19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33" y="273826"/>
            <a:ext cx="1410262" cy="633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44" y="1683876"/>
            <a:ext cx="1824439" cy="537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879263"/>
            <a:ext cx="1882915" cy="84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399" y="2397064"/>
            <a:ext cx="1918000" cy="8537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713" y="2268418"/>
            <a:ext cx="1906306" cy="9823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8346" y="5719592"/>
            <a:ext cx="2058343" cy="9122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4288" y="449596"/>
            <a:ext cx="79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Symbol" panose="05050102010706020507" pitchFamily="18" charset="2"/>
                <a:cs typeface="TH Sarabun New" panose="020B0500040200020003" pitchFamily="34" charset="-34"/>
              </a:rPr>
              <a:t>ที่มา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681" y="5841957"/>
            <a:ext cx="2365240" cy="66749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360141" y="636665"/>
            <a:ext cx="1582484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ตอนเริ่มต้น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สมมุติว่า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647" y="283293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กระแสผ่าน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คือ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2090" y="1003210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พลังงานสะสมใน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คือ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13380" y="1673620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KVL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042771" y="2672404"/>
            <a:ext cx="329429" cy="303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648200" y="2234187"/>
            <a:ext cx="381000" cy="256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4837" y="3742231"/>
            <a:ext cx="2539254" cy="964428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6852919" y="3331391"/>
            <a:ext cx="381000" cy="256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1383" y="3669535"/>
            <a:ext cx="2389604" cy="1194802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800000">
            <a:off x="5550668" y="4072913"/>
            <a:ext cx="329429" cy="303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3809" y="4912832"/>
            <a:ext cx="3781413" cy="885855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4267199" y="4723689"/>
            <a:ext cx="381000" cy="256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327518" y="5639412"/>
            <a:ext cx="381000" cy="256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863516" y="6072297"/>
            <a:ext cx="329429" cy="303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8243887" cy="1204084"/>
          </a:xfrm>
        </p:spPr>
        <p:txBody>
          <a:bodyPr/>
          <a:lstStyle/>
          <a:p>
            <a:r>
              <a:rPr lang="en-US" altLang="th-TH" dirty="0"/>
              <a:t>Chapter 7 First-Order </a:t>
            </a:r>
            <a:r>
              <a:rPr lang="en-US" altLang="th-TH" sz="4000" dirty="0"/>
              <a:t>Circuits</a:t>
            </a:r>
            <a:br>
              <a:rPr lang="en-US" altLang="th-TH" sz="4000" dirty="0"/>
            </a:br>
            <a:endParaRPr lang="en-US" altLang="th-TH" sz="40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75034" y="2905780"/>
            <a:ext cx="8229600" cy="2590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altLang="th-TH" sz="2800" dirty="0"/>
              <a:t>7.1	The Source-Free RC Circuit</a:t>
            </a:r>
          </a:p>
          <a:p>
            <a:pPr marL="609600" indent="-609600">
              <a:buFontTx/>
              <a:buNone/>
            </a:pPr>
            <a:r>
              <a:rPr lang="en-US" altLang="th-TH" sz="2800" dirty="0"/>
              <a:t>7.2	The Source-Free RL Circuit</a:t>
            </a:r>
          </a:p>
          <a:p>
            <a:pPr marL="609600" indent="-609600">
              <a:buFontTx/>
              <a:buNone/>
            </a:pPr>
            <a:r>
              <a:rPr lang="en-US" altLang="th-TH" sz="2800" dirty="0"/>
              <a:t>7.3	Unit-step Function</a:t>
            </a:r>
          </a:p>
          <a:p>
            <a:pPr marL="609600" indent="-609600">
              <a:buFontTx/>
              <a:buNone/>
            </a:pPr>
            <a:r>
              <a:rPr lang="en-US" altLang="th-TH" sz="2800" dirty="0"/>
              <a:t>7.4  </a:t>
            </a:r>
            <a:r>
              <a:rPr lang="en-US" altLang="th-TH" sz="2800" dirty="0" smtClean="0"/>
              <a:t>	Step </a:t>
            </a:r>
            <a:r>
              <a:rPr lang="en-US" altLang="th-TH" sz="2800" dirty="0"/>
              <a:t>Response of an RC Circuit</a:t>
            </a:r>
          </a:p>
          <a:p>
            <a:pPr marL="609600" indent="-609600">
              <a:buFontTx/>
              <a:buNone/>
            </a:pPr>
            <a:r>
              <a:rPr lang="en-US" altLang="th-TH" sz="2800" dirty="0"/>
              <a:t>7.5	Step Response of an RL Circuit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4FA-F23C-4E3F-9CF0-850E17D09CA4}" type="slidenum">
              <a:rPr lang="en-US" altLang="th-TH"/>
              <a:pPr/>
              <a:t>2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43119"/>
            <a:ext cx="8686800" cy="10380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0" y="218523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h-TH" sz="2800" dirty="0">
                <a:solidFill>
                  <a:srgbClr val="C00000"/>
                </a:solidFill>
              </a:rPr>
              <a:t>RC </a:t>
            </a:r>
            <a:r>
              <a:rPr lang="en-US" altLang="th-TH" sz="2800" dirty="0" smtClean="0">
                <a:solidFill>
                  <a:srgbClr val="C00000"/>
                </a:solidFill>
              </a:rPr>
              <a:t>Circuits                  RL Circuits</a:t>
            </a:r>
            <a:endParaRPr lang="th-TH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12" y="5496580"/>
            <a:ext cx="9004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Source Free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หมายถึงกรณีที่วงจรไม่มี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อยู่ในวงจร</a:t>
            </a:r>
          </a:p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โดยวงจรจะทำงานได้โดยใช้พลังงานที่สะสมใน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18201"/>
              </p:ext>
            </p:extLst>
          </p:nvPr>
        </p:nvGraphicFramePr>
        <p:xfrm>
          <a:off x="4155360" y="782593"/>
          <a:ext cx="476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1" name="Equation" r:id="rId3" imgW="1904760" imgH="393480" progId="Equation.3">
                  <p:embed/>
                </p:oleObj>
              </mc:Choice>
              <mc:Fallback>
                <p:oleObj name="Equation" r:id="rId3" imgW="1904760" imgH="39348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5360" y="782593"/>
                        <a:ext cx="476250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57845"/>
              </p:ext>
            </p:extLst>
          </p:nvPr>
        </p:nvGraphicFramePr>
        <p:xfrm>
          <a:off x="227822" y="762641"/>
          <a:ext cx="1941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2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1823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22" y="762641"/>
                        <a:ext cx="1941513" cy="9699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20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263818" y="314639"/>
            <a:ext cx="258596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อธิบาย ขยายความ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0093" y="881921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Integrate </a:t>
            </a:r>
            <a:endParaRPr lang="th-TH" sz="2400" dirty="0" smtClean="0"/>
          </a:p>
          <a:p>
            <a:r>
              <a:rPr lang="en-US" sz="2400" dirty="0" smtClean="0"/>
              <a:t>both sides</a:t>
            </a:r>
            <a:endParaRPr lang="th-TH" sz="2400" dirty="0"/>
          </a:p>
        </p:txBody>
      </p:sp>
      <p:sp>
        <p:nvSpPr>
          <p:cNvPr id="13" name="Right Arrow 12"/>
          <p:cNvSpPr/>
          <p:nvPr/>
        </p:nvSpPr>
        <p:spPr>
          <a:xfrm>
            <a:off x="2239099" y="1120451"/>
            <a:ext cx="308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850960" y="1136095"/>
            <a:ext cx="308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11820" y="999442"/>
            <a:ext cx="599470" cy="64422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5159" y="162910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Integration constant</a:t>
            </a:r>
            <a:endParaRPr lang="th-TH" sz="2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67600" y="485554"/>
            <a:ext cx="489079" cy="498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49514"/>
              </p:ext>
            </p:extLst>
          </p:nvPr>
        </p:nvGraphicFramePr>
        <p:xfrm>
          <a:off x="6007100" y="3581400"/>
          <a:ext cx="1460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3" name="Equation" r:id="rId7" imgW="583920" imgH="457200" progId="Equation.3">
                  <p:embed/>
                </p:oleObj>
              </mc:Choice>
              <mc:Fallback>
                <p:oleObj name="Equation" r:id="rId7" imgW="583920" imgH="4572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00" y="3581400"/>
                        <a:ext cx="14605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16229" y="5133454"/>
            <a:ext cx="3281668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ในรูปฟังก์ชันของ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ตัวแปรเวลา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ได้เป็น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04992" y="2091707"/>
            <a:ext cx="2717691" cy="984250"/>
            <a:chOff x="939909" y="1902604"/>
            <a:chExt cx="2717691" cy="984250"/>
          </a:xfrm>
        </p:grpSpPr>
        <p:sp>
          <p:nvSpPr>
            <p:cNvPr id="38" name="Rounded Rectangle 37"/>
            <p:cNvSpPr/>
            <p:nvPr/>
          </p:nvSpPr>
          <p:spPr>
            <a:xfrm>
              <a:off x="939909" y="1914629"/>
              <a:ext cx="2717691" cy="9722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655430"/>
                </p:ext>
              </p:extLst>
            </p:nvPr>
          </p:nvGraphicFramePr>
          <p:xfrm>
            <a:off x="1207256" y="1902604"/>
            <a:ext cx="2159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04" name="Equation" r:id="rId9" imgW="863280" imgH="393480" progId="Equation.3">
                    <p:embed/>
                  </p:oleObj>
                </mc:Choice>
                <mc:Fallback>
                  <p:oleObj name="Equation" r:id="rId9" imgW="863280" imgH="393480" progId="Equation.3">
                    <p:embed/>
                    <p:pic>
                      <p:nvPicPr>
                        <p:cNvPr id="39" name="Object 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07256" y="1902604"/>
                          <a:ext cx="2159000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Straight Arrow Connector 40"/>
          <p:cNvCxnSpPr/>
          <p:nvPr/>
        </p:nvCxnSpPr>
        <p:spPr>
          <a:xfrm flipH="1" flipV="1">
            <a:off x="658701" y="1399603"/>
            <a:ext cx="381482" cy="692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</p:cNvCxnSpPr>
          <p:nvPr/>
        </p:nvCxnSpPr>
        <p:spPr>
          <a:xfrm flipV="1">
            <a:off x="3422683" y="1440895"/>
            <a:ext cx="1073117" cy="11489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545930" y="473005"/>
            <a:ext cx="639978" cy="5113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18578"/>
              </p:ext>
            </p:extLst>
          </p:nvPr>
        </p:nvGraphicFramePr>
        <p:xfrm>
          <a:off x="5410200" y="2564014"/>
          <a:ext cx="2057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5" name="Equation" r:id="rId11" imgW="914400" imgH="482400" progId="Equation.3">
                  <p:embed/>
                </p:oleObj>
              </mc:Choice>
              <mc:Fallback>
                <p:oleObj name="Equation" r:id="rId11" imgW="914400" imgH="4824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0200" y="2564014"/>
                        <a:ext cx="205740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455496"/>
              </p:ext>
            </p:extLst>
          </p:nvPr>
        </p:nvGraphicFramePr>
        <p:xfrm>
          <a:off x="6226343" y="4343400"/>
          <a:ext cx="1492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6" name="Equation" r:id="rId13" imgW="596880" imgH="342720" progId="Equation.3">
                  <p:embed/>
                </p:oleObj>
              </mc:Choice>
              <mc:Fallback>
                <p:oleObj name="Equation" r:id="rId13" imgW="596880" imgH="34272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6343" y="4343400"/>
                        <a:ext cx="149225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70412"/>
              </p:ext>
            </p:extLst>
          </p:nvPr>
        </p:nvGraphicFramePr>
        <p:xfrm>
          <a:off x="5302123" y="6014986"/>
          <a:ext cx="24876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7" name="Equation" r:id="rId15" imgW="965160" imgH="241200" progId="Equation.3">
                  <p:embed/>
                </p:oleObj>
              </mc:Choice>
              <mc:Fallback>
                <p:oleObj name="Equation" r:id="rId15" imgW="965160" imgH="241200" progId="Equation.3">
                  <p:embed/>
                  <p:pic>
                    <p:nvPicPr>
                      <p:cNvPr id="18231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123" y="6014986"/>
                        <a:ext cx="2487613" cy="6191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39564" y="986247"/>
            <a:ext cx="998141" cy="670618"/>
          </a:xfrm>
          <a:prstGeom prst="rect">
            <a:avLst/>
          </a:prstGeom>
        </p:spPr>
      </p:pic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18297"/>
              </p:ext>
            </p:extLst>
          </p:nvPr>
        </p:nvGraphicFramePr>
        <p:xfrm>
          <a:off x="5147555" y="1745780"/>
          <a:ext cx="2362200" cy="86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8" name="Equation" r:id="rId18" imgW="1079280" imgH="393480" progId="Equation.3">
                  <p:embed/>
                </p:oleObj>
              </mc:Choice>
              <mc:Fallback>
                <p:oleObj name="Equation" r:id="rId18" imgW="1079280" imgH="39348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47555" y="1745780"/>
                        <a:ext cx="2362200" cy="861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V="1">
            <a:off x="4401980" y="4267200"/>
            <a:ext cx="1514491" cy="8662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83032" y="3729419"/>
            <a:ext cx="3987473" cy="1994214"/>
            <a:chOff x="383032" y="3729419"/>
            <a:chExt cx="3987473" cy="1994214"/>
          </a:xfrm>
        </p:grpSpPr>
        <p:sp>
          <p:nvSpPr>
            <p:cNvPr id="22" name="Rounded Rectangle 21"/>
            <p:cNvSpPr/>
            <p:nvPr/>
          </p:nvSpPr>
          <p:spPr>
            <a:xfrm>
              <a:off x="383032" y="3729419"/>
              <a:ext cx="3987473" cy="199421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5489875"/>
                </p:ext>
              </p:extLst>
            </p:nvPr>
          </p:nvGraphicFramePr>
          <p:xfrm>
            <a:off x="848728" y="3729419"/>
            <a:ext cx="10160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09" name="Equation" r:id="rId20" imgW="406080" imgH="228600" progId="Equation.3">
                    <p:embed/>
                  </p:oleObj>
                </mc:Choice>
                <mc:Fallback>
                  <p:oleObj name="Equation" r:id="rId20" imgW="406080" imgH="228600" progId="Equation.3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48728" y="3729419"/>
                          <a:ext cx="10160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2759380"/>
                </p:ext>
              </p:extLst>
            </p:nvPr>
          </p:nvGraphicFramePr>
          <p:xfrm>
            <a:off x="1327126" y="4958421"/>
            <a:ext cx="29527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0" name="Equation" r:id="rId22" imgW="1180800" imgH="228600" progId="Equation.3">
                    <p:embed/>
                  </p:oleObj>
                </mc:Choice>
                <mc:Fallback>
                  <p:oleObj name="Equation" r:id="rId22" imgW="1180800" imgH="2286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27126" y="4958421"/>
                          <a:ext cx="295275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44343" y="3883595"/>
              <a:ext cx="52129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ถ้า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7343" y="4460256"/>
              <a:ext cx="82586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จะได้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381" y="5101371"/>
              <a:ext cx="92044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ดังนั้น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792034"/>
                </p:ext>
              </p:extLst>
            </p:nvPr>
          </p:nvGraphicFramePr>
          <p:xfrm>
            <a:off x="1182568" y="4335766"/>
            <a:ext cx="27305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1" name="Equation" r:id="rId24" imgW="1091880" imgH="228600" progId="Equation.3">
                    <p:embed/>
                  </p:oleObj>
                </mc:Choice>
                <mc:Fallback>
                  <p:oleObj name="Equation" r:id="rId24" imgW="1091880" imgH="228600" progId="Equation.3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82568" y="4335766"/>
                          <a:ext cx="27305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477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64920" y="6431699"/>
            <a:ext cx="1279663" cy="365125"/>
          </a:xfrm>
        </p:spPr>
        <p:txBody>
          <a:bodyPr/>
          <a:lstStyle/>
          <a:p>
            <a:fld id="{171A19D9-3FC4-4103-ABAB-15791842A189}" type="slidenum">
              <a:rPr lang="en-US" altLang="th-TH" smtClean="0"/>
              <a:pPr/>
              <a:t>21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2136532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1628238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กำลังไฟฟ้าที่สูญเสียที่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Resistor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151" y="279692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พลังงานไฟฟ้าที่สูญเสียที่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Resistor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857669"/>
            <a:ext cx="3657600" cy="706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091380"/>
            <a:ext cx="3390069" cy="613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0" y="4237028"/>
            <a:ext cx="3881565" cy="807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630" y="280890"/>
            <a:ext cx="2365240" cy="667490"/>
          </a:xfrm>
          <a:prstGeom prst="rect">
            <a:avLst/>
          </a:prstGeom>
          <a:ln w="25400"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00964" y="5044602"/>
            <a:ext cx="8678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RL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ทำงานได้โดยพลังงานที่สะสมใน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จะถูกเปลี่ยน</a:t>
            </a:r>
          </a:p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รูปเป็นพลังงานที่จ่ายให้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ทำให้กระแสของ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ตกลงไปเรื่อยๆ ในขณะที่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จะร้อนขึ้นเรื่อยๆ (พลังงานที่สะสมใน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ถูกเปลี่ยนเป็นพลังงานความร้อนที่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88" y="3332887"/>
            <a:ext cx="8310763" cy="10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190" y="-39213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7.2 The Source-Free </a:t>
            </a:r>
            <a:r>
              <a:rPr lang="en-US" altLang="th-TH" sz="4000" dirty="0" smtClean="0"/>
              <a:t>RL Circuit</a:t>
            </a:r>
            <a:endParaRPr lang="en-US" altLang="th-TH" sz="4000" dirty="0"/>
          </a:p>
        </p:txBody>
      </p:sp>
      <p:pic>
        <p:nvPicPr>
          <p:cNvPr id="183320" name="Picture 24" descr="07-0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818" y="1611228"/>
            <a:ext cx="4191000" cy="3914775"/>
          </a:xfrm>
          <a:noFill/>
          <a:ln/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CF07-5676-41BA-92BD-A16D7AE00588}" type="slidenum">
              <a:rPr lang="en-US" altLang="th-TH"/>
              <a:pPr/>
              <a:t>22</a:t>
            </a:fld>
            <a:endParaRPr lang="en-US" altLang="th-TH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419100" y="5362194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1800" dirty="0"/>
              <a:t>The </a:t>
            </a:r>
            <a:r>
              <a:rPr lang="en-US" altLang="th-TH" sz="1800" b="1" u="sng" dirty="0">
                <a:solidFill>
                  <a:srgbClr val="FF3300"/>
                </a:solidFill>
              </a:rPr>
              <a:t>time constant</a:t>
            </a:r>
            <a:r>
              <a:rPr lang="en-US" altLang="th-TH" sz="1800" dirty="0"/>
              <a:t> </a:t>
            </a:r>
            <a:r>
              <a:rPr lang="en-US" altLang="th-TH" sz="1800" dirty="0">
                <a:sym typeface="Symbol" panose="05050102010706020507" pitchFamily="18" charset="2"/>
              </a:rPr>
              <a:t></a:t>
            </a:r>
            <a:r>
              <a:rPr lang="en-US" altLang="th-TH" sz="1800" dirty="0"/>
              <a:t> of a circuit is the time required for the response to decay by a factor of </a:t>
            </a:r>
            <a:r>
              <a:rPr lang="en-US" altLang="th-TH" sz="1800" u="sng" dirty="0">
                <a:solidFill>
                  <a:srgbClr val="FF3300"/>
                </a:solidFill>
              </a:rPr>
              <a:t>1/</a:t>
            </a:r>
            <a:r>
              <a:rPr lang="en-US" altLang="th-TH" sz="1800" i="1" u="sng" dirty="0">
                <a:solidFill>
                  <a:srgbClr val="FF3300"/>
                </a:solidFill>
              </a:rPr>
              <a:t>e</a:t>
            </a:r>
            <a:r>
              <a:rPr lang="en-US" altLang="th-TH" sz="1800" u="sng" dirty="0">
                <a:solidFill>
                  <a:srgbClr val="FF3300"/>
                </a:solidFill>
              </a:rPr>
              <a:t> or 36.8%</a:t>
            </a:r>
            <a:r>
              <a:rPr lang="en-US" altLang="th-TH" sz="1800" dirty="0"/>
              <a:t> of its initial value. </a:t>
            </a:r>
          </a:p>
          <a:p>
            <a:pPr eaLnBrk="1" hangingPunct="1"/>
            <a:r>
              <a:rPr lang="en-US" altLang="th-TH" sz="1800" dirty="0"/>
              <a:t> </a:t>
            </a:r>
            <a:r>
              <a:rPr lang="en-US" altLang="th-TH" sz="1800" i="1" dirty="0" err="1">
                <a:latin typeface="Times New Roman" panose="02020603050405020304" pitchFamily="18" charset="0"/>
              </a:rPr>
              <a:t>i</a:t>
            </a:r>
            <a:r>
              <a:rPr lang="en-US" altLang="th-TH" sz="1800" i="1" dirty="0">
                <a:latin typeface="Times New Roman" panose="02020603050405020304" pitchFamily="18" charset="0"/>
              </a:rPr>
              <a:t>(t)</a:t>
            </a:r>
            <a:r>
              <a:rPr lang="en-US" altLang="th-TH" sz="1800" dirty="0"/>
              <a:t> decays </a:t>
            </a:r>
            <a:r>
              <a:rPr lang="en-US" altLang="th-TH" sz="1800" dirty="0">
                <a:solidFill>
                  <a:srgbClr val="FF3300"/>
                </a:solidFill>
              </a:rPr>
              <a:t>faster for small </a:t>
            </a:r>
            <a:r>
              <a:rPr lang="en-US" altLang="th-TH" sz="1800" dirty="0">
                <a:solidFill>
                  <a:srgbClr val="FF3300"/>
                </a:solidFill>
                <a:latin typeface="Symbol" panose="05050102010706020507" pitchFamily="18" charset="2"/>
              </a:rPr>
              <a:t>t</a:t>
            </a:r>
            <a:r>
              <a:rPr lang="en-US" altLang="th-TH" sz="1800" dirty="0"/>
              <a:t> and </a:t>
            </a:r>
            <a:r>
              <a:rPr lang="en-US" altLang="th-TH" sz="1800" dirty="0">
                <a:solidFill>
                  <a:srgbClr val="FF3300"/>
                </a:solidFill>
              </a:rPr>
              <a:t>slower for large </a:t>
            </a:r>
            <a:r>
              <a:rPr lang="en-US" altLang="th-TH" sz="1800" dirty="0">
                <a:solidFill>
                  <a:srgbClr val="FF3300"/>
                </a:solidFill>
                <a:latin typeface="Symbol" panose="05050102010706020507" pitchFamily="18" charset="2"/>
              </a:rPr>
              <a:t>t</a:t>
            </a:r>
            <a:r>
              <a:rPr lang="en-US" altLang="th-TH" sz="1800" dirty="0">
                <a:solidFill>
                  <a:srgbClr val="FF3300"/>
                </a:solidFill>
              </a:rPr>
              <a:t>.</a:t>
            </a:r>
          </a:p>
          <a:p>
            <a:pPr eaLnBrk="1" hangingPunct="1"/>
            <a:r>
              <a:rPr lang="en-US" altLang="th-TH" sz="1800" dirty="0"/>
              <a:t>The general form is </a:t>
            </a:r>
            <a:r>
              <a:rPr lang="en-US" altLang="th-TH" sz="1800" u="sng" dirty="0">
                <a:solidFill>
                  <a:srgbClr val="FF3300"/>
                </a:solidFill>
              </a:rPr>
              <a:t>very similar</a:t>
            </a:r>
            <a:r>
              <a:rPr lang="en-US" altLang="th-TH" sz="1800" dirty="0"/>
              <a:t> to a RC source-free circuit.</a:t>
            </a:r>
          </a:p>
          <a:p>
            <a:pPr eaLnBrk="1" hangingPunct="1"/>
            <a:endParaRPr lang="en-US" altLang="th-TH" sz="1800" dirty="0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1833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10782"/>
              </p:ext>
            </p:extLst>
          </p:nvPr>
        </p:nvGraphicFramePr>
        <p:xfrm>
          <a:off x="2476500" y="1311141"/>
          <a:ext cx="236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47" name="Equation" r:id="rId5" imgW="825500" imgH="241300" progId="Equation.3">
                  <p:embed/>
                </p:oleObj>
              </mc:Choice>
              <mc:Fallback>
                <p:oleObj name="Equation" r:id="rId5" imgW="8255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311141"/>
                        <a:ext cx="2362200" cy="6953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45737"/>
              </p:ext>
            </p:extLst>
          </p:nvPr>
        </p:nvGraphicFramePr>
        <p:xfrm>
          <a:off x="6015464" y="1165318"/>
          <a:ext cx="990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48"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464" y="1165318"/>
                        <a:ext cx="990600" cy="9588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1812587" y="824571"/>
            <a:ext cx="464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dirty="0">
                <a:solidFill>
                  <a:srgbClr val="0000FF"/>
                </a:solidFill>
              </a:rPr>
              <a:t>A general form representing a RL</a:t>
            </a:r>
            <a:r>
              <a:rPr lang="en-US" altLang="th-TH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5029200" y="1439778"/>
            <a:ext cx="1143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7130" y="2277412"/>
            <a:ext cx="5091458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สูตรนี้บอกถึงกระแสของ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ในวงจร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RL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ที่เปลี่ยนค่าตามกาลเวลาในรูปของ </a:t>
            </a:r>
            <a:endParaRPr lang="en-US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Exponential function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0636" y="3970818"/>
            <a:ext cx="2359941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สุดท้ายกระแสจะลู่</a:t>
            </a:r>
            <a:endParaRPr lang="en-US" sz="3200" b="1" dirty="0" smtClean="0">
              <a:solidFill>
                <a:srgbClr val="FF0000"/>
              </a:solidFill>
              <a:latin typeface="Symbol" panose="05050102010706020507" pitchFamily="18" charset="2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เข้าสู่ 0 เมื่อ</a:t>
            </a:r>
            <a:r>
              <a:rPr lang="en-US" sz="32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=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th-TH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36687" y="4708657"/>
            <a:ext cx="553949" cy="44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0723" y="2510186"/>
            <a:ext cx="235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กระแสเริ่มต้น</a:t>
            </a:r>
            <a:r>
              <a:rPr lang="en-US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=I</a:t>
            </a:r>
            <a:r>
              <a:rPr lang="en-US" sz="3200" b="1" baseline="-25000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3200" b="1" baseline="-25000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20506" y="2219031"/>
            <a:ext cx="480217" cy="4570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7" y="185131"/>
            <a:ext cx="7406640" cy="767844"/>
          </a:xfrm>
        </p:spPr>
        <p:txBody>
          <a:bodyPr/>
          <a:lstStyle/>
          <a:p>
            <a:r>
              <a:rPr lang="en-US" altLang="th-TH" sz="4000" dirty="0"/>
              <a:t>7.2 The Source-Free </a:t>
            </a:r>
            <a:r>
              <a:rPr lang="en-US" altLang="th-TH" sz="4000" dirty="0" smtClean="0"/>
              <a:t>RL Circuit</a:t>
            </a:r>
            <a:endParaRPr lang="en-US" altLang="th-TH" sz="4000" dirty="0"/>
          </a:p>
        </p:txBody>
      </p:sp>
      <p:pic>
        <p:nvPicPr>
          <p:cNvPr id="188424" name="Picture 8" descr="07-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204" y="3595316"/>
            <a:ext cx="3886200" cy="2811075"/>
          </a:xfrm>
          <a:noFill/>
          <a:ln/>
        </p:spPr>
      </p:pic>
      <p:pic>
        <p:nvPicPr>
          <p:cNvPr id="188438" name="Picture 22" descr="07-0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50" y="3835309"/>
            <a:ext cx="4300622" cy="2753645"/>
          </a:xfrm>
          <a:noFill/>
          <a:ln/>
        </p:spPr>
      </p:pic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497-5277-4BA2-B91F-80B6FB77C142}" type="slidenum">
              <a:rPr lang="en-US" altLang="th-TH"/>
              <a:pPr/>
              <a:t>23</a:t>
            </a:fld>
            <a:endParaRPr lang="en-US" altLang="th-TH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188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3490"/>
              </p:ext>
            </p:extLst>
          </p:nvPr>
        </p:nvGraphicFramePr>
        <p:xfrm>
          <a:off x="1700713" y="2074895"/>
          <a:ext cx="1978502" cy="58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3" name="Equation" r:id="rId6" imgW="825500" imgH="241300" progId="Equation.3">
                  <p:embed/>
                </p:oleObj>
              </mc:Choice>
              <mc:Fallback>
                <p:oleObj name="Equation" r:id="rId6" imgW="8255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713" y="2074895"/>
                        <a:ext cx="1978502" cy="58140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7430"/>
              </p:ext>
            </p:extLst>
          </p:nvPr>
        </p:nvGraphicFramePr>
        <p:xfrm>
          <a:off x="2032041" y="2881312"/>
          <a:ext cx="1041317" cy="100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4" name="Equation" r:id="rId8" imgW="406048" imgH="393359" progId="Equation.3">
                  <p:embed/>
                </p:oleObj>
              </mc:Choice>
              <mc:Fallback>
                <p:oleObj name="Equation" r:id="rId8" imgW="406048" imgH="39335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41" y="2881312"/>
                        <a:ext cx="1041317" cy="10087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1066800" y="1597116"/>
            <a:ext cx="373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dirty="0" smtClean="0">
                <a:solidFill>
                  <a:srgbClr val="0000FF"/>
                </a:solidFill>
              </a:rPr>
              <a:t>An </a:t>
            </a:r>
            <a:r>
              <a:rPr lang="en-US" altLang="th-TH" sz="2400" dirty="0">
                <a:solidFill>
                  <a:srgbClr val="0000FF"/>
                </a:solidFill>
              </a:rPr>
              <a:t>RL source-free circuit</a:t>
            </a:r>
            <a:r>
              <a:rPr lang="en-US" altLang="th-TH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842553" y="270292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 dirty="0">
                <a:solidFill>
                  <a:srgbClr val="003300"/>
                </a:solidFill>
              </a:rPr>
              <a:t>where</a:t>
            </a:r>
          </a:p>
        </p:txBody>
      </p:sp>
      <p:graphicFrame>
        <p:nvGraphicFramePr>
          <p:cNvPr id="188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64129"/>
              </p:ext>
            </p:extLst>
          </p:nvPr>
        </p:nvGraphicFramePr>
        <p:xfrm>
          <a:off x="5704759" y="2260448"/>
          <a:ext cx="2008874" cy="58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5" name="Equation" r:id="rId10" imgW="838080" imgH="241200" progId="Equation.3">
                  <p:embed/>
                </p:oleObj>
              </mc:Choice>
              <mc:Fallback>
                <p:oleObj name="Equation" r:id="rId10" imgW="83808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759" y="2260448"/>
                        <a:ext cx="2008874" cy="58140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91772"/>
              </p:ext>
            </p:extLst>
          </p:nvPr>
        </p:nvGraphicFramePr>
        <p:xfrm>
          <a:off x="6019800" y="3322303"/>
          <a:ext cx="1236563" cy="45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6" name="Equation" r:id="rId12" imgW="482400" imgH="177480" progId="Equation.3">
                  <p:embed/>
                </p:oleObj>
              </mc:Choice>
              <mc:Fallback>
                <p:oleObj name="Equation" r:id="rId12" imgW="48240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22303"/>
                        <a:ext cx="1236563" cy="45557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4953000" y="1609302"/>
            <a:ext cx="373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dirty="0" smtClean="0">
                <a:solidFill>
                  <a:srgbClr val="0000FF"/>
                </a:solidFill>
              </a:rPr>
              <a:t>An </a:t>
            </a:r>
            <a:r>
              <a:rPr lang="en-US" altLang="th-TH" sz="2400" dirty="0">
                <a:solidFill>
                  <a:srgbClr val="0000FF"/>
                </a:solidFill>
              </a:rPr>
              <a:t>RC source-free circuit</a:t>
            </a:r>
            <a:r>
              <a:rPr lang="en-US" altLang="th-TH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5376454" y="2881312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 dirty="0">
                <a:solidFill>
                  <a:srgbClr val="003300"/>
                </a:solidFill>
              </a:rPr>
              <a:t>where</a:t>
            </a:r>
          </a:p>
        </p:txBody>
      </p: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1371600" y="886627"/>
            <a:ext cx="64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sz="2800" b="1" u="sng" dirty="0">
                <a:solidFill>
                  <a:srgbClr val="FF3300"/>
                </a:solidFill>
              </a:rPr>
              <a:t>Comparison between a RL and RC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156" y="-63686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7.2 The </a:t>
            </a:r>
            <a:r>
              <a:rPr lang="en-US" altLang="th-TH" sz="4000" dirty="0" smtClean="0"/>
              <a:t>Source-Free RL Circuit</a:t>
            </a:r>
            <a:endParaRPr lang="en-US" altLang="th-TH" sz="40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906" y="962127"/>
            <a:ext cx="8305800" cy="1066800"/>
          </a:xfrm>
        </p:spPr>
        <p:txBody>
          <a:bodyPr/>
          <a:lstStyle/>
          <a:p>
            <a:pPr>
              <a:lnSpc>
                <a:spcPts val="3000"/>
              </a:lnSpc>
              <a:buFontTx/>
              <a:buNone/>
            </a:pPr>
            <a:r>
              <a:rPr lang="en-US" altLang="th-TH" sz="2800" dirty="0"/>
              <a:t>  </a:t>
            </a:r>
            <a:r>
              <a:rPr lang="en-US" altLang="th-TH" sz="2800" dirty="0">
                <a:solidFill>
                  <a:srgbClr val="FF0000"/>
                </a:solidFill>
              </a:rPr>
              <a:t>The key to working with a </a:t>
            </a:r>
            <a:r>
              <a:rPr lang="en-US" altLang="th-TH" sz="2800" dirty="0" smtClean="0">
                <a:solidFill>
                  <a:srgbClr val="FF0000"/>
                </a:solidFill>
              </a:rPr>
              <a:t>source-free</a:t>
            </a:r>
            <a:endParaRPr lang="th-TH" altLang="th-TH" sz="2800" dirty="0" smtClean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altLang="th-TH" sz="2800" dirty="0" smtClean="0">
                <a:solidFill>
                  <a:srgbClr val="FF0000"/>
                </a:solidFill>
              </a:rPr>
              <a:t>    </a:t>
            </a:r>
            <a:r>
              <a:rPr lang="en-US" altLang="th-TH" sz="2800" dirty="0">
                <a:solidFill>
                  <a:srgbClr val="FF0000"/>
                </a:solidFill>
              </a:rPr>
              <a:t>RL circuit is finding:</a:t>
            </a:r>
          </a:p>
        </p:txBody>
      </p:sp>
      <p:pic>
        <p:nvPicPr>
          <p:cNvPr id="184336" name="Picture 16" descr="07-0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9681" y="993976"/>
            <a:ext cx="2383632" cy="2449844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80D0-42A0-433F-878A-0DD415D84785}" type="slidenum">
              <a:rPr lang="en-US" altLang="th-TH"/>
              <a:pPr/>
              <a:t>24</a:t>
            </a:fld>
            <a:endParaRPr lang="en-US" altLang="th-TH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88156" y="2994324"/>
            <a:ext cx="621744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96875" indent="-39687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150938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646238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2103438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560638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3017838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475038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932238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389438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h-TH" sz="2400" dirty="0"/>
              <a:t>The initial voltage </a:t>
            </a:r>
            <a:r>
              <a:rPr lang="en-US" altLang="th-TH" sz="2400" i="1" dirty="0" err="1"/>
              <a:t>i</a:t>
            </a:r>
            <a:r>
              <a:rPr lang="en-US" altLang="th-TH" sz="2400" i="1" dirty="0"/>
              <a:t>(0</a:t>
            </a:r>
            <a:r>
              <a:rPr lang="en-US" altLang="th-TH" sz="2400" dirty="0"/>
              <a:t>) = </a:t>
            </a:r>
            <a:r>
              <a:rPr lang="en-US" altLang="th-TH" sz="2400" i="1" dirty="0"/>
              <a:t>I</a:t>
            </a:r>
            <a:r>
              <a:rPr lang="en-US" altLang="th-TH" sz="2400" i="1" baseline="-25000" dirty="0"/>
              <a:t>0</a:t>
            </a:r>
            <a:r>
              <a:rPr lang="en-US" altLang="th-TH" sz="2400" dirty="0"/>
              <a:t> through </a:t>
            </a:r>
            <a:endParaRPr lang="en-US" altLang="th-TH" sz="2400" dirty="0" smtClean="0"/>
          </a:p>
          <a:p>
            <a:pPr marL="0" indent="0" eaLnBrk="1" hangingPunct="1">
              <a:buNone/>
            </a:pPr>
            <a:r>
              <a:rPr lang="en-US" altLang="th-TH" sz="2400" dirty="0"/>
              <a:t> </a:t>
            </a:r>
            <a:r>
              <a:rPr lang="en-US" altLang="th-TH" sz="2400" dirty="0" smtClean="0"/>
              <a:t>   the </a:t>
            </a:r>
            <a:r>
              <a:rPr lang="en-US" altLang="th-TH" sz="2400" dirty="0"/>
              <a:t>inductor.</a:t>
            </a:r>
          </a:p>
          <a:p>
            <a:pPr marL="0" indent="0" eaLnBrk="1" hangingPunct="1">
              <a:buNone/>
            </a:pPr>
            <a:r>
              <a:rPr lang="en-US" altLang="th-TH" sz="2400" dirty="0" smtClean="0"/>
              <a:t>2. The </a:t>
            </a:r>
            <a:r>
              <a:rPr lang="en-US" altLang="th-TH" sz="2400" dirty="0"/>
              <a:t>time constant </a:t>
            </a:r>
            <a:r>
              <a:rPr lang="en-US" altLang="th-TH" sz="2400" dirty="0">
                <a:sym typeface="Symbol" panose="05050102010706020507" pitchFamily="18" charset="2"/>
              </a:rPr>
              <a:t></a:t>
            </a:r>
            <a:r>
              <a:rPr lang="en-US" altLang="th-TH" sz="2400" dirty="0"/>
              <a:t> = L/R. </a:t>
            </a:r>
          </a:p>
        </p:txBody>
      </p:sp>
      <p:grpSp>
        <p:nvGrpSpPr>
          <p:cNvPr id="184331" name="Group 11"/>
          <p:cNvGrpSpPr>
            <a:grpSpLocks/>
          </p:cNvGrpSpPr>
          <p:nvPr/>
        </p:nvGrpSpPr>
        <p:grpSpPr bwMode="auto">
          <a:xfrm>
            <a:off x="1445021" y="1923564"/>
            <a:ext cx="4303713" cy="885825"/>
            <a:chOff x="618" y="1929"/>
            <a:chExt cx="2711" cy="558"/>
          </a:xfrm>
        </p:grpSpPr>
        <p:graphicFrame>
          <p:nvGraphicFramePr>
            <p:cNvPr id="1843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9274562"/>
                </p:ext>
              </p:extLst>
            </p:nvPr>
          </p:nvGraphicFramePr>
          <p:xfrm>
            <a:off x="618" y="1988"/>
            <a:ext cx="133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9" name="Equation" r:id="rId5" imgW="812520" imgH="241200" progId="Equation.3">
                    <p:embed/>
                  </p:oleObj>
                </mc:Choice>
                <mc:Fallback>
                  <p:oleObj name="Equation" r:id="rId5" imgW="81252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1988"/>
                          <a:ext cx="1338" cy="40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3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659076"/>
                </p:ext>
              </p:extLst>
            </p:nvPr>
          </p:nvGraphicFramePr>
          <p:xfrm>
            <a:off x="2767" y="1929"/>
            <a:ext cx="56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0" name="Equation" r:id="rId7" imgW="406080" imgH="393480" progId="Equation.3">
                    <p:embed/>
                  </p:oleObj>
                </mc:Choice>
                <mc:Fallback>
                  <p:oleObj name="Equation" r:id="rId7" imgW="40608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1929"/>
                          <a:ext cx="562" cy="558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4" name="Text Box 14"/>
            <p:cNvSpPr txBox="1">
              <a:spLocks noChangeArrowheads="1"/>
            </p:cNvSpPr>
            <p:nvPr/>
          </p:nvSpPr>
          <p:spPr bwMode="auto">
            <a:xfrm>
              <a:off x="2064" y="2064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400" dirty="0">
                  <a:solidFill>
                    <a:srgbClr val="003300"/>
                  </a:solidFill>
                </a:rPr>
                <a:t>where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2906" y="4579645"/>
            <a:ext cx="867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หลักการสำคัญในการวิเคราะห์วงจร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คือจะต้องหา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ค่ากระแสเริ่มต้นของ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หรือค่า </a:t>
            </a:r>
            <a:r>
              <a:rPr lang="en-US" sz="3600" b="1" i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en-US" sz="3600" b="1" dirty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5410200" y="5126888"/>
            <a:ext cx="457200" cy="1137620"/>
          </a:xfrm>
          <a:prstGeom prst="rightBrace">
            <a:avLst>
              <a:gd name="adj1" fmla="val 23226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7130" y="5258289"/>
            <a:ext cx="2113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นำไปหาสมการ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7.2 The </a:t>
            </a:r>
            <a:r>
              <a:rPr lang="en-US" altLang="th-TH" sz="4000" dirty="0" smtClean="0"/>
              <a:t>Source-Free RL Circuit</a:t>
            </a:r>
            <a:endParaRPr lang="en-US" altLang="th-TH" sz="4000" dirty="0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1524000" cy="457200"/>
          </a:xfrm>
        </p:spPr>
        <p:txBody>
          <a:bodyPr>
            <a:noAutofit/>
          </a:bodyPr>
          <a:lstStyle/>
          <a:p>
            <a:pPr marL="228600" indent="-228600">
              <a:buFontTx/>
              <a:buNone/>
            </a:pPr>
            <a:r>
              <a:rPr lang="en-US" altLang="th-TH" b="1" u="sng" dirty="0"/>
              <a:t>Example 3</a:t>
            </a:r>
          </a:p>
          <a:p>
            <a:pPr marL="228600" indent="-228600">
              <a:buFontTx/>
              <a:buNone/>
            </a:pPr>
            <a:r>
              <a:rPr lang="en-US" altLang="th-TH" dirty="0" smtClean="0"/>
              <a:t>   </a:t>
            </a:r>
            <a:endParaRPr lang="en-US" altLang="th-TH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098A-9183-4356-84C0-83E9B1A7477C}" type="slidenum">
              <a:rPr lang="en-US" altLang="th-TH"/>
              <a:pPr/>
              <a:t>25</a:t>
            </a:fld>
            <a:endParaRPr lang="en-US" altLang="th-TH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36" y="1771266"/>
            <a:ext cx="3868114" cy="2204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194270"/>
            <a:ext cx="6096000" cy="37222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78866"/>
              </p:ext>
            </p:extLst>
          </p:nvPr>
        </p:nvGraphicFramePr>
        <p:xfrm>
          <a:off x="8349733" y="1724612"/>
          <a:ext cx="673100" cy="71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6" name="Equation" r:id="rId6" imgW="228600" imgH="241200" progId="Equation.DSMT4">
                  <p:embed/>
                </p:oleObj>
              </mc:Choice>
              <mc:Fallback>
                <p:oleObj name="Equation" r:id="rId6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49733" y="1724612"/>
                        <a:ext cx="673100" cy="71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524000" y="1701330"/>
            <a:ext cx="2667000" cy="238104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77036" y="1744258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Resistance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286500" y="2907375"/>
            <a:ext cx="533400" cy="323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13296" y="225495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ใช้หลักการในบทที่ 4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5510" y="4344703"/>
            <a:ext cx="4961979" cy="23224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11815" y="3315182"/>
            <a:ext cx="3998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ตัด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 แล้วนำ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</a:t>
            </a:r>
          </a:p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1 V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มาต่อเพื่อหา </a:t>
            </a:r>
            <a:r>
              <a:rPr lang="en-US" sz="3600" b="1" i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i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endParaRPr lang="en-US" sz="4800" b="1" i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77092"/>
              </p:ext>
            </p:extLst>
          </p:nvPr>
        </p:nvGraphicFramePr>
        <p:xfrm>
          <a:off x="1848692" y="4999540"/>
          <a:ext cx="13303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7" name="Equation" r:id="rId9" imgW="545760" imgH="431640" progId="Equation.3">
                  <p:embed/>
                </p:oleObj>
              </mc:Choice>
              <mc:Fallback>
                <p:oleObj name="Equation" r:id="rId9" imgW="545760" imgH="431640" progId="Equation.3">
                  <p:embed/>
                  <p:pic>
                    <p:nvPicPr>
                      <p:cNvPr id="1833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692" y="4999540"/>
                        <a:ext cx="1330325" cy="10525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Arrow 7"/>
          <p:cNvSpPr/>
          <p:nvPr/>
        </p:nvSpPr>
        <p:spPr>
          <a:xfrm>
            <a:off x="3326927" y="5334000"/>
            <a:ext cx="330673" cy="396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098A-9183-4356-84C0-83E9B1A7477C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72"/>
          <a:stretch/>
        </p:blipFill>
        <p:spPr>
          <a:xfrm>
            <a:off x="228600" y="389563"/>
            <a:ext cx="4869098" cy="2322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135" r="53773" b="56852"/>
          <a:stretch/>
        </p:blipFill>
        <p:spPr>
          <a:xfrm>
            <a:off x="5640297" y="916763"/>
            <a:ext cx="2912352" cy="664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329978"/>
            <a:ext cx="4316896" cy="617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954" y="5360261"/>
            <a:ext cx="3212987" cy="88337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42852" y="464053"/>
            <a:ext cx="2786348" cy="200115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97698" y="452735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1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61708" t="-4132" r="2031" b="54542"/>
          <a:stretch/>
        </p:blipFill>
        <p:spPr>
          <a:xfrm>
            <a:off x="5640297" y="1474356"/>
            <a:ext cx="2284503" cy="9143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84923" y="1453873"/>
            <a:ext cx="317057" cy="32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8499" y="2598888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2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2722" t="61456" r="51051" b="2531"/>
          <a:stretch/>
        </p:blipFill>
        <p:spPr>
          <a:xfrm>
            <a:off x="1109022" y="3104372"/>
            <a:ext cx="2912352" cy="664069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2422882" y="3717933"/>
            <a:ext cx="317057" cy="32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69946" t="59151" r="6867" b="821"/>
          <a:stretch/>
        </p:blipFill>
        <p:spPr>
          <a:xfrm>
            <a:off x="1929475" y="4145763"/>
            <a:ext cx="1460808" cy="7380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19600" y="386847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884923" y="4962818"/>
            <a:ext cx="261817" cy="277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419600" y="574042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690" y="5484633"/>
            <a:ext cx="2682497" cy="10493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54248" y="3897538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ค่ากระแสเริ่มต้น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459" y="5037095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55023" y="2138425"/>
            <a:ext cx="3334613" cy="2304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867400" y="2209800"/>
            <a:ext cx="1219201" cy="21201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8411"/>
            <a:ext cx="3868114" cy="2204976"/>
          </a:xfrm>
          <a:prstGeom prst="rect">
            <a:avLst/>
          </a:prstGeom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098A-9183-4356-84C0-83E9B1A7477C}" type="slidenum">
              <a:rPr lang="en-US" altLang="th-TH"/>
              <a:pPr/>
              <a:t>27</a:t>
            </a:fld>
            <a:endParaRPr lang="en-US" altLang="th-TH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503" y="487309"/>
            <a:ext cx="2682497" cy="1049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756" y="2468155"/>
            <a:ext cx="6188585" cy="590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657" y="3358036"/>
            <a:ext cx="6634356" cy="10414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3969" y="4466553"/>
            <a:ext cx="5851166" cy="872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96714" y="1734619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ได้สูตร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(t)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600222"/>
              </p:ext>
            </p:extLst>
          </p:nvPr>
        </p:nvGraphicFramePr>
        <p:xfrm>
          <a:off x="291530" y="5634981"/>
          <a:ext cx="1905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9" name="Equation" r:id="rId9" imgW="761760" imgH="393480" progId="Equation.3">
                  <p:embed/>
                </p:oleObj>
              </mc:Choice>
              <mc:Fallback>
                <p:oleObj name="Equation" r:id="rId9" imgW="761760" imgH="39348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530" y="5634981"/>
                        <a:ext cx="1905000" cy="984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5105400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279" y="1502175"/>
            <a:ext cx="3224568" cy="496088"/>
          </a:xfrm>
          <a:prstGeom prst="rect">
            <a:avLst/>
          </a:prstGeom>
        </p:spPr>
      </p:pic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7.2 The </a:t>
            </a:r>
            <a:r>
              <a:rPr lang="en-US" altLang="th-TH" sz="4000" dirty="0" smtClean="0"/>
              <a:t>Source-Free RL Circuit</a:t>
            </a:r>
            <a:endParaRPr lang="en-US" altLang="th-TH" sz="4000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335" y="1108007"/>
            <a:ext cx="1828800" cy="457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th-TH" sz="2400" b="1" u="sng" dirty="0">
                <a:solidFill>
                  <a:srgbClr val="0000FF"/>
                </a:solidFill>
              </a:rPr>
              <a:t>Example </a:t>
            </a:r>
            <a:r>
              <a:rPr lang="en-US" altLang="th-TH" sz="2400" b="1" u="sng" dirty="0" smtClean="0">
                <a:solidFill>
                  <a:srgbClr val="0000FF"/>
                </a:solidFill>
              </a:rPr>
              <a:t>4</a:t>
            </a:r>
            <a:endParaRPr lang="en-US" altLang="th-TH" sz="2400" b="1" u="sng" dirty="0">
              <a:solidFill>
                <a:srgbClr val="0000FF"/>
              </a:solidFill>
            </a:endParaRP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4A36-3687-48DD-BEB4-6F4F7D3E06C9}" type="slidenum">
              <a:rPr lang="en-US" altLang="th-TH"/>
              <a:pPr/>
              <a:t>28</a:t>
            </a:fld>
            <a:endParaRPr lang="en-US" altLang="th-TH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4" y="2008919"/>
            <a:ext cx="4405296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0556" y="1141343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switch in the circuit </a:t>
            </a:r>
            <a:r>
              <a:rPr lang="en-US" sz="2400" dirty="0" smtClean="0"/>
              <a:t>has </a:t>
            </a:r>
            <a:r>
              <a:rPr lang="en-US" sz="2400" dirty="0"/>
              <a:t>been closed for a long time</a:t>
            </a:r>
            <a:r>
              <a:rPr lang="en-US" sz="2400" dirty="0" smtClean="0"/>
              <a:t>. </a:t>
            </a:r>
            <a:endParaRPr lang="th-TH" sz="2400" dirty="0" smtClean="0"/>
          </a:p>
          <a:p>
            <a:r>
              <a:rPr lang="en-US" sz="2400" dirty="0" smtClean="0"/>
              <a:t>At </a:t>
            </a:r>
            <a:r>
              <a:rPr lang="en-US" sz="2400" i="1" dirty="0" smtClean="0"/>
              <a:t>t= 0</a:t>
            </a:r>
            <a:r>
              <a:rPr lang="th-TH" sz="2400" i="1" dirty="0" smtClean="0"/>
              <a:t> </a:t>
            </a:r>
            <a:r>
              <a:rPr lang="en-US" sz="2400" dirty="0" smtClean="0"/>
              <a:t>the switch is opened.</a:t>
            </a:r>
            <a:endParaRPr lang="th-TH" sz="2400" dirty="0"/>
          </a:p>
        </p:txBody>
      </p:sp>
      <p:sp>
        <p:nvSpPr>
          <p:cNvPr id="2" name="Rectangle 1"/>
          <p:cNvSpPr/>
          <p:nvPr/>
        </p:nvSpPr>
        <p:spPr>
          <a:xfrm>
            <a:off x="4766564" y="2353164"/>
            <a:ext cx="4217821" cy="1500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&lt; 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เป็นเวลานาน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เสมือน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400800" y="3886200"/>
            <a:ext cx="381000" cy="332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43" y="4485208"/>
            <a:ext cx="4300100" cy="180814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3965783" y="5288593"/>
            <a:ext cx="381000" cy="4420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11379"/>
          <a:stretch/>
        </p:blipFill>
        <p:spPr>
          <a:xfrm>
            <a:off x="1600200" y="5401790"/>
            <a:ext cx="2106986" cy="891564"/>
          </a:xfrm>
          <a:prstGeom prst="rect">
            <a:avLst/>
          </a:prstGeom>
        </p:spPr>
      </p:pic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11705"/>
              </p:ext>
            </p:extLst>
          </p:nvPr>
        </p:nvGraphicFramePr>
        <p:xfrm>
          <a:off x="1462088" y="4532313"/>
          <a:ext cx="16176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2" name="Equation" r:id="rId8" imgW="774360" imgH="444240" progId="Equation.3">
                  <p:embed/>
                </p:oleObj>
              </mc:Choice>
              <mc:Fallback>
                <p:oleObj name="Equation" r:id="rId8" imgW="774360" imgH="444240" progId="Equation.3">
                  <p:embed/>
                  <p:pic>
                    <p:nvPicPr>
                      <p:cNvPr id="1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532313"/>
                        <a:ext cx="1617662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67358" y="6149072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2270"/>
          <a:stretch/>
        </p:blipFill>
        <p:spPr>
          <a:xfrm>
            <a:off x="228600" y="3819695"/>
            <a:ext cx="4305300" cy="2209800"/>
          </a:xfrm>
          <a:prstGeom prst="rect">
            <a:avLst/>
          </a:prstGeom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4A36-3687-48DD-BEB4-6F4F7D3E06C9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0" y="724302"/>
            <a:ext cx="4300100" cy="1808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07" y="270247"/>
            <a:ext cx="2466867" cy="925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720431"/>
            <a:ext cx="3939660" cy="7565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50860" y="124427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Using current divider</a:t>
            </a:r>
            <a:endParaRPr lang="th-TH" sz="2400" b="1" i="1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928" y="2599899"/>
            <a:ext cx="2438400" cy="3967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76800" y="251291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1934" y="4130642"/>
            <a:ext cx="4015849" cy="17120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572" y="3083401"/>
            <a:ext cx="699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ต่อมา เมื่อ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&gt; 0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วงจรจะกลายเป็น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066" y="233190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581739" y="4941557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53200" y="3581400"/>
            <a:ext cx="3048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0C6C-49AF-4D15-BE59-DDB2B04DCBCD}" type="slidenum">
              <a:rPr lang="en-US" altLang="th-TH" smtClean="0"/>
              <a:pPr/>
              <a:t>3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22" b="30636"/>
          <a:stretch/>
        </p:blipFill>
        <p:spPr>
          <a:xfrm>
            <a:off x="226609" y="936486"/>
            <a:ext cx="8690782" cy="5007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1329" y="228600"/>
            <a:ext cx="438293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Summary from Chapter 6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9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4" y="469526"/>
            <a:ext cx="4015849" cy="1712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82" y="2450268"/>
            <a:ext cx="3463958" cy="520726"/>
          </a:xfrm>
          <a:prstGeom prst="rect">
            <a:avLst/>
          </a:prstGeom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4A36-3687-48DD-BEB4-6F4F7D3E06C9}" type="slidenum">
              <a:rPr lang="en-US" altLang="th-TH"/>
              <a:pPr/>
              <a:t>30</a:t>
            </a:fld>
            <a:endParaRPr lang="en-US" altLang="th-TH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2158504"/>
            <a:ext cx="119036" cy="32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157" y="3129122"/>
            <a:ext cx="2516122" cy="976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4745831"/>
            <a:ext cx="3581400" cy="5901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3251" y="139822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59494" y="462988"/>
            <a:ext cx="2669606" cy="171862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3415" y="297099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3414" y="4099500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ดังนั้นจะได้สูตรของ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(t)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57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88" y="3516549"/>
            <a:ext cx="3712723" cy="16989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31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19400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61" y="692285"/>
            <a:ext cx="8611739" cy="761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24299"/>
          <a:stretch/>
        </p:blipFill>
        <p:spPr>
          <a:xfrm>
            <a:off x="202660" y="1453658"/>
            <a:ext cx="4130464" cy="18991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19600" y="1828800"/>
            <a:ext cx="4580100" cy="1500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&lt; 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เป็นเวลานาน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เสมือน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248400" y="32004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331226" y="4700811"/>
            <a:ext cx="748748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7767" y="3743988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761" y="5442890"/>
            <a:ext cx="3685624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ไม่มีกระแสไหลผ่าน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6 </a:t>
            </a:r>
            <a:r>
              <a:rPr lang="en-US" sz="2800" b="1" dirty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600" b="1" dirty="0" smtClean="0">
              <a:solidFill>
                <a:srgbClr val="FF0000"/>
              </a:solidFill>
              <a:latin typeface="Symbol" panose="05050102010706020507" pitchFamily="18" charset="2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เพราะถูก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3963643" y="4839238"/>
            <a:ext cx="381000" cy="4136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320672"/>
            <a:ext cx="868069" cy="4562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024" y="4776964"/>
            <a:ext cx="3045504" cy="16423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2286" y="3719669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6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32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52400" y="228600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ต่อมา ตอนที่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จะได้วงจร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299"/>
          <a:stretch/>
        </p:blipFill>
        <p:spPr>
          <a:xfrm>
            <a:off x="228600" y="762000"/>
            <a:ext cx="4130464" cy="1899142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732232" y="1698913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770402"/>
            <a:ext cx="3262716" cy="18823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10199" y="792246"/>
            <a:ext cx="2133601" cy="186889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049" y="2843886"/>
            <a:ext cx="2815153" cy="6154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99" y="3534306"/>
            <a:ext cx="2377127" cy="903977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5257799" y="3833894"/>
            <a:ext cx="304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3455"/>
          <a:stretch/>
        </p:blipFill>
        <p:spPr>
          <a:xfrm>
            <a:off x="228600" y="3485124"/>
            <a:ext cx="4983086" cy="8452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541849" y="2682589"/>
            <a:ext cx="49776" cy="339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726" y="4629925"/>
            <a:ext cx="7350927" cy="907135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8391930">
            <a:off x="1821103" y="4028593"/>
            <a:ext cx="373168" cy="92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1516" y="5651003"/>
            <a:ext cx="4516842" cy="842302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4694131" y="5423902"/>
            <a:ext cx="3810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95600"/>
            <a:ext cx="3677249" cy="32009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33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ข้อนี้ 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4931"/>
            <a:ext cx="7912986" cy="2289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4299"/>
          <a:stretch/>
        </p:blipFill>
        <p:spPr>
          <a:xfrm>
            <a:off x="405868" y="3811063"/>
            <a:ext cx="4130464" cy="18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735012"/>
          </a:xfrm>
        </p:spPr>
        <p:txBody>
          <a:bodyPr/>
          <a:lstStyle/>
          <a:p>
            <a:r>
              <a:rPr lang="en-US" altLang="th-TH" sz="4000" dirty="0"/>
              <a:t>7.3 Unit-Step </a:t>
            </a:r>
            <a:r>
              <a:rPr lang="en-US" altLang="th-TH" sz="4000" dirty="0" smtClean="0"/>
              <a:t>Function</a:t>
            </a:r>
            <a:endParaRPr lang="en-US" altLang="th-TH" sz="40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03386"/>
            <a:ext cx="8243887" cy="7190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th-TH" sz="2400" dirty="0"/>
              <a:t>The </a:t>
            </a:r>
            <a:r>
              <a:rPr lang="en-US" altLang="th-TH" sz="2400" b="1" dirty="0"/>
              <a:t>unit step function</a:t>
            </a:r>
            <a:r>
              <a:rPr lang="en-US" altLang="th-TH" sz="2400" dirty="0"/>
              <a:t> </a:t>
            </a:r>
            <a:r>
              <a:rPr lang="en-US" altLang="th-TH" sz="2400" i="1" dirty="0"/>
              <a:t>u</a:t>
            </a:r>
            <a:r>
              <a:rPr lang="en-US" altLang="th-TH" sz="2400" dirty="0"/>
              <a:t>(</a:t>
            </a:r>
            <a:r>
              <a:rPr lang="en-US" altLang="th-TH" sz="2400" i="1" dirty="0"/>
              <a:t>t</a:t>
            </a:r>
            <a:r>
              <a:rPr lang="en-US" altLang="th-TH" sz="2400" dirty="0"/>
              <a:t>) is 0 for negative values of </a:t>
            </a:r>
            <a:r>
              <a:rPr lang="en-US" altLang="th-TH" sz="2400" i="1" dirty="0"/>
              <a:t>t</a:t>
            </a:r>
            <a:r>
              <a:rPr lang="en-US" altLang="th-TH" sz="2400" dirty="0"/>
              <a:t> and 1 for positive values of </a:t>
            </a:r>
            <a:r>
              <a:rPr lang="en-US" altLang="th-TH" sz="2400" i="1" dirty="0"/>
              <a:t>t</a:t>
            </a:r>
            <a:r>
              <a:rPr lang="en-US" altLang="th-TH" sz="2400" dirty="0"/>
              <a:t>.</a:t>
            </a:r>
            <a:r>
              <a:rPr lang="en-US" altLang="th-TH" sz="2800" dirty="0"/>
              <a:t> </a:t>
            </a:r>
          </a:p>
        </p:txBody>
      </p:sp>
      <p:pic>
        <p:nvPicPr>
          <p:cNvPr id="191504" name="Picture 16" descr="07-023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6" b="2455"/>
          <a:stretch/>
        </p:blipFill>
        <p:spPr>
          <a:xfrm>
            <a:off x="5486400" y="2709962"/>
            <a:ext cx="2756924" cy="1816176"/>
          </a:xfrm>
          <a:noFill/>
          <a:ln/>
        </p:spPr>
      </p:pic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EB7B-AE8A-4DB5-810C-DB9B371A4908}" type="slidenum">
              <a:rPr lang="en-US" altLang="th-TH"/>
              <a:pPr/>
              <a:t>34</a:t>
            </a:fld>
            <a:endParaRPr lang="en-US" altLang="th-TH"/>
          </a:p>
        </p:txBody>
      </p:sp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58685"/>
              </p:ext>
            </p:extLst>
          </p:nvPr>
        </p:nvGraphicFramePr>
        <p:xfrm>
          <a:off x="1331230" y="2930622"/>
          <a:ext cx="3233625" cy="116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73" name="Equation" r:id="rId5" imgW="1308100" imgH="457200" progId="Equation.3">
                  <p:embed/>
                </p:oleObj>
              </mc:Choice>
              <mc:Fallback>
                <p:oleObj name="Equation" r:id="rId5" imgW="1308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230" y="2930622"/>
                        <a:ext cx="3233625" cy="11683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1541067"/>
            <a:ext cx="8045792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Unit step function =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สัญญาณขั้นหนึ่งหน่วย </a:t>
            </a:r>
          </a:p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v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สัญญาณนี้มีลักษณะเหมือนขั้นบันได 1 ขั้นที่มีความสูง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1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0" descr="07-025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8" b="15768"/>
          <a:stretch/>
        </p:blipFill>
        <p:spPr>
          <a:xfrm>
            <a:off x="442912" y="4627375"/>
            <a:ext cx="2624948" cy="1844863"/>
          </a:xfrm>
          <a:ln/>
        </p:spPr>
      </p:pic>
      <p:sp>
        <p:nvSpPr>
          <p:cNvPr id="3" name="Right Arrow 2"/>
          <p:cNvSpPr/>
          <p:nvPr/>
        </p:nvSpPr>
        <p:spPr>
          <a:xfrm>
            <a:off x="5105400" y="3319209"/>
            <a:ext cx="304800" cy="298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4841022"/>
            <a:ext cx="49680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สัญญาณลักษณะนี้เกิดขึ้น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ที่เรา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สับสวิตซ์เพื่อ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จ่ายแรงดัน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(สวิตซ์เปลี่ยนจาก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134130" y="5489188"/>
            <a:ext cx="381000" cy="3348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935038"/>
          </a:xfrm>
        </p:spPr>
        <p:txBody>
          <a:bodyPr/>
          <a:lstStyle/>
          <a:p>
            <a:r>
              <a:rPr lang="en-US" altLang="th-TH" sz="4000" dirty="0"/>
              <a:t>7.3 Unit-Step </a:t>
            </a:r>
            <a:r>
              <a:rPr lang="en-US" altLang="th-TH" sz="4000" dirty="0" smtClean="0"/>
              <a:t>Function</a:t>
            </a:r>
            <a:endParaRPr lang="en-US" altLang="th-TH" sz="4000" dirty="0"/>
          </a:p>
        </p:txBody>
      </p:sp>
      <p:pic>
        <p:nvPicPr>
          <p:cNvPr id="190475" name="Picture 11" descr="07-026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7"/>
          <a:stretch/>
        </p:blipFill>
        <p:spPr>
          <a:xfrm>
            <a:off x="3581400" y="4191000"/>
            <a:ext cx="5203624" cy="1728754"/>
          </a:xfrm>
          <a:noFill/>
          <a:ln/>
        </p:spPr>
      </p:pic>
      <p:pic>
        <p:nvPicPr>
          <p:cNvPr id="190474" name="Picture 10" descr="07-025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45"/>
          <a:stretch/>
        </p:blipFill>
        <p:spPr>
          <a:xfrm>
            <a:off x="3480408" y="1833139"/>
            <a:ext cx="5464965" cy="1774454"/>
          </a:xfrm>
          <a:ln/>
        </p:spPr>
      </p:pic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A7C-2BC8-46BA-A4DA-D4B845D9584D}" type="slidenum">
              <a:rPr lang="en-US" altLang="th-TH"/>
              <a:pPr/>
              <a:t>35</a:t>
            </a:fld>
            <a:endParaRPr lang="en-US" altLang="th-TH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-30804" y="2850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-30804" y="28842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-30804" y="28842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284538" y="854480"/>
            <a:ext cx="8111516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เกิดขึ้นได้จากการที่เราสับสวิตซ์จ่ายแรงดัน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หรือกระแส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ดังรูป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0606" y="1457983"/>
            <a:ext cx="30610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001" y="3842145"/>
            <a:ext cx="30812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644" y="2046823"/>
            <a:ext cx="32973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***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สิ่งที่เราสนใจคือ ถ้าเราจ่าย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ให้กับวงจร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จะเกิดอะไรขึ้น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 ***</a:t>
            </a:r>
            <a:endParaRPr lang="en-US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700" y="5099015"/>
            <a:ext cx="329730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u(t)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สามารถใช้แทนวงจรที่มี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ที่ยุ่งยากได้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34110" y="5371259"/>
            <a:ext cx="955834" cy="430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634110" y="5036979"/>
            <a:ext cx="5019473" cy="1510358"/>
          </a:xfrm>
          <a:custGeom>
            <a:avLst/>
            <a:gdLst>
              <a:gd name="connsiteX0" fmla="*/ 0 w 5019473"/>
              <a:gd name="connsiteY0" fmla="*/ 992221 h 1510358"/>
              <a:gd name="connsiteX1" fmla="*/ 2149813 w 5019473"/>
              <a:gd name="connsiteY1" fmla="*/ 1468876 h 1510358"/>
              <a:gd name="connsiteX2" fmla="*/ 3385226 w 5019473"/>
              <a:gd name="connsiteY2" fmla="*/ 1391055 h 1510358"/>
              <a:gd name="connsiteX3" fmla="*/ 4679005 w 5019473"/>
              <a:gd name="connsiteY3" fmla="*/ 632298 h 1510358"/>
              <a:gd name="connsiteX4" fmla="*/ 5019473 w 5019473"/>
              <a:gd name="connsiteY4" fmla="*/ 0 h 15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9473" h="1510358">
                <a:moveTo>
                  <a:pt x="0" y="992221"/>
                </a:moveTo>
                <a:cubicBezTo>
                  <a:pt x="792804" y="1197312"/>
                  <a:pt x="1585609" y="1402404"/>
                  <a:pt x="2149813" y="1468876"/>
                </a:cubicBezTo>
                <a:cubicBezTo>
                  <a:pt x="2714017" y="1535348"/>
                  <a:pt x="2963694" y="1530485"/>
                  <a:pt x="3385226" y="1391055"/>
                </a:cubicBezTo>
                <a:cubicBezTo>
                  <a:pt x="3806758" y="1251625"/>
                  <a:pt x="4406631" y="864140"/>
                  <a:pt x="4679005" y="632298"/>
                </a:cubicBezTo>
                <a:cubicBezTo>
                  <a:pt x="4951379" y="400456"/>
                  <a:pt x="4985426" y="200228"/>
                  <a:pt x="501947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36</a:t>
            </a:fld>
            <a:endParaRPr lang="en-US" altLang="th-TH"/>
          </a:p>
        </p:txBody>
      </p:sp>
      <p:pic>
        <p:nvPicPr>
          <p:cNvPr id="7" name="Picture 16" descr="07-0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6" b="2455"/>
          <a:stretch/>
        </p:blipFill>
        <p:spPr>
          <a:xfrm>
            <a:off x="4917170" y="3741740"/>
            <a:ext cx="2756924" cy="1816176"/>
          </a:xfrm>
          <a:prstGeom prst="rect">
            <a:avLst/>
          </a:prstGeom>
          <a:noFill/>
          <a:ln/>
        </p:spPr>
      </p:pic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45400"/>
              </p:ext>
            </p:extLst>
          </p:nvPr>
        </p:nvGraphicFramePr>
        <p:xfrm>
          <a:off x="793750" y="3962400"/>
          <a:ext cx="31702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1" name="Equation" r:id="rId4" imgW="1282680" imgH="457200" progId="Equation.3">
                  <p:embed/>
                </p:oleObj>
              </mc:Choice>
              <mc:Fallback>
                <p:oleObj name="Equation" r:id="rId4" imgW="1282680" imgH="457200" progId="Equation.3">
                  <p:embed/>
                  <p:pic>
                    <p:nvPicPr>
                      <p:cNvPr id="191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962400"/>
                        <a:ext cx="3170238" cy="1168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4536170" y="4350987"/>
            <a:ext cx="304800" cy="298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077" y="609600"/>
            <a:ext cx="86821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Unit step function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จัดเป็น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Singularity function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ชนิดหนึ่ง</a:t>
            </a:r>
          </a:p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Singularity function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ที่ไม่ต่อเนื่อง หรือ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มีอนุพันธ์ที่ไม่ต่อเนื่อง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88570" y="3429000"/>
            <a:ext cx="950230" cy="1117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2375724"/>
            <a:ext cx="4145687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u(t)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เป็นจุดที่ไม่ต่อเนื่อง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14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37</a:t>
            </a:fld>
            <a:endParaRPr lang="en-US" altLang="th-TH"/>
          </a:p>
        </p:txBody>
      </p:sp>
      <p:pic>
        <p:nvPicPr>
          <p:cNvPr id="8" name="Picture 17" descr="07-02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6" b="58853"/>
          <a:stretch/>
        </p:blipFill>
        <p:spPr>
          <a:xfrm>
            <a:off x="2684631" y="2892245"/>
            <a:ext cx="2917059" cy="1614001"/>
          </a:xfrm>
          <a:prstGeom prst="rect">
            <a:avLst/>
          </a:prstGeom>
          <a:noFill/>
          <a:ln/>
        </p:spPr>
      </p:pic>
      <p:pic>
        <p:nvPicPr>
          <p:cNvPr id="9" name="Picture 16" descr="07-02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1"/>
          <a:stretch/>
        </p:blipFill>
        <p:spPr>
          <a:xfrm>
            <a:off x="2880946" y="788755"/>
            <a:ext cx="2152650" cy="1423525"/>
          </a:xfrm>
          <a:prstGeom prst="rect">
            <a:avLst/>
          </a:prstGeom>
          <a:noFill/>
          <a:ln/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27633"/>
              </p:ext>
            </p:extLst>
          </p:nvPr>
        </p:nvGraphicFramePr>
        <p:xfrm>
          <a:off x="5442664" y="918298"/>
          <a:ext cx="2955300" cy="106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08" name="Equation" r:id="rId5" imgW="1308100" imgH="457200" progId="Equation.3">
                  <p:embed/>
                </p:oleObj>
              </mc:Choice>
              <mc:Fallback>
                <p:oleObj name="Equation" r:id="rId5" imgW="1308100" imgH="457200" progId="Equation.3">
                  <p:embed/>
                  <p:pic>
                    <p:nvPicPr>
                      <p:cNvPr id="191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664" y="918298"/>
                        <a:ext cx="2955300" cy="1067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30662"/>
              </p:ext>
            </p:extLst>
          </p:nvPr>
        </p:nvGraphicFramePr>
        <p:xfrm>
          <a:off x="5603939" y="3093689"/>
          <a:ext cx="329406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09" name="Equation" r:id="rId7" imgW="1447560" imgH="482400" progId="Equation.3">
                  <p:embed/>
                </p:oleObj>
              </mc:Choice>
              <mc:Fallback>
                <p:oleObj name="Equation" r:id="rId7" imgW="1447560" imgH="482400" progId="Equation.3">
                  <p:embed/>
                  <p:pic>
                    <p:nvPicPr>
                      <p:cNvPr id="191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939" y="3093689"/>
                        <a:ext cx="3294063" cy="112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2728546" y="118444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0" descr="07-025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b="15768"/>
          <a:stretch/>
        </p:blipFill>
        <p:spPr>
          <a:xfrm>
            <a:off x="332198" y="364174"/>
            <a:ext cx="2396348" cy="1844863"/>
          </a:xfrm>
          <a:prstGeom prst="rect">
            <a:avLst/>
          </a:prstGeom>
          <a:ln/>
        </p:spPr>
      </p:pic>
      <p:sp>
        <p:nvSpPr>
          <p:cNvPr id="14" name="Right Arrow 13"/>
          <p:cNvSpPr/>
          <p:nvPr/>
        </p:nvSpPr>
        <p:spPr>
          <a:xfrm>
            <a:off x="5033596" y="1233891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34449" y="273259"/>
            <a:ext cx="33522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เมื่อเราสับสวิตซ์ตอน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10" descr="07-025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b="15768"/>
          <a:stretch/>
        </p:blipFill>
        <p:spPr>
          <a:xfrm>
            <a:off x="319228" y="2498537"/>
            <a:ext cx="2396348" cy="1844863"/>
          </a:xfrm>
          <a:prstGeom prst="rect">
            <a:avLst/>
          </a:prstGeom>
          <a:ln/>
        </p:spPr>
      </p:pic>
      <p:graphicFrame>
        <p:nvGraphicFramePr>
          <p:cNvPr id="1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37156"/>
              </p:ext>
            </p:extLst>
          </p:nvPr>
        </p:nvGraphicFramePr>
        <p:xfrm>
          <a:off x="1371600" y="2341563"/>
          <a:ext cx="6889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10" name="Equation" r:id="rId10" imgW="330120" imgH="228600" progId="Equation.3">
                  <p:embed/>
                </p:oleObj>
              </mc:Choice>
              <mc:Fallback>
                <p:oleObj name="Equation" r:id="rId10" imgW="330120" imgH="228600" progId="Equation.3">
                  <p:embed/>
                  <p:pic>
                    <p:nvPicPr>
                      <p:cNvPr id="2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41563"/>
                        <a:ext cx="688975" cy="47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13771"/>
              </p:ext>
            </p:extLst>
          </p:nvPr>
        </p:nvGraphicFramePr>
        <p:xfrm>
          <a:off x="3414101" y="299393"/>
          <a:ext cx="423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11"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101" y="299393"/>
                        <a:ext cx="423862" cy="477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2493663" y="3181248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37864" y="3465958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29094"/>
              </p:ext>
            </p:extLst>
          </p:nvPr>
        </p:nvGraphicFramePr>
        <p:xfrm>
          <a:off x="3033346" y="2556899"/>
          <a:ext cx="423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12" name="Equation" r:id="rId14" imgW="203040" imgH="228600" progId="Equation.3">
                  <p:embed/>
                </p:oleObj>
              </mc:Choice>
              <mc:Fallback>
                <p:oleObj name="Equation" r:id="rId14" imgW="203040" imgH="228600" progId="Equation.3">
                  <p:embed/>
                  <p:pic>
                    <p:nvPicPr>
                      <p:cNvPr id="2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346" y="2556899"/>
                        <a:ext cx="423862" cy="477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236402" y="2244113"/>
            <a:ext cx="8712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983025"/>
              </p:ext>
            </p:extLst>
          </p:nvPr>
        </p:nvGraphicFramePr>
        <p:xfrm>
          <a:off x="1465263" y="301342"/>
          <a:ext cx="588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13" name="Equation" r:id="rId15" imgW="317160" imgH="177480" progId="Equation.3">
                  <p:embed/>
                </p:oleObj>
              </mc:Choice>
              <mc:Fallback>
                <p:oleObj name="Equation" r:id="rId15" imgW="317160" imgH="177480" progId="Equation.3">
                  <p:embed/>
                  <p:pic>
                    <p:nvPicPr>
                      <p:cNvPr id="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01342"/>
                        <a:ext cx="588962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05673"/>
              </p:ext>
            </p:extLst>
          </p:nvPr>
        </p:nvGraphicFramePr>
        <p:xfrm>
          <a:off x="1003340" y="4940995"/>
          <a:ext cx="717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14" name="Equation" r:id="rId17" imgW="317160" imgH="203040" progId="Equation.3">
                  <p:embed/>
                </p:oleObj>
              </mc:Choice>
              <mc:Fallback>
                <p:oleObj name="Equation" r:id="rId17" imgW="317160" imgH="2030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40" y="4940995"/>
                        <a:ext cx="717550" cy="476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/>
          <p:cNvSpPr/>
          <p:nvPr/>
        </p:nvSpPr>
        <p:spPr>
          <a:xfrm>
            <a:off x="2054225" y="4752281"/>
            <a:ext cx="3659631" cy="853678"/>
          </a:xfrm>
          <a:prstGeom prst="rightArrow">
            <a:avLst>
              <a:gd name="adj1" fmla="val 65953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 </a:t>
            </a:r>
            <a:r>
              <a:rPr lang="en-US" sz="40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40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4000" b="1" baseline="-250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4000" b="1" baseline="-25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300329"/>
              </p:ext>
            </p:extLst>
          </p:nvPr>
        </p:nvGraphicFramePr>
        <p:xfrm>
          <a:off x="5991498" y="4911626"/>
          <a:ext cx="1177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15" name="Equation" r:id="rId19" imgW="520560" imgH="228600" progId="Equation.3">
                  <p:embed/>
                </p:oleObj>
              </mc:Choice>
              <mc:Fallback>
                <p:oleObj name="Equation" r:id="rId19" imgW="520560" imgH="2286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498" y="4911626"/>
                        <a:ext cx="1177925" cy="534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8203" y="5621711"/>
            <a:ext cx="86757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ในทางคณิตศาสตร์ เราสามารถเลื่อนกราฟในแกนเวลาเป็นระยะทาง </a:t>
            </a:r>
          </a:p>
          <a:p>
            <a:pPr>
              <a:lnSpc>
                <a:spcPts val="4000"/>
              </a:lnSpc>
            </a:pPr>
            <a:r>
              <a:rPr lang="en-US" sz="36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ได้โดยการ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แทน </a:t>
            </a:r>
            <a:r>
              <a:rPr lang="en-US" sz="36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6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baseline="-25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3600" b="1" baseline="-25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2285661"/>
            <a:ext cx="59121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ถ้าเราเลื่อนการสับสวิตซ์ไปเป็นขณะเวลา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t=t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2664" y="2887779"/>
            <a:ext cx="8258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19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505" name="Picture 17" descr="07-024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6" b="58853"/>
          <a:stretch/>
        </p:blipFill>
        <p:spPr>
          <a:xfrm>
            <a:off x="2623225" y="2763310"/>
            <a:ext cx="2917059" cy="1614001"/>
          </a:xfrm>
          <a:noFill/>
          <a:ln/>
        </p:spPr>
      </p:pic>
      <p:pic>
        <p:nvPicPr>
          <p:cNvPr id="191504" name="Picture 16" descr="07-023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1"/>
          <a:stretch/>
        </p:blipFill>
        <p:spPr>
          <a:xfrm>
            <a:off x="2871421" y="804913"/>
            <a:ext cx="2152650" cy="1423525"/>
          </a:xfrm>
          <a:noFill/>
          <a:ln/>
        </p:spPr>
      </p:pic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EB7B-AE8A-4DB5-810C-DB9B371A4908}" type="slidenum">
              <a:rPr lang="en-US" altLang="th-TH"/>
              <a:pPr/>
              <a:t>38</a:t>
            </a:fld>
            <a:endParaRPr lang="en-US" altLang="th-TH"/>
          </a:p>
        </p:txBody>
      </p:sp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49226"/>
              </p:ext>
            </p:extLst>
          </p:nvPr>
        </p:nvGraphicFramePr>
        <p:xfrm>
          <a:off x="5433139" y="934456"/>
          <a:ext cx="2955300" cy="106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3" name="Equation" r:id="rId6" imgW="1308100" imgH="457200" progId="Equation.3">
                  <p:embed/>
                </p:oleObj>
              </mc:Choice>
              <mc:Fallback>
                <p:oleObj name="Equation" r:id="rId6" imgW="1308100" imgH="457200" progId="Equation.3">
                  <p:embed/>
                  <p:pic>
                    <p:nvPicPr>
                      <p:cNvPr id="191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139" y="934456"/>
                        <a:ext cx="2955300" cy="1067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017185"/>
              </p:ext>
            </p:extLst>
          </p:nvPr>
        </p:nvGraphicFramePr>
        <p:xfrm>
          <a:off x="5629275" y="2946400"/>
          <a:ext cx="329406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4" name="Equation" r:id="rId8" imgW="1447560" imgH="482400" progId="Equation.3">
                  <p:embed/>
                </p:oleObj>
              </mc:Choice>
              <mc:Fallback>
                <p:oleObj name="Equation" r:id="rId8" imgW="1447560" imgH="482400" progId="Equation.3">
                  <p:embed/>
                  <p:pic>
                    <p:nvPicPr>
                      <p:cNvPr id="191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946400"/>
                        <a:ext cx="3294063" cy="112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>
            <a:off x="2719021" y="1200602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0" descr="07-02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b="15768"/>
          <a:stretch/>
        </p:blipFill>
        <p:spPr>
          <a:xfrm>
            <a:off x="322673" y="380332"/>
            <a:ext cx="2396348" cy="1844863"/>
          </a:xfrm>
          <a:prstGeom prst="rect">
            <a:avLst/>
          </a:prstGeom>
          <a:ln/>
        </p:spPr>
      </p:pic>
      <p:sp>
        <p:nvSpPr>
          <p:cNvPr id="18" name="Right Arrow 17"/>
          <p:cNvSpPr/>
          <p:nvPr/>
        </p:nvSpPr>
        <p:spPr>
          <a:xfrm>
            <a:off x="5024071" y="1250049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24924" y="289417"/>
            <a:ext cx="33522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เมื่อเราสับสวิตซ์ตอน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Picture 10" descr="07-02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b="15768"/>
          <a:stretch/>
        </p:blipFill>
        <p:spPr>
          <a:xfrm>
            <a:off x="309703" y="2407130"/>
            <a:ext cx="2396348" cy="1844863"/>
          </a:xfrm>
          <a:prstGeom prst="rect">
            <a:avLst/>
          </a:prstGeom>
          <a:ln/>
        </p:spPr>
      </p:pic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51304"/>
              </p:ext>
            </p:extLst>
          </p:nvPr>
        </p:nvGraphicFramePr>
        <p:xfrm>
          <a:off x="1507877" y="2260271"/>
          <a:ext cx="6889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5" name="Equation" r:id="rId11" imgW="330120" imgH="228600" progId="Equation.3">
                  <p:embed/>
                </p:oleObj>
              </mc:Choice>
              <mc:Fallback>
                <p:oleObj name="Equation" r:id="rId11" imgW="330120" imgH="228600" progId="Equation.3">
                  <p:embed/>
                  <p:pic>
                    <p:nvPicPr>
                      <p:cNvPr id="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877" y="2260271"/>
                        <a:ext cx="688975" cy="47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01542" y="2353636"/>
            <a:ext cx="32800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ถ้าเราสับสวิตซ์ตอน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t=t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68685"/>
              </p:ext>
            </p:extLst>
          </p:nvPr>
        </p:nvGraphicFramePr>
        <p:xfrm>
          <a:off x="3404576" y="315551"/>
          <a:ext cx="423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6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2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576" y="315551"/>
                        <a:ext cx="423862" cy="477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>
          <a:xfrm>
            <a:off x="2484138" y="3197406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115369" y="3328075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63206"/>
              </p:ext>
            </p:extLst>
          </p:nvPr>
        </p:nvGraphicFramePr>
        <p:xfrm>
          <a:off x="3326219" y="2415424"/>
          <a:ext cx="423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7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219" y="2415424"/>
                        <a:ext cx="423862" cy="477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7" descr="07-02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t="62416" r="-345" b="6773"/>
          <a:stretch/>
        </p:blipFill>
        <p:spPr>
          <a:xfrm>
            <a:off x="2600870" y="5015399"/>
            <a:ext cx="2917059" cy="1614001"/>
          </a:xfrm>
          <a:prstGeom prst="rect">
            <a:avLst/>
          </a:prstGeom>
          <a:noFill/>
          <a:ln/>
        </p:spPr>
      </p:pic>
      <p:pic>
        <p:nvPicPr>
          <p:cNvPr id="28" name="Picture 10" descr="07-02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b="15768"/>
          <a:stretch/>
        </p:blipFill>
        <p:spPr>
          <a:xfrm>
            <a:off x="226877" y="4674719"/>
            <a:ext cx="2396348" cy="1844863"/>
          </a:xfrm>
          <a:prstGeom prst="rect">
            <a:avLst/>
          </a:prstGeom>
          <a:ln/>
        </p:spPr>
      </p:pic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6978"/>
              </p:ext>
            </p:extLst>
          </p:nvPr>
        </p:nvGraphicFramePr>
        <p:xfrm>
          <a:off x="1333500" y="4527550"/>
          <a:ext cx="8747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8" name="Equation" r:id="rId16" imgW="419040" imgH="228600" progId="Equation.3">
                  <p:embed/>
                </p:oleObj>
              </mc:Choice>
              <mc:Fallback>
                <p:oleObj name="Equation" r:id="rId16" imgW="419040" imgH="228600" progId="Equation.3">
                  <p:embed/>
                  <p:pic>
                    <p:nvPicPr>
                      <p:cNvPr id="2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527550"/>
                        <a:ext cx="874713" cy="477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ight Arrow 29"/>
          <p:cNvSpPr/>
          <p:nvPr/>
        </p:nvSpPr>
        <p:spPr>
          <a:xfrm>
            <a:off x="2401312" y="5464995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844818" y="5594591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1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4168"/>
              </p:ext>
            </p:extLst>
          </p:nvPr>
        </p:nvGraphicFramePr>
        <p:xfrm>
          <a:off x="5335356" y="5191901"/>
          <a:ext cx="36036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9" name="Equation" r:id="rId18" imgW="1485720" imgH="482400" progId="Equation.3">
                  <p:embed/>
                </p:oleObj>
              </mc:Choice>
              <mc:Fallback>
                <p:oleObj name="Equation" r:id="rId18" imgW="1485720" imgH="482400" progId="Equation.3">
                  <p:embed/>
                  <p:pic>
                    <p:nvPicPr>
                      <p:cNvPr id="191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356" y="5191901"/>
                        <a:ext cx="3603625" cy="1203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05507" y="4697920"/>
            <a:ext cx="33842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ถ้าเราสับสวิตซ์ตอน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6877" y="2260271"/>
            <a:ext cx="8712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6877" y="4572000"/>
            <a:ext cx="8712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38668"/>
              </p:ext>
            </p:extLst>
          </p:nvPr>
        </p:nvGraphicFramePr>
        <p:xfrm>
          <a:off x="1455738" y="317500"/>
          <a:ext cx="588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50" name="Equation" r:id="rId20" imgW="317160" imgH="177480" progId="Equation.3">
                  <p:embed/>
                </p:oleObj>
              </mc:Choice>
              <mc:Fallback>
                <p:oleObj name="Equation" r:id="rId20" imgW="317160" imgH="177480" progId="Equation.3">
                  <p:embed/>
                  <p:pic>
                    <p:nvPicPr>
                      <p:cNvPr id="2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17500"/>
                        <a:ext cx="588962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7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980" y="182398"/>
            <a:ext cx="8624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ประโยชน์ของ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Unit step function 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และการทำ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shift</a:t>
            </a:r>
            <a:endParaRPr lang="th-TH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r="62582" b="32911"/>
          <a:stretch/>
        </p:blipFill>
        <p:spPr bwMode="auto">
          <a:xfrm>
            <a:off x="381000" y="1666480"/>
            <a:ext cx="3641705" cy="17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0282" y="768124"/>
            <a:ext cx="889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สมมุติว่าเราต้องการสร้าง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Voltage pulse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ที่เป็นคลื่นรูปสี่เหลี่ยมดังรูป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5269" y="1702686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รูปนี้เกิด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ลบกับ </a:t>
            </a:r>
            <a:r>
              <a:rPr lang="en-US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52703" y="2249252"/>
            <a:ext cx="2162297" cy="17082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b="27958"/>
          <a:stretch/>
        </p:blipFill>
        <p:spPr bwMode="auto">
          <a:xfrm>
            <a:off x="182980" y="3627224"/>
            <a:ext cx="8599444" cy="18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6750139" y="2319957"/>
            <a:ext cx="444269" cy="1637553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174226"/>
              </p:ext>
            </p:extLst>
          </p:nvPr>
        </p:nvGraphicFramePr>
        <p:xfrm>
          <a:off x="3339311" y="5488473"/>
          <a:ext cx="3410828" cy="57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4" name="Equation" r:id="rId5" imgW="1206360" imgH="203040" progId="Equation.3">
                  <p:embed/>
                </p:oleObj>
              </mc:Choice>
              <mc:Fallback>
                <p:oleObj name="Equation" r:id="rId5" imgW="1206360" imgH="2030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311" y="5488473"/>
                        <a:ext cx="3410828" cy="574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97007"/>
              </p:ext>
            </p:extLst>
          </p:nvPr>
        </p:nvGraphicFramePr>
        <p:xfrm>
          <a:off x="533400" y="1375049"/>
          <a:ext cx="595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5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5049"/>
                        <a:ext cx="595313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37159" y="5478745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2249252"/>
            <a:ext cx="457200" cy="41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6048119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สัญญาณลักษณะแบบนี้พบได้ในสัญญาณ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Digital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64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0C6C-49AF-4D15-BE59-DDB2B04DCBCD}" type="slidenum">
              <a:rPr lang="en-US" altLang="th-TH" smtClean="0"/>
              <a:pPr/>
              <a:t>4</a:t>
            </a:fld>
            <a:endParaRPr lang="en-US" alt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557"/>
          <a:stretch/>
        </p:blipFill>
        <p:spPr>
          <a:xfrm>
            <a:off x="270723" y="838200"/>
            <a:ext cx="8602554" cy="106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0534" y="228600"/>
            <a:ext cx="438293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Summary from Chapter 6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911" y="2057154"/>
            <a:ext cx="1625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Condition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983" y="2287987"/>
            <a:ext cx="7585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0809" y="2057154"/>
            <a:ext cx="1080745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5417" y="2057154"/>
            <a:ext cx="1080745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7770" y="4364749"/>
            <a:ext cx="1879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เปลี่ยนแปลง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อย่างฉับพลัน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4342051"/>
            <a:ext cx="18469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เปลี่ยนแปลง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อย่างฉับพลัน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711" y="5023006"/>
            <a:ext cx="140615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คุณสมบัติ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6064" y="5023005"/>
            <a:ext cx="7585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9906" y="6498349"/>
            <a:ext cx="82344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0723" y="4342051"/>
            <a:ext cx="82344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267404"/>
            <a:ext cx="8720877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Condition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เกิดขึ้นเมื่อต่ออุปกรณ์นี้กับ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Source 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เป็นเวลานานๆ)</a:t>
            </a:r>
            <a:endParaRPr lang="en-US" sz="36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76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r="26329"/>
          <a:stretch/>
        </p:blipFill>
        <p:spPr bwMode="auto">
          <a:xfrm>
            <a:off x="332764" y="867793"/>
            <a:ext cx="3111854" cy="25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" r="62582"/>
          <a:stretch/>
        </p:blipFill>
        <p:spPr bwMode="auto">
          <a:xfrm>
            <a:off x="2289060" y="3369274"/>
            <a:ext cx="3061944" cy="249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1" t="-2432" r="11967" b="2432"/>
          <a:stretch/>
        </p:blipFill>
        <p:spPr bwMode="auto">
          <a:xfrm>
            <a:off x="5774989" y="3276600"/>
            <a:ext cx="3083851" cy="249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169823"/>
            <a:ext cx="6975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จงสร้าง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Bipolar Voltage Pulse 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ดังรูป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0" y="1729303"/>
            <a:ext cx="45175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3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3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3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เกิดจาก </a:t>
            </a:r>
            <a:r>
              <a:rPr lang="en-US" sz="33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Part A </a:t>
            </a:r>
            <a:r>
              <a:rPr lang="th-TH" sz="33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บวกกับ </a:t>
            </a:r>
            <a:r>
              <a:rPr lang="en-US" sz="33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Part B</a:t>
            </a:r>
            <a:endParaRPr lang="th-TH" sz="33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68603" y="2224832"/>
            <a:ext cx="2303597" cy="1175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848600" y="2329467"/>
            <a:ext cx="381000" cy="2193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94886"/>
              </p:ext>
            </p:extLst>
          </p:nvPr>
        </p:nvGraphicFramePr>
        <p:xfrm>
          <a:off x="2895600" y="6028409"/>
          <a:ext cx="3921244" cy="59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6" name="Equation" r:id="rId5" imgW="1333440" imgH="203040" progId="Equation.3">
                  <p:embed/>
                </p:oleObj>
              </mc:Choice>
              <mc:Fallback>
                <p:oleObj name="Equation" r:id="rId5" imgW="1333440" imgH="2030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28409"/>
                        <a:ext cx="3921244" cy="59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473156"/>
              </p:ext>
            </p:extLst>
          </p:nvPr>
        </p:nvGraphicFramePr>
        <p:xfrm>
          <a:off x="332764" y="1291163"/>
          <a:ext cx="505436" cy="39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7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64" y="1291163"/>
                        <a:ext cx="505436" cy="399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5359" r="67939" b="34675"/>
          <a:stretch/>
        </p:blipFill>
        <p:spPr bwMode="auto">
          <a:xfrm>
            <a:off x="367645" y="228599"/>
            <a:ext cx="2527445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4242944" y="662097"/>
            <a:ext cx="1319656" cy="12591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b="28493"/>
          <a:stretch/>
        </p:blipFill>
        <p:spPr bwMode="auto">
          <a:xfrm>
            <a:off x="990600" y="1600200"/>
            <a:ext cx="7916694" cy="172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781800" y="662097"/>
            <a:ext cx="381000" cy="1090503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39435"/>
              </p:ext>
            </p:extLst>
          </p:nvPr>
        </p:nvGraphicFramePr>
        <p:xfrm>
          <a:off x="3962400" y="228600"/>
          <a:ext cx="3429000" cy="483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8" name="Equation" r:id="rId5" imgW="1612800" imgH="228600" progId="Equation.3">
                  <p:embed/>
                </p:oleObj>
              </mc:Choice>
              <mc:Fallback>
                <p:oleObj name="Equation" r:id="rId5" imgW="1612800" imgH="2286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8600"/>
                        <a:ext cx="3429000" cy="483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7" t="37774" r="11967" b="2432"/>
          <a:stretch/>
        </p:blipFill>
        <p:spPr bwMode="auto">
          <a:xfrm>
            <a:off x="309920" y="3505200"/>
            <a:ext cx="2738080" cy="134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b="29705"/>
          <a:stretch/>
        </p:blipFill>
        <p:spPr bwMode="auto">
          <a:xfrm>
            <a:off x="403224" y="4850643"/>
            <a:ext cx="8353326" cy="17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26283"/>
              </p:ext>
            </p:extLst>
          </p:nvPr>
        </p:nvGraphicFramePr>
        <p:xfrm>
          <a:off x="3581400" y="3956514"/>
          <a:ext cx="4624388" cy="50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9" name="Equation" r:id="rId8" imgW="2070000" imgH="228600" progId="Equation.3">
                  <p:embed/>
                </p:oleObj>
              </mc:Choice>
              <mc:Fallback>
                <p:oleObj name="Equation" r:id="rId8" imgW="2070000" imgH="2286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56514"/>
                        <a:ext cx="4624388" cy="508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" y="3429000"/>
            <a:ext cx="876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60231" y="4464911"/>
            <a:ext cx="2073769" cy="7507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72300" y="4464911"/>
            <a:ext cx="422343" cy="7342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r="26329"/>
          <a:stretch/>
        </p:blipFill>
        <p:spPr bwMode="auto">
          <a:xfrm>
            <a:off x="445552" y="838200"/>
            <a:ext cx="3112341" cy="250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r="62582"/>
          <a:stretch/>
        </p:blipFill>
        <p:spPr bwMode="auto">
          <a:xfrm>
            <a:off x="397147" y="3337050"/>
            <a:ext cx="3289952" cy="237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1" t="-2432" r="11967" b="2432"/>
          <a:stretch/>
        </p:blipFill>
        <p:spPr bwMode="auto">
          <a:xfrm>
            <a:off x="4343400" y="3200400"/>
            <a:ext cx="3289952" cy="237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12068"/>
              </p:ext>
            </p:extLst>
          </p:nvPr>
        </p:nvGraphicFramePr>
        <p:xfrm>
          <a:off x="2819400" y="457200"/>
          <a:ext cx="5742616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2" name="Equation" r:id="rId5" imgW="2501640" imgH="660240" progId="Equation.3">
                  <p:embed/>
                </p:oleObj>
              </mc:Choice>
              <mc:Fallback>
                <p:oleObj name="Equation" r:id="rId5" imgW="2501640" imgH="6602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5742616" cy="1509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328225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126" y="5943600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สัญญาณลักษณะแบบนี้เป็นรูปแบบหนึ่งของสัญญาณดิจิทัล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35345"/>
              </p:ext>
            </p:extLst>
          </p:nvPr>
        </p:nvGraphicFramePr>
        <p:xfrm>
          <a:off x="408964" y="1291163"/>
          <a:ext cx="505436" cy="39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3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64" y="1291163"/>
                        <a:ext cx="505436" cy="399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7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43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391"/>
          <a:stretch/>
        </p:blipFill>
        <p:spPr>
          <a:xfrm>
            <a:off x="280481" y="762000"/>
            <a:ext cx="4038600" cy="2420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953438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Answer: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454" y="246055"/>
            <a:ext cx="8859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จงอธิบาย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Voltage pulse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ต่อไปนี้ในรูป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Unit step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211418"/>
              </p:ext>
            </p:extLst>
          </p:nvPr>
        </p:nvGraphicFramePr>
        <p:xfrm>
          <a:off x="4692607" y="1770933"/>
          <a:ext cx="39354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4" name="Equation" r:id="rId4" imgW="1714320" imgH="431640" progId="Equation.3">
                  <p:embed/>
                </p:oleObj>
              </mc:Choice>
              <mc:Fallback>
                <p:oleObj name="Equation" r:id="rId4" imgW="1714320" imgH="4316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07" y="1770933"/>
                        <a:ext cx="3935412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687" y="3415126"/>
            <a:ext cx="895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จงอธิบาย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Current pulse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ต่อไปนี้ในรูป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Unit step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391"/>
          <a:stretch/>
        </p:blipFill>
        <p:spPr>
          <a:xfrm>
            <a:off x="244813" y="3846954"/>
            <a:ext cx="3101037" cy="2680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4733" y="3970507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Answer: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80481" y="3243962"/>
            <a:ext cx="84825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45047"/>
              </p:ext>
            </p:extLst>
          </p:nvPr>
        </p:nvGraphicFramePr>
        <p:xfrm>
          <a:off x="2365788" y="4065994"/>
          <a:ext cx="65293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55" name="Equation" r:id="rId7" imgW="2844720" imgH="431640" progId="Equation.3">
                  <p:embed/>
                </p:oleObj>
              </mc:Choice>
              <mc:Fallback>
                <p:oleObj name="Equation" r:id="rId7" imgW="284472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788" y="4065994"/>
                        <a:ext cx="6529388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5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07-040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t="53548" b="7307"/>
          <a:stretch/>
        </p:blipFill>
        <p:spPr>
          <a:xfrm>
            <a:off x="228600" y="4648200"/>
            <a:ext cx="2605930" cy="1905000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-140479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7.4 The </a:t>
            </a:r>
            <a:r>
              <a:rPr lang="en-US" altLang="th-TH" sz="4000" dirty="0" smtClean="0"/>
              <a:t>Step-Response of an </a:t>
            </a:r>
            <a:r>
              <a:rPr lang="en-US" altLang="th-TH" sz="4000" dirty="0"/>
              <a:t>RC </a:t>
            </a:r>
            <a:r>
              <a:rPr lang="en-US" altLang="th-TH" sz="4000" dirty="0" smtClean="0"/>
              <a:t>Circuit</a:t>
            </a:r>
            <a:endParaRPr lang="en-US" altLang="th-TH" sz="4000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546" y="774876"/>
            <a:ext cx="8541544" cy="1066800"/>
          </a:xfrm>
        </p:spPr>
        <p:txBody>
          <a:bodyPr>
            <a:noAutofit/>
          </a:bodyPr>
          <a:lstStyle/>
          <a:p>
            <a:r>
              <a:rPr lang="en-US" altLang="th-TH" sz="2400" dirty="0"/>
              <a:t>The </a:t>
            </a:r>
            <a:r>
              <a:rPr lang="en-US" altLang="th-TH" sz="2400" b="1" u="sng" dirty="0">
                <a:solidFill>
                  <a:srgbClr val="FF3300"/>
                </a:solidFill>
              </a:rPr>
              <a:t>step response</a:t>
            </a:r>
            <a:r>
              <a:rPr lang="en-US" altLang="th-TH" sz="2400" dirty="0"/>
              <a:t> of a circuit is its behavior </a:t>
            </a:r>
            <a:r>
              <a:rPr lang="en-US" altLang="th-TH" sz="2400" u="sng" dirty="0">
                <a:solidFill>
                  <a:srgbClr val="FF3300"/>
                </a:solidFill>
              </a:rPr>
              <a:t>when the excitation is the step function</a:t>
            </a:r>
            <a:r>
              <a:rPr lang="en-US" altLang="th-TH" sz="2400" dirty="0">
                <a:solidFill>
                  <a:srgbClr val="FF3300"/>
                </a:solidFill>
              </a:rPr>
              <a:t>, </a:t>
            </a:r>
            <a:r>
              <a:rPr lang="en-US" altLang="th-TH" sz="2400" dirty="0"/>
              <a:t>which may be a voltage </a:t>
            </a:r>
            <a:r>
              <a:rPr lang="en-US" altLang="th-TH" sz="2400" dirty="0" smtClean="0"/>
              <a:t>or </a:t>
            </a:r>
            <a:r>
              <a:rPr lang="en-US" altLang="th-TH" sz="2400" dirty="0"/>
              <a:t>a current source.</a:t>
            </a:r>
          </a:p>
        </p:txBody>
      </p:sp>
      <p:pic>
        <p:nvPicPr>
          <p:cNvPr id="192532" name="Picture 20" descr="07-040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3" b="57279"/>
          <a:stretch/>
        </p:blipFill>
        <p:spPr>
          <a:xfrm>
            <a:off x="304799" y="1578591"/>
            <a:ext cx="2346791" cy="2079009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274C-8151-4FF3-B927-23E5B6ADCB45}" type="slidenum">
              <a:rPr lang="en-US" altLang="th-TH"/>
              <a:pPr/>
              <a:t>44</a:t>
            </a:fld>
            <a:endParaRPr lang="en-US" altLang="th-TH"/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3311128" y="1578591"/>
            <a:ext cx="518874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th-TH" sz="2400" dirty="0"/>
              <a:t> </a:t>
            </a:r>
            <a:r>
              <a:rPr lang="en-US" altLang="th-TH" sz="2400" dirty="0">
                <a:solidFill>
                  <a:srgbClr val="003300"/>
                </a:solidFill>
              </a:rPr>
              <a:t>Initial condition</a:t>
            </a:r>
            <a:r>
              <a:rPr lang="en-US" altLang="th-TH" sz="2000" dirty="0">
                <a:solidFill>
                  <a:srgbClr val="000000"/>
                </a:solidFill>
              </a:rPr>
              <a:t>: </a:t>
            </a:r>
          </a:p>
          <a:p>
            <a:endParaRPr lang="en-US" altLang="th-TH" sz="2400" dirty="0" smtClean="0"/>
          </a:p>
          <a:p>
            <a:endParaRPr lang="en-US" altLang="th-TH" sz="2400" dirty="0"/>
          </a:p>
          <a:p>
            <a:endParaRPr lang="en-US" altLang="th-TH" sz="2400" dirty="0"/>
          </a:p>
          <a:p>
            <a:pPr>
              <a:buFontTx/>
              <a:buChar char="•"/>
            </a:pPr>
            <a:r>
              <a:rPr lang="en-US" altLang="th-TH" sz="2400" dirty="0"/>
              <a:t> Applying KCL, </a:t>
            </a:r>
          </a:p>
          <a:p>
            <a:pPr>
              <a:buFontTx/>
              <a:buChar char="•"/>
            </a:pPr>
            <a:endParaRPr lang="en-US" altLang="th-TH" sz="2400" dirty="0"/>
          </a:p>
          <a:p>
            <a:pPr>
              <a:buFontTx/>
              <a:buChar char="•"/>
            </a:pPr>
            <a:endParaRPr lang="en-US" altLang="th-TH" sz="2400" dirty="0"/>
          </a:p>
          <a:p>
            <a:endParaRPr lang="en-US" altLang="th-TH" sz="2400" dirty="0"/>
          </a:p>
          <a:p>
            <a:r>
              <a:rPr lang="en-US" altLang="th-TH" sz="2400" dirty="0"/>
              <a:t>or</a:t>
            </a:r>
          </a:p>
          <a:p>
            <a:pPr>
              <a:buFontTx/>
              <a:buChar char="•"/>
            </a:pPr>
            <a:endParaRPr lang="en-US" altLang="th-TH" sz="2400" dirty="0"/>
          </a:p>
          <a:p>
            <a:endParaRPr lang="en-US" altLang="th-TH" sz="2400" dirty="0"/>
          </a:p>
          <a:p>
            <a:pPr>
              <a:buFontTx/>
              <a:buChar char="•"/>
            </a:pPr>
            <a:endParaRPr lang="en-US" altLang="th-TH" sz="2400" dirty="0"/>
          </a:p>
          <a:p>
            <a:pPr>
              <a:buFontTx/>
              <a:buChar char="•"/>
            </a:pPr>
            <a:r>
              <a:rPr lang="en-US" altLang="th-TH" sz="2400" dirty="0"/>
              <a:t> Where u(t) is the </a:t>
            </a:r>
            <a:r>
              <a:rPr lang="en-US" altLang="th-TH" sz="2400" u="sng" dirty="0">
                <a:solidFill>
                  <a:srgbClr val="FF0000"/>
                </a:solidFill>
              </a:rPr>
              <a:t>unit-step function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1925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31661"/>
              </p:ext>
            </p:extLst>
          </p:nvPr>
        </p:nvGraphicFramePr>
        <p:xfrm>
          <a:off x="3886200" y="3714749"/>
          <a:ext cx="2667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0" name="Equation" r:id="rId5" imgW="1231366" imgH="393529" progId="Equation.3">
                  <p:embed/>
                </p:oleObj>
              </mc:Choice>
              <mc:Fallback>
                <p:oleObj name="Equation" r:id="rId5" imgW="1231366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14749"/>
                        <a:ext cx="2667000" cy="8588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7" name="Rectangle 2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1925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84163"/>
              </p:ext>
            </p:extLst>
          </p:nvPr>
        </p:nvGraphicFramePr>
        <p:xfrm>
          <a:off x="3929194" y="4976537"/>
          <a:ext cx="2362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1" name="Equation" r:id="rId7" imgW="1066337" imgH="393529" progId="Equation.3">
                  <p:embed/>
                </p:oleObj>
              </mc:Choice>
              <mc:Fallback>
                <p:oleObj name="Equation" r:id="rId7" imgW="1066337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194" y="4976537"/>
                        <a:ext cx="2362200" cy="8731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82833"/>
              </p:ext>
            </p:extLst>
          </p:nvPr>
        </p:nvGraphicFramePr>
        <p:xfrm>
          <a:off x="5905500" y="1922462"/>
          <a:ext cx="2419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2" name="Equation" r:id="rId9" imgW="1117440" imgH="241200" progId="Equation.3">
                  <p:embed/>
                </p:oleObj>
              </mc:Choice>
              <mc:Fallback>
                <p:oleObj name="Equation" r:id="rId9" imgW="1117440" imgH="241200" progId="Equation.3">
                  <p:embed/>
                  <p:pic>
                    <p:nvPicPr>
                      <p:cNvPr id="1925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922462"/>
                        <a:ext cx="2419350" cy="5270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37515" y="2509381"/>
            <a:ext cx="5418471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มาจากที่แรงดันของ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จะเปลี่ยนฉับพลันไม่ได้)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029199" y="2197108"/>
            <a:ext cx="778213" cy="483808"/>
          </a:xfrm>
          <a:custGeom>
            <a:avLst/>
            <a:gdLst>
              <a:gd name="connsiteX0" fmla="*/ 0 w 817124"/>
              <a:gd name="connsiteY0" fmla="*/ 312628 h 312628"/>
              <a:gd name="connsiteX1" fmla="*/ 272375 w 817124"/>
              <a:gd name="connsiteY1" fmla="*/ 30526 h 312628"/>
              <a:gd name="connsiteX2" fmla="*/ 817124 w 817124"/>
              <a:gd name="connsiteY2" fmla="*/ 20798 h 31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124" h="312628">
                <a:moveTo>
                  <a:pt x="0" y="312628"/>
                </a:moveTo>
                <a:cubicBezTo>
                  <a:pt x="68094" y="195896"/>
                  <a:pt x="136188" y="79164"/>
                  <a:pt x="272375" y="30526"/>
                </a:cubicBezTo>
                <a:cubicBezTo>
                  <a:pt x="408562" y="-18112"/>
                  <a:pt x="612843" y="1343"/>
                  <a:pt x="817124" y="20798"/>
                </a:cubicBezTo>
              </a:path>
            </a:pathLst>
          </a:custGeom>
          <a:noFill/>
          <a:ln w="38100"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7069" y="4190475"/>
            <a:ext cx="2537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แรงดันที่จ่ายให้ </a:t>
            </a:r>
            <a:r>
              <a:rPr lang="en-US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ตอนสับสวิตซ์จะเป็น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</a:t>
            </a:r>
            <a:endParaRPr lang="en-US" sz="32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794513" y="3274502"/>
            <a:ext cx="1411357" cy="919811"/>
          </a:xfrm>
          <a:custGeom>
            <a:avLst/>
            <a:gdLst>
              <a:gd name="connsiteX0" fmla="*/ 1411357 w 1411357"/>
              <a:gd name="connsiteY0" fmla="*/ 919811 h 919811"/>
              <a:gd name="connsiteX1" fmla="*/ 954157 w 1411357"/>
              <a:gd name="connsiteY1" fmla="*/ 174376 h 919811"/>
              <a:gd name="connsiteX2" fmla="*/ 248478 w 1411357"/>
              <a:gd name="connsiteY2" fmla="*/ 15350 h 919811"/>
              <a:gd name="connsiteX3" fmla="*/ 0 w 1411357"/>
              <a:gd name="connsiteY3" fmla="*/ 442733 h 91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357" h="919811">
                <a:moveTo>
                  <a:pt x="1411357" y="919811"/>
                </a:moveTo>
                <a:cubicBezTo>
                  <a:pt x="1279663" y="622465"/>
                  <a:pt x="1147970" y="325119"/>
                  <a:pt x="954157" y="174376"/>
                </a:cubicBezTo>
                <a:cubicBezTo>
                  <a:pt x="760344" y="23632"/>
                  <a:pt x="407504" y="-29376"/>
                  <a:pt x="248478" y="15350"/>
                </a:cubicBezTo>
                <a:cubicBezTo>
                  <a:pt x="89452" y="60076"/>
                  <a:pt x="44726" y="251404"/>
                  <a:pt x="0" y="442733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9691" y="3561888"/>
            <a:ext cx="1540806" cy="1217719"/>
            <a:chOff x="691684" y="3276600"/>
            <a:chExt cx="1540806" cy="1217719"/>
          </a:xfrm>
        </p:grpSpPr>
        <p:sp>
          <p:nvSpPr>
            <p:cNvPr id="18" name="Down Arrow 17"/>
            <p:cNvSpPr/>
            <p:nvPr/>
          </p:nvSpPr>
          <p:spPr>
            <a:xfrm>
              <a:off x="1155818" y="3276600"/>
              <a:ext cx="612538" cy="1217719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1684" y="3455266"/>
              <a:ext cx="1540806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36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เสมือนเป็น</a:t>
              </a:r>
              <a:endPara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45</a:t>
            </a:fld>
            <a:endParaRPr lang="en-US" altLang="th-TH"/>
          </a:p>
        </p:txBody>
      </p:sp>
      <p:pic>
        <p:nvPicPr>
          <p:cNvPr id="7" name="Picture 20" descr="07-0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3" b="57279"/>
          <a:stretch/>
        </p:blipFill>
        <p:spPr>
          <a:xfrm>
            <a:off x="388417" y="961493"/>
            <a:ext cx="2346791" cy="207900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799" y="356326"/>
            <a:ext cx="678262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ความหมายของ เวลา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4000" b="1" baseline="30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4000" b="1" baseline="30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5630" y="1186573"/>
            <a:ext cx="5070619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เรื่องนี้เกี่ยวข้องกับวงจรทุกวงจรที่มี</a:t>
            </a:r>
          </a:p>
          <a:p>
            <a:pPr>
              <a:lnSpc>
                <a:spcPts val="4000"/>
              </a:lnSpc>
            </a:pP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อยู่ด้วย</a:t>
            </a:r>
          </a:p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สมมุติให้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เปลี่ยนสถานะ </a:t>
            </a:r>
          </a:p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เวลา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= 0</a:t>
            </a:r>
            <a:endParaRPr lang="en-US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042" y="3343022"/>
            <a:ext cx="848020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3600" b="1" baseline="30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หมายถึงเวลาก่อนที่สวิตซ์จะเปลี่ยนสถานะเพียงเล็กน้อย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042" y="3996132"/>
            <a:ext cx="92384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 </a:t>
            </a:r>
            <a:r>
              <a:rPr lang="en-US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3600" b="1" baseline="300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  <a:r>
              <a:rPr lang="en-US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หมายถึงเวลาหลังจากสวิตซ์เปลี่ยนสถานะแล้วเพียงเล็กน้อย</a:t>
            </a:r>
            <a:endParaRPr lang="en-US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14368" y="2000997"/>
            <a:ext cx="466927" cy="52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0542" y="4893065"/>
            <a:ext cx="82638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เรื่องนี้สำคัญเพราะแม้ว่าเวลา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3600" b="1" baseline="30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600" b="1" baseline="30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และเวลา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3600" b="1" baseline="30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จะต่างกัน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เพียงเล็กน้อย แต่วงจร ณ เวลา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3600" b="1" baseline="30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กับวงจร ณ เวลา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t=0</a:t>
            </a:r>
            <a:r>
              <a:rPr lang="en-US" sz="3600" b="1" baseline="30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endParaRPr lang="th-TH" sz="3600" b="1" baseline="30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จะแตกต่างกันมาก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9771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05" y="5381487"/>
            <a:ext cx="2849042" cy="1092952"/>
          </a:xfrm>
          <a:prstGeom prst="rect">
            <a:avLst/>
          </a:prstGeom>
        </p:spPr>
      </p:pic>
      <p:pic>
        <p:nvPicPr>
          <p:cNvPr id="18" name="Picture 20" descr="07-0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53548" b="5742"/>
          <a:stretch/>
        </p:blipFill>
        <p:spPr>
          <a:xfrm>
            <a:off x="228599" y="4494319"/>
            <a:ext cx="2565605" cy="19812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46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232451" y="191151"/>
            <a:ext cx="8937062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ผลตอบสนองของวงจร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เมื่อเราป้อน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 voltage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(เหตุการณ์แบบนี้เกิดขึ้นเมื่อเราสับสวิตซ์จ่ายแรงดัน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pic>
        <p:nvPicPr>
          <p:cNvPr id="8" name="Picture 20" descr="07-0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b="57413"/>
          <a:stretch/>
        </p:blipFill>
        <p:spPr>
          <a:xfrm>
            <a:off x="276225" y="1280297"/>
            <a:ext cx="2371725" cy="20725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23" y="2217918"/>
            <a:ext cx="3330679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814294"/>
            <a:ext cx="2765325" cy="114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3326871"/>
            <a:ext cx="579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&gt; 0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u(t)=1,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สมการจะกลายเป็น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170" y="5322311"/>
            <a:ext cx="2791365" cy="101384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6690879" y="4920257"/>
            <a:ext cx="612538" cy="439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5400000">
            <a:off x="5484033" y="5669316"/>
            <a:ext cx="612538" cy="439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155818" y="3276600"/>
            <a:ext cx="612538" cy="121771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1684" y="3455266"/>
            <a:ext cx="154080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เสมือนเป็น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1333289"/>
            <a:ext cx="3945197" cy="10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144"/>
          <a:stretch/>
        </p:blipFill>
        <p:spPr>
          <a:xfrm>
            <a:off x="4821797" y="1357221"/>
            <a:ext cx="3635055" cy="10766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92964" y="6297901"/>
            <a:ext cx="1279663" cy="365125"/>
          </a:xfrm>
        </p:spPr>
        <p:txBody>
          <a:bodyPr/>
          <a:lstStyle/>
          <a:p>
            <a:fld id="{171A19D9-3FC4-4103-ABAB-15791842A189}" type="slidenum">
              <a:rPr lang="en-US" altLang="th-TH" smtClean="0"/>
              <a:pPr/>
              <a:t>47</a:t>
            </a:fld>
            <a:endParaRPr lang="en-US" alt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078" b="9022"/>
          <a:stretch/>
        </p:blipFill>
        <p:spPr>
          <a:xfrm>
            <a:off x="5219848" y="269968"/>
            <a:ext cx="265199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9105" y="962540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Integrate both sides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0" descr="07-0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8" b="5742"/>
          <a:stretch/>
        </p:blipFill>
        <p:spPr>
          <a:xfrm>
            <a:off x="304800" y="457200"/>
            <a:ext cx="2647950" cy="19812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819" y="2438400"/>
            <a:ext cx="5909822" cy="731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916"/>
          <a:stretch/>
        </p:blipFill>
        <p:spPr>
          <a:xfrm>
            <a:off x="4175945" y="3200400"/>
            <a:ext cx="3040644" cy="916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298" y="4114800"/>
            <a:ext cx="4298052" cy="937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5265375"/>
            <a:ext cx="3760796" cy="52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9105" y="5966402"/>
            <a:ext cx="5521169" cy="66299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68524" y="5791200"/>
            <a:ext cx="2762295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ได้แรงดันของ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เป็นฟังก์ชันของเวลา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930819" y="6172200"/>
            <a:ext cx="29593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07-04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/>
          <a:stretch/>
        </p:blipFill>
        <p:spPr>
          <a:xfrm>
            <a:off x="3111763" y="1284227"/>
            <a:ext cx="2935055" cy="3644329"/>
          </a:xfrm>
          <a:prstGeom prst="rect">
            <a:avLst/>
          </a:prstGeo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48</a:t>
            </a:fld>
            <a:endParaRPr lang="en-US" altLang="th-TH"/>
          </a:p>
        </p:txBody>
      </p:sp>
      <p:sp>
        <p:nvSpPr>
          <p:cNvPr id="4" name="TextBox 3"/>
          <p:cNvSpPr txBox="1"/>
          <p:nvPr/>
        </p:nvSpPr>
        <p:spPr>
          <a:xfrm>
            <a:off x="278589" y="205854"/>
            <a:ext cx="8797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สูตรแรงดันของ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เมื่อจ่ายแรงดัน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</a:t>
            </a:r>
          </a:p>
        </p:txBody>
      </p:sp>
      <p:pic>
        <p:nvPicPr>
          <p:cNvPr id="6" name="Picture 20" descr="07-0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8" b="5742"/>
          <a:stretch/>
        </p:blipFill>
        <p:spPr>
          <a:xfrm>
            <a:off x="219322" y="1221517"/>
            <a:ext cx="2151344" cy="160963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46322" y="5113734"/>
            <a:ext cx="87976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จะได้สูตรของกระแสที่ไหลผ่าน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63877"/>
              </p:ext>
            </p:extLst>
          </p:nvPr>
        </p:nvGraphicFramePr>
        <p:xfrm>
          <a:off x="2280038" y="5676141"/>
          <a:ext cx="54721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2" name="Equation" r:id="rId5" imgW="2387520" imgH="393480" progId="Equation.3">
                  <p:embed/>
                </p:oleObj>
              </mc:Choice>
              <mc:Fallback>
                <p:oleObj name="Equation" r:id="rId5" imgW="2387520" imgH="393480" progId="Equation.3">
                  <p:embed/>
                  <p:pic>
                    <p:nvPicPr>
                      <p:cNvPr id="3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038" y="5676141"/>
                        <a:ext cx="5472112" cy="9128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70043"/>
              </p:ext>
            </p:extLst>
          </p:nvPr>
        </p:nvGraphicFramePr>
        <p:xfrm>
          <a:off x="3599687" y="707398"/>
          <a:ext cx="48942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3" name="Equation" r:id="rId7" imgW="2234880" imgH="241200" progId="Equation.3">
                  <p:embed/>
                </p:oleObj>
              </mc:Choice>
              <mc:Fallback>
                <p:oleObj name="Equation" r:id="rId7" imgW="2234880" imgH="241200" progId="Equation.3">
                  <p:embed/>
                  <p:pic>
                    <p:nvPicPr>
                      <p:cNvPr id="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687" y="707398"/>
                        <a:ext cx="4894263" cy="6365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0446" y="3729294"/>
            <a:ext cx="205537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เริ่มต้น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จะเท่ากับ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2057" y="3306052"/>
            <a:ext cx="3403496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จะค่อยๆเพิ่มขึ้น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เมื่อเวลาผ่านไป (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ถูกชาร์จ)</a:t>
            </a:r>
            <a:endParaRPr lang="en-US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87133" y="3945467"/>
            <a:ext cx="712554" cy="270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7854" y="2131261"/>
            <a:ext cx="2738250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จะไปหยุดที่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เมื่อเวลาเป็น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en-US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284133" y="2655051"/>
            <a:ext cx="542695" cy="721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888717" y="2131261"/>
            <a:ext cx="382731" cy="276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760"/>
          <a:stretch/>
        </p:blipFill>
        <p:spPr>
          <a:xfrm>
            <a:off x="279400" y="3803176"/>
            <a:ext cx="2962485" cy="26657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49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152400" y="1404467"/>
            <a:ext cx="68563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เริ่มต้นไม่มีการชาร์จประจุเลย 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=0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Object 26"/>
          <p:cNvGraphicFramePr>
            <a:graphicFrameLocks noChangeAspect="1"/>
          </p:cNvGraphicFramePr>
          <p:nvPr>
            <p:extLst/>
          </p:nvPr>
        </p:nvGraphicFramePr>
        <p:xfrm>
          <a:off x="2057400" y="228600"/>
          <a:ext cx="5269232" cy="11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94" name="Equation" r:id="rId4" imgW="2298700" imgH="508000" progId="Equation.3">
                  <p:embed/>
                </p:oleObj>
              </mc:Choice>
              <mc:Fallback>
                <p:oleObj name="Equation" r:id="rId4" imgW="2298700" imgH="508000" progId="Equation.3">
                  <p:embed/>
                  <p:pic>
                    <p:nvPicPr>
                      <p:cNvPr id="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"/>
                        <a:ext cx="5269232" cy="117586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208553"/>
            <a:ext cx="12250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จากสูตร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92969"/>
              </p:ext>
            </p:extLst>
          </p:nvPr>
        </p:nvGraphicFramePr>
        <p:xfrm>
          <a:off x="2975111" y="1831508"/>
          <a:ext cx="41925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95" name="Equation" r:id="rId6" imgW="1828800" imgH="482400" progId="Equation.3">
                  <p:embed/>
                </p:oleObj>
              </mc:Choice>
              <mc:Fallback>
                <p:oleObj name="Equation" r:id="rId6" imgW="1828800" imgH="48240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111" y="1831508"/>
                        <a:ext cx="4192587" cy="11176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354" y="3914368"/>
            <a:ext cx="2950719" cy="2674090"/>
          </a:xfrm>
          <a:prstGeom prst="rect">
            <a:avLst/>
          </a:prstGeom>
        </p:spPr>
      </p:pic>
      <p:graphicFrame>
        <p:nvGraphicFramePr>
          <p:cNvPr id="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76563"/>
              </p:ext>
            </p:extLst>
          </p:nvPr>
        </p:nvGraphicFramePr>
        <p:xfrm>
          <a:off x="2975111" y="3003143"/>
          <a:ext cx="59102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96" name="Equation" r:id="rId9" imgW="2577960" imgH="393480" progId="Equation.3">
                  <p:embed/>
                </p:oleObj>
              </mc:Choice>
              <mc:Fallback>
                <p:oleObj name="Equation" r:id="rId9" imgW="2577960" imgH="393480" progId="Equation.3">
                  <p:embed/>
                  <p:pic>
                    <p:nvPicPr>
                      <p:cNvPr id="1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111" y="3003143"/>
                        <a:ext cx="5910262" cy="9112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/>
          <p:cNvGraphicFramePr>
            <a:graphicFrameLocks noChangeAspect="1"/>
          </p:cNvGraphicFramePr>
          <p:nvPr>
            <p:extLst/>
          </p:nvPr>
        </p:nvGraphicFramePr>
        <p:xfrm>
          <a:off x="7654084" y="610951"/>
          <a:ext cx="1106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97" name="Equation" r:id="rId11" imgW="482400" imgH="177480" progId="Equation.3">
                  <p:embed/>
                </p:oleObj>
              </mc:Choice>
              <mc:Fallback>
                <p:oleObj name="Equation" r:id="rId11" imgW="482400" imgH="177480" progId="Equation.3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084" y="610951"/>
                        <a:ext cx="1106487" cy="4111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0" descr="07-040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53548" b="5742"/>
          <a:stretch/>
        </p:blipFill>
        <p:spPr>
          <a:xfrm>
            <a:off x="254000" y="1853477"/>
            <a:ext cx="2448962" cy="1895664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811708" y="4106337"/>
            <a:ext cx="3171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เมื่อเวลาผ่านไป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จะลดลงจนเป็น 0 (เท่ากับ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นั่นเอง)</a:t>
            </a:r>
            <a:endParaRPr lang="en-US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58468" y="5251413"/>
            <a:ext cx="502605" cy="972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1096" y="5042544"/>
            <a:ext cx="2342308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ลู่เข้าสู่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เมื่อเวลาเป็น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en-US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2671921" y="4493571"/>
            <a:ext cx="280329" cy="548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156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215" y="1440657"/>
            <a:ext cx="8077200" cy="1066800"/>
          </a:xfrm>
        </p:spPr>
        <p:txBody>
          <a:bodyPr>
            <a:normAutofit/>
          </a:bodyPr>
          <a:lstStyle/>
          <a:p>
            <a:r>
              <a:rPr lang="en-US" altLang="th-TH" sz="2800" dirty="0"/>
              <a:t>A </a:t>
            </a:r>
            <a:r>
              <a:rPr lang="en-US" altLang="th-TH" sz="2800" b="1" dirty="0"/>
              <a:t>first-order circuit</a:t>
            </a:r>
            <a:r>
              <a:rPr lang="en-US" altLang="th-TH" sz="2800" dirty="0"/>
              <a:t> is characterized by a first-order differential equation. </a:t>
            </a:r>
          </a:p>
        </p:txBody>
      </p:sp>
      <p:pic>
        <p:nvPicPr>
          <p:cNvPr id="141323" name="Picture 11" descr="07-00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115" y="2526487"/>
            <a:ext cx="2933700" cy="2282825"/>
          </a:xfrm>
          <a:noFill/>
          <a:ln/>
        </p:spPr>
      </p:pic>
      <p:sp>
        <p:nvSpPr>
          <p:cNvPr id="2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C42C-068A-429D-9E7A-F38DD04978B3}" type="slidenum">
              <a:rPr lang="en-US" altLang="th-TH"/>
              <a:pPr/>
              <a:t>5</a:t>
            </a:fld>
            <a:endParaRPr lang="en-US" altLang="th-TH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373856" y="5254624"/>
            <a:ext cx="8382000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2000" dirty="0"/>
              <a:t>Apply Kirchhoff’s laws to </a:t>
            </a:r>
            <a:r>
              <a:rPr lang="en-US" altLang="th-TH" sz="2000" u="sng" dirty="0">
                <a:solidFill>
                  <a:srgbClr val="FF3300"/>
                </a:solidFill>
              </a:rPr>
              <a:t>purely resistive circuit</a:t>
            </a:r>
            <a:r>
              <a:rPr lang="en-US" altLang="th-TH" sz="2000" dirty="0"/>
              <a:t> results </a:t>
            </a:r>
            <a:r>
              <a:rPr lang="en-US" altLang="th-TH" sz="2000" dirty="0">
                <a:solidFill>
                  <a:srgbClr val="0066CC"/>
                </a:solidFill>
              </a:rPr>
              <a:t>in</a:t>
            </a:r>
            <a:r>
              <a:rPr lang="en-US" altLang="th-TH" sz="2000" dirty="0">
                <a:solidFill>
                  <a:srgbClr val="FFFF00"/>
                </a:solidFill>
              </a:rPr>
              <a:t> </a:t>
            </a:r>
            <a:r>
              <a:rPr lang="en-US" altLang="th-TH" sz="2000" u="sng" dirty="0">
                <a:solidFill>
                  <a:srgbClr val="FF3300"/>
                </a:solidFill>
              </a:rPr>
              <a:t>algebraic equations</a:t>
            </a:r>
            <a:r>
              <a:rPr lang="en-US" altLang="th-TH" sz="2000" dirty="0">
                <a:solidFill>
                  <a:srgbClr val="FF3300"/>
                </a:solidFill>
              </a:rPr>
              <a:t>.</a:t>
            </a:r>
            <a:r>
              <a:rPr lang="en-US" altLang="th-TH" sz="2000" dirty="0"/>
              <a:t> </a:t>
            </a:r>
          </a:p>
          <a:p>
            <a:pPr eaLnBrk="1" hangingPunct="1"/>
            <a:r>
              <a:rPr lang="en-US" altLang="th-TH" sz="2000" dirty="0"/>
              <a:t>Apply the laws to </a:t>
            </a:r>
            <a:r>
              <a:rPr lang="en-US" altLang="th-TH" sz="2000" dirty="0">
                <a:solidFill>
                  <a:srgbClr val="FF3300"/>
                </a:solidFill>
              </a:rPr>
              <a:t>RC and RL circuits</a:t>
            </a:r>
            <a:r>
              <a:rPr lang="en-US" altLang="th-TH" sz="2000" dirty="0"/>
              <a:t> produces </a:t>
            </a:r>
            <a:r>
              <a:rPr lang="en-US" altLang="th-TH" sz="2000" u="sng" dirty="0">
                <a:solidFill>
                  <a:srgbClr val="FF0000"/>
                </a:solidFill>
              </a:rPr>
              <a:t>differential equations</a:t>
            </a:r>
            <a:r>
              <a:rPr lang="en-US" altLang="th-TH" sz="2000" dirty="0">
                <a:solidFill>
                  <a:srgbClr val="FF0000"/>
                </a:solidFill>
              </a:rPr>
              <a:t>.</a:t>
            </a:r>
            <a:endParaRPr lang="en-US" altLang="th-TH" sz="2000" dirty="0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39215" y="292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39215" y="28217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4535015" y="4355287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>
                <a:solidFill>
                  <a:srgbClr val="003300"/>
                </a:solidFill>
              </a:rPr>
              <a:t>Ohms law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6592415" y="4355287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>
                <a:solidFill>
                  <a:srgbClr val="003300"/>
                </a:solidFill>
              </a:rPr>
              <a:t>Capacitor law</a:t>
            </a:r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 flipV="1">
            <a:off x="5449415" y="3669487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 flipV="1">
            <a:off x="7506815" y="3669487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141340" name="Group 28"/>
          <p:cNvGrpSpPr>
            <a:grpSpLocks/>
          </p:cNvGrpSpPr>
          <p:nvPr/>
        </p:nvGrpSpPr>
        <p:grpSpPr bwMode="auto">
          <a:xfrm>
            <a:off x="3773015" y="2526487"/>
            <a:ext cx="4876800" cy="1143000"/>
            <a:chOff x="2352" y="1776"/>
            <a:chExt cx="3072" cy="720"/>
          </a:xfrm>
        </p:grpSpPr>
        <p:graphicFrame>
          <p:nvGraphicFramePr>
            <p:cNvPr id="1413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14265"/>
                </p:ext>
              </p:extLst>
            </p:nvPr>
          </p:nvGraphicFramePr>
          <p:xfrm>
            <a:off x="4030" y="1920"/>
            <a:ext cx="13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55" name="Equation" r:id="rId5" imgW="952200" imgH="393480" progId="Equation.3">
                    <p:embed/>
                  </p:oleObj>
                </mc:Choice>
                <mc:Fallback>
                  <p:oleObj name="Equation" r:id="rId5" imgW="95220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1920"/>
                          <a:ext cx="1394" cy="57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34" name="Line 22"/>
            <p:cNvSpPr>
              <a:spLocks noChangeShapeType="1"/>
            </p:cNvSpPr>
            <p:nvPr/>
          </p:nvSpPr>
          <p:spPr bwMode="auto">
            <a:xfrm>
              <a:off x="3744" y="2208"/>
              <a:ext cx="24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graphicFrame>
          <p:nvGraphicFramePr>
            <p:cNvPr id="1413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3173610"/>
                </p:ext>
              </p:extLst>
            </p:nvPr>
          </p:nvGraphicFramePr>
          <p:xfrm>
            <a:off x="2352" y="1997"/>
            <a:ext cx="131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56" name="Equation" r:id="rId7" imgW="736560" imgH="228600" progId="Equation.3">
                    <p:embed/>
                  </p:oleObj>
                </mc:Choice>
                <mc:Fallback>
                  <p:oleObj name="Equation" r:id="rId7" imgW="73656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97"/>
                          <a:ext cx="1314" cy="403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2640" y="1776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b="1">
                  <a:solidFill>
                    <a:srgbClr val="003300"/>
                  </a:solidFill>
                </a:rPr>
                <a:t>By KCL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0" y="4762978"/>
            <a:ext cx="2444708" cy="1896020"/>
          </a:xfrm>
          <a:prstGeom prst="rect">
            <a:avLst/>
          </a:prstGeom>
        </p:spPr>
      </p:pic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-266153" y="33136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-266153" y="34470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3563" name="Rectangle 27"/>
          <p:cNvSpPr>
            <a:spLocks noChangeArrowheads="1"/>
          </p:cNvSpPr>
          <p:nvPr/>
        </p:nvSpPr>
        <p:spPr bwMode="auto">
          <a:xfrm>
            <a:off x="-266153" y="3308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193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69595"/>
              </p:ext>
            </p:extLst>
          </p:nvPr>
        </p:nvGraphicFramePr>
        <p:xfrm>
          <a:off x="3286877" y="1116546"/>
          <a:ext cx="5269232" cy="11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27" name="Equation" r:id="rId5" imgW="2298700" imgH="508000" progId="Equation.3">
                  <p:embed/>
                </p:oleObj>
              </mc:Choice>
              <mc:Fallback>
                <p:oleObj name="Equation" r:id="rId5" imgW="2298700" imgH="508000" progId="Equation.3">
                  <p:embed/>
                  <p:pic>
                    <p:nvPicPr>
                      <p:cNvPr id="1935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877" y="1116546"/>
                        <a:ext cx="5269232" cy="117586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2444" y="1628371"/>
            <a:ext cx="18790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629447" y="1642939"/>
            <a:ext cx="452911" cy="4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5660800" y="1523696"/>
            <a:ext cx="348166" cy="1678843"/>
          </a:xfrm>
          <a:prstGeom prst="rightBrace">
            <a:avLst>
              <a:gd name="adj1" fmla="val 25097"/>
              <a:gd name="adj2" fmla="val 2798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77524" y="3090334"/>
            <a:ext cx="2018501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Steady state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เป็นส่วนที่คงที่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ไม่ขึ้นกับเวลา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3583" y="3072368"/>
            <a:ext cx="2305439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Transient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เป็นส่วนที่เกิดขึ้น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ชั่วคราว ซึ่งจะ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สลายไปในที่สุด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0" name="Straight Arrow Connector 39"/>
          <p:cNvCxnSpPr>
            <a:endCxn id="35" idx="1"/>
          </p:cNvCxnSpPr>
          <p:nvPr/>
        </p:nvCxnSpPr>
        <p:spPr>
          <a:xfrm flipH="1" flipV="1">
            <a:off x="6204531" y="2537201"/>
            <a:ext cx="516795" cy="526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526750" y="2193796"/>
            <a:ext cx="269509" cy="8965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09335" y="1854831"/>
            <a:ext cx="300438" cy="1514340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0412" y="3377897"/>
            <a:ext cx="1846979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Complete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ผลตอบสนอง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โดยรวม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950" y="358474"/>
            <a:ext cx="761298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ส่วนประกอบของแรงดันของ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ในแง่ฟังก์ชันของเวลา</a:t>
            </a:r>
            <a:endParaRPr lang="th-TH" sz="40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6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07-001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8"/>
          <a:stretch/>
        </p:blipFill>
        <p:spPr>
          <a:xfrm>
            <a:off x="440302" y="4740889"/>
            <a:ext cx="2173289" cy="1362915"/>
          </a:xfrm>
          <a:noFill/>
          <a:ln/>
        </p:spPr>
      </p:pic>
      <p:graphicFrame>
        <p:nvGraphicFramePr>
          <p:cNvPr id="193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40847"/>
              </p:ext>
            </p:extLst>
          </p:nvPr>
        </p:nvGraphicFramePr>
        <p:xfrm>
          <a:off x="3553030" y="917555"/>
          <a:ext cx="5269232" cy="11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34" name="Equation" r:id="rId5" imgW="2298700" imgH="508000" progId="Equation.3">
                  <p:embed/>
                </p:oleObj>
              </mc:Choice>
              <mc:Fallback>
                <p:oleObj name="Equation" r:id="rId5" imgW="2298700" imgH="508000" progId="Equation.3">
                  <p:embed/>
                  <p:pic>
                    <p:nvPicPr>
                      <p:cNvPr id="1935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30" y="917555"/>
                        <a:ext cx="5269232" cy="117586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40302" y="1287590"/>
            <a:ext cx="302358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จากสูตรแรงดันของ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690" y="2236869"/>
            <a:ext cx="264207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เมื่อจัดรูปใหม่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5681"/>
              </p:ext>
            </p:extLst>
          </p:nvPr>
        </p:nvGraphicFramePr>
        <p:xfrm>
          <a:off x="3550849" y="2444545"/>
          <a:ext cx="3756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35" name="Equation" r:id="rId7" imgW="1638000" imgH="241200" progId="Equation.3">
                  <p:embed/>
                </p:oleObj>
              </mc:Choice>
              <mc:Fallback>
                <p:oleObj name="Equation" r:id="rId7" imgW="1638000" imgH="241200" progId="Equation.3">
                  <p:embed/>
                  <p:pic>
                    <p:nvPicPr>
                      <p:cNvPr id="3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849" y="2444545"/>
                        <a:ext cx="3756025" cy="5588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691947" y="2614515"/>
            <a:ext cx="348166" cy="909128"/>
          </a:xfrm>
          <a:prstGeom prst="rightBrace">
            <a:avLst>
              <a:gd name="adj1" fmla="val 25097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>
            <a:off x="6293369" y="2210203"/>
            <a:ext cx="348166" cy="1678843"/>
          </a:xfrm>
          <a:prstGeom prst="rightBrace">
            <a:avLst>
              <a:gd name="adj1" fmla="val 25097"/>
              <a:gd name="adj2" fmla="val 2798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618964" y="3611031"/>
            <a:ext cx="27927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Natural</a:t>
            </a:r>
          </a:p>
          <a:p>
            <a:pPr algn="ctr">
              <a:lnSpc>
                <a:spcPts val="30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</a:p>
          <a:p>
            <a:pPr algn="ctr">
              <a:lnSpc>
                <a:spcPts val="3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มาจากพลังงาน</a:t>
            </a:r>
          </a:p>
          <a:p>
            <a:pPr algn="ctr">
              <a:lnSpc>
                <a:spcPts val="3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สะสมใน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t&lt;0</a:t>
            </a:r>
            <a:endParaRPr lang="th-TH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11716" y="3831394"/>
            <a:ext cx="271901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Forced</a:t>
            </a:r>
          </a:p>
          <a:p>
            <a:pPr algn="ctr">
              <a:lnSpc>
                <a:spcPts val="3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</a:p>
          <a:p>
            <a:pPr algn="ctr">
              <a:lnSpc>
                <a:spcPts val="3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</a:t>
            </a:r>
          </a:p>
          <a:p>
            <a:pPr algn="ctr">
              <a:lnSpc>
                <a:spcPts val="3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ภายนอก</a:t>
            </a:r>
          </a:p>
          <a:p>
            <a:pPr algn="ctr">
              <a:lnSpc>
                <a:spcPts val="3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Forced=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ถูกบังคับ)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Arrow Connector 6"/>
          <p:cNvCxnSpPr>
            <a:endCxn id="38" idx="1"/>
          </p:cNvCxnSpPr>
          <p:nvPr/>
        </p:nvCxnSpPr>
        <p:spPr>
          <a:xfrm flipH="1" flipV="1">
            <a:off x="6837100" y="3223708"/>
            <a:ext cx="410367" cy="638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879780" y="3252879"/>
            <a:ext cx="51064" cy="377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033760" y="2785175"/>
            <a:ext cx="547469" cy="4784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09618" y="3193299"/>
            <a:ext cx="1645002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Complete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879780" y="5088467"/>
            <a:ext cx="259487" cy="237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419184" y="5367303"/>
            <a:ext cx="3180678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ส่วนนี้ตรงกับสูตรของ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</a:t>
            </a:r>
            <a:r>
              <a:rPr lang="th-TH" sz="36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RC</a:t>
            </a:r>
            <a:endParaRPr lang="th-TH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878054"/>
              </p:ext>
            </p:extLst>
          </p:nvPr>
        </p:nvGraphicFramePr>
        <p:xfrm>
          <a:off x="876906" y="5886676"/>
          <a:ext cx="1671637" cy="77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36" name="Equation" r:id="rId9" imgW="736560" imgH="342720" progId="Equation.3">
                  <p:embed/>
                </p:oleObj>
              </mc:Choice>
              <mc:Fallback>
                <p:oleObj name="Equation" r:id="rId9" imgW="736560" imgH="34272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6906" y="5886676"/>
                        <a:ext cx="1671637" cy="77824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Arrow 3"/>
          <p:cNvSpPr/>
          <p:nvPr/>
        </p:nvSpPr>
        <p:spPr>
          <a:xfrm>
            <a:off x="3106082" y="5756426"/>
            <a:ext cx="316418" cy="3473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1690" y="346269"/>
            <a:ext cx="7747634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ส่วนประกอบของแรงดันของ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แยกตามแหล่งพลังงาน</a:t>
            </a:r>
            <a:endParaRPr lang="th-TH" sz="40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99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34284"/>
              </p:ext>
            </p:extLst>
          </p:nvPr>
        </p:nvGraphicFramePr>
        <p:xfrm>
          <a:off x="3535522" y="1383882"/>
          <a:ext cx="5269232" cy="11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0" name="Equation" r:id="rId4" imgW="2298700" imgH="508000" progId="Equation.3">
                  <p:embed/>
                </p:oleObj>
              </mc:Choice>
              <mc:Fallback>
                <p:oleObj name="Equation" r:id="rId4" imgW="2298700" imgH="508000" progId="Equation.3">
                  <p:embed/>
                  <p:pic>
                    <p:nvPicPr>
                      <p:cNvPr id="1935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22" y="1383882"/>
                        <a:ext cx="5269232" cy="117586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1624" y="1446035"/>
            <a:ext cx="2686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ฟังก์ชันของเวลาคือ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92953" y="2740106"/>
            <a:ext cx="5726761" cy="614169"/>
            <a:chOff x="3128062" y="2216150"/>
            <a:chExt cx="5726761" cy="614169"/>
          </a:xfrm>
        </p:grpSpPr>
        <p:sp>
          <p:nvSpPr>
            <p:cNvPr id="24" name="TextBox 23"/>
            <p:cNvSpPr txBox="1"/>
            <p:nvPr/>
          </p:nvSpPr>
          <p:spPr>
            <a:xfrm>
              <a:off x="3128062" y="2245290"/>
              <a:ext cx="65434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เมื่อ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3862032" y="2245290"/>
            <a:ext cx="7175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1" name="Equation" r:id="rId6" imgW="317160" imgH="177480" progId="Equation.3">
                    <p:embed/>
                  </p:oleObj>
                </mc:Choice>
                <mc:Fallback>
                  <p:oleObj name="Equation" r:id="rId6" imgW="317160" imgH="177480" progId="Equation.3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032" y="2245290"/>
                          <a:ext cx="717550" cy="415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693367" y="2239618"/>
              <a:ext cx="82586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จะได้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/>
            </p:nvPr>
          </p:nvGraphicFramePr>
          <p:xfrm>
            <a:off x="5462588" y="2216150"/>
            <a:ext cx="129222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2" name="Equation" r:id="rId8" imgW="571320" imgH="228600" progId="Equation.3">
                    <p:embed/>
                  </p:oleObj>
                </mc:Choice>
                <mc:Fallback>
                  <p:oleObj name="Equation" r:id="rId8" imgW="571320" imgH="228600" progId="Equation.3">
                    <p:embed/>
                    <p:pic>
                      <p:nvPicPr>
                        <p:cNvPr id="2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588" y="2216150"/>
                          <a:ext cx="1292225" cy="5349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6655182" y="2253238"/>
              <a:ext cx="219964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= Initial value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86946" y="3438551"/>
            <a:ext cx="5671922" cy="616002"/>
            <a:chOff x="3077670" y="4229543"/>
            <a:chExt cx="5671922" cy="616002"/>
          </a:xfrm>
        </p:grpSpPr>
        <p:sp>
          <p:nvSpPr>
            <p:cNvPr id="28" name="TextBox 27"/>
            <p:cNvSpPr txBox="1"/>
            <p:nvPr/>
          </p:nvSpPr>
          <p:spPr>
            <a:xfrm>
              <a:off x="3077670" y="4268464"/>
              <a:ext cx="65434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เมื่อ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768725" y="4297365"/>
            <a:ext cx="8032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3" name="Equation" r:id="rId10" imgW="355320" imgH="152280" progId="Equation.3">
                    <p:embed/>
                  </p:oleObj>
                </mc:Choice>
                <mc:Fallback>
                  <p:oleObj name="Equation" r:id="rId10" imgW="355320" imgH="152280" progId="Equation.3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725" y="4297365"/>
                          <a:ext cx="803275" cy="3571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4642975" y="4262792"/>
              <a:ext cx="82586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จะได้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484878" y="4242298"/>
            <a:ext cx="1379537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4" name="Equation" r:id="rId12" imgW="609480" imgH="228600" progId="Equation.3">
                    <p:embed/>
                  </p:oleObj>
                </mc:Choice>
                <mc:Fallback>
                  <p:oleObj name="Equation" r:id="rId12" imgW="609480" imgH="228600" progId="Equation.3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4878" y="4242298"/>
                          <a:ext cx="1379537" cy="5349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654147" y="4229543"/>
              <a:ext cx="209544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= Final value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878092" y="1910275"/>
            <a:ext cx="452911" cy="4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27505"/>
              </p:ext>
            </p:extLst>
          </p:nvPr>
        </p:nvGraphicFramePr>
        <p:xfrm>
          <a:off x="2300288" y="4252913"/>
          <a:ext cx="50625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5" name="Equation" r:id="rId14" imgW="2311200" imgH="228600" progId="Equation.3">
                  <p:embed/>
                </p:oleObj>
              </mc:Choice>
              <mc:Fallback>
                <p:oleObj name="Equation" r:id="rId14" imgW="2311200" imgH="228600" progId="Equation.3">
                  <p:embed/>
                  <p:pic>
                    <p:nvPicPr>
                      <p:cNvPr id="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252913"/>
                        <a:ext cx="5062537" cy="603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3053" y="4015632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690" y="346269"/>
            <a:ext cx="8318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สูตรลัดในการวิเคราะห์ผลตอบสนองของวงจร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 </a:t>
            </a: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 Voltage Source</a:t>
            </a:r>
            <a:endParaRPr lang="th-TH" sz="40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220" y="5227347"/>
            <a:ext cx="49087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ในสูตรนี้ เราจะต้องทราบค่าต่อไปนี้คือ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93824"/>
              </p:ext>
            </p:extLst>
          </p:nvPr>
        </p:nvGraphicFramePr>
        <p:xfrm>
          <a:off x="3535522" y="5829110"/>
          <a:ext cx="22526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6" name="Equation" r:id="rId16" imgW="1028520" imgH="203040" progId="Equation.3">
                  <p:embed/>
                </p:oleObj>
              </mc:Choice>
              <mc:Fallback>
                <p:oleObj name="Equation" r:id="rId16" imgW="1028520" imgH="203040" progId="Equation.3">
                  <p:embed/>
                  <p:pic>
                    <p:nvPicPr>
                      <p:cNvPr id="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22" y="5829110"/>
                        <a:ext cx="2252663" cy="5365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4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56" y="-152399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7.4 The </a:t>
            </a:r>
            <a:r>
              <a:rPr lang="en-US" altLang="th-TH" sz="4000" dirty="0" smtClean="0"/>
              <a:t>Step-Response of an </a:t>
            </a:r>
            <a:r>
              <a:rPr lang="en-US" altLang="th-TH" sz="4000" dirty="0"/>
              <a:t>RC Circuit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7192"/>
            <a:ext cx="8877299" cy="491261"/>
          </a:xfrm>
        </p:spPr>
        <p:txBody>
          <a:bodyPr/>
          <a:lstStyle/>
          <a:p>
            <a:pPr marL="290513" indent="-290513">
              <a:buFontTx/>
              <a:buNone/>
            </a:pPr>
            <a:r>
              <a:rPr lang="en-US" altLang="th-TH" sz="2800" dirty="0">
                <a:solidFill>
                  <a:srgbClr val="FF3300"/>
                </a:solidFill>
              </a:rPr>
              <a:t>  Three steps</a:t>
            </a:r>
            <a:r>
              <a:rPr lang="en-US" altLang="th-TH" sz="2800" dirty="0"/>
              <a:t> to find out the step response of an </a:t>
            </a:r>
            <a:r>
              <a:rPr lang="en-US" altLang="th-TH" sz="2800" u="sng" dirty="0" smtClean="0">
                <a:solidFill>
                  <a:srgbClr val="FF3300"/>
                </a:solidFill>
              </a:rPr>
              <a:t>RC</a:t>
            </a:r>
            <a:r>
              <a:rPr lang="th-TH" altLang="th-TH" sz="2800" u="sng" dirty="0" smtClean="0">
                <a:solidFill>
                  <a:srgbClr val="FF3300"/>
                </a:solidFill>
              </a:rPr>
              <a:t> </a:t>
            </a:r>
            <a:r>
              <a:rPr lang="en-US" altLang="th-TH" sz="2800" u="sng" dirty="0" smtClean="0">
                <a:solidFill>
                  <a:srgbClr val="FF3300"/>
                </a:solidFill>
              </a:rPr>
              <a:t>circuit</a:t>
            </a:r>
            <a:r>
              <a:rPr lang="en-US" altLang="th-TH" sz="2800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A801-30E8-4A6C-86E6-C3FAA81F819D}" type="slidenum">
              <a:rPr lang="en-US" altLang="th-TH"/>
              <a:pPr/>
              <a:t>53</a:t>
            </a:fld>
            <a:endParaRPr lang="en-US" altLang="th-TH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09600" y="1951164"/>
            <a:ext cx="7543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h-TH" sz="2400" dirty="0"/>
              <a:t>The </a:t>
            </a:r>
            <a:r>
              <a:rPr lang="en-US" altLang="th-TH" sz="2400" u="sng" dirty="0">
                <a:solidFill>
                  <a:srgbClr val="FF3300"/>
                </a:solidFill>
              </a:rPr>
              <a:t>initial </a:t>
            </a:r>
            <a:r>
              <a:rPr lang="en-US" altLang="th-TH" sz="2400" dirty="0">
                <a:solidFill>
                  <a:srgbClr val="FF3300"/>
                </a:solidFill>
              </a:rPr>
              <a:t>capacitor voltage</a:t>
            </a:r>
            <a:r>
              <a:rPr lang="en-US" altLang="th-TH" sz="2400" dirty="0"/>
              <a:t> v(0).</a:t>
            </a:r>
          </a:p>
          <a:p>
            <a:pPr eaLnBrk="1" hangingPunct="1">
              <a:buFontTx/>
              <a:buAutoNum type="arabicPeriod"/>
            </a:pPr>
            <a:r>
              <a:rPr lang="en-US" altLang="th-TH" sz="2400" dirty="0"/>
              <a:t>The </a:t>
            </a:r>
            <a:r>
              <a:rPr lang="en-US" altLang="th-TH" sz="2400" u="sng" dirty="0">
                <a:solidFill>
                  <a:srgbClr val="FF3300"/>
                </a:solidFill>
              </a:rPr>
              <a:t>final capacitor voltage</a:t>
            </a:r>
            <a:r>
              <a:rPr lang="en-US" altLang="th-TH" sz="2400" dirty="0"/>
              <a:t> v(</a:t>
            </a:r>
            <a:r>
              <a:rPr lang="en-US" altLang="th-TH" sz="2400" dirty="0">
                <a:sym typeface="Symbol" panose="05050102010706020507" pitchFamily="18" charset="2"/>
              </a:rPr>
              <a:t></a:t>
            </a:r>
            <a:r>
              <a:rPr lang="en-US" altLang="th-TH" sz="2400" dirty="0"/>
              <a:t>) — DC voltage across C.</a:t>
            </a:r>
          </a:p>
          <a:p>
            <a:pPr eaLnBrk="1" hangingPunct="1">
              <a:buFontTx/>
              <a:buAutoNum type="arabicPeriod"/>
            </a:pPr>
            <a:r>
              <a:rPr lang="en-US" altLang="th-TH" sz="2400" dirty="0"/>
              <a:t>The </a:t>
            </a:r>
            <a:r>
              <a:rPr lang="en-US" altLang="th-TH" sz="2400" u="sng" dirty="0">
                <a:solidFill>
                  <a:srgbClr val="FF3300"/>
                </a:solidFill>
              </a:rPr>
              <a:t>time constant</a:t>
            </a:r>
            <a:r>
              <a:rPr lang="en-US" altLang="th-TH" sz="2400" dirty="0"/>
              <a:t> </a:t>
            </a:r>
            <a:r>
              <a:rPr lang="en-US" altLang="th-TH" sz="2400" dirty="0">
                <a:sym typeface="Symbol" panose="05050102010706020507" pitchFamily="18" charset="2"/>
              </a:rPr>
              <a:t></a:t>
            </a:r>
            <a:r>
              <a:rPr lang="en-US" altLang="th-TH" sz="2400" dirty="0"/>
              <a:t>.</a:t>
            </a:r>
            <a:r>
              <a:rPr lang="en-US" altLang="th-TH" sz="2000" dirty="0"/>
              <a:t> 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-114300" y="2614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-11430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-11430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-11430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-11430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-114300" y="2614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1945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452720"/>
              </p:ext>
            </p:extLst>
          </p:nvPr>
        </p:nvGraphicFramePr>
        <p:xfrm>
          <a:off x="2095500" y="900220"/>
          <a:ext cx="4952999" cy="59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6" name="Equation" r:id="rId4" imgW="2311200" imgH="228600" progId="Equation.3">
                  <p:embed/>
                </p:oleObj>
              </mc:Choice>
              <mc:Fallback>
                <p:oleObj name="Equation" r:id="rId4" imgW="2311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900220"/>
                        <a:ext cx="4952999" cy="59033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292622" y="6017218"/>
            <a:ext cx="8572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u="sng" dirty="0"/>
              <a:t>Note</a:t>
            </a:r>
            <a:r>
              <a:rPr lang="en-US" altLang="th-TH" dirty="0"/>
              <a:t>: </a:t>
            </a:r>
            <a:r>
              <a:rPr lang="en-US" altLang="th-TH" dirty="0" smtClean="0"/>
              <a:t>This </a:t>
            </a:r>
            <a:r>
              <a:rPr lang="en-US" altLang="th-TH" dirty="0"/>
              <a:t>is a </a:t>
            </a:r>
            <a:r>
              <a:rPr lang="en-US" altLang="th-TH" u="sng" dirty="0">
                <a:solidFill>
                  <a:srgbClr val="FF3300"/>
                </a:solidFill>
              </a:rPr>
              <a:t>short-cut method</a:t>
            </a:r>
            <a:r>
              <a:rPr lang="en-US" altLang="th-TH" dirty="0">
                <a:solidFill>
                  <a:srgbClr val="FF3300"/>
                </a:solidFill>
              </a:rPr>
              <a:t>.</a:t>
            </a:r>
            <a:r>
              <a:rPr lang="en-US" altLang="th-TH" dirty="0"/>
              <a:t> You may also determine the solution by setting up the circuit formula directly using KCL, KVL , ohms law, capacitor and inductor VI laws.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132" y="979708"/>
            <a:ext cx="12250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จากสูตร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622" y="3627564"/>
            <a:ext cx="84070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วิธีการวิเคราะห์ผลตอบสนองของวงจร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Voltage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เราจะต้องหาค่าต่อไปนี้</a:t>
            </a:r>
          </a:p>
          <a:p>
            <a:pPr marL="742950" indent="-742950">
              <a:lnSpc>
                <a:spcPts val="36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ค่าแรงดันเริ่มต้น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v(0)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  <a:p>
            <a:pPr marL="742950" indent="-742950">
              <a:lnSpc>
                <a:spcPts val="36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ค่าแรงดันสุดท้าย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  <a:p>
            <a:pPr marL="742950" indent="-742950">
              <a:lnSpc>
                <a:spcPts val="3600"/>
              </a:lnSpc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en-US" sz="3600" b="1" i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4" name="Picture 10" descr="07-044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2"/>
          <a:stretch/>
        </p:blipFill>
        <p:spPr>
          <a:xfrm>
            <a:off x="5350386" y="1698922"/>
            <a:ext cx="3709507" cy="1687513"/>
          </a:xfrm>
          <a:ln/>
        </p:spPr>
      </p:pic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66713" y="-10336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7.4 The </a:t>
            </a:r>
            <a:r>
              <a:rPr lang="en-US" altLang="th-TH" sz="4000" dirty="0" smtClean="0"/>
              <a:t>Step-Response of an </a:t>
            </a:r>
            <a:r>
              <a:rPr lang="en-US" altLang="th-TH" sz="4000" dirty="0"/>
              <a:t>RC Circuit 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5898" y="875574"/>
            <a:ext cx="9169400" cy="1092200"/>
          </a:xfrm>
        </p:spPr>
        <p:txBody>
          <a:bodyPr>
            <a:normAutofit/>
          </a:bodyPr>
          <a:lstStyle/>
          <a:p>
            <a:pPr marL="231775" indent="-231775">
              <a:buFontTx/>
              <a:buNone/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5</a:t>
            </a:r>
            <a:r>
              <a:rPr lang="en-US" altLang="th-TH" sz="2400" dirty="0"/>
              <a:t> </a:t>
            </a:r>
            <a:r>
              <a:rPr lang="en-US" altLang="th-TH" sz="2400" dirty="0" smtClean="0"/>
              <a:t>Find </a:t>
            </a:r>
            <a:r>
              <a:rPr lang="en-US" altLang="th-TH" sz="2400" dirty="0"/>
              <a:t>v(t) for t &gt; 0 in the </a:t>
            </a:r>
            <a:r>
              <a:rPr lang="en-US" altLang="th-TH" sz="2400" dirty="0" smtClean="0"/>
              <a:t>circuit. </a:t>
            </a:r>
            <a:r>
              <a:rPr lang="en-US" altLang="th-TH" sz="2400" dirty="0"/>
              <a:t>Assume the switch has been open for a long time and is closed at t = 0. </a:t>
            </a:r>
            <a:r>
              <a:rPr lang="fr-FR" altLang="th-TH" sz="2400" dirty="0" err="1" smtClean="0"/>
              <a:t>Calculate</a:t>
            </a:r>
            <a:r>
              <a:rPr lang="fr-FR" altLang="th-TH" sz="2400" dirty="0" smtClean="0"/>
              <a:t> </a:t>
            </a:r>
            <a:r>
              <a:rPr lang="fr-FR" altLang="th-TH" sz="2400" dirty="0"/>
              <a:t>v(t) at t = 0.5.</a:t>
            </a:r>
            <a:endParaRPr lang="en-US" altLang="th-TH" sz="2400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F86B-CB16-4DF5-B131-FD87834BBC63}" type="slidenum">
              <a:rPr lang="en-US" altLang="th-TH"/>
              <a:pPr/>
              <a:t>54</a:t>
            </a:fld>
            <a:endParaRPr lang="en-US" altLang="th-TH"/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225898" y="1668582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v(0)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051" y="2165179"/>
            <a:ext cx="5245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&lt; 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วงจรอยู่ในสถานะดังวงจร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ข้างล่างเป็นเวลานาน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ถูกชาร์จจนเต็ม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Open Circuit,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 </a:t>
            </a:r>
          </a:p>
        </p:txBody>
      </p:sp>
      <p:pic>
        <p:nvPicPr>
          <p:cNvPr id="16" name="Picture 10" descr="07-044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r="43935"/>
          <a:stretch/>
        </p:blipFill>
        <p:spPr>
          <a:xfrm>
            <a:off x="268051" y="3797874"/>
            <a:ext cx="2107585" cy="1499412"/>
          </a:xfrm>
          <a:ln/>
        </p:spPr>
      </p:pic>
      <p:sp>
        <p:nvSpPr>
          <p:cNvPr id="2" name="Rectangle 1"/>
          <p:cNvSpPr/>
          <p:nvPr/>
        </p:nvSpPr>
        <p:spPr>
          <a:xfrm>
            <a:off x="1914495" y="3797874"/>
            <a:ext cx="537341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4494" y="4902773"/>
            <a:ext cx="537341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1637" y="3907395"/>
            <a:ext cx="1847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Arc 3"/>
          <p:cNvSpPr/>
          <p:nvPr/>
        </p:nvSpPr>
        <p:spPr>
          <a:xfrm>
            <a:off x="1223068" y="4195935"/>
            <a:ext cx="536213" cy="984433"/>
          </a:xfrm>
          <a:prstGeom prst="arc">
            <a:avLst>
              <a:gd name="adj1" fmla="val 13482745"/>
              <a:gd name="adj2" fmla="val 807788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29811"/>
              </p:ext>
            </p:extLst>
          </p:nvPr>
        </p:nvGraphicFramePr>
        <p:xfrm>
          <a:off x="2922287" y="5529783"/>
          <a:ext cx="36782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5" name="Equation" r:id="rId5" imgW="1498320" imgH="431640" progId="Equation.3">
                  <p:embed/>
                </p:oleObj>
              </mc:Choice>
              <mc:Fallback>
                <p:oleObj name="Equation" r:id="rId5" imgW="1498320" imgH="431640" progId="Equation.3">
                  <p:embed/>
                  <p:pic>
                    <p:nvPicPr>
                      <p:cNvPr id="195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287" y="5529783"/>
                        <a:ext cx="3678237" cy="1046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914494" y="4099706"/>
            <a:ext cx="0" cy="3847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99852" y="3879877"/>
            <a:ext cx="284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th-TH" sz="2800" i="1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10144" y="6120307"/>
            <a:ext cx="825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542740" y="4502310"/>
            <a:ext cx="446743" cy="340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0" descr="07-044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r="43935"/>
          <a:stretch/>
        </p:blipFill>
        <p:spPr>
          <a:xfrm>
            <a:off x="3116142" y="3775046"/>
            <a:ext cx="2107585" cy="1499412"/>
          </a:xfrm>
          <a:ln/>
        </p:spPr>
      </p:pic>
      <p:sp>
        <p:nvSpPr>
          <p:cNvPr id="32" name="Rectangle 31"/>
          <p:cNvSpPr/>
          <p:nvPr/>
        </p:nvSpPr>
        <p:spPr>
          <a:xfrm>
            <a:off x="4762586" y="3741708"/>
            <a:ext cx="587800" cy="155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72000" y="4433875"/>
            <a:ext cx="778515" cy="359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1628" y="5541582"/>
            <a:ext cx="11544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55</a:t>
            </a:fld>
            <a:endParaRPr lang="en-US" altLang="th-TH"/>
          </a:p>
        </p:txBody>
      </p:sp>
      <p:pic>
        <p:nvPicPr>
          <p:cNvPr id="9" name="Picture 10" descr="07-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200" y="1280569"/>
            <a:ext cx="3759200" cy="1687513"/>
          </a:xfrm>
          <a:prstGeom prst="rect">
            <a:avLst/>
          </a:prstGeom>
          <a:ln/>
        </p:spPr>
      </p:pic>
      <p:sp>
        <p:nvSpPr>
          <p:cNvPr id="10" name="TextBox 9"/>
          <p:cNvSpPr txBox="1"/>
          <p:nvPr/>
        </p:nvSpPr>
        <p:spPr>
          <a:xfrm>
            <a:off x="457200" y="251936"/>
            <a:ext cx="8305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ภายหลังที่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Switch close circuit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เป็นเวลานาน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ถูกชาร์จจนเต็ม(อีกครั้ง) 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Open circuit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16400" y="2347369"/>
            <a:ext cx="381000" cy="29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 descr="07-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267599"/>
            <a:ext cx="3759200" cy="1687513"/>
          </a:xfrm>
          <a:prstGeom prst="rect">
            <a:avLst/>
          </a:prstGeom>
          <a:ln/>
        </p:spPr>
      </p:pic>
      <p:sp>
        <p:nvSpPr>
          <p:cNvPr id="13" name="Rectangle 12"/>
          <p:cNvSpPr/>
          <p:nvPr/>
        </p:nvSpPr>
        <p:spPr>
          <a:xfrm>
            <a:off x="6502400" y="1128169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57398" y="1756819"/>
            <a:ext cx="6096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97600" y="2124325"/>
            <a:ext cx="838200" cy="37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5525398" y="1835697"/>
            <a:ext cx="2057400" cy="986837"/>
          </a:xfrm>
          <a:prstGeom prst="arc">
            <a:avLst>
              <a:gd name="adj1" fmla="val 11510095"/>
              <a:gd name="adj2" fmla="val 1004556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7074" y="1252450"/>
            <a:ext cx="284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th-TH" sz="2800" i="1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05385"/>
              </p:ext>
            </p:extLst>
          </p:nvPr>
        </p:nvGraphicFramePr>
        <p:xfrm>
          <a:off x="4319042" y="3056375"/>
          <a:ext cx="25558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4" name="Equation" r:id="rId4" imgW="1041120" imgH="406080" progId="Equation.3">
                  <p:embed/>
                </p:oleObj>
              </mc:Choice>
              <mc:Fallback>
                <p:oleObj name="Equation" r:id="rId4" imgW="1041120" imgH="406080" progId="Equation.3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042" y="3056375"/>
                        <a:ext cx="2555875" cy="984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34917" y="3062568"/>
            <a:ext cx="11544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9224" y="4183018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06989"/>
              </p:ext>
            </p:extLst>
          </p:nvPr>
        </p:nvGraphicFramePr>
        <p:xfrm>
          <a:off x="3929310" y="4169530"/>
          <a:ext cx="33353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5" name="Equation" r:id="rId6" imgW="1358640" imgH="431640" progId="Equation.3">
                  <p:embed/>
                </p:oleObj>
              </mc:Choice>
              <mc:Fallback>
                <p:oleObj name="Equation" r:id="rId6" imgW="1358640" imgH="431640" progId="Equation.3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310" y="4169530"/>
                        <a:ext cx="3335337" cy="1046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63533" y="5344597"/>
            <a:ext cx="5934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7343"/>
              </p:ext>
            </p:extLst>
          </p:nvPr>
        </p:nvGraphicFramePr>
        <p:xfrm>
          <a:off x="3829434" y="5346804"/>
          <a:ext cx="19319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6" name="Equation" r:id="rId8" imgW="787320" imgH="203040" progId="Equation.3">
                  <p:embed/>
                </p:oleObj>
              </mc:Choice>
              <mc:Fallback>
                <p:oleObj name="Equation" r:id="rId8" imgW="787320" imgH="203040" progId="Equation.3">
                  <p:embed/>
                  <p:pic>
                    <p:nvPicPr>
                      <p:cNvPr id="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434" y="5346804"/>
                        <a:ext cx="1931987" cy="49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6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56</a:t>
            </a:fld>
            <a:endParaRPr lang="en-US" altLang="th-TH"/>
          </a:p>
        </p:txBody>
      </p:sp>
      <p:pic>
        <p:nvPicPr>
          <p:cNvPr id="7" name="Picture 10" descr="07-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446087"/>
            <a:ext cx="3759200" cy="1687513"/>
          </a:xfrm>
          <a:prstGeom prst="rect">
            <a:avLst/>
          </a:prstGeom>
          <a:ln/>
        </p:spPr>
      </p:pic>
      <p:sp>
        <p:nvSpPr>
          <p:cNvPr id="9" name="Rectangle 8"/>
          <p:cNvSpPr/>
          <p:nvPr/>
        </p:nvSpPr>
        <p:spPr>
          <a:xfrm>
            <a:off x="1854200" y="1313926"/>
            <a:ext cx="838200" cy="37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5195" y="400050"/>
            <a:ext cx="533400" cy="94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128995" y="939800"/>
            <a:ext cx="6096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2594" y="984251"/>
            <a:ext cx="869951" cy="111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0250" y="984250"/>
            <a:ext cx="869950" cy="111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437094" y="939800"/>
            <a:ext cx="8096" cy="1155699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60449" y="939800"/>
            <a:ext cx="8096" cy="1155699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9045" y="582865"/>
            <a:ext cx="4371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หาค่า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Resistance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ที่ขั้วของ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47049"/>
              </p:ext>
            </p:extLst>
          </p:nvPr>
        </p:nvGraphicFramePr>
        <p:xfrm>
          <a:off x="4218623" y="1375029"/>
          <a:ext cx="37385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9" name="Equation" r:id="rId4" imgW="1523880" imgH="393480" progId="Equation.3">
                  <p:embed/>
                </p:oleObj>
              </mc:Choice>
              <mc:Fallback>
                <p:oleObj name="Equation" r:id="rId4" imgW="1523880" imgH="393480" progId="Equation.3">
                  <p:embed/>
                  <p:pic>
                    <p:nvPicPr>
                      <p:cNvPr id="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623" y="1375029"/>
                        <a:ext cx="3738563" cy="954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10784" y="2554431"/>
            <a:ext cx="27270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79467"/>
              </p:ext>
            </p:extLst>
          </p:nvPr>
        </p:nvGraphicFramePr>
        <p:xfrm>
          <a:off x="4218623" y="2318611"/>
          <a:ext cx="4298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0" name="Equation" r:id="rId6" imgW="1752480" imgH="393480" progId="Equation.3">
                  <p:embed/>
                </p:oleObj>
              </mc:Choice>
              <mc:Fallback>
                <p:oleObj name="Equation" r:id="rId6" imgW="1752480" imgH="393480" progId="Equation.3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623" y="2318611"/>
                        <a:ext cx="4298950" cy="954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2594" y="3352498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05527"/>
              </p:ext>
            </p:extLst>
          </p:nvPr>
        </p:nvGraphicFramePr>
        <p:xfrm>
          <a:off x="1834991" y="3588309"/>
          <a:ext cx="47672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1" name="Equation" r:id="rId8" imgW="1942920" imgH="698400" progId="Equation.3">
                  <p:embed/>
                </p:oleObj>
              </mc:Choice>
              <mc:Fallback>
                <p:oleObj name="Equation" r:id="rId8" imgW="1942920" imgH="69840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91" y="3588309"/>
                        <a:ext cx="4767263" cy="1692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0794" y="5565857"/>
            <a:ext cx="191110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v(0.5)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87116"/>
              </p:ext>
            </p:extLst>
          </p:nvPr>
        </p:nvGraphicFramePr>
        <p:xfrm>
          <a:off x="1555592" y="6059944"/>
          <a:ext cx="50466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2" name="Equation" r:id="rId10" imgW="2057400" imgH="228600" progId="Equation.3">
                  <p:embed/>
                </p:oleObj>
              </mc:Choice>
              <mc:Fallback>
                <p:oleObj name="Equation" r:id="rId10" imgW="2057400" imgH="228600" progId="Equation.3">
                  <p:embed/>
                  <p:pic>
                    <p:nvPicPr>
                      <p:cNvPr id="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92" y="6059944"/>
                        <a:ext cx="5046662" cy="554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57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1" y="230761"/>
            <a:ext cx="2586391" cy="498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41" y="729343"/>
            <a:ext cx="8585204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924" b="23571"/>
          <a:stretch/>
        </p:blipFill>
        <p:spPr>
          <a:xfrm>
            <a:off x="4419600" y="1517371"/>
            <a:ext cx="4512862" cy="1835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541" y="2017726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v(0)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541" y="2690336"/>
            <a:ext cx="45688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&lt; 0 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อยู่ตำแหน่ง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เป็นเวลานาน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ถูกชาร์จจนเต็ม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Open Circuit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667939" y="4237235"/>
            <a:ext cx="489858" cy="25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924" b="23571"/>
          <a:stretch/>
        </p:blipFill>
        <p:spPr>
          <a:xfrm>
            <a:off x="315558" y="4489171"/>
            <a:ext cx="4512862" cy="18354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36332" y="4478071"/>
            <a:ext cx="2255257" cy="73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5932" y="5132614"/>
            <a:ext cx="1982489" cy="1191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57797" y="4865914"/>
            <a:ext cx="6881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3321" y="4133643"/>
            <a:ext cx="281416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divider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03290"/>
              </p:ext>
            </p:extLst>
          </p:nvPr>
        </p:nvGraphicFramePr>
        <p:xfrm>
          <a:off x="4572000" y="4563574"/>
          <a:ext cx="35210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1" name="Equation" r:id="rId6" imgW="1434960" imgH="393480" progId="Equation.3">
                  <p:embed/>
                </p:oleObj>
              </mc:Choice>
              <mc:Fallback>
                <p:oleObj name="Equation" r:id="rId6" imgW="1434960" imgH="393480" progId="Equation.3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63574"/>
                        <a:ext cx="3521075" cy="954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46579" y="5706835"/>
            <a:ext cx="4892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484237"/>
              </p:ext>
            </p:extLst>
          </p:nvPr>
        </p:nvGraphicFramePr>
        <p:xfrm>
          <a:off x="4219047" y="5711253"/>
          <a:ext cx="1776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2" name="Equation" r:id="rId8" imgW="723600" imgH="203040" progId="Equation.3">
                  <p:embed/>
                </p:oleObj>
              </mc:Choice>
              <mc:Fallback>
                <p:oleObj name="Equation" r:id="rId8" imgW="723600" imgH="203040" progId="Equation.3">
                  <p:embed/>
                  <p:pic>
                    <p:nvPicPr>
                      <p:cNvPr id="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47" y="5711253"/>
                        <a:ext cx="1776412" cy="49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55850" y="6096460"/>
            <a:ext cx="1279663" cy="365125"/>
          </a:xfrm>
        </p:spPr>
        <p:txBody>
          <a:bodyPr/>
          <a:lstStyle/>
          <a:p>
            <a:fld id="{171A19D9-3FC4-4103-ABAB-15791842A189}" type="slidenum">
              <a:rPr lang="en-US" altLang="th-TH" smtClean="0"/>
              <a:pPr/>
              <a:t>58</a:t>
            </a:fld>
            <a:endParaRPr lang="en-US" alt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37769" y="254240"/>
            <a:ext cx="2169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34149" y="1811583"/>
            <a:ext cx="31568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9659" y="264536"/>
            <a:ext cx="50844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≥ 0 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จะไปอยู่ตำแหน่ง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1555" y="1264288"/>
            <a:ext cx="2237873" cy="2020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24" b="23571"/>
          <a:stretch/>
        </p:blipFill>
        <p:spPr>
          <a:xfrm>
            <a:off x="495279" y="772696"/>
            <a:ext cx="4512862" cy="183542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49532" y="1621083"/>
            <a:ext cx="31568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32725" y="823325"/>
            <a:ext cx="762000" cy="68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4162" y="2768535"/>
            <a:ext cx="510368" cy="410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6312282" y="2589226"/>
            <a:ext cx="31568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0244" y="3011046"/>
            <a:ext cx="3614564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ถูกชาร์จจนเต็ม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อีกครั้ง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Open Circuit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726" y="2669514"/>
            <a:ext cx="2057578" cy="164606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83273" y="3345907"/>
            <a:ext cx="922618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811262" y="3238500"/>
            <a:ext cx="31568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78112"/>
              </p:ext>
            </p:extLst>
          </p:nvPr>
        </p:nvGraphicFramePr>
        <p:xfrm>
          <a:off x="1111335" y="4527031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01" name="Equation" r:id="rId5" imgW="1320480" imgH="177480" progId="Equation.3">
                  <p:embed/>
                </p:oleObj>
              </mc:Choice>
              <mc:Fallback>
                <p:oleObj name="Equation" r:id="rId5" imgW="1320480" imgH="177480" progId="Equation.3">
                  <p:embed/>
                  <p:pic>
                    <p:nvPicPr>
                      <p:cNvPr id="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35" y="4527031"/>
                        <a:ext cx="3238500" cy="43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22041"/>
              </p:ext>
            </p:extLst>
          </p:nvPr>
        </p:nvGraphicFramePr>
        <p:xfrm>
          <a:off x="2931442" y="3111221"/>
          <a:ext cx="779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02" name="Equation" r:id="rId7" imgW="317160" imgH="177480" progId="Equation.3">
                  <p:embed/>
                </p:oleObj>
              </mc:Choice>
              <mc:Fallback>
                <p:oleObj name="Equation" r:id="rId7" imgW="317160" imgH="177480" progId="Equation.3">
                  <p:embed/>
                  <p:pic>
                    <p:nvPicPr>
                      <p:cNvPr id="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442" y="3111221"/>
                        <a:ext cx="779463" cy="43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7903" y="4527031"/>
            <a:ext cx="5934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98830"/>
              </p:ext>
            </p:extLst>
          </p:nvPr>
        </p:nvGraphicFramePr>
        <p:xfrm>
          <a:off x="5149532" y="4492789"/>
          <a:ext cx="19002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03" name="Equation" r:id="rId9" imgW="774360" imgH="203040" progId="Equation.3">
                  <p:embed/>
                </p:oleObj>
              </mc:Choice>
              <mc:Fallback>
                <p:oleObj name="Equation" r:id="rId9" imgW="774360" imgH="203040" progId="Equation.3">
                  <p:embed/>
                  <p:pic>
                    <p:nvPicPr>
                      <p:cNvPr id="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32" y="4492789"/>
                        <a:ext cx="1900237" cy="49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7769" y="5170285"/>
            <a:ext cx="3584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245" y="900277"/>
            <a:ext cx="2057578" cy="164606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4572000" y="4527031"/>
            <a:ext cx="313267" cy="3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33040"/>
              </p:ext>
            </p:extLst>
          </p:nvPr>
        </p:nvGraphicFramePr>
        <p:xfrm>
          <a:off x="1450379" y="5626582"/>
          <a:ext cx="5483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04" name="Equation" r:id="rId11" imgW="2234880" imgH="203040" progId="Equation.3">
                  <p:embed/>
                </p:oleObj>
              </mc:Choice>
              <mc:Fallback>
                <p:oleObj name="Equation" r:id="rId11" imgW="2234880" imgH="20304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379" y="5626582"/>
                        <a:ext cx="5483225" cy="493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59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37769" y="254240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679689"/>
              </p:ext>
            </p:extLst>
          </p:nvPr>
        </p:nvGraphicFramePr>
        <p:xfrm>
          <a:off x="1775725" y="542780"/>
          <a:ext cx="47672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2" name="Equation" r:id="rId3" imgW="1942920" imgH="698400" progId="Equation.3">
                  <p:embed/>
                </p:oleObj>
              </mc:Choice>
              <mc:Fallback>
                <p:oleObj name="Equation" r:id="rId3" imgW="1942920" imgH="698400" progId="Equation.3">
                  <p:embed/>
                  <p:pic>
                    <p:nvPicPr>
                      <p:cNvPr id="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725" y="542780"/>
                        <a:ext cx="4767263" cy="1692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102" y="2480973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09490"/>
              </p:ext>
            </p:extLst>
          </p:nvPr>
        </p:nvGraphicFramePr>
        <p:xfrm>
          <a:off x="1775725" y="2504017"/>
          <a:ext cx="40497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3" name="Equation" r:id="rId5" imgW="1650960" imgH="228600" progId="Equation.3">
                  <p:embed/>
                </p:oleObj>
              </mc:Choice>
              <mc:Fallback>
                <p:oleObj name="Equation" r:id="rId5" imgW="1650960" imgH="228600" progId="Equation.3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725" y="2504017"/>
                        <a:ext cx="4049712" cy="554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15345"/>
              </p:ext>
            </p:extLst>
          </p:nvPr>
        </p:nvGraphicFramePr>
        <p:xfrm>
          <a:off x="1679575" y="3151981"/>
          <a:ext cx="4548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4" name="Equation" r:id="rId7" imgW="1854000" imgH="228600" progId="Equation.3">
                  <p:embed/>
                </p:oleObj>
              </mc:Choice>
              <mc:Fallback>
                <p:oleObj name="Equation" r:id="rId7" imgW="1854000" imgH="228600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151981"/>
                        <a:ext cx="4548188" cy="554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3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391" y="-197890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DDF-8552-4E4E-B1C9-B391AB86178E}" type="slidenum">
              <a:rPr lang="en-US" altLang="th-TH"/>
              <a:pPr/>
              <a:t>6</a:t>
            </a:fld>
            <a:endParaRPr lang="en-US" altLang="th-TH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511" y="2452459"/>
            <a:ext cx="1963781" cy="856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90" y="2477606"/>
            <a:ext cx="1750728" cy="763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82" y="3331507"/>
            <a:ext cx="1557660" cy="710003"/>
          </a:xfrm>
          <a:prstGeom prst="rect">
            <a:avLst/>
          </a:prstGeom>
        </p:spPr>
      </p:pic>
      <p:pic>
        <p:nvPicPr>
          <p:cNvPr id="21" name="Picture 28" descr="07-00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163" y="1637522"/>
            <a:ext cx="2286000" cy="1778000"/>
          </a:xfrm>
          <a:noFill/>
          <a:ln w="12700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762454" y="3009055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rearrange</a:t>
            </a:r>
            <a:endParaRPr lang="th-TH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981" y="4461430"/>
            <a:ext cx="2330004" cy="76380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821199" y="4037045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Integrate both sides</a:t>
            </a:r>
            <a:endParaRPr lang="th-TH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896" y="5116960"/>
            <a:ext cx="1568004" cy="7597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0292" y="3875672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Integration constant</a:t>
            </a:r>
            <a:endParaRPr lang="th-TH" sz="2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10951" y="4356041"/>
            <a:ext cx="551706" cy="464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799" y="5224105"/>
            <a:ext cx="1845033" cy="4675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849" y="6125077"/>
            <a:ext cx="1539985" cy="3065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2009" y="6019800"/>
            <a:ext cx="1966568" cy="463663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3418564" y="6164027"/>
            <a:ext cx="380893" cy="2286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2729452" y="1942550"/>
            <a:ext cx="2140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solve for v(t)</a:t>
            </a:r>
            <a:endParaRPr lang="th-TH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6031468"/>
            <a:ext cx="242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Natural Response</a:t>
            </a:r>
            <a:endParaRPr lang="th-TH" sz="2400" dirty="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2479" y="2637444"/>
            <a:ext cx="325495" cy="38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9850" y="861045"/>
            <a:ext cx="27735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ตอนเริ่มต้น สมมุติว่า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6546" y="721013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แรงดันของ</a:t>
            </a:r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คือ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8387" y="127503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พลังงานสะสมใน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คือ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859675" y="5288251"/>
            <a:ext cx="325495" cy="38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65360"/>
              </p:ext>
            </p:extLst>
          </p:nvPr>
        </p:nvGraphicFramePr>
        <p:xfrm>
          <a:off x="5667375" y="761543"/>
          <a:ext cx="428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2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7375" y="761543"/>
                        <a:ext cx="4286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04545"/>
              </p:ext>
            </p:extLst>
          </p:nvPr>
        </p:nvGraphicFramePr>
        <p:xfrm>
          <a:off x="6355226" y="1091242"/>
          <a:ext cx="1879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3" name="Equation" r:id="rId15" imgW="723600" imgH="393480" progId="Equation.3">
                  <p:embed/>
                </p:oleObj>
              </mc:Choice>
              <mc:Fallback>
                <p:oleObj name="Equation" r:id="rId15" imgW="723600" imgH="39348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55226" y="1091242"/>
                        <a:ext cx="18796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51318" y="3605048"/>
            <a:ext cx="276069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ได้สมการเชิงอนุพันธ์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9" name="Straight Arrow Connector 38"/>
          <p:cNvCxnSpPr>
            <a:endCxn id="6" idx="1"/>
          </p:cNvCxnSpPr>
          <p:nvPr/>
        </p:nvCxnSpPr>
        <p:spPr>
          <a:xfrm flipV="1">
            <a:off x="3149497" y="3686509"/>
            <a:ext cx="1185385" cy="1225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60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9" y="226887"/>
            <a:ext cx="1874682" cy="426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5" y="653643"/>
            <a:ext cx="8736855" cy="785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552" y="1229292"/>
            <a:ext cx="4298052" cy="1554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059" y="1948282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v(0)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59" y="2785025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&lt; 0 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อยู่ตำแหน่ง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เป็นเวลานาน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ถูกชาร์จจนเต็ม 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Open Circuit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91" y="4152683"/>
            <a:ext cx="3628034" cy="1774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259" y="3794892"/>
            <a:ext cx="16674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และได้วงจร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253"/>
              </p:ext>
            </p:extLst>
          </p:nvPr>
        </p:nvGraphicFramePr>
        <p:xfrm>
          <a:off x="4414100" y="4541299"/>
          <a:ext cx="1341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1" name="Equation" r:id="rId7" imgW="545760" imgH="177480" progId="Equation.3">
                  <p:embed/>
                </p:oleObj>
              </mc:Choice>
              <mc:Fallback>
                <p:oleObj name="Equation" r:id="rId7" imgW="545760" imgH="177480" progId="Equation.3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00" y="4541299"/>
                        <a:ext cx="1341437" cy="43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3929984" y="5039935"/>
            <a:ext cx="313265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92041"/>
              </p:ext>
            </p:extLst>
          </p:nvPr>
        </p:nvGraphicFramePr>
        <p:xfrm>
          <a:off x="4451257" y="4973099"/>
          <a:ext cx="21812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2" name="Equation" r:id="rId9" imgW="888840" imgH="393480" progId="Equation.3">
                  <p:embed/>
                </p:oleObj>
              </mc:Choice>
              <mc:Fallback>
                <p:oleObj name="Equation" r:id="rId9" imgW="888840" imgH="39348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257" y="4973099"/>
                        <a:ext cx="2181225" cy="954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32482" y="4751001"/>
            <a:ext cx="15568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 &lt; 0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8049" y="6030144"/>
            <a:ext cx="2826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และเมื่อ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=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43470"/>
              </p:ext>
            </p:extLst>
          </p:nvPr>
        </p:nvGraphicFramePr>
        <p:xfrm>
          <a:off x="5743482" y="6030144"/>
          <a:ext cx="1778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3" name="Equation" r:id="rId11" imgW="723600" imgH="203040" progId="Equation.3">
                  <p:embed/>
                </p:oleObj>
              </mc:Choice>
              <mc:Fallback>
                <p:oleObj name="Equation" r:id="rId11" imgW="723600" imgH="20304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482" y="6030144"/>
                        <a:ext cx="1778000" cy="493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7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61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73392" y="263416"/>
            <a:ext cx="7794698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เมื่อ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&gt; 0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Voltage source 30u(t)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</a:t>
            </a:r>
          </a:p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pen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จะได้วงจรข้างล่าง 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2" y="1405645"/>
            <a:ext cx="3970364" cy="184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2603" y="1425523"/>
            <a:ext cx="386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เมื่อเวลาผ่านไป </a:t>
            </a:r>
            <a:r>
              <a:rPr lang="en-US" sz="3600" b="1" i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จะถูกชาร์จจนเต็ม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อีกครั้ง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Open Circuit </a:t>
            </a:r>
          </a:p>
        </p:txBody>
      </p:sp>
      <p:sp>
        <p:nvSpPr>
          <p:cNvPr id="6" name="Down Arrow 5"/>
          <p:cNvSpPr/>
          <p:nvPr/>
        </p:nvSpPr>
        <p:spPr>
          <a:xfrm>
            <a:off x="6595282" y="3120917"/>
            <a:ext cx="482600" cy="375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3554378"/>
            <a:ext cx="3970364" cy="184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82105" y="4463988"/>
            <a:ext cx="839660" cy="418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322" y="3633423"/>
            <a:ext cx="281416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divider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92552"/>
              </p:ext>
            </p:extLst>
          </p:nvPr>
        </p:nvGraphicFramePr>
        <p:xfrm>
          <a:off x="587464" y="4221379"/>
          <a:ext cx="3786477" cy="89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06" name="Equation" r:id="rId4" imgW="1650960" imgH="393480" progId="Equation.3">
                  <p:embed/>
                </p:oleObj>
              </mc:Choice>
              <mc:Fallback>
                <p:oleObj name="Equation" r:id="rId4" imgW="1650960" imgH="393480" progId="Equation.3">
                  <p:embed/>
                  <p:pic>
                    <p:nvPicPr>
                      <p:cNvPr id="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64" y="4221379"/>
                        <a:ext cx="3786477" cy="8917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82600" y="3290295"/>
            <a:ext cx="4648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/>
          <p:cNvSpPr/>
          <p:nvPr/>
        </p:nvSpPr>
        <p:spPr>
          <a:xfrm>
            <a:off x="4485970" y="4463988"/>
            <a:ext cx="338667" cy="406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08426"/>
              </p:ext>
            </p:extLst>
          </p:nvPr>
        </p:nvGraphicFramePr>
        <p:xfrm>
          <a:off x="2319990" y="1106979"/>
          <a:ext cx="1397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07" name="Equation" r:id="rId6" imgW="596880" imgH="228600" progId="Equation.3">
                  <p:embed/>
                </p:oleObj>
              </mc:Choice>
              <mc:Fallback>
                <p:oleObj name="Equation" r:id="rId6" imgW="596880" imgH="228600" progId="Equation.3">
                  <p:embed/>
                  <p:pic>
                    <p:nvPicPr>
                      <p:cNvPr id="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90" y="1106979"/>
                        <a:ext cx="1397000" cy="528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3565604" y="1909023"/>
            <a:ext cx="8467" cy="504793"/>
          </a:xfrm>
          <a:prstGeom prst="straightConnector1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2660" y="1900929"/>
            <a:ext cx="1" cy="373560"/>
          </a:xfrm>
          <a:prstGeom prst="straightConnector1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69732"/>
              </p:ext>
            </p:extLst>
          </p:nvPr>
        </p:nvGraphicFramePr>
        <p:xfrm>
          <a:off x="2319990" y="1837677"/>
          <a:ext cx="357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08"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90" y="1837677"/>
                        <a:ext cx="357188" cy="500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36787"/>
              </p:ext>
            </p:extLst>
          </p:nvPr>
        </p:nvGraphicFramePr>
        <p:xfrm>
          <a:off x="3625850" y="1812925"/>
          <a:ext cx="3571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09" name="Equation" r:id="rId10" imgW="152280" imgH="228600" progId="Equation.3">
                  <p:embed/>
                </p:oleObj>
              </mc:Choice>
              <mc:Fallback>
                <p:oleObj name="Equation" r:id="rId10" imgW="152280" imgH="22860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812925"/>
                        <a:ext cx="357188" cy="528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2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340" r="28082"/>
          <a:stretch/>
        </p:blipFill>
        <p:spPr>
          <a:xfrm>
            <a:off x="1769533" y="4618420"/>
            <a:ext cx="5711414" cy="1522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504" y="310270"/>
            <a:ext cx="7449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resistance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ระหว่างขั้วของ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 2 ขั้ว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64" y="698495"/>
            <a:ext cx="2385267" cy="166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933" y="1442894"/>
            <a:ext cx="372533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35228" y="698494"/>
            <a:ext cx="540705" cy="372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97032" y="1349760"/>
            <a:ext cx="0" cy="57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17266"/>
              </p:ext>
            </p:extLst>
          </p:nvPr>
        </p:nvGraphicFramePr>
        <p:xfrm>
          <a:off x="4113857" y="742547"/>
          <a:ext cx="4222221" cy="91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49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857" y="742547"/>
                        <a:ext cx="4222221" cy="9104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86434" y="1480247"/>
            <a:ext cx="27270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18955"/>
              </p:ext>
            </p:extLst>
          </p:nvPr>
        </p:nvGraphicFramePr>
        <p:xfrm>
          <a:off x="4572000" y="1757860"/>
          <a:ext cx="3827816" cy="88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0" name="Equation" r:id="rId7" imgW="1676160" imgH="393480" progId="Equation.3">
                  <p:embed/>
                </p:oleObj>
              </mc:Choice>
              <mc:Fallback>
                <p:oleObj name="Equation" r:id="rId7" imgW="1676160" imgH="39348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7860"/>
                        <a:ext cx="3827816" cy="887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4359" y="2508841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58405"/>
              </p:ext>
            </p:extLst>
          </p:nvPr>
        </p:nvGraphicFramePr>
        <p:xfrm>
          <a:off x="1219536" y="2469748"/>
          <a:ext cx="4580130" cy="162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1" name="Equation" r:id="rId9" imgW="1942920" imgH="698400" progId="Equation.3">
                  <p:embed/>
                </p:oleObj>
              </mc:Choice>
              <mc:Fallback>
                <p:oleObj name="Equation" r:id="rId9" imgW="1942920" imgH="698400" progId="Equation.3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536" y="2469748"/>
                        <a:ext cx="4580130" cy="16258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3101" y="4248470"/>
            <a:ext cx="7088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1227" t="64903" b="6324"/>
          <a:stretch/>
        </p:blipFill>
        <p:spPr>
          <a:xfrm>
            <a:off x="1761647" y="6140619"/>
            <a:ext cx="2431814" cy="437981"/>
          </a:xfrm>
          <a:prstGeom prst="rect">
            <a:avLst/>
          </a:prstGeom>
        </p:spPr>
      </p:pic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51996"/>
              </p:ext>
            </p:extLst>
          </p:nvPr>
        </p:nvGraphicFramePr>
        <p:xfrm>
          <a:off x="1635228" y="4305815"/>
          <a:ext cx="1473208" cy="55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2" name="Equation" r:id="rId11" imgW="596880" imgH="228600" progId="Equation.3">
                  <p:embed/>
                </p:oleObj>
              </mc:Choice>
              <mc:Fallback>
                <p:oleObj name="Equation" r:id="rId11" imgW="596880" imgH="228600" progId="Equation.3">
                  <p:embed/>
                  <p:pic>
                    <p:nvPicPr>
                      <p:cNvPr id="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228" y="4305815"/>
                        <a:ext cx="1473208" cy="557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6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8" y="672760"/>
            <a:ext cx="5195136" cy="23529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63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70077" y="384220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75" y="3691467"/>
            <a:ext cx="5168636" cy="18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0056" y="-85724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7.5 The </a:t>
            </a:r>
            <a:r>
              <a:rPr lang="en-US" altLang="th-TH" sz="4000" dirty="0" smtClean="0"/>
              <a:t>Step-response of an </a:t>
            </a:r>
            <a:r>
              <a:rPr lang="en-US" altLang="th-TH" sz="4000" dirty="0"/>
              <a:t>RL Circuit 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395284"/>
            <a:ext cx="8077200" cy="1066800"/>
          </a:xfrm>
        </p:spPr>
        <p:txBody>
          <a:bodyPr/>
          <a:lstStyle/>
          <a:p>
            <a:r>
              <a:rPr lang="en-US" altLang="th-TH" sz="2000" dirty="0"/>
              <a:t>The </a:t>
            </a:r>
            <a:r>
              <a:rPr lang="en-US" altLang="th-TH" sz="2000" b="1" u="sng" dirty="0">
                <a:solidFill>
                  <a:srgbClr val="FF3300"/>
                </a:solidFill>
              </a:rPr>
              <a:t>step response</a:t>
            </a:r>
            <a:r>
              <a:rPr lang="en-US" altLang="th-TH" sz="2000" dirty="0"/>
              <a:t> of a circuit is its behavior </a:t>
            </a:r>
            <a:r>
              <a:rPr lang="en-US" altLang="th-TH" sz="2000" u="sng" dirty="0">
                <a:solidFill>
                  <a:srgbClr val="FF3300"/>
                </a:solidFill>
              </a:rPr>
              <a:t>when the excitation is the step function</a:t>
            </a:r>
            <a:r>
              <a:rPr lang="en-US" altLang="th-TH" sz="2000" dirty="0">
                <a:solidFill>
                  <a:srgbClr val="FF3300"/>
                </a:solidFill>
              </a:rPr>
              <a:t>,</a:t>
            </a:r>
            <a:r>
              <a:rPr lang="en-US" altLang="th-TH" sz="2000" dirty="0"/>
              <a:t> which may be a voltage or a current source.</a:t>
            </a:r>
          </a:p>
        </p:txBody>
      </p:sp>
      <p:pic>
        <p:nvPicPr>
          <p:cNvPr id="199696" name="Picture 16" descr="07-04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931" y="2184540"/>
            <a:ext cx="3188069" cy="4003536"/>
          </a:xfrm>
          <a:noFill/>
          <a:ln>
            <a:noFill/>
            <a:miter lim="800000"/>
            <a:headEnd/>
            <a:tailEnd/>
          </a:ln>
        </p:spPr>
      </p:pic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571-55F8-47CB-87BB-5DF6B2A8D317}" type="slidenum">
              <a:rPr lang="en-US" altLang="th-TH"/>
              <a:pPr/>
              <a:t>64</a:t>
            </a:fld>
            <a:endParaRPr lang="en-US" altLang="th-TH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3810000" y="2895600"/>
            <a:ext cx="42672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th-TH">
                <a:latin typeface="Verdana" panose="020B0604030504040204" pitchFamily="34" charset="0"/>
              </a:rPr>
              <a:t> </a:t>
            </a:r>
            <a:r>
              <a:rPr lang="en-US" altLang="th-TH" b="1">
                <a:solidFill>
                  <a:srgbClr val="000000"/>
                </a:solidFill>
                <a:latin typeface="Verdana" panose="020B0604030504040204" pitchFamily="34" charset="0"/>
              </a:rPr>
              <a:t>Initial current</a:t>
            </a:r>
          </a:p>
          <a:p>
            <a:pPr algn="ctr"/>
            <a:r>
              <a:rPr lang="en-US" altLang="th-TH">
                <a:latin typeface="Verdana" panose="020B0604030504040204" pitchFamily="34" charset="0"/>
              </a:rPr>
              <a:t>i(0-) = i(0+) = I</a:t>
            </a:r>
            <a:r>
              <a:rPr lang="en-US" altLang="th-TH" baseline="-25000">
                <a:latin typeface="Verdana" panose="020B0604030504040204" pitchFamily="34" charset="0"/>
              </a:rPr>
              <a:t>o</a:t>
            </a:r>
          </a:p>
          <a:p>
            <a:pPr algn="ctr"/>
            <a:endParaRPr lang="en-US" altLang="th-TH" baseline="-2500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 b="1">
                <a:latin typeface="Verdana" panose="020B0604030504040204" pitchFamily="34" charset="0"/>
              </a:rPr>
              <a:t> </a:t>
            </a:r>
            <a:r>
              <a:rPr lang="en-US" altLang="th-TH" b="1">
                <a:solidFill>
                  <a:srgbClr val="000000"/>
                </a:solidFill>
                <a:latin typeface="Verdana" panose="020B0604030504040204" pitchFamily="34" charset="0"/>
              </a:rPr>
              <a:t>Final inductor current</a:t>
            </a:r>
            <a:r>
              <a:rPr lang="en-US" altLang="th-TH">
                <a:latin typeface="Verdana" panose="020B0604030504040204" pitchFamily="34" charset="0"/>
              </a:rPr>
              <a:t> </a:t>
            </a:r>
          </a:p>
          <a:p>
            <a:pPr algn="ctr"/>
            <a:r>
              <a:rPr lang="en-US" altLang="th-TH">
                <a:latin typeface="Verdana" panose="020B0604030504040204" pitchFamily="34" charset="0"/>
              </a:rPr>
              <a:t>i(∞) = Vs/R</a:t>
            </a:r>
          </a:p>
          <a:p>
            <a:pPr algn="ctr"/>
            <a:endParaRPr lang="en-US" altLang="th-TH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>
                <a:latin typeface="Verdana" panose="020B0604030504040204" pitchFamily="34" charset="0"/>
              </a:rPr>
              <a:t> Time constant </a:t>
            </a:r>
            <a:r>
              <a:rPr lang="en-US" altLang="th-TH">
                <a:latin typeface="Symbol" panose="05050102010706020507" pitchFamily="18" charset="2"/>
              </a:rPr>
              <a:t>t</a:t>
            </a:r>
            <a:r>
              <a:rPr lang="en-US" altLang="th-TH">
                <a:latin typeface="Verdana" panose="020B0604030504040204" pitchFamily="34" charset="0"/>
              </a:rPr>
              <a:t> = L/R</a:t>
            </a:r>
          </a:p>
        </p:txBody>
      </p:sp>
      <p:graphicFrame>
        <p:nvGraphicFramePr>
          <p:cNvPr id="1996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86963"/>
              </p:ext>
            </p:extLst>
          </p:nvPr>
        </p:nvGraphicFramePr>
        <p:xfrm>
          <a:off x="3733800" y="5029200"/>
          <a:ext cx="44958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56" name="Equation" r:id="rId5" imgW="1625600" imgH="431800" progId="Equation.3">
                  <p:embed/>
                </p:oleObj>
              </mc:Choice>
              <mc:Fallback>
                <p:oleObj name="Equation" r:id="rId5" imgW="16256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4495800" cy="11858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6938" y="870089"/>
            <a:ext cx="8770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ผลตอบสนองของวงจร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เมื่อเราป้อน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 voltage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6602"/>
          <a:stretch/>
        </p:blipFill>
        <p:spPr>
          <a:xfrm>
            <a:off x="4571999" y="5625954"/>
            <a:ext cx="1686331" cy="10374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1141-745B-43AA-B63A-10FD5BA99868}" type="slidenum">
              <a:rPr lang="en-US" altLang="th-TH" smtClean="0"/>
              <a:pPr/>
              <a:t>65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86825" y="228063"/>
            <a:ext cx="17796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ที่มาของสูตร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00" y="1115268"/>
            <a:ext cx="1997017" cy="709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97" y="3214764"/>
            <a:ext cx="3888405" cy="1030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975" y="697436"/>
            <a:ext cx="81730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กระแสรวม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= Transient current + Steady State Current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73" y="1852381"/>
            <a:ext cx="82525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Transient current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เป็นกระแสที่เกิดจากพลังงานสะสมใน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จะมีลักษณะเป็น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Exponential function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แบบลดค่าลง (เหมือน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กรณีของ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RL circuit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1892" y="4289456"/>
            <a:ext cx="574755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Steady state current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เป็นกระแสเมื่อ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เวลาผ่านไปนาน (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t=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จะเสมือน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471"/>
          <a:stretch/>
        </p:blipFill>
        <p:spPr>
          <a:xfrm>
            <a:off x="340973" y="4245582"/>
            <a:ext cx="2618801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1141-745B-43AA-B63A-10FD5BA99868}" type="slidenum">
              <a:rPr lang="en-US" altLang="th-TH" smtClean="0"/>
              <a:pPr/>
              <a:t>66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602"/>
          <a:stretch/>
        </p:blipFill>
        <p:spPr>
          <a:xfrm>
            <a:off x="6932015" y="228063"/>
            <a:ext cx="1686331" cy="1037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56" y="1488132"/>
            <a:ext cx="1997017" cy="709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339"/>
          <a:stretch/>
        </p:blipFill>
        <p:spPr>
          <a:xfrm>
            <a:off x="4396902" y="265845"/>
            <a:ext cx="1931031" cy="1030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122" y="200793"/>
            <a:ext cx="2876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เมื่อแทนค่าลงไปจะได้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46123" y="1132954"/>
            <a:ext cx="378602" cy="586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17918" y="969245"/>
            <a:ext cx="2093001" cy="846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71" y="2389068"/>
            <a:ext cx="2870704" cy="1070218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3686783" y="2163772"/>
            <a:ext cx="398834" cy="348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1009" y="3342978"/>
            <a:ext cx="8690199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เนื่องจากกระแสที่ไหลผ่าน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ไม่สามารถเปลี่ยนแปลงได้อย่างฉับพลัน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ที่เวลา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= 0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358" y="4085368"/>
            <a:ext cx="3103540" cy="7171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67423" y="2710117"/>
            <a:ext cx="5838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(1)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52" y="5579378"/>
            <a:ext cx="2870704" cy="107021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700255" y="5433883"/>
            <a:ext cx="211298" cy="409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610" y="4729361"/>
            <a:ext cx="4038285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= 0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ลงในสมการ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(1)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28120"/>
          <a:stretch/>
        </p:blipFill>
        <p:spPr>
          <a:xfrm>
            <a:off x="3256124" y="5550191"/>
            <a:ext cx="1620004" cy="1049363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000131" y="5966816"/>
            <a:ext cx="362145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437" y="5523838"/>
            <a:ext cx="2204542" cy="10651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/>
          <a:srcRect l="3471"/>
          <a:stretch/>
        </p:blipFill>
        <p:spPr>
          <a:xfrm>
            <a:off x="320414" y="816346"/>
            <a:ext cx="2618801" cy="159271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581651" y="4085368"/>
            <a:ext cx="953058" cy="717152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98074" y="5592525"/>
            <a:ext cx="1207893" cy="95638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05968" y="4795537"/>
            <a:ext cx="904443" cy="7758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75619" y="5051299"/>
            <a:ext cx="993535" cy="6155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เท่ากัน</a:t>
            </a:r>
          </a:p>
        </p:txBody>
      </p:sp>
    </p:spTree>
    <p:extLst>
      <p:ext uri="{BB962C8B-B14F-4D97-AF65-F5344CB8AC3E}">
        <p14:creationId xmlns:p14="http://schemas.microsoft.com/office/powerpoint/2010/main" val="330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67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44122" y="200793"/>
            <a:ext cx="33473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ลงไปจะได้สูตร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146" y="2364982"/>
            <a:ext cx="4266847" cy="1169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06" y="1254348"/>
            <a:ext cx="2870704" cy="1070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0280"/>
          <a:stretch/>
        </p:blipFill>
        <p:spPr>
          <a:xfrm>
            <a:off x="5106539" y="320085"/>
            <a:ext cx="2204542" cy="95562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861164" y="2155838"/>
            <a:ext cx="350196" cy="428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96420" y="1031132"/>
            <a:ext cx="798149" cy="624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8200" y="4441776"/>
            <a:ext cx="3268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Steady State Current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เป็นส่วนที่คงที่ ไม่เปลี่ยน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ตามกาลเวลา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3985" y="4225046"/>
            <a:ext cx="2783134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Transient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เป็นส่วนที่เกิดขึ้น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ชั่วคราวและจะสลาย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ไปในที่สุด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5977007" y="2364057"/>
            <a:ext cx="348166" cy="2319980"/>
          </a:xfrm>
          <a:prstGeom prst="rightBrace">
            <a:avLst>
              <a:gd name="adj1" fmla="val 25097"/>
              <a:gd name="adj2" fmla="val 2798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H="1" flipV="1">
            <a:off x="6661903" y="3698130"/>
            <a:ext cx="157422" cy="526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37472" y="3555966"/>
            <a:ext cx="73851" cy="885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003" y="3555966"/>
            <a:ext cx="1846980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Complete 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response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ผลตอบสนอง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โดยรวม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95328" y="3103124"/>
            <a:ext cx="1018790" cy="4528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3471"/>
          <a:stretch/>
        </p:blipFill>
        <p:spPr>
          <a:xfrm>
            <a:off x="250024" y="885512"/>
            <a:ext cx="2618801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H="1">
            <a:off x="4975776" y="991130"/>
            <a:ext cx="196301" cy="147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1141-745B-43AA-B63A-10FD5BA99868}" type="slidenum">
              <a:rPr lang="en-US" altLang="th-TH" smtClean="0"/>
              <a:pPr/>
              <a:t>68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86825" y="228063"/>
            <a:ext cx="2566728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พิสูจน์ที่มาของสูตร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(อีกวิธี)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71"/>
          <a:stretch/>
        </p:blipFill>
        <p:spPr>
          <a:xfrm>
            <a:off x="212770" y="1276397"/>
            <a:ext cx="2618801" cy="1592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4474" y="415067"/>
            <a:ext cx="1154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83598"/>
              </p:ext>
            </p:extLst>
          </p:nvPr>
        </p:nvGraphicFramePr>
        <p:xfrm>
          <a:off x="4910388" y="454555"/>
          <a:ext cx="27987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6" name="Equation" r:id="rId4" imgW="1193760" imgH="228600" progId="Equation.3">
                  <p:embed/>
                </p:oleObj>
              </mc:Choice>
              <mc:Fallback>
                <p:oleObj name="Equation" r:id="rId4" imgW="1193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0388" y="454555"/>
                        <a:ext cx="279876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2317" y="3344601"/>
            <a:ext cx="12442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t&gt;0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0245"/>
              </p:ext>
            </p:extLst>
          </p:nvPr>
        </p:nvGraphicFramePr>
        <p:xfrm>
          <a:off x="3008845" y="3141877"/>
          <a:ext cx="1986292" cy="90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7" name="Equation" r:id="rId6" imgW="863280" imgH="393480" progId="Equation.3">
                  <p:embed/>
                </p:oleObj>
              </mc:Choice>
              <mc:Fallback>
                <p:oleObj name="Equation" r:id="rId6" imgW="86328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8845" y="3141877"/>
                        <a:ext cx="1986292" cy="90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9276"/>
              </p:ext>
            </p:extLst>
          </p:nvPr>
        </p:nvGraphicFramePr>
        <p:xfrm>
          <a:off x="5311302" y="3128230"/>
          <a:ext cx="25495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8" name="Equation" r:id="rId8" imgW="1104840" imgH="838080" progId="Equation.3">
                  <p:embed/>
                </p:oleObj>
              </mc:Choice>
              <mc:Fallback>
                <p:oleObj name="Equation" r:id="rId8" imgW="1104840" imgH="8380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1302" y="3128230"/>
                        <a:ext cx="2549525" cy="193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5245146" y="3408317"/>
            <a:ext cx="365859" cy="372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6004" y="5472692"/>
            <a:ext cx="38811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Integrate both sides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จะได้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46547"/>
              </p:ext>
            </p:extLst>
          </p:nvPr>
        </p:nvGraphicFramePr>
        <p:xfrm>
          <a:off x="4645025" y="5149850"/>
          <a:ext cx="317976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9" name="Equation" r:id="rId10" imgW="1346040" imgH="533160" progId="Equation.3">
                  <p:embed/>
                </p:oleObj>
              </mc:Choice>
              <mc:Fallback>
                <p:oleObj name="Equation" r:id="rId10" imgW="1346040" imgH="5331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5025" y="5149850"/>
                        <a:ext cx="3179763" cy="126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343660" y="818483"/>
            <a:ext cx="961436" cy="61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218119" y="1721796"/>
            <a:ext cx="766324" cy="840247"/>
          </a:xfrm>
          <a:prstGeom prst="arc">
            <a:avLst>
              <a:gd name="adj1" fmla="val 12929365"/>
              <a:gd name="adj2" fmla="val 918076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800911"/>
              </p:ext>
            </p:extLst>
          </p:nvPr>
        </p:nvGraphicFramePr>
        <p:xfrm>
          <a:off x="4702513" y="2176517"/>
          <a:ext cx="3067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0" name="Equation" r:id="rId12" imgW="1307880" imgH="393480" progId="Equation.3">
                  <p:embed/>
                </p:oleObj>
              </mc:Choice>
              <mc:Fallback>
                <p:oleObj name="Equation" r:id="rId12" imgW="130788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02513" y="2176517"/>
                        <a:ext cx="30670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11441" y="1521162"/>
            <a:ext cx="111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82201"/>
              </p:ext>
            </p:extLst>
          </p:nvPr>
        </p:nvGraphicFramePr>
        <p:xfrm>
          <a:off x="4572000" y="1450826"/>
          <a:ext cx="11604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1" name="Equation" r:id="rId14" imgW="495000" imgH="215640" progId="Equation.3">
                  <p:embed/>
                </p:oleObj>
              </mc:Choice>
              <mc:Fallback>
                <p:oleObj name="Equation" r:id="rId14" imgW="495000" imgH="21564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2000" y="1450826"/>
                        <a:ext cx="1160463" cy="50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6028048" y="1721796"/>
            <a:ext cx="905007" cy="649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25210" y="930823"/>
            <a:ext cx="1217809" cy="7167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36729"/>
              </p:ext>
            </p:extLst>
          </p:nvPr>
        </p:nvGraphicFramePr>
        <p:xfrm>
          <a:off x="6741167" y="1238698"/>
          <a:ext cx="14287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2" name="Equation" r:id="rId16" imgW="609480" imgH="393480" progId="Equation.3">
                  <p:embed/>
                </p:oleObj>
              </mc:Choice>
              <mc:Fallback>
                <p:oleObj name="Equation" r:id="rId16" imgW="609480" imgH="39348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41167" y="1238698"/>
                        <a:ext cx="1428750" cy="923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7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1141-745B-43AA-B63A-10FD5BA99868}" type="slidenum">
              <a:rPr lang="en-US" altLang="th-TH" smtClean="0"/>
              <a:pPr/>
              <a:t>69</a:t>
            </a:fld>
            <a:endParaRPr lang="en-US" altLang="th-TH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27810"/>
              </p:ext>
            </p:extLst>
          </p:nvPr>
        </p:nvGraphicFramePr>
        <p:xfrm>
          <a:off x="3754438" y="1493838"/>
          <a:ext cx="479266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5"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4438" y="1493838"/>
                        <a:ext cx="4792662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2142" y="2631417"/>
            <a:ext cx="14269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จัดรูปใหม่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60058"/>
              </p:ext>
            </p:extLst>
          </p:nvPr>
        </p:nvGraphicFramePr>
        <p:xfrm>
          <a:off x="4495401" y="2626109"/>
          <a:ext cx="29702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6" name="Equation" r:id="rId5" imgW="1282680" imgH="787320" progId="Equation.3">
                  <p:embed/>
                </p:oleObj>
              </mc:Choice>
              <mc:Fallback>
                <p:oleObj name="Equation" r:id="rId5" imgW="1282680" imgH="7873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401" y="2626109"/>
                        <a:ext cx="2970212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083" y="3932026"/>
            <a:ext cx="7008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0853" y="4547579"/>
            <a:ext cx="3987473" cy="1994214"/>
            <a:chOff x="383032" y="3729419"/>
            <a:chExt cx="3987473" cy="1994214"/>
          </a:xfrm>
        </p:grpSpPr>
        <p:sp>
          <p:nvSpPr>
            <p:cNvPr id="9" name="Rounded Rectangle 8"/>
            <p:cNvSpPr/>
            <p:nvPr/>
          </p:nvSpPr>
          <p:spPr>
            <a:xfrm>
              <a:off x="383032" y="3729419"/>
              <a:ext cx="3987473" cy="199421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127130"/>
                </p:ext>
              </p:extLst>
            </p:nvPr>
          </p:nvGraphicFramePr>
          <p:xfrm>
            <a:off x="848728" y="3729419"/>
            <a:ext cx="10160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57" name="Equation" r:id="rId7" imgW="406080" imgH="228600" progId="Equation.3">
                    <p:embed/>
                  </p:oleObj>
                </mc:Choice>
                <mc:Fallback>
                  <p:oleObj name="Equation" r:id="rId7" imgW="406080" imgH="228600" progId="Equation.3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8728" y="3729419"/>
                          <a:ext cx="10160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340009"/>
                </p:ext>
              </p:extLst>
            </p:nvPr>
          </p:nvGraphicFramePr>
          <p:xfrm>
            <a:off x="1327126" y="4958421"/>
            <a:ext cx="29527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58" name="Equation" r:id="rId9" imgW="1180800" imgH="228600" progId="Equation.3">
                    <p:embed/>
                  </p:oleObj>
                </mc:Choice>
                <mc:Fallback>
                  <p:oleObj name="Equation" r:id="rId9" imgW="1180800" imgH="2286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27126" y="4958421"/>
                          <a:ext cx="295275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44343" y="3883595"/>
              <a:ext cx="52129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ถ้า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343" y="4460256"/>
              <a:ext cx="82586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จะได้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381" y="5101371"/>
              <a:ext cx="92044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ดังนั้น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466984"/>
                </p:ext>
              </p:extLst>
            </p:nvPr>
          </p:nvGraphicFramePr>
          <p:xfrm>
            <a:off x="1182568" y="4335766"/>
            <a:ext cx="27305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59" name="Equation" r:id="rId11" imgW="1091880" imgH="228600" progId="Equation.3">
                    <p:embed/>
                  </p:oleObj>
                </mc:Choice>
                <mc:Fallback>
                  <p:oleObj name="Equation" r:id="rId11" imgW="1091880" imgH="228600" progId="Equation.3">
                    <p:embed/>
                    <p:pic>
                      <p:nvPicPr>
                        <p:cNvPr id="53" name="Object 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2568" y="4335766"/>
                          <a:ext cx="27305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Straight Arrow Connector 15"/>
          <p:cNvCxnSpPr/>
          <p:nvPr/>
        </p:nvCxnSpPr>
        <p:spPr>
          <a:xfrm flipV="1">
            <a:off x="3511685" y="3582824"/>
            <a:ext cx="961694" cy="964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5820820" y="4585401"/>
            <a:ext cx="319374" cy="29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746250"/>
              </p:ext>
            </p:extLst>
          </p:nvPr>
        </p:nvGraphicFramePr>
        <p:xfrm>
          <a:off x="5566788" y="4822067"/>
          <a:ext cx="2205038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0" name="Equation" r:id="rId13" imgW="952200" imgH="761760" progId="Equation.3">
                  <p:embed/>
                </p:oleObj>
              </mc:Choice>
              <mc:Fallback>
                <p:oleObj name="Equation" r:id="rId13" imgW="952200" imgH="7617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6788" y="4822067"/>
                        <a:ext cx="2205038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21528"/>
              </p:ext>
            </p:extLst>
          </p:nvPr>
        </p:nvGraphicFramePr>
        <p:xfrm>
          <a:off x="4075113" y="149225"/>
          <a:ext cx="3179762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1" name="Equation" r:id="rId15" imgW="1346040" imgH="533160" progId="Equation.3">
                  <p:embed/>
                </p:oleObj>
              </mc:Choice>
              <mc:Fallback>
                <p:oleObj name="Equation" r:id="rId15" imgW="1346040" imgH="53316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5113" y="149225"/>
                        <a:ext cx="3179762" cy="126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1521" y="991578"/>
            <a:ext cx="2759089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แทนค่าขอบเขตการ </a:t>
            </a:r>
          </a:p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Integrate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94048" y="865459"/>
            <a:ext cx="988649" cy="401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03920"/>
              </p:ext>
            </p:extLst>
          </p:nvPr>
        </p:nvGraphicFramePr>
        <p:xfrm>
          <a:off x="4404248" y="857366"/>
          <a:ext cx="4603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09" name="Equation" r:id="rId3" imgW="1841400" imgH="393480" progId="Equation.3">
                  <p:embed/>
                </p:oleObj>
              </mc:Choice>
              <mc:Fallback>
                <p:oleObj name="Equation" r:id="rId3" imgW="1841400" imgH="39348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4248" y="857366"/>
                        <a:ext cx="460375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7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263818" y="314639"/>
            <a:ext cx="258596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อธิบาย ขยายความ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29" y="861227"/>
            <a:ext cx="1914060" cy="872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2003" y="881956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Integrate </a:t>
            </a:r>
          </a:p>
          <a:p>
            <a:r>
              <a:rPr lang="en-US" sz="2400" dirty="0" smtClean="0"/>
              <a:t>both sides</a:t>
            </a:r>
            <a:endParaRPr lang="th-TH" sz="2400" dirty="0"/>
          </a:p>
        </p:txBody>
      </p:sp>
      <p:sp>
        <p:nvSpPr>
          <p:cNvPr id="13" name="Right Arrow 12"/>
          <p:cNvSpPr/>
          <p:nvPr/>
        </p:nvSpPr>
        <p:spPr>
          <a:xfrm>
            <a:off x="2159900" y="1145054"/>
            <a:ext cx="308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28377" y="1145054"/>
            <a:ext cx="3087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02205" y="1120279"/>
            <a:ext cx="568218" cy="41785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92158" y="168444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Integration constant</a:t>
            </a:r>
            <a:endParaRPr lang="th-TH" sz="2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21454" y="511247"/>
            <a:ext cx="379032" cy="569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83032" y="3729419"/>
            <a:ext cx="3987473" cy="1994214"/>
            <a:chOff x="378253" y="2353243"/>
            <a:chExt cx="3987473" cy="1994214"/>
          </a:xfrm>
        </p:grpSpPr>
        <p:sp>
          <p:nvSpPr>
            <p:cNvPr id="22" name="Rounded Rectangle 21"/>
            <p:cNvSpPr/>
            <p:nvPr/>
          </p:nvSpPr>
          <p:spPr>
            <a:xfrm>
              <a:off x="378253" y="2353243"/>
              <a:ext cx="3987473" cy="199421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46796"/>
                </p:ext>
              </p:extLst>
            </p:nvPr>
          </p:nvGraphicFramePr>
          <p:xfrm>
            <a:off x="1447458" y="2374821"/>
            <a:ext cx="2730500" cy="120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10" name="Equation" r:id="rId6" imgW="1091880" imgH="482400" progId="Equation.3">
                    <p:embed/>
                  </p:oleObj>
                </mc:Choice>
                <mc:Fallback>
                  <p:oleObj name="Equation" r:id="rId6" imgW="109188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47458" y="2374821"/>
                          <a:ext cx="2730500" cy="1206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127757"/>
                </p:ext>
              </p:extLst>
            </p:nvPr>
          </p:nvGraphicFramePr>
          <p:xfrm>
            <a:off x="1193458" y="3586691"/>
            <a:ext cx="29845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11" name="Equation" r:id="rId8" imgW="1193760" imgH="228600" progId="Equation.3">
                    <p:embed/>
                  </p:oleObj>
                </mc:Choice>
                <mc:Fallback>
                  <p:oleObj name="Equation" r:id="rId8" imgW="1193760" imgH="228600" progId="Equation.3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93458" y="3586691"/>
                          <a:ext cx="29845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1296151" y="2514310"/>
              <a:ext cx="52129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ถ้า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" y="3095216"/>
              <a:ext cx="82586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จะได้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9602" y="3725195"/>
              <a:ext cx="92044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Symbol" panose="05050102010706020507" pitchFamily="18" charset="2"/>
                  <a:cs typeface="TH Sarabun New" panose="020B0500040200020003" pitchFamily="34" charset="-34"/>
                </a:rPr>
                <a:t>ดังนั้น</a:t>
              </a:r>
              <a:endPara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5590"/>
              </p:ext>
            </p:extLst>
          </p:nvPr>
        </p:nvGraphicFramePr>
        <p:xfrm>
          <a:off x="6265704" y="3467351"/>
          <a:ext cx="1492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2" name="Equation" r:id="rId10" imgW="596880" imgH="419040" progId="Equation.3">
                  <p:embed/>
                </p:oleObj>
              </mc:Choice>
              <mc:Fallback>
                <p:oleObj name="Equation" r:id="rId10" imgW="596880" imgH="41904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65704" y="3467351"/>
                        <a:ext cx="14922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7920" y="5985701"/>
            <a:ext cx="2537245" cy="642921"/>
          </a:xfrm>
          <a:prstGeom prst="rect">
            <a:avLst/>
          </a:prstGeom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02639"/>
              </p:ext>
            </p:extLst>
          </p:nvPr>
        </p:nvGraphicFramePr>
        <p:xfrm>
          <a:off x="6202204" y="4345526"/>
          <a:ext cx="1619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3" name="Equation" r:id="rId13" imgW="647640" imgH="304560" progId="Equation.3">
                  <p:embed/>
                </p:oleObj>
              </mc:Choice>
              <mc:Fallback>
                <p:oleObj name="Equation" r:id="rId13" imgW="647640" imgH="30456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2204" y="4345526"/>
                        <a:ext cx="16192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92849" y="5024937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ในรูปฟังก์ชันของ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ตัวแปรเวลา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ได้เป็น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51112" y="2201805"/>
            <a:ext cx="2717691" cy="993842"/>
            <a:chOff x="939909" y="1893012"/>
            <a:chExt cx="2717691" cy="993842"/>
          </a:xfrm>
        </p:grpSpPr>
        <p:sp>
          <p:nvSpPr>
            <p:cNvPr id="38" name="Rounded Rectangle 37"/>
            <p:cNvSpPr/>
            <p:nvPr/>
          </p:nvSpPr>
          <p:spPr>
            <a:xfrm>
              <a:off x="939909" y="1914629"/>
              <a:ext cx="2717691" cy="9722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642970"/>
                </p:ext>
              </p:extLst>
            </p:nvPr>
          </p:nvGraphicFramePr>
          <p:xfrm>
            <a:off x="1236571" y="1893012"/>
            <a:ext cx="2159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14" name="Equation" r:id="rId15" imgW="863280" imgH="393480" progId="Equation.3">
                    <p:embed/>
                  </p:oleObj>
                </mc:Choice>
                <mc:Fallback>
                  <p:oleObj name="Equation" r:id="rId15" imgW="863280" imgH="393480" progId="Equation.3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36571" y="1893012"/>
                          <a:ext cx="2159000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Straight Arrow Connector 40"/>
          <p:cNvCxnSpPr/>
          <p:nvPr/>
        </p:nvCxnSpPr>
        <p:spPr>
          <a:xfrm flipH="1" flipV="1">
            <a:off x="607943" y="1429457"/>
            <a:ext cx="653889" cy="8664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68803" y="1538129"/>
            <a:ext cx="825760" cy="7577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764959" y="528783"/>
            <a:ext cx="352717" cy="5523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63020" y="1075565"/>
            <a:ext cx="710646" cy="637388"/>
          </a:xfrm>
          <a:prstGeom prst="rect">
            <a:avLst/>
          </a:prstGeom>
        </p:spPr>
      </p:pic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16793"/>
              </p:ext>
            </p:extLst>
          </p:nvPr>
        </p:nvGraphicFramePr>
        <p:xfrm>
          <a:off x="5359683" y="1744703"/>
          <a:ext cx="2503211" cy="87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5" name="Equation" r:id="rId18" imgW="1130040" imgH="393480" progId="Equation.3">
                  <p:embed/>
                </p:oleObj>
              </mc:Choice>
              <mc:Fallback>
                <p:oleObj name="Equation" r:id="rId18" imgW="1130040" imgH="39348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59683" y="1744703"/>
                        <a:ext cx="2503211" cy="87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01472"/>
              </p:ext>
            </p:extLst>
          </p:nvPr>
        </p:nvGraphicFramePr>
        <p:xfrm>
          <a:off x="6049971" y="2557463"/>
          <a:ext cx="18002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6" name="Equation" r:id="rId20" imgW="812520" imgH="393480" progId="Equation.3">
                  <p:embed/>
                </p:oleObj>
              </mc:Choice>
              <mc:Fallback>
                <p:oleObj name="Equation" r:id="rId20" imgW="812520" imgH="393480" progId="Equation.3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49971" y="2557463"/>
                        <a:ext cx="1800225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3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70</a:t>
            </a:fld>
            <a:endParaRPr lang="en-US" altLang="th-TH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55031"/>
              </p:ext>
            </p:extLst>
          </p:nvPr>
        </p:nvGraphicFramePr>
        <p:xfrm>
          <a:off x="3378064" y="455163"/>
          <a:ext cx="2205038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8" name="Equation" r:id="rId3" imgW="952200" imgH="761760" progId="Equation.3">
                  <p:embed/>
                </p:oleObj>
              </mc:Choice>
              <mc:Fallback>
                <p:oleObj name="Equation" r:id="rId3" imgW="952200" imgH="76176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8064" y="455163"/>
                        <a:ext cx="2205038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78" y="2253911"/>
            <a:ext cx="21723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จัดรูปใหม่ จะได้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08766"/>
              </p:ext>
            </p:extLst>
          </p:nvPr>
        </p:nvGraphicFramePr>
        <p:xfrm>
          <a:off x="2833688" y="2562225"/>
          <a:ext cx="34401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9" name="Equation" r:id="rId5" imgW="1485720" imgH="444240" progId="Equation.3">
                  <p:embed/>
                </p:oleObj>
              </mc:Choice>
              <mc:Fallback>
                <p:oleObj name="Equation" r:id="rId5" imgW="1485720" imgH="4442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3688" y="2562225"/>
                        <a:ext cx="3440112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878" y="4017932"/>
            <a:ext cx="8502649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จะได้สูตรกระแสของวงจร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ที่เป็นผลตอบสนองต่อการจ่ายแรงดัน</a:t>
            </a: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ไฟฟ้าแบบ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Voltage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264" y="5136187"/>
            <a:ext cx="4266847" cy="1169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70014" t="13705"/>
          <a:stretch/>
        </p:blipFill>
        <p:spPr>
          <a:xfrm>
            <a:off x="7636979" y="5342283"/>
            <a:ext cx="992222" cy="7569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3832" y="5483701"/>
            <a:ext cx="6671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</a:p>
        </p:txBody>
      </p:sp>
    </p:spTree>
    <p:extLst>
      <p:ext uri="{BB962C8B-B14F-4D97-AF65-F5344CB8AC3E}">
        <p14:creationId xmlns:p14="http://schemas.microsoft.com/office/powerpoint/2010/main" val="23562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16" y="3429000"/>
            <a:ext cx="4266847" cy="11691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71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71"/>
          <a:stretch/>
        </p:blipFill>
        <p:spPr>
          <a:xfrm>
            <a:off x="406501" y="804677"/>
            <a:ext cx="3305987" cy="20106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825" y="228063"/>
            <a:ext cx="80544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แรงดันที่ตกคร่อม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เมื่อป้อน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Voltage </a:t>
            </a:r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ให้วงจร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</a:t>
            </a:r>
            <a:endParaRPr lang="th-TH" sz="40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097" y="2966316"/>
            <a:ext cx="36038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จากสูตรกระแสที่ไหลผ่าน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043" y="4818743"/>
            <a:ext cx="8258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495" y="4840075"/>
            <a:ext cx="6561297" cy="1115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886" y="5919600"/>
            <a:ext cx="2925323" cy="6693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2080" y="5790838"/>
            <a:ext cx="7200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</p:txBody>
      </p:sp>
    </p:spTree>
    <p:extLst>
      <p:ext uri="{BB962C8B-B14F-4D97-AF65-F5344CB8AC3E}">
        <p14:creationId xmlns:p14="http://schemas.microsoft.com/office/powerpoint/2010/main" val="37617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72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053169" y="5184079"/>
            <a:ext cx="25635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กระแสที่ไหลผ่าน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955" b="3796"/>
          <a:stretch/>
        </p:blipFill>
        <p:spPr>
          <a:xfrm>
            <a:off x="466121" y="1458385"/>
            <a:ext cx="8162313" cy="372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241" y="280727"/>
            <a:ext cx="8742137" cy="11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กระแสและแรงดันของ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เมื่อป้อน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Voltage </a:t>
            </a: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ให้วงจร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</a:t>
            </a:r>
            <a:endParaRPr lang="th-TH" sz="4000" b="1" dirty="0" smtClean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 </a:t>
            </a:r>
            <a:r>
              <a:rPr lang="en-US" sz="4000" b="1" i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i="1" baseline="-250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=0</a:t>
            </a:r>
            <a:endParaRPr lang="th-TH" sz="4000" b="1" dirty="0" smtClean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5934" y="5203396"/>
            <a:ext cx="2404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แรงดันตกคร่อม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38" y="5838266"/>
            <a:ext cx="3280782" cy="75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6821" y="1148778"/>
            <a:ext cx="185499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กระแสลู่เข้าสู่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23" y="5651770"/>
            <a:ext cx="3409993" cy="937184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02588"/>
              </p:ext>
            </p:extLst>
          </p:nvPr>
        </p:nvGraphicFramePr>
        <p:xfrm>
          <a:off x="4131283" y="1002772"/>
          <a:ext cx="4699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3" name="Equation" r:id="rId6" imgW="203040" imgH="393480" progId="Equation.3">
                  <p:embed/>
                </p:oleObj>
              </mc:Choice>
              <mc:Fallback>
                <p:oleObj name="Equation" r:id="rId6" imgW="203040" imgH="3934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1283" y="1002772"/>
                        <a:ext cx="4699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3531140" y="1630574"/>
            <a:ext cx="638064" cy="792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24200" y="2762104"/>
            <a:ext cx="2146742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แรงดันลู่เข้าสู่ 0</a:t>
            </a:r>
            <a:endParaRPr lang="en-US" sz="36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en-US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232878" y="3229583"/>
            <a:ext cx="395556" cy="1328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86136" y="1457141"/>
            <a:ext cx="2398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แรงดันเริ่มต้น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=V</a:t>
            </a:r>
            <a:r>
              <a:rPr lang="en-US" sz="3600" b="1" baseline="-25000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endParaRPr lang="en-US" sz="3600" b="1" baseline="-25000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508110" y="1764918"/>
            <a:ext cx="578026" cy="56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8621" y="3914339"/>
            <a:ext cx="22381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กระแสเริ่มต้น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=0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1245140" y="4222116"/>
            <a:ext cx="593481" cy="5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73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19798" y="177650"/>
            <a:ext cx="90242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เปรียบเทียบผลตอบสนองต่อ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Voltage 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RC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1"/>
          <a:stretch/>
        </p:blipFill>
        <p:spPr>
          <a:xfrm>
            <a:off x="415394" y="4290192"/>
            <a:ext cx="2618801" cy="159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83" y="4068675"/>
            <a:ext cx="4266847" cy="1169164"/>
          </a:xfrm>
          <a:prstGeom prst="rect">
            <a:avLst/>
          </a:prstGeom>
        </p:spPr>
      </p:pic>
      <p:pic>
        <p:nvPicPr>
          <p:cNvPr id="6" name="Picture 20" descr="07-0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8" b="5742"/>
          <a:stretch/>
        </p:blipFill>
        <p:spPr>
          <a:xfrm>
            <a:off x="389939" y="1343218"/>
            <a:ext cx="2647950" cy="19812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977" y="1654767"/>
            <a:ext cx="5521169" cy="662997"/>
          </a:xfrm>
          <a:prstGeom prst="rect">
            <a:avLst/>
          </a:prstGeom>
          <a:ln w="25400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2567" y="5916052"/>
            <a:ext cx="75488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กระแสที่ไหลผ่าน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ไม่สามารถเปลี่ยนแปลงได้อย่างฉับพลัน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263" y="3299411"/>
            <a:ext cx="73901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แรงดันตกคร่อม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ไม่สามารถเปลี่ยนแปลงได้อย่างฉับพลัน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70014" t="13705"/>
          <a:stretch/>
        </p:blipFill>
        <p:spPr>
          <a:xfrm>
            <a:off x="7748363" y="5067800"/>
            <a:ext cx="992222" cy="756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68336" t="29173" r="226" b="24126"/>
          <a:stretch/>
        </p:blipFill>
        <p:spPr>
          <a:xfrm>
            <a:off x="7515822" y="2474491"/>
            <a:ext cx="1351211" cy="437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7241599" y="1961428"/>
            <a:ext cx="399074" cy="588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12128" y="4653257"/>
            <a:ext cx="399074" cy="588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851" y="990546"/>
            <a:ext cx="13244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RC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2" y="3992178"/>
            <a:ext cx="12907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RL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67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49227"/>
              </p:ext>
            </p:extLst>
          </p:nvPr>
        </p:nvGraphicFramePr>
        <p:xfrm>
          <a:off x="3476625" y="1208088"/>
          <a:ext cx="53848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0" name="Equation" r:id="rId4" imgW="2349360" imgH="660240" progId="Equation.3">
                  <p:embed/>
                </p:oleObj>
              </mc:Choice>
              <mc:Fallback>
                <p:oleObj name="Equation" r:id="rId4" imgW="2349360" imgH="660240" progId="Equation.3">
                  <p:embed/>
                  <p:pic>
                    <p:nvPicPr>
                      <p:cNvPr id="1935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208088"/>
                        <a:ext cx="5384800" cy="15271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1624" y="1446035"/>
            <a:ext cx="2661306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ฟังก์ชันของเวลาคือ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32107" y="2847975"/>
            <a:ext cx="5726761" cy="613593"/>
            <a:chOff x="3128062" y="2216726"/>
            <a:chExt cx="5726761" cy="613593"/>
          </a:xfrm>
        </p:grpSpPr>
        <p:sp>
          <p:nvSpPr>
            <p:cNvPr id="24" name="TextBox 23"/>
            <p:cNvSpPr txBox="1"/>
            <p:nvPr/>
          </p:nvSpPr>
          <p:spPr>
            <a:xfrm>
              <a:off x="3128062" y="2245290"/>
              <a:ext cx="65434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เมื่อ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3862032" y="2245290"/>
            <a:ext cx="7175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1" name="Equation" r:id="rId6" imgW="317160" imgH="177480" progId="Equation.3">
                    <p:embed/>
                  </p:oleObj>
                </mc:Choice>
                <mc:Fallback>
                  <p:oleObj name="Equation" r:id="rId6" imgW="317160" imgH="177480" progId="Equation.3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032" y="2245290"/>
                          <a:ext cx="717550" cy="415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693367" y="2239618"/>
              <a:ext cx="82586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จะได้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925636"/>
                </p:ext>
              </p:extLst>
            </p:nvPr>
          </p:nvGraphicFramePr>
          <p:xfrm>
            <a:off x="5506018" y="2216726"/>
            <a:ext cx="1206500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2" name="Equation" r:id="rId8" imgW="533160" imgH="228600" progId="Equation.3">
                    <p:embed/>
                  </p:oleObj>
                </mc:Choice>
                <mc:Fallback>
                  <p:oleObj name="Equation" r:id="rId8" imgW="533160" imgH="228600" progId="Equation.3">
                    <p:embed/>
                    <p:pic>
                      <p:nvPicPr>
                        <p:cNvPr id="2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6018" y="2216726"/>
                          <a:ext cx="1206500" cy="5349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6655182" y="2253238"/>
              <a:ext cx="219964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= Initial value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32107" y="3354388"/>
            <a:ext cx="5811281" cy="922337"/>
            <a:chOff x="3077670" y="4049375"/>
            <a:chExt cx="5811281" cy="922337"/>
          </a:xfrm>
        </p:grpSpPr>
        <p:sp>
          <p:nvSpPr>
            <p:cNvPr id="28" name="TextBox 27"/>
            <p:cNvSpPr txBox="1"/>
            <p:nvPr/>
          </p:nvSpPr>
          <p:spPr>
            <a:xfrm>
              <a:off x="3077670" y="4268464"/>
              <a:ext cx="65434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เมื่อ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768725" y="4297365"/>
            <a:ext cx="8032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3" name="Equation" r:id="rId10" imgW="355320" imgH="152280" progId="Equation.3">
                    <p:embed/>
                  </p:oleObj>
                </mc:Choice>
                <mc:Fallback>
                  <p:oleObj name="Equation" r:id="rId10" imgW="355320" imgH="152280" progId="Equation.3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725" y="4297365"/>
                          <a:ext cx="803275" cy="3571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4642975" y="4262792"/>
              <a:ext cx="82586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th-TH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จะได้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352297"/>
                </p:ext>
              </p:extLst>
            </p:nvPr>
          </p:nvGraphicFramePr>
          <p:xfrm>
            <a:off x="5469913" y="4049375"/>
            <a:ext cx="1408113" cy="922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4" name="Equation" r:id="rId12" imgW="622080" imgH="393480" progId="Equation.3">
                    <p:embed/>
                  </p:oleObj>
                </mc:Choice>
                <mc:Fallback>
                  <p:oleObj name="Equation" r:id="rId12" imgW="622080" imgH="393480" progId="Equation.3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913" y="4049375"/>
                          <a:ext cx="1408113" cy="92233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793506" y="4255011"/>
              <a:ext cx="209544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600" b="1" dirty="0" smtClean="0">
                  <a:solidFill>
                    <a:srgbClr val="0000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= Final value</a:t>
              </a:r>
              <a:endPara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878092" y="1910275"/>
            <a:ext cx="452911" cy="4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69482"/>
              </p:ext>
            </p:extLst>
          </p:nvPr>
        </p:nvGraphicFramePr>
        <p:xfrm>
          <a:off x="1612277" y="4457244"/>
          <a:ext cx="4784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5" name="Equation" r:id="rId14" imgW="2184120" imgH="228600" progId="Equation.3">
                  <p:embed/>
                </p:oleObj>
              </mc:Choice>
              <mc:Fallback>
                <p:oleObj name="Equation" r:id="rId14" imgW="2184120" imgH="228600" progId="Equation.3">
                  <p:embed/>
                  <p:pic>
                    <p:nvPicPr>
                      <p:cNvPr id="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277" y="4457244"/>
                        <a:ext cx="4784725" cy="603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3053" y="4015632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694" y="245530"/>
            <a:ext cx="8318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สูตรลัดในการวิเคราะห์ผลตอบสนองของวงจร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 </a:t>
            </a:r>
            <a:r>
              <a:rPr lang="th-TH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 </a:t>
            </a: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Function Voltage Source</a:t>
            </a:r>
            <a:endParaRPr lang="th-TH" sz="40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220" y="5227347"/>
            <a:ext cx="49087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ในสูตรนี้ เราจะต้องทราบค่าต่อไปนี้คือ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59403"/>
              </p:ext>
            </p:extLst>
          </p:nvPr>
        </p:nvGraphicFramePr>
        <p:xfrm>
          <a:off x="2910465" y="5849061"/>
          <a:ext cx="2085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6" name="Equation" r:id="rId16" imgW="952200" imgH="203040" progId="Equation.3">
                  <p:embed/>
                </p:oleObj>
              </mc:Choice>
              <mc:Fallback>
                <p:oleObj name="Equation" r:id="rId16" imgW="952200" imgH="203040" progId="Equation.3">
                  <p:embed/>
                  <p:pic>
                    <p:nvPicPr>
                      <p:cNvPr id="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65" y="5849061"/>
                        <a:ext cx="2085975" cy="5365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8"/>
          <a:srcRect l="3471"/>
          <a:stretch/>
        </p:blipFill>
        <p:spPr>
          <a:xfrm>
            <a:off x="6294628" y="4990289"/>
            <a:ext cx="2618801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-147638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7.5 The </a:t>
            </a:r>
            <a:r>
              <a:rPr lang="en-US" altLang="th-TH" sz="4000" dirty="0" smtClean="0"/>
              <a:t>Step-Response of </a:t>
            </a:r>
            <a:r>
              <a:rPr lang="en-US" altLang="th-TH" sz="4000" dirty="0"/>
              <a:t>a RL Circuit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493" y="878503"/>
            <a:ext cx="8680315" cy="803274"/>
          </a:xfrm>
        </p:spPr>
        <p:txBody>
          <a:bodyPr>
            <a:normAutofit/>
          </a:bodyPr>
          <a:lstStyle/>
          <a:p>
            <a:pPr marL="465138" indent="-465138">
              <a:buFontTx/>
              <a:buNone/>
            </a:pPr>
            <a:r>
              <a:rPr lang="en-US" altLang="th-TH" dirty="0">
                <a:solidFill>
                  <a:srgbClr val="FF3300"/>
                </a:solidFill>
              </a:rPr>
              <a:t>   </a:t>
            </a:r>
            <a:r>
              <a:rPr lang="en-US" altLang="th-TH" sz="2800" dirty="0">
                <a:solidFill>
                  <a:srgbClr val="FF3300"/>
                </a:solidFill>
              </a:rPr>
              <a:t>Three steps</a:t>
            </a:r>
            <a:r>
              <a:rPr lang="en-US" altLang="th-TH" sz="2800" dirty="0"/>
              <a:t> to find out the step response of an </a:t>
            </a:r>
            <a:r>
              <a:rPr lang="en-US" altLang="th-TH" sz="2800" u="sng" dirty="0">
                <a:solidFill>
                  <a:srgbClr val="FF3300"/>
                </a:solidFill>
              </a:rPr>
              <a:t>RL circuit</a:t>
            </a:r>
            <a:r>
              <a:rPr lang="en-US" altLang="th-TH" sz="2800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C122-5C38-44FF-BDB6-C1ADD044B72D}" type="slidenum">
              <a:rPr lang="en-US" altLang="th-TH"/>
              <a:pPr/>
              <a:t>75</a:t>
            </a:fld>
            <a:endParaRPr lang="en-US" altLang="th-TH"/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59813" y="1348519"/>
            <a:ext cx="7239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th-TH" sz="2400" dirty="0"/>
              <a:t>The </a:t>
            </a:r>
            <a:r>
              <a:rPr lang="en-US" altLang="th-TH" sz="2400" u="sng" dirty="0">
                <a:solidFill>
                  <a:srgbClr val="FF3300"/>
                </a:solidFill>
              </a:rPr>
              <a:t>initial inductor current</a:t>
            </a:r>
            <a:r>
              <a:rPr lang="en-US" altLang="th-TH" sz="2400" dirty="0"/>
              <a:t> </a:t>
            </a:r>
            <a:r>
              <a:rPr lang="en-US" altLang="th-TH" sz="2400" dirty="0" err="1"/>
              <a:t>i</a:t>
            </a:r>
            <a:r>
              <a:rPr lang="en-US" altLang="th-TH" sz="2400" dirty="0"/>
              <a:t>(0) at t = 0+.</a:t>
            </a:r>
          </a:p>
          <a:p>
            <a:pPr eaLnBrk="1" hangingPunct="1">
              <a:buFontTx/>
              <a:buAutoNum type="arabicPeriod"/>
            </a:pPr>
            <a:r>
              <a:rPr lang="en-US" altLang="th-TH" sz="2400" dirty="0"/>
              <a:t>The </a:t>
            </a:r>
            <a:r>
              <a:rPr lang="en-US" altLang="th-TH" sz="2400" u="sng" dirty="0">
                <a:solidFill>
                  <a:srgbClr val="FF3300"/>
                </a:solidFill>
              </a:rPr>
              <a:t>final inductor current</a:t>
            </a:r>
            <a:r>
              <a:rPr lang="en-US" altLang="th-TH" sz="2400" dirty="0"/>
              <a:t> </a:t>
            </a:r>
            <a:r>
              <a:rPr lang="en-US" altLang="th-TH" sz="2400" dirty="0" err="1"/>
              <a:t>i</a:t>
            </a:r>
            <a:r>
              <a:rPr lang="en-US" altLang="th-TH" sz="2400" dirty="0"/>
              <a:t>(</a:t>
            </a:r>
            <a:r>
              <a:rPr lang="en-US" altLang="th-TH" sz="2400" dirty="0">
                <a:sym typeface="Symbol" panose="05050102010706020507" pitchFamily="18" charset="2"/>
              </a:rPr>
              <a:t></a:t>
            </a:r>
            <a:r>
              <a:rPr lang="en-US" altLang="th-TH" sz="2400" dirty="0"/>
              <a:t>).</a:t>
            </a:r>
          </a:p>
          <a:p>
            <a:pPr eaLnBrk="1" hangingPunct="1">
              <a:buFontTx/>
              <a:buAutoNum type="arabicPeriod"/>
            </a:pPr>
            <a:r>
              <a:rPr lang="en-US" altLang="th-TH" sz="2400" dirty="0"/>
              <a:t>The </a:t>
            </a:r>
            <a:r>
              <a:rPr lang="en-US" altLang="th-TH" sz="2400" u="sng" dirty="0">
                <a:solidFill>
                  <a:srgbClr val="FF3300"/>
                </a:solidFill>
              </a:rPr>
              <a:t>time constant</a:t>
            </a:r>
            <a:r>
              <a:rPr lang="en-US" altLang="th-TH" sz="2400" dirty="0"/>
              <a:t> </a:t>
            </a:r>
            <a:r>
              <a:rPr lang="en-US" altLang="th-TH" sz="2400" dirty="0">
                <a:sym typeface="Symbol" panose="05050102010706020507" pitchFamily="18" charset="2"/>
              </a:rPr>
              <a:t></a:t>
            </a:r>
            <a:r>
              <a:rPr lang="en-US" altLang="th-TH" sz="2400" dirty="0"/>
              <a:t>.</a:t>
            </a:r>
            <a:r>
              <a:rPr lang="en-US" altLang="th-TH" dirty="0"/>
              <a:t> 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141862" y="6054507"/>
            <a:ext cx="86316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dirty="0" smtClean="0"/>
              <a:t>The </a:t>
            </a:r>
            <a:r>
              <a:rPr lang="en-US" altLang="th-TH" dirty="0"/>
              <a:t>above method is a </a:t>
            </a:r>
            <a:r>
              <a:rPr lang="en-US" altLang="th-TH" u="sng" dirty="0">
                <a:solidFill>
                  <a:srgbClr val="FF3300"/>
                </a:solidFill>
              </a:rPr>
              <a:t>short-cut method</a:t>
            </a:r>
            <a:r>
              <a:rPr lang="en-US" altLang="th-TH" dirty="0">
                <a:solidFill>
                  <a:srgbClr val="FF3300"/>
                </a:solidFill>
              </a:rPr>
              <a:t>.</a:t>
            </a:r>
            <a:r>
              <a:rPr lang="en-US" altLang="th-TH" dirty="0"/>
              <a:t> You may also determine the solution by setting up the circuit formula directly using KCL, KVL , ohms law, capacitor and inductor VI laws.</a:t>
            </a: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201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31953"/>
              </p:ext>
            </p:extLst>
          </p:nvPr>
        </p:nvGraphicFramePr>
        <p:xfrm>
          <a:off x="1739900" y="2808288"/>
          <a:ext cx="5664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99" name="Equation" r:id="rId4" imgW="2057400" imgH="228600" progId="Equation.3">
                  <p:embed/>
                </p:oleObj>
              </mc:Choice>
              <mc:Fallback>
                <p:oleObj name="Equation" r:id="rId4" imgW="2057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808288"/>
                        <a:ext cx="5664200" cy="6207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0561" y="3541425"/>
            <a:ext cx="83733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วิธีการวิเคราะห์ผลตอบสนองของวงจร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Voltage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เราจะต้องหาค่าต่อไปนี้</a:t>
            </a:r>
          </a:p>
          <a:p>
            <a:pPr marL="742950" indent="-742950">
              <a:lnSpc>
                <a:spcPts val="36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ค่ากระแสเริ่มต้น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i(0)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lnSpc>
                <a:spcPts val="36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ค่ากระแสสุดท้าย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lnSpc>
                <a:spcPts val="3600"/>
              </a:lnSpc>
              <a:buAutoNum type="arabicPeriod"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en-US" sz="3600" b="1" i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RL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42913" y="-78075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7.5 The </a:t>
            </a:r>
            <a:r>
              <a:rPr lang="en-US" altLang="th-TH" sz="4000" dirty="0" smtClean="0"/>
              <a:t>Step-Response of </a:t>
            </a:r>
            <a:r>
              <a:rPr lang="en-US" altLang="th-TH" sz="4000" dirty="0"/>
              <a:t>a RL </a:t>
            </a:r>
            <a:r>
              <a:rPr lang="en-US" altLang="th-TH" sz="4000" dirty="0" smtClean="0"/>
              <a:t>Circuit</a:t>
            </a:r>
            <a:endParaRPr lang="en-US" altLang="th-TH" sz="4000" dirty="0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62128" y="936593"/>
            <a:ext cx="8667344" cy="80465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6 </a:t>
            </a:r>
            <a:r>
              <a:rPr lang="en-US" altLang="th-TH" sz="2400" dirty="0" smtClean="0"/>
              <a:t>The </a:t>
            </a:r>
            <a:r>
              <a:rPr lang="en-US" altLang="th-TH" sz="2400" dirty="0"/>
              <a:t>switch in the circuit shown below has been closed for a long time. It opens at t = 0. </a:t>
            </a:r>
            <a:r>
              <a:rPr lang="en-US" altLang="th-TH" sz="2400" dirty="0" smtClean="0"/>
              <a:t> </a:t>
            </a:r>
            <a:r>
              <a:rPr lang="en-US" altLang="th-TH" sz="2400" dirty="0"/>
              <a:t>Find </a:t>
            </a:r>
            <a:r>
              <a:rPr lang="en-US" altLang="th-TH" sz="2400" dirty="0" err="1"/>
              <a:t>i</a:t>
            </a:r>
            <a:r>
              <a:rPr lang="en-US" altLang="th-TH" sz="2400" dirty="0"/>
              <a:t>(t) for t &gt; 0.</a:t>
            </a:r>
            <a:r>
              <a:rPr lang="en-US" altLang="th-TH" sz="2800" dirty="0"/>
              <a:t> </a:t>
            </a:r>
          </a:p>
        </p:txBody>
      </p:sp>
      <p:pic>
        <p:nvPicPr>
          <p:cNvPr id="202764" name="Picture 12" descr="07-05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524" y="1726660"/>
            <a:ext cx="4545013" cy="1871663"/>
          </a:xfrm>
          <a:ln/>
        </p:spPr>
      </p:pic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E5B5-F5DA-4580-9C81-4D96FC29E1A9}" type="slidenum">
              <a:rPr lang="en-US" altLang="th-TH"/>
              <a:pPr/>
              <a:t>76</a:t>
            </a:fld>
            <a:endParaRPr lang="en-US" altLang="th-TH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4960061" y="1774587"/>
            <a:ext cx="39565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(0)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เวลา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t≤0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อยู่ในสถานะ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เป็นเวลานาน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จะได้วงจร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738025" y="3809645"/>
            <a:ext cx="654996" cy="49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 descr="07-05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1580" y="4305756"/>
            <a:ext cx="4545013" cy="1871663"/>
          </a:xfrm>
          <a:solidFill>
            <a:schemeClr val="bg1"/>
          </a:solidFill>
          <a:ln/>
        </p:spPr>
      </p:pic>
      <p:sp>
        <p:nvSpPr>
          <p:cNvPr id="3" name="Rectangle 2"/>
          <p:cNvSpPr/>
          <p:nvPr/>
        </p:nvSpPr>
        <p:spPr>
          <a:xfrm>
            <a:off x="5424792" y="4882677"/>
            <a:ext cx="972766" cy="117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9464" y="4305756"/>
            <a:ext cx="645268" cy="58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22460" y="4809009"/>
            <a:ext cx="752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/>
          <p:cNvSpPr/>
          <p:nvPr/>
        </p:nvSpPr>
        <p:spPr>
          <a:xfrm>
            <a:off x="3848495" y="5286172"/>
            <a:ext cx="259098" cy="390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8787" y="4579214"/>
            <a:ext cx="17876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จะได้กระแส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88478"/>
              </p:ext>
            </p:extLst>
          </p:nvPr>
        </p:nvGraphicFramePr>
        <p:xfrm>
          <a:off x="1852545" y="5286172"/>
          <a:ext cx="17319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28" name="Equation" r:id="rId5" imgW="672840" imgH="203040" progId="Equation.3">
                  <p:embed/>
                </p:oleObj>
              </mc:Choice>
              <mc:Fallback>
                <p:oleObj name="Equation" r:id="rId5" imgW="672840" imgH="2030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45" y="5286172"/>
                        <a:ext cx="1731963" cy="517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593404" y="4809009"/>
            <a:ext cx="0" cy="12507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07-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4634" y="589908"/>
            <a:ext cx="4545013" cy="1871663"/>
          </a:xfrm>
          <a:prstGeom prst="rect">
            <a:avLst/>
          </a:prstGeom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77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249474" y="189743"/>
            <a:ext cx="7819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จากตอนที่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Switch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 มาเป็นสถานะ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Open circuit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ในภายหลังที่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t&gt;0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และ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ก็เสมือน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Short circuit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8106" y="4854495"/>
            <a:ext cx="5894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จะได้กระแส </a:t>
            </a:r>
            <a:r>
              <a:rPr lang="en-US" sz="36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จากสูตร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</a:t>
            </a:r>
          </a:p>
        </p:txBody>
      </p:sp>
      <p:graphicFrame>
        <p:nvGraphicFramePr>
          <p:cNvPr id="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66001"/>
              </p:ext>
            </p:extLst>
          </p:nvPr>
        </p:nvGraphicFramePr>
        <p:xfrm>
          <a:off x="2844795" y="5488817"/>
          <a:ext cx="39211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5" name="Equation" r:id="rId5" imgW="1523880" imgH="431640" progId="Equation.3">
                  <p:embed/>
                </p:oleObj>
              </mc:Choice>
              <mc:Fallback>
                <p:oleObj name="Equation" r:id="rId5" imgW="1523880" imgH="431640" progId="Equation.3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795" y="5488817"/>
                        <a:ext cx="3921125" cy="1100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3809494" y="2565684"/>
            <a:ext cx="4545013" cy="1889335"/>
            <a:chOff x="2337593" y="1204010"/>
            <a:chExt cx="4545013" cy="1889335"/>
          </a:xfrm>
        </p:grpSpPr>
        <p:pic>
          <p:nvPicPr>
            <p:cNvPr id="52" name="Picture 12" descr="07-05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37593" y="1221682"/>
              <a:ext cx="4545013" cy="1871663"/>
            </a:xfrm>
            <a:prstGeom prst="rect">
              <a:avLst/>
            </a:prstGeom>
            <a:ln/>
          </p:spPr>
        </p:pic>
        <p:sp>
          <p:nvSpPr>
            <p:cNvPr id="53" name="Rectangle 52"/>
            <p:cNvSpPr/>
            <p:nvPr/>
          </p:nvSpPr>
          <p:spPr>
            <a:xfrm>
              <a:off x="4406341" y="1204010"/>
              <a:ext cx="645268" cy="587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319081" y="1723171"/>
              <a:ext cx="73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/>
          <p:cNvSpPr/>
          <p:nvPr/>
        </p:nvSpPr>
        <p:spPr>
          <a:xfrm>
            <a:off x="5831412" y="2548716"/>
            <a:ext cx="501178" cy="309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14900" y="3105316"/>
            <a:ext cx="1003772" cy="130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966614" y="1531300"/>
            <a:ext cx="2475438" cy="54147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716445" y="2673395"/>
            <a:ext cx="3828672" cy="1782767"/>
            <a:chOff x="513207" y="4601805"/>
            <a:chExt cx="3828672" cy="17827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07" y="4601805"/>
              <a:ext cx="3828672" cy="178276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475055" y="4681547"/>
              <a:ext cx="281964" cy="75444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645599" y="5199751"/>
              <a:ext cx="1073185" cy="1096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027" y="5493188"/>
              <a:ext cx="441998" cy="464860"/>
            </a:xfrm>
            <a:prstGeom prst="rect">
              <a:avLst/>
            </a:prstGeom>
          </p:spPr>
        </p:pic>
        <p:graphicFrame>
          <p:nvGraphicFramePr>
            <p:cNvPr id="1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927922"/>
                </p:ext>
              </p:extLst>
            </p:nvPr>
          </p:nvGraphicFramePr>
          <p:xfrm>
            <a:off x="3452445" y="4693749"/>
            <a:ext cx="532678" cy="283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62" name="Equation" r:id="rId6" imgW="330120" imgH="177480" progId="Equation.3">
                    <p:embed/>
                  </p:oleObj>
                </mc:Choice>
                <mc:Fallback>
                  <p:oleObj name="Equation" r:id="rId6" imgW="330120" imgH="177480" progId="Equation.3">
                    <p:embed/>
                    <p:pic>
                      <p:nvPicPr>
                        <p:cNvPr id="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445" y="4693749"/>
                          <a:ext cx="532678" cy="28323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914648"/>
                </p:ext>
              </p:extLst>
            </p:nvPr>
          </p:nvGraphicFramePr>
          <p:xfrm>
            <a:off x="3368553" y="5585791"/>
            <a:ext cx="55245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63" name="Equation" r:id="rId8" imgW="342720" imgH="177480" progId="Equation.3">
                    <p:embed/>
                  </p:oleObj>
                </mc:Choice>
                <mc:Fallback>
                  <p:oleObj name="Equation" r:id="rId8" imgW="342720" imgH="177480" progId="Equation.3">
                    <p:embed/>
                    <p:pic>
                      <p:nvPicPr>
                        <p:cNvPr id="4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553" y="5585791"/>
                          <a:ext cx="552450" cy="2825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own Arrow 1"/>
          <p:cNvSpPr/>
          <p:nvPr/>
        </p:nvSpPr>
        <p:spPr>
          <a:xfrm>
            <a:off x="7721997" y="1802038"/>
            <a:ext cx="400050" cy="93268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78</a:t>
            </a:fld>
            <a:endParaRPr lang="en-US" altLang="th-TH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24658"/>
              </p:ext>
            </p:extLst>
          </p:nvPr>
        </p:nvGraphicFramePr>
        <p:xfrm>
          <a:off x="3091966" y="4812541"/>
          <a:ext cx="454501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4" name="Equation" r:id="rId10" imgW="1765080" imgH="698400" progId="Equation.3">
                  <p:embed/>
                </p:oleObj>
              </mc:Choice>
              <mc:Fallback>
                <p:oleObj name="Equation" r:id="rId10" imgW="1765080" imgH="698400" progId="Equation.3">
                  <p:embed/>
                  <p:pic>
                    <p:nvPicPr>
                      <p:cNvPr id="3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966" y="4812541"/>
                        <a:ext cx="4545013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1137" y="4936366"/>
            <a:ext cx="265008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แทนค่าลงในสูตร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307" y="271314"/>
            <a:ext cx="3480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4307" y="644669"/>
            <a:ext cx="4545013" cy="1871663"/>
            <a:chOff x="1793133" y="942601"/>
            <a:chExt cx="4545013" cy="1871663"/>
          </a:xfrm>
        </p:grpSpPr>
        <p:pic>
          <p:nvPicPr>
            <p:cNvPr id="8" name="Picture 12" descr="07-05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793133" y="942601"/>
              <a:ext cx="4545013" cy="1871663"/>
            </a:xfrm>
            <a:prstGeom prst="rect">
              <a:avLst/>
            </a:prstGeom>
            <a:ln/>
          </p:spPr>
        </p:pic>
        <p:sp>
          <p:nvSpPr>
            <p:cNvPr id="9" name="Rectangle 8"/>
            <p:cNvSpPr/>
            <p:nvPr/>
          </p:nvSpPr>
          <p:spPr>
            <a:xfrm>
              <a:off x="2769141" y="1520191"/>
              <a:ext cx="1073185" cy="123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52647"/>
              </p:ext>
            </p:extLst>
          </p:nvPr>
        </p:nvGraphicFramePr>
        <p:xfrm>
          <a:off x="1253515" y="3681779"/>
          <a:ext cx="27813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5" name="Equation" r:id="rId13" imgW="1079280" imgH="393480" progId="Equation.3">
                  <p:embed/>
                </p:oleObj>
              </mc:Choice>
              <mc:Fallback>
                <p:oleObj name="Equation" r:id="rId13" imgW="1079280" imgH="393480" progId="Equation.3">
                  <p:embed/>
                  <p:pic>
                    <p:nvPicPr>
                      <p:cNvPr id="2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515" y="3681779"/>
                        <a:ext cx="2781300" cy="1001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74386" y="1248610"/>
            <a:ext cx="1695272" cy="10387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Transform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4160740" y="3105789"/>
            <a:ext cx="259098" cy="390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69577"/>
              </p:ext>
            </p:extLst>
          </p:nvPr>
        </p:nvGraphicFramePr>
        <p:xfrm>
          <a:off x="1231137" y="3137256"/>
          <a:ext cx="2781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6" name="Equation" r:id="rId15" imgW="1079280" imgH="177480" progId="Equation.3">
                  <p:embed/>
                </p:oleObj>
              </mc:Choice>
              <mc:Fallback>
                <p:oleObj name="Equation" r:id="rId15" imgW="1079280" imgH="177480" progId="Equation.3">
                  <p:embed/>
                  <p:pic>
                    <p:nvPicPr>
                      <p:cNvPr id="4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37" y="3137256"/>
                        <a:ext cx="2781300" cy="452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7483" y="3589694"/>
            <a:ext cx="5934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44870" y="975836"/>
            <a:ext cx="1914449" cy="1605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442052" y="2762041"/>
            <a:ext cx="1103065" cy="178620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03774" y="2983954"/>
            <a:ext cx="3647989" cy="2411012"/>
            <a:chOff x="4254754" y="3979498"/>
            <a:chExt cx="3647989" cy="24110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6694" t="7827"/>
            <a:stretch/>
          </p:blipFill>
          <p:spPr>
            <a:xfrm>
              <a:off x="4254754" y="3979498"/>
              <a:ext cx="3647989" cy="24110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886450" y="3979498"/>
              <a:ext cx="1200150" cy="1478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86450" y="5194529"/>
              <a:ext cx="12001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997147" y="5553076"/>
              <a:ext cx="756799" cy="64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219950" y="5324475"/>
              <a:ext cx="0" cy="8993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79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30" y="286788"/>
            <a:ext cx="2829389" cy="520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694" t="7827"/>
          <a:stretch/>
        </p:blipFill>
        <p:spPr>
          <a:xfrm>
            <a:off x="282829" y="1689255"/>
            <a:ext cx="3647989" cy="2411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29" y="850852"/>
            <a:ext cx="8575279" cy="754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0468" y="1482982"/>
            <a:ext cx="39565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(0)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เวลา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t≤0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อยู่ในสถานะ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เป็นเวลานาน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จะได้วงจร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23" y="4656998"/>
            <a:ext cx="2441199" cy="817271"/>
          </a:xfrm>
          <a:prstGeom prst="rect">
            <a:avLst/>
          </a:prstGeom>
        </p:spPr>
      </p:pic>
      <p:sp>
        <p:nvSpPr>
          <p:cNvPr id="20" name="Left Arrow 19"/>
          <p:cNvSpPr/>
          <p:nvPr/>
        </p:nvSpPr>
        <p:spPr>
          <a:xfrm>
            <a:off x="3838575" y="4876801"/>
            <a:ext cx="447675" cy="4762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380" y="4359659"/>
            <a:ext cx="17876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จะได้กระแส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829" y="5518491"/>
            <a:ext cx="8483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และเนื่องจากกระแสของ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ไม่สามารถเปลี่ยนแปลงได้อย่างฉับพลัน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337" y="5934801"/>
            <a:ext cx="4393397" cy="7029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3216" y="6077967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</p:spTree>
    <p:extLst>
      <p:ext uri="{BB962C8B-B14F-4D97-AF65-F5344CB8AC3E}">
        <p14:creationId xmlns:p14="http://schemas.microsoft.com/office/powerpoint/2010/main" val="14985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28" y="1285314"/>
            <a:ext cx="3477399" cy="12083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90" t="-3889" r="3352" b="3889"/>
          <a:stretch/>
        </p:blipFill>
        <p:spPr>
          <a:xfrm>
            <a:off x="5715000" y="180159"/>
            <a:ext cx="3124200" cy="1071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35" y="279443"/>
            <a:ext cx="2482575" cy="2011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250" y="405858"/>
            <a:ext cx="2479631" cy="654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4250" y="1128313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กำลังไฟฟ้าที่สูญเสียที่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Resistor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6879" y="2282099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พลังงานไฟฟ้าที่สูญเสียที่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Resistor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48" y="2808876"/>
            <a:ext cx="6738866" cy="1787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906" y="4836731"/>
            <a:ext cx="8678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RC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ทำงานได้โดยพลังงานที่สะสมใน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จะถูกเปลี่ยน</a:t>
            </a:r>
          </a:p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รูปเป็นพลังงานที่จ่ายให้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ทำให้แรงดันของ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ตกลงไปเรื่อยๆ ในขณะที่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จะร้อนขึ้นเรื่อยๆ (พลังงานที่สะสมใน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ถูกเปลี่ยนเป็นพลังงานความร้อนที่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89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80</a:t>
            </a:fld>
            <a:endParaRPr lang="en-US" altLang="th-TH"/>
          </a:p>
        </p:txBody>
      </p:sp>
      <p:sp>
        <p:nvSpPr>
          <p:cNvPr id="4" name="TextBox 3"/>
          <p:cNvSpPr txBox="1"/>
          <p:nvPr/>
        </p:nvSpPr>
        <p:spPr>
          <a:xfrm>
            <a:off x="249474" y="189743"/>
            <a:ext cx="7819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จากตอนที่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Switch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 มาเป็นสถานะ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Open circuit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ในภายหลังที่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t&gt;0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และ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ก็เสมือน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Short circuit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694" t="7827"/>
          <a:stretch/>
        </p:blipFill>
        <p:spPr>
          <a:xfrm>
            <a:off x="4421254" y="709215"/>
            <a:ext cx="3647989" cy="2411012"/>
          </a:xfrm>
          <a:prstGeom prst="rect">
            <a:avLst/>
          </a:prstGeom>
        </p:spPr>
      </p:pic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61346"/>
              </p:ext>
            </p:extLst>
          </p:nvPr>
        </p:nvGraphicFramePr>
        <p:xfrm>
          <a:off x="693738" y="1914721"/>
          <a:ext cx="29130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22" name="Equation" r:id="rId4" imgW="1130040" imgH="393480" progId="Equation.3">
                  <p:embed/>
                </p:oleObj>
              </mc:Choice>
              <mc:Fallback>
                <p:oleObj name="Equation" r:id="rId4" imgW="1130040" imgH="39348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914721"/>
                        <a:ext cx="2913062" cy="1001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9474" y="2916434"/>
            <a:ext cx="3480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61630"/>
              </p:ext>
            </p:extLst>
          </p:nvPr>
        </p:nvGraphicFramePr>
        <p:xfrm>
          <a:off x="1190625" y="3470432"/>
          <a:ext cx="28146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23" name="Equation" r:id="rId6" imgW="1091880" imgH="393480" progId="Equation.3">
                  <p:embed/>
                </p:oleObj>
              </mc:Choice>
              <mc:Fallback>
                <p:oleObj name="Equation" r:id="rId6" imgW="1091880" imgH="39348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470432"/>
                        <a:ext cx="2814638" cy="1001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26325"/>
              </p:ext>
            </p:extLst>
          </p:nvPr>
        </p:nvGraphicFramePr>
        <p:xfrm>
          <a:off x="3091966" y="4812541"/>
          <a:ext cx="454501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24" name="Equation" r:id="rId8" imgW="1765080" imgH="698400" progId="Equation.3">
                  <p:embed/>
                </p:oleObj>
              </mc:Choice>
              <mc:Fallback>
                <p:oleObj name="Equation" r:id="rId8" imgW="1765080" imgH="69840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966" y="4812541"/>
                        <a:ext cx="4545013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1137" y="4936366"/>
            <a:ext cx="265008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แทนค่าลงในสูตร</a:t>
            </a:r>
          </a:p>
        </p:txBody>
      </p:sp>
    </p:spTree>
    <p:extLst>
      <p:ext uri="{BB962C8B-B14F-4D97-AF65-F5344CB8AC3E}">
        <p14:creationId xmlns:p14="http://schemas.microsoft.com/office/powerpoint/2010/main" val="38098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81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56" y="190484"/>
            <a:ext cx="2428318" cy="457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6" y="633989"/>
            <a:ext cx="8736919" cy="762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56" y="1431551"/>
            <a:ext cx="3725242" cy="2495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755" y="3891148"/>
            <a:ext cx="8736919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(0)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เวลา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t≤0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่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ในสถานะ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เป็นเวลานาน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ไม่มีกระแสไหลในวงจร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(0)=0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746" y="1503261"/>
            <a:ext cx="51026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โจทย์ข้อนี้เมื่อ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t=0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สวิตซ์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ต่อมาเมื่อ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t=4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สวิตซ์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ดังนั้นเราจะแบ่งการวิเคราะห์ 3 ช่วง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t&lt;0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ช่วงเวลา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0&lt;t&lt;4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ช่วงเวลา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t&gt;4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80" y="5376589"/>
            <a:ext cx="830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Open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43358"/>
              </p:ext>
            </p:extLst>
          </p:nvPr>
        </p:nvGraphicFramePr>
        <p:xfrm>
          <a:off x="3389313" y="4812022"/>
          <a:ext cx="16367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0" name="Equation" r:id="rId7" imgW="634680" imgH="203040" progId="Equation.3">
                  <p:embed/>
                </p:oleObj>
              </mc:Choice>
              <mc:Fallback>
                <p:oleObj name="Equation" r:id="rId7" imgW="634680" imgH="203040" progId="Equation.3">
                  <p:embed/>
                  <p:pic>
                    <p:nvPicPr>
                      <p:cNvPr id="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4812022"/>
                        <a:ext cx="1636712" cy="517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47163"/>
              </p:ext>
            </p:extLst>
          </p:nvPr>
        </p:nvGraphicFramePr>
        <p:xfrm>
          <a:off x="4293013" y="5713037"/>
          <a:ext cx="2946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1" name="Equation" r:id="rId9" imgW="1143000" imgH="393480" progId="Equation.3">
                  <p:embed/>
                </p:oleObj>
              </mc:Choice>
              <mc:Fallback>
                <p:oleObj name="Equation" r:id="rId9" imgW="1143000" imgH="39348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013" y="5713037"/>
                        <a:ext cx="2946400" cy="1001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755" y="5925354"/>
            <a:ext cx="83072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</p:spTree>
    <p:extLst>
      <p:ext uri="{BB962C8B-B14F-4D97-AF65-F5344CB8AC3E}">
        <p14:creationId xmlns:p14="http://schemas.microsoft.com/office/powerpoint/2010/main" val="18278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82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38179" y="414064"/>
            <a:ext cx="8643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Open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28925"/>
              </p:ext>
            </p:extLst>
          </p:nvPr>
        </p:nvGraphicFramePr>
        <p:xfrm>
          <a:off x="4781550" y="1214125"/>
          <a:ext cx="31083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0" name="Equation" r:id="rId3" imgW="1206360" imgH="393480" progId="Equation.3">
                  <p:embed/>
                </p:oleObj>
              </mc:Choice>
              <mc:Fallback>
                <p:oleObj name="Equation" r:id="rId3" imgW="1206360" imgH="39348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214125"/>
                        <a:ext cx="3108325" cy="1001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79" y="968062"/>
            <a:ext cx="3725242" cy="24955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9325" y="1602268"/>
            <a:ext cx="1123950" cy="14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525" y="2457450"/>
            <a:ext cx="1123950" cy="54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41136"/>
              </p:ext>
            </p:extLst>
          </p:nvPr>
        </p:nvGraphicFramePr>
        <p:xfrm>
          <a:off x="4063421" y="3524767"/>
          <a:ext cx="454501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1" name="Equation" r:id="rId6" imgW="1765080" imgH="698400" progId="Equation.3">
                  <p:embed/>
                </p:oleObj>
              </mc:Choice>
              <mc:Fallback>
                <p:oleObj name="Equation" r:id="rId6" imgW="1765080" imgH="698400" progId="Equation.3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421" y="3524767"/>
                        <a:ext cx="4545013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160" y="3567016"/>
            <a:ext cx="350128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ได้กระแสในช่วง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0&lt;t&lt;4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43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79" y="5685895"/>
            <a:ext cx="4051561" cy="9030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83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185778" y="280714"/>
            <a:ext cx="7643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เมื่อ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t=4</a:t>
            </a:r>
            <a:r>
              <a:rPr lang="en-US" sz="3600" b="1" baseline="30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ขณะก่อนที่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จะได้กระแส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86489"/>
              </p:ext>
            </p:extLst>
          </p:nvPr>
        </p:nvGraphicFramePr>
        <p:xfrm>
          <a:off x="919163" y="834712"/>
          <a:ext cx="70008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9" name="Equation" r:id="rId4" imgW="2717640" imgH="253800" progId="Equation.3">
                  <p:embed/>
                </p:oleObj>
              </mc:Choice>
              <mc:Fallback>
                <p:oleObj name="Equation" r:id="rId4" imgW="2717640" imgH="253800" progId="Equation.3">
                  <p:embed/>
                  <p:pic>
                    <p:nvPicPr>
                      <p:cNvPr id="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834712"/>
                        <a:ext cx="7000875" cy="646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6266" y="1757824"/>
            <a:ext cx="7643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ต่อมาเมื่อ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t=4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จะได้วงจร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2910" y="2104986"/>
            <a:ext cx="3725242" cy="2425388"/>
            <a:chOff x="185778" y="2552700"/>
            <a:chExt cx="3725242" cy="24253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/>
            <a:srcRect t="8157"/>
            <a:stretch/>
          </p:blipFill>
          <p:spPr>
            <a:xfrm>
              <a:off x="185778" y="2686089"/>
              <a:ext cx="3725242" cy="22919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504949" y="2552700"/>
              <a:ext cx="800101" cy="971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8399" y="3234934"/>
              <a:ext cx="971026" cy="359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447925" y="3234934"/>
              <a:ext cx="1" cy="3953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04949" y="3019425"/>
              <a:ext cx="86201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098152" y="2267664"/>
            <a:ext cx="4807723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Close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073" y="4561438"/>
            <a:ext cx="3690053" cy="10008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26407" y="3262700"/>
            <a:ext cx="390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คือแรงดันที่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และใช้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P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442" y="5364282"/>
            <a:ext cx="1362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184" y="5685895"/>
            <a:ext cx="1646565" cy="8396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083024" y="5909780"/>
            <a:ext cx="13629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765073" y="4575989"/>
            <a:ext cx="1333078" cy="91993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414014" y="4603473"/>
            <a:ext cx="1224786" cy="91993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954663" y="4603473"/>
            <a:ext cx="427087" cy="91993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28650" y="2609850"/>
            <a:ext cx="1343125" cy="2442821"/>
          </a:xfrm>
          <a:custGeom>
            <a:avLst/>
            <a:gdLst>
              <a:gd name="connsiteX0" fmla="*/ 1343125 w 1343125"/>
              <a:gd name="connsiteY0" fmla="*/ 2438400 h 2442821"/>
              <a:gd name="connsiteX1" fmla="*/ 38200 w 1343125"/>
              <a:gd name="connsiteY1" fmla="*/ 2057400 h 2442821"/>
              <a:gd name="connsiteX2" fmla="*/ 476350 w 1343125"/>
              <a:gd name="connsiteY2" fmla="*/ 0 h 244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442821">
                <a:moveTo>
                  <a:pt x="1343125" y="2438400"/>
                </a:moveTo>
                <a:cubicBezTo>
                  <a:pt x="762893" y="2451100"/>
                  <a:pt x="182662" y="2463800"/>
                  <a:pt x="38200" y="2057400"/>
                </a:cubicBezTo>
                <a:cubicBezTo>
                  <a:pt x="-106263" y="1651000"/>
                  <a:pt x="185043" y="825500"/>
                  <a:pt x="47635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695575" y="3048000"/>
            <a:ext cx="1790700" cy="1571625"/>
          </a:xfrm>
          <a:custGeom>
            <a:avLst/>
            <a:gdLst>
              <a:gd name="connsiteX0" fmla="*/ 1790700 w 1790700"/>
              <a:gd name="connsiteY0" fmla="*/ 1571625 h 1571625"/>
              <a:gd name="connsiteX1" fmla="*/ 1581150 w 1790700"/>
              <a:gd name="connsiteY1" fmla="*/ 876300 h 1571625"/>
              <a:gd name="connsiteX2" fmla="*/ 600075 w 1790700"/>
              <a:gd name="connsiteY2" fmla="*/ 619125 h 1571625"/>
              <a:gd name="connsiteX3" fmla="*/ 0 w 1790700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571625">
                <a:moveTo>
                  <a:pt x="1790700" y="1571625"/>
                </a:moveTo>
                <a:cubicBezTo>
                  <a:pt x="1785143" y="1303337"/>
                  <a:pt x="1779587" y="1035050"/>
                  <a:pt x="1581150" y="876300"/>
                </a:cubicBezTo>
                <a:cubicBezTo>
                  <a:pt x="1382713" y="717550"/>
                  <a:pt x="863600" y="765175"/>
                  <a:pt x="600075" y="619125"/>
                </a:cubicBezTo>
                <a:cubicBezTo>
                  <a:pt x="336550" y="473075"/>
                  <a:pt x="168275" y="236537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790950" y="3076575"/>
            <a:ext cx="2190750" cy="1552575"/>
          </a:xfrm>
          <a:custGeom>
            <a:avLst/>
            <a:gdLst>
              <a:gd name="connsiteX0" fmla="*/ 2190750 w 2190750"/>
              <a:gd name="connsiteY0" fmla="*/ 1552575 h 1552575"/>
              <a:gd name="connsiteX1" fmla="*/ 561975 w 2190750"/>
              <a:gd name="connsiteY1" fmla="*/ 561975 h 1552575"/>
              <a:gd name="connsiteX2" fmla="*/ 0 w 2190750"/>
              <a:gd name="connsiteY2" fmla="*/ 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1552575">
                <a:moveTo>
                  <a:pt x="2190750" y="1552575"/>
                </a:moveTo>
                <a:cubicBezTo>
                  <a:pt x="1558925" y="1186656"/>
                  <a:pt x="927100" y="820737"/>
                  <a:pt x="561975" y="561975"/>
                </a:cubicBezTo>
                <a:cubicBezTo>
                  <a:pt x="196850" y="303213"/>
                  <a:pt x="57150" y="77787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12" y="2647950"/>
            <a:ext cx="5383824" cy="9974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84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04829" y="271698"/>
            <a:ext cx="7205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 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5285" y="666711"/>
            <a:ext cx="3725242" cy="2425388"/>
            <a:chOff x="185778" y="2552700"/>
            <a:chExt cx="3725242" cy="24253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8157"/>
            <a:stretch/>
          </p:blipFill>
          <p:spPr>
            <a:xfrm>
              <a:off x="185778" y="2686089"/>
              <a:ext cx="3725242" cy="229199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04949" y="2552700"/>
              <a:ext cx="800101" cy="971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8399" y="3234934"/>
              <a:ext cx="971026" cy="359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447925" y="3234934"/>
              <a:ext cx="1" cy="395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04949" y="3019425"/>
              <a:ext cx="8620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35475" y="812624"/>
            <a:ext cx="4674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equivalent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resistance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ที่ขั้วของ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และไม่นำ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มาคิด)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285" y="3948544"/>
            <a:ext cx="7205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Time constant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ของวงจรที่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57" y="4577373"/>
            <a:ext cx="3276913" cy="1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85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0" y="1702243"/>
            <a:ext cx="7324881" cy="1440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72" y="977916"/>
            <a:ext cx="6924345" cy="84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037" y="328210"/>
            <a:ext cx="313419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ได้กระแสในช่วง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t&gt;4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22" t="11086"/>
          <a:stretch/>
        </p:blipFill>
        <p:spPr>
          <a:xfrm>
            <a:off x="297436" y="4606462"/>
            <a:ext cx="7459544" cy="1595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436" y="3265138"/>
            <a:ext cx="12458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สรุปรวม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19887" y="1171575"/>
            <a:ext cx="699914" cy="448402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10014" y="253256"/>
            <a:ext cx="3090911" cy="911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ที่ต้องใช้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t-4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ในสูตรเพราะ</a:t>
            </a:r>
          </a:p>
          <a:p>
            <a:pPr>
              <a:lnSpc>
                <a:spcPts val="31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Close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ที่เวลา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t=4</a:t>
            </a:r>
            <a:endParaRPr lang="th-TH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87486" y="647379"/>
            <a:ext cx="279679" cy="496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87134" y="3752850"/>
            <a:ext cx="975291" cy="14927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0838" y="3376915"/>
            <a:ext cx="5472973" cy="513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สูตรนี้เป็นของวงจรที่ </a:t>
            </a:r>
            <a:r>
              <a:rPr lang="en-US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 Close </a:t>
            </a: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Open</a:t>
            </a:r>
            <a:endParaRPr lang="th-TH" sz="32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9830" y="3842219"/>
            <a:ext cx="2821606" cy="88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00"/>
              </a:lnSpc>
            </a:pPr>
            <a:r>
              <a:rPr lang="th-TH" sz="3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สูตรนี้เป็นของวงจรที่ </a:t>
            </a:r>
            <a:endParaRPr lang="en-US" sz="3200" b="1" dirty="0" smtClean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1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S1 </a:t>
            </a:r>
            <a:r>
              <a:rPr lang="th-TH" sz="3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S2 Close </a:t>
            </a:r>
            <a:r>
              <a:rPr lang="th-TH" sz="3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ทั้งคู่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613" y="4124966"/>
            <a:ext cx="1544217" cy="15988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6FE1-B1BD-4457-8D9F-0AA35F8E3738}" type="slidenum">
              <a:rPr lang="en-US" altLang="th-TH" smtClean="0"/>
              <a:pPr/>
              <a:t>86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67" y="3836425"/>
            <a:ext cx="7821565" cy="215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887" y="2842810"/>
            <a:ext cx="3886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9. หาค่ากระแส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(2)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(5)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22" t="11086"/>
          <a:stretch/>
        </p:blipFill>
        <p:spPr>
          <a:xfrm>
            <a:off x="937477" y="807589"/>
            <a:ext cx="7459544" cy="15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87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42427" y="809730"/>
            <a:ext cx="3180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RC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590" t="-3889" r="3352" b="3889"/>
          <a:stretch/>
        </p:blipFill>
        <p:spPr>
          <a:xfrm>
            <a:off x="3267949" y="2439156"/>
            <a:ext cx="3124200" cy="1071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2" y="1406865"/>
            <a:ext cx="2482575" cy="2011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541" y="1516975"/>
            <a:ext cx="2479631" cy="654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052" y="2764202"/>
            <a:ext cx="1215144" cy="4529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0249" y="3667329"/>
            <a:ext cx="84046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1686" y="286773"/>
            <a:ext cx="3472425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Chapter 7 Summary</a:t>
            </a:r>
            <a:endParaRPr lang="th-TH" sz="4000" b="1" dirty="0" smtClean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20" y="3867352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Free RL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05" y="4334439"/>
            <a:ext cx="2136532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6511" y="5593650"/>
            <a:ext cx="3657600" cy="706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054" y="4582992"/>
            <a:ext cx="2365240" cy="667490"/>
          </a:xfrm>
          <a:prstGeom prst="rect">
            <a:avLst/>
          </a:prstGeom>
          <a:ln w="25400">
            <a:noFill/>
          </a:ln>
        </p:spPr>
      </p:pic>
      <p:sp>
        <p:nvSpPr>
          <p:cNvPr id="15" name="Rounded Rectangle 14"/>
          <p:cNvSpPr/>
          <p:nvPr/>
        </p:nvSpPr>
        <p:spPr>
          <a:xfrm>
            <a:off x="6141541" y="1516975"/>
            <a:ext cx="2479631" cy="65473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52625" y="2533528"/>
            <a:ext cx="3139524" cy="89494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34381" y="2672259"/>
            <a:ext cx="1314622" cy="65473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92149" y="4582992"/>
            <a:ext cx="2334145" cy="65473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708663" y="5621131"/>
            <a:ext cx="3758506" cy="73132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355" y="5505776"/>
            <a:ext cx="1102897" cy="88231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26825" y="5537492"/>
            <a:ext cx="1080427" cy="90632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1980"/>
              </p:ext>
            </p:extLst>
          </p:nvPr>
        </p:nvGraphicFramePr>
        <p:xfrm>
          <a:off x="3320104" y="4544019"/>
          <a:ext cx="20812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8" name="Equation" r:id="rId11" imgW="965160" imgH="393480" progId="Equation.3">
                  <p:embed/>
                </p:oleObj>
              </mc:Choice>
              <mc:Fallback>
                <p:oleObj name="Equation" r:id="rId11" imgW="965160" imgH="393480" progId="Equation.3">
                  <p:embed/>
                  <p:pic>
                    <p:nvPicPr>
                      <p:cNvPr id="182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04" y="4544019"/>
                        <a:ext cx="2081213" cy="8556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44672"/>
              </p:ext>
            </p:extLst>
          </p:nvPr>
        </p:nvGraphicFramePr>
        <p:xfrm>
          <a:off x="3225800" y="1409700"/>
          <a:ext cx="21351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9" name="Equation" r:id="rId13" imgW="990360" imgH="393480" progId="Equation.3">
                  <p:embed/>
                </p:oleObj>
              </mc:Choice>
              <mc:Fallback>
                <p:oleObj name="Equation" r:id="rId13" imgW="990360" imgH="393480" progId="Equation.3">
                  <p:embed/>
                  <p:pic>
                    <p:nvPicPr>
                      <p:cNvPr id="2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409700"/>
                        <a:ext cx="2135188" cy="8556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2314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88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211566" y="255732"/>
            <a:ext cx="5291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Chapter 7 Summary (continue)</a:t>
            </a:r>
            <a:endParaRPr lang="th-TH" sz="4000" b="1" dirty="0" smtClean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427" y="809730"/>
            <a:ext cx="45304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Response of a RC circuit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0249" y="3667329"/>
            <a:ext cx="84046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820" y="3867352"/>
            <a:ext cx="44967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Response of a RL circuit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0" descr="07-0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b="57413"/>
          <a:stretch/>
        </p:blipFill>
        <p:spPr>
          <a:xfrm>
            <a:off x="204282" y="1202278"/>
            <a:ext cx="2300818" cy="20725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8" name="Picture 16" descr="07-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b="59561"/>
          <a:stretch/>
        </p:blipFill>
        <p:spPr>
          <a:xfrm>
            <a:off x="223733" y="4244410"/>
            <a:ext cx="2538918" cy="18493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013331"/>
              </p:ext>
            </p:extLst>
          </p:nvPr>
        </p:nvGraphicFramePr>
        <p:xfrm>
          <a:off x="2744484" y="1502483"/>
          <a:ext cx="4952999" cy="59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8" name="Equation" r:id="rId5" imgW="2311200" imgH="228600" progId="Equation.3">
                  <p:embed/>
                </p:oleObj>
              </mc:Choice>
              <mc:Fallback>
                <p:oleObj name="Equation" r:id="rId5" imgW="2311200" imgH="228600" progId="Equation.3">
                  <p:embed/>
                  <p:pic>
                    <p:nvPicPr>
                      <p:cNvPr id="1945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484" y="1502483"/>
                        <a:ext cx="4952999" cy="59033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441830"/>
              </p:ext>
            </p:extLst>
          </p:nvPr>
        </p:nvGraphicFramePr>
        <p:xfrm>
          <a:off x="7794017" y="1565062"/>
          <a:ext cx="1106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9" name="Equation" r:id="rId7" imgW="482400" imgH="177480" progId="Equation.3">
                  <p:embed/>
                </p:oleObj>
              </mc:Choice>
              <mc:Fallback>
                <p:oleObj name="Equation" r:id="rId7" imgW="482400" imgH="177480" progId="Equation.3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017" y="1565062"/>
                        <a:ext cx="1106487" cy="4111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20943"/>
              </p:ext>
            </p:extLst>
          </p:nvPr>
        </p:nvGraphicFramePr>
        <p:xfrm>
          <a:off x="2828620" y="4444433"/>
          <a:ext cx="4784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0" name="Equation" r:id="rId9" imgW="2184120" imgH="228600" progId="Equation.3">
                  <p:embed/>
                </p:oleObj>
              </mc:Choice>
              <mc:Fallback>
                <p:oleObj name="Equation" r:id="rId9" imgW="2184120" imgH="228600" progId="Equation.3">
                  <p:embed/>
                  <p:pic>
                    <p:nvPicPr>
                      <p:cNvPr id="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620" y="4444433"/>
                        <a:ext cx="4784725" cy="603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717264"/>
              </p:ext>
            </p:extLst>
          </p:nvPr>
        </p:nvGraphicFramePr>
        <p:xfrm>
          <a:off x="8009917" y="4323569"/>
          <a:ext cx="8905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1"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917" y="4323569"/>
                        <a:ext cx="890587" cy="10398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2962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1141-745B-43AA-B63A-10FD5BA99868}" type="slidenum">
              <a:rPr lang="en-US" altLang="th-TH" smtClean="0"/>
              <a:pPr/>
              <a:t>89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3651386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54177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-139047"/>
            <a:ext cx="8243887" cy="1314450"/>
          </a:xfrm>
        </p:spPr>
        <p:txBody>
          <a:bodyPr/>
          <a:lstStyle/>
          <a:p>
            <a:r>
              <a:rPr lang="en-US" altLang="th-TH" sz="4000" dirty="0"/>
              <a:t>7.1 The </a:t>
            </a:r>
            <a:r>
              <a:rPr lang="en-US" altLang="th-TH" sz="4000" dirty="0" smtClean="0"/>
              <a:t>Source-Free RC Circuit</a:t>
            </a:r>
            <a:endParaRPr lang="en-US" altLang="th-TH" sz="40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1687"/>
            <a:ext cx="8534400" cy="1066800"/>
          </a:xfrm>
        </p:spPr>
        <p:txBody>
          <a:bodyPr>
            <a:noAutofit/>
          </a:bodyPr>
          <a:lstStyle/>
          <a:p>
            <a:r>
              <a:rPr lang="en-US" altLang="th-TH" sz="2400" dirty="0"/>
              <a:t>The</a:t>
            </a:r>
            <a:r>
              <a:rPr lang="en-US" altLang="th-TH" sz="2400" b="1" dirty="0"/>
              <a:t> natural response</a:t>
            </a:r>
            <a:r>
              <a:rPr lang="en-US" altLang="th-TH" sz="2400" dirty="0"/>
              <a:t> of a circuit refers to the behavior (in terms of voltages and currents) of the circuit itself, with </a:t>
            </a:r>
            <a:r>
              <a:rPr lang="en-US" altLang="th-TH" sz="2400" u="sng" dirty="0">
                <a:solidFill>
                  <a:srgbClr val="FF3300"/>
                </a:solidFill>
              </a:rPr>
              <a:t>no external sources of excitation</a:t>
            </a:r>
            <a:r>
              <a:rPr lang="en-US" altLang="th-TH" sz="2400" dirty="0">
                <a:solidFill>
                  <a:srgbClr val="FF3300"/>
                </a:solidFill>
              </a:rPr>
              <a:t>.</a:t>
            </a:r>
          </a:p>
        </p:txBody>
      </p:sp>
      <p:pic>
        <p:nvPicPr>
          <p:cNvPr id="177172" name="Picture 20" descr="07-00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383" y="2388456"/>
            <a:ext cx="5766770" cy="3089341"/>
          </a:xfrm>
          <a:noFill/>
          <a:ln/>
        </p:spPr>
      </p:pic>
      <p:sp>
        <p:nvSpPr>
          <p:cNvPr id="2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4FAC-A8B3-420C-93AA-BFC4DE230C66}" type="slidenum">
              <a:rPr lang="en-US" altLang="th-TH"/>
              <a:pPr/>
              <a:t>9</a:t>
            </a:fld>
            <a:endParaRPr lang="en-US" altLang="th-TH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52399" y="5141176"/>
            <a:ext cx="883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th-TH" sz="1800" dirty="0"/>
          </a:p>
          <a:p>
            <a:pPr eaLnBrk="1" hangingPunct="1"/>
            <a:r>
              <a:rPr lang="en-US" altLang="th-TH" sz="2000" dirty="0"/>
              <a:t>The </a:t>
            </a:r>
            <a:r>
              <a:rPr lang="en-US" altLang="th-TH" sz="2000" b="1" u="sng" dirty="0">
                <a:solidFill>
                  <a:srgbClr val="FF3300"/>
                </a:solidFill>
              </a:rPr>
              <a:t>time constant</a:t>
            </a:r>
            <a:r>
              <a:rPr lang="en-US" altLang="th-TH" sz="2000" dirty="0"/>
              <a:t> </a:t>
            </a:r>
            <a:r>
              <a:rPr lang="en-US" altLang="th-TH" i="1" dirty="0">
                <a:sym typeface="Symbol" panose="05050102010706020507" pitchFamily="18" charset="2"/>
              </a:rPr>
              <a:t></a:t>
            </a:r>
            <a:r>
              <a:rPr lang="en-US" altLang="th-TH" sz="2000" dirty="0"/>
              <a:t> of a circuit is the time required for the response to decay by a factor of </a:t>
            </a:r>
            <a:r>
              <a:rPr lang="en-US" altLang="th-TH" sz="2000" u="sng" dirty="0">
                <a:solidFill>
                  <a:srgbClr val="FF3300"/>
                </a:solidFill>
              </a:rPr>
              <a:t>1/</a:t>
            </a:r>
            <a:r>
              <a:rPr lang="en-US" altLang="th-TH" sz="2000" i="1" u="sng" dirty="0">
                <a:solidFill>
                  <a:srgbClr val="FF3300"/>
                </a:solidFill>
              </a:rPr>
              <a:t>e</a:t>
            </a:r>
            <a:r>
              <a:rPr lang="en-US" altLang="th-TH" sz="2000" u="sng" dirty="0">
                <a:solidFill>
                  <a:srgbClr val="FF3300"/>
                </a:solidFill>
              </a:rPr>
              <a:t> or 36.8%</a:t>
            </a:r>
            <a:r>
              <a:rPr lang="en-US" altLang="th-TH" sz="2000" dirty="0"/>
              <a:t> of its initial value.  </a:t>
            </a:r>
          </a:p>
          <a:p>
            <a:pPr eaLnBrk="1" hangingPunct="1"/>
            <a:r>
              <a:rPr lang="en-US" altLang="th-TH" sz="2000" dirty="0"/>
              <a:t> </a:t>
            </a:r>
            <a:r>
              <a:rPr lang="en-US" altLang="th-TH" sz="2000" i="1" dirty="0">
                <a:latin typeface="Times New Roman" panose="02020603050405020304" pitchFamily="18" charset="0"/>
              </a:rPr>
              <a:t>v</a:t>
            </a:r>
            <a:r>
              <a:rPr lang="en-US" altLang="th-TH" sz="2000" dirty="0"/>
              <a:t> decays </a:t>
            </a:r>
            <a:r>
              <a:rPr lang="en-US" altLang="th-TH" sz="2000" dirty="0">
                <a:solidFill>
                  <a:srgbClr val="FF3300"/>
                </a:solidFill>
              </a:rPr>
              <a:t>faster for small </a:t>
            </a:r>
            <a:r>
              <a:rPr lang="en-US" altLang="th-TH" sz="2000" dirty="0">
                <a:solidFill>
                  <a:srgbClr val="FF3300"/>
                </a:solidFill>
                <a:latin typeface="Symbol" panose="05050102010706020507" pitchFamily="18" charset="2"/>
              </a:rPr>
              <a:t>t</a:t>
            </a:r>
            <a:r>
              <a:rPr lang="en-US" altLang="th-TH" sz="2000" dirty="0"/>
              <a:t> and </a:t>
            </a:r>
            <a:r>
              <a:rPr lang="en-US" altLang="th-TH" sz="2000" dirty="0">
                <a:solidFill>
                  <a:srgbClr val="FF3300"/>
                </a:solidFill>
              </a:rPr>
              <a:t>slower for large </a:t>
            </a:r>
            <a:r>
              <a:rPr lang="en-US" altLang="th-TH" sz="2000" dirty="0">
                <a:solidFill>
                  <a:srgbClr val="FF3300"/>
                </a:solidFill>
                <a:latin typeface="Symbol" panose="05050102010706020507" pitchFamily="18" charset="2"/>
              </a:rPr>
              <a:t>t</a:t>
            </a:r>
            <a:r>
              <a:rPr lang="en-US" altLang="th-TH" sz="2000" dirty="0">
                <a:solidFill>
                  <a:srgbClr val="FF3300"/>
                </a:solidFill>
              </a:rPr>
              <a:t>.</a:t>
            </a:r>
            <a:endParaRPr lang="en-US" altLang="th-TH" sz="2000" dirty="0"/>
          </a:p>
          <a:p>
            <a:pPr eaLnBrk="1" hangingPunct="1"/>
            <a:endParaRPr lang="en-US" altLang="th-TH" sz="2000" dirty="0">
              <a:solidFill>
                <a:srgbClr val="FF3300"/>
              </a:solidFill>
            </a:endParaRPr>
          </a:p>
          <a:p>
            <a:pPr eaLnBrk="1" hangingPunct="1"/>
            <a:endParaRPr lang="en-US" altLang="th-TH" sz="2000" dirty="0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177176" name="Rectangle 2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854754"/>
              </p:ext>
            </p:extLst>
          </p:nvPr>
        </p:nvGraphicFramePr>
        <p:xfrm>
          <a:off x="4531712" y="1585353"/>
          <a:ext cx="34607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5" name="Equation" r:id="rId5" imgW="1333440" imgH="342720" progId="Equation.3">
                  <p:embed/>
                </p:oleObj>
              </mc:Choice>
              <mc:Fallback>
                <p:oleObj name="Equation" r:id="rId5" imgW="133344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1712" y="1585353"/>
                        <a:ext cx="3460750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37229"/>
              </p:ext>
            </p:extLst>
          </p:nvPr>
        </p:nvGraphicFramePr>
        <p:xfrm>
          <a:off x="7744983" y="3463347"/>
          <a:ext cx="1005247" cy="3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6" name="Equation" r:id="rId7" imgW="482400" imgH="177480" progId="Equation.3">
                  <p:embed/>
                </p:oleObj>
              </mc:Choice>
              <mc:Fallback>
                <p:oleObj name="Equation" r:id="rId7" imgW="482400" imgH="1774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4983" y="3463347"/>
                        <a:ext cx="1005247" cy="370757"/>
                      </a:xfrm>
                      <a:prstGeom prst="rect">
                        <a:avLst/>
                      </a:prstGeom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7858017" y="2177771"/>
            <a:ext cx="272785" cy="369512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84605" y="2531908"/>
            <a:ext cx="1326004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i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t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=Time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5019" y="3662158"/>
            <a:ext cx="2359941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สุดท้ายแรงดันจะลู่</a:t>
            </a:r>
            <a:endParaRPr lang="en-US" sz="3200" b="1" dirty="0" smtClean="0">
              <a:solidFill>
                <a:srgbClr val="FF0000"/>
              </a:solidFill>
              <a:latin typeface="Symbol" panose="05050102010706020507" pitchFamily="18" charset="2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เข้าสู่ 0 เมื่อ</a:t>
            </a:r>
            <a:r>
              <a:rPr lang="en-US" sz="32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 =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</a:t>
            </a:r>
            <a:endParaRPr lang="th-TH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7685" y="4447053"/>
            <a:ext cx="262647" cy="460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83863" y="2071269"/>
            <a:ext cx="235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แรงดันเริ่มต้น</a:t>
            </a:r>
            <a:r>
              <a:rPr lang="en-US" sz="3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=V</a:t>
            </a:r>
            <a:r>
              <a:rPr lang="en-US" sz="3200" b="1" baseline="-25000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3200" b="1" baseline="-25000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21799" y="2424409"/>
            <a:ext cx="228312" cy="4550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90</a:t>
            </a:fld>
            <a:endParaRPr lang="en-US" alt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027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91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4490"/>
          <a:stretch/>
        </p:blipFill>
        <p:spPr>
          <a:xfrm>
            <a:off x="207140" y="228599"/>
            <a:ext cx="4054926" cy="315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86" b="37640"/>
          <a:stretch/>
        </p:blipFill>
        <p:spPr>
          <a:xfrm>
            <a:off x="314325" y="3562349"/>
            <a:ext cx="7529876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92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7" y="233242"/>
            <a:ext cx="3301812" cy="41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57" y="740833"/>
            <a:ext cx="8504065" cy="812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57" y="1553632"/>
            <a:ext cx="4861178" cy="16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93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5" y="281688"/>
            <a:ext cx="4429892" cy="2636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5" y="2918298"/>
            <a:ext cx="8542374" cy="15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19D9-3FC4-4103-ABAB-15791842A189}" type="slidenum">
              <a:rPr lang="en-US" altLang="th-TH" smtClean="0"/>
              <a:pPr/>
              <a:t>94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9" y="247633"/>
            <a:ext cx="3845954" cy="466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69" y="288349"/>
            <a:ext cx="3558848" cy="2461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1" y="2954201"/>
            <a:ext cx="8193644" cy="30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7151</TotalTime>
  <Words>3571</Words>
  <Application>Microsoft Office PowerPoint</Application>
  <PresentationFormat>On-screen Show (4:3)</PresentationFormat>
  <Paragraphs>693</Paragraphs>
  <Slides>94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Arial</vt:lpstr>
      <vt:lpstr>Corbel</vt:lpstr>
      <vt:lpstr>Cordia New</vt:lpstr>
      <vt:lpstr>DilleniaUPC</vt:lpstr>
      <vt:lpstr>Symbol</vt:lpstr>
      <vt:lpstr>TH Sarabun New</vt:lpstr>
      <vt:lpstr>Times New Roman</vt:lpstr>
      <vt:lpstr>Verdana</vt:lpstr>
      <vt:lpstr>Wingdings</vt:lpstr>
      <vt:lpstr>Basis</vt:lpstr>
      <vt:lpstr>Equation</vt:lpstr>
      <vt:lpstr>PowerPoint Presentation</vt:lpstr>
      <vt:lpstr>Chapter 7 First-Order Circuits </vt:lpstr>
      <vt:lpstr>PowerPoint Presentation</vt:lpstr>
      <vt:lpstr>PowerPoint Presentation</vt:lpstr>
      <vt:lpstr>7.1 The Source-Free RC Circuit</vt:lpstr>
      <vt:lpstr>7.1 The Source-Free RC Circuit</vt:lpstr>
      <vt:lpstr>PowerPoint Presentation</vt:lpstr>
      <vt:lpstr>PowerPoint Presentation</vt:lpstr>
      <vt:lpstr>7.1 The Source-Free RC Circuit</vt:lpstr>
      <vt:lpstr>PowerPoint Presentation</vt:lpstr>
      <vt:lpstr>7.1 The Source-Free RC Circuit</vt:lpstr>
      <vt:lpstr>7.1 The Source-Free RC Circuit</vt:lpstr>
      <vt:lpstr>PowerPoint Presentation</vt:lpstr>
      <vt:lpstr>7.1 The Source-Free RC Circuit</vt:lpstr>
      <vt:lpstr>7.1 The Source-Free RC Circuit</vt:lpstr>
      <vt:lpstr>PowerPoint Presentation</vt:lpstr>
      <vt:lpstr>PowerPoint Presentation</vt:lpstr>
      <vt:lpstr>7.2 The Source-Free RL Circuit</vt:lpstr>
      <vt:lpstr>PowerPoint Presentation</vt:lpstr>
      <vt:lpstr>PowerPoint Presentation</vt:lpstr>
      <vt:lpstr>PowerPoint Presentation</vt:lpstr>
      <vt:lpstr>7.2 The Source-Free RL Circuit</vt:lpstr>
      <vt:lpstr>7.2 The Source-Free RL Circuit</vt:lpstr>
      <vt:lpstr>7.2 The Source-Free RL Circuit</vt:lpstr>
      <vt:lpstr>7.2 The Source-Free RL Circuit</vt:lpstr>
      <vt:lpstr>PowerPoint Presentation</vt:lpstr>
      <vt:lpstr>PowerPoint Presentation</vt:lpstr>
      <vt:lpstr>7.2 The Source-Free RL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7.3 Unit-Step Function</vt:lpstr>
      <vt:lpstr>7.3 Unit-Step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 The Step-Response of an RC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 The Step-Response of an RC Circuit </vt:lpstr>
      <vt:lpstr>7.4 The Step-Response of an RC Circuit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 The Step-response of an RL Circuit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 The Step-Response of a RL Circuit </vt:lpstr>
      <vt:lpstr>7.5 The Step-Response of a RL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Alexander-Sadiku</dc:title>
  <dc:subject>Chapter 6: First-Order Circuits</dc:subject>
  <dc:creator>EE</dc:creator>
  <cp:lastModifiedBy>Nawapak Eua-anant</cp:lastModifiedBy>
  <cp:revision>306</cp:revision>
  <cp:lastPrinted>2019-03-01T08:20:39Z</cp:lastPrinted>
  <dcterms:created xsi:type="dcterms:W3CDTF">2006-09-12T03:52:31Z</dcterms:created>
  <dcterms:modified xsi:type="dcterms:W3CDTF">2020-03-02T14:38:19Z</dcterms:modified>
</cp:coreProperties>
</file>