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97" r:id="rId2"/>
    <p:sldId id="289" r:id="rId3"/>
    <p:sldId id="260" r:id="rId4"/>
    <p:sldId id="282" r:id="rId5"/>
    <p:sldId id="287" r:id="rId6"/>
    <p:sldId id="290" r:id="rId7"/>
    <p:sldId id="281" r:id="rId8"/>
    <p:sldId id="309" r:id="rId9"/>
    <p:sldId id="284" r:id="rId10"/>
    <p:sldId id="291" r:id="rId11"/>
    <p:sldId id="292" r:id="rId12"/>
    <p:sldId id="310" r:id="rId13"/>
    <p:sldId id="317" r:id="rId14"/>
    <p:sldId id="313" r:id="rId15"/>
    <p:sldId id="318" r:id="rId16"/>
    <p:sldId id="319" r:id="rId17"/>
    <p:sldId id="316" r:id="rId18"/>
    <p:sldId id="314" r:id="rId19"/>
    <p:sldId id="277" r:id="rId20"/>
    <p:sldId id="321" r:id="rId21"/>
    <p:sldId id="258" r:id="rId22"/>
    <p:sldId id="300" r:id="rId23"/>
    <p:sldId id="301" r:id="rId24"/>
    <p:sldId id="279" r:id="rId25"/>
    <p:sldId id="280" r:id="rId26"/>
    <p:sldId id="286" r:id="rId27"/>
    <p:sldId id="288" r:id="rId28"/>
    <p:sldId id="302" r:id="rId29"/>
    <p:sldId id="303" r:id="rId30"/>
    <p:sldId id="304" r:id="rId31"/>
    <p:sldId id="307" r:id="rId32"/>
    <p:sldId id="294" r:id="rId33"/>
    <p:sldId id="296" r:id="rId34"/>
    <p:sldId id="308" r:id="rId3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70"/>
    <a:srgbClr val="FFFFCC"/>
    <a:srgbClr val="602E04"/>
    <a:srgbClr val="5A1B12"/>
    <a:srgbClr val="F4750C"/>
    <a:srgbClr val="FAA906"/>
    <a:srgbClr val="FF33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DA406-AB30-4F98-8551-BAE7DED2CA23}" type="datetimeFigureOut">
              <a:rPr lang="th-TH" smtClean="0"/>
              <a:t>30/03/68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C3C03E-47D1-4106-ADA4-5CD8DE26851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5841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กราฟิก 6">
            <a:extLst>
              <a:ext uri="{FF2B5EF4-FFF2-40B4-BE49-F238E27FC236}">
                <a16:creationId xmlns:a16="http://schemas.microsoft.com/office/drawing/2014/main" id="{FE844AE0-2F0E-48FA-A4E3-2531AA42D9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25C76-AE71-4798-8D90-C3FEFAD68625}" type="datetime1">
              <a:rPr lang="th-TH" smtClean="0"/>
              <a:t>30/03/68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1400" y="4598376"/>
            <a:ext cx="50292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0" name="รูปภาพ 9">
            <a:extLst>
              <a:ext uri="{FF2B5EF4-FFF2-40B4-BE49-F238E27FC236}">
                <a16:creationId xmlns:a16="http://schemas.microsoft.com/office/drawing/2014/main" id="{86DB98DF-B580-467C-AF5A-CB901845A9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523" y="339953"/>
            <a:ext cx="6416932" cy="11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43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0F31F4EA-61CD-4EBB-BA6F-E17AC8B3C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66F30-EE5A-423B-9AAE-F57A71FB84BB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44630605-9ED3-485C-9094-B677306B572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B440C844-7C3A-421E-988D-504A8115D72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3" name="รูปภาพ 12">
            <a:extLst>
              <a:ext uri="{FF2B5EF4-FFF2-40B4-BE49-F238E27FC236}">
                <a16:creationId xmlns:a16="http://schemas.microsoft.com/office/drawing/2014/main" id="{610568BA-C8A2-4D0B-9F21-03C397A845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20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กราฟิก 7">
            <a:extLst>
              <a:ext uri="{FF2B5EF4-FFF2-40B4-BE49-F238E27FC236}">
                <a16:creationId xmlns:a16="http://schemas.microsoft.com/office/drawing/2014/main" id="{A07D22E5-2E1D-4144-9703-D2E4D1166A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AF1CEA65-7174-4B05-86AC-D4F7F803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9833-3326-4A56-90B6-5842BCBA51D0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8729B5-B143-45E4-960C-A62DBAC43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C0734368-F835-4F65-AE09-10CDF10E0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2A3C7BE0-5B1C-46CE-A5B3-2305BFF4E17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48194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2B2C598E-5600-4197-B4EF-D4150F18E48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B8E73007-95E2-4463-80AE-2A4261EE7B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000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กราฟิก 19">
            <a:extLst>
              <a:ext uri="{FF2B5EF4-FFF2-40B4-BE49-F238E27FC236}">
                <a16:creationId xmlns:a16="http://schemas.microsoft.com/office/drawing/2014/main" id="{71398654-8A45-4979-BA4A-CA5B02E6531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6D9E0B0D-6417-4B9F-B265-799D4300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F6732-16EB-4077-986D-41FC613BC496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9FB35A97-9B7C-443E-98D6-DA94AC7A6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48189FFE-6D6C-42F6-8DC6-46436CE9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44" name="ตัวแทนรูปภาพ 43">
            <a:extLst>
              <a:ext uri="{FF2B5EF4-FFF2-40B4-BE49-F238E27FC236}">
                <a16:creationId xmlns:a16="http://schemas.microsoft.com/office/drawing/2014/main" id="{FF40C683-F9FE-455B-AC79-A54DACDC05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138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5" name="ตัวแทนรูปภาพ 44">
            <a:extLst>
              <a:ext uri="{FF2B5EF4-FFF2-40B4-BE49-F238E27FC236}">
                <a16:creationId xmlns:a16="http://schemas.microsoft.com/office/drawing/2014/main" id="{9C1A4B53-FA4E-478E-8B77-64F8EBD029F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4573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6" name="ตัวแทนรูปภาพ 45">
            <a:extLst>
              <a:ext uri="{FF2B5EF4-FFF2-40B4-BE49-F238E27FC236}">
                <a16:creationId xmlns:a16="http://schemas.microsoft.com/office/drawing/2014/main" id="{4D887131-FE7C-4042-8959-F1F3CC76FDF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75306" y="1736378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7" name="ตัวแทนรูปภาพ 46">
            <a:extLst>
              <a:ext uri="{FF2B5EF4-FFF2-40B4-BE49-F238E27FC236}">
                <a16:creationId xmlns:a16="http://schemas.microsoft.com/office/drawing/2014/main" id="{E12C206F-9D72-4722-8AB6-28D7A98B2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56040" y="1725583"/>
            <a:ext cx="1783080" cy="1783080"/>
          </a:xfrm>
          <a:custGeom>
            <a:avLst/>
            <a:gdLst>
              <a:gd name="connsiteX0" fmla="*/ 1066800 w 2133600"/>
              <a:gd name="connsiteY0" fmla="*/ 0 h 2133600"/>
              <a:gd name="connsiteX1" fmla="*/ 2133600 w 2133600"/>
              <a:gd name="connsiteY1" fmla="*/ 1066800 h 2133600"/>
              <a:gd name="connsiteX2" fmla="*/ 1066800 w 2133600"/>
              <a:gd name="connsiteY2" fmla="*/ 2133600 h 2133600"/>
              <a:gd name="connsiteX3" fmla="*/ 0 w 2133600"/>
              <a:gd name="connsiteY3" fmla="*/ 1066800 h 2133600"/>
              <a:gd name="connsiteX4" fmla="*/ 1066800 w 2133600"/>
              <a:gd name="connsiteY4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3600" h="2133600">
                <a:moveTo>
                  <a:pt x="1066800" y="0"/>
                </a:moveTo>
                <a:cubicBezTo>
                  <a:pt x="1655977" y="0"/>
                  <a:pt x="2133600" y="477623"/>
                  <a:pt x="2133600" y="1066800"/>
                </a:cubicBezTo>
                <a:cubicBezTo>
                  <a:pt x="2133600" y="1655977"/>
                  <a:pt x="1655977" y="2133600"/>
                  <a:pt x="1066800" y="2133600"/>
                </a:cubicBezTo>
                <a:cubicBezTo>
                  <a:pt x="477623" y="2133600"/>
                  <a:pt x="0" y="1655977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48" name="ตัวแทนข้อความ 16">
            <a:extLst>
              <a:ext uri="{FF2B5EF4-FFF2-40B4-BE49-F238E27FC236}">
                <a16:creationId xmlns:a16="http://schemas.microsoft.com/office/drawing/2014/main" id="{07242DA7-BB81-4931-A8B8-F007A20AC2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208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ตัวแทนข้อความ 16">
            <a:extLst>
              <a:ext uri="{FF2B5EF4-FFF2-40B4-BE49-F238E27FC236}">
                <a16:creationId xmlns:a16="http://schemas.microsoft.com/office/drawing/2014/main" id="{247C0B7A-4B01-4E9B-AC39-104DCE7651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208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ตัวแทนข้อความ 16">
            <a:extLst>
              <a:ext uri="{FF2B5EF4-FFF2-40B4-BE49-F238E27FC236}">
                <a16:creationId xmlns:a16="http://schemas.microsoft.com/office/drawing/2014/main" id="{16ED5EC7-9DCE-4887-8F4C-85ADF9039EC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54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ตัวแทนข้อความ 16">
            <a:extLst>
              <a:ext uri="{FF2B5EF4-FFF2-40B4-BE49-F238E27FC236}">
                <a16:creationId xmlns:a16="http://schemas.microsoft.com/office/drawing/2014/main" id="{755CC21A-64DB-4260-989B-117BE0862A1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354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ตัวแทนข้อความ 16">
            <a:extLst>
              <a:ext uri="{FF2B5EF4-FFF2-40B4-BE49-F238E27FC236}">
                <a16:creationId xmlns:a16="http://schemas.microsoft.com/office/drawing/2014/main" id="{7E606F87-4EF9-45DF-9F7C-9AD44B6F621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500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ตัวแทนข้อความ 16">
            <a:extLst>
              <a:ext uri="{FF2B5EF4-FFF2-40B4-BE49-F238E27FC236}">
                <a16:creationId xmlns:a16="http://schemas.microsoft.com/office/drawing/2014/main" id="{22DC392B-0517-4F34-A00A-B80B3C3873E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500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ตัวแทนข้อความ 16">
            <a:extLst>
              <a:ext uri="{FF2B5EF4-FFF2-40B4-BE49-F238E27FC236}">
                <a16:creationId xmlns:a16="http://schemas.microsoft.com/office/drawing/2014/main" id="{13A1A9E7-C7E0-4046-A814-DDE4ACB1794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64600" y="3712815"/>
            <a:ext cx="2260600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ตัวแทนข้อความ 16">
            <a:extLst>
              <a:ext uri="{FF2B5EF4-FFF2-40B4-BE49-F238E27FC236}">
                <a16:creationId xmlns:a16="http://schemas.microsoft.com/office/drawing/2014/main" id="{8EE80EC4-CD3F-4988-AF2F-3412A033105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64600" y="4077940"/>
            <a:ext cx="2260600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FB9ED14C-5E79-48C5-9985-5A2A6ACAE9A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28F74F9A-7D0D-4987-8CAC-242613E8B03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36F9D7D4-7F74-4D4D-B86A-271161DB3B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4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BBB104E-A35A-4E31-8FDB-E0E090DC5D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DCBFD505-1AE6-4D56-9AEA-9F49781B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D380-BD2A-4FAA-8DD9-314A3CAFEF41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5493A9A-C0D3-4013-A845-1FC74B16E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E1BAB2D-4687-4F2A-98C4-C55BFB82B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C5F4C0B6-56B2-48DF-BA6D-20A7D8E54DA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351520" y="4397314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lnSpc>
                <a:spcPct val="75000"/>
              </a:lnSpc>
              <a:buNone/>
              <a:defRPr sz="20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BEF5CE9D-7044-42DD-B45E-369121C08A4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8AE88E7F-8BD3-4F90-B14D-A9C666ED798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0162647A-0CDC-41E8-9B92-0FE7E115AF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4257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สี่เหลี่ยมผืนผ้า 7">
            <a:extLst>
              <a:ext uri="{FF2B5EF4-FFF2-40B4-BE49-F238E27FC236}">
                <a16:creationId xmlns:a16="http://schemas.microsoft.com/office/drawing/2014/main" id="{E74291FE-C803-4752-AECA-A1B4BE7367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9" name="กราฟิก 8">
            <a:extLst>
              <a:ext uri="{FF2B5EF4-FFF2-40B4-BE49-F238E27FC236}">
                <a16:creationId xmlns:a16="http://schemas.microsoft.com/office/drawing/2014/main" id="{E59CF3FF-D075-49DC-978F-426149592B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46A2FEE7-F32B-4EAE-BB2F-38D96277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5E6DE2A-B691-41F7-A4E1-3CB284AD37BE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09614113-25DF-43D9-8E2C-65A4250DE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A943658D-489D-434F-A102-2713F0A9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0DD280FD-7E81-48B6-8821-C6D595221B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57879" y="2209800"/>
            <a:ext cx="5476240" cy="77533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F61E8CEF-5A86-4EB0-97EA-F211473B80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57879" y="3055473"/>
            <a:ext cx="5476240" cy="93472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50000"/>
              </a:lnSpc>
              <a:buNone/>
              <a:defRPr sz="24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คลิกเพื่อแก้ไขข้อความ</a:t>
            </a:r>
          </a:p>
        </p:txBody>
      </p:sp>
      <p:pic>
        <p:nvPicPr>
          <p:cNvPr id="6" name="รูปภาพ 5">
            <a:extLst>
              <a:ext uri="{FF2B5EF4-FFF2-40B4-BE49-F238E27FC236}">
                <a16:creationId xmlns:a16="http://schemas.microsoft.com/office/drawing/2014/main" id="{EF1665E5-AEB9-47CA-A859-9AC3B47E13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381" y="870875"/>
            <a:ext cx="721236" cy="12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56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0A99B0C5-D3EE-4A79-85A5-638620B424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A93C25">
                  <a:shade val="30000"/>
                  <a:satMod val="115000"/>
                </a:srgbClr>
              </a:gs>
              <a:gs pos="50000">
                <a:srgbClr val="A93C25">
                  <a:shade val="67500"/>
                  <a:satMod val="115000"/>
                </a:srgbClr>
              </a:gs>
              <a:gs pos="100000">
                <a:srgbClr val="A93C25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5" name="กราฟิก 14">
            <a:extLst>
              <a:ext uri="{FF2B5EF4-FFF2-40B4-BE49-F238E27FC236}">
                <a16:creationId xmlns:a16="http://schemas.microsoft.com/office/drawing/2014/main" id="{D1A4E26F-5E30-4B33-ACA9-26E228FDDD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471" t="52445" r="63745" b="27091"/>
          <a:stretch/>
        </p:blipFill>
        <p:spPr>
          <a:xfrm>
            <a:off x="5184393" y="0"/>
            <a:ext cx="7007607" cy="6858000"/>
          </a:xfrm>
          <a:prstGeom prst="rect">
            <a:avLst/>
          </a:prstGeom>
        </p:spPr>
      </p:pic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2BC9EB7E-46FF-41F8-93D6-5AEEB7B5AED1}" type="datetime1">
              <a:rPr lang="th-TH" smtClean="0"/>
              <a:t>30/03/68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/>
          </a:p>
        </p:txBody>
      </p:sp>
      <p:sp>
        <p:nvSpPr>
          <p:cNvPr id="13" name="ตัวแทนข้อความ 24">
            <a:extLst>
              <a:ext uri="{FF2B5EF4-FFF2-40B4-BE49-F238E27FC236}">
                <a16:creationId xmlns:a16="http://schemas.microsoft.com/office/drawing/2014/main" id="{3831693B-E0E6-4172-8ADD-A86DF81A54C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8065" y="3929668"/>
            <a:ext cx="11215868" cy="83910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60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24">
            <a:extLst>
              <a:ext uri="{FF2B5EF4-FFF2-40B4-BE49-F238E27FC236}">
                <a16:creationId xmlns:a16="http://schemas.microsoft.com/office/drawing/2014/main" id="{848DADAE-B8ED-4F53-814F-B896FC17BC5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8065" y="4768770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75000"/>
              </a:lnSpc>
              <a:buNone/>
              <a:defRPr sz="280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รูปภาพ 2">
            <a:extLst>
              <a:ext uri="{FF2B5EF4-FFF2-40B4-BE49-F238E27FC236}">
                <a16:creationId xmlns:a16="http://schemas.microsoft.com/office/drawing/2014/main" id="{505BA7F6-FEA3-4012-BEF9-0D7144C220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หน้าปก_2"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สี่เหลี่ยมผืนผ้า 5">
            <a:extLst>
              <a:ext uri="{FF2B5EF4-FFF2-40B4-BE49-F238E27FC236}">
                <a16:creationId xmlns:a16="http://schemas.microsoft.com/office/drawing/2014/main" id="{C198989A-5625-4C38-A926-42052070531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68A8C1C4-4C60-4BD0-9B54-3C7EE0B88B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7F52085-9392-4FAD-998E-E830DF6C522B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8" name="ตัวแทนเนื้อหา 7">
            <a:extLst>
              <a:ext uri="{FF2B5EF4-FFF2-40B4-BE49-F238E27FC236}">
                <a16:creationId xmlns:a16="http://schemas.microsoft.com/office/drawing/2014/main" id="{A9EC2D48-3AEC-45E4-B3D9-140065FEE3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185161" y="3429000"/>
            <a:ext cx="5654039" cy="5881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60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รูปภาพ 8">
            <a:extLst>
              <a:ext uri="{FF2B5EF4-FFF2-40B4-BE49-F238E27FC236}">
                <a16:creationId xmlns:a16="http://schemas.microsoft.com/office/drawing/2014/main" id="{39DF95E9-12E3-414E-A946-3788AC24A3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341098"/>
            <a:ext cx="6410576" cy="1154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8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สี่เหลี่ยมผืนผ้า 24">
            <a:extLst>
              <a:ext uri="{FF2B5EF4-FFF2-40B4-BE49-F238E27FC236}">
                <a16:creationId xmlns:a16="http://schemas.microsoft.com/office/drawing/2014/main" id="{FFC4B558-B3C9-4BD6-890E-11B45E4ECA2E}"/>
              </a:ext>
            </a:extLst>
          </p:cNvPr>
          <p:cNvSpPr/>
          <p:nvPr/>
        </p:nvSpPr>
        <p:spPr>
          <a:xfrm>
            <a:off x="7557247" y="0"/>
            <a:ext cx="4634753" cy="6858000"/>
          </a:xfrm>
          <a:prstGeom prst="rect">
            <a:avLst/>
          </a:prstGeom>
          <a:gradFill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EA84323E-FBE1-4ED2-A950-124DC3467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4166" t="64222" r="10797" b="8775"/>
          <a:stretch/>
        </p:blipFill>
        <p:spPr>
          <a:xfrm>
            <a:off x="7557246" y="973335"/>
            <a:ext cx="4634753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085FD191-BEDD-4553-9E23-B3B897123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B912E1E-BEFA-49AC-9BC9-B9F2905D11E5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BF80B29-448A-4D9A-BBCB-314D58B82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th-TH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E027868C-3A25-4865-BE40-3FF80121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 dirty="0">
              <a:solidFill>
                <a:schemeClr val="bg1"/>
              </a:solidFill>
            </a:endParaRPr>
          </a:p>
        </p:txBody>
      </p:sp>
      <p:sp>
        <p:nvSpPr>
          <p:cNvPr id="23" name="ตัวแทนข้อความ 22">
            <a:extLst>
              <a:ext uri="{FF2B5EF4-FFF2-40B4-BE49-F238E27FC236}">
                <a16:creationId xmlns:a16="http://schemas.microsoft.com/office/drawing/2014/main" id="{66A3C406-3A99-4067-96E6-888D48C735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65288" y="921936"/>
            <a:ext cx="3411537" cy="75674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75000"/>
              </a:lnSpc>
              <a:buNone/>
              <a:defRPr sz="600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 dirty="0"/>
              <a:t>About Us</a:t>
            </a:r>
          </a:p>
          <a:p>
            <a:pPr lvl="0"/>
            <a:endParaRPr lang="th-TH" dirty="0"/>
          </a:p>
        </p:txBody>
      </p:sp>
      <p:sp>
        <p:nvSpPr>
          <p:cNvPr id="24" name="ตัวแทนข้อความ 10">
            <a:extLst>
              <a:ext uri="{FF2B5EF4-FFF2-40B4-BE49-F238E27FC236}">
                <a16:creationId xmlns:a16="http://schemas.microsoft.com/office/drawing/2014/main" id="{80890B33-BE0B-4D11-A31C-C90E0502A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65288" y="1689406"/>
            <a:ext cx="5172541" cy="3672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FontTx/>
              <a:buNone/>
              <a:defRPr sz="28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  <a:p>
            <a:pPr marL="457200" marR="0" lvl="0" indent="-45720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th-TH" dirty="0"/>
          </a:p>
          <a:p>
            <a:pPr lvl="0"/>
            <a:endParaRPr lang="th-TH" dirty="0"/>
          </a:p>
        </p:txBody>
      </p:sp>
      <p:sp>
        <p:nvSpPr>
          <p:cNvPr id="27" name="ตัวแทนรูปภาพ 26">
            <a:extLst>
              <a:ext uri="{FF2B5EF4-FFF2-40B4-BE49-F238E27FC236}">
                <a16:creationId xmlns:a16="http://schemas.microsoft.com/office/drawing/2014/main" id="{819F9F77-9CBF-442D-BE89-DD7FFB77BE3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95494" y="995424"/>
            <a:ext cx="3173412" cy="31734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th-TH" dirty="0"/>
              <a:t>คลิกเพื่อเพิ่มรูปภาพ</a:t>
            </a:r>
          </a:p>
        </p:txBody>
      </p:sp>
      <p:sp>
        <p:nvSpPr>
          <p:cNvPr id="28" name="ตัวแทนข้อความ 10">
            <a:extLst>
              <a:ext uri="{FF2B5EF4-FFF2-40B4-BE49-F238E27FC236}">
                <a16:creationId xmlns:a16="http://schemas.microsoft.com/office/drawing/2014/main" id="{C864C006-9FD6-4708-80C2-F667E4D00B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14448" y="4237658"/>
            <a:ext cx="3926540" cy="44370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3200" b="1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sp>
        <p:nvSpPr>
          <p:cNvPr id="29" name="ตัวแทนข้อความ 10">
            <a:extLst>
              <a:ext uri="{FF2B5EF4-FFF2-40B4-BE49-F238E27FC236}">
                <a16:creationId xmlns:a16="http://schemas.microsoft.com/office/drawing/2014/main" id="{F4299E5E-8C35-4B74-820B-38C9EA41D2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14448" y="4733167"/>
            <a:ext cx="3926540" cy="62916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75000"/>
              </a:lnSpc>
              <a:buFontTx/>
              <a:buNone/>
              <a:defRPr sz="2800" b="0">
                <a:solidFill>
                  <a:schemeClr val="bg2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th-TH" dirty="0"/>
              <a:t>คลิกเพื่อเพิ่มข้อความ</a:t>
            </a:r>
          </a:p>
        </p:txBody>
      </p:sp>
      <p:pic>
        <p:nvPicPr>
          <p:cNvPr id="17" name="รูปภาพ 16">
            <a:extLst>
              <a:ext uri="{FF2B5EF4-FFF2-40B4-BE49-F238E27FC236}">
                <a16:creationId xmlns:a16="http://schemas.microsoft.com/office/drawing/2014/main" id="{02A520EB-ACF3-4E32-AADD-7079654E8B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19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สี่เหลี่ยมผืนผ้า 11">
            <a:extLst>
              <a:ext uri="{FF2B5EF4-FFF2-40B4-BE49-F238E27FC236}">
                <a16:creationId xmlns:a16="http://schemas.microsoft.com/office/drawing/2014/main" id="{492DF1AA-6404-4C6B-B314-E6518B26C6C4}"/>
              </a:ext>
            </a:extLst>
          </p:cNvPr>
          <p:cNvSpPr/>
          <p:nvPr/>
        </p:nvSpPr>
        <p:spPr>
          <a:xfrm>
            <a:off x="0" y="4297680"/>
            <a:ext cx="12192000" cy="2560320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pic>
        <p:nvPicPr>
          <p:cNvPr id="13" name="กราฟิก 12">
            <a:extLst>
              <a:ext uri="{FF2B5EF4-FFF2-40B4-BE49-F238E27FC236}">
                <a16:creationId xmlns:a16="http://schemas.microsoft.com/office/drawing/2014/main" id="{7EDF4B3A-DF68-477A-A4BC-C29812951D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79476" r="10797" b="8775"/>
          <a:stretch/>
        </p:blipFill>
        <p:spPr>
          <a:xfrm>
            <a:off x="4709160" y="4297680"/>
            <a:ext cx="7482840" cy="2560320"/>
          </a:xfrm>
          <a:prstGeom prst="rect">
            <a:avLst/>
          </a:prstGeom>
        </p:spPr>
      </p:pic>
      <p:sp>
        <p:nvSpPr>
          <p:cNvPr id="8" name="ตัวแทนรูปภาพ 7">
            <a:extLst>
              <a:ext uri="{FF2B5EF4-FFF2-40B4-BE49-F238E27FC236}">
                <a16:creationId xmlns:a16="http://schemas.microsoft.com/office/drawing/2014/main" id="{1F358817-C55D-4496-B07F-C234C31F67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026160"/>
            <a:ext cx="12192000" cy="327152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E808EC-E008-43DB-A211-AC144A6606B0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th-TH">
              <a:solidFill>
                <a:schemeClr val="bg1"/>
              </a:solidFill>
            </a:endParaRPr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BDBD433-A3C6-4DFF-8587-7568F60AEA6A}" type="slidenum">
              <a:rPr lang="th-TH" smtClean="0"/>
              <a:pPr/>
              <a:t>‹#›</a:t>
            </a:fld>
            <a:endParaRPr lang="th-TH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65E62BFA-A9E4-4419-A939-48A669A70C4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764078" y="4524934"/>
            <a:ext cx="4545282" cy="460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54BF3F27-D314-4FDF-ADC0-3747108DE97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64078" y="5075757"/>
            <a:ext cx="9665922" cy="105334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1" name="รูปภาพ 10">
            <a:extLst>
              <a:ext uri="{FF2B5EF4-FFF2-40B4-BE49-F238E27FC236}">
                <a16:creationId xmlns:a16="http://schemas.microsoft.com/office/drawing/2014/main" id="{E6D98C1B-5A71-42A5-B634-0115EF3B1F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กราฟิก 24">
            <a:extLst>
              <a:ext uri="{FF2B5EF4-FFF2-40B4-BE49-F238E27FC236}">
                <a16:creationId xmlns:a16="http://schemas.microsoft.com/office/drawing/2014/main" id="{6F7B8872-72D1-4B8F-A660-74AF36199E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82CB537F-5FD6-4CD7-846B-872A50FA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002F1-C072-4BB2-9F24-E6BDF796F7DB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2CA0EA66-C97C-45E4-8EEE-E96ED5D6D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309F9AAF-A268-41A0-B061-CDD3D079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11" name="ตัวแทนรูปภาพ 10">
            <a:extLst>
              <a:ext uri="{FF2B5EF4-FFF2-40B4-BE49-F238E27FC236}">
                <a16:creationId xmlns:a16="http://schemas.microsoft.com/office/drawing/2014/main" id="{59349389-2A54-48F0-B8CB-5D9924F8E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75840" y="1465724"/>
            <a:ext cx="9916160" cy="2430613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3" name="ตัวแทนข้อความ 12">
            <a:extLst>
              <a:ext uri="{FF2B5EF4-FFF2-40B4-BE49-F238E27FC236}">
                <a16:creationId xmlns:a16="http://schemas.microsoft.com/office/drawing/2014/main" id="{DB3C6CBE-E975-4A9D-8E52-A9EF38F900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4320" y="2171838"/>
            <a:ext cx="1835834" cy="1758334"/>
          </a:xfrm>
          <a:prstGeom prst="rect">
            <a:avLst/>
          </a:prstGeom>
          <a:gradFill flip="none" rotWithShape="1">
            <a:gsLst>
              <a:gs pos="0">
                <a:srgbClr val="A83F39"/>
              </a:gs>
              <a:gs pos="100000">
                <a:srgbClr val="DA5D4B"/>
              </a:gs>
            </a:gsLst>
            <a:lin ang="16200000" scaled="1"/>
            <a:tileRect/>
          </a:gradFill>
        </p:spPr>
        <p:txBody>
          <a:bodyPr vert="vert270">
            <a:normAutofit/>
          </a:bodyPr>
          <a:lstStyle>
            <a:lvl1pPr marL="0" indent="0" algn="ctr">
              <a:lnSpc>
                <a:spcPct val="90000"/>
              </a:lnSpc>
              <a:spcBef>
                <a:spcPts val="1800"/>
              </a:spcBef>
              <a:buNone/>
              <a:defRPr sz="28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6EDD3AFD-19D3-4DFB-AE9E-598C3AAE10E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731" y="408940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01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B9E52311-8E27-4939-8B04-CEFE7BF7F6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61855" y="4089405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741806A5-0B3A-465E-A073-952285DB7E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561855" y="4545259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ตัวแทนข้อความ 16">
            <a:extLst>
              <a:ext uri="{FF2B5EF4-FFF2-40B4-BE49-F238E27FC236}">
                <a16:creationId xmlns:a16="http://schemas.microsoft.com/office/drawing/2014/main" id="{A86FD374-2241-434B-9E9C-3CA6050217B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8731" y="5239795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02</a:t>
            </a:r>
          </a:p>
        </p:txBody>
      </p:sp>
      <p:sp>
        <p:nvSpPr>
          <p:cNvPr id="23" name="ตัวแทนข้อความ 16">
            <a:extLst>
              <a:ext uri="{FF2B5EF4-FFF2-40B4-BE49-F238E27FC236}">
                <a16:creationId xmlns:a16="http://schemas.microsoft.com/office/drawing/2014/main" id="{1B340D7B-75CB-42FB-999C-D2026501DD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61856" y="5239795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ตัวแทนข้อความ 16">
            <a:extLst>
              <a:ext uri="{FF2B5EF4-FFF2-40B4-BE49-F238E27FC236}">
                <a16:creationId xmlns:a16="http://schemas.microsoft.com/office/drawing/2014/main" id="{C3673965-A31E-4F67-90ED-30BB6A8C83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561856" y="5695649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ตัวแทนข้อความ 16">
            <a:extLst>
              <a:ext uri="{FF2B5EF4-FFF2-40B4-BE49-F238E27FC236}">
                <a16:creationId xmlns:a16="http://schemas.microsoft.com/office/drawing/2014/main" id="{7230CE38-F35D-4F91-B62E-20881E77C1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9302" y="412075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03</a:t>
            </a:r>
          </a:p>
        </p:txBody>
      </p:sp>
      <p:sp>
        <p:nvSpPr>
          <p:cNvPr id="32" name="ตัวแทนข้อความ 16">
            <a:extLst>
              <a:ext uri="{FF2B5EF4-FFF2-40B4-BE49-F238E27FC236}">
                <a16:creationId xmlns:a16="http://schemas.microsoft.com/office/drawing/2014/main" id="{FF4D7EB5-6B98-4E80-A684-0C136BE675F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132426" y="412075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ตัวแทนข้อความ 16">
            <a:extLst>
              <a:ext uri="{FF2B5EF4-FFF2-40B4-BE49-F238E27FC236}">
                <a16:creationId xmlns:a16="http://schemas.microsoft.com/office/drawing/2014/main" id="{D22FD511-571C-451F-ACC5-1867DA6034E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132426" y="4576608"/>
            <a:ext cx="4384675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ตัวแทนข้อความ 16">
            <a:extLst>
              <a:ext uri="{FF2B5EF4-FFF2-40B4-BE49-F238E27FC236}">
                <a16:creationId xmlns:a16="http://schemas.microsoft.com/office/drawing/2014/main" id="{4B423A04-9E97-4A32-A5AE-A6425AAD7A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59302" y="5271144"/>
            <a:ext cx="648275" cy="62339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000" b="1">
                <a:solidFill>
                  <a:srgbClr val="922E31"/>
                </a:solidFill>
                <a:latin typeface="TH SarabunPSK" panose="020B0500040200020003" pitchFamily="34" charset="-34"/>
                <a:cs typeface="TH SarabunPSK" panose="020B0500040200020003" pitchFamily="34" charset="-34"/>
              </a:defRPr>
            </a:lvl1pPr>
          </a:lstStyle>
          <a:p>
            <a:pPr lvl="0"/>
            <a:r>
              <a:rPr lang="th-TH" dirty="0"/>
              <a:t>04</a:t>
            </a:r>
          </a:p>
        </p:txBody>
      </p:sp>
      <p:sp>
        <p:nvSpPr>
          <p:cNvPr id="35" name="ตัวแทนข้อความ 16">
            <a:extLst>
              <a:ext uri="{FF2B5EF4-FFF2-40B4-BE49-F238E27FC236}">
                <a16:creationId xmlns:a16="http://schemas.microsoft.com/office/drawing/2014/main" id="{40F2E8B9-C4EA-4D46-9088-88CB60AD99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32427" y="5271144"/>
            <a:ext cx="4384674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ตัวแทนข้อความ 16">
            <a:extLst>
              <a:ext uri="{FF2B5EF4-FFF2-40B4-BE49-F238E27FC236}">
                <a16:creationId xmlns:a16="http://schemas.microsoft.com/office/drawing/2014/main" id="{7B895BE4-37F4-4084-855D-045671B269B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132427" y="5726998"/>
            <a:ext cx="4384674" cy="5014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ตัวแทนข้อความ 16">
            <a:extLst>
              <a:ext uri="{FF2B5EF4-FFF2-40B4-BE49-F238E27FC236}">
                <a16:creationId xmlns:a16="http://schemas.microsoft.com/office/drawing/2014/main" id="{6460D90E-224E-4DF5-9FDD-60A27F31AF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ตัวแทนข้อความ 16">
            <a:extLst>
              <a:ext uri="{FF2B5EF4-FFF2-40B4-BE49-F238E27FC236}">
                <a16:creationId xmlns:a16="http://schemas.microsoft.com/office/drawing/2014/main" id="{CCF07C53-EC96-48AF-BB9F-ACFE746E2A0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8" name="รูปภาพ 27">
            <a:extLst>
              <a:ext uri="{FF2B5EF4-FFF2-40B4-BE49-F238E27FC236}">
                <a16:creationId xmlns:a16="http://schemas.microsoft.com/office/drawing/2014/main" id="{EA227F8D-A7ED-4D1A-9DA9-CF6E5B6F0C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92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กราฟิก 9">
            <a:extLst>
              <a:ext uri="{FF2B5EF4-FFF2-40B4-BE49-F238E27FC236}">
                <a16:creationId xmlns:a16="http://schemas.microsoft.com/office/drawing/2014/main" id="{AE2FAC75-9F39-48DC-9079-4BC7A57C26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CB889654-53D6-4D14-B4B7-C8533B88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BDD38-D3F1-4454-BCBC-7347FBB9999C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ECE09721-60A7-4322-93DE-87BD3988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F8616E79-82E0-49E9-80A8-676BCDD11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7" name="ตัวแทนรูปภาพ 6">
            <a:extLst>
              <a:ext uri="{FF2B5EF4-FFF2-40B4-BE49-F238E27FC236}">
                <a16:creationId xmlns:a16="http://schemas.microsoft.com/office/drawing/2014/main" id="{42D6A612-35B9-45C7-BFCB-084E72D2B5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350" y="955141"/>
            <a:ext cx="11437938" cy="347613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8">
            <a:extLst>
              <a:ext uri="{FF2B5EF4-FFF2-40B4-BE49-F238E27FC236}">
                <a16:creationId xmlns:a16="http://schemas.microsoft.com/office/drawing/2014/main" id="{F4CA5CEA-FD75-4B93-B1EF-B0C1FAC0DC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7350" y="4431347"/>
            <a:ext cx="4298950" cy="571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0">
            <a:extLst>
              <a:ext uri="{FF2B5EF4-FFF2-40B4-BE49-F238E27FC236}">
                <a16:creationId xmlns:a16="http://schemas.microsoft.com/office/drawing/2014/main" id="{A66D0EB6-B0DF-4800-8B51-FF82BA5AB3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50" y="4941402"/>
            <a:ext cx="11437938" cy="132731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75000"/>
              </a:lnSpc>
              <a:buNone/>
              <a:defRPr sz="240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2" name="รูปภาพ 11">
            <a:extLst>
              <a:ext uri="{FF2B5EF4-FFF2-40B4-BE49-F238E27FC236}">
                <a16:creationId xmlns:a16="http://schemas.microsoft.com/office/drawing/2014/main" id="{E679F34F-0470-4CAE-BB0E-B59A9040E59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กราฟิก 16">
            <a:extLst>
              <a:ext uri="{FF2B5EF4-FFF2-40B4-BE49-F238E27FC236}">
                <a16:creationId xmlns:a16="http://schemas.microsoft.com/office/drawing/2014/main" id="{805C309F-87D6-4393-B3C4-86081019F4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BDB15875-98D3-48C9-8C7E-6A420421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EECE7-D4E6-465E-85B4-BA43E3481CDA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371F723-670D-4A50-BC9B-89B0146B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6DAF68F2-4DAC-46ED-A685-987ED11C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รูปภาพ 10">
            <a:extLst>
              <a:ext uri="{FF2B5EF4-FFF2-40B4-BE49-F238E27FC236}">
                <a16:creationId xmlns:a16="http://schemas.microsoft.com/office/drawing/2014/main" id="{ACD74B93-1E45-43AB-85EB-59E0B7C558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469947"/>
            <a:ext cx="5588978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42DC63E4-8819-464A-9390-83FF4FC7DA4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AD7CB163-FE94-4B2A-B4F9-80797E0194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8200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รูปภาพ 10">
            <a:extLst>
              <a:ext uri="{FF2B5EF4-FFF2-40B4-BE49-F238E27FC236}">
                <a16:creationId xmlns:a16="http://schemas.microsoft.com/office/drawing/2014/main" id="{88B06A7E-BDFA-41EE-857F-3DA867A78F8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260123" y="1469947"/>
            <a:ext cx="5588979" cy="309781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65000"/>
                  </a:schemeClr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r>
              <a:rPr lang="en-US"/>
              <a:t>Click icon to add picture</a:t>
            </a:r>
            <a:endParaRPr lang="th-TH" dirty="0"/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037A6948-B974-4F44-ABD9-D5001C49A6A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866794" y="4658494"/>
            <a:ext cx="4384675" cy="3651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30C584E6-8694-466D-9787-5FCB25AA16E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66794" y="5114347"/>
            <a:ext cx="4384675" cy="9427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A2C54704-DEE6-4D99-A29E-8C3DB0DF69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55636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86B2055F-E184-428F-88F7-831544F4078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841316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0" name="รูปภาพ 19">
            <a:extLst>
              <a:ext uri="{FF2B5EF4-FFF2-40B4-BE49-F238E27FC236}">
                <a16:creationId xmlns:a16="http://schemas.microsoft.com/office/drawing/2014/main" id="{52F1B2FE-C21E-43B4-944B-507B0C0F33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20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กราฟิก 21">
            <a:extLst>
              <a:ext uri="{FF2B5EF4-FFF2-40B4-BE49-F238E27FC236}">
                <a16:creationId xmlns:a16="http://schemas.microsoft.com/office/drawing/2014/main" id="{57BCE998-41C6-418C-9CDD-FFF0DD7E64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1D2CDA47-8A89-463A-A2BA-5E0E2417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D02F2-0C46-490D-ABE3-4B14DBA2AE1B}" type="datetime1">
              <a:rPr lang="th-TH" smtClean="0"/>
              <a:t>30/03/68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CC26E534-DD06-4F9B-B8B0-C0E7F89A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D201D786-586B-40D3-997C-A7904CDD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8" name="ตัวแทนข้อความ 16">
            <a:extLst>
              <a:ext uri="{FF2B5EF4-FFF2-40B4-BE49-F238E27FC236}">
                <a16:creationId xmlns:a16="http://schemas.microsoft.com/office/drawing/2014/main" id="{EDA4DF75-8A72-478A-94BA-D86D46E6804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ตัวแทนข้อความ 16">
            <a:extLst>
              <a:ext uri="{FF2B5EF4-FFF2-40B4-BE49-F238E27FC236}">
                <a16:creationId xmlns:a16="http://schemas.microsoft.com/office/drawing/2014/main" id="{FE3B52DB-7F37-4C56-9289-CFEE99B613F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ตัวแทนข้อความ 16">
            <a:extLst>
              <a:ext uri="{FF2B5EF4-FFF2-40B4-BE49-F238E27FC236}">
                <a16:creationId xmlns:a16="http://schemas.microsoft.com/office/drawing/2014/main" id="{5731FF5D-6514-4EC9-9553-CE40B4A0A1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515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ตัวแทนข้อความ 16">
            <a:extLst>
              <a:ext uri="{FF2B5EF4-FFF2-40B4-BE49-F238E27FC236}">
                <a16:creationId xmlns:a16="http://schemas.microsoft.com/office/drawing/2014/main" id="{835B2DA6-10CD-429D-B323-02EEC4EA66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594860" y="1765766"/>
            <a:ext cx="3002280" cy="722952"/>
          </a:xfrm>
          <a:prstGeom prst="rect">
            <a:avLst/>
          </a:prstGeom>
          <a:solidFill>
            <a:srgbClr val="A83F39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ตัวแทนข้อความ 16">
            <a:extLst>
              <a:ext uri="{FF2B5EF4-FFF2-40B4-BE49-F238E27FC236}">
                <a16:creationId xmlns:a16="http://schemas.microsoft.com/office/drawing/2014/main" id="{A4E206E5-9FC8-44B8-AC35-511196CD9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5948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ตัวแทนข้อความ 16">
            <a:extLst>
              <a:ext uri="{FF2B5EF4-FFF2-40B4-BE49-F238E27FC236}">
                <a16:creationId xmlns:a16="http://schemas.microsoft.com/office/drawing/2014/main" id="{81531DC1-703F-4C34-AB5D-54DA1BABE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138160" y="1765766"/>
            <a:ext cx="3002280" cy="722952"/>
          </a:xfrm>
          <a:prstGeom prst="rect">
            <a:avLst/>
          </a:prstGeom>
          <a:solidFill>
            <a:srgbClr val="922E31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ตัวแทนข้อความ 16">
            <a:extLst>
              <a:ext uri="{FF2B5EF4-FFF2-40B4-BE49-F238E27FC236}">
                <a16:creationId xmlns:a16="http://schemas.microsoft.com/office/drawing/2014/main" id="{30873B7B-2B1A-472D-A3D6-52DE96D6EFC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138160" y="260524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D61487D2-ED03-400A-BE7E-C17004E55FA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0515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C70302C2-9AA1-429A-B64C-9DC9B0183A2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5948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ตัวแทนข้อความ 16">
            <a:extLst>
              <a:ext uri="{FF2B5EF4-FFF2-40B4-BE49-F238E27FC236}">
                <a16:creationId xmlns:a16="http://schemas.microsoft.com/office/drawing/2014/main" id="{642EC345-04AD-4031-9185-48DC54291DD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138160" y="3830790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ตัวแทนข้อความ 16">
            <a:extLst>
              <a:ext uri="{FF2B5EF4-FFF2-40B4-BE49-F238E27FC236}">
                <a16:creationId xmlns:a16="http://schemas.microsoft.com/office/drawing/2014/main" id="{507DFFD8-5C77-43E5-87AC-04CBC82B321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10515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ตัวแทนข้อความ 16">
            <a:extLst>
              <a:ext uri="{FF2B5EF4-FFF2-40B4-BE49-F238E27FC236}">
                <a16:creationId xmlns:a16="http://schemas.microsoft.com/office/drawing/2014/main" id="{0B0A46CB-9F4B-402F-81BB-2DC58633E3FC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5948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ตัวแทนข้อความ 16">
            <a:extLst>
              <a:ext uri="{FF2B5EF4-FFF2-40B4-BE49-F238E27FC236}">
                <a16:creationId xmlns:a16="http://schemas.microsoft.com/office/drawing/2014/main" id="{DAC28E04-08F3-4F2F-B2DA-A71CD82CBA0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138160" y="5061738"/>
            <a:ext cx="3002280" cy="11633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75000"/>
              </a:lnSpc>
              <a:buNone/>
              <a:defRPr sz="20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ตัวแทนข้อความ 16">
            <a:extLst>
              <a:ext uri="{FF2B5EF4-FFF2-40B4-BE49-F238E27FC236}">
                <a16:creationId xmlns:a16="http://schemas.microsoft.com/office/drawing/2014/main" id="{7D87E3A4-0B18-4D52-8757-13E3AA9A89F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51560" y="1765766"/>
            <a:ext cx="3002280" cy="722952"/>
          </a:xfrm>
          <a:prstGeom prst="rect">
            <a:avLst/>
          </a:prstGeom>
          <a:solidFill>
            <a:srgbClr val="DA5D4B"/>
          </a:solidFill>
        </p:spPr>
        <p:txBody>
          <a:bodyPr>
            <a:noAutofit/>
          </a:bodyPr>
          <a:lstStyle>
            <a:lvl1pPr marL="0" indent="0" algn="ctr">
              <a:lnSpc>
                <a:spcPct val="120000"/>
              </a:lnSpc>
              <a:buNone/>
              <a:defRPr sz="3200" b="0">
                <a:solidFill>
                  <a:schemeClr val="bg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3" name="รูปภาพ 22">
            <a:extLst>
              <a:ext uri="{FF2B5EF4-FFF2-40B4-BE49-F238E27FC236}">
                <a16:creationId xmlns:a16="http://schemas.microsoft.com/office/drawing/2014/main" id="{5C74A91E-C0E1-4F6C-8A25-BC718B42918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048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กราฟิก 11">
            <a:extLst>
              <a:ext uri="{FF2B5EF4-FFF2-40B4-BE49-F238E27FC236}">
                <a16:creationId xmlns:a16="http://schemas.microsoft.com/office/drawing/2014/main" id="{0947A95E-E004-4066-BBE4-FAB1BB4F5F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4926" t="64222" r="10797" b="8775"/>
          <a:stretch/>
        </p:blipFill>
        <p:spPr>
          <a:xfrm>
            <a:off x="4709160" y="973335"/>
            <a:ext cx="7482840" cy="5884665"/>
          </a:xfrm>
          <a:prstGeom prst="rect">
            <a:avLst/>
          </a:prstGeom>
        </p:spPr>
      </p:pic>
      <p:sp>
        <p:nvSpPr>
          <p:cNvPr id="7" name="ตัวแทนหมายเลขสไลด์ 4">
            <a:extLst>
              <a:ext uri="{FF2B5EF4-FFF2-40B4-BE49-F238E27FC236}">
                <a16:creationId xmlns:a16="http://schemas.microsoft.com/office/drawing/2014/main" id="{5C619743-85B3-4599-833D-7DB5E21D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  <p:sp>
        <p:nvSpPr>
          <p:cNvPr id="9" name="ตัวแทนวันที่ 2">
            <a:extLst>
              <a:ext uri="{FF2B5EF4-FFF2-40B4-BE49-F238E27FC236}">
                <a16:creationId xmlns:a16="http://schemas.microsoft.com/office/drawing/2014/main" id="{847987ED-D646-4B2F-85E7-3912BF90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A3FDB90-BD8B-4383-BB99-0DD894C77668}" type="datetime1">
              <a:rPr lang="th-TH" smtClean="0"/>
              <a:t>30/03/68</a:t>
            </a:fld>
            <a:endParaRPr lang="th-TH" dirty="0"/>
          </a:p>
        </p:txBody>
      </p:sp>
      <p:sp>
        <p:nvSpPr>
          <p:cNvPr id="11" name="ตัวแทนท้ายกระดาษ 3">
            <a:extLst>
              <a:ext uri="{FF2B5EF4-FFF2-40B4-BE49-F238E27FC236}">
                <a16:creationId xmlns:a16="http://schemas.microsoft.com/office/drawing/2014/main" id="{151FE45B-C5EA-4656-9F68-A37ACEC1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16" name="ตัวแทนข้อความ 16">
            <a:extLst>
              <a:ext uri="{FF2B5EF4-FFF2-40B4-BE49-F238E27FC236}">
                <a16:creationId xmlns:a16="http://schemas.microsoft.com/office/drawing/2014/main" id="{65849929-3916-4D9C-8F6C-E6C1203E0D0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5958841" cy="62863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4800" b="0">
                <a:solidFill>
                  <a:srgbClr val="922E31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ตัวแทนข้อความ 16">
            <a:extLst>
              <a:ext uri="{FF2B5EF4-FFF2-40B4-BE49-F238E27FC236}">
                <a16:creationId xmlns:a16="http://schemas.microsoft.com/office/drawing/2014/main" id="{F33F1323-832A-469D-A9CF-B893A263205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651758" y="1138392"/>
            <a:ext cx="5958842" cy="46517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0">
                <a:solidFill>
                  <a:srgbClr val="DA5D4B"/>
                </a:solidFill>
                <a:latin typeface="MorKhor 1" panose="020B0500040200020003" pitchFamily="34" charset="-34"/>
                <a:cs typeface="MorKhor 1" panose="020B0500040200020003" pitchFamily="34" charset="-34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8" name="รูปภาพ 17">
            <a:extLst>
              <a:ext uri="{FF2B5EF4-FFF2-40B4-BE49-F238E27FC236}">
                <a16:creationId xmlns:a16="http://schemas.microsoft.com/office/drawing/2014/main" id="{E6B13E69-50B9-4F51-9B7D-80AC2EF1A3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01" y="477254"/>
            <a:ext cx="721669" cy="120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1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FC7D8-CD25-4468-AD87-D040207B27EF}" type="datetime1">
              <a:rPr lang="th-TH" smtClean="0"/>
              <a:t>30/03/68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BD433-A3C6-4DFF-8587-7568F60AEA6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46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5" r:id="rId3"/>
    <p:sldLayoutId id="2147483660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74" r:id="rId11"/>
    <p:sldLayoutId id="2147483669" r:id="rId12"/>
    <p:sldLayoutId id="2147483670" r:id="rId13"/>
    <p:sldLayoutId id="2147483671" r:id="rId14"/>
    <p:sldLayoutId id="2147483676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1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5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</a:t>
            </a:fld>
            <a:endParaRPr lang="th-TH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6948BAB-F3DC-408E-8428-90A5859F1F58}"/>
              </a:ext>
            </a:extLst>
          </p:cNvPr>
          <p:cNvSpPr txBox="1">
            <a:spLocks/>
          </p:cNvSpPr>
          <p:nvPr/>
        </p:nvSpPr>
        <p:spPr>
          <a:xfrm>
            <a:off x="443753" y="1872706"/>
            <a:ext cx="11304493" cy="23223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rgbClr val="0070C0"/>
                </a:solidFill>
              </a:rPr>
              <a:t>Toward Entailment Checking: </a:t>
            </a:r>
            <a:br>
              <a:rPr lang="en-US" sz="5400" dirty="0">
                <a:solidFill>
                  <a:srgbClr val="0070C0"/>
                </a:solidFill>
              </a:rPr>
            </a:br>
            <a:r>
              <a:rPr lang="en-US" sz="5400" dirty="0">
                <a:solidFill>
                  <a:srgbClr val="0070C0"/>
                </a:solidFill>
              </a:rPr>
              <a:t>Explore </a:t>
            </a:r>
            <a:r>
              <a:rPr lang="en-US" sz="5400" dirty="0" err="1">
                <a:solidFill>
                  <a:srgbClr val="0070C0"/>
                </a:solidFill>
              </a:rPr>
              <a:t>Eigenmarking</a:t>
            </a:r>
            <a:r>
              <a:rPr lang="en-US" sz="5400" dirty="0">
                <a:solidFill>
                  <a:srgbClr val="0070C0"/>
                </a:solidFill>
              </a:rPr>
              <a:t> Search</a:t>
            </a:r>
            <a:endParaRPr lang="th-TH" sz="5400" dirty="0">
              <a:solidFill>
                <a:srgbClr val="0070C0"/>
              </a:solidFill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246D932-C319-4C00-B97E-B5A2E401471C}"/>
              </a:ext>
            </a:extLst>
          </p:cNvPr>
          <p:cNvSpPr txBox="1">
            <a:spLocks/>
          </p:cNvSpPr>
          <p:nvPr/>
        </p:nvSpPr>
        <p:spPr>
          <a:xfrm>
            <a:off x="17929" y="3854077"/>
            <a:ext cx="11555506" cy="9683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i="1">
                <a:solidFill>
                  <a:srgbClr val="F4750C"/>
                </a:solidFill>
              </a:rPr>
              <a:t>Tatpong Katanyukul</a:t>
            </a:r>
            <a:endParaRPr lang="en-US" i="1" baseline="30000">
              <a:solidFill>
                <a:srgbClr val="F4750C"/>
              </a:solidFill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000">
                <a:solidFill>
                  <a:srgbClr val="602E04"/>
                </a:solidFill>
              </a:rPr>
              <a:t>Computer Engineering, Khon Kaen University, Thailand</a:t>
            </a:r>
            <a:endParaRPr lang="th-TH" sz="2000" dirty="0">
              <a:solidFill>
                <a:srgbClr val="602E04"/>
              </a:solidFill>
            </a:endParaRP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C4B21E1-C2CC-48DC-A220-A8F3EDF7B0BB}"/>
              </a:ext>
            </a:extLst>
          </p:cNvPr>
          <p:cNvSpPr txBox="1">
            <a:spLocks/>
          </p:cNvSpPr>
          <p:nvPr/>
        </p:nvSpPr>
        <p:spPr>
          <a:xfrm>
            <a:off x="151888" y="5922844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5A1B12"/>
                </a:solidFill>
              </a:rPr>
              <a:t>inCACCT</a:t>
            </a:r>
            <a:r>
              <a:rPr lang="en-US" i="1" dirty="0">
                <a:solidFill>
                  <a:srgbClr val="5A1B12"/>
                </a:solidFill>
              </a:rPr>
              <a:t> 2025, 17-18 April, Chandigarh University, India</a:t>
            </a:r>
            <a:endParaRPr lang="th-TH" i="1" dirty="0">
              <a:solidFill>
                <a:srgbClr val="5A1B12"/>
              </a:solidFill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79D6D72-A2C4-42EF-AE22-B25D634CA450}"/>
              </a:ext>
            </a:extLst>
          </p:cNvPr>
          <p:cNvSpPr txBox="1">
            <a:spLocks/>
          </p:cNvSpPr>
          <p:nvPr/>
        </p:nvSpPr>
        <p:spPr>
          <a:xfrm>
            <a:off x="169818" y="5937925"/>
            <a:ext cx="11215868" cy="6250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7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MorKhor 1" panose="020B0500040200020003" pitchFamily="34" charset="-34"/>
                <a:ea typeface="+mn-ea"/>
                <a:cs typeface="MorKhor 1" panose="020B0500040200020003" pitchFamily="34" charset="-34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i="1" dirty="0" err="1">
                <a:solidFill>
                  <a:srgbClr val="FFFF00"/>
                </a:solidFill>
              </a:rPr>
              <a:t>inCACCT</a:t>
            </a:r>
            <a:r>
              <a:rPr lang="en-US" i="1" dirty="0">
                <a:solidFill>
                  <a:srgbClr val="FFFF00"/>
                </a:solidFill>
              </a:rPr>
              <a:t> 2025, 17-18 April, Chandigarh University, India</a:t>
            </a:r>
            <a:endParaRPr lang="th-TH" i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747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552712"/>
            <a:ext cx="9666514" cy="628631"/>
          </a:xfrm>
        </p:spPr>
        <p:txBody>
          <a:bodyPr/>
          <a:lstStyle/>
          <a:p>
            <a:r>
              <a:rPr lang="en-US" dirty="0"/>
              <a:t>Our Approach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806824" y="2011680"/>
            <a:ext cx="1073667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Use additional qubit(s)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Additional qubits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More effective eigenstates: </a:t>
            </a:r>
            <a:br>
              <a:rPr lang="en-US" sz="3200" dirty="0"/>
            </a:br>
            <a:r>
              <a:rPr lang="en-US" sz="3200" dirty="0"/>
              <a:t>	maintain minority condition of Grover search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Facilitate easy identification of no-winner case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423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11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/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01,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10,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Tag 11,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                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=0=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With winners, tag 01 has the answer(s):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while others having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,0,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But all-winner and no-winner may look the same.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E03574-A9B1-405F-8DB0-971DB70C3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64" y="3290659"/>
                <a:ext cx="11282082" cy="3280706"/>
              </a:xfrm>
              <a:prstGeom prst="rect">
                <a:avLst/>
              </a:prstGeom>
              <a:blipFill>
                <a:blip r:embed="rId3"/>
                <a:stretch>
                  <a:fillRect l="-756" t="-186" b="-334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261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 err="1"/>
              <a:t>Eigenmarking</a:t>
            </a:r>
            <a:r>
              <a:rPr lang="en-US" dirty="0"/>
              <a:t>: Cases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12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2E1337-83B2-401E-A782-0B99A16CD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471" y="950590"/>
            <a:ext cx="5620940" cy="224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𝝓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48661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47AA2E2-3DC2-4136-8449-85F841DFC2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7571746"/>
                  </p:ext>
                </p:extLst>
              </p:nvPr>
            </p:nvGraphicFramePr>
            <p:xfrm>
              <a:off x="1972166" y="950590"/>
              <a:ext cx="3686655" cy="2286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9316">
                      <a:extLst>
                        <a:ext uri="{9D8B030D-6E8A-4147-A177-3AD203B41FA5}">
                          <a16:colId xmlns:a16="http://schemas.microsoft.com/office/drawing/2014/main" val="2300615503"/>
                        </a:ext>
                      </a:extLst>
                    </a:gridCol>
                    <a:gridCol w="1299883">
                      <a:extLst>
                        <a:ext uri="{9D8B030D-6E8A-4147-A177-3AD203B41FA5}">
                          <a16:colId xmlns:a16="http://schemas.microsoft.com/office/drawing/2014/main" val="2063869199"/>
                        </a:ext>
                      </a:extLst>
                    </a:gridCol>
                    <a:gridCol w="1479176">
                      <a:extLst>
                        <a:ext uri="{9D8B030D-6E8A-4147-A177-3AD203B41FA5}">
                          <a16:colId xmlns:a16="http://schemas.microsoft.com/office/drawing/2014/main" val="785402038"/>
                        </a:ext>
                      </a:extLst>
                    </a:gridCol>
                    <a:gridCol w="208280">
                      <a:extLst>
                        <a:ext uri="{9D8B030D-6E8A-4147-A177-3AD203B41FA5}">
                          <a16:colId xmlns:a16="http://schemas.microsoft.com/office/drawing/2014/main" val="342642825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Tag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6000" r="-13130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16000" r="-15638" b="-4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665695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116000" r="-131308" b="-32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150118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01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213158" r="-13130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213158" r="-15638" b="-219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96685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317333" r="-13130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135802" t="-317333" r="-15638" b="-1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502841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11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3"/>
                          <a:stretch>
                            <a:fillRect l="-54206" t="-417333" r="-131308" b="-2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0</a:t>
                          </a:r>
                          <a:endParaRPr lang="th-TH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3549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800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dirty="0"/>
                            <a:t>,</a:t>
                          </a: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4C586FA-8EA2-4563-943B-7189A74075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4502739"/>
                  </p:ext>
                </p:extLst>
              </p:nvPr>
            </p:nvGraphicFramePr>
            <p:xfrm>
              <a:off x="645458" y="3525443"/>
              <a:ext cx="10901083" cy="20726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4989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1281953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1461247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452282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1380565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329004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11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No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116279" r="-591943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116279" r="-420417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116279" r="-323950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116279" r="-239648" b="-222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Some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218824" r="-591943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218824" r="-420417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218824" r="-323950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218824" r="-239648" b="-1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All win.</a:t>
                          </a:r>
                          <a:endParaRPr lang="th-TH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158768" t="-318824" r="-591943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227500" t="-318824" r="-420417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330252" t="-318824" r="-323950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4"/>
                          <a:stretch>
                            <a:fillRect l="-451101" t="-318824" r="-239648" b="-2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Arrow: Down 3">
            <a:extLst>
              <a:ext uri="{FF2B5EF4-FFF2-40B4-BE49-F238E27FC236}">
                <a16:creationId xmlns:a16="http://schemas.microsoft.com/office/drawing/2014/main" id="{0368A431-2DA9-43DB-846B-3525F0633F3A}"/>
              </a:ext>
            </a:extLst>
          </p:cNvPr>
          <p:cNvSpPr/>
          <p:nvPr/>
        </p:nvSpPr>
        <p:spPr>
          <a:xfrm rot="13502148">
            <a:off x="4294094" y="5640715"/>
            <a:ext cx="313765" cy="4661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E6DF2-483D-4E6D-8170-5184E095A383}"/>
              </a:ext>
            </a:extLst>
          </p:cNvPr>
          <p:cNvSpPr txBox="1"/>
          <p:nvPr/>
        </p:nvSpPr>
        <p:spPr>
          <a:xfrm>
            <a:off x="2642465" y="5927508"/>
            <a:ext cx="214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target</a:t>
            </a:r>
            <a:endParaRPr lang="th-TH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FF8E8C0B-375F-4AD4-BD75-D3E120D2E8D6}"/>
              </a:ext>
            </a:extLst>
          </p:cNvPr>
          <p:cNvSpPr/>
          <p:nvPr/>
        </p:nvSpPr>
        <p:spPr>
          <a:xfrm rot="8422342">
            <a:off x="6224467" y="5666233"/>
            <a:ext cx="412377" cy="5514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B2759-A28A-4BFF-9526-CDAB7D2734E1}"/>
              </a:ext>
            </a:extLst>
          </p:cNvPr>
          <p:cNvSpPr txBox="1"/>
          <p:nvPr/>
        </p:nvSpPr>
        <p:spPr>
          <a:xfrm>
            <a:off x="6736074" y="5907410"/>
            <a:ext cx="4875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Complementary, esp., in no win.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140438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13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247040" y="173512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DD7A03-6D86-4D27-815E-97FB24522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35" y="2480509"/>
            <a:ext cx="6508044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CFA5AC-9608-4379-BBD4-87B0FC3B5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38" y="2480509"/>
            <a:ext cx="6508044" cy="1988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D5AECF9-1DB8-44F1-AB41-93C5542EE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3000"/>
          <a:stretch/>
        </p:blipFill>
        <p:spPr>
          <a:xfrm>
            <a:off x="215989" y="4706655"/>
            <a:ext cx="3257833" cy="1988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31D31-D5F1-4A6B-9778-3EE6AC8787D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150" r="-73"/>
          <a:stretch/>
        </p:blipFill>
        <p:spPr>
          <a:xfrm>
            <a:off x="1251412" y="4706655"/>
            <a:ext cx="8735267" cy="1988992"/>
          </a:xfrm>
          <a:prstGeom prst="rect">
            <a:avLst/>
          </a:prstGeom>
        </p:spPr>
      </p:pic>
      <p:sp>
        <p:nvSpPr>
          <p:cNvPr id="14" name="Left Brace 13">
            <a:extLst>
              <a:ext uri="{FF2B5EF4-FFF2-40B4-BE49-F238E27FC236}">
                <a16:creationId xmlns:a16="http://schemas.microsoft.com/office/drawing/2014/main" id="{49872818-A573-4204-80F4-F54D686FC421}"/>
              </a:ext>
            </a:extLst>
          </p:cNvPr>
          <p:cNvSpPr/>
          <p:nvPr/>
        </p:nvSpPr>
        <p:spPr>
          <a:xfrm rot="5400000">
            <a:off x="1722479" y="2075063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C92B2-0785-4D63-A570-06200340629D}"/>
              </a:ext>
            </a:extLst>
          </p:cNvPr>
          <p:cNvSpPr txBox="1"/>
          <p:nvPr/>
        </p:nvSpPr>
        <p:spPr>
          <a:xfrm rot="18937247">
            <a:off x="1404934" y="1490004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5584620-6FA5-4E9E-9909-E78353927B6C}"/>
              </a:ext>
            </a:extLst>
          </p:cNvPr>
          <p:cNvSpPr/>
          <p:nvPr/>
        </p:nvSpPr>
        <p:spPr>
          <a:xfrm rot="5400000">
            <a:off x="2357564" y="2072111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05CBA-E45C-4399-B69E-56C7D00E5BD1}"/>
              </a:ext>
            </a:extLst>
          </p:cNvPr>
          <p:cNvSpPr txBox="1"/>
          <p:nvPr/>
        </p:nvSpPr>
        <p:spPr>
          <a:xfrm rot="18937247">
            <a:off x="2015327" y="1350218"/>
            <a:ext cx="2107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Complement group: 10</a:t>
            </a:r>
            <a:endParaRPr lang="th-TH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36146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oMath>
                          </a14:m>
                          <a:r>
                            <a:rPr lang="en-US" sz="1600" dirty="0"/>
                            <a:t>,</a:t>
                          </a:r>
                          <a:r>
                            <a:rPr lang="en-US" sz="16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36146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oMath>
                            </m:oMathPara>
                          </a14:m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B4CD62B-C1A5-4361-9B5C-0249DAA824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38298"/>
                  </p:ext>
                </p:extLst>
              </p:nvPr>
            </p:nvGraphicFramePr>
            <p:xfrm>
              <a:off x="4524869" y="841124"/>
              <a:ext cx="6681012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30100">
                      <a:extLst>
                        <a:ext uri="{9D8B030D-6E8A-4147-A177-3AD203B41FA5}">
                          <a16:colId xmlns:a16="http://schemas.microsoft.com/office/drawing/2014/main" val="2177309410"/>
                        </a:ext>
                      </a:extLst>
                    </a:gridCol>
                    <a:gridCol w="984457">
                      <a:extLst>
                        <a:ext uri="{9D8B030D-6E8A-4147-A177-3AD203B41FA5}">
                          <a16:colId xmlns:a16="http://schemas.microsoft.com/office/drawing/2014/main" val="3204217390"/>
                        </a:ext>
                      </a:extLst>
                    </a:gridCol>
                    <a:gridCol w="931548">
                      <a:extLst>
                        <a:ext uri="{9D8B030D-6E8A-4147-A177-3AD203B41FA5}">
                          <a16:colId xmlns:a16="http://schemas.microsoft.com/office/drawing/2014/main" val="1569412793"/>
                        </a:ext>
                      </a:extLst>
                    </a:gridCol>
                    <a:gridCol w="1080274">
                      <a:extLst>
                        <a:ext uri="{9D8B030D-6E8A-4147-A177-3AD203B41FA5}">
                          <a16:colId xmlns:a16="http://schemas.microsoft.com/office/drawing/2014/main" val="1503079010"/>
                        </a:ext>
                      </a:extLst>
                    </a:gridCol>
                    <a:gridCol w="935256">
                      <a:extLst>
                        <a:ext uri="{9D8B030D-6E8A-4147-A177-3AD203B41FA5}">
                          <a16:colId xmlns:a16="http://schemas.microsoft.com/office/drawing/2014/main" val="2276921861"/>
                        </a:ext>
                      </a:extLst>
                    </a:gridCol>
                    <a:gridCol w="1619377">
                      <a:extLst>
                        <a:ext uri="{9D8B030D-6E8A-4147-A177-3AD203B41FA5}">
                          <a16:colId xmlns:a16="http://schemas.microsoft.com/office/drawing/2014/main" val="63547409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10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11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87354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No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106557" r="-468323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106557" r="-39281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106557" r="-237640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106557" r="-176471" b="-2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Tie 01 and 10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3282662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Some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210000" r="-4683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210000" r="-39281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210000" r="-2376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210000" r="-176471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142904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All win.</a:t>
                          </a:r>
                          <a:endParaRPr lang="th-TH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116149" t="-310000" r="-4683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27451" t="-310000" r="-39281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281461" t="-310000" r="-2376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h-TH"/>
                        </a:p>
                      </a:txBody>
                      <a:tcPr>
                        <a:blipFill>
                          <a:blip r:embed="rId6"/>
                          <a:stretch>
                            <a:fillRect l="-443791" t="-310000" r="-176471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01 dominates</a:t>
                          </a:r>
                          <a:endParaRPr lang="th-TH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2774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53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Null and Subtle </a:t>
            </a:r>
            <a:r>
              <a:rPr lang="en-US" dirty="0" err="1"/>
              <a:t>Eigenmarkings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14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CD1D6-A9A5-4247-90BA-A3F098C3E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537" y="3932355"/>
            <a:ext cx="6850974" cy="22709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E9910E-D245-415F-AC3C-7D370B75B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287" y="1104465"/>
            <a:ext cx="6850974" cy="26748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F87934-752A-4535-848B-1C260AE4DDB3}"/>
              </a:ext>
            </a:extLst>
          </p:cNvPr>
          <p:cNvSpPr txBox="1"/>
          <p:nvPr/>
        </p:nvSpPr>
        <p:spPr>
          <a:xfrm>
            <a:off x="689312" y="4264320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Subtle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Only one extra qubit!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 change to </a:t>
            </a:r>
            <a:r>
              <a:rPr lang="en-US" sz="2000" i="1" dirty="0" err="1"/>
              <a:t>U</a:t>
            </a:r>
            <a:r>
              <a:rPr lang="en-US" sz="2000" i="1" baseline="-25000" dirty="0" err="1"/>
              <a:t>f</a:t>
            </a:r>
            <a:endParaRPr lang="en-US" sz="2000" i="1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Multiple-qubit control</a:t>
            </a:r>
            <a:endParaRPr lang="th-TH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B51AC8-C39B-4BEE-B96C-1DBC8F9BAD2A}"/>
              </a:ext>
            </a:extLst>
          </p:cNvPr>
          <p:cNvSpPr txBox="1"/>
          <p:nvPr/>
        </p:nvSpPr>
        <p:spPr>
          <a:xfrm>
            <a:off x="8820301" y="1209125"/>
            <a:ext cx="3137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 marking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Explicit no-winner state</a:t>
            </a:r>
          </a:p>
          <a:p>
            <a:r>
              <a:rPr lang="en-US" sz="2000" dirty="0"/>
              <a:t>	10 11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entailment checking,</a:t>
            </a:r>
          </a:p>
          <a:p>
            <a:r>
              <a:rPr lang="en-US" sz="2000" dirty="0"/>
              <a:t>    No-winner ~ no violation!</a:t>
            </a:r>
          </a:p>
        </p:txBody>
      </p:sp>
    </p:spTree>
    <p:extLst>
      <p:ext uri="{BB962C8B-B14F-4D97-AF65-F5344CB8AC3E}">
        <p14:creationId xmlns:p14="http://schemas.microsoft.com/office/powerpoint/2010/main" val="3208127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15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17523" y="332507"/>
            <a:ext cx="5969149" cy="628631"/>
          </a:xfrm>
        </p:spPr>
        <p:txBody>
          <a:bodyPr/>
          <a:lstStyle/>
          <a:p>
            <a:pPr algn="r"/>
            <a:r>
              <a:rPr lang="en-US" dirty="0"/>
              <a:t>Results: Null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55F6F4-3A46-4AEB-95E8-56A3128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896" y="1640831"/>
            <a:ext cx="6748314" cy="2067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19E9F-DB9B-48A0-A637-4A16C320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78"/>
          <a:stretch/>
        </p:blipFill>
        <p:spPr>
          <a:xfrm>
            <a:off x="1579897" y="3829132"/>
            <a:ext cx="3413444" cy="2067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D8B19A-3643-4629-AC19-6449D154F5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r="-1"/>
          <a:stretch/>
        </p:blipFill>
        <p:spPr>
          <a:xfrm>
            <a:off x="4954053" y="3829133"/>
            <a:ext cx="6832619" cy="20677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16AB4F-1693-47E3-9181-125D0BB5DD7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0" t="-304" b="304"/>
          <a:stretch/>
        </p:blipFill>
        <p:spPr>
          <a:xfrm>
            <a:off x="8322973" y="1638132"/>
            <a:ext cx="3336384" cy="2061463"/>
          </a:xfrm>
          <a:prstGeom prst="rect">
            <a:avLst/>
          </a:prstGeom>
        </p:spPr>
      </p:pic>
      <p:sp>
        <p:nvSpPr>
          <p:cNvPr id="16" name="Left Brace 15">
            <a:extLst>
              <a:ext uri="{FF2B5EF4-FFF2-40B4-BE49-F238E27FC236}">
                <a16:creationId xmlns:a16="http://schemas.microsoft.com/office/drawing/2014/main" id="{C2BA904F-4002-467C-8462-AF1730D5F04A}"/>
              </a:ext>
            </a:extLst>
          </p:cNvPr>
          <p:cNvSpPr/>
          <p:nvPr/>
        </p:nvSpPr>
        <p:spPr>
          <a:xfrm rot="5400000">
            <a:off x="3174763" y="2053914"/>
            <a:ext cx="87129" cy="573742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D06E06-1E7E-444C-B019-15D14B5033D8}"/>
              </a:ext>
            </a:extLst>
          </p:cNvPr>
          <p:cNvSpPr txBox="1"/>
          <p:nvPr/>
        </p:nvSpPr>
        <p:spPr>
          <a:xfrm rot="18937247">
            <a:off x="2561384" y="862931"/>
            <a:ext cx="1654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01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2AD5A3-C07F-4712-9C06-5BA76EDB8C03}"/>
              </a:ext>
            </a:extLst>
          </p:cNvPr>
          <p:cNvCxnSpPr>
            <a:cxnSpLocks/>
          </p:cNvCxnSpPr>
          <p:nvPr/>
        </p:nvCxnSpPr>
        <p:spPr>
          <a:xfrm>
            <a:off x="3218327" y="1353671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F1D6E70-2B46-493F-8EC1-A4EA8341A528}"/>
              </a:ext>
            </a:extLst>
          </p:cNvPr>
          <p:cNvCxnSpPr>
            <a:cxnSpLocks/>
          </p:cNvCxnSpPr>
          <p:nvPr/>
        </p:nvCxnSpPr>
        <p:spPr>
          <a:xfrm>
            <a:off x="4098608" y="1290918"/>
            <a:ext cx="0" cy="3472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912A88-B79F-48AE-93A0-D32A3E5FC969}"/>
              </a:ext>
            </a:extLst>
          </p:cNvPr>
          <p:cNvSpPr txBox="1"/>
          <p:nvPr/>
        </p:nvSpPr>
        <p:spPr>
          <a:xfrm rot="19153175">
            <a:off x="3405736" y="838289"/>
            <a:ext cx="1730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Null marking state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3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5B872E-8491-48FA-9097-DF6563F5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16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B0332-258A-4679-A40D-48260D325D0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07336" y="255681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Results: Subtle </a:t>
            </a:r>
            <a:r>
              <a:rPr lang="en-US" dirty="0" err="1"/>
              <a:t>Eigenmarking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62BF3-07BB-48C8-85F9-0BECAADFEA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34"/>
          <a:stretch/>
        </p:blipFill>
        <p:spPr>
          <a:xfrm>
            <a:off x="7243482" y="2051209"/>
            <a:ext cx="3482788" cy="20165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A252B-072B-4FE7-A3D0-3762D0EE1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2028604"/>
            <a:ext cx="6870011" cy="20258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9DCE5-A50E-49E1-AE8D-D8BEB4BF51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38" y="4107985"/>
            <a:ext cx="6870010" cy="20303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459AC9A-7E50-438F-97B4-7E7C2016F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53" y="4111518"/>
            <a:ext cx="7012417" cy="20268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F3464C-0CCA-45E5-AB90-EEFB908C9A37}"/>
              </a:ext>
            </a:extLst>
          </p:cNvPr>
          <p:cNvCxnSpPr>
            <a:cxnSpLocks/>
          </p:cNvCxnSpPr>
          <p:nvPr/>
        </p:nvCxnSpPr>
        <p:spPr>
          <a:xfrm>
            <a:off x="3460376" y="1694329"/>
            <a:ext cx="0" cy="5378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0B4FC5-8017-44D9-B954-8105E94E8F2D}"/>
              </a:ext>
            </a:extLst>
          </p:cNvPr>
          <p:cNvSpPr txBox="1"/>
          <p:nvPr/>
        </p:nvSpPr>
        <p:spPr>
          <a:xfrm rot="19322848">
            <a:off x="2671286" y="1307043"/>
            <a:ext cx="17212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Complement state</a:t>
            </a:r>
            <a:endParaRPr lang="th-TH" sz="1600" dirty="0">
              <a:solidFill>
                <a:srgbClr val="0070C0"/>
              </a:solidFill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069AF58-2882-44CD-B28C-4D69F44C94B5}"/>
              </a:ext>
            </a:extLst>
          </p:cNvPr>
          <p:cNvSpPr/>
          <p:nvPr/>
        </p:nvSpPr>
        <p:spPr>
          <a:xfrm rot="5400000">
            <a:off x="1446920" y="2350676"/>
            <a:ext cx="154174" cy="123714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B008-2392-49C2-B2E0-806EBAEA6EDF}"/>
              </a:ext>
            </a:extLst>
          </p:cNvPr>
          <p:cNvSpPr txBox="1"/>
          <p:nvPr/>
        </p:nvSpPr>
        <p:spPr>
          <a:xfrm rot="18937247">
            <a:off x="1124784" y="1196063"/>
            <a:ext cx="15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Answer group: 0</a:t>
            </a:r>
            <a:endParaRPr lang="th-TH" sz="1600" dirty="0">
              <a:solidFill>
                <a:srgbClr val="FF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45ED7E-37F2-453D-A829-99A1DB65D61F}"/>
              </a:ext>
            </a:extLst>
          </p:cNvPr>
          <p:cNvCxnSpPr>
            <a:cxnSpLocks/>
          </p:cNvCxnSpPr>
          <p:nvPr/>
        </p:nvCxnSpPr>
        <p:spPr>
          <a:xfrm>
            <a:off x="1541927" y="1899116"/>
            <a:ext cx="0" cy="822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82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Get The Winner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17</a:t>
            </a:fld>
            <a:endParaRPr lang="th-T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99C644-635F-49D6-BE5C-ABB2EBE42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37" y="3068280"/>
            <a:ext cx="7800989" cy="143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/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Relative difference between #counts (observed) of winning states and ones of non-winning state.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7687BD-5625-4F5E-A79D-8D264EAC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57" y="2076836"/>
                <a:ext cx="10551459" cy="707886"/>
              </a:xfrm>
              <a:prstGeom prst="rect">
                <a:avLst/>
              </a:prstGeom>
              <a:blipFill>
                <a:blip r:embed="rId3"/>
                <a:stretch>
                  <a:fillRect l="-636" t="-5172" b="-775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/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E.g.,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=1.1</m:t>
                    </m:r>
                  </m:oMath>
                </a14:m>
                <a:r>
                  <a:rPr lang="en-US" sz="2000" dirty="0"/>
                  <a:t> means that chance of seeing the winning state </a:t>
                </a:r>
                <a:br>
                  <a:rPr lang="en-US" sz="20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≈1.1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≈2.1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.</a:t>
                </a:r>
                <a:endParaRPr lang="th-TH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293DAF-43D4-4E0D-9FE0-092D72F2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37" y="4788036"/>
                <a:ext cx="4536901" cy="1015663"/>
              </a:xfrm>
              <a:prstGeom prst="rect">
                <a:avLst/>
              </a:prstGeom>
              <a:blipFill>
                <a:blip r:embed="rId4"/>
                <a:stretch>
                  <a:fillRect l="-1344" t="-2994" b="-718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DC3EEEA-4360-4012-B92C-AEDD7B909C88}"/>
              </a:ext>
            </a:extLst>
          </p:cNvPr>
          <p:cNvSpPr/>
          <p:nvPr/>
        </p:nvSpPr>
        <p:spPr>
          <a:xfrm>
            <a:off x="4294093" y="3612777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5A9865-B13C-4E77-BBEF-9ACB7820DAEA}"/>
              </a:ext>
            </a:extLst>
          </p:cNvPr>
          <p:cNvSpPr/>
          <p:nvPr/>
        </p:nvSpPr>
        <p:spPr>
          <a:xfrm>
            <a:off x="6920751" y="4153404"/>
            <a:ext cx="546847" cy="3137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3951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169758"/>
            <a:ext cx="9666514" cy="628631"/>
          </a:xfrm>
        </p:spPr>
        <p:txBody>
          <a:bodyPr/>
          <a:lstStyle/>
          <a:p>
            <a:r>
              <a:rPr lang="en-US" dirty="0"/>
              <a:t>Final Results: Some Win VS No Win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18</a:t>
            </a:fld>
            <a:endParaRPr lang="th-T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66720-372D-44F9-9364-3BDAB231B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024" y="1031055"/>
            <a:ext cx="7271888" cy="237361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C97B74A-6148-4757-B550-7337541D4B20}"/>
              </a:ext>
            </a:extLst>
          </p:cNvPr>
          <p:cNvSpPr/>
          <p:nvPr/>
        </p:nvSpPr>
        <p:spPr>
          <a:xfrm>
            <a:off x="3720353" y="2985247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A09F0D-A63A-4E27-903B-05351CA6F304}"/>
              </a:ext>
            </a:extLst>
          </p:cNvPr>
          <p:cNvSpPr/>
          <p:nvPr/>
        </p:nvSpPr>
        <p:spPr>
          <a:xfrm>
            <a:off x="5150980" y="2244756"/>
            <a:ext cx="1021976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470C90-71E3-4654-ABD5-A71089835FFE}"/>
              </a:ext>
            </a:extLst>
          </p:cNvPr>
          <p:cNvSpPr/>
          <p:nvPr/>
        </p:nvSpPr>
        <p:spPr>
          <a:xfrm>
            <a:off x="6547437" y="2985247"/>
            <a:ext cx="1126351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B2EB37-FC63-427E-91AA-D6EFE5CB1925}"/>
              </a:ext>
            </a:extLst>
          </p:cNvPr>
          <p:cNvSpPr/>
          <p:nvPr/>
        </p:nvSpPr>
        <p:spPr>
          <a:xfrm>
            <a:off x="7942730" y="2244756"/>
            <a:ext cx="1093694" cy="2779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/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Distinguishability ~ gap between at least some win vs no win.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Worst-case: worst score of the winner </a:t>
                </a:r>
                <a:r>
                  <a:rPr lang="en-US" sz="2400" i="1" dirty="0"/>
                  <a:t>vs</a:t>
                </a:r>
                <a:r>
                  <a:rPr lang="en-US" sz="2400" dirty="0"/>
                  <a:t> best score of the non-winner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&gt;0</m:t>
                                  </m:r>
                                </m:lim>
                              </m:limLow>
                            </m:fNam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2468FF-AEDB-4DB7-9C98-2636D2321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4" y="3771369"/>
                <a:ext cx="8991600" cy="2786917"/>
              </a:xfrm>
              <a:prstGeom prst="rect">
                <a:avLst/>
              </a:prstGeom>
              <a:blipFill>
                <a:blip r:embed="rId3"/>
                <a:stretch>
                  <a:fillRect l="-1017" t="-1751" r="-6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566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D260BE4-528B-4BB7-A3BB-918FD9439E1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97513" y="274805"/>
            <a:ext cx="10074534" cy="628631"/>
          </a:xfrm>
        </p:spPr>
        <p:txBody>
          <a:bodyPr/>
          <a:lstStyle/>
          <a:p>
            <a:r>
              <a:rPr lang="en-US" dirty="0"/>
              <a:t>Conclusion</a:t>
            </a:r>
            <a:endParaRPr lang="th-TH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CE8742-0D02-445A-8675-58D6418E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19</a:t>
            </a:fld>
            <a:endParaRPr lang="th-T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89FBA-6EDD-4F42-866A-9A991841367F}"/>
              </a:ext>
            </a:extLst>
          </p:cNvPr>
          <p:cNvSpPr txBox="1"/>
          <p:nvPr/>
        </p:nvSpPr>
        <p:spPr>
          <a:xfrm>
            <a:off x="403412" y="1757652"/>
            <a:ext cx="113851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ideas work! 	All three schemes work fine.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outcomes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Eigenmarking</a:t>
            </a:r>
            <a:r>
              <a:rPr lang="en-US" sz="2400" dirty="0"/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Better at suppressing chances of dummy states: best global winning margin.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distinguishability: best relative scores.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Subtle marking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Quite well on every aspect: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local winning margin,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/>
              <a:t>best absolute distinguishability.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Architectural aspect: subtle marking requires less, but needs multiple-qubit controls.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</a:t>
            </a:r>
            <a:r>
              <a:rPr lang="en-US" sz="2400" i="1" dirty="0">
                <a:solidFill>
                  <a:srgbClr val="FF0000"/>
                </a:solidFill>
              </a:rPr>
              <a:t>Scalability?</a:t>
            </a:r>
            <a:r>
              <a:rPr lang="en-US" sz="2400" dirty="0"/>
              <a:t> (more qubits) </a:t>
            </a:r>
            <a:r>
              <a:rPr lang="en-US" sz="2400" i="1" dirty="0">
                <a:solidFill>
                  <a:srgbClr val="FF0000"/>
                </a:solidFill>
              </a:rPr>
              <a:t>Reliability?</a:t>
            </a:r>
            <a:r>
              <a:rPr lang="en-US" sz="2400" dirty="0"/>
              <a:t> (theoretical analysis) </a:t>
            </a:r>
            <a:r>
              <a:rPr lang="en-US" sz="2400" i="1" dirty="0">
                <a:solidFill>
                  <a:srgbClr val="FF0000"/>
                </a:solidFill>
              </a:rPr>
              <a:t>Robustness?</a:t>
            </a:r>
            <a:r>
              <a:rPr lang="en-US" sz="2400" dirty="0"/>
              <a:t> (real QC)</a:t>
            </a:r>
          </a:p>
        </p:txBody>
      </p:sp>
    </p:spTree>
    <p:extLst>
      <p:ext uri="{BB962C8B-B14F-4D97-AF65-F5344CB8AC3E}">
        <p14:creationId xmlns:p14="http://schemas.microsoft.com/office/powerpoint/2010/main" val="703012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Big Picture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5A1B12"/>
                    </a:solidFill>
                  </a:rPr>
                  <a:t>Entailment is central to logic reasoning.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5A1B12"/>
                    </a:solidFill>
                  </a:rPr>
                  <a:t>Model checking goes through all combinations of logical symbols for validation of entailment: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5A1B1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5A1B1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5A1B1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solidFill>
                      <a:srgbClr val="5A1B12"/>
                    </a:solidFill>
                  </a:rPr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solidFill>
                    <a:srgbClr val="5A1B12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solidFill>
                      <a:srgbClr val="5A1B12"/>
                    </a:solidFill>
                  </a:rPr>
                  <a:t>Our work is to propose improved quantum search targeting a more efficient model checking.</a:t>
                </a:r>
              </a:p>
              <a:p>
                <a:endParaRPr lang="th-TH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76" y="2178423"/>
                <a:ext cx="10345271" cy="4031873"/>
              </a:xfrm>
              <a:prstGeom prst="rect">
                <a:avLst/>
              </a:prstGeom>
              <a:blipFill>
                <a:blip r:embed="rId2"/>
                <a:stretch>
                  <a:fillRect l="-1355" t="-1964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1695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6BB72-1D86-4AB9-830D-4040D9E7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20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317FC-7961-40BE-AD27-120F9C8E4FC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4959" y="238947"/>
            <a:ext cx="5958841" cy="628631"/>
          </a:xfrm>
        </p:spPr>
        <p:txBody>
          <a:bodyPr/>
          <a:lstStyle/>
          <a:p>
            <a:pPr algn="r"/>
            <a:r>
              <a:rPr lang="en-US" dirty="0"/>
              <a:t>Architectures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38DCB-4CDB-4E1F-8822-E66B0085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1012713"/>
            <a:ext cx="5620940" cy="2243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9DDD7-92D1-4186-B670-D9AF03D46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78" y="3456875"/>
            <a:ext cx="5620940" cy="18632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64B138-2D81-4A4D-809A-FA7E12E0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123" y="867578"/>
            <a:ext cx="3907358" cy="2388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B5C603-AAD1-4EEA-9B70-6A0660B6F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2672" y="3429000"/>
            <a:ext cx="3955809" cy="253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1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วัดพระธาตุขามแก่น.jpg">
            <a:extLst>
              <a:ext uri="{FF2B5EF4-FFF2-40B4-BE49-F238E27FC236}">
                <a16:creationId xmlns:a16="http://schemas.microsoft.com/office/drawing/2014/main" id="{2E422976-EA76-4DF1-A3CF-7F835BB498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8" b="28700"/>
          <a:stretch/>
        </p:blipFill>
        <p:spPr bwMode="auto">
          <a:xfrm>
            <a:off x="1086970" y="1526428"/>
            <a:ext cx="10018059" cy="4829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9A2321-9AF7-4C3A-BDB4-C5F67BC9EAA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6970" y="3764913"/>
            <a:ext cx="5029200" cy="1813616"/>
          </a:xfrm>
        </p:spPr>
        <p:txBody>
          <a:bodyPr/>
          <a:lstStyle/>
          <a:p>
            <a:r>
              <a:rPr lang="pa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ਤੁਹਾਡਾ ਧੰਨਵਾਦ</a:t>
            </a:r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endParaRPr lang="en-US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  <a:p>
            <a:r>
              <a:rPr lang="hi-IN" sz="2800" i="1" dirty="0">
                <a:solidFill>
                  <a:srgbClr val="FFFF00"/>
                </a:solidFill>
                <a:latin typeface="Times New Roman" panose="02020603050405020304" pitchFamily="18" charset="0"/>
              </a:rPr>
              <a:t>धन्यवाद।</a:t>
            </a:r>
          </a:p>
          <a:p>
            <a:endParaRPr lang="th-TH" sz="2800" i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C03961-7738-4FCE-BAEC-1B9D911D04F1}"/>
              </a:ext>
            </a:extLst>
          </p:cNvPr>
          <p:cNvSpPr/>
          <p:nvPr/>
        </p:nvSpPr>
        <p:spPr>
          <a:xfrm>
            <a:off x="553570" y="264230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800" i="1" dirty="0">
                <a:solidFill>
                  <a:schemeClr val="bg1"/>
                </a:solidFill>
              </a:rPr>
              <a:t>Thank you</a:t>
            </a:r>
            <a:endParaRPr lang="th-TH" sz="4800" i="1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F8BF-C039-4C60-9263-AF0AE0BBB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21</a:t>
            </a:fld>
            <a:endParaRPr lang="th-T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5B05E-362B-41E2-9AB4-7D7BE2653819}"/>
              </a:ext>
            </a:extLst>
          </p:cNvPr>
          <p:cNvSpPr txBox="1"/>
          <p:nvPr/>
        </p:nvSpPr>
        <p:spPr>
          <a:xfrm>
            <a:off x="988563" y="6347069"/>
            <a:ext cx="861806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/>
              <a:t>image: https://commons.wikimedia.org/wiki/File:%E0%B8%A7%E0%B8%B1%E0%B8%94%E0%B8%9E%E0%B8%A3%E0%B8%B0%E0%B8%98%E0%B8%B2%E0%B8%95%E0%B8%B8%E0%B8%82%E0%B8%B2%E0%B8%A1%E0%B9%81%E0%B8%81%E0%B9%88%E0%B8%99.jpg</a:t>
            </a:r>
            <a:endParaRPr lang="th-TH" sz="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75DDA2-B04F-4253-A9BB-2AD3294AD96F}"/>
              </a:ext>
            </a:extLst>
          </p:cNvPr>
          <p:cNvSpPr txBox="1"/>
          <p:nvPr/>
        </p:nvSpPr>
        <p:spPr>
          <a:xfrm>
            <a:off x="7761195" y="5823999"/>
            <a:ext cx="3343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th-TH" sz="1400" dirty="0">
                <a:solidFill>
                  <a:srgbClr val="FF3399"/>
                </a:solidFill>
              </a:rPr>
              <a:t>วัดพระธาตุขามแก่น</a:t>
            </a:r>
            <a:r>
              <a:rPr lang="en-US" sz="1400" dirty="0">
                <a:solidFill>
                  <a:srgbClr val="FF3399"/>
                </a:solidFill>
              </a:rPr>
              <a:t> (</a:t>
            </a:r>
            <a:r>
              <a:rPr lang="en-US" sz="1400" dirty="0" err="1">
                <a:solidFill>
                  <a:srgbClr val="FF3399"/>
                </a:solidFill>
              </a:rPr>
              <a:t>Phrathat</a:t>
            </a:r>
            <a:r>
              <a:rPr lang="en-US" sz="1400" dirty="0">
                <a:solidFill>
                  <a:srgbClr val="FF3399"/>
                </a:solidFill>
              </a:rPr>
              <a:t> Kham </a:t>
            </a:r>
            <a:r>
              <a:rPr lang="en-US" sz="1400" dirty="0" err="1">
                <a:solidFill>
                  <a:srgbClr val="FF3399"/>
                </a:solidFill>
              </a:rPr>
              <a:t>Kaen</a:t>
            </a:r>
            <a:r>
              <a:rPr lang="en-US" sz="1400" dirty="0">
                <a:solidFill>
                  <a:srgbClr val="FF3399"/>
                </a:solidFill>
              </a:rPr>
              <a:t>)</a:t>
            </a:r>
            <a:br>
              <a:rPr lang="en-US" sz="1400" dirty="0">
                <a:solidFill>
                  <a:srgbClr val="FF3399"/>
                </a:solidFill>
              </a:rPr>
            </a:br>
            <a:r>
              <a:rPr lang="en-US" sz="1400" dirty="0" err="1">
                <a:solidFill>
                  <a:srgbClr val="FAA906"/>
                </a:solidFill>
              </a:rPr>
              <a:t>Khon</a:t>
            </a:r>
            <a:r>
              <a:rPr lang="en-US" sz="1400" dirty="0">
                <a:solidFill>
                  <a:srgbClr val="FAA906"/>
                </a:solidFill>
              </a:rPr>
              <a:t> </a:t>
            </a:r>
            <a:r>
              <a:rPr lang="en-US" sz="1400" dirty="0" err="1">
                <a:solidFill>
                  <a:srgbClr val="FAA906"/>
                </a:solidFill>
              </a:rPr>
              <a:t>Kaen</a:t>
            </a:r>
            <a:r>
              <a:rPr lang="en-US" sz="1400" dirty="0">
                <a:solidFill>
                  <a:srgbClr val="FAA906"/>
                </a:solidFill>
              </a:rPr>
              <a:t>, Thailand</a:t>
            </a:r>
            <a:endParaRPr lang="th-TH" sz="1400" dirty="0">
              <a:solidFill>
                <a:srgbClr val="FAA9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705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8926159" cy="628631"/>
          </a:xfrm>
        </p:spPr>
        <p:txBody>
          <a:bodyPr/>
          <a:lstStyle/>
          <a:p>
            <a:r>
              <a:rPr lang="en-US" dirty="0"/>
              <a:t>Model Checking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and only if, in </a:t>
            </a:r>
            <a:r>
              <a:rPr lang="en-US" b="1" dirty="0"/>
              <a:t>every truth scenario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 which KB is true, </a:t>
            </a:r>
            <a:r>
              <a:rPr lang="en-US" dirty="0">
                <a:sym typeface="Symbol" panose="05050102010706020507" pitchFamily="18" charset="2"/>
              </a:rPr>
              <a:t> is true.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22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506504" y="2094080"/>
            <a:ext cx="47109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217459" y="2156833"/>
            <a:ext cx="56702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 </a:t>
            </a: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 </a:t>
            </a: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 </a:t>
            </a:r>
            <a:endParaRPr lang="th-TH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6C5ACC-DCB5-4CF6-97FB-D7EBACA6A4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5223" y="3940739"/>
          <a:ext cx="10841320" cy="195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530">
                  <a:extLst>
                    <a:ext uri="{9D8B030D-6E8A-4147-A177-3AD203B41FA5}">
                      <a16:colId xmlns:a16="http://schemas.microsoft.com/office/drawing/2014/main" val="1937629021"/>
                    </a:ext>
                  </a:extLst>
                </a:gridCol>
                <a:gridCol w="1479176">
                  <a:extLst>
                    <a:ext uri="{9D8B030D-6E8A-4147-A177-3AD203B41FA5}">
                      <a16:colId xmlns:a16="http://schemas.microsoft.com/office/drawing/2014/main" val="3193801481"/>
                    </a:ext>
                  </a:extLst>
                </a:gridCol>
                <a:gridCol w="942789">
                  <a:extLst>
                    <a:ext uri="{9D8B030D-6E8A-4147-A177-3AD203B41FA5}">
                      <a16:colId xmlns:a16="http://schemas.microsoft.com/office/drawing/2014/main" val="2110669423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3489833080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399154091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796084335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1815143759"/>
                    </a:ext>
                  </a:extLst>
                </a:gridCol>
                <a:gridCol w="1355165">
                  <a:extLst>
                    <a:ext uri="{9D8B030D-6E8A-4147-A177-3AD203B41FA5}">
                      <a16:colId xmlns:a16="http://schemas.microsoft.com/office/drawing/2014/main" val="4722202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Spiky </a:t>
                      </a:r>
                      <a:r>
                        <a:rPr lang="en-US" sz="1800" dirty="0" err="1"/>
                        <a:t>Montong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Life on Mars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KB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1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2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3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en-US" sz="1800" baseline="-25000" dirty="0">
                          <a:sym typeface="Symbol" panose="05050102010706020507" pitchFamily="18" charset="2"/>
                        </a:rPr>
                        <a:t>4</a:t>
                      </a:r>
                      <a:endParaRPr lang="th-TH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111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00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004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46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T</a:t>
                      </a:r>
                      <a:endParaRPr lang="th-TH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</a:t>
                      </a:r>
                      <a:endParaRPr lang="th-TH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C00000"/>
                          </a:solidFill>
                        </a:rPr>
                        <a:t>F</a:t>
                      </a:r>
                      <a:endParaRPr lang="th-TH" sz="20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h-TH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9253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/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⊨</m:t>
                      </m:r>
                      <m:r>
                        <m:rPr>
                          <m:nor/>
                        </m:rPr>
                        <a:rPr lang="th-TH" sz="2000" b="0" i="0" smtClean="0"/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663562-6189-4873-9EA1-A278D8EB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035" y="5938684"/>
                <a:ext cx="1133965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/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88F1E88-2407-42E0-B068-6836BA888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00" y="5944319"/>
                <a:ext cx="113306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/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7A3484-2826-4A1C-A64E-875826CEE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659" y="5938684"/>
                <a:ext cx="113306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/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m:rPr>
                          <m:nor/>
                        </m:rPr>
                        <a:rPr lang="th-TH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000"/>
                        <m:t>⊭</m:t>
                      </m:r>
                      <m:r>
                        <a:rPr lang="th-TH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F4E8D61-8713-44F3-B5E2-F492E5003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119" y="5938684"/>
                <a:ext cx="1133067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9AE82AF0-46E4-481F-94A4-19380EE70973}"/>
              </a:ext>
            </a:extLst>
          </p:cNvPr>
          <p:cNvSpPr/>
          <p:nvPr/>
        </p:nvSpPr>
        <p:spPr>
          <a:xfrm>
            <a:off x="10255624" y="4303059"/>
            <a:ext cx="224117" cy="1538079"/>
          </a:xfrm>
          <a:prstGeom prst="rightBrace">
            <a:avLst>
              <a:gd name="adj1" fmla="val 8333"/>
              <a:gd name="adj2" fmla="val 52331"/>
            </a:avLst>
          </a:prstGeom>
          <a:ln w="28575">
            <a:solidFill>
              <a:srgbClr val="602E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/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C8064F-9F40-4CCD-A1A5-6CAE1A03A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075" y="4765665"/>
                <a:ext cx="992043" cy="461665"/>
              </a:xfrm>
              <a:prstGeom prst="rect">
                <a:avLst/>
              </a:prstGeom>
              <a:blipFill>
                <a:blip r:embed="rId7"/>
                <a:stretch>
                  <a:fillRect l="-613" r="-5521" b="-1052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316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77788" y="176192"/>
            <a:ext cx="9893995" cy="628631"/>
          </a:xfrm>
        </p:spPr>
        <p:txBody>
          <a:bodyPr/>
          <a:lstStyle/>
          <a:p>
            <a:r>
              <a:rPr lang="en-US" dirty="0"/>
              <a:t>Logic Entailment: Theorem Proving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23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64" y="2033187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068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24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Eigenstates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B076A-1BF5-48AD-80D2-43B8289B7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14" y="1904101"/>
            <a:ext cx="4297739" cy="35912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/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Vertical Magnetic Field (Z </a:t>
                </a:r>
                <a:r>
                  <a:rPr lang="en-US" dirty="0">
                    <a:sym typeface="Symbol" panose="05050102010706020507" pitchFamily="18" charset="2"/>
                  </a:rPr>
                  <a:t>)</a:t>
                </a: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Up, Down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Horizontal Magnetic Field (X </a:t>
                </a:r>
                <a:r>
                  <a:rPr lang="en-US" dirty="0">
                    <a:sym typeface="Symbol" panose="05050102010706020507" pitchFamily="18" charset="2"/>
                  </a:rPr>
                  <a:t></a:t>
                </a:r>
                <a:r>
                  <a:rPr lang="en-US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Results:  Front, Back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Eigenstates depend on measurement operators.</a:t>
                </a:r>
                <a:endParaRPr lang="th-T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6FA5F7-504A-4B88-8949-A000D77BB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564" y="1523999"/>
                <a:ext cx="5651357" cy="4401205"/>
              </a:xfrm>
              <a:prstGeom prst="rect">
                <a:avLst/>
              </a:prstGeom>
              <a:blipFill>
                <a:blip r:embed="rId3"/>
                <a:stretch>
                  <a:fillRect l="-1940" t="-1662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5A4E1A-7813-43F2-9D37-24F6995FD3AB}"/>
              </a:ext>
            </a:extLst>
          </p:cNvPr>
          <p:cNvSpPr txBox="1"/>
          <p:nvPr/>
        </p:nvSpPr>
        <p:spPr>
          <a:xfrm>
            <a:off x="579114" y="5495362"/>
            <a:ext cx="4297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</a:t>
            </a:r>
            <a:r>
              <a:rPr lang="en-US" dirty="0">
                <a:sym typeface="Symbol" panose="05050102010706020507" pitchFamily="18" charset="2"/>
              </a:rPr>
              <a:t>  </a:t>
            </a:r>
            <a:r>
              <a:rPr lang="en-US" dirty="0"/>
              <a:t>SG Apparatus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118100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2A323D-A871-42A4-8651-B965F955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pPr/>
              <a:t>25</a:t>
            </a:fld>
            <a:endParaRPr lang="th-TH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F923AE-CC1F-4A15-9D5F-6B7441661F8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Superposition</a:t>
            </a:r>
            <a:endParaRPr lang="th-TH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80EF2A0-6AAB-41A6-83C0-6692DFAA745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Stern-Gerlach Experiments</a:t>
            </a:r>
            <a:endParaRPr lang="th-T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8C664A-AD1B-46D6-A893-91068B12E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843" y="429033"/>
            <a:ext cx="5210207" cy="62026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/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#5, which way do the silver atoms go through x-magnetic field?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Another word, what is the state at that moment?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#4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c.f. #3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It is “superposition”.</a:t>
                </a:r>
                <a:endParaRPr lang="th-T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5C7CB9-C8B6-43B1-8CF1-F9BD9D544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54" y="2189247"/>
                <a:ext cx="4772817" cy="4401205"/>
              </a:xfrm>
              <a:prstGeom prst="rect">
                <a:avLst/>
              </a:prstGeom>
              <a:blipFill>
                <a:blip r:embed="rId3"/>
                <a:stretch>
                  <a:fillRect l="-2299" t="-1247" b="-2078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501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Eigenstates and Measurement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Observability: when measured, the state collapses to one of its eigenstates upon measurement.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Eigenstates correspond to the measurement operator.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Probability of an eigenstate to which the state collapses is:</a:t>
                </a:r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 marL="1371600" lvl="2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59" y="1685101"/>
                <a:ext cx="10998200" cy="6001643"/>
              </a:xfrm>
              <a:prstGeom prst="rect">
                <a:avLst/>
              </a:prstGeom>
              <a:blipFill>
                <a:blip r:embed="rId2"/>
                <a:stretch>
                  <a:fillRect l="-1275" r="-216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5079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Evolution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Hamiltonian (energy operator)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</m:oMath>
                </a14:m>
                <a:r>
                  <a:rPr lang="en-US" dirty="0"/>
                  <a:t>, quantum state evolution is described by Schrödinger equation:</a:t>
                </a:r>
              </a:p>
              <a:p>
                <a:pPr lvl="2"/>
                <a:endParaRPr lang="en-US" dirty="0"/>
              </a:p>
              <a:p>
                <a:pPr lvl="2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⟩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⟩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Solution: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is the next state.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Let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acc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acc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a specific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587136"/>
                <a:ext cx="11451771" cy="5272534"/>
              </a:xfrm>
              <a:prstGeom prst="rect">
                <a:avLst/>
              </a:prstGeom>
              <a:blipFill>
                <a:blip r:embed="rId2"/>
                <a:stretch>
                  <a:fillRect l="-1118" t="-809" r="-8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83108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28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Product: Properties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0" dirty="0"/>
                  <a:t>Tensor product,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an arbitrary scalar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and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⟩)=(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⟩)⊗|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⟩=|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⟩⊗|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For arbitrary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	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⟩)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⟩⊗|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897380"/>
                <a:ext cx="11170920" cy="4401205"/>
              </a:xfrm>
              <a:prstGeom prst="rect">
                <a:avLst/>
              </a:prstGeom>
              <a:blipFill>
                <a:blip r:embed="rId2"/>
                <a:stretch>
                  <a:fillRect l="-982" t="-1247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4861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67799F-689C-4A0F-8ADE-7209D6E7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29</a:t>
            </a:fld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9AFD-F172-44B6-BFA6-1B7984F8257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Tensor Product</a:t>
            </a:r>
            <a:endParaRPr lang="th-T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A37B-F705-4E0D-A485-9F2A379F3B9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481947" y="1138392"/>
            <a:ext cx="7195887" cy="465175"/>
          </a:xfrm>
        </p:spPr>
        <p:txBody>
          <a:bodyPr/>
          <a:lstStyle/>
          <a:p>
            <a:r>
              <a:rPr lang="en-US" dirty="0"/>
              <a:t>Combining vector spaces together to form larger vector spaces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/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matrix, B: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b="0" dirty="0">
                    <a:latin typeface="Cambria Math" panose="02040503050406030204" pitchFamily="18" charset="0"/>
                  </a:rPr>
                  <a:t> matrix,</a:t>
                </a:r>
              </a:p>
              <a:p>
                <a:pPr lvl="1"/>
                <a:r>
                  <a:rPr lang="en-US" sz="2400" b="0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11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𝑚𝑛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C9FE0-7FEB-48A1-9CAE-59B24FA2C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1798320"/>
                <a:ext cx="11170920" cy="2239267"/>
              </a:xfrm>
              <a:prstGeom prst="rect">
                <a:avLst/>
              </a:prstGeom>
              <a:blipFill>
                <a:blip r:embed="rId2"/>
                <a:stretch>
                  <a:fillRect t="-21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/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E.g.,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th-T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h-TH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A98DB3-921E-47A0-A464-821D3D399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4428270"/>
                <a:ext cx="10873740" cy="1822294"/>
              </a:xfrm>
              <a:prstGeom prst="rect">
                <a:avLst/>
              </a:prstGeom>
              <a:blipFill>
                <a:blip r:embed="rId3"/>
                <a:stretch>
                  <a:fillRect l="-897" t="-2676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433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27641" y="176192"/>
            <a:ext cx="5958841" cy="628631"/>
          </a:xfrm>
        </p:spPr>
        <p:txBody>
          <a:bodyPr/>
          <a:lstStyle/>
          <a:p>
            <a:r>
              <a:rPr lang="en-US" dirty="0"/>
              <a:t>Logic Entailment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069976" y="1016862"/>
            <a:ext cx="74018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and only if, in every model (truth scenario) in which KB is true, </a:t>
            </a:r>
            <a:r>
              <a:rPr lang="en-US" sz="3200" dirty="0">
                <a:sym typeface="Symbol" panose="05050102010706020507" pitchFamily="18" charset="2"/>
              </a:rPr>
              <a:t> is true.</a:t>
            </a:r>
            <a:endParaRPr lang="th-T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/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/>
                        <m:t>⊨</m:t>
                      </m:r>
                      <m:r>
                        <m:rPr>
                          <m:nor/>
                        </m:rPr>
                        <a:rPr lang="th-TH" b="0" i="0" smtClean="0"/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th-TH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B8F3-1CF3-4E76-970B-0C44B97C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142" y="1293861"/>
                <a:ext cx="13548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2D15C9F-964D-4DC8-9746-CA3E5E92FBD2}"/>
              </a:ext>
            </a:extLst>
          </p:cNvPr>
          <p:cNvSpPr txBox="1"/>
          <p:nvPr/>
        </p:nvSpPr>
        <p:spPr>
          <a:xfrm>
            <a:off x="2568698" y="2263137"/>
            <a:ext cx="3267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KB: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spiky.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Durians are yummy.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E8B01-DE6C-4D71-B927-FFF0EF4B54A2}"/>
              </a:ext>
            </a:extLst>
          </p:cNvPr>
          <p:cNvSpPr txBox="1"/>
          <p:nvPr/>
        </p:nvSpPr>
        <p:spPr>
          <a:xfrm>
            <a:off x="5917016" y="2263137"/>
            <a:ext cx="486303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1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2</a:t>
            </a:r>
            <a:r>
              <a:rPr lang="en-US" sz="2400" dirty="0"/>
              <a:t>: </a:t>
            </a:r>
            <a:r>
              <a:rPr lang="en-US" sz="2400" dirty="0" err="1"/>
              <a:t>Montong</a:t>
            </a:r>
            <a:r>
              <a:rPr lang="en-US" sz="2400" dirty="0"/>
              <a:t> durian is not spiky.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/>
              <a:t>: There is life on Mars.</a:t>
            </a:r>
          </a:p>
          <a:p>
            <a:endParaRPr lang="en-US" sz="2400" dirty="0"/>
          </a:p>
          <a:p>
            <a:r>
              <a:rPr lang="en-US" sz="2400" dirty="0">
                <a:sym typeface="Symbol" panose="05050102010706020507" pitchFamily="18" charset="2"/>
              </a:rPr>
              <a:t>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/>
              <a:t>: There is no life on Mars.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/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⊨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745A3D4-147B-4F2B-8282-BC56864B0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26" y="2319248"/>
                <a:ext cx="13222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/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579BDC-C3E8-486B-B805-68D7BDD9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042415"/>
                <a:ext cx="1329403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/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5A1B12"/>
                    </a:solidFill>
                  </a:rPr>
                  <a:t>Note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⊨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agrees with what KB said. </a:t>
                </a:r>
                <a:endParaRPr lang="en-US" sz="2400" i="1" dirty="0">
                  <a:solidFill>
                    <a:srgbClr val="5A1B12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𝐾𝐵</m:t>
                    </m:r>
                    <m:r>
                      <a:rPr lang="th-TH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th-TH" sz="2400">
                        <a:solidFill>
                          <a:srgbClr val="5A1B12"/>
                        </a:solidFill>
                      </a:rPr>
                      <m:t>⊭</m:t>
                    </m:r>
                    <m:r>
                      <a:rPr lang="en-US" sz="2400" b="0" i="1" smtClean="0">
                        <a:solidFill>
                          <a:srgbClr val="5A1B1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400" i="1">
                        <a:solidFill>
                          <a:srgbClr val="5A1B1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400" dirty="0">
                    <a:solidFill>
                      <a:srgbClr val="5A1B12"/>
                    </a:solidFill>
                  </a:rPr>
                  <a:t> means </a:t>
                </a:r>
                <a:r>
                  <a:rPr lang="en-US" sz="2400" dirty="0">
                    <a:solidFill>
                      <a:srgbClr val="5A1B12"/>
                    </a:solidFill>
                    <a:sym typeface="Symbol" panose="05050102010706020507" pitchFamily="18" charset="2"/>
                  </a:rPr>
                  <a:t> is not what is said by KB. </a:t>
                </a:r>
                <a:endParaRPr lang="th-TH" sz="2400" dirty="0">
                  <a:solidFill>
                    <a:srgbClr val="5A1B12"/>
                  </a:solidFill>
                </a:endParaRPr>
              </a:p>
              <a:p>
                <a:r>
                  <a:rPr lang="en-US" dirty="0"/>
                  <a:t>  </a:t>
                </a:r>
                <a:endParaRPr lang="th-TH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0EC5C4-A838-4843-A59B-8DE484C7E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6" y="5218615"/>
                <a:ext cx="5961632" cy="1692771"/>
              </a:xfrm>
              <a:prstGeom prst="rect">
                <a:avLst/>
              </a:prstGeom>
              <a:blipFill>
                <a:blip r:embed="rId5"/>
                <a:stretch>
                  <a:fillRect l="-2147" t="-3237" r="-61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/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FC4FC7-A545-4B38-8E0F-0FCDFAFBD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70" y="3765582"/>
                <a:ext cx="132940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/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𝐾𝐵</m:t>
                      </m:r>
                      <m:r>
                        <a:rPr lang="th-TH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th-TH" sz="2400"/>
                        <m:t>⊭</m:t>
                      </m:r>
                      <m:r>
                        <m:rPr>
                          <m:nor/>
                        </m:rPr>
                        <a:rPr lang="th-TH" sz="2400" b="0" i="0" smtClean="0"/>
                        <m:t>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h-T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E89088-319C-4237-92E6-43D449CE9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4169" y="4488749"/>
                <a:ext cx="132940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A4697C63-633D-46D2-BAE1-EA3E3D4B36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447" y="2617626"/>
            <a:ext cx="1614027" cy="189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209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Hadamard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30</a:t>
            </a:fld>
            <a:endParaRPr lang="th-TH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1A3FF3-0762-44BA-8F0A-9DBAF67C6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448" y="903852"/>
            <a:ext cx="5096896" cy="13924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⊗2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063887"/>
              </a:xfrm>
              <a:prstGeom prst="rect">
                <a:avLst/>
              </a:prstGeom>
              <a:blipFill>
                <a:blip r:embed="rId3"/>
                <a:stretch>
                  <a:fillRect l="-833" t="-241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98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Selection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31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d>
                      <m:dPr>
                        <m:begChr m:val="⟨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acc>
                          <m:accPr>
                            <m:chr m:val="̃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  <m:sup/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nary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000" b="0" dirty="0"/>
                  <a:t>E.g.,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b="0" dirty="0"/>
                  <a:t> </a:t>
                </a:r>
                <a:r>
                  <a:rPr lang="en-US" sz="2000" b="0" dirty="0">
                    <a:latin typeface="Consolas" panose="020B0609020204030204" pitchFamily="49" charset="0"/>
                  </a:rPr>
                  <a:t>01</a:t>
                </a:r>
                <a:r>
                  <a:rPr lang="en-US" sz="2000" b="0" dirty="0"/>
                  <a:t> </a:t>
                </a:r>
                <a:endParaRPr lang="en-US" sz="20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/>
                                  </m:mr>
                                  <m:mr>
                                    <m:e/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 lvl="1"/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+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/>
                                </m:mr>
                                <m:mr>
                                  <m:e/>
                                  <m:e/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/>
                                </m:mr>
                                <m:mr>
                                  <m:e/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1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sup>
                                          </m:sSup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/>
                                        <m:e/>
                                      </m:mr>
                                      <m:mr>
                                        <m:e/>
                                        <m:e/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/>
                                      </m:mr>
                                      <m:mr>
                                        <m:e/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5619039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961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Have operator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represent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: flip phase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Prepare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Hadamard: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 Phase Inversion: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b="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Inverse about the mean on the input: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Apply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times: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the qubits.</a:t>
                </a:r>
                <a:endParaRPr lang="th-TH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294" y="3429000"/>
                <a:ext cx="10180866" cy="2920287"/>
              </a:xfrm>
              <a:prstGeom prst="rect">
                <a:avLst/>
              </a:prstGeom>
              <a:blipFill>
                <a:blip r:embed="rId2"/>
                <a:stretch>
                  <a:fillRect l="-778" t="-1461" b="-2505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32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926" y="1401458"/>
            <a:ext cx="7198147" cy="180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30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208348"/>
            <a:ext cx="5958841" cy="628631"/>
          </a:xfrm>
        </p:spPr>
        <p:txBody>
          <a:bodyPr/>
          <a:lstStyle/>
          <a:p>
            <a:r>
              <a:rPr lang="en-US" dirty="0"/>
              <a:t>Grover Algorithm: Examples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33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E.g., </a:t>
                </a:r>
                <a:r>
                  <a:rPr lang="en-US" sz="2400" i="1" dirty="0"/>
                  <a:t>n</a:t>
                </a:r>
                <a:r>
                  <a:rPr lang="en-US" sz="2400" dirty="0"/>
                  <a:t> = 2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,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1 0 0 0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1 1 1 1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𝝍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 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</a:rPr>
                  <a:t>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⟩|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1,−1,1,1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0,1,0,0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round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1.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Measure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and get eigenstate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01</m:t>
                        </m:r>
                      </m:e>
                    </m:d>
                  </m:oMath>
                </a14:m>
                <a:r>
                  <a:rPr lang="en-US" sz="2400" dirty="0"/>
                  <a:t> with probability 1.</a:t>
                </a: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945341"/>
                <a:ext cx="10077949" cy="4775153"/>
              </a:xfrm>
              <a:prstGeom prst="rect">
                <a:avLst/>
              </a:prstGeom>
              <a:blipFill>
                <a:blip r:embed="rId2"/>
                <a:stretch>
                  <a:fillRect l="-847" t="-1022" b="-38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485349C-68FC-47BB-94CB-7DBCD20D7F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814" y="1107790"/>
            <a:ext cx="6661571" cy="16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83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2D81C40-8421-464C-A838-D5753DB0955F}"/>
              </a:ext>
            </a:extLst>
          </p:cNvPr>
          <p:cNvSpPr/>
          <p:nvPr/>
        </p:nvSpPr>
        <p:spPr>
          <a:xfrm>
            <a:off x="5289176" y="1237129"/>
            <a:ext cx="6203577" cy="3621742"/>
          </a:xfrm>
          <a:prstGeom prst="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94048"/>
            <a:ext cx="5958841" cy="628631"/>
          </a:xfrm>
        </p:spPr>
        <p:txBody>
          <a:bodyPr/>
          <a:lstStyle/>
          <a:p>
            <a:r>
              <a:rPr lang="en-US" dirty="0"/>
              <a:t>Related Matrices: Average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34</a:t>
            </a:fld>
            <a:endParaRPr lang="th-T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/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latin typeface="Cambria Math" panose="02040503050406030204" pitchFamily="18" charset="0"/>
                  </a:rPr>
                  <a:t>Inversion about mean: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𝑇h𝑎𝑡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𝐴𝑋</m:t>
                    </m:r>
                  </m:oMath>
                </a14:m>
                <a:r>
                  <a:rPr lang="en-US" sz="2400" b="0" dirty="0"/>
                  <a:t> computes the mean.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endParaRPr lang="th-TH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C8D874-CC1B-4309-8AF4-E6496254E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47" y="1602441"/>
                <a:ext cx="10243073" cy="4660250"/>
              </a:xfrm>
              <a:prstGeom prst="rect">
                <a:avLst/>
              </a:prstGeom>
              <a:blipFill>
                <a:blip r:embed="rId2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052CD3-1541-46E9-A4FC-12D850504BED}"/>
              </a:ext>
            </a:extLst>
          </p:cNvPr>
          <p:cNvCxnSpPr/>
          <p:nvPr/>
        </p:nvCxnSpPr>
        <p:spPr>
          <a:xfrm>
            <a:off x="5925671" y="320936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43D76C-F07D-43F4-A951-D66E2E196E19}"/>
              </a:ext>
            </a:extLst>
          </p:cNvPr>
          <p:cNvCxnSpPr>
            <a:cxnSpLocks/>
          </p:cNvCxnSpPr>
          <p:nvPr/>
        </p:nvCxnSpPr>
        <p:spPr>
          <a:xfrm>
            <a:off x="6096000" y="4547359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FB32C1-59C0-406F-BA83-9CE50EE81C75}"/>
              </a:ext>
            </a:extLst>
          </p:cNvPr>
          <p:cNvCxnSpPr/>
          <p:nvPr/>
        </p:nvCxnSpPr>
        <p:spPr>
          <a:xfrm>
            <a:off x="6060142" y="2844065"/>
            <a:ext cx="475129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5B843-6985-43EF-9079-C0EAC8E0E9C7}"/>
              </a:ext>
            </a:extLst>
          </p:cNvPr>
          <p:cNvSpPr txBox="1"/>
          <p:nvPr/>
        </p:nvSpPr>
        <p:spPr>
          <a:xfrm>
            <a:off x="6024282" y="2431688"/>
            <a:ext cx="1093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endParaRPr lang="th-TH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63582C-1B64-4E9C-9166-D3E214FFBE7C}"/>
              </a:ext>
            </a:extLst>
          </p:cNvPr>
          <p:cNvCxnSpPr>
            <a:cxnSpLocks/>
          </p:cNvCxnSpPr>
          <p:nvPr/>
        </p:nvCxnSpPr>
        <p:spPr>
          <a:xfrm flipV="1">
            <a:off x="7844118" y="1891553"/>
            <a:ext cx="0" cy="2655806"/>
          </a:xfrm>
          <a:prstGeom prst="straightConnector1">
            <a:avLst/>
          </a:prstGeom>
          <a:ln w="76200">
            <a:solidFill>
              <a:srgbClr val="0025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62B942-1ECE-4EAC-BC1A-1724DB259B66}"/>
              </a:ext>
            </a:extLst>
          </p:cNvPr>
          <p:cNvCxnSpPr/>
          <p:nvPr/>
        </p:nvCxnSpPr>
        <p:spPr>
          <a:xfrm>
            <a:off x="7261413" y="1891553"/>
            <a:ext cx="121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D9BD22-876A-4400-A918-4ACF2C698712}"/>
              </a:ext>
            </a:extLst>
          </p:cNvPr>
          <p:cNvSpPr txBox="1"/>
          <p:nvPr/>
        </p:nvSpPr>
        <p:spPr>
          <a:xfrm>
            <a:off x="7606555" y="1508782"/>
            <a:ext cx="865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</a:t>
            </a:r>
            <a:endParaRPr lang="th-TH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D13418-1E7E-4644-9E37-BC2FC84AD8B3}"/>
              </a:ext>
            </a:extLst>
          </p:cNvPr>
          <p:cNvCxnSpPr/>
          <p:nvPr/>
        </p:nvCxnSpPr>
        <p:spPr>
          <a:xfrm>
            <a:off x="8086165" y="1891553"/>
            <a:ext cx="0" cy="9217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604599-364B-41B0-AD69-1511CB840175}"/>
              </a:ext>
            </a:extLst>
          </p:cNvPr>
          <p:cNvSpPr txBox="1"/>
          <p:nvPr/>
        </p:nvSpPr>
        <p:spPr>
          <a:xfrm>
            <a:off x="8074960" y="2090811"/>
            <a:ext cx="190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x </a:t>
            </a:r>
            <a:r>
              <a:rPr lang="en-US" dirty="0"/>
              <a:t>–</a:t>
            </a:r>
            <a:r>
              <a:rPr lang="en-US" i="1" dirty="0"/>
              <a:t> Mean</a:t>
            </a:r>
            <a:endParaRPr lang="th-TH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C0EC102-A2BF-4421-94F9-EB254E151151}"/>
              </a:ext>
            </a:extLst>
          </p:cNvPr>
          <p:cNvCxnSpPr/>
          <p:nvPr/>
        </p:nvCxnSpPr>
        <p:spPr>
          <a:xfrm>
            <a:off x="8086165" y="2844065"/>
            <a:ext cx="0" cy="921737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F5AF5A-538A-4D3E-B6E7-8EE26E72D5A3}"/>
              </a:ext>
            </a:extLst>
          </p:cNvPr>
          <p:cNvCxnSpPr/>
          <p:nvPr/>
        </p:nvCxnSpPr>
        <p:spPr>
          <a:xfrm>
            <a:off x="7868772" y="3765802"/>
            <a:ext cx="741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427ABF-FBC1-450C-8893-91F9F3784F4B}"/>
              </a:ext>
            </a:extLst>
          </p:cNvPr>
          <p:cNvSpPr txBox="1"/>
          <p:nvPr/>
        </p:nvSpPr>
        <p:spPr>
          <a:xfrm>
            <a:off x="8162816" y="3371751"/>
            <a:ext cx="3003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Mean</a:t>
            </a:r>
            <a:r>
              <a:rPr lang="en-US" dirty="0"/>
              <a:t> – (</a:t>
            </a:r>
            <a:r>
              <a:rPr lang="en-US" i="1" dirty="0"/>
              <a:t>x</a:t>
            </a:r>
            <a:r>
              <a:rPr lang="en-US" dirty="0"/>
              <a:t> – </a:t>
            </a:r>
            <a:r>
              <a:rPr lang="en-US" i="1" dirty="0"/>
              <a:t>Mean</a:t>
            </a:r>
            <a:r>
              <a:rPr lang="en-US" dirty="0"/>
              <a:t>)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64966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1383664"/>
          </a:xfrm>
        </p:spPr>
        <p:txBody>
          <a:bodyPr/>
          <a:lstStyle/>
          <a:p>
            <a:r>
              <a:rPr lang="en-US" dirty="0"/>
              <a:t>Quantum Computing and </a:t>
            </a:r>
            <a:br>
              <a:rPr lang="en-US" dirty="0"/>
            </a:br>
            <a:r>
              <a:rPr lang="en-US" dirty="0"/>
              <a:t>Quantum Mechanical Properties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4594412" y="2196354"/>
            <a:ext cx="7260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Quantum computing utilizes quantum mechanical properties for computing.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quantum effect is more prominent at a small scale.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Linear evolution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Measurement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1" dirty="0"/>
              <a:t>Superposition</a:t>
            </a:r>
            <a:r>
              <a:rPr lang="en-US" dirty="0"/>
              <a:t>, Entanglement, Tunneling.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4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E1963CA-46A6-47B1-B095-03918B530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68" y="2397163"/>
            <a:ext cx="3847154" cy="321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8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State and Superposition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Superposition: a quantum state is a combination of eigenstates.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	or vector representation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2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a:rPr lang="en-US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𝑐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𝑁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7" y="2011680"/>
                <a:ext cx="10998200" cy="4524315"/>
              </a:xfrm>
              <a:prstGeom prst="rect">
                <a:avLst/>
              </a:prstGeom>
              <a:blipFill>
                <a:blip r:embed="rId2"/>
                <a:stretch>
                  <a:fillRect l="-1275" t="-1752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994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651759" y="552712"/>
            <a:ext cx="6940974" cy="628631"/>
          </a:xfrm>
        </p:spPr>
        <p:txBody>
          <a:bodyPr/>
          <a:lstStyle/>
          <a:p>
            <a:r>
              <a:rPr lang="en-US" dirty="0"/>
              <a:t>Quantum Computing</a:t>
            </a:r>
            <a:endParaRPr lang="th-T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In short, we can control quantum state evolution by unitary operator </a:t>
                </a:r>
                <a:r>
                  <a:rPr lang="en-US" sz="3200" i="1" dirty="0"/>
                  <a:t>U</a:t>
                </a:r>
                <a:r>
                  <a:rPr lang="en-US" sz="3200" dirty="0"/>
                  <a:t> through manipulation of the system energy,</a:t>
                </a:r>
              </a:p>
              <a:p>
                <a:pPr lvl="2"/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r>
                  <a:rPr lang="en-US" sz="3200" dirty="0"/>
                  <a:t>And we can measure the state and collapse it to one of the eigenstates with probability,</a:t>
                </a:r>
              </a:p>
              <a:p>
                <a:endParaRPr lang="en-US" sz="3200" dirty="0"/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[ 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]=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" y="1703681"/>
                <a:ext cx="11451771" cy="5016758"/>
              </a:xfrm>
              <a:prstGeom prst="rect">
                <a:avLst/>
              </a:prstGeom>
              <a:blipFill>
                <a:blip r:embed="rId2"/>
                <a:stretch>
                  <a:fillRect l="-1384" t="-1580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0919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464941" y="160246"/>
            <a:ext cx="5958841" cy="628631"/>
          </a:xfrm>
        </p:spPr>
        <p:txBody>
          <a:bodyPr/>
          <a:lstStyle/>
          <a:p>
            <a:r>
              <a:rPr lang="en-US" dirty="0"/>
              <a:t>Grover Search</a:t>
            </a:r>
            <a:endParaRPr lang="th-T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/>
              <p:nvPr/>
            </p:nvSpPr>
            <p:spPr>
              <a:xfrm>
                <a:off x="3846572" y="1134772"/>
                <a:ext cx="8014447" cy="3322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Problem: find an answer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nsolas" panose="020B0609020204030204" pitchFamily="49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Promise: only one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Classical approach: trial-and-error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Average computation cost ~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All possible candidates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endParaRPr lang="th-TH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030A-B317-44F4-909A-BFA3D05D1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2" y="1134772"/>
                <a:ext cx="8014447" cy="3322513"/>
              </a:xfrm>
              <a:prstGeom prst="rect">
                <a:avLst/>
              </a:prstGeom>
              <a:blipFill>
                <a:blip r:embed="rId2"/>
                <a:stretch>
                  <a:fillRect l="-1369" t="-1835" b="-3119"/>
                </a:stretch>
              </a:blipFill>
            </p:spPr>
            <p:txBody>
              <a:bodyPr/>
              <a:lstStyle/>
              <a:p>
                <a:r>
                  <a:rPr lang="th-T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7</a:t>
            </a:fld>
            <a:endParaRPr lang="th-TH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B1742B0-B094-4ADD-A4D5-2832DE753A1D}"/>
              </a:ext>
            </a:extLst>
          </p:cNvPr>
          <p:cNvGrpSpPr/>
          <p:nvPr/>
        </p:nvGrpSpPr>
        <p:grpSpPr>
          <a:xfrm>
            <a:off x="97194" y="2114265"/>
            <a:ext cx="3659018" cy="2574276"/>
            <a:chOff x="-161365" y="2114265"/>
            <a:chExt cx="3645366" cy="24756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C0AC24-D59A-4D93-83D2-4CD879C5EA3D}"/>
                </a:ext>
              </a:extLst>
            </p:cNvPr>
            <p:cNvSpPr txBox="1"/>
            <p:nvPr/>
          </p:nvSpPr>
          <p:spPr>
            <a:xfrm>
              <a:off x="119575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00 … 0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5659A-CC8E-43CB-AEB5-F40C2F1694C0}"/>
                </a:ext>
              </a:extLst>
            </p:cNvPr>
            <p:cNvSpPr/>
            <p:nvPr/>
          </p:nvSpPr>
          <p:spPr>
            <a:xfrm>
              <a:off x="558851" y="3542275"/>
              <a:ext cx="1156447" cy="523221"/>
            </a:xfrm>
            <a:prstGeom prst="rect">
              <a:avLst/>
            </a:prstGeom>
            <a:solidFill>
              <a:srgbClr val="00257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endParaRPr lang="th-TH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EFA631-2CAC-4AEA-8DA7-8E8B49667970}"/>
                </a:ext>
              </a:extLst>
            </p:cNvPr>
            <p:cNvCxnSpPr>
              <a:cxnSpLocks/>
            </p:cNvCxnSpPr>
            <p:nvPr/>
          </p:nvCxnSpPr>
          <p:spPr>
            <a:xfrm>
              <a:off x="1146033" y="3044401"/>
              <a:ext cx="0" cy="371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16D8296-13EF-48A8-BECF-41F4484E45E4}"/>
                </a:ext>
              </a:extLst>
            </p:cNvPr>
            <p:cNvCxnSpPr/>
            <p:nvPr/>
          </p:nvCxnSpPr>
          <p:spPr>
            <a:xfrm>
              <a:off x="1137074" y="4204449"/>
              <a:ext cx="0" cy="3854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918D33-44FE-4D47-96FE-219AF150DBA1}"/>
                </a:ext>
              </a:extLst>
            </p:cNvPr>
            <p:cNvSpPr txBox="1"/>
            <p:nvPr/>
          </p:nvSpPr>
          <p:spPr>
            <a:xfrm>
              <a:off x="-161365" y="2114265"/>
              <a:ext cx="3550024" cy="535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Classical</a:t>
              </a:r>
              <a:endParaRPr lang="th-TH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F7F606-1180-48FD-9595-6D68D89C8951}"/>
                </a:ext>
              </a:extLst>
            </p:cNvPr>
            <p:cNvSpPr txBox="1"/>
            <p:nvPr/>
          </p:nvSpPr>
          <p:spPr>
            <a:xfrm>
              <a:off x="1897247" y="2675069"/>
              <a:ext cx="15867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</a:rPr>
                <a:t>X = 11 … 1</a:t>
              </a:r>
              <a:endParaRPr lang="th-TH" sz="1800" dirty="0">
                <a:latin typeface="Consolas" panose="020B06090202040302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B7ED41-B23D-4D32-9DA8-4AF3A588B40C}"/>
                </a:ext>
              </a:extLst>
            </p:cNvPr>
            <p:cNvSpPr txBox="1"/>
            <p:nvPr/>
          </p:nvSpPr>
          <p:spPr>
            <a:xfrm>
              <a:off x="1515411" y="252118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  <a:endParaRPr lang="th-TH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A1DC7-4295-4D54-8654-AF060D72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934" y="4803180"/>
            <a:ext cx="3140919" cy="17748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C23A98-15D0-40BE-8D09-49A84075A0BB}"/>
              </a:ext>
            </a:extLst>
          </p:cNvPr>
          <p:cNvSpPr txBox="1"/>
          <p:nvPr/>
        </p:nvSpPr>
        <p:spPr>
          <a:xfrm>
            <a:off x="9446488" y="4488123"/>
            <a:ext cx="221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Grover search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30112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Grover Algorithm: Key Ideas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941294" y="3429000"/>
            <a:ext cx="9090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Evolve the probability amplitude of the answer eigenstate such that when measured, the answer is more likely to be observed.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8</a:t>
            </a:fld>
            <a:endParaRPr lang="th-TH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88D3DB-1EDD-4FD1-B8C4-AABC8F6F8D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68" y="1511275"/>
            <a:ext cx="7198147" cy="18079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2F09E1-2346-4F3F-B8FA-DB9BDDB9B123}"/>
              </a:ext>
            </a:extLst>
          </p:cNvPr>
          <p:cNvSpPr txBox="1"/>
          <p:nvPr/>
        </p:nvSpPr>
        <p:spPr>
          <a:xfrm>
            <a:off x="941294" y="4490462"/>
            <a:ext cx="734209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Implementation: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Selective phase inversion: mark the answer.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Inversion about the mean: amplify the answer’s amplitude.</a:t>
            </a:r>
            <a:endParaRPr lang="th-TH" sz="2400" dirty="0"/>
          </a:p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974372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DD09B-E2EC-42F9-9C22-0DAF743C039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87286" y="247912"/>
            <a:ext cx="9666514" cy="1383664"/>
          </a:xfrm>
        </p:spPr>
        <p:txBody>
          <a:bodyPr/>
          <a:lstStyle/>
          <a:p>
            <a:r>
              <a:rPr lang="en-US" dirty="0"/>
              <a:t>Shortcomings of Original Grover </a:t>
            </a:r>
            <a:br>
              <a:rPr lang="en-US" dirty="0"/>
            </a:br>
            <a:r>
              <a:rPr lang="en-US" dirty="0"/>
              <a:t>in Entailment Context</a:t>
            </a:r>
            <a:endParaRPr lang="th-T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FE030A-B317-44F4-909A-BFA3D05D1B33}"/>
              </a:ext>
            </a:extLst>
          </p:cNvPr>
          <p:cNvSpPr txBox="1"/>
          <p:nvPr/>
        </p:nvSpPr>
        <p:spPr>
          <a:xfrm>
            <a:off x="681318" y="2011680"/>
            <a:ext cx="110624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Designed for a lone match search.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Mitigation: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Probabilistic control over # applications.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dirty="0"/>
              <a:t>Time-out to handle a no-winner case.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Entailment checking is likely to have multiple matches or no match at all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No match </a:t>
            </a:r>
            <a:r>
              <a:rPr lang="en-US" dirty="0">
                <a:sym typeface="Symbol" panose="05050102010706020507" pitchFamily="18" charset="2"/>
              </a:rPr>
              <a:t> </a:t>
            </a:r>
            <a:r>
              <a:rPr lang="en-US" dirty="0"/>
              <a:t>no violation: the entailment is validated.</a:t>
            </a:r>
            <a:endParaRPr lang="th-T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A878C-FA4B-4EC3-947B-AD4F52F8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BD433-A3C6-4DFF-8587-7568F60AEA6A}" type="slidenum">
              <a:rPr lang="th-TH" smtClean="0"/>
              <a:t>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27060252"/>
      </p:ext>
    </p:extLst>
  </p:cSld>
  <p:clrMapOvr>
    <a:masterClrMapping/>
  </p:clrMapOvr>
</p:sld>
</file>

<file path=ppt/theme/theme1.xml><?xml version="1.0" encoding="utf-8"?>
<a:theme xmlns:a="http://schemas.openxmlformats.org/drawingml/2006/main" name="มข_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มข_2" id="{B58664B3-E343-470A-9884-42D907833077}" vid="{8D8B45FC-31B7-49D3-862B-1723E5BE7D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มข_2</Template>
  <TotalTime>1579</TotalTime>
  <Words>2114</Words>
  <Application>Microsoft Office PowerPoint</Application>
  <PresentationFormat>Widescreen</PresentationFormat>
  <Paragraphs>412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Cambria Math</vt:lpstr>
      <vt:lpstr>Consolas</vt:lpstr>
      <vt:lpstr>Cordia New</vt:lpstr>
      <vt:lpstr>MorKhor 1</vt:lpstr>
      <vt:lpstr>Symbol</vt:lpstr>
      <vt:lpstr>TH SarabunPSK</vt:lpstr>
      <vt:lpstr>Times New Roman</vt:lpstr>
      <vt:lpstr>มข_2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Tatpong Katanyukul</dc:creator>
  <cp:lastModifiedBy>Tatpong Katanyukul</cp:lastModifiedBy>
  <cp:revision>146</cp:revision>
  <cp:lastPrinted>2024-04-09T06:20:19Z</cp:lastPrinted>
  <dcterms:created xsi:type="dcterms:W3CDTF">2024-04-08T12:43:31Z</dcterms:created>
  <dcterms:modified xsi:type="dcterms:W3CDTF">2025-03-30T17:00:02Z</dcterms:modified>
</cp:coreProperties>
</file>