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
      <p:font typeface="Maven Pro"/>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24" Type="http://schemas.openxmlformats.org/officeDocument/2006/relationships/font" Target="fonts/MavenPro-bold.fntdata"/><Relationship Id="rId12" Type="http://schemas.openxmlformats.org/officeDocument/2006/relationships/slide" Target="slides/slide7.xml"/><Relationship Id="rId23" Type="http://schemas.openxmlformats.org/officeDocument/2006/relationships/font" Target="fonts/MavenPr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1c83b10a0a_0_1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1c83b10a0a_0_1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1c83b10a0a_0_1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1c83b10a0a_0_1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1c83b10a0a_0_1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1c83b10a0a_0_1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1c83b10a0a_0_1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1c83b10a0a_0_1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highlight>
                  <a:schemeClr val="accent4"/>
                </a:highlight>
              </a:rPr>
              <a:t>DEMO HERE?</a:t>
            </a:r>
            <a:endParaRPr b="1">
              <a:highlight>
                <a:schemeClr val="accent4"/>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1f93e24a3b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1f93e24a3b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1f93e24a3b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1f93e24a3b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1f93e24a3b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1f93e24a3b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1c83b10a0a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1c83b10a0a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1c83b10a0a_0_1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1c83b10a0a_0_1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1c83b10a0a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1c83b10a0a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1c83b10a0a_0_1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1c83b10a0a_0_1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d176ba9d0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d176ba9d0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77425" y="813200"/>
            <a:ext cx="7473300" cy="2783100"/>
          </a:xfrm>
          <a:prstGeom prst="rect">
            <a:avLst/>
          </a:prstGeom>
          <a:noFill/>
        </p:spPr>
        <p:txBody>
          <a:bodyPr anchorCtr="0" anchor="ctr" bIns="91425" lIns="91425" spcFirstLastPara="1" rIns="91425" wrap="square" tIns="91425">
            <a:normAutofit/>
          </a:bodyPr>
          <a:lstStyle/>
          <a:p>
            <a:pPr indent="0" lvl="0" marL="0" rtl="0" algn="l">
              <a:spcBef>
                <a:spcPts val="0"/>
              </a:spcBef>
              <a:spcAft>
                <a:spcPts val="0"/>
              </a:spcAft>
              <a:buNone/>
            </a:pPr>
            <a:r>
              <a:rPr lang="en" sz="3600"/>
              <a:t>Project 2: Visualization of large numbers of 3D points using linear embedding techniques </a:t>
            </a:r>
            <a:endParaRPr sz="3600"/>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Weiting Liao, Tay Truong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
            </a:r>
            <a:r>
              <a:rPr lang="en"/>
              <a:t>evelopment Plan</a:t>
            </a:r>
            <a:endParaRPr/>
          </a:p>
        </p:txBody>
      </p:sp>
      <p:sp>
        <p:nvSpPr>
          <p:cNvPr id="334" name="Google Shape;334;p22"/>
          <p:cNvSpPr txBox="1"/>
          <p:nvPr/>
        </p:nvSpPr>
        <p:spPr>
          <a:xfrm>
            <a:off x="1013550" y="1725275"/>
            <a:ext cx="7320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Nunito"/>
                <a:ea typeface="Nunito"/>
                <a:cs typeface="Nunito"/>
                <a:sym typeface="Nunito"/>
              </a:rPr>
              <a:t>1.Research and understand the problem: Start by researching the current state of the art in visualizing large numbers of 3D points. Read up on linear embedding techniques, such as PCA, MDS, and understand the advantages and limitations of each technique and how they can be used to visualize high-dimensional data.</a:t>
            </a:r>
            <a:endParaRPr sz="1200">
              <a:latin typeface="Nunito"/>
              <a:ea typeface="Nunito"/>
              <a:cs typeface="Nunito"/>
              <a:sym typeface="Nunito"/>
            </a:endParaRPr>
          </a:p>
        </p:txBody>
      </p:sp>
      <p:sp>
        <p:nvSpPr>
          <p:cNvPr id="335" name="Google Shape;335;p22"/>
          <p:cNvSpPr txBox="1"/>
          <p:nvPr/>
        </p:nvSpPr>
        <p:spPr>
          <a:xfrm>
            <a:off x="1032000" y="2648675"/>
            <a:ext cx="70800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Nunito"/>
                <a:ea typeface="Nunito"/>
                <a:cs typeface="Nunito"/>
                <a:sym typeface="Nunito"/>
              </a:rPr>
              <a:t>2.Implement the linear embedding technique: Choose the linear embedding technique that is best suited for the data and implement it using a programming language such as Javascript. Ensure that the implementation can handle large datasets without crashing or taking too long to compute.</a:t>
            </a:r>
            <a:endParaRPr sz="1200">
              <a:latin typeface="Nunito"/>
              <a:ea typeface="Nunito"/>
              <a:cs typeface="Nunito"/>
              <a:sym typeface="Nunito"/>
            </a:endParaRPr>
          </a:p>
          <a:p>
            <a:pPr indent="0" lvl="0" marL="0" rtl="0" algn="l">
              <a:spcBef>
                <a:spcPts val="0"/>
              </a:spcBef>
              <a:spcAft>
                <a:spcPts val="0"/>
              </a:spcAft>
              <a:buNone/>
            </a:pPr>
            <a:r>
              <a:t/>
            </a:r>
            <a:endParaRPr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3.Visualize the data: Use a 3D visualization library, such as three.js, to plot the data in 3D space. Explore the parameters of the visualization library to find the best visualization for the data. </a:t>
            </a:r>
            <a:endParaRPr sz="1200">
              <a:latin typeface="Nunito"/>
              <a:ea typeface="Nunito"/>
              <a:cs typeface="Nunito"/>
              <a:sym typeface="Nunito"/>
            </a:endParaRPr>
          </a:p>
          <a:p>
            <a:pPr indent="0" lvl="0" marL="0" rtl="0" algn="l">
              <a:spcBef>
                <a:spcPts val="0"/>
              </a:spcBef>
              <a:spcAft>
                <a:spcPts val="0"/>
              </a:spcAft>
              <a:buNone/>
            </a:pPr>
            <a:r>
              <a:t/>
            </a:r>
            <a:endParaRPr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4.Create a simple Demo of Results.</a:t>
            </a:r>
            <a:endParaRPr sz="1200">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Evaluation Plan</a:t>
            </a:r>
            <a:endParaRPr/>
          </a:p>
        </p:txBody>
      </p:sp>
      <p:sp>
        <p:nvSpPr>
          <p:cNvPr id="341" name="Google Shape;341;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t>Define the research questions and objectives: The first step would be to define the research questions and objectives of the study. </a:t>
            </a:r>
            <a:endParaRPr sz="1100"/>
          </a:p>
          <a:p>
            <a:pPr indent="0" lvl="0" marL="0" rtl="0" algn="l">
              <a:spcBef>
                <a:spcPts val="1200"/>
              </a:spcBef>
              <a:spcAft>
                <a:spcPts val="0"/>
              </a:spcAft>
              <a:buNone/>
            </a:pPr>
            <a:r>
              <a:rPr lang="en" sz="1100"/>
              <a:t>Choose the linear embedding techniques to be evaluated: Based on the research questions and objectives.</a:t>
            </a:r>
            <a:endParaRPr sz="1100"/>
          </a:p>
          <a:p>
            <a:pPr indent="0" lvl="0" marL="0" rtl="0" algn="l">
              <a:spcBef>
                <a:spcPts val="1200"/>
              </a:spcBef>
              <a:spcAft>
                <a:spcPts val="0"/>
              </a:spcAft>
              <a:buNone/>
            </a:pPr>
            <a:r>
              <a:rPr lang="en" sz="1100"/>
              <a:t>Evaluate the techniques: The evaluation metrics would then be applied to the visualizations generated by the techniques.</a:t>
            </a:r>
            <a:endParaRPr sz="1100"/>
          </a:p>
          <a:p>
            <a:pPr indent="0" lvl="0" marL="0" rtl="0" algn="l">
              <a:spcBef>
                <a:spcPts val="1200"/>
              </a:spcBef>
              <a:spcAft>
                <a:spcPts val="1200"/>
              </a:spcAft>
              <a:buNone/>
            </a:pPr>
            <a:r>
              <a:rPr lang="en" sz="1100"/>
              <a:t>Analyze the results: Once the evaluation is complete, the results would be analyzed to determine the effectiveness of the linear embedding in visualizing large numbers of 3D points.</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t>
            </a:r>
            <a:r>
              <a:rPr lang="en"/>
              <a:t>ummary of Results Obtained</a:t>
            </a:r>
            <a:endParaRPr/>
          </a:p>
        </p:txBody>
      </p:sp>
      <p:sp>
        <p:nvSpPr>
          <p:cNvPr id="347" name="Google Shape;347;p24"/>
          <p:cNvSpPr txBox="1"/>
          <p:nvPr>
            <p:ph idx="1" type="body"/>
          </p:nvPr>
        </p:nvSpPr>
        <p:spPr>
          <a:xfrm>
            <a:off x="1303800" y="1701900"/>
            <a:ext cx="7030500" cy="282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a:t>
            </a:r>
            <a:r>
              <a:rPr lang="en"/>
              <a:t>User Interface: The user interface should allow the user to interact with the 3D environment and perform operations such as "orbit," "pan," and "zoom." The user interface should also display the associated data when a point is clicked.</a:t>
            </a:r>
            <a:endParaRPr/>
          </a:p>
          <a:p>
            <a:pPr indent="0" lvl="0" marL="0" rtl="0" algn="l">
              <a:spcBef>
                <a:spcPts val="1200"/>
              </a:spcBef>
              <a:spcAft>
                <a:spcPts val="1200"/>
              </a:spcAft>
              <a:buNone/>
            </a:pPr>
            <a:r>
              <a:rPr lang="en"/>
              <a:t>2.Linear Embedding: Principal component analysis (PCA) and Multidimensional scaling (MDS) will simplify the data to help realize data visualization and interaction.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353" name="Google Shape;353;p2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355600" rtl="0" algn="l">
              <a:spcBef>
                <a:spcPts val="1200"/>
              </a:spcBef>
              <a:spcAft>
                <a:spcPts val="0"/>
              </a:spcAft>
              <a:buNone/>
            </a:pPr>
            <a:r>
              <a:rPr lang="en" sz="1100">
                <a:solidFill>
                  <a:srgbClr val="000000"/>
                </a:solidFill>
                <a:latin typeface="Arial"/>
                <a:ea typeface="Arial"/>
                <a:cs typeface="Arial"/>
                <a:sym typeface="Arial"/>
              </a:rPr>
              <a:t>Jaadi, Z. (2022). </a:t>
            </a:r>
            <a:r>
              <a:rPr i="1" lang="en" sz="1100">
                <a:solidFill>
                  <a:srgbClr val="000000"/>
                </a:solidFill>
                <a:latin typeface="Arial"/>
                <a:ea typeface="Arial"/>
                <a:cs typeface="Arial"/>
                <a:sym typeface="Arial"/>
              </a:rPr>
              <a:t>A step-by-step explanation of principal component analysis (PCA)</a:t>
            </a:r>
            <a:r>
              <a:rPr lang="en" sz="1100">
                <a:solidFill>
                  <a:srgbClr val="000000"/>
                </a:solidFill>
                <a:latin typeface="Arial"/>
                <a:ea typeface="Arial"/>
                <a:cs typeface="Arial"/>
                <a:sym typeface="Arial"/>
              </a:rPr>
              <a:t>. Built In. Retrieved March 14, 2023, from </a:t>
            </a:r>
            <a:r>
              <a:rPr lang="en" sz="1100">
                <a:solidFill>
                  <a:srgbClr val="000000"/>
                </a:solidFill>
                <a:latin typeface="Arial"/>
                <a:ea typeface="Arial"/>
                <a:cs typeface="Arial"/>
                <a:sym typeface="Arial"/>
              </a:rPr>
              <a:t>https://builtin.com/data-science/step-step-explanation-principal-component-analysis </a:t>
            </a:r>
            <a:endParaRPr sz="1100">
              <a:solidFill>
                <a:srgbClr val="000000"/>
              </a:solidFill>
              <a:latin typeface="Arial"/>
              <a:ea typeface="Arial"/>
              <a:cs typeface="Arial"/>
              <a:sym typeface="Arial"/>
            </a:endParaRPr>
          </a:p>
          <a:p>
            <a:pPr indent="0" lvl="0" marL="355600" rtl="0" algn="l">
              <a:spcBef>
                <a:spcPts val="1200"/>
              </a:spcBef>
              <a:spcAft>
                <a:spcPts val="0"/>
              </a:spcAft>
              <a:buNone/>
            </a:pPr>
            <a:r>
              <a:rPr lang="en" sz="1100">
                <a:solidFill>
                  <a:srgbClr val="000000"/>
                </a:solidFill>
                <a:latin typeface="Arial"/>
                <a:ea typeface="Arial"/>
                <a:cs typeface="Arial"/>
                <a:sym typeface="Arial"/>
              </a:rPr>
              <a:t>Stephanie Glen. "Multidimensional Scaling: Definition, Overview, Examples" From StatisticsHowTo.com: Elementary Statistics for the rest of us! https://www.statisticshowto.com/multidimensional-scaling/</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Backstory</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‘Old’ databases consisted of ‘entities’ containing of alphanumeric fields. Users then query for information.</a:t>
            </a:r>
            <a:endParaRPr sz="1800"/>
          </a:p>
          <a:p>
            <a:pPr indent="0" lvl="0" marL="0" rtl="0" algn="l">
              <a:spcBef>
                <a:spcPts val="1200"/>
              </a:spcBef>
              <a:spcAft>
                <a:spcPts val="0"/>
              </a:spcAft>
              <a:buNone/>
            </a:pPr>
            <a:r>
              <a:rPr lang="en" sz="1800"/>
              <a:t>Today, user expectations are far higher. </a:t>
            </a:r>
            <a:endParaRPr sz="1800"/>
          </a:p>
          <a:p>
            <a:pPr indent="0" lvl="0" marL="0" rtl="0" algn="l">
              <a:spcBef>
                <a:spcPts val="1200"/>
              </a:spcBef>
              <a:spcAft>
                <a:spcPts val="1200"/>
              </a:spcAft>
              <a:buNone/>
            </a:pPr>
            <a:r>
              <a:rPr lang="en" sz="1800"/>
              <a:t>Emphasis on interactivity. There’s the need to compound data types together to </a:t>
            </a:r>
            <a:r>
              <a:rPr lang="en" sz="1800"/>
              <a:t>form</a:t>
            </a:r>
            <a:r>
              <a:rPr lang="en" sz="1800"/>
              <a:t> a whole picture, be processed in real time, and be ‘exploratory’ rather than queryable.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Experimental Environment</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A space where a user can immerse, explore, &amp; experience information</a:t>
            </a:r>
            <a:endParaRPr sz="1800"/>
          </a:p>
          <a:p>
            <a:pPr indent="0" lvl="0" marL="0" rtl="0" algn="l">
              <a:spcBef>
                <a:spcPts val="1200"/>
              </a:spcBef>
              <a:spcAft>
                <a:spcPts val="0"/>
              </a:spcAft>
              <a:buNone/>
            </a:pPr>
            <a:r>
              <a:rPr lang="en" sz="1800"/>
              <a:t>Data is transformed &amp; presented so users can discern patterns &amp; relations</a:t>
            </a:r>
            <a:endParaRPr sz="1800"/>
          </a:p>
          <a:p>
            <a:pPr indent="-342900" lvl="0" marL="457200" rtl="0" algn="l">
              <a:spcBef>
                <a:spcPts val="1200"/>
              </a:spcBef>
              <a:spcAft>
                <a:spcPts val="0"/>
              </a:spcAft>
              <a:buClr>
                <a:schemeClr val="dk2"/>
              </a:buClr>
              <a:buSzPts val="1800"/>
              <a:buFont typeface="Nunito"/>
              <a:buChar char="-"/>
            </a:pPr>
            <a:r>
              <a:rPr lang="en" sz="1800"/>
              <a:t>Considers both user state &amp; context</a:t>
            </a:r>
            <a:endParaRPr sz="1800"/>
          </a:p>
          <a:p>
            <a:pPr indent="-342900" lvl="0" marL="457200" rtl="0" algn="l">
              <a:spcBef>
                <a:spcPts val="0"/>
              </a:spcBef>
              <a:spcAft>
                <a:spcPts val="0"/>
              </a:spcAft>
              <a:buClr>
                <a:schemeClr val="dk2"/>
              </a:buClr>
              <a:buSzPts val="1800"/>
              <a:buFont typeface="Nunito"/>
              <a:buChar char="-"/>
            </a:pPr>
            <a:r>
              <a:rPr lang="en" sz="1800"/>
              <a:t>Promotes perceptual analysis &amp; exploration</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Considerations of Multimedia</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Different data types are represented in different forms. There’s a need to present them in a unified way. Due to its nature, the semantics of multimedia are emergent (i.e. media is given meaning when placed in the context of other media as they interact).</a:t>
            </a:r>
            <a:endParaRPr sz="1800"/>
          </a:p>
          <a:p>
            <a:pPr indent="0" lvl="0" marL="0" rtl="0" algn="l">
              <a:spcBef>
                <a:spcPts val="1200"/>
              </a:spcBef>
              <a:spcAft>
                <a:spcPts val="1200"/>
              </a:spcAft>
              <a:buNone/>
            </a:pPr>
            <a:r>
              <a:rPr lang="en" sz="1800"/>
              <a:t>Temporal &amp; spatial data add more insight, but also more dimensions to the data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Linear Embedding Techniques?</a:t>
            </a:r>
            <a:endParaRPr/>
          </a:p>
        </p:txBody>
      </p:sp>
      <p:sp>
        <p:nvSpPr>
          <p:cNvPr id="302" name="Google Shape;302;p1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800"/>
              <a:t>Linear embedding techniques are a type of dimensionality reduction technique used to visualize high-dimensional data in lower dimensions. When working with large numbers of 3D points, linear embedding techniques can be used to reduce the dimensionality of the data from 3D to 2D or even 1D, allowing for easier visualization.</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Main issues (1)</a:t>
            </a:r>
            <a:endParaRPr/>
          </a:p>
          <a:p>
            <a:pPr indent="0" lvl="0" marL="0" rtl="0" algn="l">
              <a:spcBef>
                <a:spcPts val="0"/>
              </a:spcBef>
              <a:spcAft>
                <a:spcPts val="0"/>
              </a:spcAft>
              <a:buNone/>
            </a:pPr>
            <a:r>
              <a:t/>
            </a:r>
            <a:endParaRPr/>
          </a:p>
        </p:txBody>
      </p:sp>
      <p:sp>
        <p:nvSpPr>
          <p:cNvPr id="308" name="Google Shape;308;p18"/>
          <p:cNvSpPr txBox="1"/>
          <p:nvPr>
            <p:ph idx="1" type="body"/>
          </p:nvPr>
        </p:nvSpPr>
        <p:spPr>
          <a:xfrm>
            <a:off x="1182775" y="1664800"/>
            <a:ext cx="7030500" cy="2260800"/>
          </a:xfrm>
          <a:prstGeom prst="rect">
            <a:avLst/>
          </a:prstGeom>
        </p:spPr>
        <p:txBody>
          <a:bodyPr anchorCtr="0" anchor="t" bIns="91425" lIns="91425" spcFirstLastPara="1" rIns="91425" wrap="square" tIns="91425">
            <a:normAutofit fontScale="32500"/>
          </a:bodyPr>
          <a:lstStyle/>
          <a:p>
            <a:pPr indent="0" lvl="0" marL="0" rtl="0" algn="l">
              <a:spcBef>
                <a:spcPts val="0"/>
              </a:spcBef>
              <a:spcAft>
                <a:spcPts val="0"/>
              </a:spcAft>
              <a:buNone/>
            </a:pPr>
            <a:r>
              <a:rPr lang="en" sz="4000"/>
              <a:t>D</a:t>
            </a:r>
            <a:r>
              <a:rPr lang="en" sz="4000"/>
              <a:t>ata collection: Before dealing with large amounts of data, we have an essential step: collecting data. In this project, I need a device to collect a lot and accurate 3D points as a basis for the next step. Then we need two technical support, "orbit" and "pan." In photography or videography, "orbit" usually refers to the circular movement of a camera around a subject or object. It is often used to capture a 360-degree view of the subject. On the other hand, "pan" refers to the horizontal movement of a camera on a fixed axis. It is often used to follow a moving subject or capture a panoramic view.</a:t>
            </a:r>
            <a:endParaRPr sz="40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Main issues </a:t>
            </a:r>
            <a:r>
              <a:rPr lang="en"/>
              <a:t>(2)</a:t>
            </a:r>
            <a:endParaRPr/>
          </a:p>
        </p:txBody>
      </p:sp>
      <p:sp>
        <p:nvSpPr>
          <p:cNvPr id="314" name="Google Shape;314;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Overplotting: Overplotting is a common issue in data visualization when dealing with large numbers of points. It occurs when multiple points are plotted on top of each other, making it difficult to distinguish between individual points and obscuring the underlying structure of the data.</a:t>
            </a:r>
            <a:endParaRPr/>
          </a:p>
          <a:p>
            <a:pPr indent="0" lvl="0" marL="0" rtl="0" algn="l">
              <a:spcBef>
                <a:spcPts val="1200"/>
              </a:spcBef>
              <a:spcAft>
                <a:spcPts val="1200"/>
              </a:spcAft>
              <a:buNone/>
            </a:pPr>
            <a:r>
              <a:rPr lang="en"/>
              <a:t>In the context of visualizing large numbers of 3D points using linear embedding techniques, overplotting can make it challenging to interpret the embedding and understand the relationships between individual points in the dataset. This can lead to a cluttered and confusing visualization that does not effectively convey the structure of the data.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t>
            </a:r>
            <a:r>
              <a:rPr lang="en"/>
              <a:t>elevant Literature</a:t>
            </a:r>
            <a:endParaRPr/>
          </a:p>
        </p:txBody>
      </p:sp>
      <p:sp>
        <p:nvSpPr>
          <p:cNvPr id="320" name="Google Shape;320;p20"/>
          <p:cNvSpPr txBox="1"/>
          <p:nvPr>
            <p:ph idx="1" type="body"/>
          </p:nvPr>
        </p:nvSpPr>
        <p:spPr>
          <a:xfrm>
            <a:off x="1197900" y="1566475"/>
            <a:ext cx="3090900" cy="30096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b="1" lang="en" sz="2300"/>
              <a:t>principal component analysis(PCA)</a:t>
            </a:r>
            <a:r>
              <a:rPr lang="en" sz="2300"/>
              <a:t>: </a:t>
            </a:r>
            <a:endParaRPr sz="2300"/>
          </a:p>
          <a:p>
            <a:pPr indent="0" lvl="0" marL="0" rtl="0" algn="l">
              <a:spcBef>
                <a:spcPts val="1200"/>
              </a:spcBef>
              <a:spcAft>
                <a:spcPts val="0"/>
              </a:spcAft>
              <a:buNone/>
            </a:pPr>
            <a:r>
              <a:rPr lang="en" sz="2300"/>
              <a:t>principal component analysis(PCA): </a:t>
            </a:r>
            <a:endParaRPr sz="2300"/>
          </a:p>
          <a:p>
            <a:pPr indent="0" lvl="0" marL="0" rtl="0" algn="l">
              <a:spcBef>
                <a:spcPts val="1200"/>
              </a:spcBef>
              <a:spcAft>
                <a:spcPts val="0"/>
              </a:spcAft>
              <a:buNone/>
            </a:pPr>
            <a:r>
              <a:rPr lang="en" sz="2300"/>
              <a:t>Principal component analysis, or PCA, is a dimensionality-reduction method that is often used to reduce the dimensionality of large data sets, by transforming a large set of variables into a smaller one that still contains most of the information in the large set.(</a:t>
            </a:r>
            <a:r>
              <a:rPr lang="en" sz="2300"/>
              <a:t>Jaadi, 2022)</a:t>
            </a:r>
            <a:endParaRPr sz="2300"/>
          </a:p>
          <a:p>
            <a:pPr indent="0" lvl="0" marL="0" rtl="0" algn="l">
              <a:spcBef>
                <a:spcPts val="1200"/>
              </a:spcBef>
              <a:spcAft>
                <a:spcPts val="0"/>
              </a:spcAft>
              <a:buNone/>
            </a:pPr>
            <a:r>
              <a:t/>
            </a:r>
            <a:endParaRPr sz="2400"/>
          </a:p>
          <a:p>
            <a:pPr indent="0" lvl="0" marL="0" rtl="0" algn="l">
              <a:spcBef>
                <a:spcPts val="1200"/>
              </a:spcBef>
              <a:spcAft>
                <a:spcPts val="1200"/>
              </a:spcAft>
              <a:buNone/>
            </a:pPr>
            <a:r>
              <a:t/>
            </a:r>
            <a:endParaRPr sz="2400"/>
          </a:p>
        </p:txBody>
      </p:sp>
      <p:sp>
        <p:nvSpPr>
          <p:cNvPr id="321" name="Google Shape;321;p20"/>
          <p:cNvSpPr txBox="1"/>
          <p:nvPr/>
        </p:nvSpPr>
        <p:spPr>
          <a:xfrm>
            <a:off x="4999775" y="1597875"/>
            <a:ext cx="2897100" cy="2594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900">
                <a:solidFill>
                  <a:schemeClr val="dk2"/>
                </a:solidFill>
                <a:latin typeface="Nunito"/>
                <a:ea typeface="Nunito"/>
                <a:cs typeface="Nunito"/>
                <a:sym typeface="Nunito"/>
              </a:rPr>
              <a:t>What is Multidimensional Scaling(MDS)?</a:t>
            </a:r>
            <a:endParaRPr b="1" sz="900">
              <a:solidFill>
                <a:schemeClr val="dk2"/>
              </a:solidFill>
              <a:latin typeface="Nunito"/>
              <a:ea typeface="Nunito"/>
              <a:cs typeface="Nunito"/>
              <a:sym typeface="Nunito"/>
            </a:endParaRPr>
          </a:p>
          <a:p>
            <a:pPr indent="0" lvl="0" marL="0" rtl="0" algn="l">
              <a:lnSpc>
                <a:spcPct val="115000"/>
              </a:lnSpc>
              <a:spcBef>
                <a:spcPts val="1200"/>
              </a:spcBef>
              <a:spcAft>
                <a:spcPts val="1200"/>
              </a:spcAft>
              <a:buNone/>
            </a:pPr>
            <a:r>
              <a:rPr lang="en" sz="1200">
                <a:solidFill>
                  <a:schemeClr val="dk2"/>
                </a:solidFill>
                <a:latin typeface="Nunito"/>
                <a:ea typeface="Nunito"/>
                <a:cs typeface="Nunito"/>
                <a:sym typeface="Nunito"/>
              </a:rPr>
              <a:t>Multidimensional scaling is a visual representation of distances or dissimilarities between sets of objects. Objects that are more similar (or have shorter distances) are closer together on the graph than objects that are less similar (or have longer distances). As well as interpreting dissimilarities as distances on a graph, (Buja et. al, 2007).</a:t>
            </a:r>
            <a:endParaRPr sz="1200">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 of Relevant Literature</a:t>
            </a:r>
            <a:endParaRPr/>
          </a:p>
          <a:p>
            <a:pPr indent="0" lvl="0" marL="0" rtl="0" algn="l">
              <a:spcBef>
                <a:spcPts val="0"/>
              </a:spcBef>
              <a:spcAft>
                <a:spcPts val="0"/>
              </a:spcAft>
              <a:buNone/>
            </a:pPr>
            <a:r>
              <a:t/>
            </a:r>
            <a:endParaRPr/>
          </a:p>
        </p:txBody>
      </p:sp>
      <p:sp>
        <p:nvSpPr>
          <p:cNvPr id="327" name="Google Shape;327;p21"/>
          <p:cNvSpPr txBox="1"/>
          <p:nvPr>
            <p:ph idx="1" type="body"/>
          </p:nvPr>
        </p:nvSpPr>
        <p:spPr>
          <a:xfrm>
            <a:off x="4971700" y="1848450"/>
            <a:ext cx="3522000" cy="26844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
              <a:t>MDS is particularly useful for visualizing complex datasets that cannot be easily visualized in their full high-dimensional space. By reducing the dimensionality of the data, MDS allows us to gain insights into the structure of the data and identify patterns that might not be apparent in the original high-dimensional space.</a:t>
            </a:r>
            <a:endParaRPr/>
          </a:p>
          <a:p>
            <a:pPr indent="0" lvl="0" marL="0" rtl="0" algn="l">
              <a:spcBef>
                <a:spcPts val="1200"/>
              </a:spcBef>
              <a:spcAft>
                <a:spcPts val="0"/>
              </a:spcAft>
              <a:buNone/>
            </a:pPr>
            <a:r>
              <a:rPr lang="en"/>
              <a:t>Overall, MDS is a powerful tool for the visualization of large numbers of 3D points, as it can help us to better understand the relationships between the points in the dataset and identify patterns and structures that might be hidden in the original high-dimensional space.</a:t>
            </a:r>
            <a:endParaRPr/>
          </a:p>
          <a:p>
            <a:pPr indent="0" lvl="0" marL="0" rtl="0" algn="l">
              <a:spcBef>
                <a:spcPts val="1200"/>
              </a:spcBef>
              <a:spcAft>
                <a:spcPts val="1200"/>
              </a:spcAft>
              <a:buNone/>
            </a:pPr>
            <a:r>
              <a:t/>
            </a:r>
            <a:endParaRPr/>
          </a:p>
        </p:txBody>
      </p:sp>
      <p:sp>
        <p:nvSpPr>
          <p:cNvPr id="328" name="Google Shape;328;p21"/>
          <p:cNvSpPr txBox="1"/>
          <p:nvPr/>
        </p:nvSpPr>
        <p:spPr>
          <a:xfrm>
            <a:off x="1114075" y="1848450"/>
            <a:ext cx="28959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Nunito"/>
                <a:ea typeface="Nunito"/>
                <a:cs typeface="Nunito"/>
                <a:sym typeface="Nunito"/>
              </a:rPr>
              <a:t>In the context of linear embedding, PCA can help by identifying the most important features or dimensions in the data, and then transforming the data into a lower-dimensional space that captures most of the information. This lower-dimensional representation can be used for various tasks, such as data visualization, clustering, or classification.</a:t>
            </a:r>
            <a:endParaRPr sz="1000">
              <a:latin typeface="Nunito"/>
              <a:ea typeface="Nunito"/>
              <a:cs typeface="Nunito"/>
              <a:sym typeface="Nunito"/>
            </a:endParaRPr>
          </a:p>
          <a:p>
            <a:pPr indent="0" lvl="0" marL="0" rtl="0" algn="l">
              <a:spcBef>
                <a:spcPts val="0"/>
              </a:spcBef>
              <a:spcAft>
                <a:spcPts val="0"/>
              </a:spcAft>
              <a:buNone/>
            </a:pPr>
            <a:r>
              <a:t/>
            </a:r>
            <a:endParaRPr sz="1000">
              <a:latin typeface="Nunito"/>
              <a:ea typeface="Nunito"/>
              <a:cs typeface="Nunito"/>
              <a:sym typeface="Nunito"/>
            </a:endParaRPr>
          </a:p>
          <a:p>
            <a:pPr indent="0" lvl="0" marL="0" rtl="0" algn="l">
              <a:spcBef>
                <a:spcPts val="0"/>
              </a:spcBef>
              <a:spcAft>
                <a:spcPts val="0"/>
              </a:spcAft>
              <a:buNone/>
            </a:pPr>
            <a:r>
              <a:rPr lang="en" sz="1000">
                <a:latin typeface="Nunito"/>
                <a:ea typeface="Nunito"/>
                <a:cs typeface="Nunito"/>
                <a:sym typeface="Nunito"/>
              </a:rPr>
              <a:t>Overall, PCA is a powerful technique for linear embedding that can help to simplify complex data and make it more amenable to analysis and modeling.</a:t>
            </a:r>
            <a:endParaRPr sz="1000">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