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60" r:id="rId2"/>
    <p:sldId id="311" r:id="rId3"/>
    <p:sldId id="313" r:id="rId4"/>
    <p:sldId id="287" r:id="rId5"/>
    <p:sldId id="312" r:id="rId6"/>
    <p:sldId id="283" r:id="rId7"/>
    <p:sldId id="306" r:id="rId8"/>
    <p:sldId id="290" r:id="rId9"/>
    <p:sldId id="307" r:id="rId10"/>
    <p:sldId id="291" r:id="rId11"/>
    <p:sldId id="309" r:id="rId12"/>
    <p:sldId id="288" r:id="rId13"/>
    <p:sldId id="310" r:id="rId14"/>
    <p:sldId id="294" r:id="rId15"/>
    <p:sldId id="295" r:id="rId16"/>
    <p:sldId id="286" r:id="rId17"/>
    <p:sldId id="296" r:id="rId18"/>
    <p:sldId id="300" r:id="rId19"/>
    <p:sldId id="30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userDrawn="1">
          <p15:clr>
            <a:srgbClr val="A4A3A4"/>
          </p15:clr>
        </p15:guide>
        <p15:guide id="4" pos="2980" userDrawn="1">
          <p15:clr>
            <a:srgbClr val="A4A3A4"/>
          </p15:clr>
        </p15:guide>
        <p15:guide id="5" pos="3080" userDrawn="1">
          <p15:clr>
            <a:srgbClr val="A4A3A4"/>
          </p15:clr>
        </p15:guide>
        <p15:guide id="6" pos="3180" userDrawn="1">
          <p15:clr>
            <a:srgbClr val="A4A3A4"/>
          </p15:clr>
        </p15:guide>
        <p15:guide id="7" pos="3280" userDrawn="1">
          <p15:clr>
            <a:srgbClr val="A4A3A4"/>
          </p15:clr>
        </p15:guide>
        <p15:guide id="8" pos="3380" userDrawn="1">
          <p15:clr>
            <a:srgbClr val="A4A3A4"/>
          </p15:clr>
        </p15:guide>
        <p15:guide id="9" pos="3480" userDrawn="1">
          <p15:clr>
            <a:srgbClr val="A4A3A4"/>
          </p15:clr>
        </p15:guide>
        <p15:guide id="10" pos="3580" userDrawn="1">
          <p15:clr>
            <a:srgbClr val="A4A3A4"/>
          </p15:clr>
        </p15:guide>
        <p15:guide id="11" pos="3680" userDrawn="1">
          <p15:clr>
            <a:srgbClr val="A4A3A4"/>
          </p15:clr>
        </p15:guide>
        <p15:guide id="12" pos="3780" userDrawn="1">
          <p15:clr>
            <a:srgbClr val="A4A3A4"/>
          </p15:clr>
        </p15:guide>
        <p15:guide id="13" pos="3880" userDrawn="1">
          <p15:clr>
            <a:srgbClr val="A4A3A4"/>
          </p15:clr>
        </p15:guide>
        <p15:guide id="14" pos="3980" userDrawn="1">
          <p15:clr>
            <a:srgbClr val="A4A3A4"/>
          </p15:clr>
        </p15:guide>
        <p15:guide id="15" pos="4080" userDrawn="1">
          <p15:clr>
            <a:srgbClr val="A4A3A4"/>
          </p15:clr>
        </p15:guide>
        <p15:guide id="16" pos="4180" userDrawn="1">
          <p15:clr>
            <a:srgbClr val="A4A3A4"/>
          </p15:clr>
        </p15:guide>
        <p15:guide id="17" pos="4280" userDrawn="1">
          <p15:clr>
            <a:srgbClr val="A4A3A4"/>
          </p15:clr>
        </p15:guide>
        <p15:guide id="18" pos="4380" userDrawn="1">
          <p15:clr>
            <a:srgbClr val="A4A3A4"/>
          </p15:clr>
        </p15:guide>
        <p15:guide id="19" pos="4480" userDrawn="1">
          <p15:clr>
            <a:srgbClr val="A4A3A4"/>
          </p15:clr>
        </p15:guide>
        <p15:guide id="20" pos="4580" userDrawn="1">
          <p15:clr>
            <a:srgbClr val="A4A3A4"/>
          </p15:clr>
        </p15:guide>
        <p15:guide id="21" pos="4680" userDrawn="1">
          <p15:clr>
            <a:srgbClr val="A4A3A4"/>
          </p15:clr>
        </p15:guide>
        <p15:guide id="22" pos="4780" userDrawn="1">
          <p15:clr>
            <a:srgbClr val="A4A3A4"/>
          </p15:clr>
        </p15:guide>
        <p15:guide id="23" pos="4880" userDrawn="1">
          <p15:clr>
            <a:srgbClr val="A4A3A4"/>
          </p15:clr>
        </p15:guide>
        <p15:guide id="24" pos="4980" userDrawn="1">
          <p15:clr>
            <a:srgbClr val="A4A3A4"/>
          </p15:clr>
        </p15:guide>
        <p15:guide id="25" pos="5080" userDrawn="1">
          <p15:clr>
            <a:srgbClr val="A4A3A4"/>
          </p15:clr>
        </p15:guide>
        <p15:guide id="26" pos="5180" userDrawn="1">
          <p15:clr>
            <a:srgbClr val="A4A3A4"/>
          </p15:clr>
        </p15:guide>
        <p15:guide id="27" pos="5280" userDrawn="1">
          <p15:clr>
            <a:srgbClr val="A4A3A4"/>
          </p15:clr>
        </p15:guide>
        <p15:guide id="28" pos="5380" userDrawn="1">
          <p15:clr>
            <a:srgbClr val="A4A3A4"/>
          </p15:clr>
        </p15:guide>
        <p15:guide id="29" pos="5480" userDrawn="1">
          <p15:clr>
            <a:srgbClr val="A4A3A4"/>
          </p15:clr>
        </p15:guide>
        <p15:guide id="30" pos="5580" userDrawn="1">
          <p15:clr>
            <a:srgbClr val="A4A3A4"/>
          </p15:clr>
        </p15:guide>
        <p15:guide id="31" pos="5680" userDrawn="1">
          <p15:clr>
            <a:srgbClr val="A4A3A4"/>
          </p15:clr>
        </p15:guide>
        <p15:guide id="32"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D81"/>
    <a:srgbClr val="FF8D00"/>
    <a:srgbClr val="7E7E7E"/>
    <a:srgbClr val="D3D3D3"/>
    <a:srgbClr val="0E58AD"/>
    <a:srgbClr val="E90112"/>
    <a:srgbClr val="E80012"/>
    <a:srgbClr val="9CA09C"/>
    <a:srgbClr val="0000FF"/>
    <a:srgbClr val="9D47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1" autoAdjust="0"/>
    <p:restoredTop sz="85141" autoAdjust="0"/>
  </p:normalViewPr>
  <p:slideViewPr>
    <p:cSldViewPr snapToObjects="1">
      <p:cViewPr varScale="1">
        <p:scale>
          <a:sx n="104" d="100"/>
          <a:sy n="104" d="100"/>
        </p:scale>
        <p:origin x="1256" y="200"/>
      </p:cViewPr>
      <p:guideLst>
        <p:guide orient="horz" pos="2160"/>
        <p:guide pos="2880"/>
        <p:guide/>
        <p:guide pos="2980"/>
        <p:guide pos="3080"/>
        <p:guide pos="3180"/>
        <p:guide pos="3280"/>
        <p:guide pos="3380"/>
        <p:guide pos="3480"/>
        <p:guide pos="3580"/>
        <p:guide pos="3680"/>
        <p:guide pos="3780"/>
        <p:guide pos="3880"/>
        <p:guide pos="3980"/>
        <p:guide pos="4080"/>
        <p:guide pos="4180"/>
        <p:guide pos="4280"/>
        <p:guide pos="4380"/>
        <p:guide pos="4480"/>
        <p:guide pos="4580"/>
        <p:guide pos="4680"/>
        <p:guide pos="4780"/>
        <p:guide pos="4880"/>
        <p:guide pos="4980"/>
        <p:guide pos="5080"/>
        <p:guide pos="5180"/>
        <p:guide pos="5280"/>
        <p:guide pos="5380"/>
        <p:guide pos="5480"/>
        <p:guide pos="5580"/>
        <p:guide pos="5680"/>
        <p:guide pos="96"/>
      </p:guideLst>
    </p:cSldViewPr>
  </p:slideViewPr>
  <p:outlineViewPr>
    <p:cViewPr>
      <p:scale>
        <a:sx n="33" d="100"/>
        <a:sy n="33" d="100"/>
      </p:scale>
      <p:origin x="0" y="0"/>
    </p:cViewPr>
  </p:outlineViewPr>
  <p:notesTextViewPr>
    <p:cViewPr>
      <p:scale>
        <a:sx n="80" d="100"/>
        <a:sy n="80" d="100"/>
      </p:scale>
      <p:origin x="0" y="0"/>
    </p:cViewPr>
  </p:notesTextViewPr>
  <p:sorterViewPr>
    <p:cViewPr>
      <p:scale>
        <a:sx n="66" d="100"/>
        <a:sy n="66" d="100"/>
      </p:scale>
      <p:origin x="0" y="0"/>
    </p:cViewPr>
  </p:sorterViewPr>
  <p:notesViewPr>
    <p:cSldViewPr snapToObjects="1">
      <p:cViewPr varScale="1">
        <p:scale>
          <a:sx n="93" d="100"/>
          <a:sy n="93" d="100"/>
        </p:scale>
        <p:origin x="3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53AA83-0331-A946-ADDB-F287CC1969EF}" type="datetimeFigureOut">
              <a:rPr lang="en-US" smtClean="0"/>
              <a:t>4/26/22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ACCF24-3E22-D241-8907-2A37EE4278DD}" type="slidenum">
              <a:rPr lang="en-US" smtClean="0"/>
              <a:t>‹#›</a:t>
            </a:fld>
            <a:endParaRPr lang="en-US"/>
          </a:p>
        </p:txBody>
      </p:sp>
    </p:spTree>
    <p:extLst>
      <p:ext uri="{BB962C8B-B14F-4D97-AF65-F5344CB8AC3E}">
        <p14:creationId xmlns:p14="http://schemas.microsoft.com/office/powerpoint/2010/main" val="3875770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BB2523-9D72-CB41-8D09-2C15EA0C0F3C}" type="datetimeFigureOut">
              <a:rPr lang="en-US" smtClean="0"/>
              <a:t>4/26/22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9852F-C953-3445-B10C-3B6B94EB422C}" type="slidenum">
              <a:rPr lang="en-US" smtClean="0"/>
              <a:t>‹#›</a:t>
            </a:fld>
            <a:endParaRPr lang="en-US"/>
          </a:p>
        </p:txBody>
      </p:sp>
    </p:spTree>
    <p:extLst>
      <p:ext uri="{BB962C8B-B14F-4D97-AF65-F5344CB8AC3E}">
        <p14:creationId xmlns:p14="http://schemas.microsoft.com/office/powerpoint/2010/main" val="18459257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9852F-C953-3445-B10C-3B6B94EB422C}" type="slidenum">
              <a:rPr lang="en-US" smtClean="0"/>
              <a:t>1</a:t>
            </a:fld>
            <a:endParaRPr lang="en-US"/>
          </a:p>
        </p:txBody>
      </p:sp>
    </p:spTree>
    <p:extLst>
      <p:ext uri="{BB962C8B-B14F-4D97-AF65-F5344CB8AC3E}">
        <p14:creationId xmlns:p14="http://schemas.microsoft.com/office/powerpoint/2010/main" val="200392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rtl="0" fontAlgn="base"/>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10</a:t>
            </a:fld>
            <a:endParaRPr lang="en-US"/>
          </a:p>
        </p:txBody>
      </p:sp>
    </p:spTree>
    <p:extLst>
      <p:ext uri="{BB962C8B-B14F-4D97-AF65-F5344CB8AC3E}">
        <p14:creationId xmlns:p14="http://schemas.microsoft.com/office/powerpoint/2010/main" val="9798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rtl="0" fontAlgn="base"/>
            <a:endPar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11</a:t>
            </a:fld>
            <a:endParaRPr lang="en-US"/>
          </a:p>
        </p:txBody>
      </p:sp>
    </p:spTree>
    <p:extLst>
      <p:ext uri="{BB962C8B-B14F-4D97-AF65-F5344CB8AC3E}">
        <p14:creationId xmlns:p14="http://schemas.microsoft.com/office/powerpoint/2010/main" val="281350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9852F-C953-3445-B10C-3B6B94EB422C}" type="slidenum">
              <a:rPr lang="en-US" smtClean="0"/>
              <a:t>12</a:t>
            </a:fld>
            <a:endParaRPr lang="en-US"/>
          </a:p>
        </p:txBody>
      </p:sp>
    </p:spTree>
    <p:extLst>
      <p:ext uri="{BB962C8B-B14F-4D97-AF65-F5344CB8AC3E}">
        <p14:creationId xmlns:p14="http://schemas.microsoft.com/office/powerpoint/2010/main" val="339736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rtl="0" fontAlgn="base"/>
            <a:endPar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13</a:t>
            </a:fld>
            <a:endParaRPr lang="en-US"/>
          </a:p>
        </p:txBody>
      </p:sp>
    </p:spTree>
    <p:extLst>
      <p:ext uri="{BB962C8B-B14F-4D97-AF65-F5344CB8AC3E}">
        <p14:creationId xmlns:p14="http://schemas.microsoft.com/office/powerpoint/2010/main" val="3608403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endParaRPr lang="en-US" sz="1400" dirty="0">
              <a:latin typeface="+mn-lt"/>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14</a:t>
            </a:fld>
            <a:endParaRPr lang="en-US"/>
          </a:p>
        </p:txBody>
      </p:sp>
    </p:spTree>
    <p:extLst>
      <p:ext uri="{BB962C8B-B14F-4D97-AF65-F5344CB8AC3E}">
        <p14:creationId xmlns:p14="http://schemas.microsoft.com/office/powerpoint/2010/main" val="402248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endParaRPr lang="en-US" sz="11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15</a:t>
            </a:fld>
            <a:endParaRPr lang="en-US"/>
          </a:p>
        </p:txBody>
      </p:sp>
    </p:spTree>
    <p:extLst>
      <p:ext uri="{BB962C8B-B14F-4D97-AF65-F5344CB8AC3E}">
        <p14:creationId xmlns:p14="http://schemas.microsoft.com/office/powerpoint/2010/main" val="1486059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9852F-C953-3445-B10C-3B6B94EB422C}" type="slidenum">
              <a:rPr lang="en-US" smtClean="0"/>
              <a:t>16</a:t>
            </a:fld>
            <a:endParaRPr lang="en-US"/>
          </a:p>
        </p:txBody>
      </p:sp>
    </p:spTree>
    <p:extLst>
      <p:ext uri="{BB962C8B-B14F-4D97-AF65-F5344CB8AC3E}">
        <p14:creationId xmlns:p14="http://schemas.microsoft.com/office/powerpoint/2010/main" val="1184506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 is the theoretical prediction of the fare difference before and after the merger. In other words, if ∆P &gt; 0, a merged company has increased the price after the merger. </a:t>
            </a:r>
            <a:endParaRPr lang="en-US" dirty="0"/>
          </a:p>
          <a:p>
            <a:r>
              <a:rPr lang="en-US" sz="1200" kern="1200" dirty="0">
                <a:solidFill>
                  <a:schemeClr val="tx1"/>
                </a:solidFill>
                <a:effectLst/>
                <a:latin typeface="+mn-lt"/>
                <a:ea typeface="+mn-ea"/>
                <a:cs typeface="+mn-cs"/>
              </a:rPr>
              <a:t>∆P is increasing in the marginal cost of the competitor</a:t>
            </a:r>
            <a:endParaRPr lang="en-US" dirty="0"/>
          </a:p>
        </p:txBody>
      </p:sp>
      <p:sp>
        <p:nvSpPr>
          <p:cNvPr id="4" name="Slide Number Placeholder 3"/>
          <p:cNvSpPr>
            <a:spLocks noGrp="1"/>
          </p:cNvSpPr>
          <p:nvPr>
            <p:ph type="sldNum" sz="quarter" idx="10"/>
          </p:nvPr>
        </p:nvSpPr>
        <p:spPr/>
        <p:txBody>
          <a:bodyPr/>
          <a:lstStyle/>
          <a:p>
            <a:fld id="{7B79852F-C953-3445-B10C-3B6B94EB422C}" type="slidenum">
              <a:rPr lang="en-US" smtClean="0"/>
              <a:t>17</a:t>
            </a:fld>
            <a:endParaRPr lang="en-US"/>
          </a:p>
        </p:txBody>
      </p:sp>
    </p:spTree>
    <p:extLst>
      <p:ext uri="{BB962C8B-B14F-4D97-AF65-F5344CB8AC3E}">
        <p14:creationId xmlns:p14="http://schemas.microsoft.com/office/powerpoint/2010/main" val="391160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9852F-C953-3445-B10C-3B6B94EB422C}" type="slidenum">
              <a:rPr lang="en-US" smtClean="0"/>
              <a:t>18</a:t>
            </a:fld>
            <a:endParaRPr lang="en-US"/>
          </a:p>
        </p:txBody>
      </p:sp>
    </p:spTree>
    <p:extLst>
      <p:ext uri="{BB962C8B-B14F-4D97-AF65-F5344CB8AC3E}">
        <p14:creationId xmlns:p14="http://schemas.microsoft.com/office/powerpoint/2010/main" val="1982466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9852F-C953-3445-B10C-3B6B94EB422C}" type="slidenum">
              <a:rPr lang="en-US" smtClean="0"/>
              <a:t>19</a:t>
            </a:fld>
            <a:endParaRPr lang="en-US"/>
          </a:p>
        </p:txBody>
      </p:sp>
    </p:spTree>
    <p:extLst>
      <p:ext uri="{BB962C8B-B14F-4D97-AF65-F5344CB8AC3E}">
        <p14:creationId xmlns:p14="http://schemas.microsoft.com/office/powerpoint/2010/main" val="768124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85750" indent="-285750">
              <a:buFontTx/>
              <a:buChar char="-"/>
            </a:pPr>
            <a:endParaRPr lang="en-US" sz="1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2</a:t>
            </a:fld>
            <a:endParaRPr lang="en-US"/>
          </a:p>
        </p:txBody>
      </p:sp>
    </p:spTree>
    <p:extLst>
      <p:ext uri="{BB962C8B-B14F-4D97-AF65-F5344CB8AC3E}">
        <p14:creationId xmlns:p14="http://schemas.microsoft.com/office/powerpoint/2010/main" val="354967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endPar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3</a:t>
            </a:fld>
            <a:endParaRPr lang="en-US"/>
          </a:p>
        </p:txBody>
      </p:sp>
    </p:spTree>
    <p:extLst>
      <p:ext uri="{BB962C8B-B14F-4D97-AF65-F5344CB8AC3E}">
        <p14:creationId xmlns:p14="http://schemas.microsoft.com/office/powerpoint/2010/main" val="427394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rtl="0" fontAlgn="base"/>
            <a:endParaRPr lang="en-US" sz="1200" b="1" i="0" u="sng" strike="noStrike"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4</a:t>
            </a:fld>
            <a:endParaRPr lang="en-US"/>
          </a:p>
        </p:txBody>
      </p:sp>
    </p:spTree>
    <p:extLst>
      <p:ext uri="{BB962C8B-B14F-4D97-AF65-F5344CB8AC3E}">
        <p14:creationId xmlns:p14="http://schemas.microsoft.com/office/powerpoint/2010/main" val="60021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85750" indent="-285750">
              <a:buFontTx/>
              <a:buChar char="-"/>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5</a:t>
            </a:fld>
            <a:endParaRPr lang="en-US"/>
          </a:p>
        </p:txBody>
      </p:sp>
    </p:spTree>
    <p:extLst>
      <p:ext uri="{BB962C8B-B14F-4D97-AF65-F5344CB8AC3E}">
        <p14:creationId xmlns:p14="http://schemas.microsoft.com/office/powerpoint/2010/main" val="2929745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rtl="0" fontAlgn="base"/>
            <a:endPar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6</a:t>
            </a:fld>
            <a:endParaRPr lang="en-US"/>
          </a:p>
        </p:txBody>
      </p:sp>
    </p:spTree>
    <p:extLst>
      <p:ext uri="{BB962C8B-B14F-4D97-AF65-F5344CB8AC3E}">
        <p14:creationId xmlns:p14="http://schemas.microsoft.com/office/powerpoint/2010/main" val="158422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52F-C953-3445-B10C-3B6B94EB422C}" type="slidenum">
              <a:rPr lang="en-US" smtClean="0"/>
              <a:t>7</a:t>
            </a:fld>
            <a:endParaRPr lang="en-US"/>
          </a:p>
        </p:txBody>
      </p:sp>
    </p:spTree>
    <p:extLst>
      <p:ext uri="{BB962C8B-B14F-4D97-AF65-F5344CB8AC3E}">
        <p14:creationId xmlns:p14="http://schemas.microsoft.com/office/powerpoint/2010/main" val="56178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B79852F-C953-3445-B10C-3B6B94EB422C}" type="slidenum">
              <a:rPr lang="en-US" smtClean="0"/>
              <a:t>8</a:t>
            </a:fld>
            <a:endParaRPr lang="en-US"/>
          </a:p>
        </p:txBody>
      </p:sp>
    </p:spTree>
    <p:extLst>
      <p:ext uri="{BB962C8B-B14F-4D97-AF65-F5344CB8AC3E}">
        <p14:creationId xmlns:p14="http://schemas.microsoft.com/office/powerpoint/2010/main" val="101211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B79852F-C953-3445-B10C-3B6B94EB422C}" type="slidenum">
              <a:rPr lang="en-US" smtClean="0"/>
              <a:t>9</a:t>
            </a:fld>
            <a:endParaRPr lang="en-US"/>
          </a:p>
        </p:txBody>
      </p:sp>
    </p:spTree>
    <p:extLst>
      <p:ext uri="{BB962C8B-B14F-4D97-AF65-F5344CB8AC3E}">
        <p14:creationId xmlns:p14="http://schemas.microsoft.com/office/powerpoint/2010/main" val="256986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27894" y="530103"/>
            <a:ext cx="5267656" cy="1731951"/>
          </a:xfrm>
        </p:spPr>
        <p:txBody>
          <a:bodyPr/>
          <a:lstStyle>
            <a:lvl1pPr algn="l">
              <a:defRPr b="1" i="0">
                <a:solidFill>
                  <a:schemeClr val="bg1"/>
                </a:solidFill>
                <a:latin typeface="Helvetica Neue"/>
                <a:cs typeface="Helvetica Neue"/>
              </a:defRPr>
            </a:lvl1pPr>
          </a:lstStyle>
          <a:p>
            <a:r>
              <a:rPr lang="en-US" dirty="0"/>
              <a:t>Click to edit Master title style</a:t>
            </a:r>
          </a:p>
        </p:txBody>
      </p:sp>
      <p:sp>
        <p:nvSpPr>
          <p:cNvPr id="3" name="Subtitle 2"/>
          <p:cNvSpPr>
            <a:spLocks noGrp="1"/>
          </p:cNvSpPr>
          <p:nvPr>
            <p:ph type="subTitle" idx="1"/>
          </p:nvPr>
        </p:nvSpPr>
        <p:spPr>
          <a:xfrm>
            <a:off x="427896" y="2479367"/>
            <a:ext cx="5267655" cy="978607"/>
          </a:xfrm>
        </p:spPr>
        <p:txBody>
          <a:bodyPr>
            <a:normAutofit/>
          </a:bodyPr>
          <a:lstStyle>
            <a:lvl1pPr marL="0" indent="0" algn="l">
              <a:buNone/>
              <a:defRPr sz="2251" b="1" i="0">
                <a:solidFill>
                  <a:schemeClr val="bg1"/>
                </a:solidFill>
                <a:latin typeface="Helvetica Neue"/>
                <a:cs typeface="Helvetica Neue"/>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p>
        </p:txBody>
      </p:sp>
      <p:sp>
        <p:nvSpPr>
          <p:cNvPr id="5" name="Slide Number Placeholder 5">
            <a:extLst>
              <a:ext uri="{FF2B5EF4-FFF2-40B4-BE49-F238E27FC236}">
                <a16:creationId xmlns:a16="http://schemas.microsoft.com/office/drawing/2014/main" id="{F63BC7BF-8B5A-7343-AF32-4C3F8D7395A2}"/>
              </a:ext>
            </a:extLst>
          </p:cNvPr>
          <p:cNvSpPr txBox="1">
            <a:spLocks/>
          </p:cNvSpPr>
          <p:nvPr userDrawn="1"/>
        </p:nvSpPr>
        <p:spPr>
          <a:xfrm>
            <a:off x="8747728" y="6491733"/>
            <a:ext cx="393097" cy="365125"/>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11F1ED6-03CA-FF41-BAAB-392506A14B1E}" type="slidenum">
              <a:rPr lang="en-US" smtClean="0"/>
              <a:pPr/>
              <a:t>‹#›</a:t>
            </a:fld>
            <a:endParaRPr lang="en-US" dirty="0"/>
          </a:p>
        </p:txBody>
      </p:sp>
    </p:spTree>
    <p:extLst>
      <p:ext uri="{BB962C8B-B14F-4D97-AF65-F5344CB8AC3E}">
        <p14:creationId xmlns:p14="http://schemas.microsoft.com/office/powerpoint/2010/main" val="314161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1"/>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402394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C68C1A67-DC0C-8B48-8170-9A328B67C81B}"/>
              </a:ext>
            </a:extLst>
          </p:cNvPr>
          <p:cNvSpPr>
            <a:spLocks noGrp="1"/>
          </p:cNvSpPr>
          <p:nvPr>
            <p:ph type="sldNum" sz="quarter" idx="4"/>
          </p:nvPr>
        </p:nvSpPr>
        <p:spPr>
          <a:xfrm>
            <a:off x="8747728" y="6491733"/>
            <a:ext cx="393097" cy="365125"/>
          </a:xfrm>
          <a:prstGeom prst="rect">
            <a:avLst/>
          </a:prstGeom>
        </p:spPr>
        <p:txBody>
          <a:bodyPr vert="horz" lIns="91440" tIns="45720" rIns="91440" bIns="45720" rtlCol="0" anchor="ctr"/>
          <a:lstStyle>
            <a:lvl1pPr algn="l">
              <a:defRPr sz="1400">
                <a:solidFill>
                  <a:schemeClr val="bg1"/>
                </a:solidFill>
                <a:latin typeface="Times New Roman" panose="02020603050405020304" pitchFamily="18" charset="0"/>
                <a:cs typeface="Times New Roman" panose="02020603050405020304" pitchFamily="18" charset="0"/>
              </a:defRPr>
            </a:lvl1pPr>
          </a:lstStyle>
          <a:p>
            <a:fld id="{A11F1ED6-03CA-FF41-BAAB-392506A14B1E}" type="slidenum">
              <a:rPr lang="en-US" smtClean="0"/>
              <a:pPr/>
              <a:t>‹#›</a:t>
            </a:fld>
            <a:endParaRPr lang="en-US" dirty="0"/>
          </a:p>
        </p:txBody>
      </p:sp>
    </p:spTree>
    <p:extLst>
      <p:ext uri="{BB962C8B-B14F-4D97-AF65-F5344CB8AC3E}">
        <p14:creationId xmlns:p14="http://schemas.microsoft.com/office/powerpoint/2010/main" val="5218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3001"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639CDB91-767D-4E4F-8380-C00443290CBF}"/>
              </a:ext>
            </a:extLst>
          </p:cNvPr>
          <p:cNvSpPr>
            <a:spLocks noGrp="1"/>
          </p:cNvSpPr>
          <p:nvPr>
            <p:ph type="sldNum" sz="quarter" idx="4"/>
          </p:nvPr>
        </p:nvSpPr>
        <p:spPr>
          <a:xfrm>
            <a:off x="8747728" y="6491733"/>
            <a:ext cx="393097" cy="365125"/>
          </a:xfrm>
          <a:prstGeom prst="rect">
            <a:avLst/>
          </a:prstGeom>
        </p:spPr>
        <p:txBody>
          <a:bodyPr vert="horz" lIns="91440" tIns="45720" rIns="91440" bIns="45720" rtlCol="0" anchor="ctr"/>
          <a:lstStyle>
            <a:lvl1pPr algn="l">
              <a:defRPr sz="1400">
                <a:solidFill>
                  <a:schemeClr val="bg1"/>
                </a:solidFill>
                <a:latin typeface="Times New Roman" panose="02020603050405020304" pitchFamily="18" charset="0"/>
                <a:cs typeface="Times New Roman" panose="02020603050405020304" pitchFamily="18" charset="0"/>
              </a:defRPr>
            </a:lvl1pPr>
          </a:lstStyle>
          <a:p>
            <a:fld id="{A11F1ED6-03CA-FF41-BAAB-392506A14B1E}" type="slidenum">
              <a:rPr lang="en-US" smtClean="0"/>
              <a:pPr/>
              <a:t>‹#›</a:t>
            </a:fld>
            <a:endParaRPr lang="en-US" dirty="0"/>
          </a:p>
        </p:txBody>
      </p:sp>
    </p:spTree>
    <p:extLst>
      <p:ext uri="{BB962C8B-B14F-4D97-AF65-F5344CB8AC3E}">
        <p14:creationId xmlns:p14="http://schemas.microsoft.com/office/powerpoint/2010/main" val="382556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A11F1ED6-03CA-FF41-BAAB-392506A14B1E}" type="slidenum">
              <a:rPr lang="en-US" smtClean="0"/>
              <a:pPr/>
              <a:t>‹#›</a:t>
            </a:fld>
            <a:endParaRPr lang="en-US" dirty="0"/>
          </a:p>
        </p:txBody>
      </p:sp>
    </p:spTree>
    <p:extLst>
      <p:ext uri="{BB962C8B-B14F-4D97-AF65-F5344CB8AC3E}">
        <p14:creationId xmlns:p14="http://schemas.microsoft.com/office/powerpoint/2010/main" val="80391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A11F1ED6-03CA-FF41-BAAB-392506A14B1E}" type="slidenum">
              <a:rPr lang="en-US" smtClean="0"/>
              <a:pPr/>
              <a:t>‹#›</a:t>
            </a:fld>
            <a:endParaRPr lang="en-US" dirty="0"/>
          </a:p>
        </p:txBody>
      </p:sp>
    </p:spTree>
    <p:extLst>
      <p:ext uri="{BB962C8B-B14F-4D97-AF65-F5344CB8AC3E}">
        <p14:creationId xmlns:p14="http://schemas.microsoft.com/office/powerpoint/2010/main" val="305607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1"/>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6"/>
            <a:ext cx="4038600" cy="4525963"/>
          </a:xfrm>
        </p:spPr>
        <p:txBody>
          <a:bodyPr/>
          <a:lstStyle>
            <a:lvl1pPr>
              <a:defRPr sz="2101"/>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312181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18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97236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179317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1F1ED6-03CA-FF41-BAAB-392506A14B1E}" type="slidenum">
              <a:rPr lang="en-US" smtClean="0"/>
              <a:pPr/>
              <a:t>‹#›</a:t>
            </a:fld>
            <a:endParaRPr lang="en-US"/>
          </a:p>
        </p:txBody>
      </p:sp>
    </p:spTree>
    <p:extLst>
      <p:ext uri="{BB962C8B-B14F-4D97-AF65-F5344CB8AC3E}">
        <p14:creationId xmlns:p14="http://schemas.microsoft.com/office/powerpoint/2010/main" val="199664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3175" y="6515090"/>
            <a:ext cx="9140825" cy="341768"/>
          </a:xfrm>
          <a:prstGeom prst="rect">
            <a:avLst/>
          </a:prstGeom>
          <a:solidFill>
            <a:srgbClr val="041E4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213474" y="341769"/>
            <a:ext cx="8686426" cy="878966"/>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213474" y="1338867"/>
            <a:ext cx="8686426" cy="42627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747728" y="6491733"/>
            <a:ext cx="393097" cy="365125"/>
          </a:xfrm>
          <a:prstGeom prst="rect">
            <a:avLst/>
          </a:prstGeom>
        </p:spPr>
        <p:txBody>
          <a:bodyPr vert="horz" lIns="91440" tIns="45720" rIns="91440" bIns="45720" rtlCol="0" anchor="ctr"/>
          <a:lstStyle>
            <a:lvl1pPr algn="l">
              <a:defRPr sz="1400">
                <a:solidFill>
                  <a:schemeClr val="bg1"/>
                </a:solidFill>
                <a:latin typeface="Times New Roman" panose="02020603050405020304" pitchFamily="18" charset="0"/>
                <a:cs typeface="Times New Roman" panose="02020603050405020304" pitchFamily="18" charset="0"/>
              </a:defRPr>
            </a:lvl1pPr>
          </a:lstStyle>
          <a:p>
            <a:fld id="{A11F1ED6-03CA-FF41-BAAB-392506A14B1E}" type="slidenum">
              <a:rPr lang="en-US" smtClean="0"/>
              <a:pPr/>
              <a:t>‹#›</a:t>
            </a:fld>
            <a:endParaRPr lang="en-US" dirty="0"/>
          </a:p>
        </p:txBody>
      </p:sp>
      <p:pic>
        <p:nvPicPr>
          <p:cNvPr id="5" name="Picture 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94781" y="6643432"/>
            <a:ext cx="1622549" cy="114921"/>
          </a:xfrm>
          <a:prstGeom prst="rect">
            <a:avLst/>
          </a:prstGeom>
        </p:spPr>
      </p:pic>
      <p:sp>
        <p:nvSpPr>
          <p:cNvPr id="7" name="Rectangle 6"/>
          <p:cNvSpPr/>
          <p:nvPr userDrawn="1"/>
        </p:nvSpPr>
        <p:spPr>
          <a:xfrm>
            <a:off x="1" y="6419214"/>
            <a:ext cx="9144000" cy="92697"/>
          </a:xfrm>
          <a:prstGeom prst="rect">
            <a:avLst/>
          </a:prstGeom>
          <a:solidFill>
            <a:srgbClr val="BBBC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8972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0" r:id="rId5"/>
    <p:sldLayoutId id="2147483652" r:id="rId6"/>
    <p:sldLayoutId id="2147483653" r:id="rId7"/>
    <p:sldLayoutId id="2147483654" r:id="rId8"/>
    <p:sldLayoutId id="2147483655" r:id="rId9"/>
    <p:sldLayoutId id="2147483657" r:id="rId10"/>
  </p:sldLayoutIdLst>
  <p:hf hdr="0" ftr="0" dt="0"/>
  <p:txStyles>
    <p:titleStyle>
      <a:lvl1pPr algn="l" defTabSz="342991" rtl="0" eaLnBrk="1" latinLnBrk="0" hangingPunct="1">
        <a:spcBef>
          <a:spcPct val="0"/>
        </a:spcBef>
        <a:buNone/>
        <a:defRPr sz="3200" b="1" i="0" kern="1200">
          <a:solidFill>
            <a:srgbClr val="002D50"/>
          </a:solidFill>
          <a:latin typeface="Garamond" panose="02020404030301010803" pitchFamily="18" charset="0"/>
          <a:ea typeface="+mj-ea"/>
          <a:cs typeface="Helvetica Neue"/>
        </a:defRPr>
      </a:lvl1pPr>
    </p:titleStyle>
    <p:bodyStyle>
      <a:lvl1pPr marL="257244" indent="-257244" algn="l" defTabSz="342991" rtl="0" eaLnBrk="1" latinLnBrk="0" hangingPunct="1">
        <a:spcBef>
          <a:spcPct val="20000"/>
        </a:spcBef>
        <a:buFont typeface="Arial"/>
        <a:buChar char="•"/>
        <a:defRPr sz="2800" b="0" i="0" kern="1200">
          <a:solidFill>
            <a:schemeClr val="tx1"/>
          </a:solidFill>
          <a:latin typeface="Garamond" panose="02020404030301010803" pitchFamily="18" charset="0"/>
          <a:ea typeface="+mn-ea"/>
          <a:cs typeface="Garamond" panose="02020404030301010803" pitchFamily="18" charset="0"/>
        </a:defRPr>
      </a:lvl1pPr>
      <a:lvl2pPr marL="557361" indent="-214370" algn="l" defTabSz="342991" rtl="0" eaLnBrk="1" latinLnBrk="0" hangingPunct="1">
        <a:spcBef>
          <a:spcPct val="20000"/>
        </a:spcBef>
        <a:buFont typeface="Arial"/>
        <a:buChar char="–"/>
        <a:defRPr sz="2400" b="0" i="0" kern="1200">
          <a:solidFill>
            <a:schemeClr val="tx1"/>
          </a:solidFill>
          <a:latin typeface="Garamond" panose="02020404030301010803" pitchFamily="18" charset="0"/>
          <a:ea typeface="+mn-ea"/>
          <a:cs typeface="Garamond" panose="02020404030301010803" pitchFamily="18" charset="0"/>
        </a:defRPr>
      </a:lvl2pPr>
      <a:lvl3pPr marL="857479" indent="-171496" algn="l" defTabSz="342991" rtl="0" eaLnBrk="1" latinLnBrk="0" hangingPunct="1">
        <a:spcBef>
          <a:spcPct val="20000"/>
        </a:spcBef>
        <a:buFont typeface="Arial"/>
        <a:buChar char="•"/>
        <a:defRPr sz="2000" b="0" i="0" kern="1200">
          <a:solidFill>
            <a:schemeClr val="tx1"/>
          </a:solidFill>
          <a:latin typeface="Garamond" panose="02020404030301010803" pitchFamily="18" charset="0"/>
          <a:ea typeface="+mn-ea"/>
          <a:cs typeface="Garamond" panose="02020404030301010803" pitchFamily="18" charset="0"/>
        </a:defRPr>
      </a:lvl3pPr>
      <a:lvl4pPr marL="1200470" indent="-171496" algn="l" defTabSz="342991" rtl="0" eaLnBrk="1" latinLnBrk="0" hangingPunct="1">
        <a:spcBef>
          <a:spcPct val="20000"/>
        </a:spcBef>
        <a:buFont typeface="Arial"/>
        <a:buChar char="–"/>
        <a:defRPr sz="1600" b="0" i="0" kern="1200">
          <a:solidFill>
            <a:schemeClr val="tx1"/>
          </a:solidFill>
          <a:latin typeface="Garamond" panose="02020404030301010803" pitchFamily="18" charset="0"/>
          <a:ea typeface="+mn-ea"/>
          <a:cs typeface="Garamond" panose="02020404030301010803" pitchFamily="18" charset="0"/>
        </a:defRPr>
      </a:lvl4pPr>
      <a:lvl5pPr marL="1543461" indent="-171496" algn="l" defTabSz="342991" rtl="0" eaLnBrk="1" latinLnBrk="0" hangingPunct="1">
        <a:spcBef>
          <a:spcPct val="20000"/>
        </a:spcBef>
        <a:buFont typeface="Arial"/>
        <a:buChar char="»"/>
        <a:defRPr sz="1600" b="0" i="0" kern="1200">
          <a:solidFill>
            <a:schemeClr val="tx1"/>
          </a:solidFill>
          <a:latin typeface="Garamond" panose="02020404030301010803" pitchFamily="18" charset="0"/>
          <a:ea typeface="+mn-ea"/>
          <a:cs typeface="Garamond" panose="02020404030301010803" pitchFamily="18" charset="0"/>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tags" Target="../tags/tag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tags" Target="../tags/tag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76" y="0"/>
            <a:ext cx="9140827" cy="365125"/>
          </a:xfrm>
          <a:prstGeom prst="rect">
            <a:avLst/>
          </a:prstGeom>
          <a:solidFill>
            <a:srgbClr val="041E4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1" name="Rectangle 10"/>
          <p:cNvSpPr/>
          <p:nvPr/>
        </p:nvSpPr>
        <p:spPr>
          <a:xfrm>
            <a:off x="-6350" y="364076"/>
            <a:ext cx="9144001" cy="88918"/>
          </a:xfrm>
          <a:prstGeom prst="rect">
            <a:avLst/>
          </a:prstGeom>
          <a:solidFill>
            <a:srgbClr val="BBBC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Title 5"/>
          <p:cNvSpPr txBox="1">
            <a:spLocks/>
          </p:cNvSpPr>
          <p:nvPr/>
        </p:nvSpPr>
        <p:spPr>
          <a:xfrm>
            <a:off x="152400" y="2512082"/>
            <a:ext cx="8839200" cy="1040036"/>
          </a:xfrm>
          <a:prstGeom prst="rect">
            <a:avLst/>
          </a:prstGeom>
        </p:spPr>
        <p:txBody>
          <a:bodyPr>
            <a:noAutofit/>
          </a:bodyPr>
          <a:lstStyle>
            <a:lvl1pPr algn="ctr" defTabSz="457200" rtl="0" eaLnBrk="1" latinLnBrk="0" hangingPunct="1">
              <a:spcBef>
                <a:spcPct val="0"/>
              </a:spcBef>
              <a:buNone/>
              <a:defRPr sz="4200" b="0" i="1" kern="1200">
                <a:solidFill>
                  <a:srgbClr val="002D50"/>
                </a:solidFill>
                <a:latin typeface="Adobe Caslon Pro"/>
                <a:ea typeface="+mj-ea"/>
                <a:cs typeface="Adobe Caslon Pro"/>
              </a:defRPr>
            </a:lvl1pPr>
          </a:lstStyle>
          <a:p>
            <a:r>
              <a:rPr lang="en-US" sz="2600" b="1" i="0" dirty="0">
                <a:solidFill>
                  <a:schemeClr val="tx1">
                    <a:lumMod val="95000"/>
                    <a:lumOff val="5000"/>
                  </a:schemeClr>
                </a:solidFill>
                <a:latin typeface="Garamond" panose="02020404030301010803" pitchFamily="18" charset="0"/>
                <a:cs typeface="Times New Roman" panose="02020603050405020304" pitchFamily="18" charset="0"/>
              </a:rPr>
              <a:t>The Heterogeneous Treatment Effect of Merger on Airfares</a:t>
            </a:r>
          </a:p>
          <a:p>
            <a:r>
              <a:rPr lang="en-US" sz="2600" b="1" i="0" dirty="0">
                <a:solidFill>
                  <a:schemeClr val="tx1">
                    <a:lumMod val="95000"/>
                    <a:lumOff val="5000"/>
                  </a:schemeClr>
                </a:solidFill>
                <a:latin typeface="Garamond" panose="02020404030301010803" pitchFamily="18" charset="0"/>
                <a:cs typeface="Times New Roman" panose="02020603050405020304" pitchFamily="18" charset="0"/>
              </a:rPr>
              <a:t>Evidence from Alaska Airlines-Virgin America Merger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865" y="22595"/>
            <a:ext cx="3408883" cy="248717"/>
          </a:xfrm>
          <a:prstGeom prst="rect">
            <a:avLst/>
          </a:prstGeom>
        </p:spPr>
      </p:pic>
      <p:sp>
        <p:nvSpPr>
          <p:cNvPr id="2" name="Slide Number Placeholder 1">
            <a:extLst>
              <a:ext uri="{FF2B5EF4-FFF2-40B4-BE49-F238E27FC236}">
                <a16:creationId xmlns:a16="http://schemas.microsoft.com/office/drawing/2014/main" id="{16B1BCD2-A003-0C45-AAB2-143999D91BF7}"/>
              </a:ext>
            </a:extLst>
          </p:cNvPr>
          <p:cNvSpPr>
            <a:spLocks noGrp="1"/>
          </p:cNvSpPr>
          <p:nvPr>
            <p:ph type="sldNum" sz="quarter" idx="12"/>
          </p:nvPr>
        </p:nvSpPr>
        <p:spPr/>
        <p:txBody>
          <a:bodyPr/>
          <a:lstStyle/>
          <a:p>
            <a:fld id="{A11F1ED6-03CA-FF41-BAAB-392506A14B1E}" type="slidenum">
              <a:rPr lang="en-US" smtClean="0"/>
              <a:pPr/>
              <a:t>1</a:t>
            </a:fld>
            <a:endParaRPr lang="en-US"/>
          </a:p>
        </p:txBody>
      </p:sp>
      <p:sp>
        <p:nvSpPr>
          <p:cNvPr id="3" name="TextBox 2">
            <a:extLst>
              <a:ext uri="{FF2B5EF4-FFF2-40B4-BE49-F238E27FC236}">
                <a16:creationId xmlns:a16="http://schemas.microsoft.com/office/drawing/2014/main" id="{D7E62D9A-70CE-BC40-80F3-403C3553F5C2}"/>
              </a:ext>
            </a:extLst>
          </p:cNvPr>
          <p:cNvSpPr txBox="1"/>
          <p:nvPr/>
        </p:nvSpPr>
        <p:spPr>
          <a:xfrm>
            <a:off x="2849217" y="3733800"/>
            <a:ext cx="5658679" cy="707886"/>
          </a:xfrm>
          <a:prstGeom prst="rect">
            <a:avLst/>
          </a:prstGeom>
          <a:noFill/>
        </p:spPr>
        <p:txBody>
          <a:bodyPr wrap="square" rtlCol="0">
            <a:spAutoFit/>
          </a:bodyPr>
          <a:lstStyle/>
          <a:p>
            <a:pPr algn="r"/>
            <a:r>
              <a:rPr lang="en-US" sz="2000" dirty="0" err="1">
                <a:latin typeface="Garamond" panose="02020404030301010803" pitchFamily="18" charset="0"/>
              </a:rPr>
              <a:t>Tatsuki</a:t>
            </a:r>
            <a:r>
              <a:rPr lang="en-US" sz="2000" dirty="0">
                <a:latin typeface="Garamond" panose="02020404030301010803" pitchFamily="18" charset="0"/>
              </a:rPr>
              <a:t> </a:t>
            </a:r>
            <a:r>
              <a:rPr lang="en-US" sz="2000" dirty="0" err="1">
                <a:latin typeface="Garamond" panose="02020404030301010803" pitchFamily="18" charset="0"/>
              </a:rPr>
              <a:t>Kikugawa</a:t>
            </a:r>
            <a:endParaRPr lang="en-US" sz="2000" dirty="0">
              <a:latin typeface="Garamond" panose="02020404030301010803" pitchFamily="18" charset="0"/>
            </a:endParaRPr>
          </a:p>
          <a:p>
            <a:pPr algn="r"/>
            <a:r>
              <a:rPr lang="en-US" sz="2000" dirty="0">
                <a:latin typeface="Garamond" panose="02020404030301010803" pitchFamily="18" charset="0"/>
              </a:rPr>
              <a:t>Georgetown University School of Foreign Service</a:t>
            </a:r>
          </a:p>
        </p:txBody>
      </p:sp>
    </p:spTree>
    <p:extLst>
      <p:ext uri="{BB962C8B-B14F-4D97-AF65-F5344CB8AC3E}">
        <p14:creationId xmlns:p14="http://schemas.microsoft.com/office/powerpoint/2010/main" val="2132992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62150" y="306389"/>
            <a:ext cx="8485578"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Result 1: Alaska raises its airfares by less when facing LCCs</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10</a:t>
            </a:fld>
            <a:endParaRPr lang="en-US"/>
          </a:p>
        </p:txBody>
      </p:sp>
      <p:sp>
        <p:nvSpPr>
          <p:cNvPr id="31" name="Content Placeholder 2">
            <a:extLst>
              <a:ext uri="{FF2B5EF4-FFF2-40B4-BE49-F238E27FC236}">
                <a16:creationId xmlns:a16="http://schemas.microsoft.com/office/drawing/2014/main" id="{8DD846D5-F332-1683-F4B0-6BE1F624F495}"/>
              </a:ext>
            </a:extLst>
          </p:cNvPr>
          <p:cNvSpPr txBox="1">
            <a:spLocks/>
          </p:cNvSpPr>
          <p:nvPr/>
        </p:nvSpPr>
        <p:spPr>
          <a:xfrm>
            <a:off x="360095" y="1076845"/>
            <a:ext cx="8482821" cy="4333355"/>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chemeClr val="accent1"/>
                </a:solidFill>
                <a:latin typeface="+mn-lt"/>
              </a:rPr>
              <a:t>The treatment of the merger on Alaska’s airfares</a:t>
            </a:r>
          </a:p>
          <a:p>
            <a:pPr marL="285750" indent="-285750">
              <a:buFont typeface="Arial" panose="020B0604020202020204" pitchFamily="34" charset="0"/>
              <a:buChar char="•"/>
            </a:pPr>
            <a:r>
              <a:rPr lang="en-US" sz="1800" dirty="0">
                <a:latin typeface="+mn-lt"/>
              </a:rPr>
              <a:t>The merger increases the Alaska’s airfares by 2.8%</a:t>
            </a:r>
          </a:p>
          <a:p>
            <a:pPr lvl="1"/>
            <a:endParaRPr lang="en-US" sz="1400" dirty="0">
              <a:latin typeface="+mn-lt"/>
            </a:endParaRPr>
          </a:p>
          <a:p>
            <a:r>
              <a:rPr lang="en-US" sz="1800" b="1" u="sng" dirty="0">
                <a:solidFill>
                  <a:schemeClr val="accent1"/>
                </a:solidFill>
                <a:latin typeface="+mn-lt"/>
              </a:rPr>
              <a:t>The effect of LCC competition on Alaska’s airfares</a:t>
            </a:r>
          </a:p>
          <a:p>
            <a:pPr marL="285750" indent="-285750">
              <a:buFont typeface="Arial" panose="020B0604020202020204" pitchFamily="34" charset="0"/>
              <a:buChar char="•"/>
            </a:pPr>
            <a:r>
              <a:rPr lang="en-US" sz="1800" dirty="0">
                <a:latin typeface="+mn-lt"/>
              </a:rPr>
              <a:t>Alaska’s airfares increases 23% less in the market with a full presence of LCC than in the market with no LCC </a:t>
            </a:r>
          </a:p>
        </p:txBody>
      </p:sp>
      <p:grpSp>
        <p:nvGrpSpPr>
          <p:cNvPr id="22" name="Group 21">
            <a:extLst>
              <a:ext uri="{FF2B5EF4-FFF2-40B4-BE49-F238E27FC236}">
                <a16:creationId xmlns:a16="http://schemas.microsoft.com/office/drawing/2014/main" id="{EBD1BFDC-D079-CE58-548E-115CF755F2E6}"/>
              </a:ext>
            </a:extLst>
          </p:cNvPr>
          <p:cNvGrpSpPr/>
          <p:nvPr/>
        </p:nvGrpSpPr>
        <p:grpSpPr>
          <a:xfrm>
            <a:off x="1656963" y="3243522"/>
            <a:ext cx="5695951" cy="2819400"/>
            <a:chOff x="1924049" y="3429000"/>
            <a:chExt cx="5695951" cy="2819400"/>
          </a:xfrm>
        </p:grpSpPr>
        <p:grpSp>
          <p:nvGrpSpPr>
            <p:cNvPr id="21" name="Group 20">
              <a:extLst>
                <a:ext uri="{FF2B5EF4-FFF2-40B4-BE49-F238E27FC236}">
                  <a16:creationId xmlns:a16="http://schemas.microsoft.com/office/drawing/2014/main" id="{8D164707-9CB3-C44A-A989-B80BA7BCA925}"/>
                </a:ext>
              </a:extLst>
            </p:cNvPr>
            <p:cNvGrpSpPr/>
            <p:nvPr/>
          </p:nvGrpSpPr>
          <p:grpSpPr>
            <a:xfrm>
              <a:off x="1924049" y="3429000"/>
              <a:ext cx="5695951" cy="2819400"/>
              <a:chOff x="1924049" y="2609850"/>
              <a:chExt cx="5295901" cy="2432050"/>
            </a:xfrm>
          </p:grpSpPr>
          <p:pic>
            <p:nvPicPr>
              <p:cNvPr id="5" name="Picture 4" descr="Table&#10;&#10;Description automatically generated">
                <a:extLst>
                  <a:ext uri="{FF2B5EF4-FFF2-40B4-BE49-F238E27FC236}">
                    <a16:creationId xmlns:a16="http://schemas.microsoft.com/office/drawing/2014/main" id="{38F3C236-B777-FC95-EF14-205EEA5AE36B}"/>
                  </a:ext>
                </a:extLst>
              </p:cNvPr>
              <p:cNvPicPr>
                <a:picLocks noChangeAspect="1"/>
              </p:cNvPicPr>
              <p:nvPr/>
            </p:nvPicPr>
            <p:blipFill>
              <a:blip r:embed="rId3"/>
              <a:stretch>
                <a:fillRect/>
              </a:stretch>
            </p:blipFill>
            <p:spPr>
              <a:xfrm>
                <a:off x="1924050" y="2609850"/>
                <a:ext cx="5295900" cy="1638300"/>
              </a:xfrm>
              <a:prstGeom prst="rect">
                <a:avLst/>
              </a:prstGeom>
            </p:spPr>
          </p:pic>
          <p:pic>
            <p:nvPicPr>
              <p:cNvPr id="15" name="Picture 14" descr="Table&#10;&#10;Description automatically generated">
                <a:extLst>
                  <a:ext uri="{FF2B5EF4-FFF2-40B4-BE49-F238E27FC236}">
                    <a16:creationId xmlns:a16="http://schemas.microsoft.com/office/drawing/2014/main" id="{1340A4AE-91E0-6FC8-0F98-51939655AB55}"/>
                  </a:ext>
                </a:extLst>
              </p:cNvPr>
              <p:cNvPicPr>
                <a:picLocks noChangeAspect="1"/>
              </p:cNvPicPr>
              <p:nvPr/>
            </p:nvPicPr>
            <p:blipFill>
              <a:blip r:embed="rId4"/>
              <a:stretch>
                <a:fillRect/>
              </a:stretch>
            </p:blipFill>
            <p:spPr>
              <a:xfrm>
                <a:off x="1924050" y="4279900"/>
                <a:ext cx="5295900" cy="762000"/>
              </a:xfrm>
              <a:prstGeom prst="rect">
                <a:avLst/>
              </a:prstGeom>
            </p:spPr>
          </p:pic>
          <p:pic>
            <p:nvPicPr>
              <p:cNvPr id="20" name="Picture 19">
                <a:extLst>
                  <a:ext uri="{FF2B5EF4-FFF2-40B4-BE49-F238E27FC236}">
                    <a16:creationId xmlns:a16="http://schemas.microsoft.com/office/drawing/2014/main" id="{AE13166E-8CB4-6094-E1D0-50AC888AC89C}"/>
                  </a:ext>
                </a:extLst>
              </p:cNvPr>
              <p:cNvPicPr>
                <a:picLocks noChangeAspect="1"/>
              </p:cNvPicPr>
              <p:nvPr/>
            </p:nvPicPr>
            <p:blipFill>
              <a:blip r:embed="rId5"/>
              <a:stretch>
                <a:fillRect/>
              </a:stretch>
            </p:blipFill>
            <p:spPr>
              <a:xfrm>
                <a:off x="1924049" y="4191000"/>
                <a:ext cx="5270003" cy="88900"/>
              </a:xfrm>
              <a:prstGeom prst="rect">
                <a:avLst/>
              </a:prstGeom>
            </p:spPr>
          </p:pic>
        </p:grpSp>
        <p:sp>
          <p:nvSpPr>
            <p:cNvPr id="40" name="Rectangle 39">
              <a:extLst>
                <a:ext uri="{FF2B5EF4-FFF2-40B4-BE49-F238E27FC236}">
                  <a16:creationId xmlns:a16="http://schemas.microsoft.com/office/drawing/2014/main" id="{DDD330FC-E936-29AB-EE6A-99C1562914F4}"/>
                </a:ext>
              </a:extLst>
            </p:cNvPr>
            <p:cNvSpPr/>
            <p:nvPr/>
          </p:nvSpPr>
          <p:spPr>
            <a:xfrm>
              <a:off x="6633575" y="4467745"/>
              <a:ext cx="834025" cy="866255"/>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661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62150" y="306389"/>
            <a:ext cx="8485578"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Result 2a: </a:t>
            </a:r>
            <a:r>
              <a:rPr lang="en-US" altLang="ja-JP" sz="2400" dirty="0">
                <a:latin typeface="+mj-lt"/>
              </a:rPr>
              <a:t>Spillover effect of the merger on airfares</a:t>
            </a:r>
            <a:endParaRPr lang="en-US" sz="2400" dirty="0">
              <a:latin typeface="+mj-lt"/>
            </a:endParaRP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11</a:t>
            </a:fld>
            <a:endParaRPr lang="en-US"/>
          </a:p>
        </p:txBody>
      </p:sp>
      <p:sp>
        <p:nvSpPr>
          <p:cNvPr id="12" name="Content Placeholder 2">
            <a:extLst>
              <a:ext uri="{FF2B5EF4-FFF2-40B4-BE49-F238E27FC236}">
                <a16:creationId xmlns:a16="http://schemas.microsoft.com/office/drawing/2014/main" id="{5BE8BD91-DA37-C481-8B98-FA221A98FB23}"/>
              </a:ext>
            </a:extLst>
          </p:cNvPr>
          <p:cNvSpPr txBox="1">
            <a:spLocks/>
          </p:cNvSpPr>
          <p:nvPr/>
        </p:nvSpPr>
        <p:spPr>
          <a:xfrm>
            <a:off x="360095" y="1076845"/>
            <a:ext cx="8482821" cy="4333355"/>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chemeClr val="accent1"/>
                </a:solidFill>
                <a:latin typeface="+mn-lt"/>
              </a:rPr>
              <a:t>The spillover effect of the merger on the Alaska/Virgin market airfares</a:t>
            </a:r>
          </a:p>
          <a:p>
            <a:pPr marL="285750" indent="-285750">
              <a:buFont typeface="Arial" panose="020B0604020202020204" pitchFamily="34" charset="0"/>
              <a:buChar char="•"/>
            </a:pPr>
            <a:r>
              <a:rPr lang="en-US" sz="1800" dirty="0">
                <a:latin typeface="+mn-lt"/>
              </a:rPr>
              <a:t>The merger increases the ASVX market airfares by 2.4%</a:t>
            </a:r>
          </a:p>
          <a:p>
            <a:pPr lvl="1"/>
            <a:endParaRPr lang="en-US" sz="1200" dirty="0">
              <a:latin typeface="+mn-lt"/>
            </a:endParaRPr>
          </a:p>
          <a:p>
            <a:r>
              <a:rPr lang="en-US" sz="1800" b="1" u="sng" dirty="0">
                <a:solidFill>
                  <a:schemeClr val="accent1"/>
                </a:solidFill>
                <a:latin typeface="+mn-lt"/>
              </a:rPr>
              <a:t>The effect of LCC competition on Alaska’s airfares</a:t>
            </a:r>
          </a:p>
          <a:p>
            <a:pPr marL="285750" indent="-285750">
              <a:buFont typeface="Arial" panose="020B0604020202020204" pitchFamily="34" charset="0"/>
              <a:buChar char="•"/>
            </a:pPr>
            <a:r>
              <a:rPr lang="en-US" sz="1800" dirty="0">
                <a:latin typeface="+mn-lt"/>
              </a:rPr>
              <a:t>LCCs decrease the post-merger prices of all airlines compared to non-LCC markets, regardless of whether Alaska and Virgin operate in the markets</a:t>
            </a:r>
          </a:p>
        </p:txBody>
      </p:sp>
      <p:grpSp>
        <p:nvGrpSpPr>
          <p:cNvPr id="11" name="Group 10">
            <a:extLst>
              <a:ext uri="{FF2B5EF4-FFF2-40B4-BE49-F238E27FC236}">
                <a16:creationId xmlns:a16="http://schemas.microsoft.com/office/drawing/2014/main" id="{FEAFDCE5-5D5B-F7C5-5A21-FBA9770CEC29}"/>
              </a:ext>
            </a:extLst>
          </p:cNvPr>
          <p:cNvGrpSpPr/>
          <p:nvPr/>
        </p:nvGrpSpPr>
        <p:grpSpPr>
          <a:xfrm>
            <a:off x="1143000" y="3124200"/>
            <a:ext cx="6613464" cy="3124200"/>
            <a:chOff x="1271587" y="3276600"/>
            <a:chExt cx="6600825" cy="3029698"/>
          </a:xfrm>
        </p:grpSpPr>
        <p:grpSp>
          <p:nvGrpSpPr>
            <p:cNvPr id="9" name="Group 8">
              <a:extLst>
                <a:ext uri="{FF2B5EF4-FFF2-40B4-BE49-F238E27FC236}">
                  <a16:creationId xmlns:a16="http://schemas.microsoft.com/office/drawing/2014/main" id="{8B7C9AA4-33F6-2AC9-65CF-605ECB785ACF}"/>
                </a:ext>
              </a:extLst>
            </p:cNvPr>
            <p:cNvGrpSpPr/>
            <p:nvPr/>
          </p:nvGrpSpPr>
          <p:grpSpPr>
            <a:xfrm>
              <a:off x="1271587" y="3276600"/>
              <a:ext cx="6600825" cy="3029698"/>
              <a:chOff x="942975" y="3127607"/>
              <a:chExt cx="7277100" cy="3340100"/>
            </a:xfrm>
          </p:grpSpPr>
          <p:pic>
            <p:nvPicPr>
              <p:cNvPr id="4" name="Picture 3" descr="Table&#10;&#10;Description automatically generated">
                <a:extLst>
                  <a:ext uri="{FF2B5EF4-FFF2-40B4-BE49-F238E27FC236}">
                    <a16:creationId xmlns:a16="http://schemas.microsoft.com/office/drawing/2014/main" id="{046A2F8B-047C-B70A-1F02-FDFDC35F7D8F}"/>
                  </a:ext>
                </a:extLst>
              </p:cNvPr>
              <p:cNvPicPr>
                <a:picLocks noChangeAspect="1"/>
              </p:cNvPicPr>
              <p:nvPr/>
            </p:nvPicPr>
            <p:blipFill>
              <a:blip r:embed="rId3"/>
              <a:stretch>
                <a:fillRect/>
              </a:stretch>
            </p:blipFill>
            <p:spPr>
              <a:xfrm>
                <a:off x="942975" y="3127607"/>
                <a:ext cx="7277100" cy="2273300"/>
              </a:xfrm>
              <a:prstGeom prst="rect">
                <a:avLst/>
              </a:prstGeom>
            </p:spPr>
          </p:pic>
          <p:pic>
            <p:nvPicPr>
              <p:cNvPr id="7" name="Picture 6" descr="Table&#10;&#10;Description automatically generated">
                <a:extLst>
                  <a:ext uri="{FF2B5EF4-FFF2-40B4-BE49-F238E27FC236}">
                    <a16:creationId xmlns:a16="http://schemas.microsoft.com/office/drawing/2014/main" id="{2575F3CA-FED7-CFA5-90ED-4139B73CA01F}"/>
                  </a:ext>
                </a:extLst>
              </p:cNvPr>
              <p:cNvPicPr>
                <a:picLocks noChangeAspect="1"/>
              </p:cNvPicPr>
              <p:nvPr/>
            </p:nvPicPr>
            <p:blipFill>
              <a:blip r:embed="rId4"/>
              <a:stretch>
                <a:fillRect/>
              </a:stretch>
            </p:blipFill>
            <p:spPr>
              <a:xfrm>
                <a:off x="955675" y="5400907"/>
                <a:ext cx="7251700" cy="1066800"/>
              </a:xfrm>
              <a:prstGeom prst="rect">
                <a:avLst/>
              </a:prstGeom>
            </p:spPr>
          </p:pic>
        </p:grpSp>
        <p:sp>
          <p:nvSpPr>
            <p:cNvPr id="19" name="Rectangle 18">
              <a:extLst>
                <a:ext uri="{FF2B5EF4-FFF2-40B4-BE49-F238E27FC236}">
                  <a16:creationId xmlns:a16="http://schemas.microsoft.com/office/drawing/2014/main" id="{67B7D8C7-D799-F511-E479-BAC7F0295B8E}"/>
                </a:ext>
              </a:extLst>
            </p:cNvPr>
            <p:cNvSpPr/>
            <p:nvPr/>
          </p:nvSpPr>
          <p:spPr>
            <a:xfrm>
              <a:off x="7075031" y="4307619"/>
              <a:ext cx="767276" cy="1045887"/>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5754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4"/>
          </p:nvPr>
        </p:nvSpPr>
        <p:spPr>
          <a:xfrm>
            <a:off x="8747728" y="6491733"/>
            <a:ext cx="393097" cy="365125"/>
          </a:xfrm>
        </p:spPr>
        <p:txBody>
          <a:bodyPr vert="horz" lIns="91440" tIns="45720" rIns="91440" bIns="45720" rtlCol="0" anchor="ctr">
            <a:normAutofit/>
          </a:bodyPr>
          <a:lstStyle/>
          <a:p>
            <a:pPr>
              <a:spcAft>
                <a:spcPts val="600"/>
              </a:spcAft>
            </a:pPr>
            <a:fld id="{A11F1ED6-03CA-FF41-BAAB-392506A14B1E}" type="slidenum">
              <a:rPr lang="en-US" smtClean="0"/>
              <a:pPr>
                <a:spcAft>
                  <a:spcPts val="600"/>
                </a:spcAft>
              </a:pPr>
              <a:t>12</a:t>
            </a:fld>
            <a:endParaRPr lang="en-US"/>
          </a:p>
        </p:txBody>
      </p:sp>
      <p:sp>
        <p:nvSpPr>
          <p:cNvPr id="12" name="Title 1">
            <a:extLst>
              <a:ext uri="{FF2B5EF4-FFF2-40B4-BE49-F238E27FC236}">
                <a16:creationId xmlns:a16="http://schemas.microsoft.com/office/drawing/2014/main" id="{73352399-E408-5B44-B5FC-183D998161EC}"/>
              </a:ext>
            </a:extLst>
          </p:cNvPr>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Result: Summary</a:t>
            </a:r>
          </a:p>
        </p:txBody>
      </p:sp>
      <p:sp>
        <p:nvSpPr>
          <p:cNvPr id="13" name="Content Placeholder 2">
            <a:extLst>
              <a:ext uri="{FF2B5EF4-FFF2-40B4-BE49-F238E27FC236}">
                <a16:creationId xmlns:a16="http://schemas.microsoft.com/office/drawing/2014/main" id="{6366C0E4-729A-BE4A-8F65-6FB001A4105B}"/>
              </a:ext>
            </a:extLst>
          </p:cNvPr>
          <p:cNvSpPr txBox="1">
            <a:spLocks/>
          </p:cNvSpPr>
          <p:nvPr/>
        </p:nvSpPr>
        <p:spPr>
          <a:xfrm>
            <a:off x="360096" y="1076846"/>
            <a:ext cx="8520993" cy="4518474"/>
          </a:xfrm>
          <a:prstGeom prst="rect">
            <a:avLst/>
          </a:prstGeom>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rgbClr val="003D81"/>
                </a:solidFill>
                <a:latin typeface="+mn-lt"/>
              </a:rPr>
              <a:t>Result 1: Treatment effect of the merger</a:t>
            </a:r>
          </a:p>
          <a:p>
            <a:pPr marL="285750" indent="-285750">
              <a:buFont typeface="Arial" panose="020B0604020202020204" pitchFamily="34" charset="0"/>
              <a:buChar char="•"/>
            </a:pPr>
            <a:r>
              <a:rPr lang="en-US" sz="1800" dirty="0">
                <a:latin typeface="+mn-lt"/>
              </a:rPr>
              <a:t>A merger increases fares of the merged company</a:t>
            </a:r>
          </a:p>
          <a:p>
            <a:pPr marL="285750" indent="-285750">
              <a:buFont typeface="Arial" panose="020B0604020202020204" pitchFamily="34" charset="0"/>
              <a:buChar char="•"/>
            </a:pPr>
            <a:r>
              <a:rPr lang="en-US" sz="1800" b="1" dirty="0">
                <a:solidFill>
                  <a:srgbClr val="FF8D00"/>
                </a:solidFill>
                <a:latin typeface="+mn-lt"/>
              </a:rPr>
              <a:t>The merged company raises its airfares by less when facing LCCs</a:t>
            </a:r>
          </a:p>
          <a:p>
            <a:pPr lvl="1"/>
            <a:endParaRPr lang="en-US" sz="1200" dirty="0">
              <a:latin typeface="+mn-lt"/>
            </a:endParaRPr>
          </a:p>
          <a:p>
            <a:r>
              <a:rPr lang="en-US" sz="1800" b="1" u="sng" dirty="0">
                <a:solidFill>
                  <a:srgbClr val="003D81"/>
                </a:solidFill>
                <a:latin typeface="+mn-lt"/>
              </a:rPr>
              <a:t>Result 2: Spillover effect of the merger in the markets</a:t>
            </a:r>
          </a:p>
          <a:p>
            <a:pPr marL="285750" indent="-285750">
              <a:buFont typeface="Arial" panose="020B0604020202020204" pitchFamily="34" charset="0"/>
              <a:buChar char="•"/>
            </a:pPr>
            <a:r>
              <a:rPr lang="en-US" sz="1800" b="1" dirty="0">
                <a:solidFill>
                  <a:srgbClr val="FF8D00"/>
                </a:solidFill>
                <a:latin typeface="+mn-lt"/>
              </a:rPr>
              <a:t>LCCs decrease the post-merger prices of all airlines compared to non-LCC markets,</a:t>
            </a:r>
            <a:r>
              <a:rPr lang="en-US" sz="1800" dirty="0">
                <a:latin typeface="+mn-lt"/>
              </a:rPr>
              <a:t> regardless of whether Alaska/Virgin operate in the market</a:t>
            </a:r>
          </a:p>
        </p:txBody>
      </p:sp>
      <p:grpSp>
        <p:nvGrpSpPr>
          <p:cNvPr id="5" name="Group 4">
            <a:extLst>
              <a:ext uri="{FF2B5EF4-FFF2-40B4-BE49-F238E27FC236}">
                <a16:creationId xmlns:a16="http://schemas.microsoft.com/office/drawing/2014/main" id="{33DAD8AE-0494-0B46-23AC-1C9915AF9B62}"/>
              </a:ext>
            </a:extLst>
          </p:cNvPr>
          <p:cNvGrpSpPr/>
          <p:nvPr/>
        </p:nvGrpSpPr>
        <p:grpSpPr>
          <a:xfrm>
            <a:off x="515501" y="3429000"/>
            <a:ext cx="8292214" cy="2819400"/>
            <a:chOff x="457200" y="3393922"/>
            <a:chExt cx="8271956" cy="2873343"/>
          </a:xfrm>
        </p:grpSpPr>
        <p:sp>
          <p:nvSpPr>
            <p:cNvPr id="136" name="Rounded Rectangle 135">
              <a:extLst>
                <a:ext uri="{FF2B5EF4-FFF2-40B4-BE49-F238E27FC236}">
                  <a16:creationId xmlns:a16="http://schemas.microsoft.com/office/drawing/2014/main" id="{7F610195-1289-5049-BB52-FCE717FB1D32}"/>
                </a:ext>
              </a:extLst>
            </p:cNvPr>
            <p:cNvSpPr/>
            <p:nvPr/>
          </p:nvSpPr>
          <p:spPr>
            <a:xfrm>
              <a:off x="4876800" y="4670538"/>
              <a:ext cx="2558033" cy="1593097"/>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5" name="Rounded Rectangle 44">
              <a:extLst>
                <a:ext uri="{FF2B5EF4-FFF2-40B4-BE49-F238E27FC236}">
                  <a16:creationId xmlns:a16="http://schemas.microsoft.com/office/drawing/2014/main" id="{60D9089B-27C4-6E75-75EE-9F5E66EEF3B7}"/>
                </a:ext>
              </a:extLst>
            </p:cNvPr>
            <p:cNvSpPr/>
            <p:nvPr/>
          </p:nvSpPr>
          <p:spPr>
            <a:xfrm>
              <a:off x="2879009" y="3810000"/>
              <a:ext cx="4555824" cy="66562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0808CE47-0348-A458-F10E-C779FF853C45}"/>
                </a:ext>
              </a:extLst>
            </p:cNvPr>
            <p:cNvSpPr>
              <a:spLocks/>
            </p:cNvSpPr>
            <p:nvPr/>
          </p:nvSpPr>
          <p:spPr>
            <a:xfrm>
              <a:off x="520283" y="3880172"/>
              <a:ext cx="2094516" cy="525281"/>
            </a:xfrm>
            <a:prstGeom prst="rect">
              <a:avLst/>
            </a:prstGeom>
            <a:solidFill>
              <a:srgbClr val="003D8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225"/>
                </a:spcBef>
                <a:spcAft>
                  <a:spcPts val="225"/>
                </a:spcAft>
                <a:buClr>
                  <a:schemeClr val="lt1"/>
                </a:buClr>
                <a:defRPr/>
              </a:pPr>
              <a:r>
                <a:rPr kumimoji="1" lang="en-US" altLang="ja-JP" b="1" dirty="0">
                  <a:ea typeface="MS PGothic"/>
                </a:rPr>
                <a:t>Merged Company</a:t>
              </a:r>
              <a:endParaRPr kumimoji="1" lang="ja-JP" altLang="en-US" b="1" dirty="0">
                <a:ea typeface="MS PGothic"/>
              </a:endParaRPr>
            </a:p>
          </p:txBody>
        </p:sp>
        <p:sp>
          <p:nvSpPr>
            <p:cNvPr id="65" name="Rectangle 64">
              <a:extLst>
                <a:ext uri="{FF2B5EF4-FFF2-40B4-BE49-F238E27FC236}">
                  <a16:creationId xmlns:a16="http://schemas.microsoft.com/office/drawing/2014/main" id="{FDA0A17E-4105-197D-C6E1-70602E287BD6}"/>
                </a:ext>
              </a:extLst>
            </p:cNvPr>
            <p:cNvSpPr>
              <a:spLocks/>
            </p:cNvSpPr>
            <p:nvPr/>
          </p:nvSpPr>
          <p:spPr>
            <a:xfrm>
              <a:off x="457983" y="3797073"/>
              <a:ext cx="2252451" cy="1594337"/>
            </a:xfrm>
            <a:prstGeom prst="rect">
              <a:avLst/>
            </a:prstGeom>
            <a:noFill/>
            <a:ln w="254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225"/>
                </a:spcBef>
                <a:spcAft>
                  <a:spcPts val="225"/>
                </a:spcAft>
                <a:buClr>
                  <a:schemeClr val="lt1"/>
                </a:buClr>
                <a:defRPr/>
              </a:pPr>
              <a:endParaRPr kumimoji="1" lang="ja-JP" altLang="en-US" b="1" dirty="0">
                <a:solidFill>
                  <a:schemeClr val="tx1"/>
                </a:solidFill>
                <a:ea typeface="MS PGothic"/>
              </a:endParaRPr>
            </a:p>
          </p:txBody>
        </p:sp>
        <p:grpSp>
          <p:nvGrpSpPr>
            <p:cNvPr id="66" name="Group 65">
              <a:extLst>
                <a:ext uri="{FF2B5EF4-FFF2-40B4-BE49-F238E27FC236}">
                  <a16:creationId xmlns:a16="http://schemas.microsoft.com/office/drawing/2014/main" id="{4FE22ECF-4400-0891-2E22-ED5769602EE1}"/>
                </a:ext>
              </a:extLst>
            </p:cNvPr>
            <p:cNvGrpSpPr/>
            <p:nvPr/>
          </p:nvGrpSpPr>
          <p:grpSpPr>
            <a:xfrm>
              <a:off x="5190397" y="3512806"/>
              <a:ext cx="2244436" cy="228600"/>
              <a:chOff x="902554" y="1138217"/>
              <a:chExt cx="4695706" cy="273071"/>
            </a:xfrm>
          </p:grpSpPr>
          <p:sp>
            <p:nvSpPr>
              <p:cNvPr id="67" name="TextBox 66">
                <a:extLst>
                  <a:ext uri="{FF2B5EF4-FFF2-40B4-BE49-F238E27FC236}">
                    <a16:creationId xmlns:a16="http://schemas.microsoft.com/office/drawing/2014/main" id="{DC65676E-94A5-204A-617F-5A3DD8C30918}"/>
                  </a:ext>
                </a:extLst>
              </p:cNvPr>
              <p:cNvSpPr txBox="1">
                <a:spLocks/>
              </p:cNvSpPr>
              <p:nvPr/>
            </p:nvSpPr>
            <p:spPr>
              <a:xfrm>
                <a:off x="1037684" y="1138217"/>
                <a:ext cx="3892266" cy="273071"/>
              </a:xfrm>
              <a:prstGeom prst="rect">
                <a:avLst/>
              </a:prstGeom>
            </p:spPr>
            <p:txBody>
              <a:bodyPr vert="horz" wrap="square" lIns="0" tIns="0" rIns="0" bIns="18288" rtlCol="0" anchor="b">
                <a:noAutofit/>
              </a:bodyPr>
              <a:lstStyle>
                <a:lvl1pPr marL="0" lvl="0" indent="0" defTabSz="1218026" eaLnBrk="1" latinLnBrk="0" hangingPunct="1">
                  <a:buClr>
                    <a:schemeClr val="tx2"/>
                  </a:buClr>
                  <a:buSzPct val="100000"/>
                  <a:defRPr lang="x-none" sz="1600" baseline="0">
                    <a:latin typeface="+mn-lt"/>
                  </a:defRPr>
                </a:lvl1pPr>
                <a:lvl2pPr marL="193675" lvl="1" indent="-192088" defTabSz="1218026" eaLnBrk="1" latinLnBrk="0" hangingPunct="1">
                  <a:buClr>
                    <a:schemeClr val="tx2"/>
                  </a:buClr>
                  <a:buSzPct val="125000"/>
                  <a:buFont typeface="Arial" panose="020B0604020202020204" pitchFamily="34" charset="0"/>
                  <a:buChar char="•"/>
                  <a:defRPr lang="x-none" sz="1600" baseline="0">
                    <a:latin typeface="+mn-lt"/>
                  </a:defRPr>
                </a:lvl2pPr>
                <a:lvl3pPr marL="457200" lvl="2" indent="-265176" defTabSz="1218026" eaLnBrk="1" latinLnBrk="0" hangingPunct="1">
                  <a:buClr>
                    <a:schemeClr val="tx2"/>
                  </a:buClr>
                  <a:buSzPct val="110000"/>
                  <a:buFont typeface="Arial" panose="020B0604020202020204" pitchFamily="34" charset="0"/>
                  <a:buChar char="–"/>
                  <a:defRPr lang="x-none" sz="1600" baseline="0">
                    <a:latin typeface="+mn-lt"/>
                  </a:defRPr>
                </a:lvl3pPr>
                <a:lvl4pPr marL="612648" lvl="3" indent="-155448" defTabSz="1218026" eaLnBrk="1" latinLnBrk="0" hangingPunct="1">
                  <a:buClr>
                    <a:schemeClr val="tx2"/>
                  </a:buClr>
                  <a:buSzPct val="100000"/>
                  <a:buFont typeface="Arial" panose="020B0604020202020204" pitchFamily="34" charset="0"/>
                  <a:buChar char="•"/>
                  <a:defRPr lang="x-none" sz="1600" baseline="0">
                    <a:latin typeface="+mn-lt"/>
                  </a:defRPr>
                </a:lvl4pPr>
                <a:lvl5pPr marL="749808" lvl="4" indent="-128016" defTabSz="1218026" eaLnBrk="1" latinLnBrk="0" hangingPunct="1">
                  <a:buClr>
                    <a:schemeClr val="tx2"/>
                  </a:buClr>
                  <a:buSzPct val="89000"/>
                  <a:buFont typeface="Arial" panose="020B0604020202020204" pitchFamily="34" charset="0"/>
                  <a:buChar char="-"/>
                  <a:defRPr lang="x-none" sz="1600"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r>
                  <a:rPr lang="en-US" altLang="ja-JP" sz="1800" b="1" dirty="0">
                    <a:solidFill>
                      <a:schemeClr val="dk1"/>
                    </a:solidFill>
                  </a:rPr>
                  <a:t>LCC High (&gt;50%)</a:t>
                </a:r>
                <a:endParaRPr lang="en-US" sz="1800" b="1" dirty="0">
                  <a:solidFill>
                    <a:schemeClr val="dk1"/>
                  </a:solidFill>
                </a:endParaRPr>
              </a:p>
            </p:txBody>
          </p:sp>
          <p:cxnSp>
            <p:nvCxnSpPr>
              <p:cNvPr id="68" name="Connector: Elbow 14">
                <a:extLst>
                  <a:ext uri="{FF2B5EF4-FFF2-40B4-BE49-F238E27FC236}">
                    <a16:creationId xmlns:a16="http://schemas.microsoft.com/office/drawing/2014/main" id="{5AC932A9-1318-CBCC-AC26-5EE55C834F02}"/>
                  </a:ext>
                </a:extLst>
              </p:cNvPr>
              <p:cNvCxnSpPr>
                <a:cxnSpLocks/>
              </p:cNvCxnSpPr>
              <p:nvPr/>
            </p:nvCxnSpPr>
            <p:spPr>
              <a:xfrm>
                <a:off x="902554" y="1411288"/>
                <a:ext cx="4695706" cy="0"/>
              </a:xfrm>
              <a:prstGeom prst="bentConnector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1EF4F597-A21F-AFAF-591F-D792BB021829}"/>
                </a:ext>
              </a:extLst>
            </p:cNvPr>
            <p:cNvCxnSpPr>
              <a:cxnSpLocks/>
            </p:cNvCxnSpPr>
            <p:nvPr/>
          </p:nvCxnSpPr>
          <p:spPr>
            <a:xfrm>
              <a:off x="2879009" y="4577859"/>
              <a:ext cx="4572000" cy="0"/>
            </a:xfrm>
            <a:prstGeom prst="line">
              <a:avLst/>
            </a:prstGeom>
            <a:ln>
              <a:solidFill>
                <a:srgbClr val="80808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3662CDBE-A0D9-C90D-D394-7EAD47F7AF82}"/>
                </a:ext>
              </a:extLst>
            </p:cNvPr>
            <p:cNvGrpSpPr/>
            <p:nvPr/>
          </p:nvGrpSpPr>
          <p:grpSpPr>
            <a:xfrm>
              <a:off x="2862833" y="3512806"/>
              <a:ext cx="2244436" cy="228600"/>
              <a:chOff x="902554" y="1155881"/>
              <a:chExt cx="4830836" cy="255407"/>
            </a:xfrm>
          </p:grpSpPr>
          <p:sp>
            <p:nvSpPr>
              <p:cNvPr id="71" name="TextBox 70">
                <a:extLst>
                  <a:ext uri="{FF2B5EF4-FFF2-40B4-BE49-F238E27FC236}">
                    <a16:creationId xmlns:a16="http://schemas.microsoft.com/office/drawing/2014/main" id="{9FE33E78-E2FC-FF55-9134-5FCEF66128CA}"/>
                  </a:ext>
                </a:extLst>
              </p:cNvPr>
              <p:cNvSpPr txBox="1">
                <a:spLocks/>
              </p:cNvSpPr>
              <p:nvPr/>
            </p:nvSpPr>
            <p:spPr>
              <a:xfrm>
                <a:off x="1037684" y="1155881"/>
                <a:ext cx="4695706" cy="233910"/>
              </a:xfrm>
              <a:prstGeom prst="rect">
                <a:avLst/>
              </a:prstGeom>
            </p:spPr>
            <p:txBody>
              <a:bodyPr vert="horz" wrap="square" lIns="0" tIns="0" rIns="0" bIns="18288" rtlCol="0" anchor="b">
                <a:noAutofit/>
              </a:bodyPr>
              <a:lstStyle>
                <a:lvl1pPr marL="0" lvl="0" indent="0" defTabSz="1218026" eaLnBrk="1" latinLnBrk="0" hangingPunct="1">
                  <a:buClr>
                    <a:schemeClr val="tx2"/>
                  </a:buClr>
                  <a:buSzPct val="100000"/>
                  <a:defRPr lang="x-none" sz="1600" baseline="0">
                    <a:latin typeface="+mn-lt"/>
                  </a:defRPr>
                </a:lvl1pPr>
                <a:lvl2pPr marL="193675" lvl="1" indent="-192088" defTabSz="1218026" eaLnBrk="1" latinLnBrk="0" hangingPunct="1">
                  <a:buClr>
                    <a:schemeClr val="tx2"/>
                  </a:buClr>
                  <a:buSzPct val="125000"/>
                  <a:buFont typeface="Arial" panose="020B0604020202020204" pitchFamily="34" charset="0"/>
                  <a:buChar char="•"/>
                  <a:defRPr lang="x-none" sz="1600" baseline="0">
                    <a:latin typeface="+mn-lt"/>
                  </a:defRPr>
                </a:lvl2pPr>
                <a:lvl3pPr marL="457200" lvl="2" indent="-265176" defTabSz="1218026" eaLnBrk="1" latinLnBrk="0" hangingPunct="1">
                  <a:buClr>
                    <a:schemeClr val="tx2"/>
                  </a:buClr>
                  <a:buSzPct val="110000"/>
                  <a:buFont typeface="Arial" panose="020B0604020202020204" pitchFamily="34" charset="0"/>
                  <a:buChar char="–"/>
                  <a:defRPr lang="x-none" sz="1600" baseline="0">
                    <a:latin typeface="+mn-lt"/>
                  </a:defRPr>
                </a:lvl3pPr>
                <a:lvl4pPr marL="612648" lvl="3" indent="-155448" defTabSz="1218026" eaLnBrk="1" latinLnBrk="0" hangingPunct="1">
                  <a:buClr>
                    <a:schemeClr val="tx2"/>
                  </a:buClr>
                  <a:buSzPct val="100000"/>
                  <a:buFont typeface="Arial" panose="020B0604020202020204" pitchFamily="34" charset="0"/>
                  <a:buChar char="•"/>
                  <a:defRPr lang="x-none" sz="1600" baseline="0">
                    <a:latin typeface="+mn-lt"/>
                  </a:defRPr>
                </a:lvl4pPr>
                <a:lvl5pPr marL="749808" lvl="4" indent="-128016" defTabSz="1218026" eaLnBrk="1" latinLnBrk="0" hangingPunct="1">
                  <a:buClr>
                    <a:schemeClr val="tx2"/>
                  </a:buClr>
                  <a:buSzPct val="89000"/>
                  <a:buFont typeface="Arial" panose="020B0604020202020204" pitchFamily="34" charset="0"/>
                  <a:buChar char="-"/>
                  <a:defRPr lang="x-none" sz="1600"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r>
                  <a:rPr lang="en-US" altLang="ja-JP" sz="1800" b="1" dirty="0">
                    <a:solidFill>
                      <a:schemeClr val="dk1"/>
                    </a:solidFill>
                  </a:rPr>
                  <a:t>LCC Low (&lt;50%)</a:t>
                </a:r>
                <a:endParaRPr lang="en-US" sz="1800" b="1" dirty="0">
                  <a:solidFill>
                    <a:schemeClr val="dk1"/>
                  </a:solidFill>
                </a:endParaRPr>
              </a:p>
            </p:txBody>
          </p:sp>
          <p:cxnSp>
            <p:nvCxnSpPr>
              <p:cNvPr id="72" name="Connector: Elbow 11">
                <a:extLst>
                  <a:ext uri="{FF2B5EF4-FFF2-40B4-BE49-F238E27FC236}">
                    <a16:creationId xmlns:a16="http://schemas.microsoft.com/office/drawing/2014/main" id="{B33B3FA0-645F-0041-9825-ED859914FB41}"/>
                  </a:ext>
                </a:extLst>
              </p:cNvPr>
              <p:cNvCxnSpPr>
                <a:cxnSpLocks/>
              </p:cNvCxnSpPr>
              <p:nvPr/>
            </p:nvCxnSpPr>
            <p:spPr>
              <a:xfrm>
                <a:off x="902554" y="1411288"/>
                <a:ext cx="4695706" cy="0"/>
              </a:xfrm>
              <a:prstGeom prst="bentConnector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15A39B4-1F39-8634-0C12-8EC934337F4D}"/>
                </a:ext>
              </a:extLst>
            </p:cNvPr>
            <p:cNvGrpSpPr/>
            <p:nvPr/>
          </p:nvGrpSpPr>
          <p:grpSpPr>
            <a:xfrm>
              <a:off x="465998" y="3393922"/>
              <a:ext cx="2244436" cy="369332"/>
              <a:chOff x="262150" y="752877"/>
              <a:chExt cx="2551731" cy="558727"/>
            </a:xfrm>
          </p:grpSpPr>
          <p:sp>
            <p:nvSpPr>
              <p:cNvPr id="100" name="TextBox 99">
                <a:extLst>
                  <a:ext uri="{FF2B5EF4-FFF2-40B4-BE49-F238E27FC236}">
                    <a16:creationId xmlns:a16="http://schemas.microsoft.com/office/drawing/2014/main" id="{751E8706-C824-E844-5C2C-50752FD92D5D}"/>
                  </a:ext>
                </a:extLst>
              </p:cNvPr>
              <p:cNvSpPr txBox="1"/>
              <p:nvPr/>
            </p:nvSpPr>
            <p:spPr>
              <a:xfrm>
                <a:off x="262150" y="752877"/>
                <a:ext cx="2372759" cy="558727"/>
              </a:xfrm>
              <a:prstGeom prst="rect">
                <a:avLst/>
              </a:prstGeom>
              <a:noFill/>
            </p:spPr>
            <p:txBody>
              <a:bodyPr wrap="square" rtlCol="0">
                <a:spAutoFit/>
              </a:bodyPr>
              <a:lstStyle/>
              <a:p>
                <a:r>
                  <a:rPr lang="en-US" b="1" dirty="0"/>
                  <a:t>Post-merger Fares</a:t>
                </a:r>
              </a:p>
            </p:txBody>
          </p:sp>
          <p:cxnSp>
            <p:nvCxnSpPr>
              <p:cNvPr id="101" name="Connector: Elbow 14">
                <a:extLst>
                  <a:ext uri="{FF2B5EF4-FFF2-40B4-BE49-F238E27FC236}">
                    <a16:creationId xmlns:a16="http://schemas.microsoft.com/office/drawing/2014/main" id="{0193BCC1-932D-5E1A-96ED-8CFD10F72694}"/>
                  </a:ext>
                </a:extLst>
              </p:cNvPr>
              <p:cNvCxnSpPr>
                <a:cxnSpLocks/>
              </p:cNvCxnSpPr>
              <p:nvPr/>
            </p:nvCxnSpPr>
            <p:spPr>
              <a:xfrm>
                <a:off x="262150" y="1285070"/>
                <a:ext cx="2551731" cy="0"/>
              </a:xfrm>
              <a:prstGeom prst="bentConnector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245CF176-8CD1-5363-5801-2FB0CC046E8D}"/>
                </a:ext>
              </a:extLst>
            </p:cNvPr>
            <p:cNvSpPr>
              <a:spLocks/>
            </p:cNvSpPr>
            <p:nvPr/>
          </p:nvSpPr>
          <p:spPr>
            <a:xfrm>
              <a:off x="457200" y="5513382"/>
              <a:ext cx="2253234" cy="753883"/>
            </a:xfrm>
            <a:prstGeom prst="rect">
              <a:avLst/>
            </a:prstGeom>
            <a:noFill/>
            <a:ln w="25400" cap="sq">
              <a:solidFill>
                <a:srgbClr val="003D8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225"/>
                </a:spcBef>
                <a:spcAft>
                  <a:spcPts val="225"/>
                </a:spcAft>
                <a:buClr>
                  <a:schemeClr val="lt1"/>
                </a:buClr>
                <a:defRPr/>
              </a:pPr>
              <a:r>
                <a:rPr kumimoji="1" lang="en-US" altLang="ja-JP" b="1" dirty="0">
                  <a:solidFill>
                    <a:schemeClr val="tx1"/>
                  </a:solidFill>
                  <a:ea typeface="MS PGothic"/>
                </a:rPr>
                <a:t>Non-Merged Company’s Markets</a:t>
              </a:r>
              <a:endParaRPr kumimoji="1" lang="ja-JP" altLang="en-US" b="1" dirty="0">
                <a:solidFill>
                  <a:schemeClr val="tx1"/>
                </a:solidFill>
                <a:ea typeface="MS PGothic"/>
              </a:endParaRPr>
            </a:p>
          </p:txBody>
        </p:sp>
        <p:sp>
          <p:nvSpPr>
            <p:cNvPr id="112" name="Rectangle 111">
              <a:extLst>
                <a:ext uri="{FF2B5EF4-FFF2-40B4-BE49-F238E27FC236}">
                  <a16:creationId xmlns:a16="http://schemas.microsoft.com/office/drawing/2014/main" id="{DA394E91-9E54-9056-079D-8F055E3C7431}"/>
                </a:ext>
              </a:extLst>
            </p:cNvPr>
            <p:cNvSpPr>
              <a:spLocks/>
            </p:cNvSpPr>
            <p:nvPr/>
          </p:nvSpPr>
          <p:spPr>
            <a:xfrm>
              <a:off x="500632" y="4808719"/>
              <a:ext cx="2114167" cy="525281"/>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225"/>
                </a:spcBef>
                <a:spcAft>
                  <a:spcPts val="225"/>
                </a:spcAft>
                <a:buClr>
                  <a:schemeClr val="lt1"/>
                </a:buClr>
                <a:defRPr/>
              </a:pPr>
              <a:r>
                <a:rPr kumimoji="1" lang="en-US" altLang="ja-JP" b="1" dirty="0">
                  <a:solidFill>
                    <a:schemeClr val="tx1"/>
                  </a:solidFill>
                  <a:ea typeface="MS PGothic"/>
                </a:rPr>
                <a:t>Merged Company’s Markets</a:t>
              </a:r>
              <a:endParaRPr kumimoji="1" lang="ja-JP" altLang="en-US" b="1" dirty="0">
                <a:solidFill>
                  <a:schemeClr val="tx1"/>
                </a:solidFill>
                <a:ea typeface="MS PGothic"/>
              </a:endParaRPr>
            </a:p>
          </p:txBody>
        </p:sp>
        <p:cxnSp>
          <p:nvCxnSpPr>
            <p:cNvPr id="114" name="Straight Connector 113">
              <a:extLst>
                <a:ext uri="{FF2B5EF4-FFF2-40B4-BE49-F238E27FC236}">
                  <a16:creationId xmlns:a16="http://schemas.microsoft.com/office/drawing/2014/main" id="{BB781776-37E8-BFAB-07B9-7D369E24F947}"/>
                </a:ext>
              </a:extLst>
            </p:cNvPr>
            <p:cNvCxnSpPr>
              <a:cxnSpLocks/>
            </p:cNvCxnSpPr>
            <p:nvPr/>
          </p:nvCxnSpPr>
          <p:spPr>
            <a:xfrm flipV="1">
              <a:off x="2862833" y="5450937"/>
              <a:ext cx="4572000" cy="1240"/>
            </a:xfrm>
            <a:prstGeom prst="line">
              <a:avLst/>
            </a:prstGeom>
            <a:ln>
              <a:solidFill>
                <a:srgbClr val="808080"/>
              </a:solidFill>
            </a:ln>
          </p:spPr>
          <p:style>
            <a:lnRef idx="1">
              <a:schemeClr val="accent1"/>
            </a:lnRef>
            <a:fillRef idx="0">
              <a:schemeClr val="accent1"/>
            </a:fillRef>
            <a:effectRef idx="0">
              <a:schemeClr val="accent1"/>
            </a:effectRef>
            <a:fontRef idx="minor">
              <a:schemeClr val="tx1"/>
            </a:fontRef>
          </p:style>
        </p:cxnSp>
        <p:sp>
          <p:nvSpPr>
            <p:cNvPr id="129" name="Down Arrow 128">
              <a:extLst>
                <a:ext uri="{FF2B5EF4-FFF2-40B4-BE49-F238E27FC236}">
                  <a16:creationId xmlns:a16="http://schemas.microsoft.com/office/drawing/2014/main" id="{EB27F4FD-0600-F885-FB5D-AA1621F1AB56}"/>
                </a:ext>
              </a:extLst>
            </p:cNvPr>
            <p:cNvSpPr/>
            <p:nvPr/>
          </p:nvSpPr>
          <p:spPr>
            <a:xfrm rot="14400000">
              <a:off x="3720015" y="3869963"/>
              <a:ext cx="259654" cy="545699"/>
            </a:xfrm>
            <a:prstGeom prst="downArrow">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Down Arrow 130">
              <a:extLst>
                <a:ext uri="{FF2B5EF4-FFF2-40B4-BE49-F238E27FC236}">
                  <a16:creationId xmlns:a16="http://schemas.microsoft.com/office/drawing/2014/main" id="{B60BA86F-84E1-0CBD-EE86-2C3445F53FAF}"/>
                </a:ext>
              </a:extLst>
            </p:cNvPr>
            <p:cNvSpPr/>
            <p:nvPr/>
          </p:nvSpPr>
          <p:spPr>
            <a:xfrm rot="18001609">
              <a:off x="6004013" y="3855550"/>
              <a:ext cx="263153" cy="574525"/>
            </a:xfrm>
            <a:prstGeom prst="downArrow">
              <a:avLst/>
            </a:prstGeom>
            <a:solidFill>
              <a:srgbClr val="E80012"/>
            </a:solidFill>
            <a:ln>
              <a:solidFill>
                <a:srgbClr val="E8001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Down Arrow 132">
              <a:extLst>
                <a:ext uri="{FF2B5EF4-FFF2-40B4-BE49-F238E27FC236}">
                  <a16:creationId xmlns:a16="http://schemas.microsoft.com/office/drawing/2014/main" id="{AE0C2C2A-C4FB-6763-A3E3-A552C2886ECD}"/>
                </a:ext>
              </a:extLst>
            </p:cNvPr>
            <p:cNvSpPr/>
            <p:nvPr/>
          </p:nvSpPr>
          <p:spPr>
            <a:xfrm rot="18001609">
              <a:off x="6004013" y="4784097"/>
              <a:ext cx="263153" cy="574525"/>
            </a:xfrm>
            <a:prstGeom prst="downArrow">
              <a:avLst/>
            </a:prstGeom>
            <a:solidFill>
              <a:srgbClr val="E80012"/>
            </a:solidFill>
            <a:ln>
              <a:solidFill>
                <a:srgbClr val="E8001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Down Arrow 133">
              <a:extLst>
                <a:ext uri="{FF2B5EF4-FFF2-40B4-BE49-F238E27FC236}">
                  <a16:creationId xmlns:a16="http://schemas.microsoft.com/office/drawing/2014/main" id="{80CE925E-D7EB-3ABF-A17E-59E1136AC0E3}"/>
                </a:ext>
              </a:extLst>
            </p:cNvPr>
            <p:cNvSpPr/>
            <p:nvPr/>
          </p:nvSpPr>
          <p:spPr>
            <a:xfrm rot="18001609">
              <a:off x="6004013" y="5603061"/>
              <a:ext cx="263153" cy="574525"/>
            </a:xfrm>
            <a:prstGeom prst="downArrow">
              <a:avLst/>
            </a:prstGeom>
            <a:solidFill>
              <a:srgbClr val="E80012"/>
            </a:solidFill>
            <a:ln>
              <a:solidFill>
                <a:srgbClr val="E8001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A6E2461-E3AF-57A8-3394-1CD2C2368D70}"/>
                </a:ext>
              </a:extLst>
            </p:cNvPr>
            <p:cNvSpPr/>
            <p:nvPr/>
          </p:nvSpPr>
          <p:spPr>
            <a:xfrm>
              <a:off x="3794723" y="5016240"/>
              <a:ext cx="110239" cy="110239"/>
            </a:xfrm>
            <a:prstGeom prst="ellipse">
              <a:avLst/>
            </a:prstGeom>
            <a:solidFill>
              <a:schemeClr val="tx1">
                <a:lumMod val="50000"/>
                <a:lumOff val="50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7969F574-9C52-75AF-C22A-4A012C39212D}"/>
                </a:ext>
              </a:extLst>
            </p:cNvPr>
            <p:cNvSpPr/>
            <p:nvPr/>
          </p:nvSpPr>
          <p:spPr>
            <a:xfrm>
              <a:off x="3794723" y="5835204"/>
              <a:ext cx="110239" cy="110239"/>
            </a:xfrm>
            <a:prstGeom prst="ellipse">
              <a:avLst/>
            </a:prstGeom>
            <a:solidFill>
              <a:schemeClr val="tx1">
                <a:lumMod val="50000"/>
                <a:lumOff val="50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2EE30D5-C754-691C-C04C-E47BC68F4531}"/>
                </a:ext>
              </a:extLst>
            </p:cNvPr>
            <p:cNvSpPr txBox="1"/>
            <p:nvPr/>
          </p:nvSpPr>
          <p:spPr>
            <a:xfrm>
              <a:off x="7789702" y="3958146"/>
              <a:ext cx="905056" cy="369332"/>
            </a:xfrm>
            <a:prstGeom prst="rect">
              <a:avLst/>
            </a:prstGeom>
            <a:noFill/>
            <a:ln w="25400">
              <a:solidFill>
                <a:srgbClr val="D3D3D3"/>
              </a:solidFill>
            </a:ln>
          </p:spPr>
          <p:txBody>
            <a:bodyPr wrap="none" rtlCol="0">
              <a:spAutoFit/>
            </a:bodyPr>
            <a:lstStyle/>
            <a:p>
              <a:r>
                <a:rPr lang="en-US" dirty="0"/>
                <a:t>Result 1</a:t>
              </a:r>
            </a:p>
          </p:txBody>
        </p:sp>
        <p:sp>
          <p:nvSpPr>
            <p:cNvPr id="138" name="TextBox 137">
              <a:extLst>
                <a:ext uri="{FF2B5EF4-FFF2-40B4-BE49-F238E27FC236}">
                  <a16:creationId xmlns:a16="http://schemas.microsoft.com/office/drawing/2014/main" id="{31C820D0-CCEA-8D11-39B0-47B1E8B74D59}"/>
                </a:ext>
              </a:extLst>
            </p:cNvPr>
            <p:cNvSpPr txBox="1"/>
            <p:nvPr/>
          </p:nvSpPr>
          <p:spPr>
            <a:xfrm>
              <a:off x="7789702" y="5266891"/>
              <a:ext cx="939454" cy="386854"/>
            </a:xfrm>
            <a:prstGeom prst="rect">
              <a:avLst/>
            </a:prstGeom>
            <a:noFill/>
            <a:ln w="25400">
              <a:solidFill>
                <a:srgbClr val="D3D3D3"/>
              </a:solidFill>
            </a:ln>
          </p:spPr>
          <p:txBody>
            <a:bodyPr wrap="square" rtlCol="0">
              <a:spAutoFit/>
            </a:bodyPr>
            <a:lstStyle/>
            <a:p>
              <a:r>
                <a:rPr lang="en-US" dirty="0"/>
                <a:t>Result 2</a:t>
              </a:r>
            </a:p>
          </p:txBody>
        </p:sp>
        <p:cxnSp>
          <p:nvCxnSpPr>
            <p:cNvPr id="61" name="Straight Arrow Connector 60">
              <a:extLst>
                <a:ext uri="{FF2B5EF4-FFF2-40B4-BE49-F238E27FC236}">
                  <a16:creationId xmlns:a16="http://schemas.microsoft.com/office/drawing/2014/main" id="{E37D776D-9AD0-4C8C-FE49-FB5AE074D58F}"/>
                </a:ext>
              </a:extLst>
            </p:cNvPr>
            <p:cNvCxnSpPr>
              <a:cxnSpLocks/>
            </p:cNvCxnSpPr>
            <p:nvPr/>
          </p:nvCxnSpPr>
          <p:spPr>
            <a:xfrm flipV="1">
              <a:off x="7434833" y="4142812"/>
              <a:ext cx="337387" cy="1"/>
            </a:xfrm>
            <a:prstGeom prst="straightConnector1">
              <a:avLst/>
            </a:prstGeom>
            <a:ln>
              <a:solidFill>
                <a:srgbClr val="D3D3D3"/>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69F9DC95-FCEE-7A02-9196-0578D48F6985}"/>
                </a:ext>
              </a:extLst>
            </p:cNvPr>
            <p:cNvCxnSpPr>
              <a:cxnSpLocks/>
            </p:cNvCxnSpPr>
            <p:nvPr/>
          </p:nvCxnSpPr>
          <p:spPr>
            <a:xfrm flipV="1">
              <a:off x="7443574" y="5451557"/>
              <a:ext cx="337387" cy="1"/>
            </a:xfrm>
            <a:prstGeom prst="straightConnector1">
              <a:avLst/>
            </a:prstGeom>
            <a:ln>
              <a:solidFill>
                <a:srgbClr val="D3D3D3"/>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Down Arrow 2">
              <a:extLst>
                <a:ext uri="{FF2B5EF4-FFF2-40B4-BE49-F238E27FC236}">
                  <a16:creationId xmlns:a16="http://schemas.microsoft.com/office/drawing/2014/main" id="{2C8302D9-A412-F4CC-DB6C-27660BDF3D86}"/>
                </a:ext>
              </a:extLst>
            </p:cNvPr>
            <p:cNvSpPr/>
            <p:nvPr/>
          </p:nvSpPr>
          <p:spPr>
            <a:xfrm>
              <a:off x="1393558" y="4419601"/>
              <a:ext cx="249110" cy="394094"/>
            </a:xfrm>
            <a:prstGeom prst="downArrow">
              <a:avLst/>
            </a:prstGeom>
            <a:solidFill>
              <a:srgbClr val="003D8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47EAA03-F64B-E48B-0B01-3FE5FA81233C}"/>
                </a:ext>
              </a:extLst>
            </p:cNvPr>
            <p:cNvSpPr txBox="1"/>
            <p:nvPr/>
          </p:nvSpPr>
          <p:spPr>
            <a:xfrm>
              <a:off x="1738303" y="4439272"/>
              <a:ext cx="819712" cy="307777"/>
            </a:xfrm>
            <a:prstGeom prst="rect">
              <a:avLst/>
            </a:prstGeom>
            <a:solidFill>
              <a:srgbClr val="D3D3D3"/>
            </a:solidFill>
          </p:spPr>
          <p:txBody>
            <a:bodyPr wrap="none" rtlCol="0">
              <a:spAutoFit/>
            </a:bodyPr>
            <a:lstStyle/>
            <a:p>
              <a:r>
                <a:rPr lang="en-US" sz="1400" b="1" dirty="0"/>
                <a:t>spillover</a:t>
              </a:r>
            </a:p>
          </p:txBody>
        </p:sp>
      </p:grpSp>
    </p:spTree>
    <p:extLst>
      <p:ext uri="{BB962C8B-B14F-4D97-AF65-F5344CB8AC3E}">
        <p14:creationId xmlns:p14="http://schemas.microsoft.com/office/powerpoint/2010/main" val="298151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62149" y="306389"/>
            <a:ext cx="7662651"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Result 2b: Spillover effect on quantity and revenue (Q&amp;R)</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13</a:t>
            </a:fld>
            <a:endParaRPr lang="en-US"/>
          </a:p>
        </p:txBody>
      </p:sp>
      <p:sp>
        <p:nvSpPr>
          <p:cNvPr id="12" name="Content Placeholder 2">
            <a:extLst>
              <a:ext uri="{FF2B5EF4-FFF2-40B4-BE49-F238E27FC236}">
                <a16:creationId xmlns:a16="http://schemas.microsoft.com/office/drawing/2014/main" id="{5BE8BD91-DA37-C481-8B98-FA221A98FB23}"/>
              </a:ext>
            </a:extLst>
          </p:cNvPr>
          <p:cNvSpPr txBox="1">
            <a:spLocks/>
          </p:cNvSpPr>
          <p:nvPr/>
        </p:nvSpPr>
        <p:spPr>
          <a:xfrm>
            <a:off x="360095" y="1076845"/>
            <a:ext cx="8482821" cy="4333355"/>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chemeClr val="accent1"/>
                </a:solidFill>
                <a:latin typeface="+mn-lt"/>
              </a:rPr>
              <a:t>The spillover effect of the merger on the ASVX market </a:t>
            </a:r>
            <a:r>
              <a:rPr lang="en-US" sz="1800" b="1" i="1" u="sng" dirty="0">
                <a:solidFill>
                  <a:schemeClr val="accent1"/>
                </a:solidFill>
                <a:latin typeface="+mn-lt"/>
              </a:rPr>
              <a:t>quantity</a:t>
            </a:r>
          </a:p>
          <a:p>
            <a:pPr marL="285750" indent="-285750">
              <a:buFont typeface="Arial" panose="020B0604020202020204" pitchFamily="34" charset="0"/>
              <a:buChar char="•"/>
            </a:pPr>
            <a:r>
              <a:rPr lang="en-US" sz="1800" dirty="0">
                <a:latin typeface="+mn-lt"/>
              </a:rPr>
              <a:t>LCCs put downward pressure on post-merger number of seats (quantity) </a:t>
            </a:r>
            <a:r>
              <a:rPr lang="en-US" sz="1800" b="1" dirty="0">
                <a:solidFill>
                  <a:srgbClr val="FF8D00"/>
                </a:solidFill>
                <a:latin typeface="+mn-lt"/>
              </a:rPr>
              <a:t>8.2% more</a:t>
            </a:r>
            <a:r>
              <a:rPr lang="en-US" sz="1800" dirty="0">
                <a:solidFill>
                  <a:srgbClr val="FF8D00"/>
                </a:solidFill>
                <a:latin typeface="+mn-lt"/>
              </a:rPr>
              <a:t> </a:t>
            </a:r>
            <a:r>
              <a:rPr lang="en-US" sz="1800" dirty="0">
                <a:latin typeface="+mn-lt"/>
              </a:rPr>
              <a:t>on ASVX markets than non- ASVX markets</a:t>
            </a:r>
          </a:p>
          <a:p>
            <a:pPr lvl="1"/>
            <a:endParaRPr lang="en-US" sz="1200" dirty="0">
              <a:latin typeface="+mn-lt"/>
            </a:endParaRPr>
          </a:p>
          <a:p>
            <a:r>
              <a:rPr lang="en-US" sz="1800" b="1" u="sng" dirty="0">
                <a:solidFill>
                  <a:schemeClr val="accent1"/>
                </a:solidFill>
                <a:latin typeface="+mn-lt"/>
              </a:rPr>
              <a:t>The spillover effect of the merger on the ASVX market </a:t>
            </a:r>
            <a:r>
              <a:rPr lang="en-US" sz="1800" b="1" i="1" u="sng" dirty="0">
                <a:solidFill>
                  <a:schemeClr val="accent1"/>
                </a:solidFill>
                <a:latin typeface="+mn-lt"/>
              </a:rPr>
              <a:t>revenue</a:t>
            </a:r>
          </a:p>
          <a:p>
            <a:pPr marL="285750" indent="-285750">
              <a:buFont typeface="Arial" panose="020B0604020202020204" pitchFamily="34" charset="0"/>
              <a:buChar char="•"/>
            </a:pPr>
            <a:r>
              <a:rPr lang="en-US" sz="1800" dirty="0">
                <a:latin typeface="+mn-lt"/>
              </a:rPr>
              <a:t>LCCs put downward pressure on post-merger revenue </a:t>
            </a:r>
            <a:r>
              <a:rPr lang="en-US" sz="1800" b="1" dirty="0">
                <a:solidFill>
                  <a:srgbClr val="FF8D00"/>
                </a:solidFill>
                <a:latin typeface="+mn-lt"/>
              </a:rPr>
              <a:t>6.7% more </a:t>
            </a:r>
            <a:r>
              <a:rPr lang="en-US" sz="1800" dirty="0">
                <a:latin typeface="+mn-lt"/>
              </a:rPr>
              <a:t>on ASVX markets than non- ASVX markets</a:t>
            </a:r>
          </a:p>
        </p:txBody>
      </p:sp>
      <p:grpSp>
        <p:nvGrpSpPr>
          <p:cNvPr id="10" name="Group 9">
            <a:extLst>
              <a:ext uri="{FF2B5EF4-FFF2-40B4-BE49-F238E27FC236}">
                <a16:creationId xmlns:a16="http://schemas.microsoft.com/office/drawing/2014/main" id="{C8EF1E92-26D1-26A9-9D3E-841B5D84FFCF}"/>
              </a:ext>
            </a:extLst>
          </p:cNvPr>
          <p:cNvGrpSpPr/>
          <p:nvPr/>
        </p:nvGrpSpPr>
        <p:grpSpPr>
          <a:xfrm>
            <a:off x="334065" y="3378200"/>
            <a:ext cx="4206240" cy="2926080"/>
            <a:chOff x="304800" y="3200400"/>
            <a:chExt cx="4713221" cy="3142147"/>
          </a:xfrm>
        </p:grpSpPr>
        <p:pic>
          <p:nvPicPr>
            <p:cNvPr id="6" name="Picture 5" descr="Table&#10;&#10;Description automatically generated">
              <a:extLst>
                <a:ext uri="{FF2B5EF4-FFF2-40B4-BE49-F238E27FC236}">
                  <a16:creationId xmlns:a16="http://schemas.microsoft.com/office/drawing/2014/main" id="{58BFD476-1244-94E3-1B9F-2147506096AF}"/>
                </a:ext>
              </a:extLst>
            </p:cNvPr>
            <p:cNvPicPr>
              <a:picLocks noChangeAspect="1"/>
            </p:cNvPicPr>
            <p:nvPr/>
          </p:nvPicPr>
          <p:blipFill>
            <a:blip r:embed="rId3"/>
            <a:stretch>
              <a:fillRect/>
            </a:stretch>
          </p:blipFill>
          <p:spPr>
            <a:xfrm>
              <a:off x="304800" y="3200400"/>
              <a:ext cx="4713221" cy="3142147"/>
            </a:xfrm>
            <a:prstGeom prst="rect">
              <a:avLst/>
            </a:prstGeom>
          </p:spPr>
        </p:pic>
        <p:sp>
          <p:nvSpPr>
            <p:cNvPr id="29" name="Rectangle 28">
              <a:extLst>
                <a:ext uri="{FF2B5EF4-FFF2-40B4-BE49-F238E27FC236}">
                  <a16:creationId xmlns:a16="http://schemas.microsoft.com/office/drawing/2014/main" id="{2C7E6E3F-02AF-D14D-3038-6B062609AA08}"/>
                </a:ext>
              </a:extLst>
            </p:cNvPr>
            <p:cNvSpPr/>
            <p:nvPr/>
          </p:nvSpPr>
          <p:spPr>
            <a:xfrm>
              <a:off x="4200835" y="3886200"/>
              <a:ext cx="742330" cy="1448768"/>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24069BD8-A55A-062E-20B8-81B186D52ADD}"/>
              </a:ext>
            </a:extLst>
          </p:cNvPr>
          <p:cNvGrpSpPr/>
          <p:nvPr/>
        </p:nvGrpSpPr>
        <p:grpSpPr>
          <a:xfrm>
            <a:off x="4632960" y="3359912"/>
            <a:ext cx="4206240" cy="2944368"/>
            <a:chOff x="585849" y="2076063"/>
            <a:chExt cx="5372100" cy="3791337"/>
          </a:xfrm>
        </p:grpSpPr>
        <p:pic>
          <p:nvPicPr>
            <p:cNvPr id="33" name="Picture 32">
              <a:extLst>
                <a:ext uri="{FF2B5EF4-FFF2-40B4-BE49-F238E27FC236}">
                  <a16:creationId xmlns:a16="http://schemas.microsoft.com/office/drawing/2014/main" id="{21F6F769-8807-182D-9E6A-31D684A9FCAB}"/>
                </a:ext>
              </a:extLst>
            </p:cNvPr>
            <p:cNvPicPr>
              <a:picLocks noChangeAspect="1"/>
            </p:cNvPicPr>
            <p:nvPr/>
          </p:nvPicPr>
          <p:blipFill>
            <a:blip r:embed="rId4"/>
            <a:stretch>
              <a:fillRect/>
            </a:stretch>
          </p:blipFill>
          <p:spPr>
            <a:xfrm>
              <a:off x="1608199" y="2076063"/>
              <a:ext cx="3086100" cy="584200"/>
            </a:xfrm>
            <a:prstGeom prst="rect">
              <a:avLst/>
            </a:prstGeom>
          </p:spPr>
        </p:pic>
        <p:pic>
          <p:nvPicPr>
            <p:cNvPr id="31" name="Picture 30" descr="Table&#10;&#10;Description automatically generated">
              <a:extLst>
                <a:ext uri="{FF2B5EF4-FFF2-40B4-BE49-F238E27FC236}">
                  <a16:creationId xmlns:a16="http://schemas.microsoft.com/office/drawing/2014/main" id="{A5A92451-4565-E3A5-BCFF-36DF3CE3C3C9}"/>
                </a:ext>
              </a:extLst>
            </p:cNvPr>
            <p:cNvPicPr>
              <a:picLocks noChangeAspect="1"/>
            </p:cNvPicPr>
            <p:nvPr/>
          </p:nvPicPr>
          <p:blipFill>
            <a:blip r:embed="rId5"/>
            <a:stretch>
              <a:fillRect/>
            </a:stretch>
          </p:blipFill>
          <p:spPr>
            <a:xfrm>
              <a:off x="585849" y="2603500"/>
              <a:ext cx="2565400" cy="3263900"/>
            </a:xfrm>
            <a:prstGeom prst="rect">
              <a:avLst/>
            </a:prstGeom>
          </p:spPr>
        </p:pic>
        <p:pic>
          <p:nvPicPr>
            <p:cNvPr id="32" name="Picture 31" descr="Table&#10;&#10;Description automatically generated">
              <a:extLst>
                <a:ext uri="{FF2B5EF4-FFF2-40B4-BE49-F238E27FC236}">
                  <a16:creationId xmlns:a16="http://schemas.microsoft.com/office/drawing/2014/main" id="{DD570A59-3736-FC85-78B4-646294238C50}"/>
                </a:ext>
              </a:extLst>
            </p:cNvPr>
            <p:cNvPicPr>
              <a:picLocks noChangeAspect="1"/>
            </p:cNvPicPr>
            <p:nvPr/>
          </p:nvPicPr>
          <p:blipFill>
            <a:blip r:embed="rId6"/>
            <a:stretch>
              <a:fillRect/>
            </a:stretch>
          </p:blipFill>
          <p:spPr>
            <a:xfrm>
              <a:off x="3151249" y="2603500"/>
              <a:ext cx="2806700" cy="3251200"/>
            </a:xfrm>
            <a:prstGeom prst="rect">
              <a:avLst/>
            </a:prstGeom>
          </p:spPr>
        </p:pic>
        <p:sp>
          <p:nvSpPr>
            <p:cNvPr id="34" name="Rectangle 33">
              <a:extLst>
                <a:ext uri="{FF2B5EF4-FFF2-40B4-BE49-F238E27FC236}">
                  <a16:creationId xmlns:a16="http://schemas.microsoft.com/office/drawing/2014/main" id="{4521EEB3-9C50-013A-0F48-142E665BF803}"/>
                </a:ext>
              </a:extLst>
            </p:cNvPr>
            <p:cNvSpPr/>
            <p:nvPr/>
          </p:nvSpPr>
          <p:spPr>
            <a:xfrm>
              <a:off x="5029200" y="2895600"/>
              <a:ext cx="871750" cy="1752600"/>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9583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96" y="1076846"/>
            <a:ext cx="8661241" cy="4512296"/>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rgbClr val="003D81"/>
                </a:solidFill>
                <a:latin typeface="Garamond" panose="02020404030301010803" pitchFamily="18" charset="0"/>
              </a:rPr>
              <a:t>Direct implication: The effect of the merger in LCC markets</a:t>
            </a:r>
          </a:p>
          <a:p>
            <a:pPr marL="342900" indent="-342900">
              <a:buFont typeface="Arial" panose="020B0604020202020204" pitchFamily="34" charset="0"/>
              <a:buChar char="•"/>
            </a:pPr>
            <a:r>
              <a:rPr lang="en-US" sz="1800" dirty="0">
                <a:latin typeface="Garamond" panose="02020404030301010803" pitchFamily="18" charset="0"/>
              </a:rPr>
              <a:t>Our estimation provides the supporting evidence of the Cournot model</a:t>
            </a:r>
          </a:p>
          <a:p>
            <a:pPr marL="342900" indent="-342900">
              <a:buFont typeface="Arial" panose="020B0604020202020204" pitchFamily="34" charset="0"/>
              <a:buChar char="•"/>
            </a:pPr>
            <a:r>
              <a:rPr lang="en-US" sz="1800" dirty="0">
                <a:latin typeface="Garamond" panose="02020404030301010803" pitchFamily="18" charset="0"/>
              </a:rPr>
              <a:t>There are 2 possibilities on the spillover effect on airfares</a:t>
            </a:r>
          </a:p>
          <a:p>
            <a:pPr marL="800100" lvl="1" indent="-342900">
              <a:buFont typeface="Arial" panose="020B0604020202020204" pitchFamily="34" charset="0"/>
              <a:buChar char="•"/>
            </a:pPr>
            <a:r>
              <a:rPr lang="en-US" sz="1600" dirty="0">
                <a:latin typeface="Garamond" panose="02020404030301010803" pitchFamily="18" charset="0"/>
              </a:rPr>
              <a:t>LCCs drive down post-merger prices for reasons other than the merger</a:t>
            </a:r>
          </a:p>
          <a:p>
            <a:pPr marL="800100" lvl="1" indent="-342900">
              <a:buFont typeface="Arial" panose="020B0604020202020204" pitchFamily="34" charset="0"/>
              <a:buChar char="•"/>
            </a:pPr>
            <a:r>
              <a:rPr lang="en-US" sz="1600" dirty="0">
                <a:latin typeface="Garamond" panose="02020404030301010803" pitchFamily="18" charset="0"/>
              </a:rPr>
              <a:t>The merger is a “treatment” affecting all markets (not just ASVX markets)</a:t>
            </a:r>
          </a:p>
          <a:p>
            <a:pPr marL="342900" indent="-342900">
              <a:buFont typeface="Arial" panose="020B0604020202020204" pitchFamily="34" charset="0"/>
              <a:buChar char="•"/>
            </a:pPr>
            <a:r>
              <a:rPr lang="en-US" sz="1800" dirty="0">
                <a:latin typeface="Garamond" panose="02020404030301010803" pitchFamily="18" charset="0"/>
              </a:rPr>
              <a:t>The result on Q&amp;R suggests something missing from the Cournot model: </a:t>
            </a:r>
          </a:p>
          <a:p>
            <a:pPr marL="800100" lvl="1" indent="-342900">
              <a:buFont typeface="Arial" panose="020B0604020202020204" pitchFamily="34" charset="0"/>
              <a:buChar char="•"/>
            </a:pPr>
            <a:r>
              <a:rPr lang="en-US" sz="1600" dirty="0">
                <a:latin typeface="Garamond" panose="02020404030301010803" pitchFamily="18" charset="0"/>
              </a:rPr>
              <a:t>Alaska/Virgin move seats from LCC to non-LCC markets for some reasons</a:t>
            </a:r>
          </a:p>
          <a:p>
            <a:pPr>
              <a:lnSpc>
                <a:spcPct val="120000"/>
              </a:lnSpc>
            </a:pPr>
            <a:endParaRPr lang="en-US" sz="1400" b="1" u="sng" dirty="0">
              <a:latin typeface="Garamond" panose="02020404030301010803" pitchFamily="18" charset="0"/>
            </a:endParaRPr>
          </a:p>
          <a:p>
            <a:r>
              <a:rPr lang="en-US" sz="1800" b="1" u="sng" dirty="0">
                <a:solidFill>
                  <a:srgbClr val="003D81"/>
                </a:solidFill>
                <a:latin typeface="Garamond" panose="02020404030301010803" pitchFamily="18" charset="0"/>
              </a:rPr>
              <a:t>Indirect implication: Ex-post evaluation of the Alaska-Virgin merger</a:t>
            </a:r>
          </a:p>
          <a:p>
            <a:pPr marL="342900" indent="-342900">
              <a:buFont typeface="Arial" panose="020B0604020202020204" pitchFamily="34" charset="0"/>
              <a:buChar char="•"/>
            </a:pPr>
            <a:r>
              <a:rPr lang="en-US" sz="1800" dirty="0">
                <a:latin typeface="Garamond" panose="02020404030301010803" pitchFamily="18" charset="0"/>
              </a:rPr>
              <a:t>Compared to the non-LCC markets, Alaska Airlines experienced decline in Q&amp;R in LCC markets, implying relative share drop in LCC markets</a:t>
            </a:r>
          </a:p>
          <a:p>
            <a:pPr marL="342900" indent="-342900">
              <a:buFont typeface="Arial" panose="020B0604020202020204" pitchFamily="34" charset="0"/>
              <a:buChar char="•"/>
            </a:pPr>
            <a:r>
              <a:rPr lang="en-US" sz="1800" dirty="0">
                <a:latin typeface="Garamond" panose="02020404030301010803" pitchFamily="18" charset="0"/>
              </a:rPr>
              <a:t>This finding leads to the possibility that the </a:t>
            </a:r>
            <a:r>
              <a:rPr lang="en-US" sz="1800" dirty="0" err="1">
                <a:latin typeface="Garamond" panose="02020404030301010803" pitchFamily="18" charset="0"/>
              </a:rPr>
              <a:t>DoJ</a:t>
            </a:r>
            <a:r>
              <a:rPr lang="en-US" sz="1800" dirty="0">
                <a:latin typeface="Garamond" panose="02020404030301010803" pitchFamily="18" charset="0"/>
              </a:rPr>
              <a:t> could have overestimated the ex-ante share of Alaska/Virgin </a:t>
            </a:r>
          </a:p>
          <a:p>
            <a:pPr>
              <a:lnSpc>
                <a:spcPct val="120000"/>
              </a:lnSpc>
            </a:pPr>
            <a:endParaRPr lang="en-US" sz="1800" dirty="0">
              <a:latin typeface="Garamond" panose="02020404030301010803" pitchFamily="18" charset="0"/>
            </a:endParaRPr>
          </a:p>
          <a:p>
            <a:pPr>
              <a:lnSpc>
                <a:spcPct val="120000"/>
              </a:lnSpc>
            </a:pPr>
            <a:endParaRPr lang="en-US" sz="1800" dirty="0">
              <a:latin typeface="Garamond" panose="02020404030301010803" pitchFamily="18" charset="0"/>
            </a:endParaRPr>
          </a:p>
          <a:p>
            <a:pPr marL="342900" indent="-342900">
              <a:lnSpc>
                <a:spcPct val="120000"/>
              </a:lnSpc>
              <a:buFont typeface="Arial" panose="020B0604020202020204" pitchFamily="34" charset="0"/>
              <a:buChar char="•"/>
            </a:pPr>
            <a:endParaRPr lang="en-US" sz="1800" dirty="0">
              <a:latin typeface="Garamond" panose="02020404030301010803" pitchFamily="18" charset="0"/>
            </a:endParaRPr>
          </a:p>
          <a:p>
            <a:pPr>
              <a:lnSpc>
                <a:spcPct val="120000"/>
              </a:lnSpc>
            </a:pPr>
            <a:endParaRPr lang="en-US" sz="1800" dirty="0">
              <a:latin typeface="Garamond" panose="02020404030301010803" pitchFamily="18" charset="0"/>
            </a:endParaRP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Synthesizing my results to key implications</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14</a:t>
            </a:fld>
            <a:endParaRPr lang="en-US"/>
          </a:p>
        </p:txBody>
      </p:sp>
    </p:spTree>
    <p:extLst>
      <p:ext uri="{BB962C8B-B14F-4D97-AF65-F5344CB8AC3E}">
        <p14:creationId xmlns:p14="http://schemas.microsoft.com/office/powerpoint/2010/main" val="875192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97" y="1076846"/>
            <a:ext cx="8387632" cy="4512296"/>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a:lnSpc>
                <a:spcPct val="120000"/>
              </a:lnSpc>
            </a:pPr>
            <a:r>
              <a:rPr lang="en-US" sz="1800" dirty="0">
                <a:latin typeface="Garamond" panose="02020404030301010803" pitchFamily="18" charset="0"/>
              </a:rPr>
              <a:t>This paper examines the heterogeneous treatment effect and the spillover effect of the 2016 Alaska/Virgin merger on airfares across markets with different LCC presence</a:t>
            </a:r>
          </a:p>
          <a:p>
            <a:pPr>
              <a:lnSpc>
                <a:spcPct val="120000"/>
              </a:lnSpc>
            </a:pPr>
            <a:endParaRPr lang="en-US" sz="1800" dirty="0">
              <a:latin typeface="Garamond" panose="02020404030301010803" pitchFamily="18" charset="0"/>
            </a:endParaRPr>
          </a:p>
          <a:p>
            <a:pPr>
              <a:lnSpc>
                <a:spcPct val="120000"/>
              </a:lnSpc>
            </a:pPr>
            <a:r>
              <a:rPr lang="en-US" sz="1800" dirty="0">
                <a:latin typeface="Garamond" panose="02020404030301010803" pitchFamily="18" charset="0"/>
              </a:rPr>
              <a:t>The treatment/spillover effects are consistent with what the Cournot model predicts</a:t>
            </a:r>
          </a:p>
          <a:p>
            <a:pPr>
              <a:lnSpc>
                <a:spcPct val="120000"/>
              </a:lnSpc>
            </a:pPr>
            <a:endParaRPr lang="en-US" sz="1800" dirty="0">
              <a:latin typeface="Garamond" panose="02020404030301010803" pitchFamily="18" charset="0"/>
            </a:endParaRPr>
          </a:p>
          <a:p>
            <a:pPr>
              <a:lnSpc>
                <a:spcPct val="120000"/>
              </a:lnSpc>
            </a:pPr>
            <a:r>
              <a:rPr lang="en-US" sz="1800" dirty="0">
                <a:latin typeface="Garamond" panose="02020404030301010803" pitchFamily="18" charset="0"/>
              </a:rPr>
              <a:t>LCCs decrease the post-merger prices of all airlines compared to non-LCC markets, regardless of whether Alaska and Virgin operate in the markets</a:t>
            </a:r>
          </a:p>
          <a:p>
            <a:pPr>
              <a:lnSpc>
                <a:spcPct val="120000"/>
              </a:lnSpc>
            </a:pPr>
            <a:endParaRPr lang="en-US" sz="1800" dirty="0">
              <a:latin typeface="Garamond" panose="02020404030301010803" pitchFamily="18" charset="0"/>
            </a:endParaRPr>
          </a:p>
          <a:p>
            <a:pPr>
              <a:lnSpc>
                <a:spcPct val="120000"/>
              </a:lnSpc>
            </a:pPr>
            <a:r>
              <a:rPr lang="en-US" sz="1800" dirty="0">
                <a:latin typeface="Garamond" panose="02020404030301010803" pitchFamily="18" charset="0"/>
              </a:rPr>
              <a:t>Additionally, the result demonstrates that the greater LCC presence is associated with the lower number of passengers and revenue of the markets</a:t>
            </a:r>
          </a:p>
          <a:p>
            <a:pPr marL="342900" indent="-342900">
              <a:lnSpc>
                <a:spcPct val="120000"/>
              </a:lnSpc>
              <a:buFont typeface="Arial" panose="020B0604020202020204" pitchFamily="34" charset="0"/>
              <a:buChar char="•"/>
            </a:pPr>
            <a:endParaRPr lang="en-US" sz="1800" dirty="0">
              <a:latin typeface="Garamond" panose="02020404030301010803" pitchFamily="18" charset="0"/>
            </a:endParaRPr>
          </a:p>
          <a:p>
            <a:pPr>
              <a:lnSpc>
                <a:spcPct val="120000"/>
              </a:lnSpc>
            </a:pPr>
            <a:endParaRPr lang="en-US" sz="1800" dirty="0">
              <a:latin typeface="Garamond" panose="02020404030301010803" pitchFamily="18" charset="0"/>
            </a:endParaRPr>
          </a:p>
          <a:p>
            <a:pPr>
              <a:lnSpc>
                <a:spcPct val="120000"/>
              </a:lnSpc>
            </a:pPr>
            <a:endParaRPr lang="en-US" sz="1800" dirty="0">
              <a:latin typeface="+mn-lt"/>
            </a:endParaRP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Conclusion</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15</a:t>
            </a:fld>
            <a:endParaRPr lang="en-US"/>
          </a:p>
        </p:txBody>
      </p:sp>
    </p:spTree>
    <p:extLst>
      <p:ext uri="{BB962C8B-B14F-4D97-AF65-F5344CB8AC3E}">
        <p14:creationId xmlns:p14="http://schemas.microsoft.com/office/powerpoint/2010/main" val="362973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76" y="0"/>
            <a:ext cx="9140827" cy="365125"/>
          </a:xfrm>
          <a:prstGeom prst="rect">
            <a:avLst/>
          </a:prstGeom>
          <a:solidFill>
            <a:srgbClr val="041E4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1" name="Rectangle 10"/>
          <p:cNvSpPr/>
          <p:nvPr/>
        </p:nvSpPr>
        <p:spPr>
          <a:xfrm>
            <a:off x="-6350" y="364076"/>
            <a:ext cx="9144001" cy="88918"/>
          </a:xfrm>
          <a:prstGeom prst="rect">
            <a:avLst/>
          </a:prstGeom>
          <a:solidFill>
            <a:srgbClr val="BBBCB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Title 5"/>
          <p:cNvSpPr txBox="1">
            <a:spLocks/>
          </p:cNvSpPr>
          <p:nvPr/>
        </p:nvSpPr>
        <p:spPr>
          <a:xfrm>
            <a:off x="258474" y="2908411"/>
            <a:ext cx="8614352" cy="1040036"/>
          </a:xfrm>
          <a:prstGeom prst="rect">
            <a:avLst/>
          </a:prstGeom>
        </p:spPr>
        <p:txBody>
          <a:bodyPr>
            <a:noAutofit/>
          </a:bodyPr>
          <a:lstStyle>
            <a:lvl1pPr algn="ctr" defTabSz="457200" rtl="0" eaLnBrk="1" latinLnBrk="0" hangingPunct="1">
              <a:spcBef>
                <a:spcPct val="0"/>
              </a:spcBef>
              <a:buNone/>
              <a:defRPr sz="4200" b="0" i="1" kern="1200">
                <a:solidFill>
                  <a:srgbClr val="002D50"/>
                </a:solidFill>
                <a:latin typeface="Adobe Caslon Pro"/>
                <a:ea typeface="+mj-ea"/>
                <a:cs typeface="Adobe Caslon Pro"/>
              </a:defRPr>
            </a:lvl1pPr>
          </a:lstStyle>
          <a:p>
            <a:r>
              <a:rPr lang="en-US" sz="2800" b="1" i="0" dirty="0">
                <a:solidFill>
                  <a:schemeClr val="tx1">
                    <a:lumMod val="95000"/>
                    <a:lumOff val="5000"/>
                  </a:schemeClr>
                </a:solidFill>
                <a:latin typeface="Garamond" panose="02020404030301010803" pitchFamily="18" charset="0"/>
                <a:cs typeface="Times New Roman" panose="02020603050405020304" pitchFamily="18" charset="0"/>
              </a:rPr>
              <a:t>Thank you for your attention!</a:t>
            </a:r>
          </a:p>
          <a:p>
            <a:r>
              <a:rPr lang="en-US" sz="2800" b="1" i="0" dirty="0">
                <a:solidFill>
                  <a:schemeClr val="tx1">
                    <a:lumMod val="95000"/>
                    <a:lumOff val="5000"/>
                  </a:schemeClr>
                </a:solidFill>
                <a:latin typeface="Garamond" panose="02020404030301010803" pitchFamily="18" charset="0"/>
                <a:cs typeface="Times New Roman" panose="02020603050405020304" pitchFamily="18" charset="0"/>
              </a:rPr>
              <a:t>Any question or comment?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865" y="22595"/>
            <a:ext cx="3408883" cy="248717"/>
          </a:xfrm>
          <a:prstGeom prst="rect">
            <a:avLst/>
          </a:prstGeom>
        </p:spPr>
      </p:pic>
      <p:sp>
        <p:nvSpPr>
          <p:cNvPr id="2" name="Slide Number Placeholder 1">
            <a:extLst>
              <a:ext uri="{FF2B5EF4-FFF2-40B4-BE49-F238E27FC236}">
                <a16:creationId xmlns:a16="http://schemas.microsoft.com/office/drawing/2014/main" id="{16B1BCD2-A003-0C45-AAB2-143999D91BF7}"/>
              </a:ext>
            </a:extLst>
          </p:cNvPr>
          <p:cNvSpPr>
            <a:spLocks noGrp="1"/>
          </p:cNvSpPr>
          <p:nvPr>
            <p:ph type="sldNum" sz="quarter" idx="12"/>
          </p:nvPr>
        </p:nvSpPr>
        <p:spPr/>
        <p:txBody>
          <a:bodyPr/>
          <a:lstStyle/>
          <a:p>
            <a:fld id="{A11F1ED6-03CA-FF41-BAAB-392506A14B1E}" type="slidenum">
              <a:rPr lang="en-US" smtClean="0"/>
              <a:pPr/>
              <a:t>16</a:t>
            </a:fld>
            <a:endParaRPr lang="en-US"/>
          </a:p>
        </p:txBody>
      </p:sp>
    </p:spTree>
    <p:extLst>
      <p:ext uri="{BB962C8B-B14F-4D97-AF65-F5344CB8AC3E}">
        <p14:creationId xmlns:p14="http://schemas.microsoft.com/office/powerpoint/2010/main" val="399294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p:cNvSpPr txBox="1">
                <a:spLocks/>
              </p:cNvSpPr>
              <p:nvPr/>
            </p:nvSpPr>
            <p:spPr>
              <a:xfrm>
                <a:off x="360097" y="1076846"/>
                <a:ext cx="8584180" cy="4512296"/>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2000" b="1" u="sng" dirty="0">
                    <a:solidFill>
                      <a:srgbClr val="003D81"/>
                    </a:solidFill>
                    <a:latin typeface="+mn-lt"/>
                  </a:rPr>
                  <a:t>Co</a:t>
                </a:r>
                <a:r>
                  <a:rPr lang="en-US" sz="1800" b="1" u="sng" dirty="0">
                    <a:solidFill>
                      <a:srgbClr val="003D81"/>
                    </a:solidFill>
                    <a:latin typeface="+mn-lt"/>
                  </a:rPr>
                  <a:t>urnot model with asymmetric costs</a:t>
                </a:r>
              </a:p>
              <a:p>
                <a:pPr marL="342900" indent="-342900">
                  <a:buFont typeface="Arial" panose="020B0604020202020204" pitchFamily="34" charset="0"/>
                  <a:buChar char="•"/>
                </a:pPr>
                <a:r>
                  <a:rPr lang="en-US" sz="1800" dirty="0">
                    <a:latin typeface="+mn-lt"/>
                  </a:rPr>
                  <a:t>Firm 1, 2, and 3 produce q1, q2, and q3 with marginal cost c, c, and c’ respectively</a:t>
                </a:r>
              </a:p>
              <a:p>
                <a:pPr marL="342900" indent="-342900">
                  <a:lnSpc>
                    <a:spcPct val="120000"/>
                  </a:lnSpc>
                  <a:buFont typeface="Arial" panose="020B0604020202020204" pitchFamily="34" charset="0"/>
                  <a:buChar char="•"/>
                </a:pPr>
                <a:r>
                  <a:rPr lang="en-US" sz="1800" dirty="0">
                    <a:latin typeface="+mn-lt"/>
                  </a:rPr>
                  <a:t>I start from the inverse demand function (</a:t>
                </a:r>
                <a14:m>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𝑎</m:t>
                    </m:r>
                    <m:r>
                      <a:rPr lang="en-US" sz="1800" b="0" i="1" smtClean="0">
                        <a:latin typeface="Cambria Math" panose="02040503050406030204" pitchFamily="18" charset="0"/>
                      </a:rPr>
                      <m:t> −</m:t>
                    </m:r>
                    <m:r>
                      <a:rPr lang="en-US" sz="1800" b="0" i="1" smtClean="0">
                        <a:latin typeface="Cambria Math" panose="02040503050406030204" pitchFamily="18" charset="0"/>
                      </a:rPr>
                      <m:t>𝑏𝑄</m:t>
                    </m:r>
                  </m:oMath>
                </a14:m>
                <a:r>
                  <a:rPr lang="en-US" sz="1800" dirty="0">
                    <a:latin typeface="+mn-lt"/>
                  </a:rPr>
                  <a:t>) and consider a profit function:</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60097" y="1076846"/>
                <a:ext cx="8584180" cy="4512296"/>
              </a:xfrm>
              <a:prstGeom prst="rect">
                <a:avLst/>
              </a:prstGeom>
              <a:blipFill>
                <a:blip r:embed="rId3"/>
                <a:stretch>
                  <a:fillRect l="-1034" t="-840"/>
                </a:stretch>
              </a:blipFill>
              <a:ln w="12700">
                <a:noFill/>
              </a:ln>
            </p:spPr>
            <p:txBody>
              <a:bodyPr/>
              <a:lstStyle/>
              <a:p>
                <a:r>
                  <a:rPr lang="en-US">
                    <a:noFill/>
                  </a:rPr>
                  <a:t> </a:t>
                </a:r>
              </a:p>
            </p:txBody>
          </p:sp>
        </mc:Fallback>
      </mc:AlternateContent>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Appendix (1/n): Breakdown of the theory prediction</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17</a:t>
            </a:fld>
            <a:endParaRPr lang="en-US"/>
          </a:p>
        </p:txBody>
      </p:sp>
      <p:cxnSp>
        <p:nvCxnSpPr>
          <p:cNvPr id="15" name="Straight Connector 14">
            <a:extLst>
              <a:ext uri="{FF2B5EF4-FFF2-40B4-BE49-F238E27FC236}">
                <a16:creationId xmlns:a16="http://schemas.microsoft.com/office/drawing/2014/main" id="{65B0DEE2-AEB3-AA4B-9B49-90D65DEF43A2}"/>
              </a:ext>
            </a:extLst>
          </p:cNvPr>
          <p:cNvCxnSpPr>
            <a:cxnSpLocks/>
          </p:cNvCxnSpPr>
          <p:nvPr/>
        </p:nvCxnSpPr>
        <p:spPr>
          <a:xfrm>
            <a:off x="4495800" y="2542031"/>
            <a:ext cx="0" cy="3788163"/>
          </a:xfrm>
          <a:prstGeom prst="line">
            <a:avLst/>
          </a:prstGeom>
        </p:spPr>
        <p:style>
          <a:lnRef idx="2">
            <a:schemeClr val="dk1"/>
          </a:lnRef>
          <a:fillRef idx="0">
            <a:schemeClr val="dk1"/>
          </a:fillRef>
          <a:effectRef idx="1">
            <a:schemeClr val="dk1"/>
          </a:effectRef>
          <a:fontRef idx="minor">
            <a:schemeClr val="tx1"/>
          </a:fontRef>
        </p:style>
      </p:cxnSp>
      <p:grpSp>
        <p:nvGrpSpPr>
          <p:cNvPr id="24" name="Group 23">
            <a:extLst>
              <a:ext uri="{FF2B5EF4-FFF2-40B4-BE49-F238E27FC236}">
                <a16:creationId xmlns:a16="http://schemas.microsoft.com/office/drawing/2014/main" id="{CB019B6D-D659-2E68-F7E5-05B1313D8333}"/>
              </a:ext>
            </a:extLst>
          </p:cNvPr>
          <p:cNvGrpSpPr/>
          <p:nvPr/>
        </p:nvGrpSpPr>
        <p:grpSpPr>
          <a:xfrm>
            <a:off x="609600" y="2300381"/>
            <a:ext cx="3715991" cy="3782569"/>
            <a:chOff x="0" y="1524000"/>
            <a:chExt cx="3715991" cy="3782569"/>
          </a:xfrm>
        </p:grpSpPr>
        <p:pic>
          <p:nvPicPr>
            <p:cNvPr id="4" name="Picture 3" descr="Text, letter&#10;&#10;Description automatically generated">
              <a:extLst>
                <a:ext uri="{FF2B5EF4-FFF2-40B4-BE49-F238E27FC236}">
                  <a16:creationId xmlns:a16="http://schemas.microsoft.com/office/drawing/2014/main" id="{DB8B765E-5507-725A-B4AC-30BFAB3B1521}"/>
                </a:ext>
              </a:extLst>
            </p:cNvPr>
            <p:cNvPicPr>
              <a:picLocks noChangeAspect="1"/>
            </p:cNvPicPr>
            <p:nvPr/>
          </p:nvPicPr>
          <p:blipFill>
            <a:blip r:embed="rId4"/>
            <a:stretch>
              <a:fillRect/>
            </a:stretch>
          </p:blipFill>
          <p:spPr>
            <a:xfrm>
              <a:off x="375891" y="1524000"/>
              <a:ext cx="3340100" cy="111760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DE0B00D1-83CE-325A-CB7A-7AEC60833A3D}"/>
                </a:ext>
              </a:extLst>
            </p:cNvPr>
            <p:cNvPicPr>
              <a:picLocks noChangeAspect="1"/>
            </p:cNvPicPr>
            <p:nvPr/>
          </p:nvPicPr>
          <p:blipFill>
            <a:blip r:embed="rId5"/>
            <a:stretch>
              <a:fillRect/>
            </a:stretch>
          </p:blipFill>
          <p:spPr>
            <a:xfrm>
              <a:off x="412176" y="2641600"/>
              <a:ext cx="3289300" cy="1041400"/>
            </a:xfrm>
            <a:prstGeom prst="rect">
              <a:avLst/>
            </a:prstGeom>
          </p:spPr>
        </p:pic>
        <p:pic>
          <p:nvPicPr>
            <p:cNvPr id="12" name="Picture 11" descr="Text&#10;&#10;Description automatically generated with low confidence">
              <a:extLst>
                <a:ext uri="{FF2B5EF4-FFF2-40B4-BE49-F238E27FC236}">
                  <a16:creationId xmlns:a16="http://schemas.microsoft.com/office/drawing/2014/main" id="{21E3E767-539A-7C88-3C59-C94527780214}"/>
                </a:ext>
              </a:extLst>
            </p:cNvPr>
            <p:cNvPicPr>
              <a:picLocks noChangeAspect="1"/>
            </p:cNvPicPr>
            <p:nvPr/>
          </p:nvPicPr>
          <p:blipFill>
            <a:blip r:embed="rId6"/>
            <a:stretch>
              <a:fillRect/>
            </a:stretch>
          </p:blipFill>
          <p:spPr>
            <a:xfrm>
              <a:off x="0" y="3551876"/>
              <a:ext cx="3149600" cy="1003300"/>
            </a:xfrm>
            <a:prstGeom prst="rect">
              <a:avLst/>
            </a:prstGeom>
          </p:spPr>
        </p:pic>
        <p:pic>
          <p:nvPicPr>
            <p:cNvPr id="16" name="Picture 15" descr="A picture containing text, watch&#10;&#10;Description automatically generated">
              <a:extLst>
                <a:ext uri="{FF2B5EF4-FFF2-40B4-BE49-F238E27FC236}">
                  <a16:creationId xmlns:a16="http://schemas.microsoft.com/office/drawing/2014/main" id="{0B9F527D-88A3-A0D1-B0CD-64A9F77C266F}"/>
                </a:ext>
              </a:extLst>
            </p:cNvPr>
            <p:cNvPicPr>
              <a:picLocks noChangeAspect="1"/>
            </p:cNvPicPr>
            <p:nvPr/>
          </p:nvPicPr>
          <p:blipFill>
            <a:blip r:embed="rId7"/>
            <a:stretch>
              <a:fillRect/>
            </a:stretch>
          </p:blipFill>
          <p:spPr>
            <a:xfrm>
              <a:off x="412176" y="4481069"/>
              <a:ext cx="2743200" cy="825500"/>
            </a:xfrm>
            <a:prstGeom prst="rect">
              <a:avLst/>
            </a:prstGeom>
          </p:spPr>
        </p:pic>
      </p:grpSp>
      <p:grpSp>
        <p:nvGrpSpPr>
          <p:cNvPr id="23" name="Group 22">
            <a:extLst>
              <a:ext uri="{FF2B5EF4-FFF2-40B4-BE49-F238E27FC236}">
                <a16:creationId xmlns:a16="http://schemas.microsoft.com/office/drawing/2014/main" id="{E90156E7-EA2A-8A0C-D779-00762C8A60D8}"/>
              </a:ext>
            </a:extLst>
          </p:cNvPr>
          <p:cNvGrpSpPr/>
          <p:nvPr/>
        </p:nvGrpSpPr>
        <p:grpSpPr>
          <a:xfrm>
            <a:off x="4630391" y="2286000"/>
            <a:ext cx="3287155" cy="3796950"/>
            <a:chOff x="4648200" y="1092200"/>
            <a:chExt cx="3287155" cy="3796950"/>
          </a:xfrm>
        </p:grpSpPr>
        <p:pic>
          <p:nvPicPr>
            <p:cNvPr id="18" name="Picture 17" descr="A picture containing table&#10;&#10;Description automatically generated">
              <a:extLst>
                <a:ext uri="{FF2B5EF4-FFF2-40B4-BE49-F238E27FC236}">
                  <a16:creationId xmlns:a16="http://schemas.microsoft.com/office/drawing/2014/main" id="{73354404-FEB7-9B5F-D01C-55D8A506824C}"/>
                </a:ext>
              </a:extLst>
            </p:cNvPr>
            <p:cNvPicPr>
              <a:picLocks noChangeAspect="1"/>
            </p:cNvPicPr>
            <p:nvPr/>
          </p:nvPicPr>
          <p:blipFill>
            <a:blip r:embed="rId8"/>
            <a:stretch>
              <a:fillRect/>
            </a:stretch>
          </p:blipFill>
          <p:spPr>
            <a:xfrm>
              <a:off x="4895850" y="1092200"/>
              <a:ext cx="2705100" cy="863600"/>
            </a:xfrm>
            <a:prstGeom prst="rect">
              <a:avLst/>
            </a:prstGeom>
          </p:spPr>
        </p:pic>
        <p:pic>
          <p:nvPicPr>
            <p:cNvPr id="20" name="Picture 19" descr="A picture containing diagram&#10;&#10;Description automatically generated">
              <a:extLst>
                <a:ext uri="{FF2B5EF4-FFF2-40B4-BE49-F238E27FC236}">
                  <a16:creationId xmlns:a16="http://schemas.microsoft.com/office/drawing/2014/main" id="{B668E432-C8D7-619F-DC93-FC9C2A6B826C}"/>
                </a:ext>
              </a:extLst>
            </p:cNvPr>
            <p:cNvPicPr>
              <a:picLocks noChangeAspect="1"/>
            </p:cNvPicPr>
            <p:nvPr/>
          </p:nvPicPr>
          <p:blipFill>
            <a:blip r:embed="rId9"/>
            <a:stretch>
              <a:fillRect/>
            </a:stretch>
          </p:blipFill>
          <p:spPr>
            <a:xfrm>
              <a:off x="4648200" y="1422400"/>
              <a:ext cx="3200400" cy="2438400"/>
            </a:xfrm>
            <a:prstGeom prst="rect">
              <a:avLst/>
            </a:prstGeom>
          </p:spPr>
        </p:pic>
        <p:pic>
          <p:nvPicPr>
            <p:cNvPr id="22" name="Picture 21" descr="Table&#10;&#10;Description automatically generated">
              <a:extLst>
                <a:ext uri="{FF2B5EF4-FFF2-40B4-BE49-F238E27FC236}">
                  <a16:creationId xmlns:a16="http://schemas.microsoft.com/office/drawing/2014/main" id="{2F146A26-17F4-2EB9-D982-BAB4DBAF5745}"/>
                </a:ext>
              </a:extLst>
            </p:cNvPr>
            <p:cNvPicPr>
              <a:picLocks noChangeAspect="1"/>
            </p:cNvPicPr>
            <p:nvPr/>
          </p:nvPicPr>
          <p:blipFill>
            <a:blip r:embed="rId10"/>
            <a:stretch>
              <a:fillRect/>
            </a:stretch>
          </p:blipFill>
          <p:spPr>
            <a:xfrm>
              <a:off x="4734955" y="3974750"/>
              <a:ext cx="3200400" cy="914400"/>
            </a:xfrm>
            <a:prstGeom prst="rect">
              <a:avLst/>
            </a:prstGeom>
          </p:spPr>
        </p:pic>
      </p:grpSp>
    </p:spTree>
    <p:extLst>
      <p:ext uri="{BB962C8B-B14F-4D97-AF65-F5344CB8AC3E}">
        <p14:creationId xmlns:p14="http://schemas.microsoft.com/office/powerpoint/2010/main" val="254973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01B18FC-C5F6-4CE6-974B-E3CD991F6791}"/>
              </a:ext>
            </a:extLst>
          </p:cNvPr>
          <p:cNvSpPr/>
          <p:nvPr/>
        </p:nvSpPr>
        <p:spPr>
          <a:xfrm>
            <a:off x="6314748" y="4684387"/>
            <a:ext cx="2167150" cy="1640213"/>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tx1"/>
                </a:solidFill>
              </a:rPr>
              <a:t>My main analysis</a:t>
            </a:r>
          </a:p>
        </p:txBody>
      </p:sp>
      <p:sp>
        <p:nvSpPr>
          <p:cNvPr id="6" name="Content Placeholder 2"/>
          <p:cNvSpPr txBox="1">
            <a:spLocks/>
          </p:cNvSpPr>
          <p:nvPr/>
        </p:nvSpPr>
        <p:spPr>
          <a:xfrm>
            <a:off x="360096" y="1076846"/>
            <a:ext cx="8661241" cy="4512296"/>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rgbClr val="003D81"/>
                </a:solidFill>
                <a:latin typeface="+mn-lt"/>
              </a:rPr>
              <a:t>Data Description</a:t>
            </a:r>
          </a:p>
          <a:p>
            <a:pPr marL="342900" indent="-342900">
              <a:buFont typeface="Arial" panose="020B0604020202020204" pitchFamily="34" charset="0"/>
              <a:buChar char="•"/>
            </a:pPr>
            <a:r>
              <a:rPr lang="en-US" sz="1800" dirty="0">
                <a:latin typeface="+mn-lt"/>
              </a:rPr>
              <a:t>The DB1B public data from the Department of Transportation</a:t>
            </a:r>
          </a:p>
          <a:p>
            <a:pPr marL="342900" indent="-342900">
              <a:buFont typeface="Arial" panose="020B0604020202020204" pitchFamily="34" charset="0"/>
              <a:buChar char="•"/>
            </a:pPr>
            <a:r>
              <a:rPr lang="en-US" sz="1800" dirty="0">
                <a:latin typeface="+mn-lt"/>
              </a:rPr>
              <a:t>10% of all airline tickets in each quarter with &gt; 20 million samples each year</a:t>
            </a:r>
          </a:p>
          <a:p>
            <a:pPr marL="342900" indent="-342900">
              <a:buFont typeface="Arial" panose="020B0604020202020204" pitchFamily="34" charset="0"/>
              <a:buChar char="•"/>
            </a:pPr>
            <a:r>
              <a:rPr lang="en-US" sz="1800" dirty="0">
                <a:latin typeface="+mn-lt"/>
              </a:rPr>
              <a:t>US domestic markets with sufficient presence of LCCs</a:t>
            </a:r>
          </a:p>
          <a:p>
            <a:pPr>
              <a:lnSpc>
                <a:spcPct val="120000"/>
              </a:lnSpc>
            </a:pPr>
            <a:endParaRPr lang="en-US" sz="1000" dirty="0">
              <a:latin typeface="+mn-lt"/>
            </a:endParaRPr>
          </a:p>
          <a:p>
            <a:r>
              <a:rPr lang="en-US" sz="1800" b="1" u="sng" dirty="0">
                <a:solidFill>
                  <a:srgbClr val="003D81"/>
                </a:solidFill>
                <a:latin typeface="+mn-lt"/>
              </a:rPr>
              <a:t>Variable Definition</a:t>
            </a:r>
          </a:p>
          <a:p>
            <a:pPr marL="342900" indent="-342900">
              <a:buFont typeface="Arial" panose="020B0604020202020204" pitchFamily="34" charset="0"/>
              <a:buChar char="•"/>
            </a:pPr>
            <a:r>
              <a:rPr lang="en-US" sz="1800" i="1" dirty="0">
                <a:latin typeface="+mn-lt"/>
              </a:rPr>
              <a:t>LCC ratio </a:t>
            </a:r>
            <a:r>
              <a:rPr lang="en-US" sz="1800" dirty="0">
                <a:latin typeface="+mn-lt"/>
              </a:rPr>
              <a:t>is a ratio of the seats offered by LCCs to the total seats in a given market (m) in the pre-merger period (2015Q1-2018Q1)</a:t>
            </a:r>
          </a:p>
          <a:p>
            <a:pPr>
              <a:lnSpc>
                <a:spcPct val="120000"/>
              </a:lnSpc>
            </a:pPr>
            <a:endParaRPr lang="en-US" sz="1050" dirty="0">
              <a:latin typeface="+mn-lt"/>
            </a:endParaRPr>
          </a:p>
          <a:p>
            <a:pPr>
              <a:lnSpc>
                <a:spcPct val="120000"/>
              </a:lnSpc>
            </a:pPr>
            <a:endParaRPr lang="en-US" sz="1050" dirty="0">
              <a:latin typeface="+mn-lt"/>
            </a:endParaRPr>
          </a:p>
          <a:p>
            <a:r>
              <a:rPr lang="en-US" sz="1800" b="1" u="sng" dirty="0">
                <a:solidFill>
                  <a:srgbClr val="003D81"/>
                </a:solidFill>
                <a:latin typeface="+mn-lt"/>
              </a:rPr>
              <a:t>Data Aggregation</a:t>
            </a:r>
          </a:p>
          <a:p>
            <a:pPr marL="342900" indent="-342900">
              <a:buFont typeface="Arial" panose="020B0604020202020204" pitchFamily="34" charset="0"/>
              <a:buChar char="•"/>
            </a:pPr>
            <a:r>
              <a:rPr lang="en-US" sz="1800" dirty="0">
                <a:latin typeface="+mn-lt"/>
              </a:rPr>
              <a:t>I aggregate the (raw) ticket level data to airport-pair and to city-pair level</a:t>
            </a: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Appendix (2/n): Data</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18</a:t>
            </a:fld>
            <a:endParaRPr lang="en-US"/>
          </a:p>
        </p:txBody>
      </p:sp>
      <p:cxnSp>
        <p:nvCxnSpPr>
          <p:cNvPr id="21" name="Straight Arrow Connector 20">
            <a:extLst>
              <a:ext uri="{FF2B5EF4-FFF2-40B4-BE49-F238E27FC236}">
                <a16:creationId xmlns:a16="http://schemas.microsoft.com/office/drawing/2014/main" id="{DED909C1-31FB-441E-1806-74964B41B5CF}"/>
              </a:ext>
            </a:extLst>
          </p:cNvPr>
          <p:cNvCxnSpPr>
            <a:cxnSpLocks/>
          </p:cNvCxnSpPr>
          <p:nvPr/>
        </p:nvCxnSpPr>
        <p:spPr>
          <a:xfrm>
            <a:off x="2209800" y="5646165"/>
            <a:ext cx="1249479" cy="372"/>
          </a:xfrm>
          <a:prstGeom prst="straightConnector1">
            <a:avLst/>
          </a:prstGeom>
          <a:ln>
            <a:solidFill>
              <a:srgbClr val="9CA09C"/>
            </a:solidFill>
            <a:headEnd w="lg" len="lg"/>
            <a:tailEnd type="triangle" w="lg" len="lg"/>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1A2F564B-2B7A-4E09-DB3D-59FBBC5A6E32}"/>
              </a:ext>
            </a:extLst>
          </p:cNvPr>
          <p:cNvGrpSpPr/>
          <p:nvPr/>
        </p:nvGrpSpPr>
        <p:grpSpPr>
          <a:xfrm>
            <a:off x="500031" y="5051498"/>
            <a:ext cx="1737360" cy="1196529"/>
            <a:chOff x="500031" y="4724400"/>
            <a:chExt cx="1737360" cy="1447800"/>
          </a:xfrm>
        </p:grpSpPr>
        <p:grpSp>
          <p:nvGrpSpPr>
            <p:cNvPr id="7" name="Group 6">
              <a:extLst>
                <a:ext uri="{FF2B5EF4-FFF2-40B4-BE49-F238E27FC236}">
                  <a16:creationId xmlns:a16="http://schemas.microsoft.com/office/drawing/2014/main" id="{C0B11E2F-92C9-FB17-AF10-C96169C379E1}"/>
                </a:ext>
              </a:extLst>
            </p:cNvPr>
            <p:cNvGrpSpPr/>
            <p:nvPr/>
          </p:nvGrpSpPr>
          <p:grpSpPr>
            <a:xfrm>
              <a:off x="500031" y="4724400"/>
              <a:ext cx="1737360" cy="1447800"/>
              <a:chOff x="4868496" y="1634051"/>
              <a:chExt cx="2669088" cy="1732896"/>
            </a:xfrm>
          </p:grpSpPr>
          <p:sp>
            <p:nvSpPr>
              <p:cNvPr id="10" name="Rounded Rectangle 9">
                <a:extLst>
                  <a:ext uri="{FF2B5EF4-FFF2-40B4-BE49-F238E27FC236}">
                    <a16:creationId xmlns:a16="http://schemas.microsoft.com/office/drawing/2014/main" id="{F8233395-E35A-1AD1-1261-D4D5D7FB6C66}"/>
                  </a:ext>
                </a:extLst>
              </p:cNvPr>
              <p:cNvSpPr/>
              <p:nvPr/>
            </p:nvSpPr>
            <p:spPr>
              <a:xfrm>
                <a:off x="4868496" y="1634051"/>
                <a:ext cx="2557574" cy="1624060"/>
              </a:xfrm>
              <a:prstGeom prst="roundRect">
                <a:avLst/>
              </a:prstGeom>
              <a:solidFill>
                <a:srgbClr val="9CA09C"/>
              </a:solidFill>
              <a:ln w="25400">
                <a:solidFill>
                  <a:srgbClr val="9CA0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629E868-86D7-5001-D7BF-887F5EB08196}"/>
                  </a:ext>
                </a:extLst>
              </p:cNvPr>
              <p:cNvGrpSpPr/>
              <p:nvPr/>
            </p:nvGrpSpPr>
            <p:grpSpPr>
              <a:xfrm>
                <a:off x="4980009" y="1742887"/>
                <a:ext cx="2557575" cy="1624060"/>
                <a:chOff x="730932" y="351242"/>
                <a:chExt cx="2557575" cy="1624060"/>
              </a:xfrm>
            </p:grpSpPr>
            <p:sp>
              <p:nvSpPr>
                <p:cNvPr id="12" name="Rounded Rectangle 11">
                  <a:extLst>
                    <a:ext uri="{FF2B5EF4-FFF2-40B4-BE49-F238E27FC236}">
                      <a16:creationId xmlns:a16="http://schemas.microsoft.com/office/drawing/2014/main" id="{E93C346D-0671-9274-0C8D-9AF21294A73D}"/>
                    </a:ext>
                  </a:extLst>
                </p:cNvPr>
                <p:cNvSpPr/>
                <p:nvPr/>
              </p:nvSpPr>
              <p:spPr>
                <a:xfrm>
                  <a:off x="730932" y="351242"/>
                  <a:ext cx="2557575" cy="1624060"/>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ounded Rectangle 4">
                  <a:extLst>
                    <a:ext uri="{FF2B5EF4-FFF2-40B4-BE49-F238E27FC236}">
                      <a16:creationId xmlns:a16="http://schemas.microsoft.com/office/drawing/2014/main" id="{21310BDA-1BCF-F810-2CFD-ABF7370E784B}"/>
                    </a:ext>
                  </a:extLst>
                </p:cNvPr>
                <p:cNvSpPr txBox="1"/>
                <p:nvPr/>
              </p:nvSpPr>
              <p:spPr>
                <a:xfrm>
                  <a:off x="746525" y="398809"/>
                  <a:ext cx="2462440" cy="15289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0" tIns="95250" rIns="95250" bIns="95250" numCol="1" spcCol="1270" anchor="t" anchorCtr="0">
                  <a:noAutofit/>
                </a:bodyPr>
                <a:lstStyle/>
                <a:p>
                  <a:pPr lvl="0" algn="ctr" defTabSz="1111250">
                    <a:lnSpc>
                      <a:spcPct val="90000"/>
                    </a:lnSpc>
                    <a:spcBef>
                      <a:spcPct val="0"/>
                    </a:spcBef>
                    <a:spcAft>
                      <a:spcPct val="35000"/>
                    </a:spcAft>
                  </a:pPr>
                  <a:r>
                    <a:rPr lang="en-US" b="1" dirty="0"/>
                    <a:t>Ticket-level</a:t>
                  </a:r>
                </a:p>
                <a:p>
                  <a:pPr lvl="0" algn="ctr" defTabSz="1111250">
                    <a:lnSpc>
                      <a:spcPct val="90000"/>
                    </a:lnSpc>
                    <a:spcBef>
                      <a:spcPct val="0"/>
                    </a:spcBef>
                    <a:spcAft>
                      <a:spcPct val="35000"/>
                    </a:spcAft>
                  </a:pPr>
                  <a:endParaRPr lang="en-US" b="1" dirty="0"/>
                </a:p>
                <a:p>
                  <a:pPr lvl="0" algn="ctr" defTabSz="1111250">
                    <a:lnSpc>
                      <a:spcPct val="90000"/>
                    </a:lnSpc>
                    <a:spcBef>
                      <a:spcPct val="0"/>
                    </a:spcBef>
                    <a:spcAft>
                      <a:spcPct val="35000"/>
                    </a:spcAft>
                  </a:pPr>
                  <a:endParaRPr lang="en-US" sz="400" b="1" dirty="0"/>
                </a:p>
              </p:txBody>
            </p:sp>
          </p:grpSp>
        </p:grpSp>
        <p:sp>
          <p:nvSpPr>
            <p:cNvPr id="23" name="TextBox 22">
              <a:extLst>
                <a:ext uri="{FF2B5EF4-FFF2-40B4-BE49-F238E27FC236}">
                  <a16:creationId xmlns:a16="http://schemas.microsoft.com/office/drawing/2014/main" id="{202C5E4F-AD1A-97F2-EBE1-72AE53B23915}"/>
                </a:ext>
              </a:extLst>
            </p:cNvPr>
            <p:cNvSpPr txBox="1"/>
            <p:nvPr/>
          </p:nvSpPr>
          <p:spPr>
            <a:xfrm>
              <a:off x="585062" y="5486439"/>
              <a:ext cx="1598258" cy="369332"/>
            </a:xfrm>
            <a:prstGeom prst="rect">
              <a:avLst/>
            </a:prstGeom>
            <a:noFill/>
          </p:spPr>
          <p:txBody>
            <a:bodyPr wrap="square" rtlCol="0">
              <a:spAutoFit/>
            </a:bodyPr>
            <a:lstStyle/>
            <a:p>
              <a:pPr algn="ctr"/>
              <a:r>
                <a:rPr lang="en-US" dirty="0"/>
                <a:t>(63M samples)</a:t>
              </a:r>
            </a:p>
          </p:txBody>
        </p:sp>
      </p:grpSp>
      <p:grpSp>
        <p:nvGrpSpPr>
          <p:cNvPr id="25" name="Group 24">
            <a:extLst>
              <a:ext uri="{FF2B5EF4-FFF2-40B4-BE49-F238E27FC236}">
                <a16:creationId xmlns:a16="http://schemas.microsoft.com/office/drawing/2014/main" id="{178593A4-0731-8DD5-A83B-8C6AA98AEE19}"/>
              </a:ext>
            </a:extLst>
          </p:cNvPr>
          <p:cNvGrpSpPr/>
          <p:nvPr/>
        </p:nvGrpSpPr>
        <p:grpSpPr>
          <a:xfrm>
            <a:off x="3508270" y="5051871"/>
            <a:ext cx="1737360" cy="1196529"/>
            <a:chOff x="3508270" y="4724773"/>
            <a:chExt cx="1737360" cy="1447800"/>
          </a:xfrm>
        </p:grpSpPr>
        <p:grpSp>
          <p:nvGrpSpPr>
            <p:cNvPr id="15" name="Group 14">
              <a:extLst>
                <a:ext uri="{FF2B5EF4-FFF2-40B4-BE49-F238E27FC236}">
                  <a16:creationId xmlns:a16="http://schemas.microsoft.com/office/drawing/2014/main" id="{EA0E7685-D49B-46EC-DF70-304AF1453817}"/>
                </a:ext>
              </a:extLst>
            </p:cNvPr>
            <p:cNvGrpSpPr/>
            <p:nvPr/>
          </p:nvGrpSpPr>
          <p:grpSpPr>
            <a:xfrm>
              <a:off x="3508270" y="4724773"/>
              <a:ext cx="1737360" cy="1447800"/>
              <a:chOff x="4868496" y="1634051"/>
              <a:chExt cx="2669088" cy="1732896"/>
            </a:xfrm>
          </p:grpSpPr>
          <p:sp>
            <p:nvSpPr>
              <p:cNvPr id="17" name="Rounded Rectangle 16">
                <a:extLst>
                  <a:ext uri="{FF2B5EF4-FFF2-40B4-BE49-F238E27FC236}">
                    <a16:creationId xmlns:a16="http://schemas.microsoft.com/office/drawing/2014/main" id="{C0555A54-EEDC-80D9-9FC1-8A4824D2F8A4}"/>
                  </a:ext>
                </a:extLst>
              </p:cNvPr>
              <p:cNvSpPr/>
              <p:nvPr/>
            </p:nvSpPr>
            <p:spPr>
              <a:xfrm>
                <a:off x="4868496" y="1634051"/>
                <a:ext cx="2557574" cy="1624060"/>
              </a:xfrm>
              <a:prstGeom prst="roundRect">
                <a:avLst/>
              </a:prstGeom>
              <a:solidFill>
                <a:srgbClr val="9CA09C"/>
              </a:solidFill>
              <a:ln w="25400">
                <a:solidFill>
                  <a:srgbClr val="9CA0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82F8C56-E320-C0B9-8265-26DE400B5162}"/>
                  </a:ext>
                </a:extLst>
              </p:cNvPr>
              <p:cNvGrpSpPr/>
              <p:nvPr/>
            </p:nvGrpSpPr>
            <p:grpSpPr>
              <a:xfrm>
                <a:off x="4980009" y="1742887"/>
                <a:ext cx="2557575" cy="1624060"/>
                <a:chOff x="730932" y="351242"/>
                <a:chExt cx="2557575" cy="1624060"/>
              </a:xfrm>
            </p:grpSpPr>
            <p:sp>
              <p:nvSpPr>
                <p:cNvPr id="19" name="Rounded Rectangle 18">
                  <a:extLst>
                    <a:ext uri="{FF2B5EF4-FFF2-40B4-BE49-F238E27FC236}">
                      <a16:creationId xmlns:a16="http://schemas.microsoft.com/office/drawing/2014/main" id="{DF429747-4504-53DC-1D17-DC7476D08652}"/>
                    </a:ext>
                  </a:extLst>
                </p:cNvPr>
                <p:cNvSpPr/>
                <p:nvPr/>
              </p:nvSpPr>
              <p:spPr>
                <a:xfrm>
                  <a:off x="730932" y="351242"/>
                  <a:ext cx="2557575" cy="1624060"/>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Rounded Rectangle 4">
                  <a:extLst>
                    <a:ext uri="{FF2B5EF4-FFF2-40B4-BE49-F238E27FC236}">
                      <a16:creationId xmlns:a16="http://schemas.microsoft.com/office/drawing/2014/main" id="{8DCD065D-49F0-15EA-3C83-4DC2E4737538}"/>
                    </a:ext>
                  </a:extLst>
                </p:cNvPr>
                <p:cNvSpPr txBox="1"/>
                <p:nvPr/>
              </p:nvSpPr>
              <p:spPr>
                <a:xfrm>
                  <a:off x="745367" y="398807"/>
                  <a:ext cx="2462440" cy="15289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endParaRPr lang="en-US" b="1" dirty="0"/>
                </a:p>
                <a:p>
                  <a:pPr marL="0" lvl="0" indent="0" algn="ctr" defTabSz="1111250">
                    <a:lnSpc>
                      <a:spcPct val="90000"/>
                    </a:lnSpc>
                    <a:spcBef>
                      <a:spcPct val="0"/>
                    </a:spcBef>
                    <a:spcAft>
                      <a:spcPct val="35000"/>
                    </a:spcAft>
                    <a:buNone/>
                  </a:pPr>
                  <a:r>
                    <a:rPr lang="en-US" b="1" dirty="0"/>
                    <a:t>Airport-pair level</a:t>
                  </a:r>
                </a:p>
                <a:p>
                  <a:pPr marL="0" lvl="0" indent="0" algn="ctr" defTabSz="1111250">
                    <a:lnSpc>
                      <a:spcPct val="90000"/>
                    </a:lnSpc>
                    <a:spcBef>
                      <a:spcPct val="0"/>
                    </a:spcBef>
                    <a:spcAft>
                      <a:spcPct val="35000"/>
                    </a:spcAft>
                    <a:buNone/>
                  </a:pPr>
                  <a:endParaRPr lang="en-US" b="1" dirty="0"/>
                </a:p>
                <a:p>
                  <a:pPr marL="0" lvl="0" indent="0" algn="ctr" defTabSz="1111250">
                    <a:lnSpc>
                      <a:spcPct val="90000"/>
                    </a:lnSpc>
                    <a:spcBef>
                      <a:spcPct val="0"/>
                    </a:spcBef>
                    <a:spcAft>
                      <a:spcPct val="35000"/>
                    </a:spcAft>
                    <a:buNone/>
                  </a:pPr>
                  <a:endParaRPr lang="en-US" b="1" dirty="0"/>
                </a:p>
                <a:p>
                  <a:pPr marL="0" lvl="0" indent="0" algn="ctr" defTabSz="1111250">
                    <a:lnSpc>
                      <a:spcPct val="90000"/>
                    </a:lnSpc>
                    <a:spcBef>
                      <a:spcPct val="0"/>
                    </a:spcBef>
                    <a:spcAft>
                      <a:spcPct val="35000"/>
                    </a:spcAft>
                    <a:buNone/>
                  </a:pPr>
                  <a:endParaRPr lang="en-US" sz="400" b="1" dirty="0"/>
                </a:p>
              </p:txBody>
            </p:sp>
          </p:grpSp>
        </p:grpSp>
        <p:sp>
          <p:nvSpPr>
            <p:cNvPr id="24" name="TextBox 23">
              <a:extLst>
                <a:ext uri="{FF2B5EF4-FFF2-40B4-BE49-F238E27FC236}">
                  <a16:creationId xmlns:a16="http://schemas.microsoft.com/office/drawing/2014/main" id="{D4C79A39-5B8C-B326-244B-75E358101EE4}"/>
                </a:ext>
              </a:extLst>
            </p:cNvPr>
            <p:cNvSpPr txBox="1"/>
            <p:nvPr/>
          </p:nvSpPr>
          <p:spPr>
            <a:xfrm>
              <a:off x="3592547" y="5539227"/>
              <a:ext cx="1598258" cy="369332"/>
            </a:xfrm>
            <a:prstGeom prst="rect">
              <a:avLst/>
            </a:prstGeom>
            <a:noFill/>
          </p:spPr>
          <p:txBody>
            <a:bodyPr wrap="square" rtlCol="0">
              <a:spAutoFit/>
            </a:bodyPr>
            <a:lstStyle/>
            <a:p>
              <a:pPr algn="ctr"/>
              <a:r>
                <a:rPr lang="en-US" dirty="0"/>
                <a:t>(154K samples)</a:t>
              </a:r>
            </a:p>
          </p:txBody>
        </p:sp>
      </p:grpSp>
      <p:cxnSp>
        <p:nvCxnSpPr>
          <p:cNvPr id="27" name="Straight Arrow Connector 26">
            <a:extLst>
              <a:ext uri="{FF2B5EF4-FFF2-40B4-BE49-F238E27FC236}">
                <a16:creationId xmlns:a16="http://schemas.microsoft.com/office/drawing/2014/main" id="{1236B3A6-C9CA-4F5A-D0B6-E3C43EC5F4FF}"/>
              </a:ext>
            </a:extLst>
          </p:cNvPr>
          <p:cNvCxnSpPr>
            <a:cxnSpLocks/>
          </p:cNvCxnSpPr>
          <p:nvPr/>
        </p:nvCxnSpPr>
        <p:spPr>
          <a:xfrm>
            <a:off x="5257800" y="5645792"/>
            <a:ext cx="1249479" cy="372"/>
          </a:xfrm>
          <a:prstGeom prst="straightConnector1">
            <a:avLst/>
          </a:prstGeom>
          <a:ln>
            <a:solidFill>
              <a:srgbClr val="9CA09C"/>
            </a:solidFill>
            <a:headEnd w="lg" len="lg"/>
            <a:tailEnd type="triangle" w="lg" len="lg"/>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FFF3176A-67AF-392D-0D1F-EC26C06DBA1B}"/>
              </a:ext>
            </a:extLst>
          </p:cNvPr>
          <p:cNvGrpSpPr/>
          <p:nvPr/>
        </p:nvGrpSpPr>
        <p:grpSpPr>
          <a:xfrm>
            <a:off x="6510349" y="5051498"/>
            <a:ext cx="1737360" cy="1196529"/>
            <a:chOff x="3508270" y="4724773"/>
            <a:chExt cx="1737360" cy="1447800"/>
          </a:xfrm>
        </p:grpSpPr>
        <p:grpSp>
          <p:nvGrpSpPr>
            <p:cNvPr id="29" name="Group 28">
              <a:extLst>
                <a:ext uri="{FF2B5EF4-FFF2-40B4-BE49-F238E27FC236}">
                  <a16:creationId xmlns:a16="http://schemas.microsoft.com/office/drawing/2014/main" id="{293DB0B0-0F65-BFFA-0233-40D13B5D4023}"/>
                </a:ext>
              </a:extLst>
            </p:cNvPr>
            <p:cNvGrpSpPr/>
            <p:nvPr/>
          </p:nvGrpSpPr>
          <p:grpSpPr>
            <a:xfrm>
              <a:off x="3508270" y="4724773"/>
              <a:ext cx="1737360" cy="1447800"/>
              <a:chOff x="4868496" y="1634051"/>
              <a:chExt cx="2669088" cy="1732896"/>
            </a:xfrm>
          </p:grpSpPr>
          <p:sp>
            <p:nvSpPr>
              <p:cNvPr id="31" name="Rounded Rectangle 30">
                <a:extLst>
                  <a:ext uri="{FF2B5EF4-FFF2-40B4-BE49-F238E27FC236}">
                    <a16:creationId xmlns:a16="http://schemas.microsoft.com/office/drawing/2014/main" id="{81C63238-50B6-A3C8-D60C-1AF1FFA26A15}"/>
                  </a:ext>
                </a:extLst>
              </p:cNvPr>
              <p:cNvSpPr/>
              <p:nvPr/>
            </p:nvSpPr>
            <p:spPr>
              <a:xfrm>
                <a:off x="4868496" y="1634051"/>
                <a:ext cx="2557574" cy="1624060"/>
              </a:xfrm>
              <a:prstGeom prst="roundRect">
                <a:avLst/>
              </a:prstGeom>
              <a:solidFill>
                <a:srgbClr val="9CA09C"/>
              </a:solidFill>
              <a:ln w="25400">
                <a:solidFill>
                  <a:srgbClr val="9CA0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B35A742A-AB4D-AFFE-6126-0FE3268651B3}"/>
                  </a:ext>
                </a:extLst>
              </p:cNvPr>
              <p:cNvGrpSpPr/>
              <p:nvPr/>
            </p:nvGrpSpPr>
            <p:grpSpPr>
              <a:xfrm>
                <a:off x="4980009" y="1742887"/>
                <a:ext cx="2557575" cy="1624060"/>
                <a:chOff x="730932" y="351242"/>
                <a:chExt cx="2557575" cy="1624060"/>
              </a:xfrm>
            </p:grpSpPr>
            <p:sp>
              <p:nvSpPr>
                <p:cNvPr id="33" name="Rounded Rectangle 32">
                  <a:extLst>
                    <a:ext uri="{FF2B5EF4-FFF2-40B4-BE49-F238E27FC236}">
                      <a16:creationId xmlns:a16="http://schemas.microsoft.com/office/drawing/2014/main" id="{B2B10ED7-7841-39CB-C4ED-3FCC3BB95720}"/>
                    </a:ext>
                  </a:extLst>
                </p:cNvPr>
                <p:cNvSpPr/>
                <p:nvPr/>
              </p:nvSpPr>
              <p:spPr>
                <a:xfrm>
                  <a:off x="730932" y="351242"/>
                  <a:ext cx="2557575" cy="1624060"/>
                </a:xfrm>
                <a:prstGeom prst="roundRect">
                  <a:avLst>
                    <a:gd name="adj" fmla="val 10000"/>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Rounded Rectangle 4">
                  <a:extLst>
                    <a:ext uri="{FF2B5EF4-FFF2-40B4-BE49-F238E27FC236}">
                      <a16:creationId xmlns:a16="http://schemas.microsoft.com/office/drawing/2014/main" id="{D5DFD976-8AF4-DC8A-23DF-7CA95ADDBC7D}"/>
                    </a:ext>
                  </a:extLst>
                </p:cNvPr>
                <p:cNvSpPr txBox="1"/>
                <p:nvPr/>
              </p:nvSpPr>
              <p:spPr>
                <a:xfrm>
                  <a:off x="752385" y="398807"/>
                  <a:ext cx="2462440" cy="15289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b="1" dirty="0"/>
                    <a:t>City-pair level</a:t>
                  </a:r>
                </a:p>
                <a:p>
                  <a:pPr marL="0" lvl="0" indent="0" algn="ctr" defTabSz="1111250">
                    <a:lnSpc>
                      <a:spcPct val="90000"/>
                    </a:lnSpc>
                    <a:spcBef>
                      <a:spcPct val="0"/>
                    </a:spcBef>
                    <a:spcAft>
                      <a:spcPct val="35000"/>
                    </a:spcAft>
                    <a:buNone/>
                  </a:pPr>
                  <a:endParaRPr lang="en-US" b="1" dirty="0"/>
                </a:p>
                <a:p>
                  <a:pPr marL="0" lvl="0" indent="0" algn="ctr" defTabSz="1111250">
                    <a:lnSpc>
                      <a:spcPct val="90000"/>
                    </a:lnSpc>
                    <a:spcBef>
                      <a:spcPct val="0"/>
                    </a:spcBef>
                    <a:spcAft>
                      <a:spcPct val="35000"/>
                    </a:spcAft>
                    <a:buNone/>
                  </a:pPr>
                  <a:endParaRPr lang="en-US" b="1" dirty="0"/>
                </a:p>
                <a:p>
                  <a:pPr marL="0" lvl="0" indent="0" algn="ctr" defTabSz="1111250">
                    <a:lnSpc>
                      <a:spcPct val="90000"/>
                    </a:lnSpc>
                    <a:spcBef>
                      <a:spcPct val="0"/>
                    </a:spcBef>
                    <a:spcAft>
                      <a:spcPct val="35000"/>
                    </a:spcAft>
                    <a:buNone/>
                  </a:pPr>
                  <a:endParaRPr lang="en-US" sz="400" b="1" dirty="0"/>
                </a:p>
              </p:txBody>
            </p:sp>
          </p:grpSp>
        </p:grpSp>
        <p:sp>
          <p:nvSpPr>
            <p:cNvPr id="30" name="TextBox 29">
              <a:extLst>
                <a:ext uri="{FF2B5EF4-FFF2-40B4-BE49-F238E27FC236}">
                  <a16:creationId xmlns:a16="http://schemas.microsoft.com/office/drawing/2014/main" id="{779A5D4B-AFFF-AF0D-7896-F2330E67F699}"/>
                </a:ext>
              </a:extLst>
            </p:cNvPr>
            <p:cNvSpPr txBox="1"/>
            <p:nvPr/>
          </p:nvSpPr>
          <p:spPr>
            <a:xfrm>
              <a:off x="3597115" y="5306802"/>
              <a:ext cx="1598258" cy="369332"/>
            </a:xfrm>
            <a:prstGeom prst="rect">
              <a:avLst/>
            </a:prstGeom>
            <a:noFill/>
          </p:spPr>
          <p:txBody>
            <a:bodyPr wrap="square" rtlCol="0">
              <a:spAutoFit/>
            </a:bodyPr>
            <a:lstStyle/>
            <a:p>
              <a:pPr algn="ctr"/>
              <a:r>
                <a:rPr lang="en-US" dirty="0"/>
                <a:t>(138K samples)</a:t>
              </a:r>
            </a:p>
          </p:txBody>
        </p:sp>
      </p:grpSp>
      <p:pic>
        <p:nvPicPr>
          <p:cNvPr id="38" name="Picture 37" descr="A picture containing text&#10;&#10;Description automatically generated">
            <a:extLst>
              <a:ext uri="{FF2B5EF4-FFF2-40B4-BE49-F238E27FC236}">
                <a16:creationId xmlns:a16="http://schemas.microsoft.com/office/drawing/2014/main" id="{4AA2477D-4951-C931-FAC1-F826BB8E9863}"/>
              </a:ext>
            </a:extLst>
          </p:cNvPr>
          <p:cNvPicPr>
            <a:picLocks noChangeAspect="1"/>
          </p:cNvPicPr>
          <p:nvPr/>
        </p:nvPicPr>
        <p:blipFill>
          <a:blip r:embed="rId3"/>
          <a:stretch>
            <a:fillRect/>
          </a:stretch>
        </p:blipFill>
        <p:spPr>
          <a:xfrm>
            <a:off x="6326940" y="3364729"/>
            <a:ext cx="1981200" cy="660400"/>
          </a:xfrm>
          <a:prstGeom prst="rect">
            <a:avLst/>
          </a:prstGeom>
          <a:ln w="19050">
            <a:solidFill>
              <a:srgbClr val="003D81"/>
            </a:solidFill>
          </a:ln>
        </p:spPr>
      </p:pic>
    </p:spTree>
    <p:extLst>
      <p:ext uri="{BB962C8B-B14F-4D97-AF65-F5344CB8AC3E}">
        <p14:creationId xmlns:p14="http://schemas.microsoft.com/office/powerpoint/2010/main" val="370326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96" y="1076846"/>
            <a:ext cx="8661241" cy="4512296"/>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rgbClr val="003D81"/>
                </a:solidFill>
                <a:latin typeface="+mn-lt"/>
              </a:rPr>
              <a:t>Q1: Why Cournot model instead of Bertrand model? </a:t>
            </a:r>
          </a:p>
          <a:p>
            <a:pPr marL="342900" indent="-342900">
              <a:buFont typeface="Arial" panose="020B0604020202020204" pitchFamily="34" charset="0"/>
              <a:buChar char="•"/>
            </a:pPr>
            <a:r>
              <a:rPr lang="en-US" sz="1800" dirty="0">
                <a:latin typeface="+mn-lt"/>
              </a:rPr>
              <a:t>Given that each airline develops similar types of dynamic pricing models, an airline company can differentiate themselves only though their choice of the markets that they serve. Hence, choosing quantity to supply is a reasonable assumption to be imposed</a:t>
            </a:r>
          </a:p>
          <a:p>
            <a:pPr marL="342900" indent="-342900">
              <a:buFont typeface="Arial" panose="020B0604020202020204" pitchFamily="34" charset="0"/>
              <a:buChar char="•"/>
            </a:pPr>
            <a:r>
              <a:rPr lang="en-US" sz="1800" dirty="0">
                <a:latin typeface="+mn-lt"/>
              </a:rPr>
              <a:t>Also, Brander et al. (1990) find empirical evidence that the Cournot model better fits the US airline industry than the Bertrand model</a:t>
            </a:r>
          </a:p>
          <a:p>
            <a:endParaRPr lang="en-US" sz="1200" dirty="0">
              <a:latin typeface="+mn-lt"/>
            </a:endParaRPr>
          </a:p>
          <a:p>
            <a:r>
              <a:rPr lang="en-US" sz="1800" b="1" u="sng" dirty="0">
                <a:solidFill>
                  <a:srgbClr val="003D81"/>
                </a:solidFill>
                <a:latin typeface="+mn-lt"/>
              </a:rPr>
              <a:t>Q2: What could be executed better?</a:t>
            </a:r>
          </a:p>
          <a:p>
            <a:pPr marL="342900" indent="-342900">
              <a:buFont typeface="Arial" panose="020B0604020202020204" pitchFamily="34" charset="0"/>
              <a:buChar char="•"/>
            </a:pPr>
            <a:r>
              <a:rPr lang="en-US" sz="1800" dirty="0">
                <a:latin typeface="+mn-lt"/>
              </a:rPr>
              <a:t>Another approach I could take is the structural approach where I model the demand and supply equilibrium through the generalized method of moments (GMM) </a:t>
            </a:r>
          </a:p>
          <a:p>
            <a:pPr>
              <a:lnSpc>
                <a:spcPct val="120000"/>
              </a:lnSpc>
            </a:pPr>
            <a:endParaRPr lang="en-US" sz="1200" dirty="0">
              <a:latin typeface="+mn-lt"/>
            </a:endParaRPr>
          </a:p>
          <a:p>
            <a:r>
              <a:rPr lang="en-US" sz="1800" b="1" u="sng" dirty="0">
                <a:solidFill>
                  <a:srgbClr val="003D81"/>
                </a:solidFill>
                <a:latin typeface="+mn-lt"/>
              </a:rPr>
              <a:t>Q3: How does the simultaneity bias come into play?</a:t>
            </a:r>
          </a:p>
          <a:p>
            <a:pPr marL="342900" indent="-342900">
              <a:buFont typeface="Arial" panose="020B0604020202020204" pitchFamily="34" charset="0"/>
              <a:buChar char="•"/>
            </a:pPr>
            <a:r>
              <a:rPr lang="en-US" sz="1800" dirty="0">
                <a:latin typeface="+mn-lt"/>
              </a:rPr>
              <a:t>Assuming the positive relationship between the market airfares and LCC ratios, the bias skews the negative coefficient to zero, dwarfing the estimate</a:t>
            </a: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Appendix (3/n): Q&amp;A materials</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19</a:t>
            </a:fld>
            <a:endParaRPr lang="en-US"/>
          </a:p>
        </p:txBody>
      </p:sp>
    </p:spTree>
    <p:extLst>
      <p:ext uri="{BB962C8B-B14F-4D97-AF65-F5344CB8AC3E}">
        <p14:creationId xmlns:p14="http://schemas.microsoft.com/office/powerpoint/2010/main" val="15851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96" y="1076846"/>
            <a:ext cx="7031304" cy="4512296"/>
          </a:xfrm>
          <a:prstGeom prst="rect">
            <a:avLst/>
          </a:prstGeom>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rgbClr val="003D81"/>
                </a:solidFill>
                <a:latin typeface="+mn-lt"/>
              </a:rPr>
              <a:t>General Questions:</a:t>
            </a:r>
            <a:endParaRPr lang="en-US" sz="1800" dirty="0">
              <a:solidFill>
                <a:srgbClr val="003D81"/>
              </a:solidFill>
              <a:latin typeface="+mn-lt"/>
            </a:endParaRPr>
          </a:p>
          <a:p>
            <a:pPr marL="342900" indent="-342900">
              <a:buFont typeface="+mj-lt"/>
              <a:buAutoNum type="arabicPeriod"/>
            </a:pPr>
            <a:r>
              <a:rPr lang="en-US" sz="1800" dirty="0">
                <a:latin typeface="+mn-lt"/>
              </a:rPr>
              <a:t>How does an LCC ratio affect the airfares of a merged company?</a:t>
            </a:r>
          </a:p>
          <a:p>
            <a:pPr marL="342900" indent="-342900">
              <a:buFont typeface="+mj-lt"/>
              <a:buAutoNum type="arabicPeriod"/>
            </a:pPr>
            <a:r>
              <a:rPr lang="en-US" sz="1800" dirty="0">
                <a:latin typeface="+mn-lt"/>
              </a:rPr>
              <a:t>How does an LCC ratio affect the airfares of a merged company’s </a:t>
            </a:r>
            <a:r>
              <a:rPr lang="en-US" sz="1800" i="1" dirty="0">
                <a:latin typeface="+mn-lt"/>
              </a:rPr>
              <a:t>market</a:t>
            </a:r>
            <a:r>
              <a:rPr lang="en-US" sz="1800" dirty="0">
                <a:latin typeface="+mn-lt"/>
              </a:rPr>
              <a:t>?</a:t>
            </a:r>
          </a:p>
          <a:p>
            <a:pPr lvl="1">
              <a:lnSpc>
                <a:spcPct val="120000"/>
              </a:lnSpc>
            </a:pPr>
            <a:endParaRPr lang="en-US" sz="1800" dirty="0">
              <a:latin typeface="+mn-lt"/>
            </a:endParaRPr>
          </a:p>
          <a:p>
            <a:r>
              <a:rPr lang="en-US" sz="1800" b="1" u="sng" dirty="0">
                <a:solidFill>
                  <a:srgbClr val="003D81"/>
                </a:solidFill>
                <a:latin typeface="+mn-lt"/>
              </a:rPr>
              <a:t>Answers:</a:t>
            </a:r>
          </a:p>
          <a:p>
            <a:r>
              <a:rPr lang="en-US" sz="1800" dirty="0">
                <a:latin typeface="+mn-lt"/>
              </a:rPr>
              <a:t>1.   LCCs mitigates the fare increase of the merged company</a:t>
            </a:r>
          </a:p>
          <a:p>
            <a:pPr marL="342900" indent="-342900">
              <a:buAutoNum type="arabicPeriod" startAt="2"/>
            </a:pPr>
            <a:r>
              <a:rPr lang="en-US" sz="1800" dirty="0">
                <a:latin typeface="+mn-lt"/>
              </a:rPr>
              <a:t>This downward pressure exists in all markets with LCCs (not limited to                  </a:t>
            </a:r>
          </a:p>
          <a:p>
            <a:r>
              <a:rPr lang="en-US" sz="1800" dirty="0">
                <a:latin typeface="+mn-lt"/>
              </a:rPr>
              <a:t>      the merged company’s markets)</a:t>
            </a: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Introduction</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2</a:t>
            </a:fld>
            <a:endParaRPr lang="en-US"/>
          </a:p>
        </p:txBody>
      </p:sp>
      <p:grpSp>
        <p:nvGrpSpPr>
          <p:cNvPr id="3" name="Group 2">
            <a:extLst>
              <a:ext uri="{FF2B5EF4-FFF2-40B4-BE49-F238E27FC236}">
                <a16:creationId xmlns:a16="http://schemas.microsoft.com/office/drawing/2014/main" id="{B6D2976C-E062-CB63-4F6E-68053BE9C8D5}"/>
              </a:ext>
            </a:extLst>
          </p:cNvPr>
          <p:cNvGrpSpPr/>
          <p:nvPr/>
        </p:nvGrpSpPr>
        <p:grpSpPr>
          <a:xfrm>
            <a:off x="885246" y="4800600"/>
            <a:ext cx="7373507" cy="962130"/>
            <a:chOff x="1066800" y="5198949"/>
            <a:chExt cx="6940562" cy="905637"/>
          </a:xfrm>
        </p:grpSpPr>
        <p:pic>
          <p:nvPicPr>
            <p:cNvPr id="15" name="Picture 14" descr="A large airplane flying in the sky&#10;&#10;Description automatically generated with medium confidence">
              <a:extLst>
                <a:ext uri="{FF2B5EF4-FFF2-40B4-BE49-F238E27FC236}">
                  <a16:creationId xmlns:a16="http://schemas.microsoft.com/office/drawing/2014/main" id="{C3F2522E-E52C-B3DD-A6E0-FD0C32513267}"/>
                </a:ext>
              </a:extLst>
            </p:cNvPr>
            <p:cNvPicPr>
              <a:picLocks noChangeAspect="1"/>
            </p:cNvPicPr>
            <p:nvPr/>
          </p:nvPicPr>
          <p:blipFill>
            <a:blip r:embed="rId3"/>
            <a:stretch>
              <a:fillRect/>
            </a:stretch>
          </p:blipFill>
          <p:spPr>
            <a:xfrm>
              <a:off x="3380322" y="5198949"/>
              <a:ext cx="2313520" cy="905637"/>
            </a:xfrm>
            <a:prstGeom prst="rect">
              <a:avLst/>
            </a:prstGeom>
          </p:spPr>
        </p:pic>
        <p:pic>
          <p:nvPicPr>
            <p:cNvPr id="16" name="Picture 15" descr="A blue and orange airplane flying in the sky&#10;&#10;Description automatically generated with low confidence">
              <a:extLst>
                <a:ext uri="{FF2B5EF4-FFF2-40B4-BE49-F238E27FC236}">
                  <a16:creationId xmlns:a16="http://schemas.microsoft.com/office/drawing/2014/main" id="{90B4100C-BB97-16E8-77B9-4AE19E09E20A}"/>
                </a:ext>
              </a:extLst>
            </p:cNvPr>
            <p:cNvPicPr>
              <a:picLocks noChangeAspect="1"/>
            </p:cNvPicPr>
            <p:nvPr/>
          </p:nvPicPr>
          <p:blipFill>
            <a:blip r:embed="rId4"/>
            <a:stretch>
              <a:fillRect/>
            </a:stretch>
          </p:blipFill>
          <p:spPr>
            <a:xfrm>
              <a:off x="1066800" y="5198949"/>
              <a:ext cx="2313522" cy="904348"/>
            </a:xfrm>
            <a:prstGeom prst="rect">
              <a:avLst/>
            </a:prstGeom>
          </p:spPr>
        </p:pic>
        <p:pic>
          <p:nvPicPr>
            <p:cNvPr id="17" name="Picture 16" descr="A couple of airplanes flying in the sky&#10;&#10;Description automatically generated with low confidence">
              <a:extLst>
                <a:ext uri="{FF2B5EF4-FFF2-40B4-BE49-F238E27FC236}">
                  <a16:creationId xmlns:a16="http://schemas.microsoft.com/office/drawing/2014/main" id="{090C0D85-E070-1686-73A7-177AEE645513}"/>
                </a:ext>
              </a:extLst>
            </p:cNvPr>
            <p:cNvPicPr>
              <a:picLocks noChangeAspect="1"/>
            </p:cNvPicPr>
            <p:nvPr/>
          </p:nvPicPr>
          <p:blipFill>
            <a:blip r:embed="rId5"/>
            <a:stretch>
              <a:fillRect/>
            </a:stretch>
          </p:blipFill>
          <p:spPr>
            <a:xfrm>
              <a:off x="5693842" y="5198949"/>
              <a:ext cx="2313520" cy="904348"/>
            </a:xfrm>
            <a:prstGeom prst="rect">
              <a:avLst/>
            </a:prstGeom>
          </p:spPr>
        </p:pic>
      </p:grpSp>
    </p:spTree>
    <p:extLst>
      <p:ext uri="{BB962C8B-B14F-4D97-AF65-F5344CB8AC3E}">
        <p14:creationId xmlns:p14="http://schemas.microsoft.com/office/powerpoint/2010/main" val="108681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97" y="1076846"/>
            <a:ext cx="8538576" cy="4747012"/>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rgbClr val="003D81"/>
                </a:solidFill>
                <a:latin typeface="+mn-lt"/>
              </a:rPr>
              <a:t>Concept 1: There are two types of airlines: Legacy airline and LCC</a:t>
            </a:r>
          </a:p>
          <a:p>
            <a:pPr marL="342900" indent="-342900">
              <a:buFont typeface="Arial" panose="020B0604020202020204" pitchFamily="34" charset="0"/>
              <a:buChar char="•"/>
            </a:pPr>
            <a:r>
              <a:rPr lang="en-US" sz="1800" dirty="0">
                <a:latin typeface="+mn-lt"/>
              </a:rPr>
              <a:t>Legacy airlines is known as full-service carriers—e.g. United, American, and Delta</a:t>
            </a:r>
          </a:p>
          <a:p>
            <a:pPr marL="342900" indent="-342900">
              <a:buFont typeface="Arial" panose="020B0604020202020204" pitchFamily="34" charset="0"/>
              <a:buChar char="•"/>
            </a:pPr>
            <a:r>
              <a:rPr lang="en-US" sz="1800" dirty="0">
                <a:latin typeface="+mn-lt"/>
              </a:rPr>
              <a:t>LCC airlines offer bargain prices in exchange for reduced service—e.g. Southwest, JetBlue</a:t>
            </a:r>
          </a:p>
          <a:p>
            <a:pPr>
              <a:lnSpc>
                <a:spcPct val="120000"/>
              </a:lnSpc>
            </a:pPr>
            <a:endParaRPr lang="en-US" sz="1800" dirty="0">
              <a:latin typeface="+mn-lt"/>
            </a:endParaRPr>
          </a:p>
          <a:p>
            <a:r>
              <a:rPr lang="en-US" sz="1800" b="1" u="sng" dirty="0">
                <a:solidFill>
                  <a:srgbClr val="FF0000"/>
                </a:solidFill>
                <a:latin typeface="+mn-lt"/>
              </a:rPr>
              <a:t>Concept 2:  The US airline industry is Oligopoly</a:t>
            </a:r>
          </a:p>
          <a:p>
            <a:pPr marL="342900" indent="-342900">
              <a:buFont typeface="Arial" panose="020B0604020202020204" pitchFamily="34" charset="0"/>
              <a:buChar char="•"/>
            </a:pPr>
            <a:r>
              <a:rPr lang="en-US" sz="1800" dirty="0">
                <a:latin typeface="+mn-lt"/>
              </a:rPr>
              <a:t>The “Big Four” airlines (United, Southwest, American, and Delta) occupy &gt;60% of the market shares</a:t>
            </a:r>
          </a:p>
          <a:p>
            <a:pPr marL="342900" indent="-342900">
              <a:buFont typeface="Arial" panose="020B0604020202020204" pitchFamily="34" charset="0"/>
              <a:buChar char="•"/>
            </a:pPr>
            <a:r>
              <a:rPr lang="en-US" sz="1800" dirty="0">
                <a:latin typeface="+mn-lt"/>
              </a:rPr>
              <a:t>Their dominance is due to a series of mergers and acquisitions since 2000</a:t>
            </a:r>
          </a:p>
          <a:p>
            <a:pPr>
              <a:lnSpc>
                <a:spcPct val="120000"/>
              </a:lnSpc>
            </a:pPr>
            <a:endParaRPr lang="en-US" sz="1800" dirty="0">
              <a:latin typeface="+mn-lt"/>
            </a:endParaRPr>
          </a:p>
          <a:p>
            <a:r>
              <a:rPr lang="en-US" sz="1800" b="1" u="sng" dirty="0">
                <a:latin typeface="+mn-lt"/>
              </a:rPr>
              <a:t>Concept 3: Alaska Airlines—Virgin America merger occurred in 2016</a:t>
            </a:r>
          </a:p>
          <a:p>
            <a:pPr marL="342900" indent="-342900">
              <a:buFont typeface="Arial" panose="020B0604020202020204" pitchFamily="34" charset="0"/>
              <a:buChar char="•"/>
            </a:pPr>
            <a:r>
              <a:rPr lang="en-US" sz="1800" dirty="0">
                <a:latin typeface="+mn-lt"/>
              </a:rPr>
              <a:t>In April 2016, Alaska Airlines announced the takeover of Virgin America at $2.6 billion</a:t>
            </a:r>
          </a:p>
          <a:p>
            <a:pPr marL="342900" indent="-342900">
              <a:buFont typeface="Arial" panose="020B0604020202020204" pitchFamily="34" charset="0"/>
              <a:buChar char="•"/>
            </a:pPr>
            <a:r>
              <a:rPr lang="en-US" sz="1800" dirty="0">
                <a:latin typeface="+mn-lt"/>
              </a:rPr>
              <a:t>In December 2016, the Department of Justice (</a:t>
            </a:r>
            <a:r>
              <a:rPr lang="en-US" sz="1800" dirty="0" err="1">
                <a:latin typeface="+mn-lt"/>
              </a:rPr>
              <a:t>DoJ</a:t>
            </a:r>
            <a:r>
              <a:rPr lang="en-US" sz="1800" dirty="0">
                <a:latin typeface="+mn-lt"/>
              </a:rPr>
              <a:t>) conditionally approved the merger</a:t>
            </a: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Background Information</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3</a:t>
            </a:fld>
            <a:endParaRPr lang="en-US"/>
          </a:p>
        </p:txBody>
      </p:sp>
    </p:spTree>
    <p:extLst>
      <p:ext uri="{BB962C8B-B14F-4D97-AF65-F5344CB8AC3E}">
        <p14:creationId xmlns:p14="http://schemas.microsoft.com/office/powerpoint/2010/main" val="44435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95" y="1076845"/>
            <a:ext cx="8131655" cy="4180955"/>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solidFill>
                  <a:srgbClr val="003D81"/>
                </a:solidFill>
                <a:latin typeface="Garamond" panose="02020404030301010803" pitchFamily="18" charset="0"/>
              </a:rPr>
              <a:t>Goal 1: Heterogeneous treatment effect of the merger</a:t>
            </a:r>
            <a:r>
              <a:rPr lang="en-US" sz="1800" b="1" u="sng" dirty="0">
                <a:latin typeface="Garamond" panose="02020404030301010803" pitchFamily="18" charset="0"/>
              </a:rPr>
              <a:t> </a:t>
            </a:r>
            <a:r>
              <a:rPr lang="en-US" sz="1800" dirty="0">
                <a:latin typeface="Garamond" panose="02020404030301010803" pitchFamily="18" charset="0"/>
              </a:rPr>
              <a:t> </a:t>
            </a:r>
            <a:endParaRPr lang="en-US" sz="1800" b="1" u="sng" dirty="0">
              <a:latin typeface="Garamond" panose="02020404030301010803" pitchFamily="18" charset="0"/>
            </a:endParaRPr>
          </a:p>
          <a:p>
            <a:pPr marL="342900" indent="-342900">
              <a:buFont typeface="Arial" panose="020B0604020202020204" pitchFamily="34" charset="0"/>
              <a:buChar char="•"/>
            </a:pPr>
            <a:r>
              <a:rPr lang="en-US" sz="1800" dirty="0">
                <a:latin typeface="Garamond" panose="02020404030301010803" pitchFamily="18" charset="0"/>
              </a:rPr>
              <a:t>What is the direct effect of the Alaska/Virgin merger on their prices? </a:t>
            </a:r>
          </a:p>
          <a:p>
            <a:pPr marL="342900" indent="-342900">
              <a:buFont typeface="Arial" panose="020B0604020202020204" pitchFamily="34" charset="0"/>
              <a:buChar char="•"/>
            </a:pPr>
            <a:r>
              <a:rPr lang="en-US" sz="1800" dirty="0">
                <a:latin typeface="Garamond" panose="02020404030301010803" pitchFamily="18" charset="0"/>
              </a:rPr>
              <a:t>How does that effect differ across markets with different degrees of competition from LCCs?</a:t>
            </a:r>
          </a:p>
          <a:p>
            <a:pPr>
              <a:lnSpc>
                <a:spcPct val="120000"/>
              </a:lnSpc>
            </a:pPr>
            <a:endParaRPr lang="en-US" sz="1800" dirty="0">
              <a:latin typeface="Garamond" panose="02020404030301010803" pitchFamily="18" charset="0"/>
            </a:endParaRPr>
          </a:p>
          <a:p>
            <a:r>
              <a:rPr lang="en-US" sz="1800" b="1" u="sng" dirty="0">
                <a:solidFill>
                  <a:srgbClr val="003D81"/>
                </a:solidFill>
                <a:latin typeface="Garamond" panose="02020404030301010803" pitchFamily="18" charset="0"/>
              </a:rPr>
              <a:t>Goal 2: Spillover effect of the merger on Alaska/Virgin markets </a:t>
            </a:r>
          </a:p>
          <a:p>
            <a:pPr marL="342900" indent="-342900">
              <a:buFont typeface="Arial" panose="020B0604020202020204" pitchFamily="34" charset="0"/>
              <a:buChar char="•"/>
            </a:pPr>
            <a:r>
              <a:rPr lang="en-US" sz="1800" dirty="0">
                <a:latin typeface="Garamond" panose="02020404030301010803" pitchFamily="18" charset="0"/>
              </a:rPr>
              <a:t>What is the effect of the 2016 merger on the airfares of Alaska/Virgin markets (instead of the fares of Alaska/Virgin themselves)?</a:t>
            </a:r>
          </a:p>
          <a:p>
            <a:pPr marL="342900" indent="-342900">
              <a:buFont typeface="Arial" panose="020B0604020202020204" pitchFamily="34" charset="0"/>
              <a:buChar char="•"/>
            </a:pPr>
            <a:r>
              <a:rPr lang="en-US" sz="1800" dirty="0">
                <a:latin typeface="Garamond" panose="02020404030301010803" pitchFamily="18" charset="0"/>
              </a:rPr>
              <a:t>How does the effect differ across markets with different degrees of competition from LCCs?</a:t>
            </a: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Research Questions </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4</a:t>
            </a:fld>
            <a:endParaRPr lang="en-US"/>
          </a:p>
        </p:txBody>
      </p:sp>
    </p:spTree>
    <p:extLst>
      <p:ext uri="{BB962C8B-B14F-4D97-AF65-F5344CB8AC3E}">
        <p14:creationId xmlns:p14="http://schemas.microsoft.com/office/powerpoint/2010/main" val="342918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41D3E6-B6E5-254F-2C8A-D1BC3C16A2A5}"/>
              </a:ext>
            </a:extLst>
          </p:cNvPr>
          <p:cNvSpPr/>
          <p:nvPr/>
        </p:nvSpPr>
        <p:spPr>
          <a:xfrm>
            <a:off x="7089076" y="3263874"/>
            <a:ext cx="1264457" cy="1200809"/>
          </a:xfrm>
          <a:prstGeom prst="rect">
            <a:avLst/>
          </a:prstGeom>
          <a:solidFill>
            <a:srgbClr val="003D8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Content Placeholder 2"/>
          <p:cNvSpPr txBox="1">
            <a:spLocks/>
          </p:cNvSpPr>
          <p:nvPr/>
        </p:nvSpPr>
        <p:spPr>
          <a:xfrm>
            <a:off x="360096" y="1076846"/>
            <a:ext cx="2784519" cy="3571348"/>
          </a:xfrm>
          <a:prstGeom prst="rect">
            <a:avLst/>
          </a:prstGeom>
          <a:ln w="9525">
            <a:solidFill>
              <a:srgbClr val="7E7E7E"/>
            </a:solid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a:lnSpc>
                <a:spcPct val="120000"/>
              </a:lnSpc>
            </a:pPr>
            <a:r>
              <a:rPr lang="en-US" sz="1800" b="1" u="sng" dirty="0">
                <a:latin typeface="+mn-lt"/>
              </a:rPr>
              <a:t>Roadmap:</a:t>
            </a:r>
            <a:endParaRPr lang="en-US" sz="1800" dirty="0">
              <a:latin typeface="+mn-lt"/>
            </a:endParaRPr>
          </a:p>
          <a:p>
            <a:pPr marL="342900" indent="-342900">
              <a:lnSpc>
                <a:spcPct val="120000"/>
              </a:lnSpc>
              <a:buFont typeface="+mj-lt"/>
              <a:buAutoNum type="arabicPeriod"/>
            </a:pPr>
            <a:r>
              <a:rPr lang="en-US" sz="1800" dirty="0">
                <a:latin typeface="+mn-lt"/>
              </a:rPr>
              <a:t>Literature Review</a:t>
            </a:r>
          </a:p>
          <a:p>
            <a:pPr marL="342900" indent="-342900">
              <a:lnSpc>
                <a:spcPct val="120000"/>
              </a:lnSpc>
              <a:buFont typeface="+mj-lt"/>
              <a:buAutoNum type="arabicPeriod"/>
            </a:pPr>
            <a:r>
              <a:rPr lang="en-US" sz="1800" dirty="0">
                <a:latin typeface="+mn-lt"/>
              </a:rPr>
              <a:t>Theory: </a:t>
            </a:r>
            <a:r>
              <a:rPr lang="en-US" sz="1700" dirty="0">
                <a:latin typeface="+mn-lt"/>
              </a:rPr>
              <a:t>Cournot Model</a:t>
            </a:r>
          </a:p>
          <a:p>
            <a:pPr marL="342900" indent="-342900">
              <a:lnSpc>
                <a:spcPct val="120000"/>
              </a:lnSpc>
              <a:buFont typeface="+mj-lt"/>
              <a:buAutoNum type="arabicPeriod"/>
            </a:pPr>
            <a:r>
              <a:rPr lang="en-US" sz="1800" dirty="0">
                <a:latin typeface="+mn-lt"/>
              </a:rPr>
              <a:t>Empirical Strategy</a:t>
            </a:r>
          </a:p>
          <a:p>
            <a:pPr marL="800100" lvl="1" indent="-342900">
              <a:lnSpc>
                <a:spcPct val="120000"/>
              </a:lnSpc>
              <a:buFont typeface="+mj-lt"/>
              <a:buAutoNum type="arabicPeriod"/>
            </a:pPr>
            <a:r>
              <a:rPr lang="en-US" sz="1700" dirty="0">
                <a:latin typeface="+mn-lt"/>
              </a:rPr>
              <a:t>FD/FE models</a:t>
            </a:r>
          </a:p>
          <a:p>
            <a:pPr marL="800100" lvl="1" indent="-342900">
              <a:lnSpc>
                <a:spcPct val="120000"/>
              </a:lnSpc>
              <a:buFont typeface="+mj-lt"/>
              <a:buAutoNum type="arabicPeriod"/>
            </a:pPr>
            <a:r>
              <a:rPr lang="en-US" sz="1700" dirty="0">
                <a:latin typeface="+mn-lt"/>
              </a:rPr>
              <a:t>Two-way FE models</a:t>
            </a:r>
          </a:p>
          <a:p>
            <a:pPr marL="342900" indent="-342900">
              <a:lnSpc>
                <a:spcPct val="120000"/>
              </a:lnSpc>
              <a:buFont typeface="+mj-lt"/>
              <a:buAutoNum type="arabicPeriod"/>
            </a:pPr>
            <a:r>
              <a:rPr lang="en-US" sz="1800" dirty="0">
                <a:latin typeface="+mn-lt"/>
              </a:rPr>
              <a:t>Results </a:t>
            </a:r>
          </a:p>
          <a:p>
            <a:pPr marL="800100" lvl="1" indent="-342900">
              <a:lnSpc>
                <a:spcPct val="120000"/>
              </a:lnSpc>
              <a:buFont typeface="+mj-lt"/>
              <a:buAutoNum type="arabicPeriod"/>
            </a:pPr>
            <a:r>
              <a:rPr lang="en-US" sz="1700" dirty="0">
                <a:latin typeface="+mn-lt"/>
              </a:rPr>
              <a:t>Treatment effect</a:t>
            </a:r>
          </a:p>
          <a:p>
            <a:pPr marL="800100" lvl="1" indent="-342900">
              <a:lnSpc>
                <a:spcPct val="120000"/>
              </a:lnSpc>
              <a:buFont typeface="+mj-lt"/>
              <a:buAutoNum type="arabicPeriod"/>
            </a:pPr>
            <a:r>
              <a:rPr lang="en-US" sz="1700" dirty="0">
                <a:latin typeface="+mn-lt"/>
              </a:rPr>
              <a:t>Spillover effect</a:t>
            </a: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Agenda</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5</a:t>
            </a:fld>
            <a:endParaRPr lang="en-US"/>
          </a:p>
        </p:txBody>
      </p:sp>
      <p:sp>
        <p:nvSpPr>
          <p:cNvPr id="10" name="Rectangle 9">
            <a:extLst>
              <a:ext uri="{FF2B5EF4-FFF2-40B4-BE49-F238E27FC236}">
                <a16:creationId xmlns:a16="http://schemas.microsoft.com/office/drawing/2014/main" id="{172C0481-E0D4-0AD9-1855-1716DE46E33A}"/>
              </a:ext>
            </a:extLst>
          </p:cNvPr>
          <p:cNvSpPr>
            <a:spLocks/>
          </p:cNvSpPr>
          <p:nvPr/>
        </p:nvSpPr>
        <p:spPr>
          <a:xfrm>
            <a:off x="3651618" y="1982507"/>
            <a:ext cx="1649212" cy="111945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225"/>
              </a:spcBef>
              <a:spcAft>
                <a:spcPts val="225"/>
              </a:spcAft>
              <a:buClr>
                <a:schemeClr val="lt1"/>
              </a:buClr>
              <a:defRPr/>
            </a:pPr>
            <a:r>
              <a:rPr kumimoji="1" lang="en-US" altLang="ja-JP" b="1" dirty="0">
                <a:solidFill>
                  <a:schemeClr val="tx1"/>
                </a:solidFill>
                <a:ea typeface="MS PGothic"/>
              </a:rPr>
              <a:t>Q1.</a:t>
            </a:r>
          </a:p>
          <a:p>
            <a:pPr defTabSz="685800" fontAlgn="auto">
              <a:spcBef>
                <a:spcPts val="225"/>
              </a:spcBef>
              <a:spcAft>
                <a:spcPts val="225"/>
              </a:spcAft>
              <a:buClr>
                <a:schemeClr val="lt1"/>
              </a:buClr>
              <a:defRPr/>
            </a:pPr>
            <a:r>
              <a:rPr kumimoji="1" lang="en-US" altLang="ja-JP" b="1" dirty="0">
                <a:solidFill>
                  <a:schemeClr val="tx1"/>
                </a:solidFill>
                <a:ea typeface="MS PGothic"/>
              </a:rPr>
              <a:t>Treatment Effect</a:t>
            </a:r>
            <a:endParaRPr kumimoji="1" lang="ja-JP" altLang="en-US" b="1" dirty="0">
              <a:solidFill>
                <a:schemeClr val="tx1"/>
              </a:solidFill>
              <a:ea typeface="MS PGothic"/>
            </a:endParaRPr>
          </a:p>
        </p:txBody>
      </p:sp>
      <p:sp>
        <p:nvSpPr>
          <p:cNvPr id="11" name="Rectangle 10">
            <a:extLst>
              <a:ext uri="{FF2B5EF4-FFF2-40B4-BE49-F238E27FC236}">
                <a16:creationId xmlns:a16="http://schemas.microsoft.com/office/drawing/2014/main" id="{86D3F966-88E9-EA51-CEBD-89E70E36BFA6}"/>
              </a:ext>
            </a:extLst>
          </p:cNvPr>
          <p:cNvSpPr>
            <a:spLocks/>
          </p:cNvSpPr>
          <p:nvPr/>
        </p:nvSpPr>
        <p:spPr>
          <a:xfrm>
            <a:off x="3633073" y="3304551"/>
            <a:ext cx="1649212" cy="111945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225"/>
              </a:spcBef>
              <a:spcAft>
                <a:spcPts val="225"/>
              </a:spcAft>
              <a:buClr>
                <a:schemeClr val="lt1"/>
              </a:buClr>
              <a:defRPr/>
            </a:pPr>
            <a:r>
              <a:rPr kumimoji="1" lang="en-US" altLang="ja-JP" b="1" dirty="0">
                <a:solidFill>
                  <a:schemeClr val="tx1"/>
                </a:solidFill>
                <a:ea typeface="MS PGothic"/>
              </a:rPr>
              <a:t>Q2.</a:t>
            </a:r>
          </a:p>
          <a:p>
            <a:pPr defTabSz="685800" fontAlgn="auto">
              <a:spcBef>
                <a:spcPts val="225"/>
              </a:spcBef>
              <a:spcAft>
                <a:spcPts val="225"/>
              </a:spcAft>
              <a:buClr>
                <a:schemeClr val="lt1"/>
              </a:buClr>
              <a:defRPr/>
            </a:pPr>
            <a:r>
              <a:rPr kumimoji="1" lang="en-US" altLang="ja-JP" b="1" dirty="0">
                <a:solidFill>
                  <a:schemeClr val="tx1"/>
                </a:solidFill>
                <a:ea typeface="MS PGothic"/>
              </a:rPr>
              <a:t>Spillover  Effect</a:t>
            </a:r>
            <a:endParaRPr kumimoji="1" lang="ja-JP" altLang="en-US" b="1" dirty="0">
              <a:solidFill>
                <a:schemeClr val="tx1"/>
              </a:solidFill>
              <a:ea typeface="MS PGothic"/>
            </a:endParaRPr>
          </a:p>
        </p:txBody>
      </p:sp>
      <p:grpSp>
        <p:nvGrpSpPr>
          <p:cNvPr id="12" name="Group 11">
            <a:extLst>
              <a:ext uri="{FF2B5EF4-FFF2-40B4-BE49-F238E27FC236}">
                <a16:creationId xmlns:a16="http://schemas.microsoft.com/office/drawing/2014/main" id="{EF0B214C-AE75-7D3D-D18E-4E0A1045EA67}"/>
              </a:ext>
            </a:extLst>
          </p:cNvPr>
          <p:cNvGrpSpPr/>
          <p:nvPr/>
        </p:nvGrpSpPr>
        <p:grpSpPr>
          <a:xfrm>
            <a:off x="7008646" y="1603634"/>
            <a:ext cx="1601954" cy="280542"/>
            <a:chOff x="902554" y="1138215"/>
            <a:chExt cx="4559838" cy="273073"/>
          </a:xfrm>
        </p:grpSpPr>
        <p:sp>
          <p:nvSpPr>
            <p:cNvPr id="13" name="TextBox 12">
              <a:extLst>
                <a:ext uri="{FF2B5EF4-FFF2-40B4-BE49-F238E27FC236}">
                  <a16:creationId xmlns:a16="http://schemas.microsoft.com/office/drawing/2014/main" id="{71EE68AA-1BD2-2EED-B087-2A37DE7D1019}"/>
                </a:ext>
              </a:extLst>
            </p:cNvPr>
            <p:cNvSpPr txBox="1">
              <a:spLocks/>
            </p:cNvSpPr>
            <p:nvPr/>
          </p:nvSpPr>
          <p:spPr>
            <a:xfrm>
              <a:off x="1037685" y="1138215"/>
              <a:ext cx="4424707" cy="267017"/>
            </a:xfrm>
            <a:prstGeom prst="rect">
              <a:avLst/>
            </a:prstGeom>
          </p:spPr>
          <p:txBody>
            <a:bodyPr vert="horz" wrap="square" lIns="0" tIns="0" rIns="0" bIns="18288" rtlCol="0" anchor="b">
              <a:noAutofit/>
            </a:bodyPr>
            <a:lstStyle>
              <a:lvl1pPr marL="0" lvl="0" indent="0" defTabSz="1218026" eaLnBrk="1" latinLnBrk="0" hangingPunct="1">
                <a:buClr>
                  <a:schemeClr val="tx2"/>
                </a:buClr>
                <a:buSzPct val="100000"/>
                <a:defRPr lang="x-none" sz="1600" baseline="0">
                  <a:latin typeface="+mn-lt"/>
                </a:defRPr>
              </a:lvl1pPr>
              <a:lvl2pPr marL="193675" lvl="1" indent="-192088" defTabSz="1218026" eaLnBrk="1" latinLnBrk="0" hangingPunct="1">
                <a:buClr>
                  <a:schemeClr val="tx2"/>
                </a:buClr>
                <a:buSzPct val="125000"/>
                <a:buFont typeface="Arial" panose="020B0604020202020204" pitchFamily="34" charset="0"/>
                <a:buChar char="•"/>
                <a:defRPr lang="x-none" sz="1600" baseline="0">
                  <a:latin typeface="+mn-lt"/>
                </a:defRPr>
              </a:lvl2pPr>
              <a:lvl3pPr marL="457200" lvl="2" indent="-265176" defTabSz="1218026" eaLnBrk="1" latinLnBrk="0" hangingPunct="1">
                <a:buClr>
                  <a:schemeClr val="tx2"/>
                </a:buClr>
                <a:buSzPct val="110000"/>
                <a:buFont typeface="Arial" panose="020B0604020202020204" pitchFamily="34" charset="0"/>
                <a:buChar char="–"/>
                <a:defRPr lang="x-none" sz="1600" baseline="0">
                  <a:latin typeface="+mn-lt"/>
                </a:defRPr>
              </a:lvl3pPr>
              <a:lvl4pPr marL="612648" lvl="3" indent="-155448" defTabSz="1218026" eaLnBrk="1" latinLnBrk="0" hangingPunct="1">
                <a:buClr>
                  <a:schemeClr val="tx2"/>
                </a:buClr>
                <a:buSzPct val="100000"/>
                <a:buFont typeface="Arial" panose="020B0604020202020204" pitchFamily="34" charset="0"/>
                <a:buChar char="•"/>
                <a:defRPr lang="x-none" sz="1600" baseline="0">
                  <a:latin typeface="+mn-lt"/>
                </a:defRPr>
              </a:lvl4pPr>
              <a:lvl5pPr marL="749808" lvl="4" indent="-128016" defTabSz="1218026" eaLnBrk="1" latinLnBrk="0" hangingPunct="1">
                <a:buClr>
                  <a:schemeClr val="tx2"/>
                </a:buClr>
                <a:buSzPct val="89000"/>
                <a:buFont typeface="Arial" panose="020B0604020202020204" pitchFamily="34" charset="0"/>
                <a:buChar char="-"/>
                <a:defRPr lang="x-none" sz="1600"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r>
                <a:rPr lang="en-US" sz="1800" b="1" dirty="0">
                  <a:solidFill>
                    <a:schemeClr val="dk1"/>
                  </a:solidFill>
                </a:rPr>
                <a:t>Identification</a:t>
              </a:r>
            </a:p>
          </p:txBody>
        </p:sp>
        <p:cxnSp>
          <p:nvCxnSpPr>
            <p:cNvPr id="14" name="Connector: Elbow 14">
              <a:extLst>
                <a:ext uri="{FF2B5EF4-FFF2-40B4-BE49-F238E27FC236}">
                  <a16:creationId xmlns:a16="http://schemas.microsoft.com/office/drawing/2014/main" id="{CC88A22B-7906-A443-FDCA-DDE940CC4140}"/>
                </a:ext>
              </a:extLst>
            </p:cNvPr>
            <p:cNvCxnSpPr>
              <a:cxnSpLocks/>
            </p:cNvCxnSpPr>
            <p:nvPr/>
          </p:nvCxnSpPr>
          <p:spPr>
            <a:xfrm>
              <a:off x="902554" y="1411288"/>
              <a:ext cx="4554845" cy="0"/>
            </a:xfrm>
            <a:prstGeom prst="bentConnector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0C837254-B285-1A9F-7571-A3BB683C6932}"/>
              </a:ext>
            </a:extLst>
          </p:cNvPr>
          <p:cNvCxnSpPr>
            <a:cxnSpLocks/>
          </p:cNvCxnSpPr>
          <p:nvPr/>
        </p:nvCxnSpPr>
        <p:spPr>
          <a:xfrm>
            <a:off x="3705333" y="3210686"/>
            <a:ext cx="4846320" cy="0"/>
          </a:xfrm>
          <a:prstGeom prst="line">
            <a:avLst/>
          </a:prstGeom>
          <a:ln>
            <a:solidFill>
              <a:srgbClr val="80808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8EA21BBA-44A2-1384-C131-15453E4973EB}"/>
              </a:ext>
            </a:extLst>
          </p:cNvPr>
          <p:cNvGrpSpPr/>
          <p:nvPr/>
        </p:nvGrpSpPr>
        <p:grpSpPr>
          <a:xfrm>
            <a:off x="5352967" y="1600200"/>
            <a:ext cx="1603541" cy="283971"/>
            <a:chOff x="902554" y="1152757"/>
            <a:chExt cx="4695706" cy="258531"/>
          </a:xfrm>
        </p:grpSpPr>
        <p:sp>
          <p:nvSpPr>
            <p:cNvPr id="17" name="TextBox 16">
              <a:extLst>
                <a:ext uri="{FF2B5EF4-FFF2-40B4-BE49-F238E27FC236}">
                  <a16:creationId xmlns:a16="http://schemas.microsoft.com/office/drawing/2014/main" id="{D56987A5-F2FD-8BE9-B682-1E54EA55E739}"/>
                </a:ext>
              </a:extLst>
            </p:cNvPr>
            <p:cNvSpPr txBox="1">
              <a:spLocks/>
            </p:cNvSpPr>
            <p:nvPr/>
          </p:nvSpPr>
          <p:spPr>
            <a:xfrm>
              <a:off x="1037723" y="1152757"/>
              <a:ext cx="4552039" cy="249745"/>
            </a:xfrm>
            <a:prstGeom prst="rect">
              <a:avLst/>
            </a:prstGeom>
          </p:spPr>
          <p:txBody>
            <a:bodyPr vert="horz" wrap="square" lIns="0" tIns="0" rIns="0" bIns="18288" rtlCol="0" anchor="b">
              <a:noAutofit/>
            </a:bodyPr>
            <a:lstStyle>
              <a:lvl1pPr marL="0" lvl="0" indent="0" defTabSz="1218026" eaLnBrk="1" latinLnBrk="0" hangingPunct="1">
                <a:buClr>
                  <a:schemeClr val="tx2"/>
                </a:buClr>
                <a:buSzPct val="100000"/>
                <a:defRPr lang="x-none" sz="1600" baseline="0">
                  <a:latin typeface="+mn-lt"/>
                </a:defRPr>
              </a:lvl1pPr>
              <a:lvl2pPr marL="193675" lvl="1" indent="-192088" defTabSz="1218026" eaLnBrk="1" latinLnBrk="0" hangingPunct="1">
                <a:buClr>
                  <a:schemeClr val="tx2"/>
                </a:buClr>
                <a:buSzPct val="125000"/>
                <a:buFont typeface="Arial" panose="020B0604020202020204" pitchFamily="34" charset="0"/>
                <a:buChar char="•"/>
                <a:defRPr lang="x-none" sz="1600" baseline="0">
                  <a:latin typeface="+mn-lt"/>
                </a:defRPr>
              </a:lvl2pPr>
              <a:lvl3pPr marL="457200" lvl="2" indent="-265176" defTabSz="1218026" eaLnBrk="1" latinLnBrk="0" hangingPunct="1">
                <a:buClr>
                  <a:schemeClr val="tx2"/>
                </a:buClr>
                <a:buSzPct val="110000"/>
                <a:buFont typeface="Arial" panose="020B0604020202020204" pitchFamily="34" charset="0"/>
                <a:buChar char="–"/>
                <a:defRPr lang="x-none" sz="1600" baseline="0">
                  <a:latin typeface="+mn-lt"/>
                </a:defRPr>
              </a:lvl3pPr>
              <a:lvl4pPr marL="612648" lvl="3" indent="-155448" defTabSz="1218026" eaLnBrk="1" latinLnBrk="0" hangingPunct="1">
                <a:buClr>
                  <a:schemeClr val="tx2"/>
                </a:buClr>
                <a:buSzPct val="100000"/>
                <a:buFont typeface="Arial" panose="020B0604020202020204" pitchFamily="34" charset="0"/>
                <a:buChar char="•"/>
                <a:defRPr lang="x-none" sz="1600" baseline="0">
                  <a:latin typeface="+mn-lt"/>
                </a:defRPr>
              </a:lvl4pPr>
              <a:lvl5pPr marL="749808" lvl="4" indent="-128016" defTabSz="1218026" eaLnBrk="1" latinLnBrk="0" hangingPunct="1">
                <a:buClr>
                  <a:schemeClr val="tx2"/>
                </a:buClr>
                <a:buSzPct val="89000"/>
                <a:buFont typeface="Arial" panose="020B0604020202020204" pitchFamily="34" charset="0"/>
                <a:buChar char="-"/>
                <a:defRPr lang="x-none" sz="1600" baseline="0">
                  <a:latin typeface="+mn-lt"/>
                </a:defRPr>
              </a:lvl5pPr>
              <a:lvl6pPr marL="1020030" indent="-177089" defTabSz="1218026" fontAlgn="base">
                <a:spcBef>
                  <a:spcPct val="0"/>
                </a:spcBef>
                <a:spcAft>
                  <a:spcPct val="0"/>
                </a:spcAft>
                <a:buClr>
                  <a:schemeClr val="tx2"/>
                </a:buClr>
                <a:buSzPct val="89000"/>
                <a:buFont typeface="Arial" charset="0"/>
                <a:buChar char="-"/>
                <a:defRPr lang="x-none" sz="2176" baseline="0">
                  <a:latin typeface="+mn-lt"/>
                </a:defRPr>
              </a:lvl6pPr>
              <a:lvl7pPr marL="1020030" indent="-177089" defTabSz="1218026" fontAlgn="base">
                <a:spcBef>
                  <a:spcPct val="0"/>
                </a:spcBef>
                <a:spcAft>
                  <a:spcPct val="0"/>
                </a:spcAft>
                <a:buClr>
                  <a:schemeClr val="tx2"/>
                </a:buClr>
                <a:buSzPct val="89000"/>
                <a:buFont typeface="Arial" charset="0"/>
                <a:buChar char="-"/>
                <a:defRPr lang="x-none" sz="2176" baseline="0">
                  <a:latin typeface="+mn-lt"/>
                </a:defRPr>
              </a:lvl7pPr>
              <a:lvl8pPr marL="1020030" indent="-177089" defTabSz="1218026" fontAlgn="base">
                <a:spcBef>
                  <a:spcPct val="0"/>
                </a:spcBef>
                <a:spcAft>
                  <a:spcPct val="0"/>
                </a:spcAft>
                <a:buClr>
                  <a:schemeClr val="tx2"/>
                </a:buClr>
                <a:buSzPct val="89000"/>
                <a:buFont typeface="Arial" charset="0"/>
                <a:buChar char="-"/>
                <a:defRPr lang="x-none" sz="2176" baseline="0">
                  <a:latin typeface="+mn-lt"/>
                </a:defRPr>
              </a:lvl8pPr>
              <a:lvl9pPr marL="1020030" indent="-177089" defTabSz="1218026" fontAlgn="base">
                <a:spcBef>
                  <a:spcPct val="0"/>
                </a:spcBef>
                <a:spcAft>
                  <a:spcPct val="0"/>
                </a:spcAft>
                <a:buClr>
                  <a:schemeClr val="tx2"/>
                </a:buClr>
                <a:buSzPct val="89000"/>
                <a:buFont typeface="Arial" charset="0"/>
                <a:buChar char="-"/>
                <a:defRPr lang="x-none" sz="2176" baseline="0">
                  <a:latin typeface="+mn-lt"/>
                </a:defRPr>
              </a:lvl9pPr>
            </a:lstStyle>
            <a:p>
              <a:r>
                <a:rPr lang="en-US" altLang="ja-JP" sz="1800" b="1" dirty="0">
                  <a:solidFill>
                    <a:schemeClr val="dk1"/>
                  </a:solidFill>
                </a:rPr>
                <a:t>Theory</a:t>
              </a:r>
              <a:endParaRPr lang="en-US" sz="1800" b="1" dirty="0">
                <a:solidFill>
                  <a:schemeClr val="dk1"/>
                </a:solidFill>
              </a:endParaRPr>
            </a:p>
          </p:txBody>
        </p:sp>
        <p:cxnSp>
          <p:nvCxnSpPr>
            <p:cNvPr id="18" name="Connector: Elbow 11">
              <a:extLst>
                <a:ext uri="{FF2B5EF4-FFF2-40B4-BE49-F238E27FC236}">
                  <a16:creationId xmlns:a16="http://schemas.microsoft.com/office/drawing/2014/main" id="{D66A2732-9C5E-2724-B738-1B9CB6C748CB}"/>
                </a:ext>
              </a:extLst>
            </p:cNvPr>
            <p:cNvCxnSpPr>
              <a:cxnSpLocks/>
            </p:cNvCxnSpPr>
            <p:nvPr/>
          </p:nvCxnSpPr>
          <p:spPr>
            <a:xfrm>
              <a:off x="902554" y="1411288"/>
              <a:ext cx="4695706" cy="0"/>
            </a:xfrm>
            <a:prstGeom prst="bentConnector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BC142E33-929E-ABF9-C363-557E5AD7E957}"/>
              </a:ext>
            </a:extLst>
          </p:cNvPr>
          <p:cNvSpPr txBox="1"/>
          <p:nvPr/>
        </p:nvSpPr>
        <p:spPr>
          <a:xfrm>
            <a:off x="7219106" y="3541114"/>
            <a:ext cx="992865" cy="646331"/>
          </a:xfrm>
          <a:prstGeom prst="rect">
            <a:avLst/>
          </a:prstGeom>
          <a:noFill/>
        </p:spPr>
        <p:txBody>
          <a:bodyPr wrap="square" rtlCol="0">
            <a:spAutoFit/>
          </a:bodyPr>
          <a:lstStyle/>
          <a:p>
            <a:r>
              <a:rPr lang="en-US" b="1" dirty="0">
                <a:solidFill>
                  <a:schemeClr val="bg1"/>
                </a:solidFill>
              </a:rPr>
              <a:t>TWFE model</a:t>
            </a:r>
          </a:p>
        </p:txBody>
      </p:sp>
      <p:grpSp>
        <p:nvGrpSpPr>
          <p:cNvPr id="31" name="Group 30">
            <a:extLst>
              <a:ext uri="{FF2B5EF4-FFF2-40B4-BE49-F238E27FC236}">
                <a16:creationId xmlns:a16="http://schemas.microsoft.com/office/drawing/2014/main" id="{BBC111E3-EE06-A019-7950-93793D3A10DE}"/>
              </a:ext>
            </a:extLst>
          </p:cNvPr>
          <p:cNvGrpSpPr/>
          <p:nvPr/>
        </p:nvGrpSpPr>
        <p:grpSpPr>
          <a:xfrm>
            <a:off x="7089076" y="1941831"/>
            <a:ext cx="1264457" cy="1200809"/>
            <a:chOff x="7193743" y="1982063"/>
            <a:chExt cx="1264457" cy="1200809"/>
          </a:xfrm>
        </p:grpSpPr>
        <p:sp>
          <p:nvSpPr>
            <p:cNvPr id="27" name="Rectangle 26">
              <a:extLst>
                <a:ext uri="{FF2B5EF4-FFF2-40B4-BE49-F238E27FC236}">
                  <a16:creationId xmlns:a16="http://schemas.microsoft.com/office/drawing/2014/main" id="{517B23C0-0B72-D039-93E2-64B55DCE8ABB}"/>
                </a:ext>
              </a:extLst>
            </p:cNvPr>
            <p:cNvSpPr/>
            <p:nvPr/>
          </p:nvSpPr>
          <p:spPr>
            <a:xfrm>
              <a:off x="7193743" y="1982063"/>
              <a:ext cx="1264457" cy="1200809"/>
            </a:xfrm>
            <a:prstGeom prst="rect">
              <a:avLst/>
            </a:prstGeom>
            <a:solidFill>
              <a:srgbClr val="003D8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139F87A9-9864-FF08-9521-CCEEBFE468D0}"/>
                </a:ext>
              </a:extLst>
            </p:cNvPr>
            <p:cNvSpPr txBox="1"/>
            <p:nvPr/>
          </p:nvSpPr>
          <p:spPr>
            <a:xfrm>
              <a:off x="7323774" y="2257667"/>
              <a:ext cx="992865" cy="646331"/>
            </a:xfrm>
            <a:prstGeom prst="rect">
              <a:avLst/>
            </a:prstGeom>
            <a:noFill/>
          </p:spPr>
          <p:txBody>
            <a:bodyPr wrap="square" rtlCol="0">
              <a:spAutoFit/>
            </a:bodyPr>
            <a:lstStyle/>
            <a:p>
              <a:r>
                <a:rPr lang="en-US" b="1" dirty="0">
                  <a:solidFill>
                    <a:schemeClr val="bg1"/>
                  </a:solidFill>
                </a:rPr>
                <a:t>FD/FE</a:t>
              </a:r>
            </a:p>
            <a:p>
              <a:r>
                <a:rPr lang="en-US" b="1" dirty="0">
                  <a:solidFill>
                    <a:schemeClr val="bg1"/>
                  </a:solidFill>
                </a:rPr>
                <a:t>models</a:t>
              </a:r>
            </a:p>
          </p:txBody>
        </p:sp>
      </p:grpSp>
      <p:grpSp>
        <p:nvGrpSpPr>
          <p:cNvPr id="21" name="Group 20">
            <a:extLst>
              <a:ext uri="{FF2B5EF4-FFF2-40B4-BE49-F238E27FC236}">
                <a16:creationId xmlns:a16="http://schemas.microsoft.com/office/drawing/2014/main" id="{FF3FD0C0-F0E0-C4A3-0F6F-178F673C0AB7}"/>
              </a:ext>
            </a:extLst>
          </p:cNvPr>
          <p:cNvGrpSpPr/>
          <p:nvPr/>
        </p:nvGrpSpPr>
        <p:grpSpPr>
          <a:xfrm>
            <a:off x="3705333" y="1547195"/>
            <a:ext cx="1600200" cy="369332"/>
            <a:chOff x="262150" y="863936"/>
            <a:chExt cx="2475185" cy="455283"/>
          </a:xfrm>
        </p:grpSpPr>
        <p:sp>
          <p:nvSpPr>
            <p:cNvPr id="22" name="TextBox 21">
              <a:extLst>
                <a:ext uri="{FF2B5EF4-FFF2-40B4-BE49-F238E27FC236}">
                  <a16:creationId xmlns:a16="http://schemas.microsoft.com/office/drawing/2014/main" id="{564CD1B2-FD94-14EE-989B-547BDB849D45}"/>
                </a:ext>
              </a:extLst>
            </p:cNvPr>
            <p:cNvSpPr txBox="1"/>
            <p:nvPr/>
          </p:nvSpPr>
          <p:spPr>
            <a:xfrm>
              <a:off x="262150" y="863936"/>
              <a:ext cx="2404465" cy="455283"/>
            </a:xfrm>
            <a:prstGeom prst="rect">
              <a:avLst/>
            </a:prstGeom>
            <a:noFill/>
          </p:spPr>
          <p:txBody>
            <a:bodyPr wrap="square" rtlCol="0">
              <a:spAutoFit/>
            </a:bodyPr>
            <a:lstStyle/>
            <a:p>
              <a:endParaRPr lang="en-US" b="1" dirty="0"/>
            </a:p>
          </p:txBody>
        </p:sp>
        <p:cxnSp>
          <p:nvCxnSpPr>
            <p:cNvPr id="23" name="Connector: Elbow 14">
              <a:extLst>
                <a:ext uri="{FF2B5EF4-FFF2-40B4-BE49-F238E27FC236}">
                  <a16:creationId xmlns:a16="http://schemas.microsoft.com/office/drawing/2014/main" id="{E1BE0B51-33B1-2ED9-4115-45AE192A1C24}"/>
                </a:ext>
              </a:extLst>
            </p:cNvPr>
            <p:cNvCxnSpPr>
              <a:cxnSpLocks/>
            </p:cNvCxnSpPr>
            <p:nvPr/>
          </p:nvCxnSpPr>
          <p:spPr>
            <a:xfrm>
              <a:off x="262150" y="1285070"/>
              <a:ext cx="2475185" cy="0"/>
            </a:xfrm>
            <a:prstGeom prst="bentConnector3">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2DECC1B-4EB0-1C1D-AA3A-CC47C04AD9C2}"/>
              </a:ext>
            </a:extLst>
          </p:cNvPr>
          <p:cNvGrpSpPr/>
          <p:nvPr/>
        </p:nvGrpSpPr>
        <p:grpSpPr>
          <a:xfrm>
            <a:off x="5358846" y="1961118"/>
            <a:ext cx="1264457" cy="2488270"/>
            <a:chOff x="5344800" y="1980427"/>
            <a:chExt cx="1264457" cy="1200809"/>
          </a:xfrm>
        </p:grpSpPr>
        <p:sp>
          <p:nvSpPr>
            <p:cNvPr id="26" name="Rectangle 25">
              <a:extLst>
                <a:ext uri="{FF2B5EF4-FFF2-40B4-BE49-F238E27FC236}">
                  <a16:creationId xmlns:a16="http://schemas.microsoft.com/office/drawing/2014/main" id="{98EEA871-8D4B-E93C-1E7A-D473C78E1E75}"/>
                </a:ext>
              </a:extLst>
            </p:cNvPr>
            <p:cNvSpPr/>
            <p:nvPr/>
          </p:nvSpPr>
          <p:spPr>
            <a:xfrm>
              <a:off x="5344800" y="1980427"/>
              <a:ext cx="1264457" cy="1200809"/>
            </a:xfrm>
            <a:prstGeom prst="rect">
              <a:avLst/>
            </a:prstGeom>
            <a:solidFill>
              <a:srgbClr val="0E58A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06FA28D-1091-9EC6-039D-6F283DD09CBD}"/>
                </a:ext>
              </a:extLst>
            </p:cNvPr>
            <p:cNvSpPr txBox="1"/>
            <p:nvPr/>
          </p:nvSpPr>
          <p:spPr>
            <a:xfrm>
              <a:off x="5438453" y="2424876"/>
              <a:ext cx="1103916" cy="311912"/>
            </a:xfrm>
            <a:prstGeom prst="rect">
              <a:avLst/>
            </a:prstGeom>
            <a:noFill/>
          </p:spPr>
          <p:txBody>
            <a:bodyPr wrap="square" rtlCol="0" anchor="ctr">
              <a:spAutoFit/>
            </a:bodyPr>
            <a:lstStyle/>
            <a:p>
              <a:r>
                <a:rPr lang="en-US" b="1" dirty="0">
                  <a:solidFill>
                    <a:schemeClr val="bg1"/>
                  </a:solidFill>
                </a:rPr>
                <a:t>Cournot Model</a:t>
              </a:r>
            </a:p>
          </p:txBody>
        </p:sp>
      </p:grpSp>
      <p:sp>
        <p:nvSpPr>
          <p:cNvPr id="29" name="Right Arrow 28">
            <a:extLst>
              <a:ext uri="{FF2B5EF4-FFF2-40B4-BE49-F238E27FC236}">
                <a16:creationId xmlns:a16="http://schemas.microsoft.com/office/drawing/2014/main" id="{58689F2B-51B0-5C52-A786-68C1C6FF568B}"/>
              </a:ext>
            </a:extLst>
          </p:cNvPr>
          <p:cNvSpPr/>
          <p:nvPr/>
        </p:nvSpPr>
        <p:spPr>
          <a:xfrm>
            <a:off x="6629400" y="2363868"/>
            <a:ext cx="411480" cy="320040"/>
          </a:xfrm>
          <a:prstGeom prst="rightArrow">
            <a:avLst/>
          </a:prstGeom>
          <a:gradFill flip="none" rotWithShape="1">
            <a:gsLst>
              <a:gs pos="0">
                <a:srgbClr val="003D81"/>
              </a:gs>
              <a:gs pos="100000">
                <a:srgbClr val="0E58AD"/>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84D3FE94-3C23-446E-65F9-E63FBC90771C}"/>
              </a:ext>
            </a:extLst>
          </p:cNvPr>
          <p:cNvCxnSpPr>
            <a:cxnSpLocks/>
          </p:cNvCxnSpPr>
          <p:nvPr/>
        </p:nvCxnSpPr>
        <p:spPr>
          <a:xfrm>
            <a:off x="3705333" y="4531768"/>
            <a:ext cx="4846320" cy="0"/>
          </a:xfrm>
          <a:prstGeom prst="line">
            <a:avLst/>
          </a:prstGeom>
          <a:ln>
            <a:solidFill>
              <a:srgbClr val="808080"/>
            </a:solidFill>
          </a:ln>
        </p:spPr>
        <p:style>
          <a:lnRef idx="1">
            <a:schemeClr val="accent1"/>
          </a:lnRef>
          <a:fillRef idx="0">
            <a:schemeClr val="accent1"/>
          </a:fillRef>
          <a:effectRef idx="0">
            <a:schemeClr val="accent1"/>
          </a:effectRef>
          <a:fontRef idx="minor">
            <a:schemeClr val="tx1"/>
          </a:fontRef>
        </p:style>
      </p:cxnSp>
      <p:sp>
        <p:nvSpPr>
          <p:cNvPr id="34" name="Right Arrow 33">
            <a:extLst>
              <a:ext uri="{FF2B5EF4-FFF2-40B4-BE49-F238E27FC236}">
                <a16:creationId xmlns:a16="http://schemas.microsoft.com/office/drawing/2014/main" id="{F35663F7-5DA9-F78E-862C-A3C440C7986A}"/>
              </a:ext>
            </a:extLst>
          </p:cNvPr>
          <p:cNvSpPr/>
          <p:nvPr/>
        </p:nvSpPr>
        <p:spPr>
          <a:xfrm>
            <a:off x="6629400" y="3702697"/>
            <a:ext cx="411480" cy="320040"/>
          </a:xfrm>
          <a:prstGeom prst="rightArrow">
            <a:avLst/>
          </a:prstGeom>
          <a:gradFill flip="none" rotWithShape="1">
            <a:gsLst>
              <a:gs pos="0">
                <a:srgbClr val="003D81"/>
              </a:gs>
              <a:gs pos="100000">
                <a:srgbClr val="0E58AD"/>
              </a:gs>
            </a:gsLst>
            <a:lin ang="108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73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97" y="1076845"/>
            <a:ext cx="8047582" cy="5145535"/>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b="1" u="sng" dirty="0">
                <a:latin typeface="+mn-lt"/>
              </a:rPr>
              <a:t>Effect of mergers on airfares</a:t>
            </a:r>
          </a:p>
          <a:p>
            <a:pPr marL="285750" indent="-285750">
              <a:buFont typeface="Arial" panose="020B0604020202020204" pitchFamily="34" charset="0"/>
              <a:buChar char="•"/>
            </a:pPr>
            <a:r>
              <a:rPr lang="en-US" sz="1800" dirty="0">
                <a:latin typeface="+mn-lt"/>
              </a:rPr>
              <a:t>Several works indicate the upward/downward pressure of the merger on airfares</a:t>
            </a:r>
          </a:p>
          <a:p>
            <a:pPr marL="742950" lvl="1" indent="-285750">
              <a:buFont typeface="Arial" panose="020B0604020202020204" pitchFamily="34" charset="0"/>
              <a:buChar char="•"/>
            </a:pPr>
            <a:r>
              <a:rPr lang="en-US" sz="1700" dirty="0">
                <a:latin typeface="+mn-lt"/>
              </a:rPr>
              <a:t>Luo (2014) finds that the Delta-Northwest merger in 2008 increases fares by 2.3%</a:t>
            </a:r>
          </a:p>
          <a:p>
            <a:pPr marL="742950" lvl="1" indent="-285750">
              <a:buFont typeface="Arial" panose="020B0604020202020204" pitchFamily="34" charset="0"/>
              <a:buChar char="•"/>
            </a:pPr>
            <a:r>
              <a:rPr lang="en-US" sz="1700" dirty="0">
                <a:latin typeface="+mn-lt"/>
              </a:rPr>
              <a:t>Bontemps et al. (2021) observe the fare decrease in the American-US Airways merger </a:t>
            </a:r>
          </a:p>
          <a:p>
            <a:endParaRPr lang="en-US" sz="1200" b="1" u="sng" dirty="0">
              <a:latin typeface="+mn-lt"/>
            </a:endParaRPr>
          </a:p>
          <a:p>
            <a:r>
              <a:rPr lang="en-US" sz="1800" b="1" u="sng" dirty="0">
                <a:latin typeface="+mn-lt"/>
              </a:rPr>
              <a:t>Effect of LCC entry to markets</a:t>
            </a:r>
          </a:p>
          <a:p>
            <a:pPr marL="342900" indent="-342900">
              <a:buFont typeface="Arial" panose="020B0604020202020204" pitchFamily="34" charset="0"/>
              <a:buChar char="•"/>
            </a:pPr>
            <a:r>
              <a:rPr lang="en-US" sz="1800" dirty="0">
                <a:latin typeface="+mn-lt"/>
              </a:rPr>
              <a:t>Many studies show that LCC entry to markets significantly lowers the airfares (</a:t>
            </a:r>
            <a:r>
              <a:rPr lang="en-US" sz="1800" dirty="0" err="1">
                <a:latin typeface="+mn-lt"/>
              </a:rPr>
              <a:t>Dresner</a:t>
            </a:r>
            <a:r>
              <a:rPr lang="en-US" sz="1800" dirty="0">
                <a:latin typeface="+mn-lt"/>
              </a:rPr>
              <a:t> et al. 1996, </a:t>
            </a:r>
            <a:r>
              <a:rPr lang="en-US" sz="1800" dirty="0" err="1">
                <a:latin typeface="+mn-lt"/>
              </a:rPr>
              <a:t>Beckenstein</a:t>
            </a:r>
            <a:r>
              <a:rPr lang="en-US" sz="1800" dirty="0">
                <a:latin typeface="+mn-lt"/>
              </a:rPr>
              <a:t> et al. 2017, etc.) — See Figure 1.</a:t>
            </a:r>
          </a:p>
          <a:p>
            <a:pPr lvl="1">
              <a:lnSpc>
                <a:spcPct val="120000"/>
              </a:lnSpc>
            </a:pPr>
            <a:endParaRPr lang="en-US" sz="1400" dirty="0">
              <a:latin typeface="+mn-lt"/>
            </a:endParaRPr>
          </a:p>
          <a:p>
            <a:pPr>
              <a:lnSpc>
                <a:spcPct val="120000"/>
              </a:lnSpc>
            </a:pPr>
            <a:endParaRPr lang="en-US" sz="1800" dirty="0">
              <a:latin typeface="+mn-lt"/>
            </a:endParaRPr>
          </a:p>
          <a:p>
            <a:pPr>
              <a:lnSpc>
                <a:spcPct val="120000"/>
              </a:lnSpc>
            </a:pPr>
            <a:endParaRPr lang="en-US" sz="1400" dirty="0">
              <a:latin typeface="+mn-lt"/>
            </a:endParaRPr>
          </a:p>
          <a:p>
            <a:pPr>
              <a:lnSpc>
                <a:spcPct val="120000"/>
              </a:lnSpc>
            </a:pPr>
            <a:endParaRPr lang="en-US" sz="1400" dirty="0">
              <a:latin typeface="+mn-lt"/>
            </a:endParaRPr>
          </a:p>
          <a:p>
            <a:pPr>
              <a:lnSpc>
                <a:spcPct val="120000"/>
              </a:lnSpc>
            </a:pPr>
            <a:endParaRPr lang="en-US" sz="1400" dirty="0">
              <a:latin typeface="+mn-lt"/>
            </a:endParaRP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Literature: Mergers and LCCs</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6</a:t>
            </a:fld>
            <a:endParaRPr lang="en-US"/>
          </a:p>
        </p:txBody>
      </p:sp>
      <p:sp>
        <p:nvSpPr>
          <p:cNvPr id="21" name="TrackerNum 21">
            <a:extLst>
              <a:ext uri="{FF2B5EF4-FFF2-40B4-BE49-F238E27FC236}">
                <a16:creationId xmlns:a16="http://schemas.microsoft.com/office/drawing/2014/main" id="{22B4033D-953C-178A-3E90-FBB973FED804}"/>
              </a:ext>
            </a:extLst>
          </p:cNvPr>
          <p:cNvSpPr/>
          <p:nvPr>
            <p:custDataLst>
              <p:tags r:id="rId1"/>
            </p:custDataLst>
          </p:nvPr>
        </p:nvSpPr>
        <p:spPr>
          <a:xfrm>
            <a:off x="166224" y="5486400"/>
            <a:ext cx="8811552" cy="822325"/>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buClr>
                <a:schemeClr val="lt1"/>
              </a:buClr>
            </a:pPr>
            <a:r>
              <a:rPr lang="en-US" b="1" dirty="0">
                <a:latin typeface="Garamond" panose="02020404030301010803" pitchFamily="18" charset="0"/>
              </a:rPr>
              <a:t>1. The result affects the factors to be considered in the merger evaluation of the </a:t>
            </a:r>
            <a:r>
              <a:rPr lang="en-US" b="1" dirty="0" err="1">
                <a:latin typeface="Garamond" panose="02020404030301010803" pitchFamily="18" charset="0"/>
              </a:rPr>
              <a:t>DoJ</a:t>
            </a:r>
            <a:endParaRPr lang="en-US" b="1" dirty="0">
              <a:latin typeface="Garamond" panose="02020404030301010803" pitchFamily="18" charset="0"/>
            </a:endParaRPr>
          </a:p>
          <a:p>
            <a:pPr>
              <a:buClr>
                <a:schemeClr val="lt1"/>
              </a:buClr>
            </a:pPr>
            <a:r>
              <a:rPr lang="en-US" b="1" dirty="0">
                <a:latin typeface="Garamond" panose="02020404030301010803" pitchFamily="18" charset="0"/>
              </a:rPr>
              <a:t>2. This is the first study investigating the 2016 Alaska/Virgin merger</a:t>
            </a:r>
          </a:p>
        </p:txBody>
      </p:sp>
      <p:grpSp>
        <p:nvGrpSpPr>
          <p:cNvPr id="5" name="Group 4">
            <a:extLst>
              <a:ext uri="{FF2B5EF4-FFF2-40B4-BE49-F238E27FC236}">
                <a16:creationId xmlns:a16="http://schemas.microsoft.com/office/drawing/2014/main" id="{39703756-EBF4-72CF-A742-3BEB512CBB97}"/>
              </a:ext>
            </a:extLst>
          </p:cNvPr>
          <p:cNvGrpSpPr/>
          <p:nvPr/>
        </p:nvGrpSpPr>
        <p:grpSpPr>
          <a:xfrm>
            <a:off x="502079" y="3733800"/>
            <a:ext cx="8047583" cy="1569592"/>
            <a:chOff x="372720" y="3519154"/>
            <a:chExt cx="8047583" cy="1569592"/>
          </a:xfrm>
        </p:grpSpPr>
        <p:grpSp>
          <p:nvGrpSpPr>
            <p:cNvPr id="17" name="Group 16">
              <a:extLst>
                <a:ext uri="{FF2B5EF4-FFF2-40B4-BE49-F238E27FC236}">
                  <a16:creationId xmlns:a16="http://schemas.microsoft.com/office/drawing/2014/main" id="{39C32F1E-30BC-5345-9564-F4E35B8E1CB7}"/>
                </a:ext>
              </a:extLst>
            </p:cNvPr>
            <p:cNvGrpSpPr/>
            <p:nvPr/>
          </p:nvGrpSpPr>
          <p:grpSpPr>
            <a:xfrm>
              <a:off x="643106" y="3551968"/>
              <a:ext cx="7764573" cy="1417192"/>
              <a:chOff x="1019331" y="2122949"/>
              <a:chExt cx="7764573" cy="1375182"/>
            </a:xfrm>
          </p:grpSpPr>
          <p:sp>
            <p:nvSpPr>
              <p:cNvPr id="4" name="Right Arrow 3">
                <a:extLst>
                  <a:ext uri="{FF2B5EF4-FFF2-40B4-BE49-F238E27FC236}">
                    <a16:creationId xmlns:a16="http://schemas.microsoft.com/office/drawing/2014/main" id="{3F7188C5-D2C9-6B46-A2F6-E8C7F0BFF92A}"/>
                  </a:ext>
                </a:extLst>
              </p:cNvPr>
              <p:cNvSpPr/>
              <p:nvPr/>
            </p:nvSpPr>
            <p:spPr>
              <a:xfrm>
                <a:off x="1019331" y="2540567"/>
                <a:ext cx="7105338" cy="179882"/>
              </a:xfrm>
              <a:prstGeom prst="rightArrow">
                <a:avLst/>
              </a:prstGeom>
              <a:solidFill>
                <a:srgbClr val="003D8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77DE28A-CB4B-DC44-84E8-2644BD1C35BD}"/>
                  </a:ext>
                </a:extLst>
              </p:cNvPr>
              <p:cNvGrpSpPr/>
              <p:nvPr/>
            </p:nvGrpSpPr>
            <p:grpSpPr>
              <a:xfrm>
                <a:off x="1263344" y="2437312"/>
                <a:ext cx="1446999" cy="1053819"/>
                <a:chOff x="1263344" y="2437312"/>
                <a:chExt cx="1446999" cy="1053819"/>
              </a:xfrm>
            </p:grpSpPr>
            <p:cxnSp>
              <p:nvCxnSpPr>
                <p:cNvPr id="7" name="Straight Connector 6">
                  <a:extLst>
                    <a:ext uri="{FF2B5EF4-FFF2-40B4-BE49-F238E27FC236}">
                      <a16:creationId xmlns:a16="http://schemas.microsoft.com/office/drawing/2014/main" id="{060C6211-B166-BB4E-8F7F-4F1D5ED39042}"/>
                    </a:ext>
                  </a:extLst>
                </p:cNvPr>
                <p:cNvCxnSpPr>
                  <a:cxnSpLocks/>
                </p:cNvCxnSpPr>
                <p:nvPr/>
              </p:nvCxnSpPr>
              <p:spPr>
                <a:xfrm>
                  <a:off x="1986844" y="2437312"/>
                  <a:ext cx="0" cy="407488"/>
                </a:xfrm>
                <a:prstGeom prst="line">
                  <a:avLst/>
                </a:prstGeom>
                <a:ln>
                  <a:solidFill>
                    <a:srgbClr val="003D8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15224F8-9D2D-824F-9E45-5F4D665C9CC4}"/>
                    </a:ext>
                  </a:extLst>
                </p:cNvPr>
                <p:cNvSpPr txBox="1"/>
                <p:nvPr/>
              </p:nvSpPr>
              <p:spPr>
                <a:xfrm>
                  <a:off x="1263344" y="2844800"/>
                  <a:ext cx="1446999" cy="646331"/>
                </a:xfrm>
                <a:prstGeom prst="rect">
                  <a:avLst/>
                </a:prstGeom>
                <a:noFill/>
                <a:ln w="25400">
                  <a:solidFill>
                    <a:srgbClr val="003D81"/>
                  </a:solidFill>
                </a:ln>
              </p:spPr>
              <p:txBody>
                <a:bodyPr wrap="none" rtlCol="0">
                  <a:spAutoFit/>
                </a:bodyPr>
                <a:lstStyle/>
                <a:p>
                  <a:r>
                    <a:rPr lang="en-US" dirty="0"/>
                    <a:t>Market with</a:t>
                  </a:r>
                </a:p>
                <a:p>
                  <a:r>
                    <a:rPr lang="en-US" dirty="0"/>
                    <a:t>legacy carriers</a:t>
                  </a:r>
                </a:p>
              </p:txBody>
            </p:sp>
          </p:grpSp>
          <p:sp>
            <p:nvSpPr>
              <p:cNvPr id="12" name="TextBox 11">
                <a:extLst>
                  <a:ext uri="{FF2B5EF4-FFF2-40B4-BE49-F238E27FC236}">
                    <a16:creationId xmlns:a16="http://schemas.microsoft.com/office/drawing/2014/main" id="{E4B7793E-D119-0842-8F3F-F2453790F74E}"/>
                  </a:ext>
                </a:extLst>
              </p:cNvPr>
              <p:cNvSpPr txBox="1"/>
              <p:nvPr/>
            </p:nvSpPr>
            <p:spPr>
              <a:xfrm>
                <a:off x="8129558" y="2437312"/>
                <a:ext cx="654346" cy="369332"/>
              </a:xfrm>
              <a:prstGeom prst="rect">
                <a:avLst/>
              </a:prstGeom>
              <a:noFill/>
            </p:spPr>
            <p:txBody>
              <a:bodyPr wrap="none" rtlCol="0">
                <a:spAutoFit/>
              </a:bodyPr>
              <a:lstStyle/>
              <a:p>
                <a:r>
                  <a:rPr lang="en-US" dirty="0"/>
                  <a:t>Time</a:t>
                </a:r>
              </a:p>
            </p:txBody>
          </p:sp>
          <p:grpSp>
            <p:nvGrpSpPr>
              <p:cNvPr id="13" name="Group 12">
                <a:extLst>
                  <a:ext uri="{FF2B5EF4-FFF2-40B4-BE49-F238E27FC236}">
                    <a16:creationId xmlns:a16="http://schemas.microsoft.com/office/drawing/2014/main" id="{AEC159E7-B41D-0C44-94FE-2E3FBC970759}"/>
                  </a:ext>
                </a:extLst>
              </p:cNvPr>
              <p:cNvGrpSpPr/>
              <p:nvPr/>
            </p:nvGrpSpPr>
            <p:grpSpPr>
              <a:xfrm>
                <a:off x="3667880" y="2492281"/>
                <a:ext cx="1446998" cy="1005850"/>
                <a:chOff x="3646061" y="2492281"/>
                <a:chExt cx="1446998" cy="1005850"/>
              </a:xfrm>
            </p:grpSpPr>
            <p:cxnSp>
              <p:nvCxnSpPr>
                <p:cNvPr id="14" name="Straight Connector 13">
                  <a:extLst>
                    <a:ext uri="{FF2B5EF4-FFF2-40B4-BE49-F238E27FC236}">
                      <a16:creationId xmlns:a16="http://schemas.microsoft.com/office/drawing/2014/main" id="{EB459F0E-A8C5-0442-9FC7-CD46248BD700}"/>
                    </a:ext>
                  </a:extLst>
                </p:cNvPr>
                <p:cNvCxnSpPr>
                  <a:cxnSpLocks/>
                  <a:stCxn id="24" idx="2"/>
                  <a:endCxn id="15" idx="0"/>
                </p:cNvCxnSpPr>
                <p:nvPr/>
              </p:nvCxnSpPr>
              <p:spPr>
                <a:xfrm flipH="1">
                  <a:off x="4369560" y="2492281"/>
                  <a:ext cx="759" cy="359519"/>
                </a:xfrm>
                <a:prstGeom prst="line">
                  <a:avLst/>
                </a:prstGeom>
                <a:ln>
                  <a:solidFill>
                    <a:srgbClr val="003D81"/>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89DCC95-6C78-7C44-9A79-F3E5A0D8A280}"/>
                    </a:ext>
                  </a:extLst>
                </p:cNvPr>
                <p:cNvSpPr txBox="1"/>
                <p:nvPr/>
              </p:nvSpPr>
              <p:spPr>
                <a:xfrm>
                  <a:off x="3646061" y="2851800"/>
                  <a:ext cx="1446998" cy="646331"/>
                </a:xfrm>
                <a:prstGeom prst="rect">
                  <a:avLst/>
                </a:prstGeom>
                <a:noFill/>
                <a:ln w="25400">
                  <a:solidFill>
                    <a:srgbClr val="003D81"/>
                  </a:solidFill>
                </a:ln>
              </p:spPr>
              <p:txBody>
                <a:bodyPr wrap="square" rtlCol="0">
                  <a:spAutoFit/>
                </a:bodyPr>
                <a:lstStyle/>
                <a:p>
                  <a:r>
                    <a:rPr lang="en-US" dirty="0"/>
                    <a:t>LCC entrance</a:t>
                  </a:r>
                </a:p>
                <a:p>
                  <a:r>
                    <a:rPr lang="en-US" dirty="0"/>
                    <a:t>to market</a:t>
                  </a:r>
                </a:p>
              </p:txBody>
            </p:sp>
          </p:grpSp>
          <p:grpSp>
            <p:nvGrpSpPr>
              <p:cNvPr id="18" name="Group 17">
                <a:extLst>
                  <a:ext uri="{FF2B5EF4-FFF2-40B4-BE49-F238E27FC236}">
                    <a16:creationId xmlns:a16="http://schemas.microsoft.com/office/drawing/2014/main" id="{64ADBBE3-77A6-504B-B607-675FCF25853C}"/>
                  </a:ext>
                </a:extLst>
              </p:cNvPr>
              <p:cNvGrpSpPr/>
              <p:nvPr/>
            </p:nvGrpSpPr>
            <p:grpSpPr>
              <a:xfrm>
                <a:off x="6007476" y="2492281"/>
                <a:ext cx="1845377" cy="1005850"/>
                <a:chOff x="1147607" y="2486638"/>
                <a:chExt cx="1845377" cy="1005850"/>
              </a:xfrm>
            </p:grpSpPr>
            <p:cxnSp>
              <p:nvCxnSpPr>
                <p:cNvPr id="19" name="Straight Connector 18">
                  <a:extLst>
                    <a:ext uri="{FF2B5EF4-FFF2-40B4-BE49-F238E27FC236}">
                      <a16:creationId xmlns:a16="http://schemas.microsoft.com/office/drawing/2014/main" id="{FA07DD0E-310E-E040-8B6E-F276BF17B136}"/>
                    </a:ext>
                  </a:extLst>
                </p:cNvPr>
                <p:cNvCxnSpPr>
                  <a:cxnSpLocks/>
                  <a:stCxn id="25" idx="2"/>
                  <a:endCxn id="20" idx="0"/>
                </p:cNvCxnSpPr>
                <p:nvPr/>
              </p:nvCxnSpPr>
              <p:spPr>
                <a:xfrm flipH="1">
                  <a:off x="2070296" y="2486638"/>
                  <a:ext cx="2734" cy="359519"/>
                </a:xfrm>
                <a:prstGeom prst="line">
                  <a:avLst/>
                </a:prstGeom>
                <a:ln>
                  <a:solidFill>
                    <a:srgbClr val="003D81"/>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223A796-8E51-CC40-A496-7AE44119D8FA}"/>
                    </a:ext>
                  </a:extLst>
                </p:cNvPr>
                <p:cNvSpPr txBox="1"/>
                <p:nvPr/>
              </p:nvSpPr>
              <p:spPr>
                <a:xfrm>
                  <a:off x="1147607" y="2846157"/>
                  <a:ext cx="1845377" cy="646331"/>
                </a:xfrm>
                <a:prstGeom prst="rect">
                  <a:avLst/>
                </a:prstGeom>
                <a:solidFill>
                  <a:srgbClr val="FF0000"/>
                </a:solidFill>
                <a:ln w="25400">
                  <a:solidFill>
                    <a:srgbClr val="FF0000"/>
                  </a:solidFill>
                </a:ln>
              </p:spPr>
              <p:txBody>
                <a:bodyPr wrap="square" rtlCol="0">
                  <a:spAutoFit/>
                </a:bodyPr>
                <a:lstStyle/>
                <a:p>
                  <a:r>
                    <a:rPr lang="en-US" b="1" dirty="0">
                      <a:solidFill>
                        <a:schemeClr val="bg1"/>
                      </a:solidFill>
                    </a:rPr>
                    <a:t>Market with</a:t>
                  </a:r>
                </a:p>
                <a:p>
                  <a:r>
                    <a:rPr lang="en-US" b="1" dirty="0">
                      <a:solidFill>
                        <a:schemeClr val="bg1"/>
                      </a:solidFill>
                    </a:rPr>
                    <a:t>legacy and LCCs</a:t>
                  </a:r>
                </a:p>
              </p:txBody>
            </p:sp>
          </p:grpSp>
          <p:sp>
            <p:nvSpPr>
              <p:cNvPr id="24" name="TextBox 23">
                <a:extLst>
                  <a:ext uri="{FF2B5EF4-FFF2-40B4-BE49-F238E27FC236}">
                    <a16:creationId xmlns:a16="http://schemas.microsoft.com/office/drawing/2014/main" id="{700C5DFE-F742-2941-811C-5C936D6D7A7A}"/>
                  </a:ext>
                </a:extLst>
              </p:cNvPr>
              <p:cNvSpPr txBox="1"/>
              <p:nvPr/>
            </p:nvSpPr>
            <p:spPr>
              <a:xfrm>
                <a:off x="3815698" y="2122949"/>
                <a:ext cx="1152880" cy="369332"/>
              </a:xfrm>
              <a:prstGeom prst="rect">
                <a:avLst/>
              </a:prstGeom>
              <a:noFill/>
            </p:spPr>
            <p:txBody>
              <a:bodyPr wrap="none" rtlCol="0">
                <a:spAutoFit/>
              </a:bodyPr>
              <a:lstStyle/>
              <a:p>
                <a:r>
                  <a:rPr lang="en-US" dirty="0"/>
                  <a:t>Late 1990s</a:t>
                </a:r>
              </a:p>
            </p:txBody>
          </p:sp>
          <p:sp>
            <p:nvSpPr>
              <p:cNvPr id="25" name="TextBox 24">
                <a:extLst>
                  <a:ext uri="{FF2B5EF4-FFF2-40B4-BE49-F238E27FC236}">
                    <a16:creationId xmlns:a16="http://schemas.microsoft.com/office/drawing/2014/main" id="{EDFB5830-ABDD-914C-A33D-5E4E52BECA8E}"/>
                  </a:ext>
                </a:extLst>
              </p:cNvPr>
              <p:cNvSpPr txBox="1"/>
              <p:nvPr/>
            </p:nvSpPr>
            <p:spPr>
              <a:xfrm>
                <a:off x="6314781" y="2122949"/>
                <a:ext cx="1236236" cy="369332"/>
              </a:xfrm>
              <a:prstGeom prst="rect">
                <a:avLst/>
              </a:prstGeom>
              <a:noFill/>
            </p:spPr>
            <p:txBody>
              <a:bodyPr wrap="none" rtlCol="0">
                <a:spAutoFit/>
              </a:bodyPr>
              <a:lstStyle/>
              <a:p>
                <a:r>
                  <a:rPr lang="en-US" dirty="0"/>
                  <a:t>Early 2010s</a:t>
                </a:r>
              </a:p>
            </p:txBody>
          </p:sp>
        </p:grpSp>
        <p:sp>
          <p:nvSpPr>
            <p:cNvPr id="3" name="TextBox 2">
              <a:extLst>
                <a:ext uri="{FF2B5EF4-FFF2-40B4-BE49-F238E27FC236}">
                  <a16:creationId xmlns:a16="http://schemas.microsoft.com/office/drawing/2014/main" id="{150C5364-6F09-6641-C018-5577BC96301F}"/>
                </a:ext>
              </a:extLst>
            </p:cNvPr>
            <p:cNvSpPr txBox="1"/>
            <p:nvPr/>
          </p:nvSpPr>
          <p:spPr>
            <a:xfrm>
              <a:off x="372720" y="3523451"/>
              <a:ext cx="990599" cy="381000"/>
            </a:xfrm>
            <a:prstGeom prst="rect">
              <a:avLst/>
            </a:prstGeom>
            <a:noFill/>
            <a:ln w="19050">
              <a:solidFill>
                <a:srgbClr val="7E7E7E"/>
              </a:solidFill>
            </a:ln>
          </p:spPr>
          <p:txBody>
            <a:bodyPr wrap="square" rtlCol="0">
              <a:spAutoFit/>
            </a:bodyPr>
            <a:lstStyle/>
            <a:p>
              <a:pPr algn="ctr"/>
              <a:r>
                <a:rPr lang="en-US" b="1" dirty="0"/>
                <a:t>Figure 1</a:t>
              </a:r>
            </a:p>
          </p:txBody>
        </p:sp>
        <p:sp>
          <p:nvSpPr>
            <p:cNvPr id="22" name="Content Placeholder 2">
              <a:extLst>
                <a:ext uri="{FF2B5EF4-FFF2-40B4-BE49-F238E27FC236}">
                  <a16:creationId xmlns:a16="http://schemas.microsoft.com/office/drawing/2014/main" id="{7407FBA5-8433-9756-1AC9-C2E0EF238F53}"/>
                </a:ext>
              </a:extLst>
            </p:cNvPr>
            <p:cNvSpPr txBox="1">
              <a:spLocks/>
            </p:cNvSpPr>
            <p:nvPr/>
          </p:nvSpPr>
          <p:spPr>
            <a:xfrm>
              <a:off x="372721" y="3519154"/>
              <a:ext cx="8047582" cy="1569592"/>
            </a:xfrm>
            <a:prstGeom prst="rect">
              <a:avLst/>
            </a:prstGeom>
            <a:ln w="19050">
              <a:solidFill>
                <a:srgbClr val="7E7E7E"/>
              </a:solid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a:lnSpc>
                  <a:spcPct val="120000"/>
                </a:lnSpc>
              </a:pPr>
              <a:endParaRPr lang="en-US" sz="1700" dirty="0">
                <a:latin typeface="+mn-lt"/>
              </a:endParaRPr>
            </a:p>
          </p:txBody>
        </p:sp>
      </p:grpSp>
    </p:spTree>
    <p:extLst>
      <p:ext uri="{BB962C8B-B14F-4D97-AF65-F5344CB8AC3E}">
        <p14:creationId xmlns:p14="http://schemas.microsoft.com/office/powerpoint/2010/main" val="282867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95" y="1076845"/>
            <a:ext cx="8482821" cy="5247755"/>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a:lnSpc>
                <a:spcPct val="110000"/>
              </a:lnSpc>
            </a:pPr>
            <a:r>
              <a:rPr lang="en-US" sz="1800" b="1" u="sng" dirty="0">
                <a:solidFill>
                  <a:schemeClr val="accent1"/>
                </a:solidFill>
                <a:latin typeface="+mn-lt"/>
              </a:rPr>
              <a:t>Background</a:t>
            </a:r>
          </a:p>
          <a:p>
            <a:pPr marL="285750" indent="-285750">
              <a:lnSpc>
                <a:spcPct val="110000"/>
              </a:lnSpc>
              <a:buFont typeface="Arial" panose="020B0604020202020204" pitchFamily="34" charset="0"/>
              <a:buChar char="•"/>
            </a:pPr>
            <a:r>
              <a:rPr lang="en-US" sz="1800" dirty="0">
                <a:latin typeface="+mn-lt"/>
              </a:rPr>
              <a:t>88% of the US airline routes consists of no more than three firms</a:t>
            </a:r>
          </a:p>
          <a:p>
            <a:pPr>
              <a:lnSpc>
                <a:spcPct val="120000"/>
              </a:lnSpc>
            </a:pPr>
            <a:endParaRPr lang="en-US" sz="1000" dirty="0">
              <a:latin typeface="+mn-lt"/>
            </a:endParaRPr>
          </a:p>
          <a:p>
            <a:pPr>
              <a:lnSpc>
                <a:spcPct val="110000"/>
              </a:lnSpc>
            </a:pPr>
            <a:r>
              <a:rPr lang="en-US" sz="1800" b="1" u="sng" dirty="0">
                <a:solidFill>
                  <a:schemeClr val="accent1"/>
                </a:solidFill>
                <a:latin typeface="+mn-lt"/>
              </a:rPr>
              <a:t>Model</a:t>
            </a:r>
          </a:p>
          <a:p>
            <a:pPr marL="285750" indent="-285750">
              <a:lnSpc>
                <a:spcPct val="110000"/>
              </a:lnSpc>
              <a:buFont typeface="Arial" panose="020B0604020202020204" pitchFamily="34" charset="0"/>
              <a:buChar char="•"/>
            </a:pPr>
            <a:r>
              <a:rPr lang="en-US" sz="1800" dirty="0">
                <a:latin typeface="+mn-lt"/>
              </a:rPr>
              <a:t>An oligopoly theory, a Cournot model with asymmetric costs</a:t>
            </a:r>
          </a:p>
          <a:p>
            <a:pPr>
              <a:lnSpc>
                <a:spcPct val="120000"/>
              </a:lnSpc>
            </a:pPr>
            <a:endParaRPr lang="en-US" sz="1000" dirty="0">
              <a:latin typeface="+mn-lt"/>
            </a:endParaRPr>
          </a:p>
          <a:p>
            <a:pPr>
              <a:lnSpc>
                <a:spcPct val="110000"/>
              </a:lnSpc>
            </a:pPr>
            <a:r>
              <a:rPr lang="en-US" sz="1800" b="1" u="sng" dirty="0">
                <a:solidFill>
                  <a:schemeClr val="accent1"/>
                </a:solidFill>
                <a:latin typeface="+mn-lt"/>
              </a:rPr>
              <a:t>Model Assumption</a:t>
            </a:r>
          </a:p>
          <a:p>
            <a:pPr lvl="1">
              <a:lnSpc>
                <a:spcPct val="110000"/>
              </a:lnSpc>
            </a:pPr>
            <a:r>
              <a:rPr lang="en-US" sz="1800" dirty="0">
                <a:latin typeface="+mn-lt"/>
              </a:rPr>
              <a:t>⑴ Competing firms choose a quantity to produce independently and simultaneously</a:t>
            </a:r>
          </a:p>
          <a:p>
            <a:pPr lvl="1">
              <a:lnSpc>
                <a:spcPct val="110000"/>
              </a:lnSpc>
            </a:pPr>
            <a:r>
              <a:rPr lang="en-US" sz="1800" dirty="0">
                <a:latin typeface="+mn-lt"/>
              </a:rPr>
              <a:t>⑵ Firms produce identical/standardized goods (homogeneous product assumption)</a:t>
            </a:r>
          </a:p>
          <a:p>
            <a:pPr>
              <a:lnSpc>
                <a:spcPct val="120000"/>
              </a:lnSpc>
            </a:pPr>
            <a:endParaRPr lang="en-US" sz="1000" b="1" u="sng" dirty="0">
              <a:solidFill>
                <a:schemeClr val="accent1"/>
              </a:solidFill>
              <a:latin typeface="+mn-lt"/>
            </a:endParaRPr>
          </a:p>
          <a:p>
            <a:r>
              <a:rPr lang="en-US" sz="1800" b="1" u="sng" dirty="0">
                <a:solidFill>
                  <a:schemeClr val="accent1"/>
                </a:solidFill>
                <a:latin typeface="+mn-lt"/>
              </a:rPr>
              <a:t>Results</a:t>
            </a:r>
          </a:p>
          <a:p>
            <a:pPr marL="342900" indent="-342900">
              <a:buFont typeface="Arial" panose="020B0604020202020204" pitchFamily="34" charset="0"/>
              <a:buChar char="•"/>
            </a:pPr>
            <a:r>
              <a:rPr lang="en-US" sz="1800" dirty="0">
                <a:latin typeface="+mn-lt"/>
              </a:rPr>
              <a:t>The model suggests that when two firms merge into one,  the post-merger airfare is decreasing in the marginal cost of a competitor</a:t>
            </a:r>
          </a:p>
          <a:p>
            <a:pPr marL="342900" indent="-342900">
              <a:buFont typeface="Arial" panose="020B0604020202020204" pitchFamily="34" charset="0"/>
              <a:buChar char="•"/>
            </a:pPr>
            <a:r>
              <a:rPr lang="en-US" sz="1800" b="1" dirty="0">
                <a:solidFill>
                  <a:srgbClr val="FF8D00"/>
                </a:solidFill>
                <a:latin typeface="+mn-lt"/>
              </a:rPr>
              <a:t>This says, the post-merger price with an LCC competitor should be lower than the post-merger price with a high-cost competitor</a:t>
            </a:r>
          </a:p>
          <a:p>
            <a:pPr marL="342900" indent="-342900">
              <a:buFont typeface="Arial" panose="020B0604020202020204" pitchFamily="34" charset="0"/>
              <a:buChar char="•"/>
            </a:pPr>
            <a:r>
              <a:rPr lang="en-US" sz="1800" dirty="0">
                <a:latin typeface="+mn-lt"/>
              </a:rPr>
              <a:t>This result holds for the merging company and its competitors</a:t>
            </a:r>
          </a:p>
        </p:txBody>
      </p:sp>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Theory 1: Cournot model</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7</a:t>
            </a:fld>
            <a:endParaRPr lang="en-US"/>
          </a:p>
        </p:txBody>
      </p:sp>
    </p:spTree>
    <p:extLst>
      <p:ext uri="{BB962C8B-B14F-4D97-AF65-F5344CB8AC3E}">
        <p14:creationId xmlns:p14="http://schemas.microsoft.com/office/powerpoint/2010/main" val="230027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p:cNvSpPr txBox="1">
                <a:spLocks/>
              </p:cNvSpPr>
              <p:nvPr/>
            </p:nvSpPr>
            <p:spPr>
              <a:xfrm>
                <a:off x="360097" y="1076846"/>
                <a:ext cx="8387630" cy="4563066"/>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r>
                  <a:rPr lang="en-US" sz="1800" dirty="0">
                    <a:latin typeface="+mn-lt"/>
                  </a:rPr>
                  <a:t>I use pooled cross-sectional microdata, DB1B public dataset, from 2015 to 2019</a:t>
                </a:r>
              </a:p>
              <a:p>
                <a:r>
                  <a:rPr lang="en-US" sz="1800" dirty="0">
                    <a:latin typeface="+mn-lt"/>
                  </a:rPr>
                  <a:t>This paper conducts the following fixed effects (FE) and first difference (FD) approach to measure </a:t>
                </a:r>
                <a:r>
                  <a:rPr lang="en-US" sz="1800" b="1" u="sng" dirty="0">
                    <a:solidFill>
                      <a:srgbClr val="FF8D00"/>
                    </a:solidFill>
                    <a:latin typeface="+mn-lt"/>
                  </a:rPr>
                  <a:t>the heterogeneous treatment effect of the merger</a:t>
                </a:r>
                <a:r>
                  <a:rPr lang="en-US" sz="1800" dirty="0">
                    <a:solidFill>
                      <a:srgbClr val="FF8D00"/>
                    </a:solidFill>
                    <a:latin typeface="+mn-lt"/>
                  </a:rPr>
                  <a:t> </a:t>
                </a:r>
                <a:r>
                  <a:rPr lang="en-US" sz="1800" dirty="0">
                    <a:latin typeface="+mn-lt"/>
                  </a:rPr>
                  <a:t>:</a:t>
                </a:r>
                <a:endParaRPr lang="en-US" sz="100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𝑙𝑛</m:t>
                      </m:r>
                      <m:d>
                        <m:dPr>
                          <m:ctrlPr>
                            <a:rPr lang="en-US" sz="1800" i="1">
                              <a:latin typeface="Cambria Math" panose="02040503050406030204" pitchFamily="18" charset="0"/>
                            </a:rPr>
                          </m:ctrlPr>
                        </m:dPr>
                        <m:e>
                          <m:sSubSup>
                            <m:sSubSupPr>
                              <m:ctrlPr>
                                <a:rPr lang="en-US" sz="1800" b="0" i="1" smtClean="0">
                                  <a:latin typeface="Cambria Math" panose="02040503050406030204" pitchFamily="18" charset="0"/>
                                </a:rPr>
                              </m:ctrlPr>
                            </m:sSubSupPr>
                            <m:e>
                              <m:r>
                                <a:rPr lang="en-US" sz="1800" i="1">
                                  <a:latin typeface="Cambria Math" panose="02040503050406030204" pitchFamily="18" charset="0"/>
                                </a:rPr>
                                <m:t>𝑌</m:t>
                              </m:r>
                            </m:e>
                            <m:sub>
                              <m:r>
                                <a:rPr lang="en-US" sz="1800" i="1">
                                  <a:latin typeface="Cambria Math" panose="02040503050406030204" pitchFamily="18" charset="0"/>
                                </a:rPr>
                                <m:t>𝑚𝑡</m:t>
                              </m:r>
                            </m:sub>
                            <m:sup>
                              <m:r>
                                <a:rPr lang="en-US" sz="1800" b="0" i="1" smtClean="0">
                                  <a:latin typeface="Cambria Math" panose="02040503050406030204" pitchFamily="18" charset="0"/>
                                </a:rPr>
                                <m:t>𝐴𝑆𝑉𝑋</m:t>
                              </m:r>
                            </m:sup>
                          </m:sSubSup>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𝑚</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𝑝</m:t>
                          </m:r>
                        </m:sub>
                      </m:sSub>
                      <m:r>
                        <a:rPr lang="en-US" sz="1800" b="0" i="1" smtClean="0">
                          <a:latin typeface="Cambria Math" panose="02040503050406030204" pitchFamily="18" charset="0"/>
                        </a:rPr>
                        <m:t>𝑃𝑜𝑠𝑡</m:t>
                      </m:r>
                      <m:r>
                        <a:rPr lang="en-US" sz="1800" b="0" i="1" smtClean="0">
                          <a:latin typeface="Cambria Math" panose="02040503050406030204" pitchFamily="18" charset="0"/>
                        </a:rPr>
                        <m:t>+</m:t>
                      </m:r>
                      <m:r>
                        <a:rPr lang="en-US" sz="1800" b="0" i="1" smtClean="0">
                          <a:latin typeface="Cambria Math" panose="02040503050406030204" pitchFamily="18" charset="0"/>
                        </a:rPr>
                        <m:t>𝛽</m:t>
                      </m:r>
                      <m:d>
                        <m:dPr>
                          <m:ctrlPr>
                            <a:rPr lang="en-US" sz="1800" i="1">
                              <a:latin typeface="Cambria Math" panose="02040503050406030204" pitchFamily="18" charset="0"/>
                            </a:rPr>
                          </m:ctrlPr>
                        </m:dPr>
                        <m:e>
                          <m:r>
                            <a:rPr lang="en-US" sz="1800" i="1">
                              <a:latin typeface="Cambria Math" panose="02040503050406030204" pitchFamily="18" charset="0"/>
                            </a:rPr>
                            <m:t>𝐿𝐶</m:t>
                          </m:r>
                          <m:sSubSup>
                            <m:sSubSupPr>
                              <m:ctrlPr>
                                <a:rPr lang="en-US" sz="1800" b="0" i="1" smtClean="0">
                                  <a:latin typeface="Cambria Math" panose="02040503050406030204" pitchFamily="18" charset="0"/>
                                </a:rPr>
                              </m:ctrlPr>
                            </m:sSubSupPr>
                            <m:e>
                              <m:r>
                                <a:rPr lang="en-US" sz="1800" i="1">
                                  <a:latin typeface="Cambria Math" panose="02040503050406030204" pitchFamily="18" charset="0"/>
                                </a:rPr>
                                <m:t>𝐶</m:t>
                              </m:r>
                            </m:e>
                            <m:sub>
                              <m:r>
                                <a:rPr lang="en-US" sz="1800" i="1">
                                  <a:latin typeface="Cambria Math" panose="02040503050406030204" pitchFamily="18" charset="0"/>
                                </a:rPr>
                                <m:t>𝑚</m:t>
                              </m:r>
                            </m:sub>
                            <m:sup>
                              <m:r>
                                <a:rPr lang="en-US" sz="1800" b="0" i="1" smtClean="0">
                                  <a:latin typeface="Cambria Math" panose="02040503050406030204" pitchFamily="18" charset="0"/>
                                </a:rPr>
                                <m:t>𝑏𝑒𝑓</m:t>
                              </m:r>
                            </m:sup>
                          </m:sSubSup>
                          <m:r>
                            <a:rPr lang="en-US" sz="1800" i="1">
                              <a:latin typeface="Cambria Math" panose="02040503050406030204" pitchFamily="18" charset="0"/>
                            </a:rPr>
                            <m:t>×</m:t>
                          </m:r>
                          <m:r>
                            <a:rPr lang="en-US" sz="1800" i="1">
                              <a:latin typeface="Cambria Math" panose="02040503050406030204" pitchFamily="18" charset="0"/>
                            </a:rPr>
                            <m:t>𝑃𝑜𝑠𝑡</m:t>
                          </m:r>
                        </m:e>
                      </m:d>
                      <m:r>
                        <a:rPr lang="en-US" sz="1800" i="1">
                          <a:latin typeface="Cambria Math" panose="02040503050406030204" pitchFamily="18" charset="0"/>
                        </a:rPr>
                        <m:t>+</m:t>
                      </m:r>
                      <m:r>
                        <a:rPr lang="en-US" sz="1800" b="1" i="1">
                          <a:latin typeface="Cambria Math" panose="02040503050406030204" pitchFamily="18" charset="0"/>
                        </a:rPr>
                        <m:t>𝜸</m:t>
                      </m:r>
                      <m:r>
                        <a:rPr lang="en-US" sz="1800" b="1" i="1">
                          <a:latin typeface="Cambria Math" panose="02040503050406030204" pitchFamily="18" charset="0"/>
                        </a:rPr>
                        <m:t>𝑿</m:t>
                      </m:r>
                      <m:sSub>
                        <m:sSubPr>
                          <m:ctrlPr>
                            <a:rPr lang="en-US" sz="1800" b="1" i="1">
                              <a:latin typeface="Cambria Math" panose="02040503050406030204" pitchFamily="18" charset="0"/>
                            </a:rPr>
                          </m:ctrlPr>
                        </m:sSubPr>
                        <m:e>
                          <m:r>
                            <a:rPr lang="en-US" sz="1800" b="1" i="1">
                              <a:latin typeface="Cambria Math" panose="02040503050406030204" pitchFamily="18" charset="0"/>
                            </a:rPr>
                            <m:t>’</m:t>
                          </m:r>
                        </m:e>
                        <m:sub>
                          <m:r>
                            <a:rPr lang="en-US" sz="1800" b="1" i="1">
                              <a:latin typeface="Cambria Math" panose="02040503050406030204" pitchFamily="18" charset="0"/>
                            </a:rPr>
                            <m:t>𝒎𝒕</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𝜖</m:t>
                          </m:r>
                        </m:e>
                        <m:sub>
                          <m:r>
                            <a:rPr lang="en-US" sz="1800" i="1">
                              <a:latin typeface="Cambria Math" panose="02040503050406030204" pitchFamily="18" charset="0"/>
                            </a:rPr>
                            <m:t>𝑚𝑡</m:t>
                          </m:r>
                        </m:sub>
                      </m:sSub>
                      <m:r>
                        <a:rPr lang="en-US" sz="1800" b="0" i="1" smtClean="0">
                          <a:latin typeface="Cambria Math" panose="02040503050406030204" pitchFamily="18" charset="0"/>
                        </a:rPr>
                        <m:t>  (1)</m:t>
                      </m:r>
                    </m:oMath>
                  </m:oMathPara>
                </a14:m>
                <a:endParaRPr lang="en-US" sz="1800" i="0" dirty="0">
                  <a:latin typeface="+mn-lt"/>
                </a:endParaRPr>
              </a:p>
              <a:p>
                <a:pPr/>
                <a14:m>
                  <m:oMathPara xmlns:m="http://schemas.openxmlformats.org/officeDocument/2006/math">
                    <m:oMathParaPr>
                      <m:jc m:val="centerGroup"/>
                    </m:oMathParaPr>
                    <m:oMath xmlns:m="http://schemas.openxmlformats.org/officeDocument/2006/math">
                      <m:r>
                        <a:rPr lang="en-US" sz="1800" b="0" i="0" smtClean="0">
                          <a:latin typeface="Cambria Math" panose="02040503050406030204" pitchFamily="18" charset="0"/>
                        </a:rPr>
                        <m:t>                      </m:t>
                      </m:r>
                      <m:r>
                        <m:rPr>
                          <m:sty m:val="p"/>
                        </m:rPr>
                        <a:rPr lang="en-US" sz="1800" i="0" smtClean="0">
                          <a:latin typeface="Cambria Math" panose="02040503050406030204" pitchFamily="18" charset="0"/>
                        </a:rPr>
                        <m:t>Δ</m:t>
                      </m:r>
                      <m:r>
                        <a:rPr lang="en-US" sz="1800" i="1">
                          <a:latin typeface="Cambria Math" panose="02040503050406030204" pitchFamily="18" charset="0"/>
                        </a:rPr>
                        <m:t>𝑙𝑛</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𝑌</m:t>
                                  </m:r>
                                </m:e>
                              </m:acc>
                            </m:e>
                            <m:sub>
                              <m:r>
                                <a:rPr lang="en-US" sz="1800" i="1">
                                  <a:latin typeface="Cambria Math" panose="02040503050406030204" pitchFamily="18" charset="0"/>
                                </a:rPr>
                                <m:t>𝑚</m:t>
                              </m:r>
                              <m:r>
                                <a:rPr lang="en-US" sz="1800" b="0" i="1" smtClean="0">
                                  <a:latin typeface="Cambria Math" panose="02040503050406030204" pitchFamily="18" charset="0"/>
                                </a:rPr>
                                <m:t>𝑡</m:t>
                              </m:r>
                            </m:sub>
                            <m:sup>
                              <m:r>
                                <a:rPr lang="en-US" sz="1800" i="1">
                                  <a:latin typeface="Cambria Math" panose="02040503050406030204" pitchFamily="18" charset="0"/>
                                </a:rPr>
                                <m:t>𝐴𝑆𝑉𝑋</m:t>
                              </m:r>
                            </m:sup>
                          </m:sSubSup>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smtClean="0">
                              <a:latin typeface="Cambria Math" panose="02040503050406030204" pitchFamily="18" charset="0"/>
                            </a:rPr>
                            <m:t>𝛼</m:t>
                          </m:r>
                        </m:e>
                        <m:sub>
                          <m:r>
                            <a:rPr lang="en-US" sz="1800" b="0" i="1" smtClean="0">
                              <a:latin typeface="Cambria Math" panose="02040503050406030204" pitchFamily="18" charset="0"/>
                            </a:rPr>
                            <m:t>𝑝</m:t>
                          </m:r>
                        </m:sub>
                      </m:sSub>
                      <m:r>
                        <a:rPr lang="en-US" sz="1800" i="1">
                          <a:latin typeface="Cambria Math" panose="02040503050406030204" pitchFamily="18" charset="0"/>
                        </a:rPr>
                        <m:t> +</m:t>
                      </m:r>
                      <m:r>
                        <a:rPr lang="en-US" sz="1800" i="1" smtClean="0">
                          <a:latin typeface="Cambria Math" panose="02040503050406030204" pitchFamily="18" charset="0"/>
                        </a:rPr>
                        <m:t>𝛽</m:t>
                      </m:r>
                      <m:r>
                        <a:rPr lang="en-US" sz="1800" i="1">
                          <a:latin typeface="Cambria Math" panose="02040503050406030204" pitchFamily="18" charset="0"/>
                        </a:rPr>
                        <m:t> </m:t>
                      </m:r>
                      <m:r>
                        <a:rPr lang="en-US" sz="1800" i="1">
                          <a:latin typeface="Cambria Math" panose="02040503050406030204" pitchFamily="18" charset="0"/>
                        </a:rPr>
                        <m:t>𝐿𝐶</m:t>
                      </m:r>
                      <m:sSubSup>
                        <m:sSubSupPr>
                          <m:ctrlPr>
                            <a:rPr lang="en-US" sz="1800" i="1">
                              <a:latin typeface="Cambria Math" panose="02040503050406030204" pitchFamily="18" charset="0"/>
                            </a:rPr>
                          </m:ctrlPr>
                        </m:sSubSupPr>
                        <m:e>
                          <m:r>
                            <a:rPr lang="en-US" sz="1800" i="1">
                              <a:latin typeface="Cambria Math" panose="02040503050406030204" pitchFamily="18" charset="0"/>
                            </a:rPr>
                            <m:t>𝐶</m:t>
                          </m:r>
                        </m:e>
                        <m:sub>
                          <m:r>
                            <a:rPr lang="en-US" sz="1800" i="1">
                              <a:latin typeface="Cambria Math" panose="02040503050406030204" pitchFamily="18" charset="0"/>
                            </a:rPr>
                            <m:t>𝑚</m:t>
                          </m:r>
                        </m:sub>
                        <m:sup>
                          <m:r>
                            <a:rPr lang="en-US" sz="1800" b="0" i="1" smtClean="0">
                              <a:latin typeface="Cambria Math" panose="02040503050406030204" pitchFamily="18" charset="0"/>
                            </a:rPr>
                            <m:t>𝑏𝑒𝑓</m:t>
                          </m:r>
                        </m:sup>
                      </m:sSubSup>
                      <m:r>
                        <a:rPr lang="en-US" sz="1800" i="1">
                          <a:latin typeface="Cambria Math" panose="02040503050406030204" pitchFamily="18" charset="0"/>
                        </a:rPr>
                        <m:t> +</m:t>
                      </m:r>
                      <m:r>
                        <a:rPr lang="en-US" sz="1800" b="1" i="1" smtClean="0">
                          <a:latin typeface="Cambria Math" panose="02040503050406030204" pitchFamily="18" charset="0"/>
                        </a:rPr>
                        <m:t>𝜸</m:t>
                      </m:r>
                      <m:r>
                        <a:rPr lang="en-US" sz="1800" b="1" i="0" smtClean="0">
                          <a:latin typeface="Cambria Math" panose="02040503050406030204" pitchFamily="18" charset="0"/>
                        </a:rPr>
                        <m:t>𝚫</m:t>
                      </m:r>
                      <m:r>
                        <a:rPr lang="en-US" sz="1800" b="1" i="1">
                          <a:latin typeface="Cambria Math" panose="02040503050406030204" pitchFamily="18" charset="0"/>
                        </a:rPr>
                        <m:t>𝑿</m:t>
                      </m:r>
                      <m:sSub>
                        <m:sSubPr>
                          <m:ctrlPr>
                            <a:rPr lang="en-US" sz="1800" b="1" i="1">
                              <a:latin typeface="Cambria Math" panose="02040503050406030204" pitchFamily="18" charset="0"/>
                            </a:rPr>
                          </m:ctrlPr>
                        </m:sSubPr>
                        <m:e>
                          <m:r>
                            <a:rPr lang="en-US" sz="1800" b="1" i="1">
                              <a:latin typeface="Cambria Math" panose="02040503050406030204" pitchFamily="18" charset="0"/>
                            </a:rPr>
                            <m:t>′</m:t>
                          </m:r>
                        </m:e>
                        <m:sub>
                          <m:r>
                            <a:rPr lang="en-US" sz="1800" b="1" i="1">
                              <a:latin typeface="Cambria Math" panose="02040503050406030204" pitchFamily="18" charset="0"/>
                            </a:rPr>
                            <m:t>𝒎</m:t>
                          </m:r>
                          <m:r>
                            <a:rPr lang="en-US" sz="1800" b="1" i="1" smtClean="0">
                              <a:latin typeface="Cambria Math" panose="02040503050406030204" pitchFamily="18" charset="0"/>
                            </a:rPr>
                            <m:t>𝒕</m:t>
                          </m:r>
                        </m:sub>
                      </m:sSub>
                      <m:r>
                        <a:rPr lang="en-US" sz="1800" i="1">
                          <a:latin typeface="Cambria Math" panose="02040503050406030204" pitchFamily="18" charset="0"/>
                        </a:rPr>
                        <m:t> +</m:t>
                      </m:r>
                      <m:r>
                        <m:rPr>
                          <m:sty m:val="p"/>
                        </m:rPr>
                        <a:rPr lang="en-US" sz="1800" i="0" smtClean="0">
                          <a:latin typeface="Cambria Math" panose="02040503050406030204" pitchFamily="18" charset="0"/>
                        </a:rPr>
                        <m:t>Δ</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𝜖</m:t>
                          </m:r>
                        </m:e>
                        <m:sub>
                          <m:r>
                            <a:rPr lang="en-US" sz="1800" i="1">
                              <a:latin typeface="Cambria Math" panose="02040503050406030204" pitchFamily="18" charset="0"/>
                            </a:rPr>
                            <m:t>𝑚</m:t>
                          </m:r>
                          <m:r>
                            <a:rPr lang="en-US" sz="1800" b="0" i="1" smtClean="0">
                              <a:latin typeface="Cambria Math" panose="02040503050406030204" pitchFamily="18" charset="0"/>
                            </a:rPr>
                            <m:t>𝑡</m:t>
                          </m:r>
                        </m:sub>
                      </m:sSub>
                      <m:r>
                        <a:rPr lang="en-US" sz="1800" i="1">
                          <a:latin typeface="Cambria Math" panose="02040503050406030204" pitchFamily="18" charset="0"/>
                        </a:rPr>
                        <m:t> </m:t>
                      </m:r>
                      <m:r>
                        <a:rPr lang="en-US" sz="1800" b="0" i="1" smtClean="0">
                          <a:latin typeface="Cambria Math" panose="02040503050406030204" pitchFamily="18" charset="0"/>
                        </a:rPr>
                        <m:t>               (2)</m:t>
                      </m:r>
                    </m:oMath>
                  </m:oMathPara>
                </a14:m>
                <a:endParaRPr lang="en-US" sz="1800" dirty="0">
                  <a:latin typeface="+mn-lt"/>
                </a:endParaRPr>
              </a:p>
              <a:p>
                <a:pPr algn="ctr">
                  <a:lnSpc>
                    <a:spcPct val="120000"/>
                  </a:lnSpc>
                </a:pPr>
                <a:endParaRPr lang="en-US" sz="1000" dirty="0">
                  <a:latin typeface="+mn-lt"/>
                </a:endParaRPr>
              </a:p>
              <a:p>
                <a:pPr marL="1200150" lvl="2" indent="-285750">
                  <a:buFont typeface="Wingdings" pitchFamily="2" charset="2"/>
                  <a:buChar char="§"/>
                </a:pPr>
                <a14:m>
                  <m:oMath xmlns:m="http://schemas.openxmlformats.org/officeDocument/2006/math">
                    <m:r>
                      <a:rPr lang="en-US" sz="1800" i="1" smtClean="0">
                        <a:latin typeface="Cambria Math" panose="02040503050406030204" pitchFamily="18" charset="0"/>
                      </a:rPr>
                      <m:t>𝑙𝑛</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b="0" i="1" smtClean="0">
                                <a:latin typeface="Cambria Math" panose="02040503050406030204" pitchFamily="18" charset="0"/>
                              </a:rPr>
                              <m:t>𝑌</m:t>
                            </m:r>
                          </m:e>
                          <m:sub>
                            <m:r>
                              <a:rPr lang="en-US" sz="1800" i="1">
                                <a:latin typeface="Cambria Math" panose="02040503050406030204" pitchFamily="18" charset="0"/>
                              </a:rPr>
                              <m:t>𝑚</m:t>
                            </m:r>
                            <m:r>
                              <a:rPr lang="en-US" sz="1800" b="0" i="1" smtClean="0">
                                <a:latin typeface="Cambria Math" panose="02040503050406030204" pitchFamily="18" charset="0"/>
                              </a:rPr>
                              <m:t>𝑡</m:t>
                            </m:r>
                          </m:sub>
                          <m:sup>
                            <m:r>
                              <a:rPr lang="en-US" sz="1800" i="1">
                                <a:latin typeface="Cambria Math" panose="02040503050406030204" pitchFamily="18" charset="0"/>
                              </a:rPr>
                              <m:t>𝐴𝑆𝑉𝑋</m:t>
                            </m:r>
                          </m:sup>
                        </m:sSubSup>
                      </m:e>
                    </m:d>
                    <m:r>
                      <a:rPr lang="en-US" sz="1800" i="1">
                        <a:latin typeface="Cambria Math" panose="02040503050406030204" pitchFamily="18" charset="0"/>
                      </a:rPr>
                      <m:t> </m:t>
                    </m:r>
                  </m:oMath>
                </a14:m>
                <a:r>
                  <a:rPr lang="en-US" sz="1800" dirty="0">
                    <a:latin typeface="+mn-lt"/>
                  </a:rPr>
                  <a:t>is log average market fares of Alaska/Virgin for a market 𝑚 in a quarter 𝑡</a:t>
                </a:r>
              </a:p>
              <a:p>
                <a:pPr marL="1200150" lvl="2" indent="-285750">
                  <a:buFont typeface="Wingdings" pitchFamily="2" charset="2"/>
                  <a:buChar char="§"/>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𝑚</m:t>
                        </m:r>
                      </m:sub>
                    </m:sSub>
                  </m:oMath>
                </a14:m>
                <a:r>
                  <a:rPr lang="en-US" sz="1800" dirty="0">
                    <a:latin typeface="+mn-lt"/>
                  </a:rPr>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𝑡</m:t>
                        </m:r>
                      </m:sub>
                    </m:sSub>
                  </m:oMath>
                </a14:m>
                <a:r>
                  <a:rPr lang="en-US" sz="1800" dirty="0">
                    <a:latin typeface="+mn-lt"/>
                  </a:rPr>
                  <a:t> represents market and time fixed effects respectively</a:t>
                </a:r>
              </a:p>
              <a:p>
                <a:pPr marL="1200150" lvl="2" indent="-285750">
                  <a:buFont typeface="Wingdings" pitchFamily="2" charset="2"/>
                  <a:buChar char="§"/>
                </a:pPr>
                <a14:m>
                  <m:oMath xmlns:m="http://schemas.openxmlformats.org/officeDocument/2006/math">
                    <m:r>
                      <a:rPr lang="en-US" sz="1800" b="0" i="1" smtClean="0">
                        <a:latin typeface="Cambria Math" panose="02040503050406030204" pitchFamily="18" charset="0"/>
                      </a:rPr>
                      <m:t>𝑃𝑜𝑠𝑡</m:t>
                    </m:r>
                  </m:oMath>
                </a14:m>
                <a:r>
                  <a:rPr lang="en-US" sz="1800" dirty="0">
                    <a:latin typeface="+mn-lt"/>
                  </a:rPr>
                  <a:t> is a dummy indicator of the time after 2018Q2</a:t>
                </a:r>
              </a:p>
              <a:p>
                <a:pPr marL="1200150" lvl="2" indent="-285750">
                  <a:buFont typeface="Wingdings" pitchFamily="2" charset="2"/>
                  <a:buChar char="§"/>
                </a:pPr>
                <a14:m>
                  <m:oMath xmlns:m="http://schemas.openxmlformats.org/officeDocument/2006/math">
                    <m:r>
                      <a:rPr lang="en-US" sz="1800" b="0" i="1" smtClean="0">
                        <a:latin typeface="Cambria Math" panose="02040503050406030204" pitchFamily="18" charset="0"/>
                      </a:rPr>
                      <m:t>𝐿𝐶</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𝑚</m:t>
                        </m:r>
                      </m:sub>
                    </m:sSub>
                  </m:oMath>
                </a14:m>
                <a:r>
                  <a:rPr lang="en-US" sz="1800" dirty="0">
                    <a:latin typeface="+mn-lt"/>
                  </a:rPr>
                  <a:t> is a ratio of LCCs seats to total seats during the pre-merger period</a:t>
                </a:r>
              </a:p>
              <a:p>
                <a:pPr marL="1200150" lvl="2" indent="-285750">
                  <a:buFont typeface="Wingdings" pitchFamily="2" charset="2"/>
                  <a:buChar char="§"/>
                </a:pPr>
                <a14:m>
                  <m:oMath xmlns:m="http://schemas.openxmlformats.org/officeDocument/2006/math">
                    <m:r>
                      <a:rPr lang="en-US" sz="1800" b="1" i="1">
                        <a:latin typeface="Cambria Math" panose="02040503050406030204" pitchFamily="18" charset="0"/>
                      </a:rPr>
                      <m:t>𝑿</m:t>
                    </m:r>
                    <m:sSub>
                      <m:sSubPr>
                        <m:ctrlPr>
                          <a:rPr lang="en-US" sz="1800" b="1" i="1">
                            <a:latin typeface="Cambria Math" panose="02040503050406030204" pitchFamily="18" charset="0"/>
                          </a:rPr>
                        </m:ctrlPr>
                      </m:sSubPr>
                      <m:e>
                        <m:r>
                          <a:rPr lang="en-US" sz="1800" b="1" i="1">
                            <a:latin typeface="Cambria Math" panose="02040503050406030204" pitchFamily="18" charset="0"/>
                          </a:rPr>
                          <m:t>’</m:t>
                        </m:r>
                      </m:e>
                      <m:sub>
                        <m:r>
                          <a:rPr lang="en-US" sz="1800" b="1" i="1">
                            <a:latin typeface="Cambria Math" panose="02040503050406030204" pitchFamily="18" charset="0"/>
                          </a:rPr>
                          <m:t>𝒎𝒕</m:t>
                        </m:r>
                      </m:sub>
                    </m:sSub>
                  </m:oMath>
                </a14:m>
                <a:r>
                  <a:rPr lang="en-US" sz="1800" dirty="0">
                    <a:latin typeface="+mn-lt"/>
                  </a:rPr>
                  <a:t> is a vector of controls including seat class (coach/business/first), a ratio of roundtrips, a number of transfers, </a:t>
                </a:r>
                <a:r>
                  <a:rPr lang="en-US" sz="1800" dirty="0" err="1">
                    <a:latin typeface="+mn-lt"/>
                  </a:rPr>
                  <a:t>etc</a:t>
                </a:r>
                <a:endParaRPr lang="en-US" sz="1800" dirty="0">
                  <a:latin typeface="+mn-lt"/>
                </a:endParaRPr>
              </a:p>
              <a:p>
                <a:pPr marL="1200150" lvl="2" indent="-285750">
                  <a:lnSpc>
                    <a:spcPct val="120000"/>
                  </a:lnSpc>
                  <a:buFont typeface="Arial" panose="020B0604020202020204" pitchFamily="34" charset="0"/>
                  <a:buChar char="•"/>
                </a:pPr>
                <a:endParaRPr lang="en-US" sz="1400" dirty="0">
                  <a:latin typeface="+mn-lt"/>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60097" y="1076846"/>
                <a:ext cx="8387630" cy="4563066"/>
              </a:xfrm>
              <a:prstGeom prst="rect">
                <a:avLst/>
              </a:prstGeom>
              <a:blipFill>
                <a:blip r:embed="rId4"/>
                <a:stretch>
                  <a:fillRect l="-908" t="-831"/>
                </a:stretch>
              </a:blipFill>
              <a:ln w="12700">
                <a:noFill/>
              </a:ln>
            </p:spPr>
            <p:txBody>
              <a:bodyPr/>
              <a:lstStyle/>
              <a:p>
                <a:r>
                  <a:rPr lang="en-US">
                    <a:noFill/>
                  </a:rPr>
                  <a:t> </a:t>
                </a:r>
              </a:p>
            </p:txBody>
          </p:sp>
        </mc:Fallback>
      </mc:AlternateContent>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Empirical Strategy 1: Fixed effects and First difference models</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8</a:t>
            </a:fld>
            <a:endParaRPr lang="en-US"/>
          </a:p>
        </p:txBody>
      </p:sp>
      <mc:AlternateContent xmlns:mc="http://schemas.openxmlformats.org/markup-compatibility/2006" xmlns:a14="http://schemas.microsoft.com/office/drawing/2010/main">
        <mc:Choice Requires="a14">
          <p:sp>
            <p:nvSpPr>
              <p:cNvPr id="9" name="TrackerNum 21">
                <a:extLst>
                  <a:ext uri="{FF2B5EF4-FFF2-40B4-BE49-F238E27FC236}">
                    <a16:creationId xmlns:a16="http://schemas.microsoft.com/office/drawing/2014/main" id="{2703E64E-12B3-9542-8D7B-40F70981429B}"/>
                  </a:ext>
                </a:extLst>
              </p:cNvPr>
              <p:cNvSpPr/>
              <p:nvPr>
                <p:custDataLst>
                  <p:tags r:id="rId1"/>
                </p:custDataLst>
              </p:nvPr>
            </p:nvSpPr>
            <p:spPr>
              <a:xfrm>
                <a:off x="166224" y="5546725"/>
                <a:ext cx="8811552" cy="7620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buClr>
                    <a:schemeClr val="lt1"/>
                  </a:buClr>
                </a:pP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𝜶</m:t>
                        </m:r>
                      </m:e>
                      <m:sub>
                        <m:r>
                          <a:rPr lang="en-US" b="1" i="1" smtClean="0">
                            <a:latin typeface="Cambria Math" panose="02040503050406030204" pitchFamily="18" charset="0"/>
                          </a:rPr>
                          <m:t>𝒑</m:t>
                        </m:r>
                      </m:sub>
                    </m:sSub>
                  </m:oMath>
                </a14:m>
                <a:r>
                  <a:rPr lang="en-US" b="1" dirty="0">
                    <a:latin typeface="Garamond" panose="02020404030301010803" pitchFamily="18" charset="0"/>
                  </a:rPr>
                  <a:t> measures the direct effect of the merger on Alaska/Virgin airfares</a:t>
                </a:r>
              </a:p>
              <a:p>
                <a:pPr>
                  <a:buClr>
                    <a:schemeClr val="lt1"/>
                  </a:buClr>
                </a:pPr>
                <a14:m>
                  <m:oMath xmlns:m="http://schemas.openxmlformats.org/officeDocument/2006/math">
                    <m:r>
                      <a:rPr lang="en-US" b="1" i="1" smtClean="0">
                        <a:latin typeface="Cambria Math" panose="02040503050406030204" pitchFamily="18" charset="0"/>
                      </a:rPr>
                      <m:t>𝜷</m:t>
                    </m:r>
                  </m:oMath>
                </a14:m>
                <a:r>
                  <a:rPr lang="en-US" b="1" dirty="0">
                    <a:latin typeface="Garamond" panose="02020404030301010803" pitchFamily="18" charset="0"/>
                  </a:rPr>
                  <a:t> captures how the effect differs across markets </a:t>
                </a:r>
                <a:r>
                  <a:rPr lang="en-US" b="1" dirty="0"/>
                  <a:t>with different LCC presences</a:t>
                </a:r>
                <a:endParaRPr kumimoji="1" lang="ja-JP" altLang="en-US" b="1" dirty="0">
                  <a:solidFill>
                    <a:schemeClr val="bg1"/>
                  </a:solidFill>
                </a:endParaRPr>
              </a:p>
            </p:txBody>
          </p:sp>
        </mc:Choice>
        <mc:Fallback xmlns="">
          <p:sp>
            <p:nvSpPr>
              <p:cNvPr id="9" name="TrackerNum 21">
                <a:extLst>
                  <a:ext uri="{FF2B5EF4-FFF2-40B4-BE49-F238E27FC236}">
                    <a16:creationId xmlns:a16="http://schemas.microsoft.com/office/drawing/2014/main" id="{2703E64E-12B3-9542-8D7B-40F70981429B}"/>
                  </a:ext>
                </a:extLst>
              </p:cNvPr>
              <p:cNvSpPr>
                <a:spLocks noRot="1" noChangeAspect="1" noMove="1" noResize="1" noEditPoints="1" noAdjustHandles="1" noChangeArrowheads="1" noChangeShapeType="1" noTextEdit="1"/>
              </p:cNvSpPr>
              <p:nvPr>
                <p:custDataLst>
                  <p:tags r:id="rId5"/>
                </p:custDataLst>
              </p:nvPr>
            </p:nvSpPr>
            <p:spPr>
              <a:xfrm>
                <a:off x="166224" y="5546725"/>
                <a:ext cx="8811552" cy="762000"/>
              </a:xfrm>
              <a:prstGeom prst="roundRect">
                <a:avLst/>
              </a:prstGeom>
              <a:blipFill>
                <a:blip r:embed="rId6"/>
                <a:stretch>
                  <a:fillRect b="-6557"/>
                </a:stretch>
              </a:blipFill>
              <a:ln w="6350">
                <a:noFill/>
              </a:ln>
            </p:spPr>
            <p:txBody>
              <a:bodyPr/>
              <a:lstStyle/>
              <a:p>
                <a:r>
                  <a:rPr lang="en-US">
                    <a:noFill/>
                  </a:rPr>
                  <a:t> </a:t>
                </a:r>
              </a:p>
            </p:txBody>
          </p:sp>
        </mc:Fallback>
      </mc:AlternateContent>
    </p:spTree>
    <p:extLst>
      <p:ext uri="{BB962C8B-B14F-4D97-AF65-F5344CB8AC3E}">
        <p14:creationId xmlns:p14="http://schemas.microsoft.com/office/powerpoint/2010/main" val="171057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p:cNvSpPr txBox="1">
                <a:spLocks/>
              </p:cNvSpPr>
              <p:nvPr/>
            </p:nvSpPr>
            <p:spPr>
              <a:xfrm>
                <a:off x="360096" y="1076845"/>
                <a:ext cx="8631504" cy="5414887"/>
              </a:xfrm>
              <a:prstGeom prst="rect">
                <a:avLst/>
              </a:prstGeom>
              <a:ln w="12700">
                <a:noFill/>
              </a:ln>
            </p:spPr>
            <p:txBody>
              <a:bodyPr vert="horz" lIns="68598" tIns="34299" rIns="68598" bIns="34299" rtlCol="0">
                <a:normAutofit/>
              </a:bodyPr>
              <a:lstStyle>
                <a:lvl1pPr marL="0" indent="0" algn="l" defTabSz="457200" rtl="0" eaLnBrk="1" latinLnBrk="0" hangingPunct="1">
                  <a:spcBef>
                    <a:spcPct val="20000"/>
                  </a:spcBef>
                  <a:buFont typeface="Arial"/>
                  <a:buNone/>
                  <a:defRPr sz="3200" b="0" i="0" kern="1200">
                    <a:solidFill>
                      <a:schemeClr val="tx1"/>
                    </a:solidFill>
                    <a:latin typeface="Adobe Caslon Pro"/>
                    <a:ea typeface="+mn-ea"/>
                    <a:cs typeface="Adobe Caslon Pro"/>
                  </a:defRPr>
                </a:lvl1pPr>
                <a:lvl2pPr marL="457200" indent="0" algn="l" defTabSz="457200" rtl="0" eaLnBrk="1" latinLnBrk="0" hangingPunct="1">
                  <a:spcBef>
                    <a:spcPct val="20000"/>
                  </a:spcBef>
                  <a:buFont typeface="Arial"/>
                  <a:buNone/>
                  <a:defRPr sz="2800" b="0" i="0" kern="1200">
                    <a:solidFill>
                      <a:schemeClr val="tx1"/>
                    </a:solidFill>
                    <a:latin typeface="Adobe Caslon Pro"/>
                    <a:ea typeface="+mn-ea"/>
                    <a:cs typeface="Adobe Caslon Pro"/>
                  </a:defRPr>
                </a:lvl2pPr>
                <a:lvl3pPr marL="914400" indent="0" algn="l" defTabSz="457200" rtl="0" eaLnBrk="1" latinLnBrk="0" hangingPunct="1">
                  <a:spcBef>
                    <a:spcPct val="20000"/>
                  </a:spcBef>
                  <a:buFont typeface="Arial"/>
                  <a:buNone/>
                  <a:defRPr sz="2400" b="0" i="0" kern="1200">
                    <a:solidFill>
                      <a:schemeClr val="tx1"/>
                    </a:solidFill>
                    <a:latin typeface="Adobe Caslon Pro"/>
                    <a:ea typeface="+mn-ea"/>
                    <a:cs typeface="Adobe Caslon Pro"/>
                  </a:defRPr>
                </a:lvl3pPr>
                <a:lvl4pPr marL="13716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4pPr>
                <a:lvl5pPr marL="1828800" indent="0" algn="l" defTabSz="457200" rtl="0" eaLnBrk="1" latinLnBrk="0" hangingPunct="1">
                  <a:spcBef>
                    <a:spcPct val="20000"/>
                  </a:spcBef>
                  <a:buFont typeface="Arial"/>
                  <a:buNone/>
                  <a:defRPr sz="2000" b="0" i="0" kern="1200">
                    <a:solidFill>
                      <a:schemeClr val="tx1"/>
                    </a:solidFill>
                    <a:latin typeface="Adobe Caslon Pro"/>
                    <a:ea typeface="+mn-ea"/>
                    <a:cs typeface="Adobe Caslon Pro"/>
                  </a:defRPr>
                </a:lvl5pPr>
                <a:lvl6pPr marL="2286000" indent="0" algn="l" defTabSz="457200" rtl="0" eaLnBrk="1" latinLnBrk="0" hangingPunct="1">
                  <a:spcBef>
                    <a:spcPct val="20000"/>
                  </a:spcBef>
                  <a:buFont typeface="Arial"/>
                  <a:buNone/>
                  <a:defRPr sz="20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20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20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2000" kern="1200">
                    <a:solidFill>
                      <a:schemeClr val="tx1"/>
                    </a:solidFill>
                    <a:latin typeface="+mn-lt"/>
                    <a:ea typeface="+mn-ea"/>
                    <a:cs typeface="+mn-cs"/>
                  </a:defRPr>
                </a:lvl9pPr>
              </a:lstStyle>
              <a:p>
                <a:pPr>
                  <a:lnSpc>
                    <a:spcPct val="120000"/>
                  </a:lnSpc>
                </a:pPr>
                <a:r>
                  <a:rPr lang="en-US" sz="1800" dirty="0">
                    <a:latin typeface="+mn-lt"/>
                  </a:rPr>
                  <a:t>To estimate </a:t>
                </a:r>
                <a:r>
                  <a:rPr lang="en-US" sz="1800" b="1" u="sng" dirty="0">
                    <a:solidFill>
                      <a:srgbClr val="FF8D00"/>
                    </a:solidFill>
                    <a:latin typeface="+mn-lt"/>
                  </a:rPr>
                  <a:t>the spillover effect</a:t>
                </a:r>
                <a:r>
                  <a:rPr lang="en-US" sz="1800" dirty="0">
                    <a:latin typeface="+mn-lt"/>
                  </a:rPr>
                  <a:t>, this paper uses the two-way fixed effects (TWFE) model:</a:t>
                </a:r>
              </a:p>
              <a:p>
                <a:pPr>
                  <a:lnSpc>
                    <a:spcPct val="120000"/>
                  </a:lnSpc>
                </a:pPr>
                <a:endParaRPr lang="en-US" sz="600" dirty="0">
                  <a:latin typeface="+mn-lt"/>
                </a:endParaRPr>
              </a:p>
              <a:p>
                <a:pPr>
                  <a:lnSpc>
                    <a:spcPct val="120000"/>
                  </a:lnSpc>
                </a:pPr>
                <a:r>
                  <a:rPr lang="en-US" sz="1800" dirty="0">
                    <a:latin typeface="+mn-lt"/>
                  </a:rPr>
                  <a:t>		</a:t>
                </a:r>
                <a14:m>
                  <m:oMath xmlns:m="http://schemas.openxmlformats.org/officeDocument/2006/math">
                    <m:r>
                      <a:rPr lang="en-US" sz="1800" i="1">
                        <a:latin typeface="Cambria Math" panose="02040503050406030204" pitchFamily="18" charset="0"/>
                      </a:rPr>
                      <m:t>𝑙𝑛</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b="0" i="1" smtClean="0">
                                <a:latin typeface="Cambria Math" panose="02040503050406030204" pitchFamily="18" charset="0"/>
                              </a:rPr>
                              <m:t>𝑚𝑡</m:t>
                            </m:r>
                          </m:sub>
                        </m:sSub>
                      </m:e>
                    </m:d>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i="1" smtClean="0">
                            <a:latin typeface="Cambria Math" panose="02040503050406030204" pitchFamily="18" charset="0"/>
                          </a:rPr>
                          <m:t>𝛼</m:t>
                        </m:r>
                      </m:e>
                      <m:sub>
                        <m:r>
                          <a:rPr lang="en-US" sz="1800" b="0" i="1" smtClean="0">
                            <a:latin typeface="Cambria Math" panose="02040503050406030204" pitchFamily="18" charset="0"/>
                          </a:rPr>
                          <m:t>𝑚</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smtClean="0">
                            <a:latin typeface="Cambria Math" panose="02040503050406030204" pitchFamily="18" charset="0"/>
                          </a:rPr>
                          <m:t>𝛼</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panose="02040503050406030204" pitchFamily="18" charset="0"/>
                          </a:rPr>
                          <m:t>1</m:t>
                        </m:r>
                      </m:sub>
                    </m:sSub>
                    <m:d>
                      <m:dPr>
                        <m:ctrlPr>
                          <a:rPr lang="en-US" sz="1800" i="1">
                            <a:latin typeface="Cambria Math" panose="02040503050406030204" pitchFamily="18" charset="0"/>
                          </a:rPr>
                        </m:ctrlPr>
                      </m:dPr>
                      <m:e>
                        <m:r>
                          <a:rPr lang="en-US" sz="1800" i="1">
                            <a:latin typeface="Cambria Math" panose="02040503050406030204" pitchFamily="18" charset="0"/>
                          </a:rPr>
                          <m:t>𝐴𝑆𝑉</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𝑚</m:t>
                            </m:r>
                          </m:sub>
                        </m:sSub>
                        <m:r>
                          <a:rPr lang="en-US" sz="1800" i="1">
                            <a:latin typeface="Cambria Math" panose="02040503050406030204" pitchFamily="18" charset="0"/>
                          </a:rPr>
                          <m:t>×</m:t>
                        </m:r>
                        <m:r>
                          <a:rPr lang="en-US" sz="1800" i="1">
                            <a:latin typeface="Cambria Math" panose="02040503050406030204" pitchFamily="18" charset="0"/>
                          </a:rPr>
                          <m:t>𝑃𝑜𝑠</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𝑡</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smtClean="0">
                            <a:latin typeface="Cambria Math" panose="02040503050406030204" pitchFamily="18" charset="0"/>
                          </a:rPr>
                          <m:t>𝛽</m:t>
                        </m:r>
                      </m:e>
                      <m:sub>
                        <m:r>
                          <a:rPr lang="en-US" sz="1800" b="0" i="1" smtClean="0">
                            <a:latin typeface="Cambria Math" panose="02040503050406030204" pitchFamily="18" charset="0"/>
                          </a:rPr>
                          <m:t>2</m:t>
                        </m:r>
                      </m:sub>
                    </m:sSub>
                    <m:d>
                      <m:dPr>
                        <m:ctrlPr>
                          <a:rPr lang="en-US" sz="1800" i="1">
                            <a:latin typeface="Cambria Math" panose="02040503050406030204" pitchFamily="18" charset="0"/>
                          </a:rPr>
                        </m:ctrlPr>
                      </m:dPr>
                      <m:e>
                        <m:r>
                          <a:rPr lang="en-US" sz="1800" i="1">
                            <a:latin typeface="Cambria Math" panose="02040503050406030204" pitchFamily="18" charset="0"/>
                          </a:rPr>
                          <m:t>𝐿𝐶</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b="0" i="1" smtClean="0">
                                <a:latin typeface="Cambria Math" panose="02040503050406030204" pitchFamily="18" charset="0"/>
                              </a:rPr>
                              <m:t>𝑚</m:t>
                            </m:r>
                          </m:sub>
                        </m:sSub>
                        <m:r>
                          <a:rPr lang="en-US" sz="1800" i="1" smtClean="0">
                            <a:latin typeface="Cambria Math" panose="02040503050406030204" pitchFamily="18" charset="0"/>
                          </a:rPr>
                          <m:t>×</m:t>
                        </m:r>
                        <m:r>
                          <a:rPr lang="en-US" sz="1800" i="1">
                            <a:latin typeface="Cambria Math" panose="02040503050406030204" pitchFamily="18" charset="0"/>
                          </a:rPr>
                          <m:t>𝑃𝑜𝑠</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𝑡</m:t>
                            </m:r>
                          </m:sub>
                        </m:sSub>
                      </m:e>
                    </m:d>
                  </m:oMath>
                </a14:m>
                <a:endParaRPr lang="en-US" sz="1800" i="1" dirty="0">
                  <a:latin typeface="+mn-lt"/>
                </a:endParaRPr>
              </a:p>
              <a:p>
                <a:pPr>
                  <a:lnSpc>
                    <a:spcPct val="120000"/>
                  </a:lnSpc>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                              </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smtClean="0">
                              <a:latin typeface="Cambria Math" panose="02040503050406030204" pitchFamily="18" charset="0"/>
                            </a:rPr>
                            <m:t>𝛽</m:t>
                          </m:r>
                        </m:e>
                        <m:sub>
                          <m:r>
                            <a:rPr lang="en-US" sz="1800" i="1">
                              <a:latin typeface="Cambria Math" panose="02040503050406030204" pitchFamily="18" charset="0"/>
                            </a:rPr>
                            <m:t>3</m:t>
                          </m:r>
                        </m:sub>
                      </m:sSub>
                      <m:r>
                        <a:rPr lang="en-US" sz="1800" i="1">
                          <a:latin typeface="Cambria Math" panose="02040503050406030204" pitchFamily="18" charset="0"/>
                        </a:rPr>
                        <m:t> </m:t>
                      </m:r>
                      <m:d>
                        <m:dPr>
                          <m:ctrlPr>
                            <a:rPr lang="en-US" sz="1800" i="1">
                              <a:latin typeface="Cambria Math" panose="02040503050406030204" pitchFamily="18" charset="0"/>
                            </a:rPr>
                          </m:ctrlPr>
                        </m:dPr>
                        <m:e>
                          <m:r>
                            <a:rPr lang="en-US" sz="1800" i="1">
                              <a:latin typeface="Cambria Math" panose="02040503050406030204" pitchFamily="18" charset="0"/>
                            </a:rPr>
                            <m:t>𝐴𝑆𝑉</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b="0" i="1" smtClean="0">
                                  <a:latin typeface="Cambria Math" panose="02040503050406030204" pitchFamily="18" charset="0"/>
                                </a:rPr>
                                <m:t>𝑚</m:t>
                              </m:r>
                            </m:sub>
                          </m:sSub>
                          <m:r>
                            <a:rPr lang="en-US" sz="1800" i="1" smtClean="0">
                              <a:latin typeface="Cambria Math" panose="02040503050406030204" pitchFamily="18" charset="0"/>
                            </a:rPr>
                            <m:t>×</m:t>
                          </m:r>
                          <m:r>
                            <a:rPr lang="en-US" sz="1800" i="1">
                              <a:latin typeface="Cambria Math" panose="02040503050406030204" pitchFamily="18" charset="0"/>
                            </a:rPr>
                            <m:t>𝐿𝐶</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b="0" i="1" smtClean="0">
                                  <a:latin typeface="Cambria Math" panose="02040503050406030204" pitchFamily="18" charset="0"/>
                                </a:rPr>
                                <m:t>𝑚</m:t>
                              </m:r>
                            </m:sub>
                          </m:sSub>
                          <m:r>
                            <a:rPr lang="en-US" sz="1800" i="1" smtClean="0">
                              <a:latin typeface="Cambria Math" panose="02040503050406030204" pitchFamily="18" charset="0"/>
                            </a:rPr>
                            <m:t>×</m:t>
                          </m:r>
                          <m:r>
                            <a:rPr lang="en-US" sz="1800" i="1">
                              <a:latin typeface="Cambria Math" panose="02040503050406030204" pitchFamily="18" charset="0"/>
                            </a:rPr>
                            <m:t> </m:t>
                          </m:r>
                          <m:r>
                            <a:rPr lang="en-US" sz="1800" i="1">
                              <a:latin typeface="Cambria Math" panose="02040503050406030204" pitchFamily="18" charset="0"/>
                            </a:rPr>
                            <m:t>𝑃𝑜𝑠</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𝑡</m:t>
                              </m:r>
                            </m:sub>
                          </m:sSub>
                        </m:e>
                      </m:d>
                      <m:r>
                        <a:rPr lang="en-US" sz="1800" i="1" smtClean="0">
                          <a:latin typeface="Cambria Math" panose="02040503050406030204" pitchFamily="18" charset="0"/>
                        </a:rPr>
                        <m:t>+</m:t>
                      </m:r>
                      <m:r>
                        <a:rPr lang="en-US" sz="1800" b="1" i="1" smtClean="0">
                          <a:latin typeface="Cambria Math" panose="02040503050406030204" pitchFamily="18" charset="0"/>
                        </a:rPr>
                        <m:t>𝜸</m:t>
                      </m:r>
                      <m:r>
                        <a:rPr lang="en-US" sz="1800" b="1" i="1">
                          <a:latin typeface="Cambria Math" panose="02040503050406030204" pitchFamily="18" charset="0"/>
                        </a:rPr>
                        <m:t>𝑿</m:t>
                      </m:r>
                      <m:sSub>
                        <m:sSubPr>
                          <m:ctrlPr>
                            <a:rPr lang="en-US" sz="1800" b="1" i="1">
                              <a:latin typeface="Cambria Math" panose="02040503050406030204" pitchFamily="18" charset="0"/>
                            </a:rPr>
                          </m:ctrlPr>
                        </m:sSubPr>
                        <m:e>
                          <m:r>
                            <a:rPr lang="en-US" sz="1800" b="1" i="1" smtClean="0">
                              <a:latin typeface="Cambria Math" panose="02040503050406030204" pitchFamily="18" charset="0"/>
                            </a:rPr>
                            <m:t>’</m:t>
                          </m:r>
                        </m:e>
                        <m:sub>
                          <m:r>
                            <a:rPr lang="en-US" sz="1800" b="1" i="1" smtClean="0">
                              <a:latin typeface="Cambria Math" panose="02040503050406030204" pitchFamily="18" charset="0"/>
                            </a:rPr>
                            <m:t>𝒎𝒕</m:t>
                          </m:r>
                        </m:sub>
                      </m:sSub>
                      <m:r>
                        <a:rPr lang="en-US" sz="1800" i="1">
                          <a:latin typeface="Cambria Math" panose="02040503050406030204" pitchFamily="18" charset="0"/>
                        </a:rPr>
                        <m:t> +</m:t>
                      </m:r>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𝜖</m:t>
                          </m:r>
                        </m:e>
                        <m:sub>
                          <m:r>
                            <a:rPr lang="en-US" sz="1800" b="0" i="1" smtClean="0">
                              <a:latin typeface="Cambria Math" panose="02040503050406030204" pitchFamily="18" charset="0"/>
                            </a:rPr>
                            <m:t>𝑚𝑡</m:t>
                          </m:r>
                        </m:sub>
                      </m:sSub>
                      <m:r>
                        <a:rPr lang="en-US" sz="1800" b="0" i="1" smtClean="0">
                          <a:latin typeface="Cambria Math" panose="02040503050406030204" pitchFamily="18" charset="0"/>
                        </a:rPr>
                        <m:t>             (3)</m:t>
                      </m:r>
                    </m:oMath>
                  </m:oMathPara>
                </a14:m>
                <a:endParaRPr lang="en-US" sz="1800" dirty="0">
                  <a:latin typeface="+mn-lt"/>
                </a:endParaRPr>
              </a:p>
              <a:p>
                <a:pPr algn="ctr">
                  <a:lnSpc>
                    <a:spcPct val="120000"/>
                  </a:lnSpc>
                </a:pPr>
                <a:endParaRPr lang="en-US" sz="600" dirty="0">
                  <a:latin typeface="+mn-lt"/>
                </a:endParaRPr>
              </a:p>
              <a:p>
                <a:pPr marL="1200150" lvl="2" indent="-285750">
                  <a:buFont typeface="Wingdings" pitchFamily="2" charset="2"/>
                  <a:buChar char="§"/>
                </a:pPr>
                <a:r>
                  <a:rPr lang="en-US" sz="1800" dirty="0">
                    <a:latin typeface="+mn-lt"/>
                  </a:rPr>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𝑚𝑡</m:t>
                        </m:r>
                      </m:sub>
                    </m:sSub>
                  </m:oMath>
                </a14:m>
                <a:r>
                  <a:rPr lang="en-US" sz="1800" dirty="0">
                    <a:latin typeface="+mn-lt"/>
                  </a:rPr>
                  <a:t> is log average market fares of all airlines for a market </a:t>
                </a:r>
                <a14:m>
                  <m:oMath xmlns:m="http://schemas.openxmlformats.org/officeDocument/2006/math">
                    <m:r>
                      <a:rPr lang="en-US" sz="1800" b="0" i="1" smtClean="0">
                        <a:latin typeface="Cambria Math" panose="02040503050406030204" pitchFamily="18" charset="0"/>
                      </a:rPr>
                      <m:t>𝑚</m:t>
                    </m:r>
                  </m:oMath>
                </a14:m>
                <a:r>
                  <a:rPr lang="en-US" sz="1800" dirty="0">
                    <a:latin typeface="+mn-lt"/>
                  </a:rPr>
                  <a:t> in a quarter </a:t>
                </a:r>
                <a14:m>
                  <m:oMath xmlns:m="http://schemas.openxmlformats.org/officeDocument/2006/math">
                    <m:r>
                      <a:rPr lang="en-US" sz="1800" b="0" i="1" smtClean="0">
                        <a:latin typeface="Cambria Math" panose="02040503050406030204" pitchFamily="18" charset="0"/>
                      </a:rPr>
                      <m:t>𝑡</m:t>
                    </m:r>
                  </m:oMath>
                </a14:m>
                <a:endParaRPr lang="en-US" sz="1800" dirty="0">
                  <a:latin typeface="+mn-lt"/>
                </a:endParaRPr>
              </a:p>
              <a:p>
                <a:pPr marL="1200150" lvl="2" indent="-285750">
                  <a:buFont typeface="Wingdings" pitchFamily="2" charset="2"/>
                  <a:buChar char="§"/>
                </a:pPr>
                <a14:m>
                  <m:oMath xmlns:m="http://schemas.openxmlformats.org/officeDocument/2006/math">
                    <m:r>
                      <a:rPr lang="en-US" sz="1800" b="0" i="1" u="sng" smtClean="0">
                        <a:latin typeface="Cambria Math" panose="02040503050406030204" pitchFamily="18" charset="0"/>
                      </a:rPr>
                      <m:t>𝐴𝑆𝑉</m:t>
                    </m:r>
                    <m:sSub>
                      <m:sSubPr>
                        <m:ctrlPr>
                          <a:rPr lang="en-US" sz="1800" b="0" i="1" u="sng" smtClean="0">
                            <a:latin typeface="Cambria Math" panose="02040503050406030204" pitchFamily="18" charset="0"/>
                          </a:rPr>
                        </m:ctrlPr>
                      </m:sSubPr>
                      <m:e>
                        <m:r>
                          <a:rPr lang="en-US" sz="1800" b="0" i="1" u="sng" smtClean="0">
                            <a:latin typeface="Cambria Math" panose="02040503050406030204" pitchFamily="18" charset="0"/>
                          </a:rPr>
                          <m:t>𝑋</m:t>
                        </m:r>
                      </m:e>
                      <m:sub>
                        <m:r>
                          <a:rPr lang="en-US" sz="1800" b="0" i="1" u="sng" smtClean="0">
                            <a:latin typeface="Cambria Math" panose="02040503050406030204" pitchFamily="18" charset="0"/>
                          </a:rPr>
                          <m:t>𝑚</m:t>
                        </m:r>
                      </m:sub>
                    </m:sSub>
                  </m:oMath>
                </a14:m>
                <a:r>
                  <a:rPr lang="en-US" sz="1800" u="sng" dirty="0">
                    <a:latin typeface="+mn-lt"/>
                  </a:rPr>
                  <a:t> is an indicator of Alaska/Virgin operating markets</a:t>
                </a:r>
              </a:p>
              <a:p>
                <a:pPr marL="1200150" lvl="2" indent="-285750">
                  <a:buFont typeface="Wingdings" pitchFamily="2" charset="2"/>
                  <a:buChar char="§"/>
                </a:pPr>
                <a14:m>
                  <m:oMath xmlns:m="http://schemas.openxmlformats.org/officeDocument/2006/math">
                    <m:r>
                      <a:rPr lang="en-US" sz="1800" b="0" i="1" smtClean="0">
                        <a:latin typeface="Cambria Math" panose="02040503050406030204" pitchFamily="18" charset="0"/>
                      </a:rPr>
                      <m:t>𝐿𝐶</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𝑚</m:t>
                        </m:r>
                      </m:sub>
                    </m:sSub>
                  </m:oMath>
                </a14:m>
                <a:r>
                  <a:rPr lang="en-US" sz="1800" dirty="0">
                    <a:latin typeface="+mn-lt"/>
                  </a:rPr>
                  <a:t> is a ratio of LCCs seats to total seats during the pre-merger period</a:t>
                </a:r>
              </a:p>
              <a:p>
                <a:pPr marL="1200150" lvl="2" indent="-285750">
                  <a:buFont typeface="Wingdings" pitchFamily="2" charset="2"/>
                  <a:buChar char="§"/>
                </a:pPr>
                <a:endParaRPr lang="en-US" sz="1800" dirty="0">
                  <a:latin typeface="+mn-lt"/>
                </a:endParaRPr>
              </a:p>
              <a:p>
                <a:pPr marL="1200150" lvl="2" indent="-285750">
                  <a:buFont typeface="Wingdings" pitchFamily="2" charset="2"/>
                  <a:buChar char="§"/>
                </a:pPr>
                <a:endParaRPr lang="en-US" sz="1800" dirty="0">
                  <a:latin typeface="+mn-lt"/>
                </a:endParaRPr>
              </a:p>
              <a:p>
                <a:pPr marL="1200150" lvl="2" indent="-285750">
                  <a:buFont typeface="Wingdings" pitchFamily="2" charset="2"/>
                  <a:buChar char="§"/>
                </a:pPr>
                <a:endParaRPr lang="en-US" sz="1800" dirty="0">
                  <a:latin typeface="+mn-lt"/>
                </a:endParaRPr>
              </a:p>
              <a:p>
                <a:pPr lvl="2">
                  <a:lnSpc>
                    <a:spcPct val="120000"/>
                  </a:lnSpc>
                </a:pPr>
                <a:endParaRPr lang="en-US" sz="1800" dirty="0">
                  <a:latin typeface="+mn-lt"/>
                </a:endParaRPr>
              </a:p>
              <a:p>
                <a:pPr lvl="2">
                  <a:lnSpc>
                    <a:spcPct val="120000"/>
                  </a:lnSpc>
                </a:pPr>
                <a:endParaRPr lang="en-US" sz="600" dirty="0">
                  <a:latin typeface="+mn-lt"/>
                </a:endParaRPr>
              </a:p>
              <a:p>
                <a:pPr lvl="2">
                  <a:lnSpc>
                    <a:spcPct val="120000"/>
                  </a:lnSpc>
                </a:pPr>
                <a:endParaRPr lang="en-US" sz="600" dirty="0">
                  <a:latin typeface="+mn-lt"/>
                </a:endParaRPr>
              </a:p>
              <a:p>
                <a:r>
                  <a:rPr lang="en-US" sz="1800" b="1" u="sng" dirty="0">
                    <a:latin typeface="Garamond" panose="02020404030301010803" pitchFamily="18" charset="0"/>
                  </a:rPr>
                  <a:t>Model limitations</a:t>
                </a:r>
              </a:p>
              <a:p>
                <a:pPr marL="742950" lvl="1" indent="-285750">
                  <a:buFont typeface="Wingdings" pitchFamily="2" charset="2"/>
                  <a:buChar char="§"/>
                </a:pPr>
                <a:r>
                  <a:rPr lang="en-US" sz="1800" dirty="0">
                    <a:latin typeface="Garamond" panose="02020404030301010803" pitchFamily="18" charset="0"/>
                  </a:rPr>
                  <a:t>Simultaneity bias: FE models regress the prices on LCC ratios (ratios of quantities)</a:t>
                </a:r>
              </a:p>
              <a:p>
                <a:pPr marL="742950" lvl="1" indent="-285750">
                  <a:buFont typeface="Wingdings" pitchFamily="2" charset="2"/>
                  <a:buChar char="§"/>
                </a:pPr>
                <a:r>
                  <a:rPr lang="en-US" sz="1800" dirty="0">
                    <a:latin typeface="Garamond" panose="02020404030301010803" pitchFamily="18" charset="0"/>
                  </a:rPr>
                  <a:t>External Validity: the paper investigates only one event</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360096" y="1076845"/>
                <a:ext cx="8631504" cy="5414887"/>
              </a:xfrm>
              <a:prstGeom prst="rect">
                <a:avLst/>
              </a:prstGeom>
              <a:blipFill>
                <a:blip r:embed="rId4"/>
                <a:stretch>
                  <a:fillRect l="-882" t="-234"/>
                </a:stretch>
              </a:blipFill>
              <a:ln w="12700">
                <a:noFill/>
              </a:ln>
            </p:spPr>
            <p:txBody>
              <a:bodyPr/>
              <a:lstStyle/>
              <a:p>
                <a:r>
                  <a:rPr lang="en-US">
                    <a:noFill/>
                  </a:rPr>
                  <a:t> </a:t>
                </a:r>
              </a:p>
            </p:txBody>
          </p:sp>
        </mc:Fallback>
      </mc:AlternateContent>
      <p:sp>
        <p:nvSpPr>
          <p:cNvPr id="8" name="Title 1"/>
          <p:cNvSpPr txBox="1">
            <a:spLocks/>
          </p:cNvSpPr>
          <p:nvPr/>
        </p:nvSpPr>
        <p:spPr>
          <a:xfrm>
            <a:off x="262150" y="306389"/>
            <a:ext cx="8229600" cy="591507"/>
          </a:xfrm>
          <a:prstGeom prst="rect">
            <a:avLst/>
          </a:prstGeom>
        </p:spPr>
        <p:txBody>
          <a:bodyPr vert="horz" lIns="68598" tIns="34299" rIns="68598" bIns="34299" rtlCol="0" anchor="ctr" anchorCtr="0">
            <a:noAutofit/>
          </a:bodyPr>
          <a:lstStyle>
            <a:lvl1pPr algn="l" defTabSz="457200" rtl="0" eaLnBrk="1" latinLnBrk="0" hangingPunct="1">
              <a:spcBef>
                <a:spcPct val="0"/>
              </a:spcBef>
              <a:buNone/>
              <a:defRPr sz="2000" b="1" i="0" kern="1200">
                <a:solidFill>
                  <a:srgbClr val="002D50"/>
                </a:solidFill>
                <a:latin typeface="Helvetica Neue"/>
                <a:ea typeface="+mj-ea"/>
                <a:cs typeface="Helvetica Neue"/>
              </a:defRPr>
            </a:lvl1pPr>
          </a:lstStyle>
          <a:p>
            <a:r>
              <a:rPr lang="en-US" sz="2400" dirty="0">
                <a:latin typeface="+mj-lt"/>
              </a:rPr>
              <a:t>Empirical Strategy 2: Two-way fixed effects model</a:t>
            </a:r>
          </a:p>
        </p:txBody>
      </p:sp>
      <p:sp>
        <p:nvSpPr>
          <p:cNvPr id="2" name="Slide Number Placeholder 1">
            <a:extLst>
              <a:ext uri="{FF2B5EF4-FFF2-40B4-BE49-F238E27FC236}">
                <a16:creationId xmlns:a16="http://schemas.microsoft.com/office/drawing/2014/main" id="{0D9031AA-739B-734C-9268-F1EF4B9BCD1A}"/>
              </a:ext>
            </a:extLst>
          </p:cNvPr>
          <p:cNvSpPr>
            <a:spLocks noGrp="1"/>
          </p:cNvSpPr>
          <p:nvPr>
            <p:ph type="sldNum" sz="quarter" idx="12"/>
          </p:nvPr>
        </p:nvSpPr>
        <p:spPr/>
        <p:txBody>
          <a:bodyPr/>
          <a:lstStyle/>
          <a:p>
            <a:fld id="{A11F1ED6-03CA-FF41-BAAB-392506A14B1E}" type="slidenum">
              <a:rPr lang="en-US" smtClean="0"/>
              <a:pPr/>
              <a:t>9</a:t>
            </a:fld>
            <a:endParaRPr lang="en-US"/>
          </a:p>
        </p:txBody>
      </p:sp>
      <mc:AlternateContent xmlns:mc="http://schemas.openxmlformats.org/markup-compatibility/2006" xmlns:a14="http://schemas.microsoft.com/office/drawing/2010/main">
        <mc:Choice Requires="a14">
          <p:sp>
            <p:nvSpPr>
              <p:cNvPr id="10" name="TrackerNum 21">
                <a:extLst>
                  <a:ext uri="{FF2B5EF4-FFF2-40B4-BE49-F238E27FC236}">
                    <a16:creationId xmlns:a16="http://schemas.microsoft.com/office/drawing/2014/main" id="{F3468FE8-A6B0-AC83-43E5-9B0C089C8CD7}"/>
                  </a:ext>
                </a:extLst>
              </p:cNvPr>
              <p:cNvSpPr/>
              <p:nvPr>
                <p:custDataLst>
                  <p:tags r:id="rId1"/>
                </p:custDataLst>
              </p:nvPr>
            </p:nvSpPr>
            <p:spPr>
              <a:xfrm>
                <a:off x="457200" y="3733800"/>
                <a:ext cx="8229600" cy="990600"/>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buClr>
                    <a:schemeClr val="lt1"/>
                  </a:buClr>
                </a:pP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𝟏</m:t>
                        </m:r>
                      </m:sub>
                    </m:sSub>
                  </m:oMath>
                </a14:m>
                <a:r>
                  <a:rPr kumimoji="1" lang="en-US" altLang="ja-JP" b="1" dirty="0">
                    <a:solidFill>
                      <a:schemeClr val="bg1"/>
                    </a:solidFill>
                  </a:rPr>
                  <a:t> </a:t>
                </a:r>
                <a:r>
                  <a:rPr lang="en-US" b="1" dirty="0"/>
                  <a:t>captures the effect of merger on Alaska/Virgin markets with no LCCs</a:t>
                </a:r>
                <a:endParaRPr lang="en-US" b="1" i="1" dirty="0"/>
              </a:p>
              <a:p>
                <a:pPr>
                  <a:buClr>
                    <a:schemeClr val="lt1"/>
                  </a:buClr>
                </a:pP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𝜷</m:t>
                        </m:r>
                      </m:e>
                      <m:sub>
                        <m:r>
                          <a:rPr lang="en-US" b="1" i="1" smtClean="0">
                            <a:latin typeface="Cambria Math" panose="02040503050406030204" pitchFamily="18" charset="0"/>
                          </a:rPr>
                          <m:t>𝟑</m:t>
                        </m:r>
                      </m:sub>
                    </m:sSub>
                  </m:oMath>
                </a14:m>
                <a:r>
                  <a:rPr kumimoji="1" lang="en-US" altLang="ja-JP" b="1" dirty="0">
                    <a:solidFill>
                      <a:schemeClr val="bg1"/>
                    </a:solidFill>
                  </a:rPr>
                  <a:t> computes how the merger differentially affects Alaska/Virgin </a:t>
                </a:r>
              </a:p>
              <a:p>
                <a:pPr>
                  <a:buClr>
                    <a:schemeClr val="lt1"/>
                  </a:buClr>
                </a:pPr>
                <a:r>
                  <a:rPr kumimoji="1" lang="en-US" altLang="ja-JP" b="1" dirty="0">
                    <a:solidFill>
                      <a:schemeClr val="bg1"/>
                    </a:solidFill>
                  </a:rPr>
                  <a:t>market airfares across different LCC presences</a:t>
                </a:r>
              </a:p>
            </p:txBody>
          </p:sp>
        </mc:Choice>
        <mc:Fallback xmlns="">
          <p:sp>
            <p:nvSpPr>
              <p:cNvPr id="10" name="TrackerNum 21">
                <a:extLst>
                  <a:ext uri="{FF2B5EF4-FFF2-40B4-BE49-F238E27FC236}">
                    <a16:creationId xmlns:a16="http://schemas.microsoft.com/office/drawing/2014/main" id="{F3468FE8-A6B0-AC83-43E5-9B0C089C8CD7}"/>
                  </a:ext>
                </a:extLst>
              </p:cNvPr>
              <p:cNvSpPr>
                <a:spLocks noRot="1" noChangeAspect="1" noMove="1" noResize="1" noEditPoints="1" noAdjustHandles="1" noChangeArrowheads="1" noChangeShapeType="1" noTextEdit="1"/>
              </p:cNvSpPr>
              <p:nvPr>
                <p:custDataLst>
                  <p:tags r:id="rId5"/>
                </p:custDataLst>
              </p:nvPr>
            </p:nvSpPr>
            <p:spPr>
              <a:xfrm>
                <a:off x="457200" y="3733800"/>
                <a:ext cx="8229600" cy="990600"/>
              </a:xfrm>
              <a:prstGeom prst="roundRect">
                <a:avLst/>
              </a:prstGeom>
              <a:blipFill>
                <a:blip r:embed="rId6"/>
                <a:stretch>
                  <a:fillRect b="-6410"/>
                </a:stretch>
              </a:blipFill>
              <a:ln w="6350">
                <a:noFill/>
              </a:ln>
            </p:spPr>
            <p:txBody>
              <a:bodyPr/>
              <a:lstStyle/>
              <a:p>
                <a:r>
                  <a:rPr lang="en-US">
                    <a:noFill/>
                  </a:rPr>
                  <a:t> </a:t>
                </a:r>
              </a:p>
            </p:txBody>
          </p:sp>
        </mc:Fallback>
      </mc:AlternateContent>
    </p:spTree>
    <p:extLst>
      <p:ext uri="{BB962C8B-B14F-4D97-AF65-F5344CB8AC3E}">
        <p14:creationId xmlns:p14="http://schemas.microsoft.com/office/powerpoint/2010/main" val="1591752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AME" val="TrackerNum"/>
</p:tagLst>
</file>

<file path=ppt/tags/tag2.xml><?xml version="1.0" encoding="utf-8"?>
<p:tagLst xmlns:a="http://schemas.openxmlformats.org/drawingml/2006/main" xmlns:r="http://schemas.openxmlformats.org/officeDocument/2006/relationships" xmlns:p="http://schemas.openxmlformats.org/presentationml/2006/main">
  <p:tag name="NAME" val="TrackerNum"/>
</p:tagLst>
</file>

<file path=ppt/tags/tag3.xml><?xml version="1.0" encoding="utf-8"?>
<p:tagLst xmlns:a="http://schemas.openxmlformats.org/drawingml/2006/main" xmlns:r="http://schemas.openxmlformats.org/officeDocument/2006/relationships" xmlns:p="http://schemas.openxmlformats.org/presentationml/2006/main">
  <p:tag name="NAME" val="TrackerNum"/>
</p:tagLst>
</file>

<file path=ppt/theme/theme1.xml><?xml version="1.0" encoding="utf-8"?>
<a:theme xmlns:a="http://schemas.openxmlformats.org/drawingml/2006/main" name="Office Theme">
  <a:themeElements>
    <a:clrScheme name="Georgetown University OA">
      <a:dk1>
        <a:sysClr val="windowText" lastClr="000000"/>
      </a:dk1>
      <a:lt1>
        <a:sysClr val="window" lastClr="FFFFFF"/>
      </a:lt1>
      <a:dk2>
        <a:srgbClr val="011B39"/>
      </a:dk2>
      <a:lt2>
        <a:srgbClr val="4A4C4D"/>
      </a:lt2>
      <a:accent1>
        <a:srgbClr val="003B7C"/>
      </a:accent1>
      <a:accent2>
        <a:srgbClr val="9CA09C"/>
      </a:accent2>
      <a:accent3>
        <a:srgbClr val="00A4CC"/>
      </a:accent3>
      <a:accent4>
        <a:srgbClr val="46A536"/>
      </a:accent4>
      <a:accent5>
        <a:srgbClr val="CD0032"/>
      </a:accent5>
      <a:accent6>
        <a:srgbClr val="580A1D"/>
      </a:accent6>
      <a:hlink>
        <a:srgbClr val="003D81"/>
      </a:hlink>
      <a:folHlink>
        <a:srgbClr val="00A4C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11048</TotalTime>
  <Words>1910</Words>
  <Application>Microsoft Macintosh PowerPoint</Application>
  <PresentationFormat>On-screen Show (4:3)</PresentationFormat>
  <Paragraphs>260</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 Math</vt:lpstr>
      <vt:lpstr>Garamond</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 One Title Here</dc:title>
  <dc:creator>Shikha Savdas</dc:creator>
  <cp:lastModifiedBy>Tatsuki Kikugawa</cp:lastModifiedBy>
  <cp:revision>673</cp:revision>
  <cp:lastPrinted>2022-04-20T14:15:49Z</cp:lastPrinted>
  <dcterms:created xsi:type="dcterms:W3CDTF">2012-07-27T14:34:45Z</dcterms:created>
  <dcterms:modified xsi:type="dcterms:W3CDTF">2022-04-26T22:00:58Z</dcterms:modified>
</cp:coreProperties>
</file>