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59" r:id="rId5"/>
    <p:sldId id="267" r:id="rId6"/>
    <p:sldId id="260" r:id="rId7"/>
    <p:sldId id="261" r:id="rId8"/>
    <p:sldId id="268" r:id="rId9"/>
    <p:sldId id="262" r:id="rId10"/>
    <p:sldId id="269" r:id="rId11"/>
    <p:sldId id="263" r:id="rId12"/>
    <p:sldId id="264" r:id="rId13"/>
    <p:sldId id="270" r:id="rId14"/>
    <p:sldId id="265" r:id="rId15"/>
    <p:sldId id="266" r:id="rId16"/>
    <p:sldId id="272" r:id="rId17"/>
    <p:sldId id="27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jFuzzyLogic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 </a:t>
            </a:r>
            <a:r>
              <a:rPr lang="en-US" sz="3600" dirty="0"/>
              <a:t>Robust and Flexible Fuzzy-Logic Inference System Language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Pablo Cingolani &amp; </a:t>
            </a:r>
            <a:r>
              <a:rPr lang="en-US" sz="2800" dirty="0" err="1" smtClean="0"/>
              <a:t>Jesús</a:t>
            </a:r>
            <a:r>
              <a:rPr lang="en-US" sz="2800" dirty="0" smtClean="0"/>
              <a:t> </a:t>
            </a:r>
            <a:r>
              <a:rPr lang="en-US" sz="2800" dirty="0" err="1" smtClean="0"/>
              <a:t>Alcalá-</a:t>
            </a:r>
            <a:r>
              <a:rPr lang="en-US" sz="2800" dirty="0" err="1"/>
              <a:t>Fdez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40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8138"/>
            <a:ext cx="8229600" cy="691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jFuzzyLogic</a:t>
            </a:r>
            <a:r>
              <a:rPr lang="en-US" dirty="0" smtClean="0"/>
              <a:t> implements all FCL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5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Aggregation, Activation, Accumulation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In the norm, the names used for these definition may differ from textbooks</a:t>
            </a:r>
          </a:p>
        </p:txBody>
      </p:sp>
      <p:pic>
        <p:nvPicPr>
          <p:cNvPr id="4" name="Picture 3" descr="neg_agg_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139"/>
            <a:ext cx="6428877" cy="3804998"/>
          </a:xfrm>
          <a:prstGeom prst="rect">
            <a:avLst/>
          </a:prstGeom>
        </p:spPr>
      </p:pic>
      <p:pic>
        <p:nvPicPr>
          <p:cNvPr id="5" name="Picture 4" descr="neg_accum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06" y="5384436"/>
            <a:ext cx="2616149" cy="1080000"/>
          </a:xfrm>
          <a:prstGeom prst="rect">
            <a:avLst/>
          </a:prstGeom>
        </p:spPr>
      </p:pic>
      <p:cxnSp>
        <p:nvCxnSpPr>
          <p:cNvPr id="8" name="Elbow Connector 7"/>
          <p:cNvCxnSpPr>
            <a:endCxn id="15" idx="1"/>
          </p:cNvCxnSpPr>
          <p:nvPr/>
        </p:nvCxnSpPr>
        <p:spPr>
          <a:xfrm flipV="1">
            <a:off x="2110756" y="3758607"/>
            <a:ext cx="4593353" cy="919233"/>
          </a:xfrm>
          <a:prstGeom prst="bentConnector3">
            <a:avLst>
              <a:gd name="adj1" fmla="val 803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2110756" y="5924436"/>
            <a:ext cx="4410350" cy="354427"/>
          </a:xfrm>
          <a:prstGeom prst="bentConnector3">
            <a:avLst>
              <a:gd name="adj1" fmla="val 846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09" y="3218607"/>
            <a:ext cx="219115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2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Aggregation, Activation, Accumulation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126096"/>
              </p:ext>
            </p:extLst>
          </p:nvPr>
        </p:nvGraphicFramePr>
        <p:xfrm>
          <a:off x="457200" y="2318407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0"/>
                <a:gridCol w="3923862"/>
                <a:gridCol w="2538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jFuzzyLogic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t-norms and t-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conorms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playing the role of AND, OR and NOT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Minimum, Product or Bounded difference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rule antecedents modify rule consequents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and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the consequents from multiple rules are 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Maximum, Bounded sum, Normed sum, Probabilistic OR, and Sum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2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8138"/>
            <a:ext cx="8229600" cy="691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jFuzzyLogic</a:t>
            </a:r>
            <a:r>
              <a:rPr lang="en-US" dirty="0" smtClean="0"/>
              <a:t> implements extensions to the 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3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norm only defines two: singleton or points</a:t>
            </a:r>
          </a:p>
          <a:p>
            <a:r>
              <a:rPr lang="en-US" sz="2800" dirty="0" smtClean="0"/>
              <a:t>We also support: </a:t>
            </a:r>
            <a:r>
              <a:rPr lang="en-US" sz="2800" dirty="0" err="1" smtClean="0"/>
              <a:t>trian</a:t>
            </a:r>
            <a:r>
              <a:rPr lang="en-US" sz="2800" dirty="0" smtClean="0"/>
              <a:t>, </a:t>
            </a:r>
            <a:r>
              <a:rPr lang="en-US" sz="2800" dirty="0" err="1" smtClean="0"/>
              <a:t>trape</a:t>
            </a:r>
            <a:r>
              <a:rPr lang="en-US" sz="2800" dirty="0" smtClean="0"/>
              <a:t>, </a:t>
            </a:r>
            <a:r>
              <a:rPr lang="en-US" sz="2800" dirty="0" err="1" smtClean="0"/>
              <a:t>gbell</a:t>
            </a:r>
            <a:r>
              <a:rPr lang="en-US" sz="2800" dirty="0" smtClean="0"/>
              <a:t>, gauss, </a:t>
            </a:r>
            <a:r>
              <a:rPr lang="en-US" sz="2800" dirty="0" err="1" smtClean="0"/>
              <a:t>sigm</a:t>
            </a:r>
            <a:r>
              <a:rPr lang="en-US" sz="2800" dirty="0" smtClean="0"/>
              <a:t>, etc. </a:t>
            </a:r>
          </a:p>
        </p:txBody>
      </p:sp>
      <p:pic>
        <p:nvPicPr>
          <p:cNvPr id="4" name="Picture 3" descr="neg_m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166"/>
            <a:ext cx="9144000" cy="1820248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5400000">
            <a:off x="2855310" y="2776483"/>
            <a:ext cx="1016000" cy="6481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4" idx="0"/>
          </p:cNvCxnSpPr>
          <p:nvPr/>
        </p:nvCxnSpPr>
        <p:spPr>
          <a:xfrm rot="5400000">
            <a:off x="4115779" y="3110083"/>
            <a:ext cx="1026304" cy="1138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5355896" y="2815896"/>
            <a:ext cx="1016000" cy="5693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6318572" y="2869220"/>
            <a:ext cx="1087618" cy="5342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7448434" y="2615221"/>
            <a:ext cx="1087614" cy="10422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arbitrary mathematical expressions.</a:t>
            </a:r>
          </a:p>
          <a:p>
            <a:r>
              <a:rPr lang="en-US" dirty="0" smtClean="0"/>
              <a:t>Membership functions can be parameterized. E.g.:</a:t>
            </a:r>
          </a:p>
          <a:p>
            <a:endParaRPr lang="en-US" dirty="0" smtClean="0"/>
          </a:p>
        </p:txBody>
      </p:sp>
      <p:pic>
        <p:nvPicPr>
          <p:cNvPr id="6" name="Picture 5" descr="Screen shot 2012-05-14 at 3.4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58" y="3241128"/>
            <a:ext cx="5867400" cy="332740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>
            <a:off x="6297448" y="3258207"/>
            <a:ext cx="3810000" cy="1164896"/>
          </a:xfrm>
          <a:prstGeom prst="bentConnector3">
            <a:avLst>
              <a:gd name="adj1" fmla="val 1001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7216885" y="2846332"/>
            <a:ext cx="1602827" cy="1007680"/>
          </a:xfrm>
          <a:prstGeom prst="bentConnector3">
            <a:avLst>
              <a:gd name="adj1" fmla="val 986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4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8138"/>
            <a:ext cx="8229600" cy="691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jFuzzyLogic</a:t>
            </a:r>
            <a:r>
              <a:rPr lang="en-US" dirty="0" smtClean="0"/>
              <a:t> is </a:t>
            </a:r>
            <a:r>
              <a:rPr lang="en-US" dirty="0" err="1" smtClean="0"/>
              <a:t>exntesible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Modularity:</a:t>
            </a:r>
            <a:r>
              <a:rPr lang="en-US" dirty="0" smtClean="0"/>
              <a:t> It </a:t>
            </a:r>
            <a:r>
              <a:rPr lang="en-US" dirty="0"/>
              <a:t>is possible to add custom aggregation, activation or accumulation methods, </a:t>
            </a:r>
            <a:r>
              <a:rPr lang="en-US" dirty="0" err="1"/>
              <a:t>defuzzifiers</a:t>
            </a:r>
            <a:r>
              <a:rPr lang="en-US" dirty="0"/>
              <a:t>, or member- ship functions by extending the provided object tree.</a:t>
            </a:r>
          </a:p>
          <a:p>
            <a:r>
              <a:rPr lang="en-US" b="1" dirty="0"/>
              <a:t>Dynamic </a:t>
            </a:r>
            <a:r>
              <a:rPr lang="en-US" b="1" dirty="0" smtClean="0"/>
              <a:t>changes:</a:t>
            </a:r>
            <a:r>
              <a:rPr lang="en-US" dirty="0" smtClean="0"/>
              <a:t> Supports </a:t>
            </a:r>
            <a:r>
              <a:rPr lang="en-US" dirty="0"/>
              <a:t>dynamic changes made onto a fuzzy inference </a:t>
            </a:r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can be used as membership function </a:t>
            </a:r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dirty="0" smtClean="0"/>
              <a:t>Rules </a:t>
            </a:r>
            <a:r>
              <a:rPr lang="en-US" dirty="0"/>
              <a:t>can be added or deleted from rule </a:t>
            </a:r>
            <a:r>
              <a:rPr lang="en-US" dirty="0" smtClean="0"/>
              <a:t>blocks dynamically</a:t>
            </a:r>
            <a:endParaRPr lang="en-US" dirty="0"/>
          </a:p>
          <a:p>
            <a:pPr lvl="1"/>
            <a:r>
              <a:rPr lang="en-US" dirty="0" smtClean="0"/>
              <a:t>Rule </a:t>
            </a:r>
            <a:r>
              <a:rPr lang="en-US" dirty="0"/>
              <a:t>weights can be </a:t>
            </a:r>
            <a:r>
              <a:rPr lang="en-US" dirty="0" smtClean="0"/>
              <a:t>modified dynamically</a:t>
            </a:r>
          </a:p>
          <a:p>
            <a:pPr lvl="1"/>
            <a:r>
              <a:rPr lang="en-US" dirty="0" smtClean="0"/>
              <a:t>Membership </a:t>
            </a:r>
            <a:r>
              <a:rPr lang="en-US" dirty="0"/>
              <a:t>functions can use combinations of pre-defined functions.</a:t>
            </a:r>
          </a:p>
          <a:p>
            <a:r>
              <a:rPr lang="en-US" b="1" dirty="0"/>
              <a:t>Optimization </a:t>
            </a:r>
            <a:r>
              <a:rPr lang="en-US" b="1" dirty="0" smtClean="0"/>
              <a:t>API:</a:t>
            </a:r>
            <a:r>
              <a:rPr lang="en-US" dirty="0" smtClean="0"/>
              <a:t> </a:t>
            </a:r>
            <a:r>
              <a:rPr lang="en-US" dirty="0"/>
              <a:t>An optimization API </a:t>
            </a:r>
            <a:r>
              <a:rPr lang="en-US" dirty="0" smtClean="0"/>
              <a:t>allows fine </a:t>
            </a:r>
            <a:r>
              <a:rPr lang="en-US" dirty="0"/>
              <a:t>tuning membership function rules and rule weights. </a:t>
            </a:r>
          </a:p>
        </p:txBody>
      </p:sp>
    </p:spTree>
    <p:extLst>
      <p:ext uri="{BB962C8B-B14F-4D97-AF65-F5344CB8AC3E}">
        <p14:creationId xmlns:p14="http://schemas.microsoft.com/office/powerpoint/2010/main" val="130412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92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jFuzzyLogic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Implements standard IEC-61131-7 (FCL)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a standard solves the compatibility problem </a:t>
            </a:r>
          </a:p>
          <a:p>
            <a:pPr lvl="1"/>
            <a:r>
              <a:rPr lang="en-US" dirty="0" smtClean="0"/>
              <a:t>Library ready to use: Saves you time by not re-inventing the wheel.</a:t>
            </a:r>
          </a:p>
          <a:p>
            <a:pPr lvl="1"/>
            <a:r>
              <a:rPr lang="en-US" dirty="0" smtClean="0"/>
              <a:t>Extensible &amp; Flexible: You can focus on your project.</a:t>
            </a:r>
          </a:p>
          <a:p>
            <a:pPr lvl="1"/>
            <a:r>
              <a:rPr lang="en-US" dirty="0" smtClean="0"/>
              <a:t>Robust: Currently used in industrial projects.</a:t>
            </a:r>
          </a:p>
          <a:p>
            <a:pPr lvl="1"/>
            <a:r>
              <a:rPr lang="en-US" dirty="0" smtClean="0"/>
              <a:t>Open: Friendly licensing.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2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8138"/>
            <a:ext cx="8229600" cy="691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picture of the Fuzzy software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options…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_1_in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819"/>
            <a:ext cx="9144000" cy="54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there are 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standards.</a:t>
            </a:r>
          </a:p>
          <a:p>
            <a:r>
              <a:rPr lang="en-US" dirty="0" smtClean="0"/>
              <a:t>File format </a:t>
            </a:r>
            <a:r>
              <a:rPr lang="en-US" dirty="0"/>
              <a:t>i</a:t>
            </a:r>
            <a:r>
              <a:rPr lang="en-US" dirty="0" smtClean="0"/>
              <a:t>ncompatibility: A fuzzy system created using one program doesn’t work on another one.</a:t>
            </a:r>
          </a:p>
          <a:p>
            <a:r>
              <a:rPr lang="en-US" dirty="0" smtClean="0"/>
              <a:t>Every project re-writes same boilerplate code instead of focusing on new features.</a:t>
            </a:r>
          </a:p>
          <a:p>
            <a:r>
              <a:rPr lang="en-US" dirty="0" smtClean="0"/>
              <a:t>Platforms incompatibilities.</a:t>
            </a:r>
          </a:p>
          <a:p>
            <a:r>
              <a:rPr lang="en-US" dirty="0" smtClean="0"/>
              <a:t>Dead code: Projects that either don’t compile or haven’t released code for years.</a:t>
            </a:r>
          </a:p>
          <a:p>
            <a:r>
              <a:rPr lang="en-US" dirty="0" smtClean="0"/>
              <a:t>Some licenses are: “only academic”, “the code will be provided upon request” or just unfriendly licensing schemes.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8138"/>
            <a:ext cx="8229600" cy="691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 need a simple solution to these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jFuzzyLogic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Standardization:</a:t>
            </a:r>
            <a:r>
              <a:rPr lang="en-US" dirty="0" smtClean="0"/>
              <a:t> reduces </a:t>
            </a:r>
            <a:r>
              <a:rPr lang="en-US" dirty="0"/>
              <a:t>programming work and learning </a:t>
            </a:r>
            <a:r>
              <a:rPr lang="en-US" dirty="0" smtClean="0"/>
              <a:t>curve. Standard IEC </a:t>
            </a:r>
            <a:r>
              <a:rPr lang="en-US" dirty="0"/>
              <a:t>61131-</a:t>
            </a:r>
            <a:r>
              <a:rPr lang="en-US" dirty="0" smtClean="0"/>
              <a:t>7.</a:t>
            </a:r>
          </a:p>
          <a:p>
            <a:endParaRPr lang="en-US" dirty="0" smtClean="0"/>
          </a:p>
          <a:p>
            <a:r>
              <a:rPr lang="en-US" b="1" dirty="0" smtClean="0"/>
              <a:t>Extensibility:</a:t>
            </a:r>
            <a:r>
              <a:rPr lang="en-US" dirty="0" smtClean="0"/>
              <a:t> Object </a:t>
            </a:r>
            <a:r>
              <a:rPr lang="en-US" dirty="0"/>
              <a:t>model and API allows to create a wide range of </a:t>
            </a:r>
            <a:r>
              <a:rPr lang="en-US" dirty="0" smtClean="0"/>
              <a:t>applications.</a:t>
            </a:r>
          </a:p>
          <a:p>
            <a:endParaRPr lang="en-US" dirty="0" smtClean="0"/>
          </a:p>
          <a:p>
            <a:r>
              <a:rPr lang="en-US" b="1" dirty="0" smtClean="0"/>
              <a:t>Robust</a:t>
            </a:r>
            <a:r>
              <a:rPr lang="en-US" dirty="0" smtClean="0"/>
              <a:t> For industrial application.</a:t>
            </a:r>
          </a:p>
          <a:p>
            <a:endParaRPr lang="en-US" dirty="0" smtClean="0"/>
          </a:p>
          <a:p>
            <a:r>
              <a:rPr lang="en-US" b="1" dirty="0" smtClean="0"/>
              <a:t>Open</a:t>
            </a:r>
            <a:r>
              <a:rPr lang="en-US" dirty="0" smtClean="0"/>
              <a:t> license for everyone.</a:t>
            </a:r>
          </a:p>
          <a:p>
            <a:endParaRPr lang="en-US" dirty="0" smtClean="0"/>
          </a:p>
          <a:p>
            <a:r>
              <a:rPr lang="en-US" b="1" dirty="0"/>
              <a:t>Platform </a:t>
            </a:r>
            <a:r>
              <a:rPr lang="en-US" b="1" dirty="0" smtClean="0"/>
              <a:t>independent.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7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Control </a:t>
            </a:r>
            <a:r>
              <a:rPr lang="en-US" dirty="0" smtClean="0"/>
              <a:t>Language (FCL)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by International </a:t>
            </a:r>
            <a:r>
              <a:rPr lang="en-US" dirty="0" err="1"/>
              <a:t>Electrotechnical</a:t>
            </a:r>
            <a:r>
              <a:rPr lang="en-US" dirty="0"/>
              <a:t> </a:t>
            </a:r>
            <a:r>
              <a:rPr lang="en-US" dirty="0" smtClean="0"/>
              <a:t>Commission (IEC)</a:t>
            </a:r>
          </a:p>
          <a:p>
            <a:r>
              <a:rPr lang="en-US" dirty="0" smtClean="0"/>
              <a:t>Norm IEC-61131 defines six programming languages.</a:t>
            </a:r>
          </a:p>
          <a:p>
            <a:r>
              <a:rPr lang="en-US" dirty="0" smtClean="0"/>
              <a:t>Five of this languages are used in standard Programmable </a:t>
            </a:r>
            <a:r>
              <a:rPr lang="en-US" dirty="0"/>
              <a:t>logic controllers (PLC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also defines data types and programming modularity.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8138"/>
            <a:ext cx="8229600" cy="691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FCL is easy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FCL example</a:t>
            </a:r>
            <a:endParaRPr lang="en-US" dirty="0"/>
          </a:p>
        </p:txBody>
      </p:sp>
      <p:pic>
        <p:nvPicPr>
          <p:cNvPr id="4" name="Picture 3" descr="ex1_n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" y="1600200"/>
            <a:ext cx="5545508" cy="45982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l="3039" r="3039"/>
          <a:stretch>
            <a:fillRect/>
          </a:stretch>
        </p:blipFill>
        <p:spPr>
          <a:xfrm>
            <a:off x="5821495" y="3145304"/>
            <a:ext cx="2865306" cy="14400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94" y="1600200"/>
            <a:ext cx="2865306" cy="14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494" y="4685425"/>
            <a:ext cx="2880000" cy="1440000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10" idx="1"/>
          </p:cNvCxnSpPr>
          <p:nvPr/>
        </p:nvCxnSpPr>
        <p:spPr>
          <a:xfrm flipV="1">
            <a:off x="3100552" y="2320200"/>
            <a:ext cx="2720942" cy="9642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00552" y="3853794"/>
            <a:ext cx="2653862" cy="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100552" y="4764690"/>
            <a:ext cx="2653862" cy="656896"/>
          </a:xfrm>
          <a:prstGeom prst="bentConnector3">
            <a:avLst>
              <a:gd name="adj1" fmla="val 711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6484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244</TotalTime>
  <Words>504</Words>
  <Application>Microsoft Macintosh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 Black </vt:lpstr>
      <vt:lpstr>jFuzzyLogic A Robust and Flexible Fuzzy-Logic Inference System Language Implementation</vt:lpstr>
      <vt:lpstr>PowerPoint Presentation</vt:lpstr>
      <vt:lpstr>Many options…</vt:lpstr>
      <vt:lpstr>…but there are some problems</vt:lpstr>
      <vt:lpstr>PowerPoint Presentation</vt:lpstr>
      <vt:lpstr>jFuzzyLogic</vt:lpstr>
      <vt:lpstr>Fuzzy Control Language (FCL)</vt:lpstr>
      <vt:lpstr>PowerPoint Presentation</vt:lpstr>
      <vt:lpstr>FCL example</vt:lpstr>
      <vt:lpstr>PowerPoint Presentation</vt:lpstr>
      <vt:lpstr>Aggregation, Activation, Accumulation</vt:lpstr>
      <vt:lpstr>Aggregation, Activation, Accumulation</vt:lpstr>
      <vt:lpstr>PowerPoint Presentation</vt:lpstr>
      <vt:lpstr>Membership functions</vt:lpstr>
      <vt:lpstr>Membership functions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jFuzzyLogic:A Robust and Flexible Fuzzy-Logic Inference System Language Implementation</dc:title>
  <dc:creator>Pablo Cingolani</dc:creator>
  <cp:lastModifiedBy>Pablo Cingolani</cp:lastModifiedBy>
  <cp:revision>25</cp:revision>
  <dcterms:created xsi:type="dcterms:W3CDTF">2012-05-14T16:16:52Z</dcterms:created>
  <dcterms:modified xsi:type="dcterms:W3CDTF">2012-05-14T20:21:28Z</dcterms:modified>
</cp:coreProperties>
</file>