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2652" r:id="rId2"/>
    <p:sldId id="22654" r:id="rId3"/>
    <p:sldId id="2265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8FF5C-AD2B-BB69-6B1E-35DB3862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9BBEDB-0F98-D776-9A31-AC63657D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C2557-5627-0549-1A50-495CC8AD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2B512-3E09-5110-E803-53CEEBC0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76071-1943-7B99-1351-CD8DBABD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1CC7D-D70A-09E0-A193-09E1A199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96DCC-DE94-4363-36E3-B6B815BF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54FD5-8F3F-CCC4-74B0-434966C2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41458-8F95-11F5-0907-2B350C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E4818-A264-E5FD-76BC-6A64CA9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552F24-A1A0-0EB3-8529-A1BF85415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724B2-AC88-1E52-8209-CA42EC63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AF3B1-E504-B233-D2CC-26AF7B56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0AAC94-B3B4-9FA3-9E29-6D98949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E6493-EE6F-1B39-7FC0-695BE99D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7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90487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スライドタイトル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60C-CE75-43D6-AE24-E13A1567519C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CB29-D1E7-486E-8032-ED0FD553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14402"/>
            <a:ext cx="12192000" cy="4476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400">
                <a:latin typeface="+mn-ea"/>
                <a:ea typeface="+mn-ea"/>
              </a:defRPr>
            </a:lvl1pPr>
            <a:lvl2pPr marL="457200" indent="0" algn="l">
              <a:buFontTx/>
              <a:buNone/>
              <a:defRPr sz="2000">
                <a:latin typeface="+mn-ea"/>
                <a:ea typeface="+mn-ea"/>
              </a:defRPr>
            </a:lvl2pPr>
            <a:lvl3pPr marL="914400" indent="0" algn="l">
              <a:buFontTx/>
              <a:buNone/>
              <a:defRPr sz="2000">
                <a:latin typeface="+mn-ea"/>
                <a:ea typeface="+mn-ea"/>
              </a:defRPr>
            </a:lvl3pPr>
            <a:lvl4pPr marL="1371600" indent="0" algn="l">
              <a:buFontTx/>
              <a:buNone/>
              <a:defRPr sz="2000">
                <a:latin typeface="+mn-ea"/>
                <a:ea typeface="+mn-ea"/>
              </a:defRPr>
            </a:lvl4pPr>
            <a:lvl5pPr marL="1828800" indent="0" algn="l">
              <a:buFontTx/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スライドメッセージ</a:t>
            </a:r>
          </a:p>
        </p:txBody>
      </p:sp>
      <p:pic>
        <p:nvPicPr>
          <p:cNvPr id="9" name="Picture 2" descr="ãäºç¨é­çé¢ãã­ã´ãã®ç»åæ¤ç´¢çµæ">
            <a:extLst>
              <a:ext uri="{FF2B5EF4-FFF2-40B4-BE49-F238E27FC236}">
                <a16:creationId xmlns:a16="http://schemas.microsoft.com/office/drawing/2014/main" id="{E76252D3-23EF-4587-BB6D-43E8A1A24D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3802" y="206463"/>
            <a:ext cx="621821" cy="4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BEC79-E125-37F9-8BE4-F56701CB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95D17F-081F-031C-8E43-FE834EFB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8CFAA-1CA8-BC02-182B-884A60F1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92593-2692-2D7C-010B-B5FDAD4E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EA5EB-1B91-72EA-2F84-F105789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8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CA2D0-3206-A436-AE2F-D29A4E8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1396E-A24B-4541-21D2-B68CDA61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C1F51-933D-FB68-C626-690CEDAD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20131-0EA5-928A-F40B-CC2C7D05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96FD5-8045-5FEB-83BF-BC7C50A7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CF47A-BB41-2CDE-A7DC-BCC9A24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457BB-B98D-39C7-0E83-019AB9F54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6BF70-2D6F-98B1-E4FF-C01C5F6A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400A2-A48A-5921-9157-774ABEEE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3C02D-41E0-20D5-B872-70DF605B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E0458A-137E-C3E4-4369-06F39F3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FB629-36FD-D1E3-5634-B6294E4C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B4705-4B10-B254-4CE1-D993134D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D6F17C-9A4F-C5E3-3350-F38945E9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A78C7C-0D0C-4805-B4ED-4C32BE37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178DF-B41E-9571-3192-9548D41D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50F071-F92A-FDA8-9614-C2C63F4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1564B-1331-755C-ADD7-86F30649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0B825E-C290-4973-0764-8C64613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6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4EF55-4727-C298-FF87-66E28D5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CA2D3D-5B8E-F06B-0E3C-989FB344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DFBA73-9C1F-198E-E5BA-836F6ACB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D7134A-F2E2-8B78-3EB2-7F66E40C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1DC159-5BD4-5D50-3F9C-4400F95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4D84D-CC0C-144B-4C3A-86AC5643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CBF937-9034-8483-7B95-5C907734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3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92AF9-3021-BBF5-7E47-203B45DB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C3064-EBFA-B235-5979-A71BC0F7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5C77B-3347-24B4-786D-1D4CF43D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1EEE9-8F2A-BB89-5EFB-8AE37B5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2C6ED-20BA-B2BF-4FA2-5DC78678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7FF873-C10F-32B0-A638-88B878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5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4BD24-AF48-774E-596A-E3C013E8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B073C6-7916-0C58-86C0-026DFDE7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C25333-107C-6FFF-953C-BC0441EF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F1D12-603E-BADF-A094-977978B2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3C8703-71CB-04C5-22EF-D8643AE5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5BE22D-D4AF-F5F2-29F7-B177BD1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9F2715-C492-FBDE-1645-5E29C3F6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B2C33-F015-1FEB-6981-DA242AB9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E4F66-2613-5875-6F43-1FFCC493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D8212-E611-9F44-BAFD-B90C766222EF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DDB6-355A-0EE4-8B88-FC957F2D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1B0C62-B571-5D56-09DA-04AA289BD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6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22AFC2-3B9E-9B9D-CF4B-53F3A40E1B4D}"/>
              </a:ext>
            </a:extLst>
          </p:cNvPr>
          <p:cNvSpPr txBox="1"/>
          <p:nvPr/>
        </p:nvSpPr>
        <p:spPr>
          <a:xfrm>
            <a:off x="417737" y="4098764"/>
            <a:ext cx="11534777" cy="213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・　主要ブラウザですぐに使える</a:t>
            </a:r>
            <a:r>
              <a:rPr kumimoji="1" lang="en-US" altLang="ja-JP" dirty="0"/>
              <a:t>Python</a:t>
            </a:r>
            <a:r>
              <a:rPr kumimoji="1" lang="ja-JP" altLang="en-US"/>
              <a:t>環境だが，</a:t>
            </a:r>
            <a:r>
              <a:rPr kumimoji="1" lang="en-US" altLang="ja-JP" dirty="0"/>
              <a:t>R</a:t>
            </a:r>
            <a:r>
              <a:rPr kumimoji="1" lang="ja-JP" altLang="en-US"/>
              <a:t>も実行可能です．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・　</a:t>
            </a:r>
            <a:r>
              <a:rPr kumimoji="1" lang="ja-JP" altLang="en-US"/>
              <a:t>無料枠には制限がありますが，本講座の実行に支障ありません．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>
                <a:solidFill>
                  <a:srgbClr val="FF0000"/>
                </a:solidFill>
              </a:rPr>
              <a:t>・</a:t>
            </a:r>
            <a:r>
              <a:rPr lang="ja-JP" altLang="en-US"/>
              <a:t>　</a:t>
            </a:r>
            <a:r>
              <a:rPr lang="ja-JP" altLang="en-US">
                <a:solidFill>
                  <a:srgbClr val="FF0000"/>
                </a:solidFill>
              </a:rPr>
              <a:t>上記</a:t>
            </a:r>
            <a:r>
              <a:rPr lang="en-US" altLang="ja-JP" dirty="0" err="1">
                <a:solidFill>
                  <a:srgbClr val="FF0000"/>
                </a:solidFill>
              </a:rPr>
              <a:t>Colab</a:t>
            </a:r>
            <a:r>
              <a:rPr lang="ja-JP" altLang="en-US">
                <a:solidFill>
                  <a:srgbClr val="FF0000"/>
                </a:solidFill>
              </a:rPr>
              <a:t>の公式から入るより，</a:t>
            </a:r>
            <a:r>
              <a:rPr kumimoji="1" lang="en-US" altLang="ja-JP" sz="1800" dirty="0">
                <a:solidFill>
                  <a:srgbClr val="FF0000"/>
                </a:solidFill>
              </a:rPr>
              <a:t>Google </a:t>
            </a:r>
            <a:r>
              <a:rPr kumimoji="1" lang="ja-JP" altLang="en-US" sz="1800">
                <a:solidFill>
                  <a:srgbClr val="FF0000"/>
                </a:solidFill>
              </a:rPr>
              <a:t>ドライブにアップロードした</a:t>
            </a:r>
            <a:r>
              <a:rPr kumimoji="1" lang="en" altLang="ja-JP" sz="1800" dirty="0" err="1">
                <a:solidFill>
                  <a:srgbClr val="FF0000"/>
                </a:solidFill>
              </a:rPr>
              <a:t>ipynb</a:t>
            </a:r>
            <a:r>
              <a:rPr kumimoji="1" lang="ja-JP" altLang="en-US" sz="1800">
                <a:solidFill>
                  <a:srgbClr val="FF0000"/>
                </a:solidFill>
              </a:rPr>
              <a:t>ファイルを開くほうが確実．</a:t>
            </a:r>
            <a:endParaRPr kumimoji="1" lang="en-US" altLang="ja-JP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800">
                <a:solidFill>
                  <a:srgbClr val="FF0000"/>
                </a:solidFill>
              </a:rPr>
              <a:t>・　ただし，</a:t>
            </a:r>
            <a:r>
              <a:rPr kumimoji="1" lang="en" altLang="ja-JP" sz="1800" dirty="0">
                <a:solidFill>
                  <a:srgbClr val="FF0000"/>
                </a:solidFill>
              </a:rPr>
              <a:t> </a:t>
            </a:r>
            <a:r>
              <a:rPr kumimoji="1" lang="en" altLang="ja-JP" sz="1800" dirty="0" err="1">
                <a:solidFill>
                  <a:srgbClr val="FF0000"/>
                </a:solidFill>
              </a:rPr>
              <a:t>ipynb</a:t>
            </a:r>
            <a:r>
              <a:rPr kumimoji="1" lang="ja-JP" altLang="en-US" sz="1800">
                <a:solidFill>
                  <a:srgbClr val="FF0000"/>
                </a:solidFill>
              </a:rPr>
              <a:t>ファイルを開く前に公式サイトで</a:t>
            </a:r>
            <a:r>
              <a:rPr lang="ja-JP" altLang="en-US" sz="1800">
                <a:solidFill>
                  <a:srgbClr val="FF0000"/>
                </a:solidFill>
                <a:latin typeface="+mn-ea"/>
              </a:rPr>
              <a:t>「接続」のランタイムのタイプを「</a:t>
            </a:r>
            <a:r>
              <a:rPr lang="en-US" altLang="ja-JP" sz="1800" dirty="0">
                <a:solidFill>
                  <a:srgbClr val="FF0000"/>
                </a:solidFill>
                <a:latin typeface="+mn-ea"/>
              </a:rPr>
              <a:t>R</a:t>
            </a:r>
            <a:r>
              <a:rPr lang="ja-JP" altLang="en-US" sz="1800">
                <a:solidFill>
                  <a:srgbClr val="FF0000"/>
                </a:solidFill>
                <a:latin typeface="+mn-ea"/>
              </a:rPr>
              <a:t>」にしておくこと！　　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solidFill>
                  <a:srgbClr val="FF0000"/>
                </a:solidFill>
                <a:latin typeface="+mn-ea"/>
              </a:rPr>
              <a:t>　　</a:t>
            </a:r>
            <a:r>
              <a:rPr lang="ja-JP" altLang="en-US" sz="1800">
                <a:solidFill>
                  <a:srgbClr val="FF0000"/>
                </a:solidFill>
                <a:latin typeface="+mn-ea"/>
              </a:rPr>
              <a:t>次スライド参照．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BDC8D9-7AE9-D289-4EA9-6FD02351D40B}"/>
              </a:ext>
            </a:extLst>
          </p:cNvPr>
          <p:cNvSpPr txBox="1"/>
          <p:nvPr/>
        </p:nvSpPr>
        <p:spPr>
          <a:xfrm>
            <a:off x="78920" y="904876"/>
            <a:ext cx="769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https://colab.research.google.com/notebooks/welcome.ipynb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5E3788-1FF2-24F6-BABA-5C894EEF8852}"/>
              </a:ext>
            </a:extLst>
          </p:cNvPr>
          <p:cNvSpPr txBox="1"/>
          <p:nvPr/>
        </p:nvSpPr>
        <p:spPr>
          <a:xfrm>
            <a:off x="831395" y="1274208"/>
            <a:ext cx="10707462" cy="254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>
                <a:solidFill>
                  <a:srgbClr val="212121"/>
                </a:solidFill>
                <a:highlight>
                  <a:srgbClr val="FFFFFF"/>
                </a:highlight>
                <a:latin typeface="Roboto" panose="020F0502020204030204" pitchFamily="34" charset="0"/>
              </a:rPr>
              <a:t>上記公式の記載より</a:t>
            </a:r>
            <a:endParaRPr lang="en-US" altLang="ja-JP" dirty="0">
              <a:solidFill>
                <a:srgbClr val="212121"/>
              </a:solidFill>
              <a:highlight>
                <a:srgbClr val="FFFFFF"/>
              </a:highlight>
              <a:latin typeface="Roboto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" altLang="ja-JP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Colab</a:t>
            </a:r>
            <a:r>
              <a:rPr lang="ja-JP" altLang="en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（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正式名称「</a:t>
            </a:r>
            <a:r>
              <a:rPr lang="en" altLang="ja-JP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Colaboratory</a:t>
            </a:r>
            <a:r>
              <a:rPr lang="ja-JP" altLang="en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」）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では、ブラウザ上で </a:t>
            </a:r>
            <a:r>
              <a:rPr lang="en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Python 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を記述、実行できます。以下の機能を使用できます。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環境構築が不要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GPU 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に料金なしでアクセス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簡単に共有</a:t>
            </a:r>
          </a:p>
        </p:txBody>
      </p:sp>
    </p:spTree>
    <p:extLst>
      <p:ext uri="{BB962C8B-B14F-4D97-AF65-F5344CB8AC3E}">
        <p14:creationId xmlns:p14="http://schemas.microsoft.com/office/powerpoint/2010/main" val="2358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A61B50-8065-7299-CE64-507DDFB3AF21}"/>
              </a:ext>
            </a:extLst>
          </p:cNvPr>
          <p:cNvSpPr txBox="1"/>
          <p:nvPr/>
        </p:nvSpPr>
        <p:spPr>
          <a:xfrm>
            <a:off x="1488599" y="1054138"/>
            <a:ext cx="8769127" cy="116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/>
              <a:t>Google </a:t>
            </a:r>
            <a:r>
              <a:rPr kumimoji="1" lang="ja-JP" altLang="en-US" sz="1600"/>
              <a:t>ドライブ（要登録）に</a:t>
            </a:r>
            <a:r>
              <a:rPr kumimoji="1" lang="en-US" altLang="ja-JP" sz="1600" dirty="0"/>
              <a:t>databox </a:t>
            </a:r>
            <a:r>
              <a:rPr kumimoji="1" lang="ja-JP" altLang="en-US" sz="1600"/>
              <a:t>内の</a:t>
            </a:r>
            <a:r>
              <a:rPr kumimoji="1" lang="en" altLang="ja-JP" sz="1600" dirty="0"/>
              <a:t>R_hokudai2024.ipynb</a:t>
            </a:r>
            <a:r>
              <a:rPr kumimoji="1" lang="ja-JP" altLang="en-US" sz="1600"/>
              <a:t>をアップロード</a:t>
            </a:r>
            <a:endParaRPr kumimoji="1" lang="en-US" altLang="ja-JP" sz="1600" dirty="0"/>
          </a:p>
          <a:p>
            <a:pPr>
              <a:lnSpc>
                <a:spcPct val="150000"/>
              </a:lnSpc>
            </a:pPr>
            <a:r>
              <a:rPr lang="en-US" altLang="ja-JP" sz="1600" dirty="0" err="1">
                <a:solidFill>
                  <a:srgbClr val="FF0000"/>
                </a:solidFill>
                <a:latin typeface="+mn-ea"/>
              </a:rPr>
              <a:t>Colab</a:t>
            </a:r>
            <a:r>
              <a:rPr lang="ja-JP" altLang="en-US" sz="1600">
                <a:solidFill>
                  <a:srgbClr val="FF0000"/>
                </a:solidFill>
                <a:latin typeface="+mn-ea"/>
              </a:rPr>
              <a:t>の公式サイトにおいて，「接続」のランタイムのタイプを「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R</a:t>
            </a:r>
            <a:r>
              <a:rPr lang="ja-JP" altLang="en-US" sz="1600">
                <a:solidFill>
                  <a:srgbClr val="FF0000"/>
                </a:solidFill>
                <a:latin typeface="+mn-ea"/>
              </a:rPr>
              <a:t>」に変更する．</a:t>
            </a:r>
            <a:endParaRPr kumimoji="1"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>
                <a:latin typeface="+mn-ea"/>
              </a:rPr>
              <a:t>マイドライブ</a:t>
            </a:r>
            <a:r>
              <a:rPr lang="en-US" altLang="ja-JP" sz="1600" dirty="0">
                <a:latin typeface="+mn-ea"/>
              </a:rPr>
              <a:t> </a:t>
            </a:r>
            <a:r>
              <a:rPr lang="ja-JP" altLang="en-US" sz="1600">
                <a:latin typeface="+mn-ea"/>
              </a:rPr>
              <a:t>内の</a:t>
            </a:r>
            <a:r>
              <a:rPr lang="en" altLang="ja-JP" sz="1600" dirty="0">
                <a:latin typeface="+mn-ea"/>
              </a:rPr>
              <a:t>R_hokudai2024.ipynb</a:t>
            </a:r>
            <a:r>
              <a:rPr lang="ja-JP" altLang="en-US" sz="1600">
                <a:latin typeface="+mn-ea"/>
              </a:rPr>
              <a:t>を開く．</a:t>
            </a:r>
            <a:endParaRPr lang="en-US" altLang="ja-JP" sz="160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502E20-6ECA-DF23-E636-139F8995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15" y="2400300"/>
            <a:ext cx="5159575" cy="2057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B3B8FD3-7300-B752-DDBA-E89F1C94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57" y="2124627"/>
            <a:ext cx="2918224" cy="22248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967C8C1-9CE9-D091-609B-1D77615DF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9" y="4526417"/>
            <a:ext cx="3444840" cy="1874697"/>
          </a:xfrm>
          <a:prstGeom prst="rect">
            <a:avLst/>
          </a:prstGeom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F94CBFC2-1FF7-11A1-D908-DCA2E342484A}"/>
              </a:ext>
            </a:extLst>
          </p:cNvPr>
          <p:cNvSpPr/>
          <p:nvPr/>
        </p:nvSpPr>
        <p:spPr>
          <a:xfrm>
            <a:off x="4431011" y="2458953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A298AA6-6DCF-A930-36E3-B8A766C64D71}"/>
              </a:ext>
            </a:extLst>
          </p:cNvPr>
          <p:cNvSpPr/>
          <p:nvPr/>
        </p:nvSpPr>
        <p:spPr>
          <a:xfrm>
            <a:off x="7246610" y="2539032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EF5383D-0EF1-00CF-5DA7-937573C6F2FB}"/>
              </a:ext>
            </a:extLst>
          </p:cNvPr>
          <p:cNvSpPr/>
          <p:nvPr/>
        </p:nvSpPr>
        <p:spPr>
          <a:xfrm>
            <a:off x="1649608" y="5175639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F55157B-746E-1EC6-AF1B-07B4B81E1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625" y="4540522"/>
            <a:ext cx="2013626" cy="2057400"/>
          </a:xfrm>
          <a:prstGeom prst="rect">
            <a:avLst/>
          </a:prstGeom>
        </p:spPr>
      </p:pic>
      <p:sp>
        <p:nvSpPr>
          <p:cNvPr id="20" name="右矢印 19">
            <a:extLst>
              <a:ext uri="{FF2B5EF4-FFF2-40B4-BE49-F238E27FC236}">
                <a16:creationId xmlns:a16="http://schemas.microsoft.com/office/drawing/2014/main" id="{0BB7E979-2496-2E70-8599-7FB01F1C0041}"/>
              </a:ext>
            </a:extLst>
          </p:cNvPr>
          <p:cNvSpPr/>
          <p:nvPr/>
        </p:nvSpPr>
        <p:spPr>
          <a:xfrm>
            <a:off x="5651625" y="6027001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98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D34C36D-AD0A-C265-18CD-4B21F260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9" y="2741309"/>
            <a:ext cx="3722339" cy="33122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A61B50-8065-7299-CE64-507DDFB3AF21}"/>
              </a:ext>
            </a:extLst>
          </p:cNvPr>
          <p:cNvSpPr txBox="1"/>
          <p:nvPr/>
        </p:nvSpPr>
        <p:spPr>
          <a:xfrm>
            <a:off x="1614587" y="1043069"/>
            <a:ext cx="8769127" cy="15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①</a:t>
            </a:r>
            <a:r>
              <a:rPr lang="ja-JP" altLang="en-US" sz="1600" dirty="0">
                <a:latin typeface="+mn-ea"/>
              </a:rPr>
              <a:t>　左カラムから「ファイル」を選択．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②</a:t>
            </a:r>
            <a:r>
              <a:rPr lang="ja-JP" altLang="en-US" sz="1600" dirty="0">
                <a:latin typeface="+mn-ea"/>
              </a:rPr>
              <a:t>　セッションストレージにデータファイルをアップロード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	databox</a:t>
            </a:r>
            <a:r>
              <a:rPr lang="ja-JP" altLang="en-US" sz="1600" dirty="0">
                <a:latin typeface="+mn-ea"/>
              </a:rPr>
              <a:t>内にある</a:t>
            </a:r>
            <a:r>
              <a:rPr lang="en-US" altLang="ja-JP" sz="1600" dirty="0" err="1">
                <a:latin typeface="+mn-ea"/>
              </a:rPr>
              <a:t>classification.csv</a:t>
            </a:r>
            <a:r>
              <a:rPr lang="ja-JP" altLang="en-US" sz="1600" dirty="0">
                <a:latin typeface="+mn-ea"/>
              </a:rPr>
              <a:t>と</a:t>
            </a:r>
            <a:r>
              <a:rPr lang="en-US" altLang="ja-JP" sz="1600" dirty="0" err="1">
                <a:latin typeface="+mn-ea"/>
              </a:rPr>
              <a:t>tcga_coad.csv</a:t>
            </a:r>
            <a:r>
              <a:rPr lang="ja-JP" altLang="en-US" sz="1600" dirty="0">
                <a:latin typeface="+mn-ea"/>
              </a:rPr>
              <a:t>の二つのファイル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③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</a:rPr>
              <a:t>R</a:t>
            </a:r>
            <a:r>
              <a:rPr lang="ja-JP" altLang="en-US" sz="1600" dirty="0">
                <a:latin typeface="+mn-ea"/>
              </a:rPr>
              <a:t>セッションではドライブをマウントできないようで，この方法が確実　　</a:t>
            </a:r>
            <a:endParaRPr lang="en-US" altLang="ja-JP" sz="1600" dirty="0">
              <a:latin typeface="+mn-ea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EF5383D-0EF1-00CF-5DA7-937573C6F2FB}"/>
              </a:ext>
            </a:extLst>
          </p:cNvPr>
          <p:cNvSpPr/>
          <p:nvPr/>
        </p:nvSpPr>
        <p:spPr>
          <a:xfrm flipV="1">
            <a:off x="1838287" y="5069014"/>
            <a:ext cx="418641" cy="2590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50423774-F175-1785-1C10-C87CE24177B2}"/>
              </a:ext>
            </a:extLst>
          </p:cNvPr>
          <p:cNvSpPr/>
          <p:nvPr/>
        </p:nvSpPr>
        <p:spPr>
          <a:xfrm rot="5400000">
            <a:off x="2782608" y="3561209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271D26-19A5-7026-9ABC-9B299006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0" y="2741309"/>
            <a:ext cx="3817932" cy="311966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38B362-D3C4-47AA-C8B0-E97C1125F738}"/>
              </a:ext>
            </a:extLst>
          </p:cNvPr>
          <p:cNvSpPr txBox="1"/>
          <p:nvPr/>
        </p:nvSpPr>
        <p:spPr>
          <a:xfrm>
            <a:off x="1838287" y="4699682"/>
            <a:ext cx="40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①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A2AA44-0551-C570-81D5-9138342BBF24}"/>
              </a:ext>
            </a:extLst>
          </p:cNvPr>
          <p:cNvSpPr txBox="1"/>
          <p:nvPr/>
        </p:nvSpPr>
        <p:spPr>
          <a:xfrm>
            <a:off x="2536035" y="3234504"/>
            <a:ext cx="40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②</a:t>
            </a:r>
            <a:endParaRPr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C7307AEA-750A-2DA8-B9C4-B0D4A1AA48EB}"/>
              </a:ext>
            </a:extLst>
          </p:cNvPr>
          <p:cNvSpPr/>
          <p:nvPr/>
        </p:nvSpPr>
        <p:spPr>
          <a:xfrm rot="16200000" flipV="1">
            <a:off x="7936870" y="5632321"/>
            <a:ext cx="290182" cy="295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A92FA6-EACE-5929-029D-6188785657D2}"/>
              </a:ext>
            </a:extLst>
          </p:cNvPr>
          <p:cNvSpPr txBox="1"/>
          <p:nvPr/>
        </p:nvSpPr>
        <p:spPr>
          <a:xfrm>
            <a:off x="5927155" y="5943391"/>
            <a:ext cx="4456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アップロード後</a:t>
            </a:r>
            <a:endParaRPr lang="en-US" altLang="ja-JP" dirty="0"/>
          </a:p>
          <a:p>
            <a:r>
              <a:rPr lang="ja-JP" altLang="en-US" sz="1400"/>
              <a:t>このファイルのパスは</a:t>
            </a:r>
            <a:r>
              <a:rPr lang="en-US" altLang="ja-JP" sz="1400" dirty="0"/>
              <a:t>/content/</a:t>
            </a:r>
            <a:r>
              <a:rPr lang="en-US" altLang="ja-JP" sz="1400" dirty="0" err="1"/>
              <a:t>classification.csv</a:t>
            </a:r>
            <a:r>
              <a:rPr lang="ja-JP" altLang="en-US" sz="140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7649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281</Words>
  <Application>Microsoft Macintosh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Roboto</vt:lpstr>
      <vt:lpstr>Office テーマ</vt:lpstr>
      <vt:lpstr>Google ColaboratoryでRを使う</vt:lpstr>
      <vt:lpstr>Google ColaboratoryでRを使う</vt:lpstr>
      <vt:lpstr>Google ColaboratoryでRを使う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 池田</dc:creator>
  <cp:lastModifiedBy>健 池田</cp:lastModifiedBy>
  <cp:revision>4</cp:revision>
  <dcterms:created xsi:type="dcterms:W3CDTF">2024-09-18T22:43:15Z</dcterms:created>
  <dcterms:modified xsi:type="dcterms:W3CDTF">2024-09-21T03:29:47Z</dcterms:modified>
</cp:coreProperties>
</file>