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57" r:id="rId3"/>
    <p:sldId id="273" r:id="rId4"/>
    <p:sldId id="258" r:id="rId5"/>
    <p:sldId id="279" r:id="rId6"/>
    <p:sldId id="280" r:id="rId7"/>
    <p:sldId id="282" r:id="rId8"/>
    <p:sldId id="283" r:id="rId9"/>
    <p:sldId id="274" r:id="rId10"/>
    <p:sldId id="284" r:id="rId11"/>
    <p:sldId id="285" r:id="rId12"/>
    <p:sldId id="286" r:id="rId13"/>
    <p:sldId id="271" r:id="rId14"/>
    <p:sldId id="272" r:id="rId15"/>
    <p:sldId id="305" r:id="rId16"/>
    <p:sldId id="303" r:id="rId17"/>
    <p:sldId id="304" r:id="rId18"/>
    <p:sldId id="306" r:id="rId19"/>
    <p:sldId id="289" r:id="rId20"/>
    <p:sldId id="290" r:id="rId21"/>
    <p:sldId id="291" r:id="rId22"/>
    <p:sldId id="292" r:id="rId23"/>
    <p:sldId id="275" r:id="rId24"/>
    <p:sldId id="266" r:id="rId25"/>
    <p:sldId id="301" r:id="rId26"/>
    <p:sldId id="302" r:id="rId27"/>
    <p:sldId id="268" r:id="rId28"/>
    <p:sldId id="295" r:id="rId29"/>
    <p:sldId id="276" r:id="rId30"/>
    <p:sldId id="318" r:id="rId31"/>
    <p:sldId id="313" r:id="rId32"/>
    <p:sldId id="309" r:id="rId33"/>
    <p:sldId id="308" r:id="rId34"/>
    <p:sldId id="296" r:id="rId35"/>
    <p:sldId id="297" r:id="rId36"/>
    <p:sldId id="310" r:id="rId37"/>
    <p:sldId id="326" r:id="rId38"/>
    <p:sldId id="315" r:id="rId39"/>
    <p:sldId id="316" r:id="rId40"/>
    <p:sldId id="314" r:id="rId41"/>
    <p:sldId id="322" r:id="rId42"/>
    <p:sldId id="317" r:id="rId43"/>
    <p:sldId id="323" r:id="rId44"/>
    <p:sldId id="324" r:id="rId45"/>
    <p:sldId id="277" r:id="rId46"/>
    <p:sldId id="298" r:id="rId47"/>
    <p:sldId id="312" r:id="rId48"/>
    <p:sldId id="299" r:id="rId49"/>
    <p:sldId id="300" r:id="rId50"/>
    <p:sldId id="321" r:id="rId51"/>
    <p:sldId id="320" r:id="rId52"/>
    <p:sldId id="325" r:id="rId53"/>
    <p:sldId id="319" r:id="rId54"/>
    <p:sldId id="278" r:id="rId55"/>
    <p:sldId id="293" r:id="rId56"/>
    <p:sldId id="294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71"/>
            <p14:sldId id="272"/>
            <p14:sldId id="305"/>
            <p14:sldId id="303"/>
            <p14:sldId id="304"/>
            <p14:sldId id="306"/>
            <p14:sldId id="289"/>
            <p14:sldId id="290"/>
            <p14:sldId id="291"/>
            <p14:sldId id="292"/>
          </p14:sldIdLst>
        </p14:section>
        <p14:section name="問題" id="{5DF14365-912A-421F-88AF-4ABB7DE19D81}">
          <p14:sldIdLst>
            <p14:sldId id="275"/>
            <p14:sldId id="266"/>
            <p14:sldId id="301"/>
            <p14:sldId id="302"/>
            <p14:sldId id="268"/>
            <p14:sldId id="295"/>
          </p14:sldIdLst>
        </p14:section>
        <p14:section name="実験１" id="{7193612D-D5C7-4CEE-8D90-11755AE6C4DA}">
          <p14:sldIdLst>
            <p14:sldId id="276"/>
            <p14:sldId id="318"/>
            <p14:sldId id="313"/>
            <p14:sldId id="309"/>
            <p14:sldId id="308"/>
            <p14:sldId id="296"/>
            <p14:sldId id="297"/>
            <p14:sldId id="310"/>
            <p14:sldId id="326"/>
            <p14:sldId id="315"/>
            <p14:sldId id="316"/>
            <p14:sldId id="314"/>
            <p14:sldId id="322"/>
            <p14:sldId id="317"/>
            <p14:sldId id="323"/>
            <p14:sldId id="324"/>
          </p14:sldIdLst>
        </p14:section>
        <p14:section name="実験2" id="{C2EA450A-6529-4ED3-82D8-59D81AEA30EC}">
          <p14:sldIdLst>
            <p14:sldId id="277"/>
            <p14:sldId id="298"/>
            <p14:sldId id="312"/>
            <p14:sldId id="299"/>
            <p14:sldId id="300"/>
            <p14:sldId id="321"/>
            <p14:sldId id="320"/>
            <p14:sldId id="325"/>
            <p14:sldId id="319"/>
          </p14:sldIdLst>
        </p14:section>
        <p14:section name="まとめ" id="{5FBA91C0-6D67-487B-815A-0984769D4D87}">
          <p14:sldIdLst>
            <p14:sldId id="278"/>
            <p14:sldId id="293"/>
            <p14:sldId id="29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>
        <p:scale>
          <a:sx n="100" d="100"/>
          <a:sy n="100" d="100"/>
        </p:scale>
        <p:origin x="1836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</a:t>
            </a:r>
            <a:r>
              <a:rPr kumimoji="1" lang="en-US" altLang="ja-JP" dirty="0"/>
              <a:t>, VGG</a:t>
            </a:r>
            <a:r>
              <a:rPr kumimoji="1" lang="ja-JP" altLang="en-US" dirty="0"/>
              <a:t>や</a:t>
            </a:r>
            <a:r>
              <a:rPr kumimoji="1" lang="en-US" altLang="ja-JP" dirty="0"/>
              <a:t>ResNet</a:t>
            </a:r>
            <a:r>
              <a:rPr kumimoji="1" lang="ja-JP" altLang="en-US" dirty="0"/>
              <a:t>など深層学習モデルの改良によって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316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ショートカットの意味＋多すぎると逆にあれになると予想される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ショートカットの本数も探索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3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実験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では </a:t>
            </a:r>
            <a:r>
              <a:rPr kumimoji="1" lang="en-US" altLang="ja-JP" dirty="0"/>
              <a:t>α </a:t>
            </a:r>
            <a:r>
              <a:rPr kumimoji="1" lang="ja-JP" altLang="en-US" dirty="0"/>
              <a:t>の学習度によって重み </a:t>
            </a:r>
            <a:r>
              <a:rPr kumimoji="1" lang="en-US" altLang="ja-JP" dirty="0"/>
              <a:t>w </a:t>
            </a:r>
            <a:r>
              <a:rPr kumimoji="1" lang="ja-JP" altLang="en-US" dirty="0"/>
              <a:t>の学習しや </a:t>
            </a:r>
            <a:r>
              <a:rPr kumimoji="1" lang="ja-JP" altLang="en-US" dirty="0" err="1"/>
              <a:t>すさに</a:t>
            </a:r>
            <a:r>
              <a:rPr kumimoji="1" lang="ja-JP" altLang="en-US" dirty="0"/>
              <a:t>偏りがあったため</a:t>
            </a:r>
            <a:r>
              <a:rPr kumimoji="1" lang="en-US" altLang="ja-JP" dirty="0"/>
              <a:t>, </a:t>
            </a:r>
            <a:r>
              <a:rPr kumimoji="1" lang="ja-JP" altLang="en-US" dirty="0"/>
              <a:t>収束するグラフ構造に</a:t>
            </a:r>
            <a:r>
              <a:rPr kumimoji="1" lang="ja-JP" altLang="en-US" dirty="0" err="1"/>
              <a:t>ばらつ</a:t>
            </a:r>
            <a:r>
              <a:rPr kumimoji="1" lang="ja-JP" altLang="en-US" dirty="0"/>
              <a:t> きが見られた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2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各パラメータ集合の学習ステップを分離し個体間で 不平等がないように設計した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3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加えて設計と性能の関係が不明であるため，アーキテクチャの設計は困難なタスクです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そこで考えるタスクとして</a:t>
            </a:r>
            <a:r>
              <a:rPr lang="en-US" altLang="ja-JP" dirty="0"/>
              <a:t>VGG19</a:t>
            </a:r>
            <a:r>
              <a:rPr lang="ja-JP" altLang="en-US" dirty="0"/>
              <a:t>のショートカット接続を探索を定めました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</a:t>
            </a:r>
            <a:r>
              <a:rPr lang="en-US" altLang="ja-JP" sz="5400" dirty="0"/>
              <a:t>VGG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13"/>
    </mc:Choice>
    <mc:Fallback>
      <p:transition spd="slow" advTm="6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3"/>
    </mc:Choice>
    <mc:Fallback>
      <p:transition spd="slow" advTm="80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1"/>
    </mc:Choice>
    <mc:Fallback>
      <p:transition spd="slow" advTm="89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3509805"/>
            <a:ext cx="526610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80"/>
    </mc:Choice>
    <mc:Fallback>
      <p:transition spd="slow" advTm="370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微分可能なアーキテクチャ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4000" dirty="0">
                <a:solidFill>
                  <a:schemeClr val="accent2"/>
                </a:solidFill>
              </a:rPr>
              <a:t>勾配降下法</a:t>
            </a:r>
            <a:r>
              <a:rPr lang="ja-JP" altLang="en-US" sz="4000" dirty="0"/>
              <a:t>を使用</a:t>
            </a:r>
            <a:endParaRPr lang="en-US" altLang="ja-JP" sz="4000" dirty="0"/>
          </a:p>
          <a:p>
            <a:r>
              <a:rPr lang="ja-JP" altLang="en-US" sz="4000" dirty="0"/>
              <a:t>効率的な探索手法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5"/>
    </mc:Choice>
    <mc:Fallback>
      <p:transition spd="slow" advTm="107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6437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dirty="0"/>
              <a:t>すべての演算子候補を同時に学習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辺ごとに最適な演算子を決定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8CF04AA4-6091-4553-9C7E-7C6770F4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1" y="3694370"/>
            <a:ext cx="6494838" cy="23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91"/>
    </mc:Choice>
    <mc:Fallback>
      <p:transition spd="slow" advTm="2359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95832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混合演算子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2FDDD9F-736B-4CAF-89DC-01ADC1321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8" y="2829000"/>
            <a:ext cx="6352381" cy="12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/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/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/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/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8DEE25-6DD9-4254-92C1-D240B06CD8E4}"/>
              </a:ext>
            </a:extLst>
          </p:cNvPr>
          <p:cNvSpPr txBox="1">
            <a:spLocks/>
          </p:cNvSpPr>
          <p:nvPr/>
        </p:nvSpPr>
        <p:spPr>
          <a:xfrm>
            <a:off x="1799666" y="4878085"/>
            <a:ext cx="1159352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特徴量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448FF70-EC4D-4F67-B950-C491F720E4B6}"/>
              </a:ext>
            </a:extLst>
          </p:cNvPr>
          <p:cNvSpPr txBox="1">
            <a:spLocks/>
          </p:cNvSpPr>
          <p:nvPr/>
        </p:nvSpPr>
        <p:spPr>
          <a:xfrm>
            <a:off x="3601127" y="4878085"/>
            <a:ext cx="1295063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D2074A10-A125-426D-845D-84DAB15A8202}"/>
              </a:ext>
            </a:extLst>
          </p:cNvPr>
          <p:cNvSpPr txBox="1">
            <a:spLocks/>
          </p:cNvSpPr>
          <p:nvPr/>
        </p:nvSpPr>
        <p:spPr>
          <a:xfrm>
            <a:off x="5593146" y="4878084"/>
            <a:ext cx="2324207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演算子候補集合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7E8FBDAA-EE16-4843-B4BC-3AE560CA6B19}"/>
              </a:ext>
            </a:extLst>
          </p:cNvPr>
          <p:cNvSpPr txBox="1">
            <a:spLocks/>
          </p:cNvSpPr>
          <p:nvPr/>
        </p:nvSpPr>
        <p:spPr>
          <a:xfrm>
            <a:off x="1799666" y="5586896"/>
            <a:ext cx="5788430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演算子の重み ＝ アーキテクチャ変数</a:t>
            </a:r>
          </a:p>
        </p:txBody>
      </p:sp>
    </p:spTree>
    <p:extLst>
      <p:ext uri="{BB962C8B-B14F-4D97-AF65-F5344CB8AC3E}">
        <p14:creationId xmlns:p14="http://schemas.microsoft.com/office/powerpoint/2010/main" val="361775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56"/>
    </mc:Choice>
    <mc:Fallback>
      <p:transition spd="slow" advTm="4345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の利点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NAS 		3000 GPU days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	3.3 GPU days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の同時学習による高速化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87"/>
    </mc:Choice>
    <mc:Fallback>
      <p:transition spd="slow" advTm="230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ネットワークの構造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セルを重ねたモデル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各ノードは２つ演算子エッジを持つ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35"/>
    </mc:Choice>
    <mc:Fallback>
      <p:transition spd="slow" advTm="397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DARTS</a:t>
            </a:r>
            <a:r>
              <a:rPr lang="ja-JP" altLang="en-US" dirty="0"/>
              <a:t>の構造制限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大局的な構造が固定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エッジ数が固定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23"/>
    </mc:Choice>
    <mc:Fallback>
      <p:transition spd="slow" advTm="164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4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82"/>
    </mc:Choice>
    <mc:Fallback>
      <p:transition spd="slow" advTm="128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5"/>
    </mc:Choice>
    <mc:Fallback>
      <p:transition spd="slow" advTm="27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8A035-02A1-4EEF-AF74-548A68EF359B}"/>
              </a:ext>
            </a:extLst>
          </p:cNvPr>
          <p:cNvSpPr/>
          <p:nvPr/>
        </p:nvSpPr>
        <p:spPr>
          <a:xfrm>
            <a:off x="4671056" y="5072088"/>
            <a:ext cx="403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適応度の高い個体が</a:t>
            </a:r>
            <a:endParaRPr kumimoji="1" lang="en-US" altLang="ja-JP" sz="3200" dirty="0">
              <a:solidFill>
                <a:schemeClr val="accent2"/>
              </a:solidFill>
              <a:latin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生き残る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12"/>
    </mc:Choice>
    <mc:Fallback>
      <p:transition spd="slow" advTm="1121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8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3"/>
    </mc:Choice>
    <mc:Fallback>
      <p:transition spd="slow" advTm="1445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A6931A-2113-4D6B-B8AB-D3DEFA86FA0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83552" y="1518867"/>
            <a:ext cx="3" cy="3993832"/>
          </a:xfrm>
          <a:prstGeom prst="bentConnector3">
            <a:avLst>
              <a:gd name="adj1" fmla="val -762000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19"/>
    </mc:Choice>
    <mc:Fallback>
      <p:transition spd="slow" advTm="220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1"/>
    </mc:Choice>
    <mc:Fallback>
      <p:transition spd="slow" advTm="33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DARTS</a:t>
            </a:r>
            <a:r>
              <a:rPr lang="ja-JP" altLang="en-US" dirty="0"/>
              <a:t>の問題点：構造的制限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4000" dirty="0"/>
              <a:t>ネットワーク構造を探索</a:t>
            </a:r>
            <a:endParaRPr lang="en-US" altLang="ja-JP" sz="4000" dirty="0"/>
          </a:p>
          <a:p>
            <a:r>
              <a:rPr lang="en-US" altLang="ja-JP" sz="3200" dirty="0"/>
              <a:t>(</a:t>
            </a:r>
            <a:r>
              <a:rPr lang="ja-JP" altLang="en-US" sz="3200" dirty="0"/>
              <a:t>演算子は固定</a:t>
            </a:r>
            <a:r>
              <a:rPr lang="en-US" altLang="ja-JP" sz="3200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88"/>
    </mc:Choice>
    <mc:Fallback>
      <p:transition spd="slow" advTm="192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A8A3E-DF5C-4C6F-809F-5F9E1928DF73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11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95"/>
    </mc:Choice>
    <mc:Fallback>
      <p:transition spd="slow" advTm="3719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0E535E9-4921-438A-A322-88D995FA50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52838" y="2498062"/>
            <a:ext cx="12700" cy="3543300"/>
          </a:xfrm>
          <a:prstGeom prst="bentConnector3">
            <a:avLst>
              <a:gd name="adj1" fmla="val 30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6ABE574-CAD8-44D7-8D16-73B153B2CAF4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538663" y="1612237"/>
            <a:ext cx="12700" cy="5314950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912292F-D3DC-4D1D-94A5-7659D3B58A4A}"/>
              </a:ext>
            </a:extLst>
          </p:cNvPr>
          <p:cNvCxnSpPr/>
          <p:nvPr/>
        </p:nvCxnSpPr>
        <p:spPr>
          <a:xfrm>
            <a:off x="5556883" y="6025187"/>
            <a:ext cx="69532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185E7A-717B-41CE-AD44-D0357CED1CBA}"/>
              </a:ext>
            </a:extLst>
          </p:cNvPr>
          <p:cNvSpPr/>
          <p:nvPr/>
        </p:nvSpPr>
        <p:spPr>
          <a:xfrm>
            <a:off x="6341012" y="582513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ショートカット</a:t>
            </a:r>
            <a:endParaRPr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09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16"/>
    </mc:Choice>
    <mc:Fallback>
      <p:transition spd="slow" advTm="2221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66928" lvl="3" indent="0">
              <a:buNone/>
            </a:pPr>
            <a:r>
              <a:rPr kumimoji="1" lang="en-US" altLang="ja-JP" sz="3600" dirty="0"/>
              <a:t>DARTS</a:t>
            </a:r>
            <a:r>
              <a:rPr kumimoji="1" lang="ja-JP" altLang="en-US" sz="3600" dirty="0"/>
              <a:t>による柔軟な構造推定</a:t>
            </a:r>
            <a:endParaRPr kumimoji="1" lang="en-US" altLang="ja-JP" sz="3600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566928" lvl="3" indent="0">
              <a:buNone/>
            </a:pPr>
            <a:r>
              <a:rPr lang="en-US" altLang="ja-JP" sz="3600" dirty="0"/>
              <a:t>VGG19</a:t>
            </a:r>
            <a:r>
              <a:rPr lang="ja-JP" altLang="en-US" sz="3600" dirty="0"/>
              <a:t>の性能を向上させる</a:t>
            </a:r>
            <a:endParaRPr lang="en-US" altLang="ja-JP" sz="3600" dirty="0"/>
          </a:p>
          <a:p>
            <a:pPr marL="566928" lvl="3" indent="0">
              <a:buNone/>
            </a:pPr>
            <a:r>
              <a:rPr lang="ja-JP" altLang="en-US" sz="3600" b="1" dirty="0"/>
              <a:t>ショートカット位置の探索</a:t>
            </a:r>
            <a:endParaRPr lang="en-US" altLang="ja-JP" sz="36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32"/>
    </mc:Choice>
    <mc:Fallback>
      <p:transition spd="slow" advTm="1323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1B4F9-C03D-4E72-A88B-60729FC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</p:spPr>
            <p:txBody>
              <a:bodyPr>
                <a:normAutofit fontScale="92500" lnSpcReduction="20000"/>
              </a:bodyPr>
              <a:lstStyle/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次元が同じ場合：</a:t>
                </a:r>
                <a:endParaRPr lang="en-US" altLang="ja-JP" sz="2200" dirty="0"/>
              </a:p>
              <a:p>
                <a:r>
                  <a:rPr lang="en-US" altLang="ja-JP" dirty="0"/>
                  <a:t>    </a:t>
                </a:r>
                <a:r>
                  <a:rPr lang="ja-JP" altLang="en-US" dirty="0"/>
                  <a:t>恒等関数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チャンネル数が違う場合：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Pointwise Convolution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高さと幅が半分の場合：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Factorized Reduce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それ以外の場合：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</a:t>
                </a:r>
                <a:r>
                  <a:rPr lang="ja-JP" altLang="en-US" sz="3200" dirty="0"/>
                  <a:t>ショートカットを定義しない</a:t>
                </a:r>
                <a:endParaRPr lang="en-US" altLang="ja-JP" sz="3200" dirty="0"/>
              </a:p>
              <a:p>
                <a:endParaRPr kumimoji="1" lang="en-US" altLang="ja-JP" dirty="0"/>
              </a:p>
              <a:p>
                <a:pPr marL="201168" lvl="1" indent="0">
                  <a:buNone/>
                </a:pPr>
                <a:r>
                  <a:rPr lang="ja-JP" altLang="en-US" dirty="0"/>
                  <a:t>探索空間：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  <a:blipFill>
                <a:blip r:embed="rId2"/>
                <a:stretch>
                  <a:fillRect l="-1838" t="-2419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5BFC8-A892-4C9D-9EF2-BCF8D6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27"/>
    </mc:Choice>
    <mc:Fallback>
      <p:transition spd="slow" advTm="5862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0"/>
    </mc:Choice>
    <mc:Fallback>
      <p:transition spd="slow" advTm="16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0"/>
    </mc:Choice>
    <mc:Fallback>
      <p:transition spd="slow" advTm="10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に対する重み補正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  <a:blipFill>
                <a:blip r:embed="rId3"/>
                <a:stretch>
                  <a:fillRect t="-1639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15362" name="Picture 2" descr="\begin{align*}&#10;  x_i = f^{\mathrm{c}}_{i-1, i}(x_{i-1}) + \beta_i \sum_{j \in S_i} \alpha_{ij} f^{\mathrm{s}}_{j, i} (x_j)&#10;\end{align*}">
            <a:extLst>
              <a:ext uri="{FF2B5EF4-FFF2-40B4-BE49-F238E27FC236}">
                <a16:creationId xmlns:a16="http://schemas.microsoft.com/office/drawing/2014/main" id="{57C1CF7F-89AF-4E7F-AAE7-CC5150F6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689750"/>
            <a:ext cx="62769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Tx/>
                  <a:buNone/>
                  <a:defRPr kumimoji="1"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sz="2800" dirty="0"/>
                  <a:t> 畳み込み関数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ショートカット関数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ノード 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とショートカット接続する</a:t>
                </a:r>
                <a:endParaRPr lang="en-US" altLang="ja-JP" sz="2800" dirty="0"/>
              </a:p>
              <a:p>
                <a:r>
                  <a:rPr lang="en-US" altLang="ja-JP" sz="2800" dirty="0"/>
                  <a:t>    </a:t>
                </a:r>
                <a:r>
                  <a:rPr lang="ja-JP" altLang="en-US" sz="2800" dirty="0"/>
                  <a:t>先行ノードのインデックス集合</a:t>
                </a:r>
                <a:endParaRPr lang="en-US" altLang="ja-JP" sz="3200" dirty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  <a:blipFill>
                <a:blip r:embed="rId5"/>
                <a:stretch>
                  <a:fillRect l="-2019" t="-5152" b="-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24"/>
    </mc:Choice>
    <mc:Fallback>
      <p:transition spd="slow" advTm="4542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/>
                  <a:t>ただし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ja-JP" altLang="en-US" dirty="0"/>
                  <a:t> で勾配の更新が</a:t>
                </a:r>
                <a:endParaRPr lang="en-US" altLang="ja-JP" dirty="0"/>
              </a:p>
              <a:p>
                <a:r>
                  <a:rPr lang="ja-JP" altLang="en-US" dirty="0"/>
                  <a:t>できなくなるので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補正した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を用いる</a:t>
                </a:r>
                <a:r>
                  <a:rPr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  <a:blipFill>
                <a:blip r:embed="rId2"/>
                <a:stretch>
                  <a:fillRect l="-3103" t="-9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17410" name="Picture 2" descr="\begin{align*}&#10;  \hat{\beta} = \begin{cases}&#10;    \exp(\beta - 1) &amp; (\beta \leq 1) \\&#10;    \log(\beta) + 1 &amp; (\mathrm{otherwise})&#10;  \end{cases}&#10;\end{align*}">
            <a:extLst>
              <a:ext uri="{FF2B5EF4-FFF2-40B4-BE49-F238E27FC236}">
                <a16:creationId xmlns:a16="http://schemas.microsoft.com/office/drawing/2014/main" id="{F438544B-D30C-4673-8279-92FE2BCE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3" y="3331698"/>
            <a:ext cx="5210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18"/>
    </mc:Choice>
    <mc:Fallback>
      <p:transition spd="slow" advTm="1611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学習の手順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</p:spPr>
            <p:txBody>
              <a:bodyPr>
                <a:normAutofit/>
              </a:bodyPr>
              <a:lstStyle/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探索：アーキテクチャ </a:t>
                </a:r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3200" dirty="0"/>
                  <a:t> </a:t>
                </a:r>
                <a:r>
                  <a:rPr lang="ja-JP" altLang="en-US" sz="3200" dirty="0"/>
                  <a:t>の訓練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構成：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sz="3200" dirty="0"/>
                  <a:t> からネットワークを構成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評価：ネットワークを逆伝播で訓練</a:t>
                </a:r>
                <a:r>
                  <a:rPr lang="en-US" altLang="ja-JP" sz="32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3200" dirty="0"/>
                  <a:t>	        </a:t>
                </a:r>
                <a:r>
                  <a:rPr lang="ja-JP" altLang="en-US" sz="3200" dirty="0"/>
                  <a:t>テストデータで性能を評価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  <a:blipFill>
                <a:blip r:embed="rId2"/>
                <a:stretch>
                  <a:fillRect l="-3776" t="-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0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63"/>
    </mc:Choice>
    <mc:Fallback>
      <p:transition spd="slow" advTm="3306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A : </a:t>
                </a: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先行ノードの中で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が大きい順に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本 採択 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B :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が閾値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以上の辺を全て採択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 t="-2151" b="-4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69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8"/>
    </mc:Choice>
    <mc:Fallback>
      <p:transition spd="slow" advTm="5011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設定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C41816B-2609-4894-8681-D3411A4DC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371794"/>
              </p:ext>
            </p:extLst>
          </p:nvPr>
        </p:nvGraphicFramePr>
        <p:xfrm>
          <a:off x="822325" y="1472567"/>
          <a:ext cx="754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12" name="コンテンツ プレースホルダー 6">
            <a:extLst>
              <a:ext uri="{FF2B5EF4-FFF2-40B4-BE49-F238E27FC236}">
                <a16:creationId xmlns:a16="http://schemas.microsoft.com/office/drawing/2014/main" id="{B78579D4-BF98-42C0-87C3-632EFCB0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106422"/>
              </p:ext>
            </p:extLst>
          </p:nvPr>
        </p:nvGraphicFramePr>
        <p:xfrm>
          <a:off x="822325" y="2349960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Architecture Search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25000 : 25000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50, 100, 150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8258"/>
                  </a:ext>
                </a:extLst>
              </a:tr>
            </a:tbl>
          </a:graphicData>
        </a:graphic>
      </p:graphicFrame>
      <p:graphicFrame>
        <p:nvGraphicFramePr>
          <p:cNvPr id="13" name="コンテンツ プレースホルダー 6">
            <a:extLst>
              <a:ext uri="{FF2B5EF4-FFF2-40B4-BE49-F238E27FC236}">
                <a16:creationId xmlns:a16="http://schemas.microsoft.com/office/drawing/2014/main" id="{3BB032A0-3B99-405E-B4CA-71DB16F14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813"/>
              </p:ext>
            </p:extLst>
          </p:nvPr>
        </p:nvGraphicFramePr>
        <p:xfrm>
          <a:off x="822325" y="4339873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Evaluation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=0.0090131,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Scheduler(w)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Step(γ=0.23440, </a:t>
                      </a:r>
                      <a:r>
                        <a:rPr lang="en-US" altLang="ja-JP" dirty="0" err="1"/>
                        <a:t>stepsize</a:t>
                      </a:r>
                      <a:r>
                        <a:rPr lang="en-US" altLang="ja-JP" dirty="0"/>
                        <a:t>=100)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50000 : 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4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10"/>
    </mc:Choice>
    <mc:Fallback>
      <p:transition spd="slow" advTm="1481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CIFAR-10</a:t>
            </a:r>
          </a:p>
          <a:p>
            <a:r>
              <a:rPr lang="en-US" altLang="ja-JP" sz="3200" dirty="0"/>
              <a:t>32 x 32 pixel, 60000 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r>
              <a:rPr lang="en-US" altLang="ja-JP" sz="3200" dirty="0"/>
              <a:t>10 </a:t>
            </a:r>
            <a:r>
              <a:rPr lang="ja-JP" altLang="en-US" sz="3200" dirty="0"/>
              <a:t>クラスラベル</a:t>
            </a:r>
            <a:endParaRPr lang="en-US" altLang="ja-JP" sz="3200" dirty="0"/>
          </a:p>
          <a:p>
            <a:endParaRPr lang="en-US" altLang="ja-JP" dirty="0"/>
          </a:p>
          <a:p>
            <a:r>
              <a:rPr lang="ja-JP" altLang="en-US" dirty="0"/>
              <a:t>各手法において </a:t>
            </a:r>
            <a:r>
              <a:rPr lang="en-US" altLang="ja-JP" dirty="0"/>
              <a:t>10 </a:t>
            </a:r>
            <a:r>
              <a:rPr lang="ja-JP" altLang="en-US" dirty="0"/>
              <a:t>回試行して</a:t>
            </a:r>
            <a:endParaRPr lang="en-US" altLang="ja-JP" dirty="0"/>
          </a:p>
          <a:p>
            <a:r>
              <a:rPr lang="ja-JP" altLang="en-US" dirty="0"/>
              <a:t>統計的な性能を比較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0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96"/>
    </mc:Choice>
    <mc:Fallback>
      <p:transition spd="slow" advTm="215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87585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Baseline(BGG19)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6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5"/>
    </mc:Choice>
    <mc:Fallback>
      <p:transition spd="slow" advTm="6313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24595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Baseline(BGG19)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5"/>
    </mc:Choice>
    <mc:Fallback>
      <p:transition spd="slow" advTm="6313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(baseline+0.99%)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(baseline+0.90%)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12"/>
    </mc:Choice>
    <mc:Fallback>
      <p:transition spd="slow" advTm="4431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(random+0.35%)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(random+0.46%)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32"/>
    </mc:Choice>
    <mc:Fallback>
      <p:transition spd="slow" advTm="270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モデル構造の改良で性能が向上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5139087" y="3943953"/>
            <a:ext cx="3227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Kaiming He, Xiangyu Zhang, Shaoqing Ren, and Jian Sun. Deep residual learning for image recognition. CoRR, abs/1512.03385, 2015.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1133515" y="3943954"/>
            <a:ext cx="286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Karen Simonyan and Andrew Zisserman. Very deep convolutional networks for large-scale image recognition. 2015. 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470240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77140" y="3470239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1"/>
    </mc:Choice>
    <mc:Fallback>
      <p:transition spd="slow" advTm="1588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4E681B4-8B84-4FF9-BF62-35DFF95D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 </a:t>
            </a:r>
            <a:r>
              <a:rPr lang="en-US" altLang="ja-JP" dirty="0"/>
              <a:t>B</a:t>
            </a:r>
          </a:p>
          <a:p>
            <a:r>
              <a:rPr lang="ja-JP" altLang="en-US" dirty="0"/>
              <a:t>少ないパラメータ数でより有効に探索</a:t>
            </a:r>
          </a:p>
        </p:txBody>
      </p:sp>
    </p:spTree>
    <p:extLst>
      <p:ext uri="{BB962C8B-B14F-4D97-AF65-F5344CB8AC3E}">
        <p14:creationId xmlns:p14="http://schemas.microsoft.com/office/powerpoint/2010/main" val="647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探索段階</a:t>
            </a:r>
            <a:endParaRPr lang="en-US" altLang="ja-JP" dirty="0"/>
          </a:p>
          <a:p>
            <a:r>
              <a:rPr lang="en-US" altLang="ja-JP" dirty="0"/>
              <a:t>50 epoch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A95DCD-4A75-445F-82CC-58AEA8D4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34" y="153851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6F71540-4FFD-484B-A655-12895146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15" y="1558657"/>
            <a:ext cx="1480836" cy="475570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E121AC-5F4D-4443-BBAD-776EAF19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40" y="1558657"/>
            <a:ext cx="793992" cy="47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(100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3409B0-B3D6-4CCD-8C05-FCA877FD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07" y="1524113"/>
            <a:ext cx="1273108" cy="47597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9B0E1A-1A07-423A-9DB5-DCE7E17A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78" y="1558657"/>
            <a:ext cx="1529647" cy="47367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2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A8608B-457C-48AE-BA22-085E26C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42" y="1562213"/>
            <a:ext cx="1619568" cy="475971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C72C45-046C-4B88-805C-0CC60848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51" y="1524113"/>
            <a:ext cx="1273107" cy="4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5"/>
    </mc:Choice>
    <mc:Fallback>
      <p:transition spd="slow" advTm="2755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4000" dirty="0"/>
                  <a:t>遺伝的アルゴリズムを導入</a:t>
                </a:r>
                <a:endParaRPr lang="en-US" altLang="ja-JP" sz="4000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個体表現を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アーキテクチャの多様性を維持 安定的な学習</a:t>
                </a:r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全体で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モデルを共有する  ことで高速化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39" t="-3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3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83"/>
    </mc:Choice>
    <mc:Fallback>
      <p:transition spd="slow" advTm="1808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indent="-742950">
                  <a:buAutoNum type="arabicPeriod"/>
                </a:pPr>
                <a:r>
                  <a:rPr lang="ja-JP" altLang="en-US" dirty="0"/>
                  <a:t>一様乱数で初期個体生成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重み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ja-JP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個体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適応度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で個体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評価・選択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交叉・突然変異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収束するまで </a:t>
                </a:r>
                <a:r>
                  <a:rPr lang="en-US" altLang="ja-JP" dirty="0"/>
                  <a:t>2. </a:t>
                </a:r>
                <a:r>
                  <a:rPr lang="ja-JP" altLang="en-US" dirty="0"/>
                  <a:t>に戻る 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00" t="-5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/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は各個体の平均,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は構成手法 B で隣接行列にサンプリングした </a:t>
                </a:r>
                <a14:m>
                  <m:oMath xmlns:m="http://schemas.openxmlformats.org/officeDocument/2006/math">
                    <m:r>
                      <a:rPr lang="ja-JP" alt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  <a:blipFill>
                <a:blip r:embed="rId4"/>
                <a:stretch>
                  <a:fillRect t="-7071"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2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4"/>
    </mc:Choice>
    <mc:Fallback>
      <p:transition spd="slow" advTm="7064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48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74518"/>
              </p:ext>
            </p:extLst>
          </p:nvPr>
        </p:nvGraphicFramePr>
        <p:xfrm>
          <a:off x="822325" y="1660525"/>
          <a:ext cx="7543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pretrain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 : valid : test = 25000 : 10000 : 10000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BBD96700-1E44-4576-B1F3-761B2E897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10555"/>
              </p:ext>
            </p:extLst>
          </p:nvPr>
        </p:nvGraphicFramePr>
        <p:xfrm>
          <a:off x="822325" y="4156075"/>
          <a:ext cx="7543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07797195"/>
                    </a:ext>
                  </a:extLst>
                </a:gridCol>
                <a:gridCol w="2460624">
                  <a:extLst>
                    <a:ext uri="{9D8B030D-6E8A-4147-A177-3AD203B41FA5}">
                      <a16:colId xmlns:a16="http://schemas.microsoft.com/office/drawing/2014/main" val="341305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個体数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一様交叉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世代数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選択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トーナメント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ガウス分布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サイズ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0.2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31"/>
    </mc:Choice>
    <mc:Fallback>
      <p:transition spd="slow" advTm="1083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F36FC3C-AA97-4D5C-9551-15F9EBA1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68" y="1879221"/>
            <a:ext cx="4852506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55F1D276-C7C2-4DD2-85DC-59251E3C8759}"/>
              </a:ext>
            </a:extLst>
          </p:cNvPr>
          <p:cNvSpPr txBox="1">
            <a:spLocks/>
          </p:cNvSpPr>
          <p:nvPr/>
        </p:nvSpPr>
        <p:spPr>
          <a:xfrm>
            <a:off x="822959" y="5438774"/>
            <a:ext cx="7543801" cy="754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学習段階：世代ごとの精度</a:t>
            </a:r>
          </a:p>
        </p:txBody>
      </p:sp>
    </p:spTree>
    <p:extLst>
      <p:ext uri="{BB962C8B-B14F-4D97-AF65-F5344CB8AC3E}">
        <p14:creationId xmlns:p14="http://schemas.microsoft.com/office/powerpoint/2010/main" val="149194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95"/>
    </mc:Choice>
    <mc:Fallback>
      <p:transition spd="slow" advTm="201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710225" y="26645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長い学習時間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人による作業</a:t>
            </a:r>
          </a:p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22"/>
    </mc:Choice>
    <mc:Fallback>
      <p:transition spd="slow" advTm="942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AE5854D-9603-4FE7-BD1C-ABBE6D48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48250"/>
            <a:ext cx="7543801" cy="1144724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2F799A4-5DE7-48D3-991E-20F43563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3" y="1548641"/>
            <a:ext cx="4852506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"/>
    </mc:Choice>
    <mc:Fallback>
      <p:transition spd="slow" advTm="139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28A314-501A-496A-AD7D-F795887A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166740"/>
            <a:ext cx="7543801" cy="1026234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第 </a:t>
            </a:r>
            <a:r>
              <a:rPr lang="en-US" altLang="ja-JP" dirty="0"/>
              <a:t>15 </a:t>
            </a:r>
            <a:r>
              <a:rPr lang="ja-JP" altLang="en-US" dirty="0"/>
              <a:t>世代目の最良個体</a:t>
            </a:r>
            <a:endParaRPr lang="en-US" altLang="ja-JP" dirty="0"/>
          </a:p>
          <a:p>
            <a:r>
              <a:rPr lang="ja-JP" altLang="en-US" dirty="0"/>
              <a:t>精度 </a:t>
            </a:r>
            <a:r>
              <a:rPr lang="en-US" altLang="ja-JP" dirty="0"/>
              <a:t>93.69% / </a:t>
            </a:r>
            <a:r>
              <a:rPr lang="ja-JP" altLang="en-US" dirty="0"/>
              <a:t>ショートカット </a:t>
            </a:r>
            <a:r>
              <a:rPr lang="en-US" altLang="ja-JP" dirty="0"/>
              <a:t>12 </a:t>
            </a:r>
            <a:r>
              <a:rPr lang="ja-JP" altLang="en-US" dirty="0"/>
              <a:t>本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3F1D132-40DB-4C45-9232-6CCAEFC2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593800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06"/>
    </mc:Choice>
    <mc:Fallback>
      <p:transition spd="slow" advTm="4880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D6C55-5DAC-4F59-84F1-3BFE053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2 </a:t>
            </a:r>
            <a:r>
              <a:rPr lang="ja-JP" altLang="en-US" dirty="0"/>
              <a:t>： 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B684361-9D04-49FE-9354-45BD73B3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7" y="1825812"/>
            <a:ext cx="885429" cy="40654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5AFB51-CF33-4CA8-AF76-2FE0EF98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5B3C184-E23A-4EB3-8762-86BF72343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02" y="1825812"/>
            <a:ext cx="1056879" cy="406546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4BB6CC-F698-402A-88D8-E601F1F5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98" y="1825812"/>
            <a:ext cx="857246" cy="40654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D9233E6-341F-4F21-BD37-976CF4187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62" y="1825812"/>
            <a:ext cx="824366" cy="40654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9B64059-29D3-4E0B-B31B-DA1293CB2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47" y="1825812"/>
            <a:ext cx="861944" cy="4065463"/>
          </a:xfrm>
          <a:prstGeom prst="rect">
            <a:avLst/>
          </a:prstGeom>
        </p:spPr>
      </p:pic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2C8BCD43-181C-4894-8543-96AE50DD7A8B}"/>
              </a:ext>
            </a:extLst>
          </p:cNvPr>
          <p:cNvSpPr txBox="1">
            <a:spLocks/>
          </p:cNvSpPr>
          <p:nvPr/>
        </p:nvSpPr>
        <p:spPr>
          <a:xfrm>
            <a:off x="857197" y="1451990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6" name="コンテンツ プレースホルダー 4">
            <a:extLst>
              <a:ext uri="{FF2B5EF4-FFF2-40B4-BE49-F238E27FC236}">
                <a16:creationId xmlns:a16="http://schemas.microsoft.com/office/drawing/2014/main" id="{E0AEFB1F-1CE2-446C-8BAD-DD19A90EFB24}"/>
              </a:ext>
            </a:extLst>
          </p:cNvPr>
          <p:cNvSpPr txBox="1">
            <a:spLocks/>
          </p:cNvSpPr>
          <p:nvPr/>
        </p:nvSpPr>
        <p:spPr>
          <a:xfrm>
            <a:off x="2257366" y="1451988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5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7" name="コンテンツ プレースホルダー 4">
            <a:extLst>
              <a:ext uri="{FF2B5EF4-FFF2-40B4-BE49-F238E27FC236}">
                <a16:creationId xmlns:a16="http://schemas.microsoft.com/office/drawing/2014/main" id="{36B47FEA-6D23-43C6-A3EC-7AFCC8240D9C}"/>
              </a:ext>
            </a:extLst>
          </p:cNvPr>
          <p:cNvSpPr txBox="1">
            <a:spLocks/>
          </p:cNvSpPr>
          <p:nvPr/>
        </p:nvSpPr>
        <p:spPr>
          <a:xfrm>
            <a:off x="3863047" y="1456176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10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8" name="コンテンツ プレースホルダー 4">
            <a:extLst>
              <a:ext uri="{FF2B5EF4-FFF2-40B4-BE49-F238E27FC236}">
                <a16:creationId xmlns:a16="http://schemas.microsoft.com/office/drawing/2014/main" id="{1B919624-90B2-4F05-A421-13836F1AF623}"/>
              </a:ext>
            </a:extLst>
          </p:cNvPr>
          <p:cNvSpPr txBox="1">
            <a:spLocks/>
          </p:cNvSpPr>
          <p:nvPr/>
        </p:nvSpPr>
        <p:spPr>
          <a:xfrm>
            <a:off x="5310846" y="1451987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15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545C5C11-F660-460D-9541-DC893BD061DE}"/>
              </a:ext>
            </a:extLst>
          </p:cNvPr>
          <p:cNvSpPr txBox="1">
            <a:spLocks/>
          </p:cNvSpPr>
          <p:nvPr/>
        </p:nvSpPr>
        <p:spPr>
          <a:xfrm>
            <a:off x="6819146" y="1451987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20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0166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66DD96-62B0-4AC9-B9EF-4C828B52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87" y="2299239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2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0"/>
    </mc:Choice>
    <mc:Fallback>
      <p:transition spd="slow" advTm="133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83A1-0AA4-4AB6-9869-3F71111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</a:t>
            </a:r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BB0F9-8ECE-42A0-9906-D3BFA12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アーキテクチャ構造の制限を</a:t>
            </a:r>
            <a:endParaRPr lang="en-US" altLang="ja-JP" dirty="0"/>
          </a:p>
          <a:p>
            <a:r>
              <a:rPr lang="ja-JP" altLang="en-US" dirty="0"/>
              <a:t>緩和する探索の実現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選択しないという候補を導入</a:t>
            </a:r>
            <a:endParaRPr lang="en-US" altLang="ja-JP" dirty="0"/>
          </a:p>
          <a:p>
            <a:r>
              <a:rPr lang="ja-JP" altLang="en-US" dirty="0"/>
              <a:t>他のショートカットと妥当な比較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138E7-6D8B-4FBE-A0B6-0658EFD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0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5"/>
    </mc:Choice>
    <mc:Fallback>
      <p:transition spd="slow" advTm="6665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6D355-9E1D-4AB6-8913-AD0CC3F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B16E-4118-4724-9DD3-4445911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8016241" cy="4531925"/>
          </a:xfrm>
        </p:spPr>
        <p:txBody>
          <a:bodyPr>
            <a:normAutofit/>
          </a:bodyPr>
          <a:lstStyle/>
          <a:p>
            <a:r>
              <a:rPr lang="en-US" altLang="ja-JP" dirty="0"/>
              <a:t>GA</a:t>
            </a:r>
            <a:r>
              <a:rPr lang="ja-JP" altLang="en-US" dirty="0"/>
              <a:t>によるショートカット探索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実問題に対して汎用性確認</a:t>
            </a:r>
            <a:endParaRPr lang="en-US" altLang="ja-JP" dirty="0"/>
          </a:p>
          <a:p>
            <a:r>
              <a:rPr lang="ja-JP" altLang="en-US" dirty="0"/>
              <a:t>パラメータ数が少ないモデルが</a:t>
            </a:r>
            <a:endParaRPr lang="en-US" altLang="ja-JP" dirty="0"/>
          </a:p>
          <a:p>
            <a:r>
              <a:rPr lang="ja-JP" altLang="en-US" dirty="0"/>
              <a:t>得られるような適応度の設定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A4AA-EAD6-4458-A4A6-95E81BC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5"/>
    </mc:Choice>
    <mc:Fallback>
      <p:transition spd="slow" advTm="1057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9"/>
    </mc:Choice>
    <mc:Fallback>
      <p:transition spd="slow" advTm="10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69"/>
    </mc:Choice>
    <mc:Fallback>
      <p:transition spd="slow" advTm="6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81"/>
    </mc:Choice>
    <mc:Fallback>
      <p:transition spd="slow" advTm="161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7"/>
    </mc:Choice>
    <mc:Fallback>
      <p:transition spd="slow" advTm="38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8"/>
    </mc:Choice>
    <mc:Fallback>
      <p:transition spd="slow" advTm="3158"/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1897</TotalTime>
  <Words>2219</Words>
  <Application>Microsoft Office PowerPoint</Application>
  <PresentationFormat>画面に合わせる (4:3)</PresentationFormat>
  <Paragraphs>536</Paragraphs>
  <Slides>57</Slides>
  <Notes>14</Notes>
  <HiddenSlides>6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9" baseType="lpstr">
      <vt:lpstr>Yu Gothic UI Light</vt:lpstr>
      <vt:lpstr>メイリオ</vt:lpstr>
      <vt:lpstr>游ゴシック</vt:lpstr>
      <vt:lpstr>Arial</vt:lpstr>
      <vt:lpstr>Arial Black</vt:lpstr>
      <vt:lpstr>Bahnschrift SemiBold</vt:lpstr>
      <vt:lpstr>Calibri</vt:lpstr>
      <vt:lpstr>Cambria Math</vt:lpstr>
      <vt:lpstr>Century Gothic</vt:lpstr>
      <vt:lpstr>Wingdings</vt:lpstr>
      <vt:lpstr>レトロスペクト</vt:lpstr>
      <vt:lpstr>ビットマップ イメージ</vt:lpstr>
      <vt:lpstr>DARTSを用いたVGGの ショートカット探索と GAによる改良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Genetic Algorithm</vt:lpstr>
      <vt:lpstr>Genetic Algorithm</vt:lpstr>
      <vt:lpstr>Genetic Algorithm</vt:lpstr>
      <vt:lpstr>発表の流れ</vt:lpstr>
      <vt:lpstr>ネットワーク構造の探索</vt:lpstr>
      <vt:lpstr>ネットワーク構造の探索</vt:lpstr>
      <vt:lpstr>ネットワーク構造の探索</vt:lpstr>
      <vt:lpstr>問題設定</vt:lpstr>
      <vt:lpstr>ショートカットの条件</vt:lpstr>
      <vt:lpstr>発表の流れ</vt:lpstr>
      <vt:lpstr>実験1 ： 提案手法</vt:lpstr>
      <vt:lpstr>実験1 ： 提案手法</vt:lpstr>
      <vt:lpstr>学習の手順</vt:lpstr>
      <vt:lpstr>構成手法</vt:lpstr>
      <vt:lpstr>実験1 ： 設定</vt:lpstr>
      <vt:lpstr>実験1 ： 設定</vt:lpstr>
      <vt:lpstr>実験1 ： 結果</vt:lpstr>
      <vt:lpstr>実験1 ： 結果</vt:lpstr>
      <vt:lpstr>実験1 ： 結果</vt:lpstr>
      <vt:lpstr>実験1 ： 結果</vt:lpstr>
      <vt:lpstr>実験1 ： 結果</vt:lpstr>
      <vt:lpstr>実験1 ： 結果</vt:lpstr>
      <vt:lpstr>実験1 ： 結果(50 epoch)</vt:lpstr>
      <vt:lpstr>実験1 ： 結果(100 epoch)</vt:lpstr>
      <vt:lpstr>実験1 ： 結果(150 epoch)</vt:lpstr>
      <vt:lpstr>発表の流れ</vt:lpstr>
      <vt:lpstr>実験2 ： 提案手法</vt:lpstr>
      <vt:lpstr>実験2 ： 提案手法</vt:lpstr>
      <vt:lpstr>実験2 ： 設定</vt:lpstr>
      <vt:lpstr>実験2 ： 結果</vt:lpstr>
      <vt:lpstr>実験2 ： 結果</vt:lpstr>
      <vt:lpstr>実験2 ： 結果</vt:lpstr>
      <vt:lpstr>実験2 ： 結果</vt:lpstr>
      <vt:lpstr>実験2 ： 結果</vt:lpstr>
      <vt:lpstr>発表の流れ</vt:lpstr>
      <vt:lpstr>まとめと今後の課題</vt:lpstr>
      <vt:lpstr>まとめと今後の課題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69</cp:revision>
  <dcterms:created xsi:type="dcterms:W3CDTF">2020-12-08T23:06:56Z</dcterms:created>
  <dcterms:modified xsi:type="dcterms:W3CDTF">2020-12-11T04:07:15Z</dcterms:modified>
</cp:coreProperties>
</file>