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6"/>
  </p:notesMasterIdLst>
  <p:sldIdLst>
    <p:sldId id="256" r:id="rId2"/>
    <p:sldId id="257" r:id="rId3"/>
    <p:sldId id="273" r:id="rId4"/>
    <p:sldId id="258" r:id="rId5"/>
    <p:sldId id="279" r:id="rId6"/>
    <p:sldId id="280" r:id="rId7"/>
    <p:sldId id="283" r:id="rId8"/>
    <p:sldId id="329" r:id="rId9"/>
    <p:sldId id="274" r:id="rId10"/>
    <p:sldId id="284" r:id="rId11"/>
    <p:sldId id="271" r:id="rId12"/>
    <p:sldId id="272" r:id="rId13"/>
    <p:sldId id="305" r:id="rId14"/>
    <p:sldId id="303" r:id="rId15"/>
    <p:sldId id="304" r:id="rId16"/>
    <p:sldId id="306" r:id="rId17"/>
    <p:sldId id="292" r:id="rId18"/>
    <p:sldId id="339" r:id="rId19"/>
    <p:sldId id="340" r:id="rId20"/>
    <p:sldId id="341" r:id="rId21"/>
    <p:sldId id="275" r:id="rId22"/>
    <p:sldId id="266" r:id="rId23"/>
    <p:sldId id="302" r:id="rId24"/>
    <p:sldId id="327" r:id="rId25"/>
    <p:sldId id="268" r:id="rId26"/>
    <p:sldId id="295" r:id="rId27"/>
    <p:sldId id="328" r:id="rId28"/>
    <p:sldId id="276" r:id="rId29"/>
    <p:sldId id="318" r:id="rId30"/>
    <p:sldId id="336" r:id="rId31"/>
    <p:sldId id="335" r:id="rId32"/>
    <p:sldId id="313" r:id="rId33"/>
    <p:sldId id="309" r:id="rId34"/>
    <p:sldId id="308" r:id="rId35"/>
    <p:sldId id="296" r:id="rId36"/>
    <p:sldId id="297" r:id="rId37"/>
    <p:sldId id="310" r:id="rId38"/>
    <p:sldId id="326" r:id="rId39"/>
    <p:sldId id="330" r:id="rId40"/>
    <p:sldId id="331" r:id="rId41"/>
    <p:sldId id="332" r:id="rId42"/>
    <p:sldId id="314" r:id="rId43"/>
    <p:sldId id="322" r:id="rId44"/>
    <p:sldId id="317" r:id="rId45"/>
    <p:sldId id="323" r:id="rId46"/>
    <p:sldId id="324" r:id="rId47"/>
    <p:sldId id="338" r:id="rId48"/>
    <p:sldId id="277" r:id="rId49"/>
    <p:sldId id="298" r:id="rId50"/>
    <p:sldId id="333" r:id="rId51"/>
    <p:sldId id="299" r:id="rId52"/>
    <p:sldId id="278" r:id="rId53"/>
    <p:sldId id="293" r:id="rId54"/>
    <p:sldId id="307"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タイトル" id="{03820061-E3CC-42A9-8330-98D9C26F3D1D}">
          <p14:sldIdLst>
            <p14:sldId id="256"/>
            <p14:sldId id="257"/>
          </p14:sldIdLst>
        </p14:section>
        <p14:section name="はじめに" id="{0598FECD-E93F-4FFB-AFEE-5DE91CA5738F}">
          <p14:sldIdLst>
            <p14:sldId id="273"/>
            <p14:sldId id="258"/>
            <p14:sldId id="279"/>
            <p14:sldId id="280"/>
            <p14:sldId id="283"/>
            <p14:sldId id="329"/>
          </p14:sldIdLst>
        </p14:section>
        <p14:section name="要素技術" id="{EE83B1E2-0330-4337-AB88-FC9E9652B20E}">
          <p14:sldIdLst>
            <p14:sldId id="274"/>
            <p14:sldId id="284"/>
            <p14:sldId id="271"/>
            <p14:sldId id="272"/>
            <p14:sldId id="305"/>
            <p14:sldId id="303"/>
            <p14:sldId id="304"/>
            <p14:sldId id="306"/>
            <p14:sldId id="292"/>
            <p14:sldId id="339"/>
            <p14:sldId id="340"/>
            <p14:sldId id="341"/>
          </p14:sldIdLst>
        </p14:section>
        <p14:section name="問題" id="{5DF14365-912A-421F-88AF-4ABB7DE19D81}">
          <p14:sldIdLst>
            <p14:sldId id="275"/>
            <p14:sldId id="266"/>
            <p14:sldId id="302"/>
            <p14:sldId id="327"/>
            <p14:sldId id="268"/>
            <p14:sldId id="295"/>
            <p14:sldId id="328"/>
          </p14:sldIdLst>
        </p14:section>
        <p14:section name="実験１" id="{7193612D-D5C7-4CEE-8D90-11755AE6C4DA}">
          <p14:sldIdLst>
            <p14:sldId id="276"/>
            <p14:sldId id="318"/>
            <p14:sldId id="336"/>
            <p14:sldId id="335"/>
            <p14:sldId id="313"/>
            <p14:sldId id="309"/>
            <p14:sldId id="308"/>
            <p14:sldId id="296"/>
            <p14:sldId id="297"/>
            <p14:sldId id="310"/>
            <p14:sldId id="326"/>
            <p14:sldId id="330"/>
            <p14:sldId id="331"/>
            <p14:sldId id="332"/>
            <p14:sldId id="314"/>
            <p14:sldId id="322"/>
            <p14:sldId id="317"/>
            <p14:sldId id="323"/>
            <p14:sldId id="324"/>
            <p14:sldId id="338"/>
          </p14:sldIdLst>
        </p14:section>
        <p14:section name="実験2" id="{C2EA450A-6529-4ED3-82D8-59D81AEA30EC}">
          <p14:sldIdLst>
            <p14:sldId id="277"/>
            <p14:sldId id="298"/>
            <p14:sldId id="333"/>
            <p14:sldId id="299"/>
          </p14:sldIdLst>
        </p14:section>
        <p14:section name="まとめ" id="{5FBA91C0-6D67-487B-815A-0984769D4D87}">
          <p14:sldIdLst>
            <p14:sldId id="278"/>
            <p14:sldId id="293"/>
            <p14:sldId id="307"/>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9729"/>
    <a:srgbClr val="404040"/>
    <a:srgbClr val="A791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12" autoAdjust="0"/>
    <p:restoredTop sz="94660"/>
  </p:normalViewPr>
  <p:slideViewPr>
    <p:cSldViewPr snapToGrid="0">
      <p:cViewPr varScale="1">
        <p:scale>
          <a:sx n="66" d="100"/>
          <a:sy n="66" d="100"/>
        </p:scale>
        <p:origin x="408" y="78"/>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50FAFA-3A1B-48CF-91FE-AA87330BE1CA}" type="datetimeFigureOut">
              <a:rPr kumimoji="1" lang="ja-JP" altLang="en-US" smtClean="0"/>
              <a:t>2021/2/8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0587E7-E4E0-444A-8778-95544D215363}" type="slidenum">
              <a:rPr kumimoji="1" lang="ja-JP" altLang="en-US" smtClean="0"/>
              <a:t>‹#›</a:t>
            </a:fld>
            <a:endParaRPr kumimoji="1" lang="ja-JP" altLang="en-US"/>
          </a:p>
        </p:txBody>
      </p:sp>
    </p:spTree>
    <p:extLst>
      <p:ext uri="{BB962C8B-B14F-4D97-AF65-F5344CB8AC3E}">
        <p14:creationId xmlns:p14="http://schemas.microsoft.com/office/powerpoint/2010/main" val="101500430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機械学習の分野では</a:t>
            </a:r>
            <a:r>
              <a:rPr kumimoji="1" lang="en-US" altLang="ja-JP" dirty="0"/>
              <a:t>, VGG</a:t>
            </a:r>
            <a:r>
              <a:rPr kumimoji="1" lang="ja-JP" altLang="en-US" dirty="0"/>
              <a:t>や</a:t>
            </a:r>
            <a:r>
              <a:rPr kumimoji="1" lang="en-US" altLang="ja-JP" dirty="0"/>
              <a:t>ResNet</a:t>
            </a:r>
            <a:r>
              <a:rPr kumimoji="1" lang="ja-JP" altLang="en-US" dirty="0"/>
              <a:t>など深層学習モデルの改良によって</a:t>
            </a:r>
            <a:r>
              <a:rPr kumimoji="1" lang="en-US" altLang="ja-JP" dirty="0"/>
              <a:t>, </a:t>
            </a:r>
            <a:r>
              <a:rPr kumimoji="1" lang="ja-JP" altLang="en-US" dirty="0"/>
              <a:t>大きく性能が向上してきました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4</a:t>
            </a:fld>
            <a:endParaRPr kumimoji="1" lang="ja-JP" altLang="en-US"/>
          </a:p>
        </p:txBody>
      </p:sp>
    </p:spTree>
    <p:extLst>
      <p:ext uri="{BB962C8B-B14F-4D97-AF65-F5344CB8AC3E}">
        <p14:creationId xmlns:p14="http://schemas.microsoft.com/office/powerpoint/2010/main" val="2290517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この混合演算子を定式化しているのがこの式です</a:t>
            </a:r>
            <a:r>
              <a:rPr kumimoji="1" lang="en-US" altLang="ja-JP" dirty="0"/>
              <a:t>.</a:t>
            </a:r>
            <a:r>
              <a:rPr kumimoji="1" lang="ja-JP" altLang="en-US" dirty="0"/>
              <a:t>～～～．</a:t>
            </a:r>
            <a:r>
              <a:rPr kumimoji="1" lang="en-US" altLang="ja-JP" dirty="0"/>
              <a:t>DARTS</a:t>
            </a:r>
            <a:r>
              <a:rPr kumimoji="1" lang="ja-JP" altLang="en-US" dirty="0"/>
              <a:t>はこの</a:t>
            </a:r>
            <a:r>
              <a:rPr kumimoji="1" lang="en-US" altLang="ja-JP" dirty="0"/>
              <a:t>a</a:t>
            </a:r>
            <a:r>
              <a:rPr kumimoji="1" lang="ja-JP" altLang="en-US" dirty="0"/>
              <a:t>を勾配降下法で学習します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13</a:t>
            </a:fld>
            <a:endParaRPr kumimoji="1" lang="ja-JP" altLang="en-US"/>
          </a:p>
        </p:txBody>
      </p:sp>
    </p:spTree>
    <p:extLst>
      <p:ext uri="{BB962C8B-B14F-4D97-AF65-F5344CB8AC3E}">
        <p14:creationId xmlns:p14="http://schemas.microsoft.com/office/powerpoint/2010/main" val="736571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従来手法では新しく学習し直していた重み</a:t>
            </a:r>
            <a:r>
              <a:rPr kumimoji="1" lang="en-US" altLang="ja-JP" dirty="0"/>
              <a:t>w</a:t>
            </a:r>
            <a:r>
              <a:rPr kumimoji="1" lang="ja-JP" altLang="en-US" dirty="0"/>
              <a:t>を再利用することで</a:t>
            </a:r>
            <a:r>
              <a:rPr kumimoji="1" lang="en-US" altLang="ja-JP" dirty="0"/>
              <a:t>, </a:t>
            </a:r>
            <a:r>
              <a:rPr kumimoji="1" lang="ja-JP" altLang="en-US" dirty="0"/>
              <a:t>従来手法よりも大幅な効率化が達成できました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14</a:t>
            </a:fld>
            <a:endParaRPr kumimoji="1" lang="ja-JP" altLang="en-US"/>
          </a:p>
        </p:txBody>
      </p:sp>
    </p:spTree>
    <p:extLst>
      <p:ext uri="{BB962C8B-B14F-4D97-AF65-F5344CB8AC3E}">
        <p14:creationId xmlns:p14="http://schemas.microsoft.com/office/powerpoint/2010/main" val="951288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一方で</a:t>
            </a:r>
            <a:r>
              <a:rPr kumimoji="1" lang="en-US" altLang="ja-JP" dirty="0"/>
              <a:t>DARTS</a:t>
            </a:r>
            <a:r>
              <a:rPr kumimoji="1" lang="ja-JP" altLang="en-US" dirty="0"/>
              <a:t>のネットワーク構造は独特で</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15</a:t>
            </a:fld>
            <a:endParaRPr kumimoji="1" lang="ja-JP" altLang="en-US"/>
          </a:p>
        </p:txBody>
      </p:sp>
    </p:spTree>
    <p:extLst>
      <p:ext uri="{BB962C8B-B14F-4D97-AF65-F5344CB8AC3E}">
        <p14:creationId xmlns:p14="http://schemas.microsoft.com/office/powerpoint/2010/main" val="4027752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このように大局的な構造やエッジ数が固定されているという構造的な制限があるという欠点があります</a:t>
            </a:r>
            <a:r>
              <a:rPr kumimoji="1" lang="en-US" altLang="ja-JP" dirty="0"/>
              <a:t>. </a:t>
            </a:r>
            <a:r>
              <a:rPr kumimoji="1" lang="ja-JP" altLang="en-US" dirty="0"/>
              <a:t>本研究ではこの制限について考えます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16</a:t>
            </a:fld>
            <a:endParaRPr kumimoji="1" lang="ja-JP" altLang="en-US"/>
          </a:p>
        </p:txBody>
      </p:sp>
    </p:spTree>
    <p:extLst>
      <p:ext uri="{BB962C8B-B14F-4D97-AF65-F5344CB8AC3E}">
        <p14:creationId xmlns:p14="http://schemas.microsoft.com/office/powerpoint/2010/main" val="1791582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このようなサイクルを繰り返して最適解を探索しますが</a:t>
            </a:r>
            <a:r>
              <a:rPr kumimoji="1" lang="en-US" altLang="ja-JP" dirty="0"/>
              <a:t>, </a:t>
            </a:r>
            <a:r>
              <a:rPr kumimoji="1" lang="ja-JP" altLang="en-US" dirty="0"/>
              <a:t>個体の多様性がなくなる初期収束という問題もあるため</a:t>
            </a:r>
            <a:r>
              <a:rPr kumimoji="1" lang="en-US" altLang="ja-JP" dirty="0"/>
              <a:t>, </a:t>
            </a:r>
            <a:r>
              <a:rPr kumimoji="1" lang="ja-JP" altLang="en-US" dirty="0"/>
              <a:t>交叉や突然変異を適切に設定する必要があります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17</a:t>
            </a:fld>
            <a:endParaRPr kumimoji="1" lang="ja-JP" altLang="en-US"/>
          </a:p>
        </p:txBody>
      </p:sp>
    </p:spTree>
    <p:extLst>
      <p:ext uri="{BB962C8B-B14F-4D97-AF65-F5344CB8AC3E}">
        <p14:creationId xmlns:p14="http://schemas.microsoft.com/office/powerpoint/2010/main" val="1717147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このようなサイクルを繰り返して最適解を探索しますが</a:t>
            </a:r>
            <a:r>
              <a:rPr kumimoji="1" lang="en-US" altLang="ja-JP" dirty="0"/>
              <a:t>, </a:t>
            </a:r>
            <a:r>
              <a:rPr kumimoji="1" lang="ja-JP" altLang="en-US" dirty="0"/>
              <a:t>個体の多様性がなくなる初期収束という問題もあるため</a:t>
            </a:r>
            <a:r>
              <a:rPr kumimoji="1" lang="en-US" altLang="ja-JP" dirty="0"/>
              <a:t>, </a:t>
            </a:r>
            <a:r>
              <a:rPr kumimoji="1" lang="ja-JP" altLang="en-US" dirty="0"/>
              <a:t>交叉や突然変異を適切に設定する必要があります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18</a:t>
            </a:fld>
            <a:endParaRPr kumimoji="1" lang="ja-JP" altLang="en-US"/>
          </a:p>
        </p:txBody>
      </p:sp>
    </p:spTree>
    <p:extLst>
      <p:ext uri="{BB962C8B-B14F-4D97-AF65-F5344CB8AC3E}">
        <p14:creationId xmlns:p14="http://schemas.microsoft.com/office/powerpoint/2010/main" val="3573969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このようなサイクルを繰り返して最適解を探索しますが</a:t>
            </a:r>
            <a:r>
              <a:rPr kumimoji="1" lang="en-US" altLang="ja-JP" dirty="0"/>
              <a:t>, </a:t>
            </a:r>
            <a:r>
              <a:rPr kumimoji="1" lang="ja-JP" altLang="en-US" dirty="0"/>
              <a:t>個体の多様性がなくなる初期収束という問題もあるため</a:t>
            </a:r>
            <a:r>
              <a:rPr kumimoji="1" lang="en-US" altLang="ja-JP" dirty="0"/>
              <a:t>, </a:t>
            </a:r>
            <a:r>
              <a:rPr kumimoji="1" lang="ja-JP" altLang="en-US" dirty="0"/>
              <a:t>交叉や突然変異を適切に設定する必要があります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19</a:t>
            </a:fld>
            <a:endParaRPr kumimoji="1" lang="ja-JP" altLang="en-US"/>
          </a:p>
        </p:txBody>
      </p:sp>
    </p:spTree>
    <p:extLst>
      <p:ext uri="{BB962C8B-B14F-4D97-AF65-F5344CB8AC3E}">
        <p14:creationId xmlns:p14="http://schemas.microsoft.com/office/powerpoint/2010/main" val="29338828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このようなサイクルを繰り返して最適解を探索しますが</a:t>
            </a:r>
            <a:r>
              <a:rPr kumimoji="1" lang="en-US" altLang="ja-JP" dirty="0"/>
              <a:t>, </a:t>
            </a:r>
            <a:r>
              <a:rPr kumimoji="1" lang="ja-JP" altLang="en-US" dirty="0"/>
              <a:t>個体の多様性がなくなる初期収束という問題もあるため</a:t>
            </a:r>
            <a:r>
              <a:rPr kumimoji="1" lang="en-US" altLang="ja-JP" dirty="0"/>
              <a:t>, </a:t>
            </a:r>
            <a:r>
              <a:rPr kumimoji="1" lang="ja-JP" altLang="en-US" dirty="0"/>
              <a:t>交叉や突然変異を適切に設定する必要があります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20</a:t>
            </a:fld>
            <a:endParaRPr kumimoji="1" lang="ja-JP" altLang="en-US"/>
          </a:p>
        </p:txBody>
      </p:sp>
    </p:spTree>
    <p:extLst>
      <p:ext uri="{BB962C8B-B14F-4D97-AF65-F5344CB8AC3E}">
        <p14:creationId xmlns:p14="http://schemas.microsoft.com/office/powerpoint/2010/main" val="3223385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次に問題設定に移ります</a:t>
            </a:r>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21</a:t>
            </a:fld>
            <a:endParaRPr kumimoji="1" lang="ja-JP" altLang="en-US"/>
          </a:p>
        </p:txBody>
      </p:sp>
    </p:spTree>
    <p:extLst>
      <p:ext uri="{BB962C8B-B14F-4D97-AF65-F5344CB8AC3E}">
        <p14:creationId xmlns:p14="http://schemas.microsoft.com/office/powerpoint/2010/main" val="262069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先に述べたとおり</a:t>
            </a:r>
            <a:r>
              <a:rPr kumimoji="1" lang="en-US" altLang="ja-JP" dirty="0"/>
              <a:t>, DARTS</a:t>
            </a:r>
            <a:r>
              <a:rPr kumimoji="1" lang="ja-JP" altLang="en-US" dirty="0" err="1"/>
              <a:t>には</a:t>
            </a:r>
            <a:r>
              <a:rPr kumimoji="1" lang="ja-JP" altLang="en-US" dirty="0"/>
              <a:t>構造的制限があるため</a:t>
            </a:r>
            <a:r>
              <a:rPr kumimoji="1" lang="en-US" altLang="ja-JP" dirty="0"/>
              <a:t>, </a:t>
            </a:r>
            <a:r>
              <a:rPr kumimoji="1" lang="ja-JP" altLang="en-US" dirty="0"/>
              <a:t>これを解決する柔軟なネットワーク構造の探索を目標にしました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22</a:t>
            </a:fld>
            <a:endParaRPr kumimoji="1" lang="ja-JP" altLang="en-US"/>
          </a:p>
        </p:txBody>
      </p:sp>
    </p:spTree>
    <p:extLst>
      <p:ext uri="{BB962C8B-B14F-4D97-AF65-F5344CB8AC3E}">
        <p14:creationId xmlns:p14="http://schemas.microsoft.com/office/powerpoint/2010/main" val="4101990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一方でモデルの設計は手作業で</a:t>
            </a:r>
            <a:r>
              <a:rPr kumimoji="1" lang="en-US" altLang="ja-JP" dirty="0"/>
              <a:t>, </a:t>
            </a:r>
            <a:r>
              <a:rPr kumimoji="1" lang="ja-JP" altLang="en-US" dirty="0"/>
              <a:t>性能を測るまでに長い学習時間が必要になります</a:t>
            </a:r>
            <a:r>
              <a:rPr kumimoji="1" lang="en-US" altLang="ja-JP" dirty="0"/>
              <a:t>.</a:t>
            </a:r>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5</a:t>
            </a:fld>
            <a:endParaRPr kumimoji="1" lang="ja-JP" altLang="en-US"/>
          </a:p>
        </p:txBody>
      </p:sp>
    </p:spTree>
    <p:extLst>
      <p:ext uri="{BB962C8B-B14F-4D97-AF65-F5344CB8AC3E}">
        <p14:creationId xmlns:p14="http://schemas.microsoft.com/office/powerpoint/2010/main" val="42551221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そこで考えるタスクとして</a:t>
            </a:r>
            <a:r>
              <a:rPr lang="en-US" altLang="ja-JP" dirty="0"/>
              <a:t>VGG19</a:t>
            </a:r>
            <a:r>
              <a:rPr lang="ja-JP" altLang="en-US" dirty="0"/>
              <a:t>のショートカット接続の探索を定めました</a:t>
            </a:r>
            <a:r>
              <a:rPr lang="en-US" altLang="ja-JP" dirty="0"/>
              <a:t>.</a:t>
            </a:r>
          </a:p>
          <a:p>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23</a:t>
            </a:fld>
            <a:endParaRPr kumimoji="1" lang="ja-JP" altLang="en-US"/>
          </a:p>
        </p:txBody>
      </p:sp>
    </p:spTree>
    <p:extLst>
      <p:ext uri="{BB962C8B-B14F-4D97-AF65-F5344CB8AC3E}">
        <p14:creationId xmlns:p14="http://schemas.microsoft.com/office/powerpoint/2010/main" val="25333160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特徴を１つ以上飛ばすような接続をショートカットとします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24</a:t>
            </a:fld>
            <a:endParaRPr kumimoji="1" lang="ja-JP" altLang="en-US"/>
          </a:p>
        </p:txBody>
      </p:sp>
    </p:spTree>
    <p:extLst>
      <p:ext uri="{BB962C8B-B14F-4D97-AF65-F5344CB8AC3E}">
        <p14:creationId xmlns:p14="http://schemas.microsoft.com/office/powerpoint/2010/main" val="26299156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以上をまとめると</a:t>
            </a:r>
            <a:r>
              <a:rPr kumimoji="1" lang="en-US" altLang="ja-JP" dirty="0"/>
              <a:t>, </a:t>
            </a:r>
            <a:r>
              <a:rPr kumimoji="1" lang="ja-JP" altLang="en-US" dirty="0"/>
              <a:t>目的と問題はこのようになります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25</a:t>
            </a:fld>
            <a:endParaRPr kumimoji="1" lang="ja-JP" altLang="en-US"/>
          </a:p>
        </p:txBody>
      </p:sp>
    </p:spTree>
    <p:extLst>
      <p:ext uri="{BB962C8B-B14F-4D97-AF65-F5344CB8AC3E}">
        <p14:creationId xmlns:p14="http://schemas.microsoft.com/office/powerpoint/2010/main" val="22618814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a:t>
            </a:r>
            <a:r>
              <a:rPr kumimoji="1" lang="en-US" altLang="ja-JP" dirty="0"/>
              <a:t>VGG</a:t>
            </a:r>
            <a:r>
              <a:rPr kumimoji="1" lang="ja-JP" altLang="en-US" dirty="0"/>
              <a:t>の潜在的特徴は</a:t>
            </a:r>
            <a:r>
              <a:rPr kumimoji="1" lang="en-US" altLang="ja-JP" dirty="0"/>
              <a:t>DARTS</a:t>
            </a:r>
            <a:r>
              <a:rPr kumimoji="1" lang="ja-JP" altLang="en-US" dirty="0"/>
              <a:t>と異なり場所によって異なるため</a:t>
            </a:r>
            <a:r>
              <a:rPr kumimoji="1" lang="en-US" altLang="ja-JP" dirty="0"/>
              <a:t>, </a:t>
            </a:r>
            <a:r>
              <a:rPr kumimoji="1" lang="ja-JP" altLang="en-US" dirty="0"/>
              <a:t>ショートカット関数をこのように設定しました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26</a:t>
            </a:fld>
            <a:endParaRPr kumimoji="1" lang="ja-JP" altLang="en-US"/>
          </a:p>
        </p:txBody>
      </p:sp>
    </p:spTree>
    <p:extLst>
      <p:ext uri="{BB962C8B-B14F-4D97-AF65-F5344CB8AC3E}">
        <p14:creationId xmlns:p14="http://schemas.microsoft.com/office/powerpoint/2010/main" val="12153938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それでは手法の説明に移ります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28</a:t>
            </a:fld>
            <a:endParaRPr kumimoji="1" lang="ja-JP" altLang="en-US"/>
          </a:p>
        </p:txBody>
      </p:sp>
    </p:spTree>
    <p:extLst>
      <p:ext uri="{BB962C8B-B14F-4D97-AF65-F5344CB8AC3E}">
        <p14:creationId xmlns:p14="http://schemas.microsoft.com/office/powerpoint/2010/main" val="3286511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通常の</a:t>
            </a:r>
            <a:r>
              <a:rPr kumimoji="1" lang="en-US" altLang="ja-JP" dirty="0"/>
              <a:t>VGG</a:t>
            </a:r>
            <a:r>
              <a:rPr kumimoji="1" lang="ja-JP" altLang="en-US" dirty="0"/>
              <a:t>はこの式ですが</a:t>
            </a:r>
            <a:r>
              <a:rPr kumimoji="1" lang="en-US" altLang="ja-JP" dirty="0"/>
              <a:t>, </a:t>
            </a:r>
            <a:r>
              <a:rPr kumimoji="1" lang="ja-JP" altLang="en-US" dirty="0"/>
              <a:t>今回はショートカットを考えるため</a:t>
            </a:r>
          </a:p>
          <a:p>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29</a:t>
            </a:fld>
            <a:endParaRPr kumimoji="1" lang="ja-JP" altLang="en-US"/>
          </a:p>
        </p:txBody>
      </p:sp>
    </p:spTree>
    <p:extLst>
      <p:ext uri="{BB962C8B-B14F-4D97-AF65-F5344CB8AC3E}">
        <p14:creationId xmlns:p14="http://schemas.microsoft.com/office/powerpoint/2010/main" val="35093336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ショートカットの項を追加しました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30</a:t>
            </a:fld>
            <a:endParaRPr kumimoji="1" lang="ja-JP" altLang="en-US"/>
          </a:p>
        </p:txBody>
      </p:sp>
    </p:spTree>
    <p:extLst>
      <p:ext uri="{BB962C8B-B14F-4D97-AF65-F5344CB8AC3E}">
        <p14:creationId xmlns:p14="http://schemas.microsoft.com/office/powerpoint/2010/main" val="31983056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本数も考慮するため</a:t>
            </a:r>
            <a:r>
              <a:rPr kumimoji="1" lang="en-US" altLang="ja-JP" dirty="0"/>
              <a:t>, a</a:t>
            </a:r>
            <a:r>
              <a:rPr kumimoji="1" lang="ja-JP" altLang="en-US" dirty="0"/>
              <a:t>に対する重み補正</a:t>
            </a:r>
            <a:r>
              <a:rPr kumimoji="1" lang="en-US" altLang="ja-JP" dirty="0"/>
              <a:t>beta</a:t>
            </a:r>
            <a:r>
              <a:rPr kumimoji="1" lang="ja-JP" altLang="en-US" dirty="0"/>
              <a:t>を導入しました</a:t>
            </a:r>
            <a:r>
              <a:rPr kumimoji="1" lang="en-US" altLang="ja-JP" dirty="0"/>
              <a:t>. </a:t>
            </a:r>
            <a:r>
              <a:rPr kumimoji="1" lang="ja-JP" altLang="en-US" dirty="0"/>
              <a:t>この式でアーキテクチャの学習を行います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31</a:t>
            </a:fld>
            <a:endParaRPr kumimoji="1" lang="ja-JP" altLang="en-US"/>
          </a:p>
        </p:txBody>
      </p:sp>
    </p:spTree>
    <p:extLst>
      <p:ext uri="{BB962C8B-B14F-4D97-AF65-F5344CB8AC3E}">
        <p14:creationId xmlns:p14="http://schemas.microsoft.com/office/powerpoint/2010/main" val="13458029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以上がアーキテクチャの探索段階</a:t>
            </a:r>
            <a:r>
              <a:rPr kumimoji="1" lang="en-US" altLang="ja-JP" dirty="0"/>
              <a:t>1</a:t>
            </a:r>
            <a:r>
              <a:rPr kumimoji="1" lang="ja-JP" altLang="en-US" dirty="0"/>
              <a:t>になります</a:t>
            </a:r>
            <a:r>
              <a:rPr kumimoji="1" lang="en-US" altLang="ja-JP" dirty="0"/>
              <a:t>. </a:t>
            </a:r>
            <a:r>
              <a:rPr kumimoji="1" lang="ja-JP" altLang="en-US" dirty="0"/>
              <a:t>このあと～</a:t>
            </a:r>
            <a:r>
              <a:rPr kumimoji="1" lang="en-US" altLang="ja-JP" dirty="0"/>
              <a:t>2, ~3</a:t>
            </a:r>
            <a:r>
              <a:rPr kumimoji="1" lang="ja-JP" altLang="en-US" dirty="0"/>
              <a:t>を行います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33</a:t>
            </a:fld>
            <a:endParaRPr kumimoji="1" lang="ja-JP" altLang="en-US"/>
          </a:p>
        </p:txBody>
      </p:sp>
    </p:spTree>
    <p:extLst>
      <p:ext uri="{BB962C8B-B14F-4D97-AF65-F5344CB8AC3E}">
        <p14:creationId xmlns:p14="http://schemas.microsoft.com/office/powerpoint/2010/main" val="41950544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a:t>
            </a:r>
            <a:r>
              <a:rPr kumimoji="1" lang="ja-JP" altLang="en-US" dirty="0"/>
              <a:t>つめの構成手法は新たに考える必要があるため</a:t>
            </a:r>
            <a:r>
              <a:rPr kumimoji="1" lang="en-US" altLang="ja-JP" dirty="0"/>
              <a:t>, </a:t>
            </a:r>
            <a:r>
              <a:rPr kumimoji="1" lang="ja-JP" altLang="en-US" dirty="0"/>
              <a:t>大きい順に選択する構成手法</a:t>
            </a:r>
            <a:r>
              <a:rPr kumimoji="1" lang="en-US" altLang="ja-JP" dirty="0"/>
              <a:t>A</a:t>
            </a:r>
            <a:r>
              <a:rPr kumimoji="1" lang="ja-JP" altLang="en-US" dirty="0"/>
              <a:t>と閾値で辺ごとに選択する構成手法</a:t>
            </a:r>
            <a:r>
              <a:rPr kumimoji="1" lang="en-US" altLang="ja-JP" dirty="0"/>
              <a:t>B</a:t>
            </a:r>
            <a:r>
              <a:rPr kumimoji="1" lang="ja-JP" altLang="en-US" dirty="0"/>
              <a:t>で実験しました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34</a:t>
            </a:fld>
            <a:endParaRPr kumimoji="1" lang="ja-JP" altLang="en-US"/>
          </a:p>
        </p:txBody>
      </p:sp>
    </p:spTree>
    <p:extLst>
      <p:ext uri="{BB962C8B-B14F-4D97-AF65-F5344CB8AC3E}">
        <p14:creationId xmlns:p14="http://schemas.microsoft.com/office/powerpoint/2010/main" val="2607639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設計と性能の関係は直感的には分からず</a:t>
            </a:r>
            <a:r>
              <a:rPr kumimoji="1" lang="en-US" altLang="ja-JP" dirty="0"/>
              <a:t>, </a:t>
            </a:r>
            <a:r>
              <a:rPr kumimoji="1" lang="ja-JP" altLang="en-US" dirty="0"/>
              <a:t>正確に知るには時間がかかるため，アーキテクチャの設計は困難なタスクです</a:t>
            </a:r>
            <a:r>
              <a:rPr kumimoji="1" lang="en-US" altLang="ja-JP" dirty="0"/>
              <a:t>.</a:t>
            </a:r>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6</a:t>
            </a:fld>
            <a:endParaRPr kumimoji="1" lang="ja-JP" altLang="en-US"/>
          </a:p>
        </p:txBody>
      </p:sp>
    </p:spTree>
    <p:extLst>
      <p:ext uri="{BB962C8B-B14F-4D97-AF65-F5344CB8AC3E}">
        <p14:creationId xmlns:p14="http://schemas.microsoft.com/office/powerpoint/2010/main" val="10509847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またショートカット数が同じで位置がランダムとなるランダム化手法も比較のため実験し</a:t>
            </a:r>
            <a:r>
              <a:rPr kumimoji="1" lang="en-US" altLang="ja-JP" dirty="0"/>
              <a:t>, </a:t>
            </a:r>
            <a:r>
              <a:rPr kumimoji="1" lang="ja-JP" altLang="en-US" dirty="0"/>
              <a:t>右の列に示しました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38</a:t>
            </a:fld>
            <a:endParaRPr kumimoji="1" lang="ja-JP" altLang="en-US"/>
          </a:p>
        </p:txBody>
      </p:sp>
    </p:spTree>
    <p:extLst>
      <p:ext uri="{BB962C8B-B14F-4D97-AF65-F5344CB8AC3E}">
        <p14:creationId xmlns:p14="http://schemas.microsoft.com/office/powerpoint/2010/main" val="24338868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この表を図に表したものがこちらになります</a:t>
            </a:r>
            <a:r>
              <a:rPr kumimoji="1" lang="en-US" altLang="ja-JP" dirty="0"/>
              <a:t>. </a:t>
            </a:r>
            <a:r>
              <a:rPr kumimoji="1" lang="ja-JP" altLang="en-US" dirty="0"/>
              <a:t>横軸はショートカットの数で縦軸が</a:t>
            </a:r>
            <a:r>
              <a:rPr kumimoji="1" lang="en-US" altLang="ja-JP" dirty="0"/>
              <a:t>accuracy</a:t>
            </a:r>
            <a:r>
              <a:rPr kumimoji="1" lang="ja-JP" altLang="en-US" dirty="0" err="1"/>
              <a:t>です</a:t>
            </a:r>
            <a:r>
              <a:rPr kumimoji="1" lang="en-US" altLang="ja-JP" dirty="0"/>
              <a:t>. Accuracy</a:t>
            </a:r>
            <a:r>
              <a:rPr kumimoji="1" lang="ja-JP" altLang="en-US" dirty="0"/>
              <a:t>は高いほどいいです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39</a:t>
            </a:fld>
            <a:endParaRPr kumimoji="1" lang="ja-JP" altLang="en-US"/>
          </a:p>
        </p:txBody>
      </p:sp>
    </p:spTree>
    <p:extLst>
      <p:ext uri="{BB962C8B-B14F-4D97-AF65-F5344CB8AC3E}">
        <p14:creationId xmlns:p14="http://schemas.microsoft.com/office/powerpoint/2010/main" val="24498055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もとの</a:t>
            </a:r>
            <a:r>
              <a:rPr kumimoji="1" lang="en-US" altLang="ja-JP" dirty="0"/>
              <a:t>VGG19</a:t>
            </a:r>
            <a:r>
              <a:rPr kumimoji="1" lang="ja-JP" altLang="en-US" dirty="0"/>
              <a:t>と比較すると</a:t>
            </a:r>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40</a:t>
            </a:fld>
            <a:endParaRPr kumimoji="1" lang="ja-JP" altLang="en-US"/>
          </a:p>
        </p:txBody>
      </p:sp>
    </p:spTree>
    <p:extLst>
      <p:ext uri="{BB962C8B-B14F-4D97-AF65-F5344CB8AC3E}">
        <p14:creationId xmlns:p14="http://schemas.microsoft.com/office/powerpoint/2010/main" val="17854573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探索の効果を表すランダム化手法との比較は</a:t>
            </a:r>
            <a:r>
              <a:rPr kumimoji="1" lang="en-US" altLang="ja-JP" dirty="0"/>
              <a:t>, </a:t>
            </a:r>
            <a:r>
              <a:rPr kumimoji="1" lang="ja-JP" altLang="en-US" dirty="0"/>
              <a:t>手法</a:t>
            </a:r>
            <a:r>
              <a:rPr kumimoji="1" lang="en-US" altLang="ja-JP" dirty="0"/>
              <a:t>B</a:t>
            </a:r>
            <a:r>
              <a:rPr kumimoji="1" lang="ja-JP" altLang="en-US" dirty="0"/>
              <a:t>が</a:t>
            </a:r>
            <a:r>
              <a:rPr kumimoji="1" lang="en-US" altLang="ja-JP" dirty="0"/>
              <a:t>A</a:t>
            </a:r>
            <a:r>
              <a:rPr kumimoji="1" lang="ja-JP" altLang="en-US" dirty="0"/>
              <a:t>よりも高くなりました</a:t>
            </a:r>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41</a:t>
            </a:fld>
            <a:endParaRPr kumimoji="1" lang="ja-JP" altLang="en-US"/>
          </a:p>
        </p:txBody>
      </p:sp>
    </p:spTree>
    <p:extLst>
      <p:ext uri="{BB962C8B-B14F-4D97-AF65-F5344CB8AC3E}">
        <p14:creationId xmlns:p14="http://schemas.microsoft.com/office/powerpoint/2010/main" val="22207143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次の図は横軸が</a:t>
            </a:r>
            <a:r>
              <a:rPr kumimoji="1" lang="en-US" altLang="ja-JP" dirty="0"/>
              <a:t>param</a:t>
            </a:r>
            <a:r>
              <a:rPr kumimoji="1" lang="ja-JP" altLang="en-US" dirty="0"/>
              <a:t>数で縦軸が</a:t>
            </a:r>
            <a:r>
              <a:rPr kumimoji="1" lang="en-US" altLang="ja-JP" dirty="0"/>
              <a:t>accuracy</a:t>
            </a:r>
            <a:r>
              <a:rPr kumimoji="1" lang="ja-JP" altLang="en-US" dirty="0" err="1"/>
              <a:t>です</a:t>
            </a:r>
            <a:r>
              <a:rPr kumimoji="1" lang="en-US" altLang="ja-JP" dirty="0"/>
              <a:t>. </a:t>
            </a:r>
            <a:r>
              <a:rPr kumimoji="1" lang="ja-JP" altLang="en-US" dirty="0"/>
              <a:t>より少ないパラメータで高い精度が出ている左上が理想です</a:t>
            </a:r>
            <a:r>
              <a:rPr kumimoji="1" lang="en-US" altLang="ja-JP" dirty="0"/>
              <a:t>. </a:t>
            </a:r>
            <a:r>
              <a:rPr kumimoji="1" lang="ja-JP" altLang="en-US" dirty="0"/>
              <a:t>これによると</a:t>
            </a:r>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42</a:t>
            </a:fld>
            <a:endParaRPr kumimoji="1" lang="ja-JP" altLang="en-US"/>
          </a:p>
        </p:txBody>
      </p:sp>
    </p:spTree>
    <p:extLst>
      <p:ext uri="{BB962C8B-B14F-4D97-AF65-F5344CB8AC3E}">
        <p14:creationId xmlns:p14="http://schemas.microsoft.com/office/powerpoint/2010/main" val="4405544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具体的に得られたアーキテクチャは小さいですがこの様になりました</a:t>
            </a:r>
            <a:r>
              <a:rPr kumimoji="1" lang="en-US" altLang="ja-JP" dirty="0"/>
              <a:t>. </a:t>
            </a:r>
            <a:r>
              <a:rPr kumimoji="1" lang="ja-JP" altLang="en-US" dirty="0"/>
              <a:t>がここから性能を議論するのはやはり難しいです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45</a:t>
            </a:fld>
            <a:endParaRPr kumimoji="1" lang="ja-JP" altLang="en-US"/>
          </a:p>
        </p:txBody>
      </p:sp>
    </p:spTree>
    <p:extLst>
      <p:ext uri="{BB962C8B-B14F-4D97-AF65-F5344CB8AC3E}">
        <p14:creationId xmlns:p14="http://schemas.microsoft.com/office/powerpoint/2010/main" val="34539765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全体的なアーキテクチャの構造やエッジ数の探索ができた</a:t>
            </a:r>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47</a:t>
            </a:fld>
            <a:endParaRPr kumimoji="1" lang="ja-JP" altLang="en-US"/>
          </a:p>
        </p:txBody>
      </p:sp>
    </p:spTree>
    <p:extLst>
      <p:ext uri="{BB962C8B-B14F-4D97-AF65-F5344CB8AC3E}">
        <p14:creationId xmlns:p14="http://schemas.microsoft.com/office/powerpoint/2010/main" val="9894882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 </a:t>
            </a:r>
            <a:r>
              <a:rPr kumimoji="1" lang="en-US" altLang="ja-JP" dirty="0"/>
              <a:t>1 </a:t>
            </a:r>
            <a:r>
              <a:rPr kumimoji="1" lang="ja-JP" altLang="en-US" dirty="0"/>
              <a:t>では </a:t>
            </a:r>
            <a:r>
              <a:rPr kumimoji="1" lang="en-US" altLang="ja-JP" dirty="0"/>
              <a:t>α </a:t>
            </a:r>
            <a:r>
              <a:rPr kumimoji="1" lang="ja-JP" altLang="en-US" dirty="0"/>
              <a:t>の学習度によって重み </a:t>
            </a:r>
            <a:r>
              <a:rPr kumimoji="1" lang="en-US" altLang="ja-JP" dirty="0"/>
              <a:t>w </a:t>
            </a:r>
            <a:r>
              <a:rPr kumimoji="1" lang="ja-JP" altLang="en-US" dirty="0"/>
              <a:t>の学習しやすさに偏りがあったため</a:t>
            </a:r>
            <a:r>
              <a:rPr kumimoji="1" lang="en-US" altLang="ja-JP" dirty="0"/>
              <a:t>, </a:t>
            </a:r>
            <a:r>
              <a:rPr kumimoji="1" lang="ja-JP" altLang="en-US" dirty="0"/>
              <a:t>収束するグラフ構造にばらつきが見られた</a:t>
            </a:r>
            <a:r>
              <a:rPr kumimoji="1" lang="en-US" altLang="ja-JP" dirty="0"/>
              <a:t>. </a:t>
            </a:r>
            <a:r>
              <a:rPr kumimoji="1" lang="ja-JP" altLang="en-US" dirty="0"/>
              <a:t>そこで個体表現を</a:t>
            </a:r>
            <a:r>
              <a:rPr kumimoji="1" lang="en-US" altLang="ja-JP" dirty="0"/>
              <a:t>a</a:t>
            </a:r>
            <a:r>
              <a:rPr kumimoji="1" lang="ja-JP" altLang="en-US" dirty="0"/>
              <a:t>とした</a:t>
            </a:r>
            <a:r>
              <a:rPr kumimoji="1" lang="en-US" altLang="ja-JP" dirty="0"/>
              <a:t>GA</a:t>
            </a:r>
            <a:r>
              <a:rPr kumimoji="1" lang="ja-JP" altLang="en-US" dirty="0"/>
              <a:t>を導入し</a:t>
            </a:r>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49</a:t>
            </a:fld>
            <a:endParaRPr kumimoji="1" lang="ja-JP" altLang="en-US"/>
          </a:p>
        </p:txBody>
      </p:sp>
    </p:spTree>
    <p:extLst>
      <p:ext uri="{BB962C8B-B14F-4D97-AF65-F5344CB8AC3E}">
        <p14:creationId xmlns:p14="http://schemas.microsoft.com/office/powerpoint/2010/main" val="40445226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また個体数をそのまま増やすと計算時間が個体数倍されるため</a:t>
            </a:r>
            <a:r>
              <a:rPr kumimoji="1" lang="en-US" altLang="ja-JP" dirty="0"/>
              <a:t>, </a:t>
            </a:r>
            <a:r>
              <a:rPr kumimoji="1" lang="ja-JP" altLang="en-US" dirty="0"/>
              <a:t>個体群全体で</a:t>
            </a:r>
            <a:r>
              <a:rPr kumimoji="1" lang="en-US" altLang="ja-JP" dirty="0"/>
              <a:t>w</a:t>
            </a:r>
            <a:r>
              <a:rPr kumimoji="1" lang="ja-JP" altLang="en-US" dirty="0" err="1"/>
              <a:t>を共</a:t>
            </a:r>
            <a:r>
              <a:rPr kumimoji="1" lang="ja-JP" altLang="en-US" dirty="0"/>
              <a:t>有する</a:t>
            </a:r>
            <a:r>
              <a:rPr kumimoji="1" lang="en-US" altLang="ja-JP" dirty="0"/>
              <a:t>One-Shot</a:t>
            </a:r>
            <a:r>
              <a:rPr kumimoji="1" lang="ja-JP" altLang="en-US" dirty="0"/>
              <a:t>モデルを利用して高速化しました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50</a:t>
            </a:fld>
            <a:endParaRPr kumimoji="1" lang="ja-JP" altLang="en-US"/>
          </a:p>
        </p:txBody>
      </p:sp>
    </p:spTree>
    <p:extLst>
      <p:ext uri="{BB962C8B-B14F-4D97-AF65-F5344CB8AC3E}">
        <p14:creationId xmlns:p14="http://schemas.microsoft.com/office/powerpoint/2010/main" val="25154332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全体的なアーキテクチャの構造やエッジ数の探索ができた</a:t>
            </a:r>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53</a:t>
            </a:fld>
            <a:endParaRPr kumimoji="1" lang="ja-JP" altLang="en-US"/>
          </a:p>
        </p:txBody>
      </p:sp>
    </p:spTree>
    <p:extLst>
      <p:ext uri="{BB962C8B-B14F-4D97-AF65-F5344CB8AC3E}">
        <p14:creationId xmlns:p14="http://schemas.microsoft.com/office/powerpoint/2010/main" val="2744114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アーキテクチャの探索を自動化する技術は</a:t>
            </a:r>
            <a:r>
              <a:rPr lang="en-US" altLang="ja-JP" dirty="0"/>
              <a:t>Neural Architecture Search(NAS)</a:t>
            </a:r>
            <a:r>
              <a:rPr lang="ja-JP" altLang="en-US" dirty="0"/>
              <a:t>と呼ばれ</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主にはじめに提案された</a:t>
            </a:r>
            <a:r>
              <a:rPr kumimoji="1" lang="en-US" altLang="ja-JP" dirty="0"/>
              <a:t>Neural Architecture Search with reinforcement learning (NAS with RL)</a:t>
            </a:r>
            <a:r>
              <a:rPr kumimoji="1" lang="ja-JP" altLang="en-US" dirty="0"/>
              <a:t>と</a:t>
            </a:r>
            <a:r>
              <a:rPr lang="en-US" altLang="ja-JP" dirty="0"/>
              <a:t>Differentiable Architecture Search(DARTS)</a:t>
            </a:r>
            <a:r>
              <a:rPr lang="ja-JP" altLang="en-US" dirty="0"/>
              <a:t>の２つがあり</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より高速に計算できる</a:t>
            </a:r>
            <a:r>
              <a:rPr lang="en-US" altLang="ja-JP" dirty="0"/>
              <a:t>DARTS</a:t>
            </a:r>
            <a:r>
              <a:rPr lang="ja-JP" altLang="en-US" dirty="0"/>
              <a:t>が注目されています</a:t>
            </a:r>
            <a:r>
              <a:rPr lang="en-US" altLang="ja-JP" dirty="0"/>
              <a:t>.</a:t>
            </a:r>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7</a:t>
            </a:fld>
            <a:endParaRPr kumimoji="1" lang="ja-JP" altLang="en-US"/>
          </a:p>
        </p:txBody>
      </p:sp>
    </p:spTree>
    <p:extLst>
      <p:ext uri="{BB962C8B-B14F-4D97-AF65-F5344CB8AC3E}">
        <p14:creationId xmlns:p14="http://schemas.microsoft.com/office/powerpoint/2010/main" val="3134533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より高速に計算できる</a:t>
            </a:r>
            <a:r>
              <a:rPr lang="en-US" altLang="ja-JP" dirty="0"/>
              <a:t>DARTS</a:t>
            </a:r>
            <a:r>
              <a:rPr lang="ja-JP" altLang="en-US" dirty="0"/>
              <a:t>が注目されています</a:t>
            </a:r>
            <a:r>
              <a:rPr lang="en-US" altLang="ja-JP" dirty="0"/>
              <a:t>.</a:t>
            </a:r>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8</a:t>
            </a:fld>
            <a:endParaRPr kumimoji="1" lang="ja-JP" altLang="en-US"/>
          </a:p>
        </p:txBody>
      </p:sp>
    </p:spTree>
    <p:extLst>
      <p:ext uri="{BB962C8B-B14F-4D97-AF65-F5344CB8AC3E}">
        <p14:creationId xmlns:p14="http://schemas.microsoft.com/office/powerpoint/2010/main" val="3827256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それではこの２つの説明に移ります</a:t>
            </a:r>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9</a:t>
            </a:fld>
            <a:endParaRPr kumimoji="1" lang="ja-JP" altLang="en-US"/>
          </a:p>
        </p:txBody>
      </p:sp>
    </p:spTree>
    <p:extLst>
      <p:ext uri="{BB962C8B-B14F-4D97-AF65-F5344CB8AC3E}">
        <p14:creationId xmlns:p14="http://schemas.microsoft.com/office/powerpoint/2010/main" val="3954084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従来手法である</a:t>
            </a:r>
            <a:r>
              <a:rPr lang="en-US" altLang="ja-JP" dirty="0"/>
              <a:t>Neural Architecture Search with RL(NAS)</a:t>
            </a:r>
            <a:r>
              <a:rPr lang="ja-JP" altLang="en-US" dirty="0"/>
              <a:t>はニューラルネットワークの構造が各層を表す設定の文字列で表現できることを利用して</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10</a:t>
            </a:fld>
            <a:endParaRPr kumimoji="1" lang="ja-JP" altLang="en-US"/>
          </a:p>
        </p:txBody>
      </p:sp>
    </p:spTree>
    <p:extLst>
      <p:ext uri="{BB962C8B-B14F-4D97-AF65-F5344CB8AC3E}">
        <p14:creationId xmlns:p14="http://schemas.microsoft.com/office/powerpoint/2010/main" val="3150766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そこで提案されたのが</a:t>
            </a:r>
            <a:r>
              <a:rPr kumimoji="1" lang="en-US" altLang="ja-JP" dirty="0"/>
              <a:t>Differentiable Architecture Search(DARTS)</a:t>
            </a:r>
            <a:r>
              <a:rPr kumimoji="1" lang="ja-JP" altLang="en-US" dirty="0" err="1"/>
              <a:t>です</a:t>
            </a:r>
            <a:r>
              <a:rPr kumimoji="1" lang="en-US" altLang="ja-JP" dirty="0"/>
              <a:t>.DARTS</a:t>
            </a:r>
            <a:r>
              <a:rPr kumimoji="1" lang="ja-JP" altLang="en-US" dirty="0"/>
              <a:t>は</a:t>
            </a:r>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11</a:t>
            </a:fld>
            <a:endParaRPr kumimoji="1" lang="ja-JP" altLang="en-US"/>
          </a:p>
        </p:txBody>
      </p:sp>
    </p:spTree>
    <p:extLst>
      <p:ext uri="{BB962C8B-B14F-4D97-AF65-F5344CB8AC3E}">
        <p14:creationId xmlns:p14="http://schemas.microsoft.com/office/powerpoint/2010/main" val="682125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この図は</a:t>
            </a:r>
            <a:r>
              <a:rPr kumimoji="1" lang="en-US" altLang="ja-JP" dirty="0"/>
              <a:t>DARTS</a:t>
            </a:r>
            <a:r>
              <a:rPr kumimoji="1" lang="ja-JP" altLang="en-US" dirty="0"/>
              <a:t>が</a:t>
            </a:r>
            <a:r>
              <a:rPr kumimoji="1" lang="en-US" altLang="ja-JP" dirty="0"/>
              <a:t>3</a:t>
            </a:r>
            <a:r>
              <a:rPr kumimoji="1" lang="ja-JP" altLang="en-US" dirty="0" err="1"/>
              <a:t>つの</a:t>
            </a:r>
            <a:r>
              <a:rPr kumimoji="1" lang="ja-JP" altLang="en-US" dirty="0"/>
              <a:t>演算子候補からそれぞれの辺で適切な演算子を探索する過程を図示しています</a:t>
            </a:r>
            <a:r>
              <a:rPr kumimoji="1" lang="en-US" altLang="ja-JP" dirty="0"/>
              <a:t>. </a:t>
            </a:r>
            <a:r>
              <a:rPr kumimoji="1" lang="ja-JP" altLang="en-US" dirty="0"/>
              <a:t>このように</a:t>
            </a:r>
            <a:r>
              <a:rPr kumimoji="1" lang="en-US" altLang="ja-JP" dirty="0"/>
              <a:t>DARTS</a:t>
            </a:r>
            <a:r>
              <a:rPr kumimoji="1" lang="ja-JP" altLang="en-US" dirty="0"/>
              <a:t>は全ての候補を同時に学習しています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12</a:t>
            </a:fld>
            <a:endParaRPr kumimoji="1" lang="ja-JP" altLang="en-US"/>
          </a:p>
        </p:txBody>
      </p:sp>
    </p:spTree>
    <p:extLst>
      <p:ext uri="{BB962C8B-B14F-4D97-AF65-F5344CB8AC3E}">
        <p14:creationId xmlns:p14="http://schemas.microsoft.com/office/powerpoint/2010/main" val="282056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B47CC6C-0BCA-49E7-9502-D3CF83D28DEA}" type="datetime1">
              <a:rPr kumimoji="1" lang="ja-JP" altLang="en-US" smtClean="0"/>
              <a:t>2021/2/8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04739FC-810C-4CDC-B60F-21F1951FBC64}" type="slidenum">
              <a:rPr kumimoji="1" lang="ja-JP" altLang="en-US" smtClean="0"/>
              <a:t>‹#›</a:t>
            </a:fld>
            <a:endParaRPr kumimoji="1"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1068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4082961-CEA8-40E3-8834-973664243B95}" type="datetime1">
              <a:rPr kumimoji="1" lang="ja-JP" altLang="en-US" smtClean="0"/>
              <a:t>2021/2/8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04739FC-810C-4CDC-B60F-21F1951FBC64}" type="slidenum">
              <a:rPr kumimoji="1" lang="ja-JP" altLang="en-US" smtClean="0"/>
              <a:t>‹#›</a:t>
            </a:fld>
            <a:endParaRPr kumimoji="1" lang="ja-JP" altLang="en-US"/>
          </a:p>
        </p:txBody>
      </p:sp>
    </p:spTree>
    <p:extLst>
      <p:ext uri="{BB962C8B-B14F-4D97-AF65-F5344CB8AC3E}">
        <p14:creationId xmlns:p14="http://schemas.microsoft.com/office/powerpoint/2010/main" val="3711063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89293CA-8B37-445A-89D4-B01F387DE081}" type="datetime1">
              <a:rPr kumimoji="1" lang="ja-JP" altLang="en-US" smtClean="0"/>
              <a:t>2021/2/8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04739FC-810C-4CDC-B60F-21F1951FBC64}" type="slidenum">
              <a:rPr kumimoji="1" lang="ja-JP" altLang="en-US" smtClean="0"/>
              <a:t>‹#›</a:t>
            </a:fld>
            <a:endParaRPr kumimoji="1" lang="ja-JP" altLang="en-US"/>
          </a:p>
        </p:txBody>
      </p:sp>
    </p:spTree>
    <p:extLst>
      <p:ext uri="{BB962C8B-B14F-4D97-AF65-F5344CB8AC3E}">
        <p14:creationId xmlns:p14="http://schemas.microsoft.com/office/powerpoint/2010/main" val="4032185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DB4497E6-87F3-4396-8251-710D4A6599E0}" type="datetime1">
              <a:rPr kumimoji="1" lang="ja-JP" altLang="en-US" smtClean="0"/>
              <a:t>2021/2/8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04739FC-810C-4CDC-B60F-21F1951FBC64}" type="slidenum">
              <a:rPr kumimoji="1" lang="ja-JP" altLang="en-US" smtClean="0"/>
              <a:t>‹#›</a:t>
            </a:fld>
            <a:endParaRPr kumimoji="1" lang="ja-JP" altLang="en-US"/>
          </a:p>
        </p:txBody>
      </p:sp>
    </p:spTree>
    <p:extLst>
      <p:ext uri="{BB962C8B-B14F-4D97-AF65-F5344CB8AC3E}">
        <p14:creationId xmlns:p14="http://schemas.microsoft.com/office/powerpoint/2010/main" val="548780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4833E01-108C-48AE-A4C2-19397A8CB9D7}" type="datetime1">
              <a:rPr kumimoji="1" lang="ja-JP" altLang="en-US" smtClean="0"/>
              <a:t>2021/2/8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04739FC-810C-4CDC-B60F-21F1951FBC64}"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698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88E97AF-5112-4964-AAFB-A3FABC008EAC}" type="datetime1">
              <a:rPr kumimoji="1" lang="ja-JP" altLang="en-US" smtClean="0"/>
              <a:t>2021/2/8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04739FC-810C-4CDC-B60F-21F1951FBC64}" type="slidenum">
              <a:rPr kumimoji="1" lang="ja-JP" altLang="en-US" smtClean="0"/>
              <a:t>‹#›</a:t>
            </a:fld>
            <a:endParaRPr kumimoji="1" lang="ja-JP" altLang="en-US"/>
          </a:p>
        </p:txBody>
      </p:sp>
    </p:spTree>
    <p:extLst>
      <p:ext uri="{BB962C8B-B14F-4D97-AF65-F5344CB8AC3E}">
        <p14:creationId xmlns:p14="http://schemas.microsoft.com/office/powerpoint/2010/main" val="305816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835F2E5-5BFD-4592-911E-92A68179C662}" type="datetime1">
              <a:rPr kumimoji="1" lang="ja-JP" altLang="en-US" smtClean="0"/>
              <a:t>2021/2/8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04739FC-810C-4CDC-B60F-21F1951FBC64}" type="slidenum">
              <a:rPr kumimoji="1" lang="ja-JP" altLang="en-US" smtClean="0"/>
              <a:t>‹#›</a:t>
            </a:fld>
            <a:endParaRPr kumimoji="1" lang="ja-JP" altLang="en-US"/>
          </a:p>
        </p:txBody>
      </p:sp>
    </p:spTree>
    <p:extLst>
      <p:ext uri="{BB962C8B-B14F-4D97-AF65-F5344CB8AC3E}">
        <p14:creationId xmlns:p14="http://schemas.microsoft.com/office/powerpoint/2010/main" val="2701318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2DD52F3-5492-4130-A242-4A72A33D3831}" type="datetime1">
              <a:rPr kumimoji="1" lang="ja-JP" altLang="en-US" smtClean="0"/>
              <a:t>2021/2/8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04739FC-810C-4CDC-B60F-21F1951FBC64}" type="slidenum">
              <a:rPr kumimoji="1" lang="ja-JP" altLang="en-US" smtClean="0"/>
              <a:t>‹#›</a:t>
            </a:fld>
            <a:endParaRPr kumimoji="1" lang="ja-JP" altLang="en-US"/>
          </a:p>
        </p:txBody>
      </p:sp>
    </p:spTree>
    <p:extLst>
      <p:ext uri="{BB962C8B-B14F-4D97-AF65-F5344CB8AC3E}">
        <p14:creationId xmlns:p14="http://schemas.microsoft.com/office/powerpoint/2010/main" val="2946474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E184D4D-1537-4317-B85A-7FF8A83D020D}" type="datetime1">
              <a:rPr kumimoji="1" lang="ja-JP" altLang="en-US" smtClean="0"/>
              <a:t>2021/2/8</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304739FC-810C-4CDC-B60F-21F1951FBC64}" type="slidenum">
              <a:rPr kumimoji="1" lang="ja-JP" altLang="en-US" smtClean="0"/>
              <a:t>‹#›</a:t>
            </a:fld>
            <a:endParaRPr kumimoji="1" lang="ja-JP" altLang="en-US"/>
          </a:p>
        </p:txBody>
      </p:sp>
    </p:spTree>
    <p:extLst>
      <p:ext uri="{BB962C8B-B14F-4D97-AF65-F5344CB8AC3E}">
        <p14:creationId xmlns:p14="http://schemas.microsoft.com/office/powerpoint/2010/main" val="3639748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ADC16A3-AE2D-4A2B-A857-2C1BC6DF0707}" type="datetime1">
              <a:rPr kumimoji="1" lang="ja-JP" altLang="en-US" smtClean="0"/>
              <a:t>2021/2/8</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04739FC-810C-4CDC-B60F-21F1951FBC64}" type="slidenum">
              <a:rPr kumimoji="1" lang="ja-JP" altLang="en-US" smtClean="0"/>
              <a:t>‹#›</a:t>
            </a:fld>
            <a:endParaRPr kumimoji="1" lang="ja-JP" altLang="en-US"/>
          </a:p>
        </p:txBody>
      </p:sp>
    </p:spTree>
    <p:extLst>
      <p:ext uri="{BB962C8B-B14F-4D97-AF65-F5344CB8AC3E}">
        <p14:creationId xmlns:p14="http://schemas.microsoft.com/office/powerpoint/2010/main" val="3722478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D36FC5C-7EB5-41FF-83D7-A66B170C131F}" type="datetime1">
              <a:rPr kumimoji="1" lang="ja-JP" altLang="en-US" smtClean="0"/>
              <a:t>2021/2/8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04739FC-810C-4CDC-B60F-21F1951FBC64}" type="slidenum">
              <a:rPr kumimoji="1" lang="ja-JP" altLang="en-US" smtClean="0"/>
              <a:t>‹#›</a:t>
            </a:fld>
            <a:endParaRPr kumimoji="1" lang="ja-JP" altLang="en-US"/>
          </a:p>
        </p:txBody>
      </p:sp>
    </p:spTree>
    <p:extLst>
      <p:ext uri="{BB962C8B-B14F-4D97-AF65-F5344CB8AC3E}">
        <p14:creationId xmlns:p14="http://schemas.microsoft.com/office/powerpoint/2010/main" val="1024356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706582" y="231067"/>
            <a:ext cx="7660178" cy="1026234"/>
          </a:xfrm>
          <a:prstGeom prst="rect">
            <a:avLst/>
          </a:prstGeom>
        </p:spPr>
        <p:txBody>
          <a:bodyPr vert="horz" lIns="91440" tIns="45720" rIns="91440" bIns="45720" rtlCol="0" anchor="b">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822959" y="1661049"/>
            <a:ext cx="7543801" cy="4531925"/>
          </a:xfrm>
          <a:prstGeom prst="rect">
            <a:avLst/>
          </a:prstGeom>
        </p:spPr>
        <p:txBody>
          <a:bodyPr vert="horz" lIns="0" tIns="45720" rIns="0" bIns="45720" rtlCol="0">
            <a:normAutofit/>
          </a:bodyPr>
          <a:lstStyle/>
          <a:p>
            <a:pPr lvl="0"/>
            <a:r>
              <a:rPr lang="ja-JP" altLang="en-US" dirty="0"/>
              <a:t>マスター テキストの書式設定</a:t>
            </a:r>
            <a:r>
              <a:rPr lang="en-US" altLang="ja-JP" dirty="0"/>
              <a:t>ABC?</a:t>
            </a:r>
            <a:endParaRPr lang="ja-JP" altLang="en-US" dirty="0"/>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C845B85-1C77-4A11-A428-E7F2B0C1EFBD}" type="datetime1">
              <a:rPr kumimoji="1" lang="ja-JP" altLang="en-US" smtClean="0"/>
              <a:t>2021/2/8</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800" b="1">
                <a:solidFill>
                  <a:srgbClr val="FFFFFF"/>
                </a:solidFill>
              </a:defRPr>
            </a:lvl1pPr>
          </a:lstStyle>
          <a:p>
            <a:fld id="{304739FC-810C-4CDC-B60F-21F1951FBC64}" type="slidenum">
              <a:rPr kumimoji="1" lang="ja-JP" altLang="en-US" smtClean="0"/>
              <a:pPr/>
              <a:t>‹#›</a:t>
            </a:fld>
            <a:endParaRPr kumimoji="1" lang="ja-JP" altLang="en-US" dirty="0"/>
          </a:p>
        </p:txBody>
      </p:sp>
      <p:cxnSp>
        <p:nvCxnSpPr>
          <p:cNvPr id="10" name="Straight Connector 9"/>
          <p:cNvCxnSpPr>
            <a:cxnSpLocks/>
          </p:cNvCxnSpPr>
          <p:nvPr/>
        </p:nvCxnSpPr>
        <p:spPr>
          <a:xfrm>
            <a:off x="981075" y="1280645"/>
            <a:ext cx="7389294"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4" name="Straight Connector 9">
            <a:extLst>
              <a:ext uri="{FF2B5EF4-FFF2-40B4-BE49-F238E27FC236}">
                <a16:creationId xmlns:a16="http://schemas.microsoft.com/office/drawing/2014/main" id="{27789037-964F-48D8-8B1D-D5E6A116E2AE}"/>
              </a:ext>
            </a:extLst>
          </p:cNvPr>
          <p:cNvCxnSpPr>
            <a:cxnSpLocks/>
          </p:cNvCxnSpPr>
          <p:nvPr userDrawn="1"/>
        </p:nvCxnSpPr>
        <p:spPr>
          <a:xfrm>
            <a:off x="812800" y="1280645"/>
            <a:ext cx="16827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6403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kumimoji="1" sz="4400" kern="1200" spc="-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10.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7.wmf"/><Relationship Id="rId10" Type="http://schemas.openxmlformats.org/officeDocument/2006/relationships/image" Target="../media/image15.png"/><Relationship Id="rId4" Type="http://schemas.openxmlformats.org/officeDocument/2006/relationships/oleObject" Target="../embeddings/oleObject1.bin"/><Relationship Id="rId9"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A22D14-E18C-41C8-AF6C-BED5B5382975}"/>
              </a:ext>
            </a:extLst>
          </p:cNvPr>
          <p:cNvSpPr>
            <a:spLocks noGrp="1"/>
          </p:cNvSpPr>
          <p:nvPr>
            <p:ph type="ctrTitle"/>
          </p:nvPr>
        </p:nvSpPr>
        <p:spPr>
          <a:xfrm>
            <a:off x="822959" y="758952"/>
            <a:ext cx="7816215" cy="3566160"/>
          </a:xfrm>
        </p:spPr>
        <p:txBody>
          <a:bodyPr>
            <a:noAutofit/>
          </a:bodyPr>
          <a:lstStyle/>
          <a:p>
            <a:r>
              <a:rPr lang="en-US" altLang="ja-JP" sz="5400" dirty="0"/>
              <a:t>TDGA </a:t>
            </a:r>
            <a:r>
              <a:rPr lang="ja-JP" altLang="en-US" sz="5400" dirty="0"/>
              <a:t>を導入した </a:t>
            </a:r>
            <a:r>
              <a:rPr lang="en-US" altLang="ja-JP" sz="5400" dirty="0"/>
              <a:t>DARTS </a:t>
            </a:r>
            <a:r>
              <a:rPr lang="ja-JP" altLang="en-US" sz="5400" dirty="0"/>
              <a:t>による</a:t>
            </a:r>
            <a:br>
              <a:rPr lang="en-US" altLang="ja-JP" sz="5400" dirty="0"/>
            </a:br>
            <a:r>
              <a:rPr lang="ja-JP" altLang="en-US" sz="5400" dirty="0"/>
              <a:t>深層学習の構造探索</a:t>
            </a:r>
            <a:endParaRPr kumimoji="1" lang="ja-JP" altLang="en-US" sz="5400" dirty="0"/>
          </a:p>
        </p:txBody>
      </p:sp>
      <p:sp>
        <p:nvSpPr>
          <p:cNvPr id="3" name="字幕 2">
            <a:extLst>
              <a:ext uri="{FF2B5EF4-FFF2-40B4-BE49-F238E27FC236}">
                <a16:creationId xmlns:a16="http://schemas.microsoft.com/office/drawing/2014/main" id="{03DAF2AC-D1A2-442E-AFB3-AD14C2D0401E}"/>
              </a:ext>
            </a:extLst>
          </p:cNvPr>
          <p:cNvSpPr>
            <a:spLocks noGrp="1"/>
          </p:cNvSpPr>
          <p:nvPr>
            <p:ph type="subTitle" idx="1"/>
          </p:nvPr>
        </p:nvSpPr>
        <p:spPr/>
        <p:txBody>
          <a:bodyPr/>
          <a:lstStyle/>
          <a:p>
            <a:r>
              <a:rPr kumimoji="1" lang="en-US" altLang="ja-JP" dirty="0"/>
              <a:t>B4</a:t>
            </a:r>
            <a:r>
              <a:rPr lang="ja-JP" altLang="en-US" dirty="0"/>
              <a:t>  </a:t>
            </a:r>
            <a:r>
              <a:rPr kumimoji="1" lang="ja-JP" altLang="en-US" dirty="0"/>
              <a:t>杉山 竜弥</a:t>
            </a:r>
          </a:p>
        </p:txBody>
      </p:sp>
      <p:sp>
        <p:nvSpPr>
          <p:cNvPr id="4" name="スライド番号プレースホルダー 3">
            <a:extLst>
              <a:ext uri="{FF2B5EF4-FFF2-40B4-BE49-F238E27FC236}">
                <a16:creationId xmlns:a16="http://schemas.microsoft.com/office/drawing/2014/main" id="{B8987A49-C532-48E2-8BEB-797F8C4F1518}"/>
              </a:ext>
            </a:extLst>
          </p:cNvPr>
          <p:cNvSpPr>
            <a:spLocks noGrp="1"/>
          </p:cNvSpPr>
          <p:nvPr>
            <p:ph type="sldNum" sz="quarter" idx="12"/>
          </p:nvPr>
        </p:nvSpPr>
        <p:spPr/>
        <p:txBody>
          <a:bodyPr/>
          <a:lstStyle/>
          <a:p>
            <a:fld id="{304739FC-810C-4CDC-B60F-21F1951FBC64}" type="slidenum">
              <a:rPr kumimoji="1" lang="ja-JP" altLang="en-US" smtClean="0"/>
              <a:t>1</a:t>
            </a:fld>
            <a:endParaRPr kumimoji="1" lang="ja-JP" altLang="en-US"/>
          </a:p>
        </p:txBody>
      </p:sp>
    </p:spTree>
    <p:extLst>
      <p:ext uri="{BB962C8B-B14F-4D97-AF65-F5344CB8AC3E}">
        <p14:creationId xmlns:p14="http://schemas.microsoft.com/office/powerpoint/2010/main" val="1754452566"/>
      </p:ext>
    </p:extLst>
  </p:cSld>
  <p:clrMapOvr>
    <a:masterClrMapping/>
  </p:clrMapOvr>
  <mc:AlternateContent xmlns:mc="http://schemas.openxmlformats.org/markup-compatibility/2006" xmlns:p14="http://schemas.microsoft.com/office/powerpoint/2010/main">
    <mc:Choice Requires="p14">
      <p:transition spd="slow" p14:dur="2000" advTm="6613"/>
    </mc:Choice>
    <mc:Fallback xmlns="">
      <p:transition spd="slow" advTm="661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D97EF8-2612-4359-9850-09E978F5F444}"/>
              </a:ext>
            </a:extLst>
          </p:cNvPr>
          <p:cNvSpPr>
            <a:spLocks noGrp="1"/>
          </p:cNvSpPr>
          <p:nvPr>
            <p:ph type="title"/>
          </p:nvPr>
        </p:nvSpPr>
        <p:spPr/>
        <p:txBody>
          <a:bodyPr>
            <a:normAutofit/>
          </a:bodyPr>
          <a:lstStyle/>
          <a:p>
            <a:r>
              <a:rPr lang="en-US" altLang="ja-JP" dirty="0"/>
              <a:t>NAS with RL (</a:t>
            </a:r>
            <a:r>
              <a:rPr lang="ja-JP" altLang="en-US" dirty="0"/>
              <a:t>従来</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742C36E0-8479-42F3-93D3-0D97D61DC80F}"/>
              </a:ext>
            </a:extLst>
          </p:cNvPr>
          <p:cNvSpPr>
            <a:spLocks noGrp="1"/>
          </p:cNvSpPr>
          <p:nvPr>
            <p:ph idx="1"/>
          </p:nvPr>
        </p:nvSpPr>
        <p:spPr>
          <a:xfrm>
            <a:off x="822959" y="1597982"/>
            <a:ext cx="7543801" cy="1474378"/>
          </a:xfrm>
        </p:spPr>
        <p:txBody>
          <a:bodyPr>
            <a:normAutofit/>
          </a:bodyPr>
          <a:lstStyle/>
          <a:p>
            <a:r>
              <a:rPr lang="ja-JP" altLang="en-US" dirty="0"/>
              <a:t>ニューラルネットワークの構造</a:t>
            </a:r>
            <a:endParaRPr lang="en-US" altLang="ja-JP" dirty="0"/>
          </a:p>
          <a:p>
            <a:r>
              <a:rPr lang="ja-JP" altLang="en-US" dirty="0"/>
              <a:t>を設定の文字列で表現</a:t>
            </a:r>
            <a:endParaRPr kumimoji="1" lang="ja-JP" altLang="en-US" dirty="0"/>
          </a:p>
        </p:txBody>
      </p:sp>
      <p:sp>
        <p:nvSpPr>
          <p:cNvPr id="4" name="スライド番号プレースホルダー 3">
            <a:extLst>
              <a:ext uri="{FF2B5EF4-FFF2-40B4-BE49-F238E27FC236}">
                <a16:creationId xmlns:a16="http://schemas.microsoft.com/office/drawing/2014/main" id="{FD4ED43B-7FAE-4BDC-BEF6-8A04D01720B7}"/>
              </a:ext>
            </a:extLst>
          </p:cNvPr>
          <p:cNvSpPr>
            <a:spLocks noGrp="1"/>
          </p:cNvSpPr>
          <p:nvPr>
            <p:ph type="sldNum" sz="quarter" idx="12"/>
          </p:nvPr>
        </p:nvSpPr>
        <p:spPr/>
        <p:txBody>
          <a:bodyPr/>
          <a:lstStyle/>
          <a:p>
            <a:fld id="{304739FC-810C-4CDC-B60F-21F1951FBC64}" type="slidenum">
              <a:rPr kumimoji="1" lang="ja-JP" altLang="en-US" smtClean="0"/>
              <a:t>10</a:t>
            </a:fld>
            <a:endParaRPr kumimoji="1" lang="ja-JP" altLang="en-US"/>
          </a:p>
        </p:txBody>
      </p:sp>
      <p:sp>
        <p:nvSpPr>
          <p:cNvPr id="5" name="正方形/長方形 4">
            <a:extLst>
              <a:ext uri="{FF2B5EF4-FFF2-40B4-BE49-F238E27FC236}">
                <a16:creationId xmlns:a16="http://schemas.microsoft.com/office/drawing/2014/main" id="{898D59A6-B6E0-4901-B8F2-7ECFE3154B3F}"/>
              </a:ext>
            </a:extLst>
          </p:cNvPr>
          <p:cNvSpPr/>
          <p:nvPr/>
        </p:nvSpPr>
        <p:spPr>
          <a:xfrm>
            <a:off x="706582" y="6353489"/>
            <a:ext cx="7321110" cy="523220"/>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a:spAutoFit/>
          </a:bodyPr>
          <a:lstStyle/>
          <a:p>
            <a:r>
              <a:rPr lang="en-US" altLang="ja-JP" sz="1400" dirty="0">
                <a:solidFill>
                  <a:schemeClr val="bg1"/>
                </a:solidFill>
              </a:rPr>
              <a:t>Barret </a:t>
            </a:r>
            <a:r>
              <a:rPr lang="en-US" altLang="ja-JP" sz="1400" dirty="0" err="1">
                <a:solidFill>
                  <a:schemeClr val="bg1"/>
                </a:solidFill>
              </a:rPr>
              <a:t>Zoph</a:t>
            </a:r>
            <a:r>
              <a:rPr lang="en-US" altLang="ja-JP" sz="1400" dirty="0">
                <a:solidFill>
                  <a:schemeClr val="bg1"/>
                </a:solidFill>
              </a:rPr>
              <a:t> and Quoc V. Le. Neural architecture search with reinforcement learning. abs/1611.01578, 2016. </a:t>
            </a:r>
            <a:endParaRPr lang="ja-JP" altLang="en-US" sz="1400" dirty="0">
              <a:solidFill>
                <a:schemeClr val="bg1"/>
              </a:solidFill>
            </a:endParaRPr>
          </a:p>
        </p:txBody>
      </p:sp>
      <p:pic>
        <p:nvPicPr>
          <p:cNvPr id="10" name="Picture 4" descr="Deep Learning VGG">
            <a:extLst>
              <a:ext uri="{FF2B5EF4-FFF2-40B4-BE49-F238E27FC236}">
                <a16:creationId xmlns:a16="http://schemas.microsoft.com/office/drawing/2014/main" id="{EFDF56AC-D9B4-4107-9B40-A0DD1B6099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291" y="3760656"/>
            <a:ext cx="2867025" cy="1590675"/>
          </a:xfrm>
          <a:prstGeom prst="rect">
            <a:avLst/>
          </a:prstGeom>
          <a:noFill/>
          <a:extLst>
            <a:ext uri="{909E8E84-426E-40DD-AFC4-6F175D3DCCD1}">
              <a14:hiddenFill xmlns:a14="http://schemas.microsoft.com/office/drawing/2010/main">
                <a:solidFill>
                  <a:srgbClr val="FFFFFF"/>
                </a:solidFill>
              </a14:hiddenFill>
            </a:ext>
          </a:extLst>
        </p:spPr>
      </p:pic>
      <p:sp>
        <p:nvSpPr>
          <p:cNvPr id="16" name="次の値と等しい 15">
            <a:extLst>
              <a:ext uri="{FF2B5EF4-FFF2-40B4-BE49-F238E27FC236}">
                <a16:creationId xmlns:a16="http://schemas.microsoft.com/office/drawing/2014/main" id="{621F2FFB-B03B-4714-B94A-6C2FE1AC07E9}"/>
              </a:ext>
            </a:extLst>
          </p:cNvPr>
          <p:cNvSpPr/>
          <p:nvPr/>
        </p:nvSpPr>
        <p:spPr>
          <a:xfrm>
            <a:off x="4461216" y="4252294"/>
            <a:ext cx="861133" cy="617561"/>
          </a:xfrm>
          <a:prstGeom prst="mathEqual">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a:solidFill>
                <a:schemeClr val="tx1"/>
              </a:solidFill>
            </a:endParaRPr>
          </a:p>
        </p:txBody>
      </p:sp>
      <p:grpSp>
        <p:nvGrpSpPr>
          <p:cNvPr id="22" name="グループ化 21">
            <a:extLst>
              <a:ext uri="{FF2B5EF4-FFF2-40B4-BE49-F238E27FC236}">
                <a16:creationId xmlns:a16="http://schemas.microsoft.com/office/drawing/2014/main" id="{441B5DDD-D242-4D79-990B-8EC555D4CCF1}"/>
              </a:ext>
            </a:extLst>
          </p:cNvPr>
          <p:cNvGrpSpPr/>
          <p:nvPr/>
        </p:nvGrpSpPr>
        <p:grpSpPr>
          <a:xfrm>
            <a:off x="6031069" y="3503435"/>
            <a:ext cx="1717102" cy="2105116"/>
            <a:chOff x="5928679" y="3494557"/>
            <a:chExt cx="1717102" cy="2105116"/>
          </a:xfrm>
        </p:grpSpPr>
        <p:grpSp>
          <p:nvGrpSpPr>
            <p:cNvPr id="20" name="グループ化 19">
              <a:extLst>
                <a:ext uri="{FF2B5EF4-FFF2-40B4-BE49-F238E27FC236}">
                  <a16:creationId xmlns:a16="http://schemas.microsoft.com/office/drawing/2014/main" id="{4B05788A-CF6E-4672-A85A-6EC1C6532C40}"/>
                </a:ext>
              </a:extLst>
            </p:cNvPr>
            <p:cNvGrpSpPr/>
            <p:nvPr/>
          </p:nvGrpSpPr>
          <p:grpSpPr>
            <a:xfrm>
              <a:off x="5928679" y="3494557"/>
              <a:ext cx="1708224" cy="2105116"/>
              <a:chOff x="5795514" y="3496692"/>
              <a:chExt cx="2003224" cy="2599040"/>
            </a:xfrm>
          </p:grpSpPr>
          <p:sp>
            <p:nvSpPr>
              <p:cNvPr id="19" name="フローチャート: カード 18">
                <a:extLst>
                  <a:ext uri="{FF2B5EF4-FFF2-40B4-BE49-F238E27FC236}">
                    <a16:creationId xmlns:a16="http://schemas.microsoft.com/office/drawing/2014/main" id="{88F92FCB-060E-47C1-A578-0557563AAF4A}"/>
                  </a:ext>
                </a:extLst>
              </p:cNvPr>
              <p:cNvSpPr/>
              <p:nvPr/>
            </p:nvSpPr>
            <p:spPr>
              <a:xfrm>
                <a:off x="5795514" y="3496692"/>
                <a:ext cx="2003224" cy="2599040"/>
              </a:xfrm>
              <a:prstGeom prst="flowChartPunchedCard">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lIns="360000" tIns="0" rIns="180000" bIns="360000" rtlCol="0" anchor="t" anchorCtr="0">
                <a:spAutoFit/>
              </a:bodyPr>
              <a:lstStyle/>
              <a:p>
                <a:pPr>
                  <a:lnSpc>
                    <a:spcPct val="150000"/>
                  </a:lnSpc>
                </a:pPr>
                <a:endParaRPr lang="en-US" altLang="ja-JP" sz="1200" dirty="0">
                  <a:latin typeface="Bahnschrift SemiBold" panose="020B0502040204020203" pitchFamily="34" charset="0"/>
                  <a:cs typeface="Arial" panose="020B0604020202020204" pitchFamily="34" charset="0"/>
                </a:endParaRPr>
              </a:p>
              <a:p>
                <a:pPr>
                  <a:lnSpc>
                    <a:spcPct val="150000"/>
                  </a:lnSpc>
                </a:pPr>
                <a:endParaRPr lang="en-US" altLang="ja-JP" sz="1200" dirty="0">
                  <a:latin typeface="Bahnschrift SemiBold" panose="020B0502040204020203" pitchFamily="34" charset="0"/>
                  <a:cs typeface="Arial" panose="020B0604020202020204" pitchFamily="34" charset="0"/>
                </a:endParaRPr>
              </a:p>
              <a:p>
                <a:pPr>
                  <a:lnSpc>
                    <a:spcPct val="150000"/>
                  </a:lnSpc>
                </a:pPr>
                <a:endParaRPr lang="en-US" altLang="ja-JP" sz="1200" dirty="0">
                  <a:latin typeface="Bahnschrift SemiBold" panose="020B0502040204020203" pitchFamily="34" charset="0"/>
                  <a:cs typeface="Arial" panose="020B0604020202020204" pitchFamily="34" charset="0"/>
                </a:endParaRPr>
              </a:p>
              <a:p>
                <a:pPr>
                  <a:lnSpc>
                    <a:spcPct val="150000"/>
                  </a:lnSpc>
                </a:pPr>
                <a:endParaRPr lang="en-US" altLang="ja-JP" sz="1200" dirty="0">
                  <a:latin typeface="Bahnschrift SemiBold" panose="020B0502040204020203" pitchFamily="34" charset="0"/>
                  <a:cs typeface="Arial" panose="020B0604020202020204" pitchFamily="34" charset="0"/>
                </a:endParaRPr>
              </a:p>
              <a:p>
                <a:pPr>
                  <a:lnSpc>
                    <a:spcPct val="150000"/>
                  </a:lnSpc>
                </a:pPr>
                <a:endParaRPr lang="en-US" altLang="ja-JP" sz="1200" dirty="0">
                  <a:latin typeface="Bahnschrift SemiBold" panose="020B0502040204020203" pitchFamily="34" charset="0"/>
                  <a:cs typeface="Arial" panose="020B0604020202020204" pitchFamily="34" charset="0"/>
                </a:endParaRPr>
              </a:p>
              <a:p>
                <a:pPr>
                  <a:lnSpc>
                    <a:spcPct val="150000"/>
                  </a:lnSpc>
                </a:pPr>
                <a:endParaRPr lang="en-US" altLang="ja-JP" sz="1200" dirty="0">
                  <a:latin typeface="Bahnschrift SemiBold" panose="020B0502040204020203" pitchFamily="34" charset="0"/>
                  <a:cs typeface="Arial" panose="020B0604020202020204" pitchFamily="34" charset="0"/>
                </a:endParaRPr>
              </a:p>
            </p:txBody>
          </p:sp>
          <p:sp>
            <p:nvSpPr>
              <p:cNvPr id="18" name="直角三角形 17">
                <a:extLst>
                  <a:ext uri="{FF2B5EF4-FFF2-40B4-BE49-F238E27FC236}">
                    <a16:creationId xmlns:a16="http://schemas.microsoft.com/office/drawing/2014/main" id="{27B689CB-272F-4DB5-B2AD-76A26B9A43DD}"/>
                  </a:ext>
                </a:extLst>
              </p:cNvPr>
              <p:cNvSpPr/>
              <p:nvPr/>
            </p:nvSpPr>
            <p:spPr>
              <a:xfrm rot="16200000">
                <a:off x="5754685" y="3558995"/>
                <a:ext cx="482759" cy="401099"/>
              </a:xfrm>
              <a:prstGeom prst="rtTriangle">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grpSp>
        <p:sp>
          <p:nvSpPr>
            <p:cNvPr id="21" name="正方形/長方形 20">
              <a:extLst>
                <a:ext uri="{FF2B5EF4-FFF2-40B4-BE49-F238E27FC236}">
                  <a16:creationId xmlns:a16="http://schemas.microsoft.com/office/drawing/2014/main" id="{DF6227F1-2FD1-4946-A490-8411897B0566}"/>
                </a:ext>
              </a:extLst>
            </p:cNvPr>
            <p:cNvSpPr/>
            <p:nvPr/>
          </p:nvSpPr>
          <p:spPr>
            <a:xfrm>
              <a:off x="6108573" y="3794519"/>
              <a:ext cx="1537208" cy="1581395"/>
            </a:xfrm>
            <a:prstGeom prst="rect">
              <a:avLst/>
            </a:prstGeom>
          </p:spPr>
          <p:txBody>
            <a:bodyPr wrap="square">
              <a:spAutoFit/>
            </a:bodyPr>
            <a:lstStyle/>
            <a:p>
              <a:pPr>
                <a:lnSpc>
                  <a:spcPct val="150000"/>
                </a:lnSpc>
              </a:pPr>
              <a:r>
                <a:rPr lang="en-US" altLang="ja-JP" sz="1100" dirty="0">
                  <a:solidFill>
                    <a:schemeClr val="bg1"/>
                  </a:solidFill>
                  <a:latin typeface="Bahnschrift SemiBold" panose="020B0502040204020203" pitchFamily="34" charset="0"/>
                  <a:cs typeface="Arial" panose="020B0604020202020204" pitchFamily="34" charset="0"/>
                </a:rPr>
                <a:t>Filter Height : 3</a:t>
              </a:r>
            </a:p>
            <a:p>
              <a:pPr>
                <a:lnSpc>
                  <a:spcPct val="150000"/>
                </a:lnSpc>
              </a:pPr>
              <a:r>
                <a:rPr lang="en-US" altLang="ja-JP" sz="1100" dirty="0">
                  <a:solidFill>
                    <a:schemeClr val="bg1"/>
                  </a:solidFill>
                  <a:latin typeface="Bahnschrift SemiBold" panose="020B0502040204020203" pitchFamily="34" charset="0"/>
                  <a:cs typeface="Arial" panose="020B0604020202020204" pitchFamily="34" charset="0"/>
                </a:rPr>
                <a:t>Filter Width : 3</a:t>
              </a:r>
            </a:p>
            <a:p>
              <a:pPr>
                <a:lnSpc>
                  <a:spcPct val="150000"/>
                </a:lnSpc>
              </a:pPr>
              <a:r>
                <a:rPr lang="en-US" altLang="ja-JP" sz="1100" dirty="0">
                  <a:solidFill>
                    <a:schemeClr val="bg1"/>
                  </a:solidFill>
                  <a:latin typeface="Bahnschrift SemiBold" panose="020B0502040204020203" pitchFamily="34" charset="0"/>
                  <a:cs typeface="Arial" panose="020B0604020202020204" pitchFamily="34" charset="0"/>
                </a:rPr>
                <a:t>Stride Height : 1</a:t>
              </a:r>
            </a:p>
            <a:p>
              <a:pPr>
                <a:lnSpc>
                  <a:spcPct val="150000"/>
                </a:lnSpc>
              </a:pPr>
              <a:r>
                <a:rPr lang="en-US" altLang="ja-JP" sz="1100" dirty="0">
                  <a:solidFill>
                    <a:schemeClr val="bg1"/>
                  </a:solidFill>
                  <a:latin typeface="Bahnschrift SemiBold" panose="020B0502040204020203" pitchFamily="34" charset="0"/>
                  <a:cs typeface="Arial" panose="020B0604020202020204" pitchFamily="34" charset="0"/>
                </a:rPr>
                <a:t>Stride Width : 1</a:t>
              </a:r>
            </a:p>
            <a:p>
              <a:pPr>
                <a:lnSpc>
                  <a:spcPct val="150000"/>
                </a:lnSpc>
              </a:pPr>
              <a:r>
                <a:rPr lang="en-US" altLang="ja-JP" sz="1100" dirty="0">
                  <a:solidFill>
                    <a:schemeClr val="bg1"/>
                  </a:solidFill>
                  <a:latin typeface="Bahnschrift SemiBold" panose="020B0502040204020203" pitchFamily="34" charset="0"/>
                  <a:cs typeface="Arial" panose="020B0604020202020204" pitchFamily="34" charset="0"/>
                </a:rPr>
                <a:t>Anchor Point : 0</a:t>
              </a:r>
            </a:p>
            <a:p>
              <a:pPr>
                <a:lnSpc>
                  <a:spcPct val="150000"/>
                </a:lnSpc>
              </a:pPr>
              <a:r>
                <a:rPr lang="en-US" altLang="ja-JP" sz="1100" dirty="0">
                  <a:solidFill>
                    <a:schemeClr val="bg1"/>
                  </a:solidFill>
                  <a:latin typeface="Bahnschrift SemiBold" panose="020B0502040204020203" pitchFamily="34" charset="0"/>
                  <a:cs typeface="Arial" panose="020B0604020202020204" pitchFamily="34" charset="0"/>
                </a:rPr>
                <a:t>Number of Filters : 64</a:t>
              </a:r>
              <a:endParaRPr lang="ja-JP" altLang="en-US" sz="1100" dirty="0">
                <a:solidFill>
                  <a:schemeClr val="bg1"/>
                </a:solidFill>
                <a:latin typeface="Bahnschrift SemiBold" panose="020B0502040204020203" pitchFamily="34" charset="0"/>
                <a:cs typeface="Arial" panose="020B0604020202020204" pitchFamily="34" charset="0"/>
              </a:endParaRPr>
            </a:p>
          </p:txBody>
        </p:sp>
      </p:grpSp>
      <p:sp>
        <p:nvSpPr>
          <p:cNvPr id="23" name="正方形/長方形 22">
            <a:extLst>
              <a:ext uri="{FF2B5EF4-FFF2-40B4-BE49-F238E27FC236}">
                <a16:creationId xmlns:a16="http://schemas.microsoft.com/office/drawing/2014/main" id="{63A6AD21-084E-492E-A114-CD0C6D792E45}"/>
              </a:ext>
            </a:extLst>
          </p:cNvPr>
          <p:cNvSpPr/>
          <p:nvPr/>
        </p:nvSpPr>
        <p:spPr>
          <a:xfrm>
            <a:off x="2199637" y="5608551"/>
            <a:ext cx="646331" cy="369332"/>
          </a:xfrm>
          <a:prstGeom prst="rect">
            <a:avLst/>
          </a:prstGeom>
        </p:spPr>
        <p:txBody>
          <a:bodyPr wrap="none">
            <a:spAutoFit/>
          </a:bodyPr>
          <a:lstStyle/>
          <a:p>
            <a:r>
              <a:rPr lang="ja-JP" altLang="en-US" dirty="0"/>
              <a:t>構造</a:t>
            </a:r>
          </a:p>
        </p:txBody>
      </p:sp>
      <p:sp>
        <p:nvSpPr>
          <p:cNvPr id="24" name="正方形/長方形 23">
            <a:extLst>
              <a:ext uri="{FF2B5EF4-FFF2-40B4-BE49-F238E27FC236}">
                <a16:creationId xmlns:a16="http://schemas.microsoft.com/office/drawing/2014/main" id="{D8064880-AEE5-4698-8F77-235663BDEAAC}"/>
              </a:ext>
            </a:extLst>
          </p:cNvPr>
          <p:cNvSpPr/>
          <p:nvPr/>
        </p:nvSpPr>
        <p:spPr>
          <a:xfrm>
            <a:off x="6100351" y="5723567"/>
            <a:ext cx="1569660" cy="369332"/>
          </a:xfrm>
          <a:prstGeom prst="rect">
            <a:avLst/>
          </a:prstGeom>
        </p:spPr>
        <p:txBody>
          <a:bodyPr wrap="none">
            <a:spAutoFit/>
          </a:bodyPr>
          <a:lstStyle/>
          <a:p>
            <a:r>
              <a:rPr lang="ja-JP" altLang="en-US" dirty="0"/>
              <a:t>設定の文字列</a:t>
            </a:r>
          </a:p>
        </p:txBody>
      </p:sp>
    </p:spTree>
    <p:extLst>
      <p:ext uri="{BB962C8B-B14F-4D97-AF65-F5344CB8AC3E}">
        <p14:creationId xmlns:p14="http://schemas.microsoft.com/office/powerpoint/2010/main" val="1962921361"/>
      </p:ext>
    </p:extLst>
  </p:cSld>
  <p:clrMapOvr>
    <a:masterClrMapping/>
  </p:clrMapOvr>
  <mc:AlternateContent xmlns:mc="http://schemas.openxmlformats.org/markup-compatibility/2006" xmlns:p14="http://schemas.microsoft.com/office/powerpoint/2010/main">
    <mc:Choice Requires="p14">
      <p:transition spd="slow" p14:dur="2000" advTm="8003"/>
    </mc:Choice>
    <mc:Fallback xmlns="">
      <p:transition spd="slow" advTm="800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5BB624-BE56-4867-9585-F357CD4FE919}"/>
              </a:ext>
            </a:extLst>
          </p:cNvPr>
          <p:cNvSpPr>
            <a:spLocks noGrp="1"/>
          </p:cNvSpPr>
          <p:nvPr>
            <p:ph type="title"/>
          </p:nvPr>
        </p:nvSpPr>
        <p:spPr>
          <a:xfrm>
            <a:off x="706581" y="231067"/>
            <a:ext cx="8093469" cy="1026234"/>
          </a:xfrm>
        </p:spPr>
        <p:txBody>
          <a:bodyPr>
            <a:noAutofit/>
          </a:bodyPr>
          <a:lstStyle/>
          <a:p>
            <a:r>
              <a:rPr lang="en-US" altLang="ja-JP" sz="3600" dirty="0"/>
              <a:t>Differentiable Architecture Search</a:t>
            </a:r>
            <a:endParaRPr kumimoji="1" lang="ja-JP" altLang="en-US" sz="3600" dirty="0"/>
          </a:p>
        </p:txBody>
      </p:sp>
      <p:sp>
        <p:nvSpPr>
          <p:cNvPr id="3" name="コンテンツ プレースホルダー 2">
            <a:extLst>
              <a:ext uri="{FF2B5EF4-FFF2-40B4-BE49-F238E27FC236}">
                <a16:creationId xmlns:a16="http://schemas.microsoft.com/office/drawing/2014/main" id="{D5F8401B-29A8-461B-9A1D-E98E8F2DFFAB}"/>
              </a:ext>
            </a:extLst>
          </p:cNvPr>
          <p:cNvSpPr>
            <a:spLocks noGrp="1"/>
          </p:cNvSpPr>
          <p:nvPr>
            <p:ph idx="1"/>
          </p:nvPr>
        </p:nvSpPr>
        <p:spPr/>
        <p:txBody>
          <a:bodyPr/>
          <a:lstStyle/>
          <a:p>
            <a:r>
              <a:rPr lang="ja-JP" altLang="en-US" dirty="0"/>
              <a:t>微分可能なアーキテクチャ</a:t>
            </a:r>
            <a:endParaRPr lang="en-US" altLang="ja-JP" dirty="0"/>
          </a:p>
          <a:p>
            <a:endParaRPr lang="en-US" altLang="ja-JP" dirty="0"/>
          </a:p>
          <a:p>
            <a:r>
              <a:rPr lang="ja-JP" altLang="en-US" sz="4000" b="1" dirty="0">
                <a:solidFill>
                  <a:schemeClr val="accent1"/>
                </a:solidFill>
              </a:rPr>
              <a:t>勾配降下法</a:t>
            </a:r>
            <a:r>
              <a:rPr lang="ja-JP" altLang="en-US" sz="4000" dirty="0"/>
              <a:t>を使用</a:t>
            </a:r>
            <a:endParaRPr lang="en-US" altLang="ja-JP" sz="4000" dirty="0"/>
          </a:p>
          <a:p>
            <a:r>
              <a:rPr lang="ja-JP" altLang="en-US" sz="4000" dirty="0"/>
              <a:t>効率的な探索手法</a:t>
            </a:r>
            <a:endParaRPr kumimoji="1" lang="ja-JP" altLang="en-US" sz="4000" dirty="0"/>
          </a:p>
        </p:txBody>
      </p:sp>
      <p:sp>
        <p:nvSpPr>
          <p:cNvPr id="4" name="スライド番号プレースホルダー 3">
            <a:extLst>
              <a:ext uri="{FF2B5EF4-FFF2-40B4-BE49-F238E27FC236}">
                <a16:creationId xmlns:a16="http://schemas.microsoft.com/office/drawing/2014/main" id="{91DE9D33-9930-42E5-848C-6F9826B1D290}"/>
              </a:ext>
            </a:extLst>
          </p:cNvPr>
          <p:cNvSpPr>
            <a:spLocks noGrp="1"/>
          </p:cNvSpPr>
          <p:nvPr>
            <p:ph type="sldNum" sz="quarter" idx="12"/>
          </p:nvPr>
        </p:nvSpPr>
        <p:spPr/>
        <p:txBody>
          <a:bodyPr/>
          <a:lstStyle/>
          <a:p>
            <a:fld id="{304739FC-810C-4CDC-B60F-21F1951FBC64}" type="slidenum">
              <a:rPr kumimoji="1" lang="ja-JP" altLang="en-US" smtClean="0"/>
              <a:t>11</a:t>
            </a:fld>
            <a:endParaRPr kumimoji="1" lang="ja-JP" altLang="en-US"/>
          </a:p>
        </p:txBody>
      </p:sp>
      <p:sp>
        <p:nvSpPr>
          <p:cNvPr id="5" name="正方形/長方形 4">
            <a:extLst>
              <a:ext uri="{FF2B5EF4-FFF2-40B4-BE49-F238E27FC236}">
                <a16:creationId xmlns:a16="http://schemas.microsoft.com/office/drawing/2014/main" id="{45A06154-6A2A-402D-9A65-86A5194CBFBF}"/>
              </a:ext>
            </a:extLst>
          </p:cNvPr>
          <p:cNvSpPr/>
          <p:nvPr/>
        </p:nvSpPr>
        <p:spPr>
          <a:xfrm>
            <a:off x="706581" y="6363837"/>
            <a:ext cx="6881515" cy="523220"/>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a:spAutoFit/>
          </a:bodyPr>
          <a:lstStyle/>
          <a:p>
            <a:r>
              <a:rPr lang="en-US" altLang="ja-JP" sz="1400" dirty="0" err="1">
                <a:solidFill>
                  <a:schemeClr val="bg1"/>
                </a:solidFill>
              </a:rPr>
              <a:t>Hanxiao</a:t>
            </a:r>
            <a:r>
              <a:rPr lang="en-US" altLang="ja-JP" sz="1400" dirty="0">
                <a:solidFill>
                  <a:schemeClr val="bg1"/>
                </a:solidFill>
              </a:rPr>
              <a:t> Liu, Karen Simonyan, and </a:t>
            </a:r>
            <a:r>
              <a:rPr lang="en-US" altLang="ja-JP" sz="1400" dirty="0" err="1">
                <a:solidFill>
                  <a:schemeClr val="bg1"/>
                </a:solidFill>
              </a:rPr>
              <a:t>Yiming</a:t>
            </a:r>
            <a:r>
              <a:rPr lang="en-US" altLang="ja-JP" sz="1400" dirty="0">
                <a:solidFill>
                  <a:schemeClr val="bg1"/>
                </a:solidFill>
              </a:rPr>
              <a:t> Yang. DARTS: differentiable architecture search. abs/1806.09055, 2018.</a:t>
            </a:r>
            <a:endParaRPr lang="ja-JP" altLang="en-US" sz="1400" dirty="0">
              <a:solidFill>
                <a:schemeClr val="bg1"/>
              </a:solidFill>
            </a:endParaRPr>
          </a:p>
        </p:txBody>
      </p:sp>
    </p:spTree>
    <p:extLst>
      <p:ext uri="{BB962C8B-B14F-4D97-AF65-F5344CB8AC3E}">
        <p14:creationId xmlns:p14="http://schemas.microsoft.com/office/powerpoint/2010/main" val="2608416085"/>
      </p:ext>
    </p:extLst>
  </p:cSld>
  <p:clrMapOvr>
    <a:masterClrMapping/>
  </p:clrMapOvr>
  <mc:AlternateContent xmlns:mc="http://schemas.openxmlformats.org/markup-compatibility/2006" xmlns:p14="http://schemas.microsoft.com/office/powerpoint/2010/main">
    <mc:Choice Requires="p14">
      <p:transition spd="slow" p14:dur="2000" advTm="10735"/>
    </mc:Choice>
    <mc:Fallback xmlns="">
      <p:transition spd="slow" advTm="1073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5BB624-BE56-4867-9585-F357CD4FE919}"/>
              </a:ext>
            </a:extLst>
          </p:cNvPr>
          <p:cNvSpPr>
            <a:spLocks noGrp="1"/>
          </p:cNvSpPr>
          <p:nvPr>
            <p:ph type="title"/>
          </p:nvPr>
        </p:nvSpPr>
        <p:spPr>
          <a:xfrm>
            <a:off x="706581" y="231067"/>
            <a:ext cx="8093469" cy="1026234"/>
          </a:xfrm>
        </p:spPr>
        <p:txBody>
          <a:bodyPr>
            <a:noAutofit/>
          </a:bodyPr>
          <a:lstStyle/>
          <a:p>
            <a:r>
              <a:rPr lang="en-US" altLang="ja-JP" sz="3600" dirty="0"/>
              <a:t>Differentiable Architecture Search</a:t>
            </a:r>
            <a:endParaRPr kumimoji="1" lang="ja-JP" altLang="en-US" sz="3600" dirty="0"/>
          </a:p>
        </p:txBody>
      </p:sp>
      <p:sp>
        <p:nvSpPr>
          <p:cNvPr id="3" name="コンテンツ プレースホルダー 2">
            <a:extLst>
              <a:ext uri="{FF2B5EF4-FFF2-40B4-BE49-F238E27FC236}">
                <a16:creationId xmlns:a16="http://schemas.microsoft.com/office/drawing/2014/main" id="{D5F8401B-29A8-461B-9A1D-E98E8F2DFFAB}"/>
              </a:ext>
            </a:extLst>
          </p:cNvPr>
          <p:cNvSpPr>
            <a:spLocks noGrp="1"/>
          </p:cNvSpPr>
          <p:nvPr>
            <p:ph idx="1"/>
          </p:nvPr>
        </p:nvSpPr>
        <p:spPr>
          <a:xfrm>
            <a:off x="822959" y="1661050"/>
            <a:ext cx="7543801" cy="1643708"/>
          </a:xfrm>
        </p:spPr>
        <p:txBody>
          <a:bodyPr>
            <a:normAutofit lnSpcReduction="10000"/>
          </a:bodyPr>
          <a:lstStyle/>
          <a:p>
            <a:pPr lvl="1">
              <a:lnSpc>
                <a:spcPct val="150000"/>
              </a:lnSpc>
            </a:pPr>
            <a:r>
              <a:rPr lang="ja-JP" altLang="en-US" dirty="0"/>
              <a:t>辺ごとに最適な演算子を決定</a:t>
            </a:r>
            <a:endParaRPr lang="en-US" altLang="ja-JP" dirty="0"/>
          </a:p>
          <a:p>
            <a:pPr lvl="1">
              <a:lnSpc>
                <a:spcPct val="150000"/>
              </a:lnSpc>
            </a:pPr>
            <a:r>
              <a:rPr lang="ja-JP" altLang="en-US" dirty="0"/>
              <a:t>すべての演算子</a:t>
            </a:r>
            <a:r>
              <a:rPr lang="ja-JP" altLang="en-US" dirty="0">
                <a:solidFill>
                  <a:schemeClr val="accent1"/>
                </a:solidFill>
              </a:rPr>
              <a:t>候補を同時に学習</a:t>
            </a:r>
          </a:p>
          <a:p>
            <a:pPr lvl="1">
              <a:lnSpc>
                <a:spcPct val="150000"/>
              </a:lnSpc>
            </a:pPr>
            <a:endParaRPr kumimoji="1" lang="ja-JP" altLang="en-US" dirty="0"/>
          </a:p>
        </p:txBody>
      </p:sp>
      <p:sp>
        <p:nvSpPr>
          <p:cNvPr id="4" name="スライド番号プレースホルダー 3">
            <a:extLst>
              <a:ext uri="{FF2B5EF4-FFF2-40B4-BE49-F238E27FC236}">
                <a16:creationId xmlns:a16="http://schemas.microsoft.com/office/drawing/2014/main" id="{91DE9D33-9930-42E5-848C-6F9826B1D290}"/>
              </a:ext>
            </a:extLst>
          </p:cNvPr>
          <p:cNvSpPr>
            <a:spLocks noGrp="1"/>
          </p:cNvSpPr>
          <p:nvPr>
            <p:ph type="sldNum" sz="quarter" idx="12"/>
          </p:nvPr>
        </p:nvSpPr>
        <p:spPr/>
        <p:txBody>
          <a:bodyPr/>
          <a:lstStyle/>
          <a:p>
            <a:fld id="{304739FC-810C-4CDC-B60F-21F1951FBC64}" type="slidenum">
              <a:rPr kumimoji="1" lang="ja-JP" altLang="en-US" smtClean="0"/>
              <a:t>12</a:t>
            </a:fld>
            <a:endParaRPr kumimoji="1" lang="ja-JP" altLang="en-US"/>
          </a:p>
        </p:txBody>
      </p:sp>
      <p:sp>
        <p:nvSpPr>
          <p:cNvPr id="7" name="正方形/長方形 6">
            <a:extLst>
              <a:ext uri="{FF2B5EF4-FFF2-40B4-BE49-F238E27FC236}">
                <a16:creationId xmlns:a16="http://schemas.microsoft.com/office/drawing/2014/main" id="{815ABD04-015A-4800-AF90-CE8D269A12DF}"/>
              </a:ext>
            </a:extLst>
          </p:cNvPr>
          <p:cNvSpPr/>
          <p:nvPr/>
        </p:nvSpPr>
        <p:spPr>
          <a:xfrm>
            <a:off x="706581" y="6363837"/>
            <a:ext cx="6881515" cy="523220"/>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a:spAutoFit/>
          </a:bodyPr>
          <a:lstStyle/>
          <a:p>
            <a:r>
              <a:rPr lang="en-US" altLang="ja-JP" sz="1400" dirty="0" err="1">
                <a:solidFill>
                  <a:schemeClr val="bg1"/>
                </a:solidFill>
              </a:rPr>
              <a:t>Hanxiao</a:t>
            </a:r>
            <a:r>
              <a:rPr lang="en-US" altLang="ja-JP" sz="1400" dirty="0">
                <a:solidFill>
                  <a:schemeClr val="bg1"/>
                </a:solidFill>
              </a:rPr>
              <a:t> Liu, Karen Simonyan, and </a:t>
            </a:r>
            <a:r>
              <a:rPr lang="en-US" altLang="ja-JP" sz="1400" dirty="0" err="1">
                <a:solidFill>
                  <a:schemeClr val="bg1"/>
                </a:solidFill>
              </a:rPr>
              <a:t>Yiming</a:t>
            </a:r>
            <a:r>
              <a:rPr lang="en-US" altLang="ja-JP" sz="1400" dirty="0">
                <a:solidFill>
                  <a:schemeClr val="bg1"/>
                </a:solidFill>
              </a:rPr>
              <a:t> Yang. DARTS: differentiable architecture search. abs/1806.09055, 2018.</a:t>
            </a:r>
            <a:endParaRPr lang="ja-JP" altLang="en-US" sz="1400" dirty="0">
              <a:solidFill>
                <a:schemeClr val="bg1"/>
              </a:solidFill>
            </a:endParaRPr>
          </a:p>
        </p:txBody>
      </p:sp>
      <p:pic>
        <p:nvPicPr>
          <p:cNvPr id="9" name="Picture 2" descr="Differentiable Architecture Search for RNN with fastai | by HOANG Bao Tin |  Towards Data Science">
            <a:extLst>
              <a:ext uri="{FF2B5EF4-FFF2-40B4-BE49-F238E27FC236}">
                <a16:creationId xmlns:a16="http://schemas.microsoft.com/office/drawing/2014/main" id="{8CF04AA4-6091-4553-9C7E-7C6770F413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4581" y="3694370"/>
            <a:ext cx="6494838" cy="2375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143489"/>
      </p:ext>
    </p:extLst>
  </p:cSld>
  <p:clrMapOvr>
    <a:masterClrMapping/>
  </p:clrMapOvr>
  <mc:AlternateContent xmlns:mc="http://schemas.openxmlformats.org/markup-compatibility/2006" xmlns:p14="http://schemas.microsoft.com/office/powerpoint/2010/main">
    <mc:Choice Requires="p14">
      <p:transition spd="slow" p14:dur="2000" advTm="23591"/>
    </mc:Choice>
    <mc:Fallback xmlns="">
      <p:transition spd="slow" advTm="2359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5BB624-BE56-4867-9585-F357CD4FE919}"/>
              </a:ext>
            </a:extLst>
          </p:cNvPr>
          <p:cNvSpPr>
            <a:spLocks noGrp="1"/>
          </p:cNvSpPr>
          <p:nvPr>
            <p:ph type="title"/>
          </p:nvPr>
        </p:nvSpPr>
        <p:spPr>
          <a:xfrm>
            <a:off x="706581" y="231067"/>
            <a:ext cx="8093469" cy="1026234"/>
          </a:xfrm>
        </p:spPr>
        <p:txBody>
          <a:bodyPr>
            <a:noAutofit/>
          </a:bodyPr>
          <a:lstStyle/>
          <a:p>
            <a:r>
              <a:rPr lang="en-US" altLang="ja-JP" sz="3600" dirty="0"/>
              <a:t>Differentiable Architecture Search</a:t>
            </a:r>
            <a:endParaRPr kumimoji="1" lang="ja-JP" altLang="en-US" sz="3600" dirty="0"/>
          </a:p>
        </p:txBody>
      </p:sp>
      <p:sp>
        <p:nvSpPr>
          <p:cNvPr id="3" name="コンテンツ プレースホルダー 2">
            <a:extLst>
              <a:ext uri="{FF2B5EF4-FFF2-40B4-BE49-F238E27FC236}">
                <a16:creationId xmlns:a16="http://schemas.microsoft.com/office/drawing/2014/main" id="{D5F8401B-29A8-461B-9A1D-E98E8F2DFFAB}"/>
              </a:ext>
            </a:extLst>
          </p:cNvPr>
          <p:cNvSpPr>
            <a:spLocks noGrp="1"/>
          </p:cNvSpPr>
          <p:nvPr>
            <p:ph idx="1"/>
          </p:nvPr>
        </p:nvSpPr>
        <p:spPr>
          <a:xfrm>
            <a:off x="822959" y="1661050"/>
            <a:ext cx="7543801" cy="958326"/>
          </a:xfrm>
        </p:spPr>
        <p:txBody>
          <a:bodyPr>
            <a:normAutofit/>
          </a:bodyPr>
          <a:lstStyle/>
          <a:p>
            <a:r>
              <a:rPr kumimoji="1" lang="ja-JP" altLang="en-US" dirty="0"/>
              <a:t>混合演算子</a:t>
            </a:r>
          </a:p>
        </p:txBody>
      </p:sp>
      <p:sp>
        <p:nvSpPr>
          <p:cNvPr id="4" name="スライド番号プレースホルダー 3">
            <a:extLst>
              <a:ext uri="{FF2B5EF4-FFF2-40B4-BE49-F238E27FC236}">
                <a16:creationId xmlns:a16="http://schemas.microsoft.com/office/drawing/2014/main" id="{91DE9D33-9930-42E5-848C-6F9826B1D290}"/>
              </a:ext>
            </a:extLst>
          </p:cNvPr>
          <p:cNvSpPr>
            <a:spLocks noGrp="1"/>
          </p:cNvSpPr>
          <p:nvPr>
            <p:ph type="sldNum" sz="quarter" idx="12"/>
          </p:nvPr>
        </p:nvSpPr>
        <p:spPr/>
        <p:txBody>
          <a:bodyPr/>
          <a:lstStyle/>
          <a:p>
            <a:fld id="{304739FC-810C-4CDC-B60F-21F1951FBC64}" type="slidenum">
              <a:rPr kumimoji="1" lang="ja-JP" altLang="en-US" smtClean="0"/>
              <a:t>13</a:t>
            </a:fld>
            <a:endParaRPr kumimoji="1" lang="ja-JP" altLang="en-US"/>
          </a:p>
        </p:txBody>
      </p:sp>
      <p:graphicFrame>
        <p:nvGraphicFramePr>
          <p:cNvPr id="6" name="オブジェクト 5">
            <a:extLst>
              <a:ext uri="{FF2B5EF4-FFF2-40B4-BE49-F238E27FC236}">
                <a16:creationId xmlns:a16="http://schemas.microsoft.com/office/drawing/2014/main" id="{A2FDDD9F-736B-4CAF-89DC-01ADC1321B2F}"/>
              </a:ext>
            </a:extLst>
          </p:cNvPr>
          <p:cNvGraphicFramePr>
            <a:graphicFrameLocks noChangeAspect="1"/>
          </p:cNvGraphicFramePr>
          <p:nvPr>
            <p:extLst/>
          </p:nvPr>
        </p:nvGraphicFramePr>
        <p:xfrm>
          <a:off x="3671888" y="2528888"/>
          <a:ext cx="1800225" cy="1800225"/>
        </p:xfrm>
        <a:graphic>
          <a:graphicData uri="http://schemas.openxmlformats.org/presentationml/2006/ole">
            <mc:AlternateContent xmlns:mc="http://schemas.openxmlformats.org/markup-compatibility/2006">
              <mc:Choice xmlns:v="urn:schemas-microsoft-com:vml" Requires="v">
                <p:oleObj spid="_x0000_s14390" name="ビットマップ イメージ" r:id="rId4" imgW="1800360" imgH="1800360" progId="Paint.Picture">
                  <p:embed/>
                </p:oleObj>
              </mc:Choice>
              <mc:Fallback>
                <p:oleObj name="ビットマップ イメージ" r:id="rId4" imgW="1800360" imgH="1800360" progId="Paint.Picture">
                  <p:embed/>
                  <p:pic>
                    <p:nvPicPr>
                      <p:cNvPr id="6" name="オブジェクト 5">
                        <a:extLst>
                          <a:ext uri="{FF2B5EF4-FFF2-40B4-BE49-F238E27FC236}">
                            <a16:creationId xmlns:a16="http://schemas.microsoft.com/office/drawing/2014/main" id="{A2FDDD9F-736B-4CAF-89DC-01ADC1321B2F}"/>
                          </a:ext>
                        </a:extLst>
                      </p:cNvPr>
                      <p:cNvPicPr/>
                      <p:nvPr/>
                    </p:nvPicPr>
                    <p:blipFill>
                      <a:blip r:embed="rId5"/>
                      <a:stretch>
                        <a:fillRect/>
                      </a:stretch>
                    </p:blipFill>
                    <p:spPr>
                      <a:xfrm>
                        <a:off x="3671888" y="2528888"/>
                        <a:ext cx="1800225" cy="1800225"/>
                      </a:xfrm>
                      <a:prstGeom prst="rect">
                        <a:avLst/>
                      </a:prstGeom>
                    </p:spPr>
                  </p:pic>
                </p:oleObj>
              </mc:Fallback>
            </mc:AlternateContent>
          </a:graphicData>
        </a:graphic>
      </p:graphicFrame>
      <p:pic>
        <p:nvPicPr>
          <p:cNvPr id="8" name="図 7">
            <a:extLst>
              <a:ext uri="{FF2B5EF4-FFF2-40B4-BE49-F238E27FC236}">
                <a16:creationId xmlns:a16="http://schemas.microsoft.com/office/drawing/2014/main" id="{3897165F-F58B-4837-942E-43C83DCC86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8668" y="2829000"/>
            <a:ext cx="6352381" cy="1200000"/>
          </a:xfrm>
          <a:prstGeom prst="rect">
            <a:avLst/>
          </a:prstGeom>
        </p:spPr>
      </p:pic>
      <p:sp>
        <p:nvSpPr>
          <p:cNvPr id="7" name="正方形/長方形 6">
            <a:extLst>
              <a:ext uri="{FF2B5EF4-FFF2-40B4-BE49-F238E27FC236}">
                <a16:creationId xmlns:a16="http://schemas.microsoft.com/office/drawing/2014/main" id="{815ABD04-015A-4800-AF90-CE8D269A12DF}"/>
              </a:ext>
            </a:extLst>
          </p:cNvPr>
          <p:cNvSpPr/>
          <p:nvPr/>
        </p:nvSpPr>
        <p:spPr>
          <a:xfrm>
            <a:off x="706581" y="6363837"/>
            <a:ext cx="6881515" cy="523220"/>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a:spAutoFit/>
          </a:bodyPr>
          <a:lstStyle/>
          <a:p>
            <a:r>
              <a:rPr lang="en-US" altLang="ja-JP" sz="1400" dirty="0" err="1">
                <a:solidFill>
                  <a:schemeClr val="bg1"/>
                </a:solidFill>
              </a:rPr>
              <a:t>Hanxiao</a:t>
            </a:r>
            <a:r>
              <a:rPr lang="en-US" altLang="ja-JP" sz="1400" dirty="0">
                <a:solidFill>
                  <a:schemeClr val="bg1"/>
                </a:solidFill>
              </a:rPr>
              <a:t> Liu, Karen Simonyan, and </a:t>
            </a:r>
            <a:r>
              <a:rPr lang="en-US" altLang="ja-JP" sz="1400" dirty="0" err="1">
                <a:solidFill>
                  <a:schemeClr val="bg1"/>
                </a:solidFill>
              </a:rPr>
              <a:t>Yiming</a:t>
            </a:r>
            <a:r>
              <a:rPr lang="en-US" altLang="ja-JP" sz="1400" dirty="0">
                <a:solidFill>
                  <a:schemeClr val="bg1"/>
                </a:solidFill>
              </a:rPr>
              <a:t> Yang. DARTS: differentiable architecture search. abs/1806.09055, 2018.</a:t>
            </a:r>
            <a:endParaRPr lang="ja-JP" altLang="en-US" sz="1400" dirty="0">
              <a:solidFill>
                <a:schemeClr val="bg1"/>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BD378D7-A653-4888-9B90-C724296D7296}"/>
                  </a:ext>
                </a:extLst>
              </p:cNvPr>
              <p:cNvSpPr txBox="1"/>
              <p:nvPr/>
            </p:nvSpPr>
            <p:spPr>
              <a:xfrm>
                <a:off x="5124069" y="4738769"/>
                <a:ext cx="34804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l-GR" sz="2800" i="1" smtClean="0">
                          <a:latin typeface="Cambria Math" panose="02040503050406030204" pitchFamily="18" charset="0"/>
                          <a:ea typeface="Cambria Math" panose="02040503050406030204" pitchFamily="18" charset="0"/>
                        </a:rPr>
                        <m:t>𝒪</m:t>
                      </m:r>
                    </m:oMath>
                  </m:oMathPara>
                </a14:m>
                <a:endParaRPr kumimoji="1" lang="ja-JP" altLang="en-US" dirty="0"/>
              </a:p>
            </p:txBody>
          </p:sp>
        </mc:Choice>
        <mc:Fallback xmlns="">
          <p:sp>
            <p:nvSpPr>
              <p:cNvPr id="5" name="テキスト ボックス 4">
                <a:extLst>
                  <a:ext uri="{FF2B5EF4-FFF2-40B4-BE49-F238E27FC236}">
                    <a16:creationId xmlns:a16="http://schemas.microsoft.com/office/drawing/2014/main" id="{7BD378D7-A653-4888-9B90-C724296D7296}"/>
                  </a:ext>
                </a:extLst>
              </p:cNvPr>
              <p:cNvSpPr txBox="1">
                <a:spLocks noRot="1" noChangeAspect="1" noMove="1" noResize="1" noEditPoints="1" noAdjustHandles="1" noChangeArrowheads="1" noChangeShapeType="1" noTextEdit="1"/>
              </p:cNvSpPr>
              <p:nvPr/>
            </p:nvSpPr>
            <p:spPr>
              <a:xfrm>
                <a:off x="5124069" y="4738769"/>
                <a:ext cx="348044" cy="43088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36972DB-146E-40DF-BFE7-BF418FD675A7}"/>
                  </a:ext>
                </a:extLst>
              </p:cNvPr>
              <p:cNvSpPr txBox="1"/>
              <p:nvPr/>
            </p:nvSpPr>
            <p:spPr>
              <a:xfrm>
                <a:off x="1418668" y="4738769"/>
                <a:ext cx="30104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𝑥</m:t>
                      </m:r>
                    </m:oMath>
                  </m:oMathPara>
                </a14:m>
                <a:endParaRPr kumimoji="1" lang="ja-JP" altLang="en-US" dirty="0"/>
              </a:p>
            </p:txBody>
          </p:sp>
        </mc:Choice>
        <mc:Fallback xmlns="">
          <p:sp>
            <p:nvSpPr>
              <p:cNvPr id="10" name="テキスト ボックス 9">
                <a:extLst>
                  <a:ext uri="{FF2B5EF4-FFF2-40B4-BE49-F238E27FC236}">
                    <a16:creationId xmlns:a16="http://schemas.microsoft.com/office/drawing/2014/main" id="{436972DB-146E-40DF-BFE7-BF418FD675A7}"/>
                  </a:ext>
                </a:extLst>
              </p:cNvPr>
              <p:cNvSpPr txBox="1">
                <a:spLocks noRot="1" noChangeAspect="1" noMove="1" noResize="1" noEditPoints="1" noAdjustHandles="1" noChangeArrowheads="1" noChangeShapeType="1" noTextEdit="1"/>
              </p:cNvSpPr>
              <p:nvPr/>
            </p:nvSpPr>
            <p:spPr>
              <a:xfrm>
                <a:off x="1418668" y="4738769"/>
                <a:ext cx="301043" cy="43088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C2C1CA4F-EE2D-40D4-A679-9D581F7EB626}"/>
                  </a:ext>
                </a:extLst>
              </p:cNvPr>
              <p:cNvSpPr txBox="1"/>
              <p:nvPr/>
            </p:nvSpPr>
            <p:spPr>
              <a:xfrm>
                <a:off x="3230373" y="4738769"/>
                <a:ext cx="29803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𝑜</m:t>
                      </m:r>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C2C1CA4F-EE2D-40D4-A679-9D581F7EB626}"/>
                  </a:ext>
                </a:extLst>
              </p:cNvPr>
              <p:cNvSpPr txBox="1">
                <a:spLocks noRot="1" noChangeAspect="1" noMove="1" noResize="1" noEditPoints="1" noAdjustHandles="1" noChangeArrowheads="1" noChangeShapeType="1" noTextEdit="1"/>
              </p:cNvSpPr>
              <p:nvPr/>
            </p:nvSpPr>
            <p:spPr>
              <a:xfrm>
                <a:off x="3230373" y="4738769"/>
                <a:ext cx="298030" cy="43088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C84471E5-E57F-4F39-AC86-2541799311C0}"/>
                  </a:ext>
                </a:extLst>
              </p:cNvPr>
              <p:cNvSpPr txBox="1"/>
              <p:nvPr/>
            </p:nvSpPr>
            <p:spPr>
              <a:xfrm>
                <a:off x="1418668" y="5448538"/>
                <a:ext cx="32508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2800" b="0" i="1" smtClean="0">
                          <a:latin typeface="Cambria Math" panose="02040503050406030204" pitchFamily="18" charset="0"/>
                          <a:ea typeface="Cambria Math" panose="02040503050406030204" pitchFamily="18" charset="0"/>
                        </a:rPr>
                        <m:t>𝛼</m:t>
                      </m:r>
                    </m:oMath>
                  </m:oMathPara>
                </a14:m>
                <a:endParaRPr kumimoji="1" lang="ja-JP" altLang="en-US" dirty="0"/>
              </a:p>
            </p:txBody>
          </p:sp>
        </mc:Choice>
        <mc:Fallback xmlns="">
          <p:sp>
            <p:nvSpPr>
              <p:cNvPr id="12" name="テキスト ボックス 11">
                <a:extLst>
                  <a:ext uri="{FF2B5EF4-FFF2-40B4-BE49-F238E27FC236}">
                    <a16:creationId xmlns:a16="http://schemas.microsoft.com/office/drawing/2014/main" id="{C84471E5-E57F-4F39-AC86-2541799311C0}"/>
                  </a:ext>
                </a:extLst>
              </p:cNvPr>
              <p:cNvSpPr txBox="1">
                <a:spLocks noRot="1" noChangeAspect="1" noMove="1" noResize="1" noEditPoints="1" noAdjustHandles="1" noChangeArrowheads="1" noChangeShapeType="1" noTextEdit="1"/>
              </p:cNvSpPr>
              <p:nvPr/>
            </p:nvSpPr>
            <p:spPr>
              <a:xfrm>
                <a:off x="1418668" y="5448538"/>
                <a:ext cx="325089" cy="430887"/>
              </a:xfrm>
              <a:prstGeom prst="rect">
                <a:avLst/>
              </a:prstGeom>
              <a:blipFill>
                <a:blip r:embed="rId10"/>
                <a:stretch>
                  <a:fillRect/>
                </a:stretch>
              </a:blipFill>
            </p:spPr>
            <p:txBody>
              <a:bodyPr/>
              <a:lstStyle/>
              <a:p>
                <a:r>
                  <a:rPr lang="ja-JP" altLang="en-US">
                    <a:noFill/>
                  </a:rPr>
                  <a:t> </a:t>
                </a:r>
              </a:p>
            </p:txBody>
          </p:sp>
        </mc:Fallback>
      </mc:AlternateContent>
      <p:sp>
        <p:nvSpPr>
          <p:cNvPr id="13" name="コンテンツ プレースホルダー 2">
            <a:extLst>
              <a:ext uri="{FF2B5EF4-FFF2-40B4-BE49-F238E27FC236}">
                <a16:creationId xmlns:a16="http://schemas.microsoft.com/office/drawing/2014/main" id="{D38DEE25-6DD9-4254-92C1-D240B06CD8E4}"/>
              </a:ext>
            </a:extLst>
          </p:cNvPr>
          <p:cNvSpPr txBox="1">
            <a:spLocks/>
          </p:cNvSpPr>
          <p:nvPr/>
        </p:nvSpPr>
        <p:spPr>
          <a:xfrm>
            <a:off x="1799666" y="4878085"/>
            <a:ext cx="1159352" cy="404407"/>
          </a:xfrm>
          <a:prstGeom prst="rect">
            <a:avLst/>
          </a:prstGeom>
        </p:spPr>
        <p:txBody>
          <a:bodyPr vert="horz" lIns="0" tIns="45720" rIns="0" bIns="45720" rtlCol="0">
            <a:normAutofit lnSpcReduction="10000"/>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2400" dirty="0"/>
              <a:t>特徴量</a:t>
            </a:r>
          </a:p>
        </p:txBody>
      </p:sp>
      <p:sp>
        <p:nvSpPr>
          <p:cNvPr id="14" name="コンテンツ プレースホルダー 2">
            <a:extLst>
              <a:ext uri="{FF2B5EF4-FFF2-40B4-BE49-F238E27FC236}">
                <a16:creationId xmlns:a16="http://schemas.microsoft.com/office/drawing/2014/main" id="{B448FF70-EC4D-4F67-B950-C491F720E4B6}"/>
              </a:ext>
            </a:extLst>
          </p:cNvPr>
          <p:cNvSpPr txBox="1">
            <a:spLocks/>
          </p:cNvSpPr>
          <p:nvPr/>
        </p:nvSpPr>
        <p:spPr>
          <a:xfrm>
            <a:off x="3601127" y="4878085"/>
            <a:ext cx="1295063" cy="404407"/>
          </a:xfrm>
          <a:prstGeom prst="rect">
            <a:avLst/>
          </a:prstGeom>
        </p:spPr>
        <p:txBody>
          <a:bodyPr vert="horz" lIns="0" tIns="45720" rIns="0" bIns="45720" rtlCol="0">
            <a:normAutofit lnSpcReduction="10000"/>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2400" dirty="0"/>
              <a:t>演算子</a:t>
            </a:r>
          </a:p>
        </p:txBody>
      </p:sp>
      <p:sp>
        <p:nvSpPr>
          <p:cNvPr id="15" name="コンテンツ プレースホルダー 2">
            <a:extLst>
              <a:ext uri="{FF2B5EF4-FFF2-40B4-BE49-F238E27FC236}">
                <a16:creationId xmlns:a16="http://schemas.microsoft.com/office/drawing/2014/main" id="{D2074A10-A125-426D-845D-84DAB15A8202}"/>
              </a:ext>
            </a:extLst>
          </p:cNvPr>
          <p:cNvSpPr txBox="1">
            <a:spLocks/>
          </p:cNvSpPr>
          <p:nvPr/>
        </p:nvSpPr>
        <p:spPr>
          <a:xfrm>
            <a:off x="5593146" y="4878084"/>
            <a:ext cx="2324207" cy="404407"/>
          </a:xfrm>
          <a:prstGeom prst="rect">
            <a:avLst/>
          </a:prstGeom>
        </p:spPr>
        <p:txBody>
          <a:bodyPr vert="horz" lIns="0" tIns="45720" rIns="0" bIns="45720" rtlCol="0">
            <a:normAutofit lnSpcReduction="10000"/>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2400" dirty="0"/>
              <a:t>演算子候補集合</a:t>
            </a:r>
          </a:p>
        </p:txBody>
      </p:sp>
      <p:sp>
        <p:nvSpPr>
          <p:cNvPr id="16" name="コンテンツ プレースホルダー 2">
            <a:extLst>
              <a:ext uri="{FF2B5EF4-FFF2-40B4-BE49-F238E27FC236}">
                <a16:creationId xmlns:a16="http://schemas.microsoft.com/office/drawing/2014/main" id="{7E8FBDAA-EE16-4843-B4BC-3AE560CA6B19}"/>
              </a:ext>
            </a:extLst>
          </p:cNvPr>
          <p:cNvSpPr txBox="1">
            <a:spLocks/>
          </p:cNvSpPr>
          <p:nvPr/>
        </p:nvSpPr>
        <p:spPr>
          <a:xfrm>
            <a:off x="1799666" y="5586896"/>
            <a:ext cx="5788430" cy="404407"/>
          </a:xfrm>
          <a:prstGeom prst="rect">
            <a:avLst/>
          </a:prstGeom>
        </p:spPr>
        <p:txBody>
          <a:bodyPr vert="horz" lIns="0" tIns="45720" rIns="0" bIns="45720" rtlCol="0">
            <a:normAutofit lnSpcReduction="10000"/>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2400" dirty="0"/>
              <a:t>演算子の重み ＝ </a:t>
            </a:r>
            <a:r>
              <a:rPr lang="ja-JP" altLang="en-US" sz="2400" b="1" dirty="0">
                <a:solidFill>
                  <a:schemeClr val="accent1"/>
                </a:solidFill>
              </a:rPr>
              <a:t>アーキテクチャ変数</a:t>
            </a:r>
          </a:p>
        </p:txBody>
      </p:sp>
    </p:spTree>
    <p:extLst>
      <p:ext uri="{BB962C8B-B14F-4D97-AF65-F5344CB8AC3E}">
        <p14:creationId xmlns:p14="http://schemas.microsoft.com/office/powerpoint/2010/main" val="3617755529"/>
      </p:ext>
    </p:extLst>
  </p:cSld>
  <p:clrMapOvr>
    <a:masterClrMapping/>
  </p:clrMapOvr>
  <mc:AlternateContent xmlns:mc="http://schemas.openxmlformats.org/markup-compatibility/2006" xmlns:p14="http://schemas.microsoft.com/office/powerpoint/2010/main">
    <mc:Choice Requires="p14">
      <p:transition spd="slow" p14:dur="2000" advTm="43456"/>
    </mc:Choice>
    <mc:Fallback xmlns="">
      <p:transition spd="slow" advTm="4345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5BB624-BE56-4867-9585-F357CD4FE919}"/>
              </a:ext>
            </a:extLst>
          </p:cNvPr>
          <p:cNvSpPr>
            <a:spLocks noGrp="1"/>
          </p:cNvSpPr>
          <p:nvPr>
            <p:ph type="title"/>
          </p:nvPr>
        </p:nvSpPr>
        <p:spPr>
          <a:xfrm>
            <a:off x="706581" y="231067"/>
            <a:ext cx="8093469" cy="1026234"/>
          </a:xfrm>
        </p:spPr>
        <p:txBody>
          <a:bodyPr>
            <a:noAutofit/>
          </a:bodyPr>
          <a:lstStyle/>
          <a:p>
            <a:r>
              <a:rPr lang="en-US" altLang="ja-JP" sz="3600" dirty="0"/>
              <a:t>Differentiable Architecture Search</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5F8401B-29A8-461B-9A1D-E98E8F2DFFAB}"/>
                  </a:ext>
                </a:extLst>
              </p:cNvPr>
              <p:cNvSpPr>
                <a:spLocks noGrp="1"/>
              </p:cNvSpPr>
              <p:nvPr>
                <p:ph idx="1"/>
              </p:nvPr>
            </p:nvSpPr>
            <p:spPr/>
            <p:txBody>
              <a:bodyPr>
                <a:normAutofit lnSpcReduction="10000"/>
              </a:bodyPr>
              <a:lstStyle/>
              <a:p>
                <a:pPr>
                  <a:lnSpc>
                    <a:spcPct val="150000"/>
                  </a:lnSpc>
                </a:pPr>
                <a:r>
                  <a:rPr lang="en-US" altLang="ja-JP" dirty="0"/>
                  <a:t>DARTS</a:t>
                </a:r>
                <a:r>
                  <a:rPr lang="ja-JP" altLang="en-US" dirty="0"/>
                  <a:t>の利点</a:t>
                </a:r>
                <a:endParaRPr lang="en-US" altLang="ja-JP" dirty="0"/>
              </a:p>
              <a:p>
                <a:pPr lvl="1">
                  <a:lnSpc>
                    <a:spcPct val="150000"/>
                  </a:lnSpc>
                </a:pPr>
                <a:r>
                  <a:rPr lang="ja-JP" altLang="en-US" dirty="0"/>
                  <a:t>従来</a:t>
                </a:r>
                <a:r>
                  <a:rPr lang="en-US" altLang="ja-JP" dirty="0"/>
                  <a:t>		3000 GPU days </a:t>
                </a:r>
              </a:p>
              <a:p>
                <a:pPr lvl="1">
                  <a:lnSpc>
                    <a:spcPct val="150000"/>
                  </a:lnSpc>
                </a:pPr>
                <a:r>
                  <a:rPr lang="en-US" altLang="ja-JP" dirty="0"/>
                  <a:t>DARTS</a:t>
                </a:r>
                <a:r>
                  <a:rPr lang="ja-JP" altLang="en-US" dirty="0"/>
                  <a:t> </a:t>
                </a:r>
                <a:r>
                  <a:rPr lang="en-US" altLang="ja-JP" dirty="0"/>
                  <a:t>	3.3 GPU days</a:t>
                </a:r>
              </a:p>
              <a:p>
                <a:endParaRPr lang="en-US" altLang="ja-JP" dirty="0"/>
              </a:p>
              <a:p>
                <a14:m>
                  <m:oMath xmlns:m="http://schemas.openxmlformats.org/officeDocument/2006/math">
                    <m:r>
                      <a:rPr lang="en-US" altLang="ja-JP" i="1">
                        <a:latin typeface="Cambria Math" panose="02040503050406030204" pitchFamily="18" charset="0"/>
                      </a:rPr>
                      <m:t>𝑤</m:t>
                    </m:r>
                  </m:oMath>
                </a14:m>
                <a:r>
                  <a:rPr lang="ja-JP" altLang="en-US" dirty="0"/>
                  <a:t> を引き継いで</a:t>
                </a:r>
                <a:r>
                  <a:rPr lang="ja-JP" altLang="en-US" dirty="0">
                    <a:solidFill>
                      <a:schemeClr val="accent1"/>
                    </a:solidFill>
                  </a:rPr>
                  <a:t>再利用</a:t>
                </a:r>
                <a:endParaRPr kumimoji="1" lang="en-US" altLang="ja-JP" dirty="0">
                  <a:solidFill>
                    <a:schemeClr val="accent1"/>
                  </a:solidFill>
                </a:endParaRPr>
              </a:p>
              <a:p>
                <a14:m>
                  <m:oMath xmlns:m="http://schemas.openxmlformats.org/officeDocument/2006/math">
                    <m:r>
                      <a:rPr lang="en-US" altLang="ja-JP" i="1">
                        <a:latin typeface="Cambria Math" panose="02040503050406030204" pitchFamily="18" charset="0"/>
                      </a:rPr>
                      <m:t>𝑤</m:t>
                    </m:r>
                  </m:oMath>
                </a14:m>
                <a:r>
                  <a:rPr lang="en-US" altLang="ja-JP" dirty="0"/>
                  <a:t> </a:t>
                </a:r>
                <a:r>
                  <a:rPr lang="ja-JP" altLang="en-US" dirty="0"/>
                  <a:t>と </a:t>
                </a:r>
                <a14:m>
                  <m:oMath xmlns:m="http://schemas.openxmlformats.org/officeDocument/2006/math">
                    <m:r>
                      <a:rPr lang="ja-JP" altLang="en-US" i="1">
                        <a:latin typeface="Cambria Math" panose="02040503050406030204" pitchFamily="18" charset="0"/>
                      </a:rPr>
                      <m:t>𝛼</m:t>
                    </m:r>
                  </m:oMath>
                </a14:m>
                <a:r>
                  <a:rPr lang="ja-JP" altLang="en-US" dirty="0"/>
                  <a:t> の同時学習</a:t>
                </a:r>
                <a:endParaRPr lang="en-US" altLang="ja-JP" dirty="0"/>
              </a:p>
            </p:txBody>
          </p:sp>
        </mc:Choice>
        <mc:Fallback xmlns="">
          <p:sp>
            <p:nvSpPr>
              <p:cNvPr id="3" name="コンテンツ プレースホルダー 2">
                <a:extLst>
                  <a:ext uri="{FF2B5EF4-FFF2-40B4-BE49-F238E27FC236}">
                    <a16:creationId xmlns:a16="http://schemas.microsoft.com/office/drawing/2014/main" id="{D5F8401B-29A8-461B-9A1D-E98E8F2DFFAB}"/>
                  </a:ext>
                </a:extLst>
              </p:cNvPr>
              <p:cNvSpPr>
                <a:spLocks noGrp="1" noRot="1" noChangeAspect="1" noMove="1" noResize="1" noEditPoints="1" noAdjustHandles="1" noChangeArrowheads="1" noChangeShapeType="1" noTextEdit="1"/>
              </p:cNvSpPr>
              <p:nvPr>
                <p:ph idx="1"/>
              </p:nvPr>
            </p:nvSpPr>
            <p:spPr>
              <a:blipFill>
                <a:blip r:embed="rId3"/>
                <a:stretch>
                  <a:fillRect l="-3635"/>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91DE9D33-9930-42E5-848C-6F9826B1D290}"/>
              </a:ext>
            </a:extLst>
          </p:cNvPr>
          <p:cNvSpPr>
            <a:spLocks noGrp="1"/>
          </p:cNvSpPr>
          <p:nvPr>
            <p:ph type="sldNum" sz="quarter" idx="12"/>
          </p:nvPr>
        </p:nvSpPr>
        <p:spPr/>
        <p:txBody>
          <a:bodyPr/>
          <a:lstStyle/>
          <a:p>
            <a:fld id="{304739FC-810C-4CDC-B60F-21F1951FBC64}" type="slidenum">
              <a:rPr kumimoji="1" lang="ja-JP" altLang="en-US" smtClean="0"/>
              <a:t>14</a:t>
            </a:fld>
            <a:endParaRPr kumimoji="1" lang="ja-JP" altLang="en-US"/>
          </a:p>
        </p:txBody>
      </p:sp>
      <p:sp>
        <p:nvSpPr>
          <p:cNvPr id="5" name="正方形/長方形 4">
            <a:extLst>
              <a:ext uri="{FF2B5EF4-FFF2-40B4-BE49-F238E27FC236}">
                <a16:creationId xmlns:a16="http://schemas.microsoft.com/office/drawing/2014/main" id="{2B45F0EC-8862-4723-B8FB-103DA30C92A6}"/>
              </a:ext>
            </a:extLst>
          </p:cNvPr>
          <p:cNvSpPr/>
          <p:nvPr/>
        </p:nvSpPr>
        <p:spPr>
          <a:xfrm>
            <a:off x="706581" y="6363837"/>
            <a:ext cx="6881515" cy="523220"/>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a:spAutoFit/>
          </a:bodyPr>
          <a:lstStyle/>
          <a:p>
            <a:r>
              <a:rPr lang="en-US" altLang="ja-JP" sz="1400" dirty="0" err="1">
                <a:solidFill>
                  <a:schemeClr val="bg1"/>
                </a:solidFill>
              </a:rPr>
              <a:t>Hanxiao</a:t>
            </a:r>
            <a:r>
              <a:rPr lang="en-US" altLang="ja-JP" sz="1400" dirty="0">
                <a:solidFill>
                  <a:schemeClr val="bg1"/>
                </a:solidFill>
              </a:rPr>
              <a:t> Liu, Karen Simonyan, and </a:t>
            </a:r>
            <a:r>
              <a:rPr lang="en-US" altLang="ja-JP" sz="1400" dirty="0" err="1">
                <a:solidFill>
                  <a:schemeClr val="bg1"/>
                </a:solidFill>
              </a:rPr>
              <a:t>Yiming</a:t>
            </a:r>
            <a:r>
              <a:rPr lang="en-US" altLang="ja-JP" sz="1400" dirty="0">
                <a:solidFill>
                  <a:schemeClr val="bg1"/>
                </a:solidFill>
              </a:rPr>
              <a:t> Yang. DARTS: differentiable architecture search. abs/1806.09055, 2018.</a:t>
            </a:r>
            <a:endParaRPr lang="ja-JP" altLang="en-US" sz="1400" dirty="0">
              <a:solidFill>
                <a:schemeClr val="bg1"/>
              </a:solidFill>
            </a:endParaRPr>
          </a:p>
        </p:txBody>
      </p:sp>
    </p:spTree>
    <p:extLst>
      <p:ext uri="{BB962C8B-B14F-4D97-AF65-F5344CB8AC3E}">
        <p14:creationId xmlns:p14="http://schemas.microsoft.com/office/powerpoint/2010/main" val="1321184753"/>
      </p:ext>
    </p:extLst>
  </p:cSld>
  <p:clrMapOvr>
    <a:masterClrMapping/>
  </p:clrMapOvr>
  <mc:AlternateContent xmlns:mc="http://schemas.openxmlformats.org/markup-compatibility/2006" xmlns:p14="http://schemas.microsoft.com/office/powerpoint/2010/main">
    <mc:Choice Requires="p14">
      <p:transition spd="slow" p14:dur="2000" advTm="23087"/>
    </mc:Choice>
    <mc:Fallback xmlns="">
      <p:transition spd="slow" advTm="23087"/>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5BB624-BE56-4867-9585-F357CD4FE919}"/>
              </a:ext>
            </a:extLst>
          </p:cNvPr>
          <p:cNvSpPr>
            <a:spLocks noGrp="1"/>
          </p:cNvSpPr>
          <p:nvPr>
            <p:ph type="title"/>
          </p:nvPr>
        </p:nvSpPr>
        <p:spPr>
          <a:xfrm>
            <a:off x="706581" y="231067"/>
            <a:ext cx="8093469" cy="1026234"/>
          </a:xfrm>
        </p:spPr>
        <p:txBody>
          <a:bodyPr>
            <a:noAutofit/>
          </a:bodyPr>
          <a:lstStyle/>
          <a:p>
            <a:r>
              <a:rPr lang="en-US" altLang="ja-JP" sz="3600" dirty="0"/>
              <a:t>Differentiable Architecture Search</a:t>
            </a:r>
            <a:endParaRPr kumimoji="1" lang="ja-JP" altLang="en-US" sz="3600" dirty="0"/>
          </a:p>
        </p:txBody>
      </p:sp>
      <p:sp>
        <p:nvSpPr>
          <p:cNvPr id="3" name="コンテンツ プレースホルダー 2">
            <a:extLst>
              <a:ext uri="{FF2B5EF4-FFF2-40B4-BE49-F238E27FC236}">
                <a16:creationId xmlns:a16="http://schemas.microsoft.com/office/drawing/2014/main" id="{D5F8401B-29A8-461B-9A1D-E98E8F2DFFAB}"/>
              </a:ext>
            </a:extLst>
          </p:cNvPr>
          <p:cNvSpPr>
            <a:spLocks noGrp="1"/>
          </p:cNvSpPr>
          <p:nvPr>
            <p:ph idx="1"/>
          </p:nvPr>
        </p:nvSpPr>
        <p:spPr>
          <a:xfrm>
            <a:off x="822959" y="1661049"/>
            <a:ext cx="7543801" cy="2339451"/>
          </a:xfrm>
        </p:spPr>
        <p:txBody>
          <a:bodyPr>
            <a:normAutofit lnSpcReduction="10000"/>
          </a:bodyPr>
          <a:lstStyle/>
          <a:p>
            <a:pPr>
              <a:lnSpc>
                <a:spcPct val="150000"/>
              </a:lnSpc>
            </a:pPr>
            <a:r>
              <a:rPr lang="ja-JP" altLang="en-US" dirty="0"/>
              <a:t>ネットワークの構造</a:t>
            </a:r>
            <a:endParaRPr lang="en-US" altLang="ja-JP" dirty="0"/>
          </a:p>
          <a:p>
            <a:pPr lvl="1">
              <a:lnSpc>
                <a:spcPct val="150000"/>
              </a:lnSpc>
            </a:pPr>
            <a:r>
              <a:rPr lang="ja-JP" altLang="en-US" dirty="0"/>
              <a:t>セルを重ねたモデル</a:t>
            </a:r>
            <a:endParaRPr lang="en-US" altLang="ja-JP" dirty="0"/>
          </a:p>
          <a:p>
            <a:pPr lvl="1">
              <a:lnSpc>
                <a:spcPct val="150000"/>
              </a:lnSpc>
            </a:pPr>
            <a:r>
              <a:rPr lang="ja-JP" altLang="en-US" dirty="0"/>
              <a:t>各ノードは２つ演算子エッジを持つ</a:t>
            </a:r>
            <a:endParaRPr lang="en-US" altLang="ja-JP" dirty="0"/>
          </a:p>
        </p:txBody>
      </p:sp>
      <p:sp>
        <p:nvSpPr>
          <p:cNvPr id="4" name="スライド番号プレースホルダー 3">
            <a:extLst>
              <a:ext uri="{FF2B5EF4-FFF2-40B4-BE49-F238E27FC236}">
                <a16:creationId xmlns:a16="http://schemas.microsoft.com/office/drawing/2014/main" id="{91DE9D33-9930-42E5-848C-6F9826B1D290}"/>
              </a:ext>
            </a:extLst>
          </p:cNvPr>
          <p:cNvSpPr>
            <a:spLocks noGrp="1"/>
          </p:cNvSpPr>
          <p:nvPr>
            <p:ph type="sldNum" sz="quarter" idx="12"/>
          </p:nvPr>
        </p:nvSpPr>
        <p:spPr/>
        <p:txBody>
          <a:bodyPr/>
          <a:lstStyle/>
          <a:p>
            <a:fld id="{304739FC-810C-4CDC-B60F-21F1951FBC64}" type="slidenum">
              <a:rPr kumimoji="1" lang="ja-JP" altLang="en-US" smtClean="0"/>
              <a:t>15</a:t>
            </a:fld>
            <a:endParaRPr kumimoji="1" lang="ja-JP" altLang="en-US"/>
          </a:p>
        </p:txBody>
      </p:sp>
      <p:sp>
        <p:nvSpPr>
          <p:cNvPr id="5" name="正方形/長方形 4">
            <a:extLst>
              <a:ext uri="{FF2B5EF4-FFF2-40B4-BE49-F238E27FC236}">
                <a16:creationId xmlns:a16="http://schemas.microsoft.com/office/drawing/2014/main" id="{2B45F0EC-8862-4723-B8FB-103DA30C92A6}"/>
              </a:ext>
            </a:extLst>
          </p:cNvPr>
          <p:cNvSpPr/>
          <p:nvPr/>
        </p:nvSpPr>
        <p:spPr>
          <a:xfrm>
            <a:off x="706581" y="6363837"/>
            <a:ext cx="6881515" cy="523220"/>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a:spAutoFit/>
          </a:bodyPr>
          <a:lstStyle/>
          <a:p>
            <a:r>
              <a:rPr lang="en-US" altLang="ja-JP" sz="1400" dirty="0" err="1">
                <a:solidFill>
                  <a:schemeClr val="bg1"/>
                </a:solidFill>
              </a:rPr>
              <a:t>Hanxiao</a:t>
            </a:r>
            <a:r>
              <a:rPr lang="en-US" altLang="ja-JP" sz="1400" dirty="0">
                <a:solidFill>
                  <a:schemeClr val="bg1"/>
                </a:solidFill>
              </a:rPr>
              <a:t> Liu, Karen Simonyan, and </a:t>
            </a:r>
            <a:r>
              <a:rPr lang="en-US" altLang="ja-JP" sz="1400" dirty="0" err="1">
                <a:solidFill>
                  <a:schemeClr val="bg1"/>
                </a:solidFill>
              </a:rPr>
              <a:t>Yiming</a:t>
            </a:r>
            <a:r>
              <a:rPr lang="en-US" altLang="ja-JP" sz="1400" dirty="0">
                <a:solidFill>
                  <a:schemeClr val="bg1"/>
                </a:solidFill>
              </a:rPr>
              <a:t> Yang. DARTS: differentiable architecture search. abs/1806.09055, 2018.</a:t>
            </a:r>
            <a:endParaRPr lang="ja-JP" altLang="en-US" sz="1400" dirty="0">
              <a:solidFill>
                <a:schemeClr val="bg1"/>
              </a:solidFill>
            </a:endParaRPr>
          </a:p>
        </p:txBody>
      </p:sp>
      <p:pic>
        <p:nvPicPr>
          <p:cNvPr id="10244" name="Picture 4" descr="RobustDARTS">
            <a:extLst>
              <a:ext uri="{FF2B5EF4-FFF2-40B4-BE49-F238E27FC236}">
                <a16:creationId xmlns:a16="http://schemas.microsoft.com/office/drawing/2014/main" id="{F6D42515-B3D7-49E6-B34A-0DEF899B34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306" r="75833" b="25207"/>
          <a:stretch/>
        </p:blipFill>
        <p:spPr bwMode="auto">
          <a:xfrm>
            <a:off x="2538932" y="3927011"/>
            <a:ext cx="4066136" cy="2173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256701"/>
      </p:ext>
    </p:extLst>
  </p:cSld>
  <p:clrMapOvr>
    <a:masterClrMapping/>
  </p:clrMapOvr>
  <mc:AlternateContent xmlns:mc="http://schemas.openxmlformats.org/markup-compatibility/2006" xmlns:p14="http://schemas.microsoft.com/office/powerpoint/2010/main">
    <mc:Choice Requires="p14">
      <p:transition spd="slow" p14:dur="2000" advTm="39735"/>
    </mc:Choice>
    <mc:Fallback xmlns="">
      <p:transition spd="slow" advTm="3973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5BB624-BE56-4867-9585-F357CD4FE919}"/>
              </a:ext>
            </a:extLst>
          </p:cNvPr>
          <p:cNvSpPr>
            <a:spLocks noGrp="1"/>
          </p:cNvSpPr>
          <p:nvPr>
            <p:ph type="title"/>
          </p:nvPr>
        </p:nvSpPr>
        <p:spPr>
          <a:xfrm>
            <a:off x="706581" y="231067"/>
            <a:ext cx="8093469" cy="1026234"/>
          </a:xfrm>
        </p:spPr>
        <p:txBody>
          <a:bodyPr>
            <a:noAutofit/>
          </a:bodyPr>
          <a:lstStyle/>
          <a:p>
            <a:r>
              <a:rPr lang="en-US" altLang="ja-JP" sz="3600" dirty="0"/>
              <a:t>Differentiable Architecture Search</a:t>
            </a:r>
            <a:endParaRPr kumimoji="1" lang="ja-JP" altLang="en-US" sz="3600" dirty="0"/>
          </a:p>
        </p:txBody>
      </p:sp>
      <p:sp>
        <p:nvSpPr>
          <p:cNvPr id="3" name="コンテンツ プレースホルダー 2">
            <a:extLst>
              <a:ext uri="{FF2B5EF4-FFF2-40B4-BE49-F238E27FC236}">
                <a16:creationId xmlns:a16="http://schemas.microsoft.com/office/drawing/2014/main" id="{D5F8401B-29A8-461B-9A1D-E98E8F2DFFAB}"/>
              </a:ext>
            </a:extLst>
          </p:cNvPr>
          <p:cNvSpPr>
            <a:spLocks noGrp="1"/>
          </p:cNvSpPr>
          <p:nvPr>
            <p:ph idx="1"/>
          </p:nvPr>
        </p:nvSpPr>
        <p:spPr>
          <a:xfrm>
            <a:off x="822959" y="1661049"/>
            <a:ext cx="7543801" cy="2339451"/>
          </a:xfrm>
        </p:spPr>
        <p:txBody>
          <a:bodyPr>
            <a:normAutofit lnSpcReduction="10000"/>
          </a:bodyPr>
          <a:lstStyle/>
          <a:p>
            <a:pPr>
              <a:lnSpc>
                <a:spcPct val="150000"/>
              </a:lnSpc>
            </a:pPr>
            <a:r>
              <a:rPr lang="en-US" altLang="ja-JP" dirty="0"/>
              <a:t>DARTS</a:t>
            </a:r>
            <a:r>
              <a:rPr lang="ja-JP" altLang="en-US" dirty="0"/>
              <a:t>の構造制限</a:t>
            </a:r>
            <a:endParaRPr lang="en-US" altLang="ja-JP" dirty="0"/>
          </a:p>
          <a:p>
            <a:pPr lvl="1">
              <a:lnSpc>
                <a:spcPct val="150000"/>
              </a:lnSpc>
            </a:pPr>
            <a:r>
              <a:rPr lang="ja-JP" altLang="en-US" dirty="0"/>
              <a:t>大局的な構造が固定</a:t>
            </a:r>
            <a:endParaRPr lang="en-US" altLang="ja-JP" dirty="0"/>
          </a:p>
          <a:p>
            <a:pPr lvl="1">
              <a:lnSpc>
                <a:spcPct val="150000"/>
              </a:lnSpc>
            </a:pPr>
            <a:r>
              <a:rPr lang="ja-JP" altLang="en-US" dirty="0"/>
              <a:t>エッジ数が固定</a:t>
            </a:r>
            <a:endParaRPr kumimoji="1" lang="ja-JP" altLang="en-US" dirty="0"/>
          </a:p>
        </p:txBody>
      </p:sp>
      <p:sp>
        <p:nvSpPr>
          <p:cNvPr id="4" name="スライド番号プレースホルダー 3">
            <a:extLst>
              <a:ext uri="{FF2B5EF4-FFF2-40B4-BE49-F238E27FC236}">
                <a16:creationId xmlns:a16="http://schemas.microsoft.com/office/drawing/2014/main" id="{91DE9D33-9930-42E5-848C-6F9826B1D290}"/>
              </a:ext>
            </a:extLst>
          </p:cNvPr>
          <p:cNvSpPr>
            <a:spLocks noGrp="1"/>
          </p:cNvSpPr>
          <p:nvPr>
            <p:ph type="sldNum" sz="quarter" idx="12"/>
          </p:nvPr>
        </p:nvSpPr>
        <p:spPr/>
        <p:txBody>
          <a:bodyPr/>
          <a:lstStyle/>
          <a:p>
            <a:fld id="{304739FC-810C-4CDC-B60F-21F1951FBC64}" type="slidenum">
              <a:rPr kumimoji="1" lang="ja-JP" altLang="en-US" smtClean="0"/>
              <a:t>16</a:t>
            </a:fld>
            <a:endParaRPr kumimoji="1" lang="ja-JP" altLang="en-US"/>
          </a:p>
        </p:txBody>
      </p:sp>
      <p:sp>
        <p:nvSpPr>
          <p:cNvPr id="5" name="正方形/長方形 4">
            <a:extLst>
              <a:ext uri="{FF2B5EF4-FFF2-40B4-BE49-F238E27FC236}">
                <a16:creationId xmlns:a16="http://schemas.microsoft.com/office/drawing/2014/main" id="{2B45F0EC-8862-4723-B8FB-103DA30C92A6}"/>
              </a:ext>
            </a:extLst>
          </p:cNvPr>
          <p:cNvSpPr/>
          <p:nvPr/>
        </p:nvSpPr>
        <p:spPr>
          <a:xfrm>
            <a:off x="706581" y="6363837"/>
            <a:ext cx="6881515" cy="523220"/>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a:spAutoFit/>
          </a:bodyPr>
          <a:lstStyle/>
          <a:p>
            <a:r>
              <a:rPr lang="en-US" altLang="ja-JP" sz="1400" dirty="0" err="1">
                <a:solidFill>
                  <a:schemeClr val="bg1"/>
                </a:solidFill>
              </a:rPr>
              <a:t>Hanxiao</a:t>
            </a:r>
            <a:r>
              <a:rPr lang="en-US" altLang="ja-JP" sz="1400" dirty="0">
                <a:solidFill>
                  <a:schemeClr val="bg1"/>
                </a:solidFill>
              </a:rPr>
              <a:t> Liu, Karen Simonyan, and </a:t>
            </a:r>
            <a:r>
              <a:rPr lang="en-US" altLang="ja-JP" sz="1400" dirty="0" err="1">
                <a:solidFill>
                  <a:schemeClr val="bg1"/>
                </a:solidFill>
              </a:rPr>
              <a:t>Yiming</a:t>
            </a:r>
            <a:r>
              <a:rPr lang="en-US" altLang="ja-JP" sz="1400" dirty="0">
                <a:solidFill>
                  <a:schemeClr val="bg1"/>
                </a:solidFill>
              </a:rPr>
              <a:t> Yang. DARTS: differentiable architecture search. abs/1806.09055, 2018.</a:t>
            </a:r>
            <a:endParaRPr lang="ja-JP" altLang="en-US" sz="1400" dirty="0">
              <a:solidFill>
                <a:schemeClr val="bg1"/>
              </a:solidFill>
            </a:endParaRPr>
          </a:p>
        </p:txBody>
      </p:sp>
      <p:pic>
        <p:nvPicPr>
          <p:cNvPr id="10244" name="Picture 4" descr="RobustDARTS">
            <a:extLst>
              <a:ext uri="{FF2B5EF4-FFF2-40B4-BE49-F238E27FC236}">
                <a16:creationId xmlns:a16="http://schemas.microsoft.com/office/drawing/2014/main" id="{F6D42515-B3D7-49E6-B34A-0DEF899B34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306" r="75833" b="25207"/>
          <a:stretch/>
        </p:blipFill>
        <p:spPr bwMode="auto">
          <a:xfrm>
            <a:off x="2538932" y="3927011"/>
            <a:ext cx="4066136" cy="2173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326655"/>
      </p:ext>
    </p:extLst>
  </p:cSld>
  <p:clrMapOvr>
    <a:masterClrMapping/>
  </p:clrMapOvr>
  <mc:AlternateContent xmlns:mc="http://schemas.openxmlformats.org/markup-compatibility/2006" xmlns:p14="http://schemas.microsoft.com/office/powerpoint/2010/main">
    <mc:Choice Requires="p14">
      <p:transition spd="slow" p14:dur="2000" advTm="16423"/>
    </mc:Choice>
    <mc:Fallback xmlns="">
      <p:transition spd="slow" advTm="16423"/>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7D0895-3766-4D08-B520-FA861FE45408}"/>
              </a:ext>
            </a:extLst>
          </p:cNvPr>
          <p:cNvSpPr>
            <a:spLocks noGrp="1"/>
          </p:cNvSpPr>
          <p:nvPr>
            <p:ph type="title"/>
          </p:nvPr>
        </p:nvSpPr>
        <p:spPr/>
        <p:txBody>
          <a:bodyPr/>
          <a:lstStyle/>
          <a:p>
            <a:r>
              <a:rPr lang="en-US" altLang="ja-JP" dirty="0"/>
              <a:t>Genetic Algorithm</a:t>
            </a:r>
            <a:endParaRPr kumimoji="1" lang="ja-JP" altLang="en-US" dirty="0"/>
          </a:p>
        </p:txBody>
      </p:sp>
      <p:sp>
        <p:nvSpPr>
          <p:cNvPr id="3" name="コンテンツ プレースホルダー 2">
            <a:extLst>
              <a:ext uri="{FF2B5EF4-FFF2-40B4-BE49-F238E27FC236}">
                <a16:creationId xmlns:a16="http://schemas.microsoft.com/office/drawing/2014/main" id="{967C35AA-F762-4704-A5C9-DCB23C77A97E}"/>
              </a:ext>
            </a:extLst>
          </p:cNvPr>
          <p:cNvSpPr>
            <a:spLocks noGrp="1"/>
          </p:cNvSpPr>
          <p:nvPr>
            <p:ph idx="1"/>
          </p:nvPr>
        </p:nvSpPr>
        <p:spPr>
          <a:xfrm>
            <a:off x="822959" y="1661049"/>
            <a:ext cx="7543801" cy="1253601"/>
          </a:xfrm>
        </p:spPr>
        <p:txBody>
          <a:bodyPr>
            <a:normAutofit fontScale="92500"/>
          </a:bodyPr>
          <a:lstStyle/>
          <a:p>
            <a:r>
              <a:rPr lang="ja-JP" altLang="en-US" sz="2800" dirty="0"/>
              <a:t>生物の進化の仕組みを模倣した最適化手法</a:t>
            </a:r>
            <a:endParaRPr lang="en-US" altLang="ja-JP" sz="2800" dirty="0"/>
          </a:p>
          <a:p>
            <a:r>
              <a:rPr lang="ja-JP" altLang="en-US" dirty="0"/>
              <a:t>解候補を遺伝子の持つ個体として表現</a:t>
            </a:r>
            <a:endParaRPr lang="en-US" altLang="ja-JP" dirty="0"/>
          </a:p>
        </p:txBody>
      </p:sp>
      <p:sp>
        <p:nvSpPr>
          <p:cNvPr id="4" name="スライド番号プレースホルダー 3">
            <a:extLst>
              <a:ext uri="{FF2B5EF4-FFF2-40B4-BE49-F238E27FC236}">
                <a16:creationId xmlns:a16="http://schemas.microsoft.com/office/drawing/2014/main" id="{4AF181D3-7262-47C2-8302-F138D11F0ACB}"/>
              </a:ext>
            </a:extLst>
          </p:cNvPr>
          <p:cNvSpPr>
            <a:spLocks noGrp="1"/>
          </p:cNvSpPr>
          <p:nvPr>
            <p:ph type="sldNum" sz="quarter" idx="12"/>
          </p:nvPr>
        </p:nvSpPr>
        <p:spPr/>
        <p:txBody>
          <a:bodyPr/>
          <a:lstStyle/>
          <a:p>
            <a:fld id="{304739FC-810C-4CDC-B60F-21F1951FBC64}" type="slidenum">
              <a:rPr kumimoji="1" lang="ja-JP" altLang="en-US" smtClean="0"/>
              <a:t>17</a:t>
            </a:fld>
            <a:endParaRPr kumimoji="1" lang="ja-JP" altLang="en-US"/>
          </a:p>
        </p:txBody>
      </p:sp>
      <p:pic>
        <p:nvPicPr>
          <p:cNvPr id="16" name="図 15">
            <a:extLst>
              <a:ext uri="{FF2B5EF4-FFF2-40B4-BE49-F238E27FC236}">
                <a16:creationId xmlns:a16="http://schemas.microsoft.com/office/drawing/2014/main" id="{5E21F05C-BCB3-4785-B43D-E536B158DE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59" y="3649136"/>
            <a:ext cx="1533525" cy="1343025"/>
          </a:xfrm>
          <a:prstGeom prst="rect">
            <a:avLst/>
          </a:prstGeom>
        </p:spPr>
      </p:pic>
      <p:pic>
        <p:nvPicPr>
          <p:cNvPr id="18" name="図 17">
            <a:extLst>
              <a:ext uri="{FF2B5EF4-FFF2-40B4-BE49-F238E27FC236}">
                <a16:creationId xmlns:a16="http://schemas.microsoft.com/office/drawing/2014/main" id="{F373FC50-D476-494C-9ABC-E075ED81F2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9875" y="3649135"/>
            <a:ext cx="1533525" cy="1343025"/>
          </a:xfrm>
          <a:prstGeom prst="rect">
            <a:avLst/>
          </a:prstGeom>
        </p:spPr>
      </p:pic>
      <p:pic>
        <p:nvPicPr>
          <p:cNvPr id="20" name="図 19">
            <a:extLst>
              <a:ext uri="{FF2B5EF4-FFF2-40B4-BE49-F238E27FC236}">
                <a16:creationId xmlns:a16="http://schemas.microsoft.com/office/drawing/2014/main" id="{D1DD003F-DB52-4E7C-835A-81551AA495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6791" y="3649133"/>
            <a:ext cx="1533525" cy="1343025"/>
          </a:xfrm>
          <a:prstGeom prst="rect">
            <a:avLst/>
          </a:prstGeom>
        </p:spPr>
      </p:pic>
      <p:pic>
        <p:nvPicPr>
          <p:cNvPr id="22" name="図 21">
            <a:extLst>
              <a:ext uri="{FF2B5EF4-FFF2-40B4-BE49-F238E27FC236}">
                <a16:creationId xmlns:a16="http://schemas.microsoft.com/office/drawing/2014/main" id="{CF3EFB0C-9C9B-4C0F-B1DA-983649B64E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13707" y="3649132"/>
            <a:ext cx="1533525" cy="1343025"/>
          </a:xfrm>
          <a:prstGeom prst="rect">
            <a:avLst/>
          </a:prstGeom>
        </p:spPr>
      </p:pic>
      <p:sp>
        <p:nvSpPr>
          <p:cNvPr id="24" name="コンテンツ プレースホルダー 2">
            <a:extLst>
              <a:ext uri="{FF2B5EF4-FFF2-40B4-BE49-F238E27FC236}">
                <a16:creationId xmlns:a16="http://schemas.microsoft.com/office/drawing/2014/main" id="{C6F6B183-11E3-4C1C-96F5-0394E46AC6BC}"/>
              </a:ext>
            </a:extLst>
          </p:cNvPr>
          <p:cNvSpPr txBox="1">
            <a:spLocks/>
          </p:cNvSpPr>
          <p:nvPr/>
        </p:nvSpPr>
        <p:spPr>
          <a:xfrm>
            <a:off x="667463" y="5299600"/>
            <a:ext cx="1844516" cy="539226"/>
          </a:xfrm>
          <a:prstGeom prst="rect">
            <a:avLst/>
          </a:prstGeom>
        </p:spPr>
        <p:txBody>
          <a:bodyPr vert="horz" lIns="0" tIns="45720" rIns="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ja-JP" altLang="en-US" sz="2800" dirty="0">
                <a:latin typeface="Yu Gothic UI Light" panose="020B0300000000000000" pitchFamily="50" charset="-128"/>
                <a:ea typeface="Yu Gothic UI Light" panose="020B0300000000000000" pitchFamily="50" charset="-128"/>
              </a:rPr>
              <a:t>初期個体</a:t>
            </a:r>
            <a:endParaRPr lang="en-US" altLang="ja-JP" sz="2800" dirty="0">
              <a:latin typeface="Yu Gothic UI Light" panose="020B0300000000000000" pitchFamily="50" charset="-128"/>
              <a:ea typeface="Yu Gothic UI Light" panose="020B0300000000000000" pitchFamily="50" charset="-128"/>
            </a:endParaRPr>
          </a:p>
        </p:txBody>
      </p:sp>
      <p:sp>
        <p:nvSpPr>
          <p:cNvPr id="25" name="コンテンツ プレースホルダー 2">
            <a:extLst>
              <a:ext uri="{FF2B5EF4-FFF2-40B4-BE49-F238E27FC236}">
                <a16:creationId xmlns:a16="http://schemas.microsoft.com/office/drawing/2014/main" id="{F5935D8B-E931-4FCF-93D6-719E11B40DC7}"/>
              </a:ext>
            </a:extLst>
          </p:cNvPr>
          <p:cNvSpPr txBox="1">
            <a:spLocks/>
          </p:cNvSpPr>
          <p:nvPr/>
        </p:nvSpPr>
        <p:spPr>
          <a:xfrm>
            <a:off x="2664379" y="5299600"/>
            <a:ext cx="1844516" cy="539226"/>
          </a:xfrm>
          <a:prstGeom prst="rect">
            <a:avLst/>
          </a:prstGeom>
        </p:spPr>
        <p:txBody>
          <a:bodyPr vert="horz" lIns="0" tIns="45720" rIns="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ja-JP" altLang="en-US" sz="2800" dirty="0">
                <a:latin typeface="Yu Gothic UI Light" panose="020B0300000000000000" pitchFamily="50" charset="-128"/>
                <a:ea typeface="Yu Gothic UI Light" panose="020B0300000000000000" pitchFamily="50" charset="-128"/>
              </a:rPr>
              <a:t>評価・選択</a:t>
            </a:r>
            <a:endParaRPr lang="en-US" altLang="ja-JP" sz="2800" dirty="0">
              <a:latin typeface="Yu Gothic UI Light" panose="020B0300000000000000" pitchFamily="50" charset="-128"/>
              <a:ea typeface="Yu Gothic UI Light" panose="020B0300000000000000" pitchFamily="50" charset="-128"/>
            </a:endParaRPr>
          </a:p>
        </p:txBody>
      </p:sp>
      <p:sp>
        <p:nvSpPr>
          <p:cNvPr id="26" name="コンテンツ プレースホルダー 2">
            <a:extLst>
              <a:ext uri="{FF2B5EF4-FFF2-40B4-BE49-F238E27FC236}">
                <a16:creationId xmlns:a16="http://schemas.microsoft.com/office/drawing/2014/main" id="{3B3E656D-7516-49B0-AF7A-4DB93A806D37}"/>
              </a:ext>
            </a:extLst>
          </p:cNvPr>
          <p:cNvSpPr txBox="1">
            <a:spLocks/>
          </p:cNvSpPr>
          <p:nvPr/>
        </p:nvSpPr>
        <p:spPr>
          <a:xfrm>
            <a:off x="4661295" y="5299600"/>
            <a:ext cx="1844516" cy="539226"/>
          </a:xfrm>
          <a:prstGeom prst="rect">
            <a:avLst/>
          </a:prstGeom>
        </p:spPr>
        <p:txBody>
          <a:bodyPr vert="horz" lIns="0" tIns="45720" rIns="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ja-JP" altLang="en-US" sz="2800" dirty="0">
                <a:latin typeface="Yu Gothic UI Light" panose="020B0300000000000000" pitchFamily="50" charset="-128"/>
                <a:ea typeface="Yu Gothic UI Light" panose="020B0300000000000000" pitchFamily="50" charset="-128"/>
              </a:rPr>
              <a:t>交叉</a:t>
            </a:r>
            <a:endParaRPr lang="en-US" altLang="ja-JP" sz="2800" dirty="0">
              <a:latin typeface="Yu Gothic UI Light" panose="020B0300000000000000" pitchFamily="50" charset="-128"/>
              <a:ea typeface="Yu Gothic UI Light" panose="020B0300000000000000" pitchFamily="50" charset="-128"/>
            </a:endParaRPr>
          </a:p>
        </p:txBody>
      </p:sp>
      <p:sp>
        <p:nvSpPr>
          <p:cNvPr id="27" name="コンテンツ プレースホルダー 2">
            <a:extLst>
              <a:ext uri="{FF2B5EF4-FFF2-40B4-BE49-F238E27FC236}">
                <a16:creationId xmlns:a16="http://schemas.microsoft.com/office/drawing/2014/main" id="{9BA4DDDD-AF4D-4034-A1D0-3B0D543179A8}"/>
              </a:ext>
            </a:extLst>
          </p:cNvPr>
          <p:cNvSpPr txBox="1">
            <a:spLocks/>
          </p:cNvSpPr>
          <p:nvPr/>
        </p:nvSpPr>
        <p:spPr>
          <a:xfrm>
            <a:off x="6658211" y="5299600"/>
            <a:ext cx="1844516" cy="539226"/>
          </a:xfrm>
          <a:prstGeom prst="rect">
            <a:avLst/>
          </a:prstGeom>
        </p:spPr>
        <p:txBody>
          <a:bodyPr vert="horz" lIns="0" tIns="45720" rIns="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ja-JP" altLang="en-US" sz="2800" dirty="0">
                <a:latin typeface="Yu Gothic UI Light" panose="020B0300000000000000" pitchFamily="50" charset="-128"/>
                <a:ea typeface="Yu Gothic UI Light" panose="020B0300000000000000" pitchFamily="50" charset="-128"/>
              </a:rPr>
              <a:t>突然変異</a:t>
            </a:r>
            <a:endParaRPr lang="en-US" altLang="ja-JP" sz="2800" dirty="0">
              <a:latin typeface="Yu Gothic UI Light" panose="020B0300000000000000" pitchFamily="50" charset="-128"/>
              <a:ea typeface="Yu Gothic UI Light" panose="020B0300000000000000" pitchFamily="50" charset="-128"/>
            </a:endParaRPr>
          </a:p>
        </p:txBody>
      </p:sp>
      <p:cxnSp>
        <p:nvCxnSpPr>
          <p:cNvPr id="8" name="コネクタ: カギ線 7">
            <a:extLst>
              <a:ext uri="{FF2B5EF4-FFF2-40B4-BE49-F238E27FC236}">
                <a16:creationId xmlns:a16="http://schemas.microsoft.com/office/drawing/2014/main" id="{68A6931A-2113-4D6B-B8AB-D3DEFA86FA0B}"/>
              </a:ext>
            </a:extLst>
          </p:cNvPr>
          <p:cNvCxnSpPr>
            <a:cxnSpLocks/>
          </p:cNvCxnSpPr>
          <p:nvPr/>
        </p:nvCxnSpPr>
        <p:spPr>
          <a:xfrm rot="16200000" flipH="1" flipV="1">
            <a:off x="5583552" y="1518867"/>
            <a:ext cx="3" cy="3993832"/>
          </a:xfrm>
          <a:prstGeom prst="bentConnector3">
            <a:avLst>
              <a:gd name="adj1" fmla="val -7620000000"/>
            </a:avLst>
          </a:prstGeom>
          <a:ln w="28575">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184872516"/>
      </p:ext>
    </p:extLst>
  </p:cSld>
  <p:clrMapOvr>
    <a:masterClrMapping/>
  </p:clrMapOvr>
  <mc:AlternateContent xmlns:mc="http://schemas.openxmlformats.org/markup-compatibility/2006" xmlns:p14="http://schemas.microsoft.com/office/powerpoint/2010/main">
    <mc:Choice Requires="p14">
      <p:transition spd="slow" p14:dur="2000" advTm="22019"/>
    </mc:Choice>
    <mc:Fallback xmlns="">
      <p:transition spd="slow" advTm="22019"/>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7D0895-3766-4D08-B520-FA861FE45408}"/>
              </a:ext>
            </a:extLst>
          </p:cNvPr>
          <p:cNvSpPr>
            <a:spLocks noGrp="1"/>
          </p:cNvSpPr>
          <p:nvPr>
            <p:ph type="title"/>
          </p:nvPr>
        </p:nvSpPr>
        <p:spPr>
          <a:xfrm>
            <a:off x="706582" y="231067"/>
            <a:ext cx="8118104" cy="1026234"/>
          </a:xfrm>
        </p:spPr>
        <p:txBody>
          <a:bodyPr>
            <a:noAutofit/>
          </a:bodyPr>
          <a:lstStyle/>
          <a:p>
            <a:r>
              <a:rPr lang="en-US" altLang="ja-JP" sz="3600" dirty="0" err="1"/>
              <a:t>Thermodynamical</a:t>
            </a:r>
            <a:r>
              <a:rPr lang="en-US" altLang="ja-JP" sz="3600" dirty="0"/>
              <a:t> </a:t>
            </a:r>
            <a:r>
              <a:rPr lang="en-US" altLang="ja-JP" sz="3200" dirty="0"/>
              <a:t>Genetic Algorithm</a:t>
            </a:r>
            <a:endParaRPr kumimoji="1" lang="ja-JP" altLang="en-US" sz="3600" dirty="0"/>
          </a:p>
        </p:txBody>
      </p:sp>
      <p:sp>
        <p:nvSpPr>
          <p:cNvPr id="3" name="コンテンツ プレースホルダー 2">
            <a:extLst>
              <a:ext uri="{FF2B5EF4-FFF2-40B4-BE49-F238E27FC236}">
                <a16:creationId xmlns:a16="http://schemas.microsoft.com/office/drawing/2014/main" id="{967C35AA-F762-4704-A5C9-DCB23C77A97E}"/>
              </a:ext>
            </a:extLst>
          </p:cNvPr>
          <p:cNvSpPr>
            <a:spLocks noGrp="1"/>
          </p:cNvSpPr>
          <p:nvPr>
            <p:ph idx="1"/>
          </p:nvPr>
        </p:nvSpPr>
        <p:spPr>
          <a:xfrm>
            <a:off x="822959" y="1661049"/>
            <a:ext cx="7543801" cy="3230265"/>
          </a:xfrm>
        </p:spPr>
        <p:txBody>
          <a:bodyPr>
            <a:normAutofit/>
          </a:bodyPr>
          <a:lstStyle/>
          <a:p>
            <a:r>
              <a:rPr lang="en-US" altLang="ja-JP" dirty="0"/>
              <a:t>TDGA</a:t>
            </a:r>
          </a:p>
          <a:p>
            <a:r>
              <a:rPr lang="ja-JP" altLang="en-US" dirty="0"/>
              <a:t>個体群の多様性を維持する</a:t>
            </a:r>
            <a:endParaRPr lang="en-US" altLang="ja-JP" dirty="0"/>
          </a:p>
          <a:p>
            <a:r>
              <a:rPr lang="ja-JP" altLang="en-US" dirty="0"/>
              <a:t>温度とエントロピーの概念</a:t>
            </a:r>
            <a:endParaRPr lang="en-US" altLang="ja-JP" dirty="0"/>
          </a:p>
          <a:p>
            <a:r>
              <a:rPr lang="ja-JP" altLang="en-US" dirty="0"/>
              <a:t>初期収束問題を解決</a:t>
            </a:r>
            <a:endParaRPr lang="en-US" altLang="ja-JP" dirty="0"/>
          </a:p>
        </p:txBody>
      </p:sp>
      <p:sp>
        <p:nvSpPr>
          <p:cNvPr id="4" name="スライド番号プレースホルダー 3">
            <a:extLst>
              <a:ext uri="{FF2B5EF4-FFF2-40B4-BE49-F238E27FC236}">
                <a16:creationId xmlns:a16="http://schemas.microsoft.com/office/drawing/2014/main" id="{4AF181D3-7262-47C2-8302-F138D11F0ACB}"/>
              </a:ext>
            </a:extLst>
          </p:cNvPr>
          <p:cNvSpPr>
            <a:spLocks noGrp="1"/>
          </p:cNvSpPr>
          <p:nvPr>
            <p:ph type="sldNum" sz="quarter" idx="12"/>
          </p:nvPr>
        </p:nvSpPr>
        <p:spPr/>
        <p:txBody>
          <a:bodyPr/>
          <a:lstStyle/>
          <a:p>
            <a:fld id="{304739FC-810C-4CDC-B60F-21F1951FBC64}" type="slidenum">
              <a:rPr kumimoji="1" lang="ja-JP" altLang="en-US" smtClean="0"/>
              <a:t>18</a:t>
            </a:fld>
            <a:endParaRPr kumimoji="1" lang="ja-JP" altLang="en-US"/>
          </a:p>
        </p:txBody>
      </p:sp>
    </p:spTree>
    <p:extLst>
      <p:ext uri="{BB962C8B-B14F-4D97-AF65-F5344CB8AC3E}">
        <p14:creationId xmlns:p14="http://schemas.microsoft.com/office/powerpoint/2010/main" val="2950024467"/>
      </p:ext>
    </p:extLst>
  </p:cSld>
  <p:clrMapOvr>
    <a:masterClrMapping/>
  </p:clrMapOvr>
  <mc:AlternateContent xmlns:mc="http://schemas.openxmlformats.org/markup-compatibility/2006" xmlns:p14="http://schemas.microsoft.com/office/powerpoint/2010/main">
    <mc:Choice Requires="p14">
      <p:transition spd="slow" p14:dur="2000" advTm="22019"/>
    </mc:Choice>
    <mc:Fallback xmlns="">
      <p:transition spd="slow" advTm="22019"/>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7D0895-3766-4D08-B520-FA861FE45408}"/>
              </a:ext>
            </a:extLst>
          </p:cNvPr>
          <p:cNvSpPr>
            <a:spLocks noGrp="1"/>
          </p:cNvSpPr>
          <p:nvPr>
            <p:ph type="title"/>
          </p:nvPr>
        </p:nvSpPr>
        <p:spPr>
          <a:xfrm>
            <a:off x="706582" y="231067"/>
            <a:ext cx="8118104" cy="1026234"/>
          </a:xfrm>
        </p:spPr>
        <p:txBody>
          <a:bodyPr>
            <a:noAutofit/>
          </a:bodyPr>
          <a:lstStyle/>
          <a:p>
            <a:r>
              <a:rPr lang="en-US" altLang="ja-JP" sz="3600" dirty="0" err="1"/>
              <a:t>Thermodynamical</a:t>
            </a:r>
            <a:r>
              <a:rPr lang="en-US" altLang="ja-JP" sz="3600" dirty="0"/>
              <a:t> </a:t>
            </a:r>
            <a:r>
              <a:rPr lang="en-US" altLang="ja-JP" sz="3200" dirty="0"/>
              <a:t>Genetic Algorithm</a:t>
            </a:r>
            <a:endParaRPr kumimoji="1" lang="ja-JP" altLang="en-US" sz="3600" dirty="0"/>
          </a:p>
        </p:txBody>
      </p:sp>
      <p:sp>
        <p:nvSpPr>
          <p:cNvPr id="3" name="コンテンツ プレースホルダー 2">
            <a:extLst>
              <a:ext uri="{FF2B5EF4-FFF2-40B4-BE49-F238E27FC236}">
                <a16:creationId xmlns:a16="http://schemas.microsoft.com/office/drawing/2014/main" id="{967C35AA-F762-4704-A5C9-DCB23C77A97E}"/>
              </a:ext>
            </a:extLst>
          </p:cNvPr>
          <p:cNvSpPr>
            <a:spLocks noGrp="1"/>
          </p:cNvSpPr>
          <p:nvPr>
            <p:ph idx="1"/>
          </p:nvPr>
        </p:nvSpPr>
        <p:spPr>
          <a:xfrm>
            <a:off x="822959" y="1661049"/>
            <a:ext cx="7543801" cy="3230265"/>
          </a:xfrm>
        </p:spPr>
        <p:txBody>
          <a:bodyPr>
            <a:normAutofit/>
          </a:bodyPr>
          <a:lstStyle/>
          <a:p>
            <a:endParaRPr lang="en-US" altLang="ja-JP" dirty="0"/>
          </a:p>
        </p:txBody>
      </p:sp>
      <p:sp>
        <p:nvSpPr>
          <p:cNvPr id="4" name="スライド番号プレースホルダー 3">
            <a:extLst>
              <a:ext uri="{FF2B5EF4-FFF2-40B4-BE49-F238E27FC236}">
                <a16:creationId xmlns:a16="http://schemas.microsoft.com/office/drawing/2014/main" id="{4AF181D3-7262-47C2-8302-F138D11F0ACB}"/>
              </a:ext>
            </a:extLst>
          </p:cNvPr>
          <p:cNvSpPr>
            <a:spLocks noGrp="1"/>
          </p:cNvSpPr>
          <p:nvPr>
            <p:ph type="sldNum" sz="quarter" idx="12"/>
          </p:nvPr>
        </p:nvSpPr>
        <p:spPr/>
        <p:txBody>
          <a:bodyPr/>
          <a:lstStyle/>
          <a:p>
            <a:fld id="{304739FC-810C-4CDC-B60F-21F1951FBC64}" type="slidenum">
              <a:rPr kumimoji="1" lang="ja-JP" altLang="en-US" smtClean="0"/>
              <a:t>19</a:t>
            </a:fld>
            <a:endParaRPr kumimoji="1" lang="ja-JP" altLang="en-US"/>
          </a:p>
        </p:txBody>
      </p:sp>
      <p:pic>
        <p:nvPicPr>
          <p:cNvPr id="15362" name="Picture 2" descr="\begin{align*}&#10;  F = \langle E \rangle - HT&#10;\end{align*}">
            <a:extLst>
              <a:ext uri="{FF2B5EF4-FFF2-40B4-BE49-F238E27FC236}">
                <a16:creationId xmlns:a16="http://schemas.microsoft.com/office/drawing/2014/main" id="{CE5F86DC-0615-4DBE-B0CF-80EADC3CB6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1362" y="2249498"/>
            <a:ext cx="2581275" cy="409575"/>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begin{align*}&#10;  H^{\rm ALL} = -\sum_i p_i \log p_i &#10;\end{align*}">
            <a:extLst>
              <a:ext uri="{FF2B5EF4-FFF2-40B4-BE49-F238E27FC236}">
                <a16:creationId xmlns:a16="http://schemas.microsoft.com/office/drawing/2014/main" id="{A41230D0-829E-4A4B-AD36-507A16D9BA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7353" y="3822843"/>
            <a:ext cx="3810000" cy="847725"/>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descr="\begin{align*}&#10;  H = \sum_{k \in \mathcal{P}} \sqrt{\mathrm{MSE}( \alpha_k, \bar{\alpha} )}&#10;\end{align*}">
            <a:extLst>
              <a:ext uri="{FF2B5EF4-FFF2-40B4-BE49-F238E27FC236}">
                <a16:creationId xmlns:a16="http://schemas.microsoft.com/office/drawing/2014/main" id="{AEAB120E-5342-4257-9706-DCDA3D0232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7353" y="4754038"/>
            <a:ext cx="4010025" cy="885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844785"/>
      </p:ext>
    </p:extLst>
  </p:cSld>
  <p:clrMapOvr>
    <a:masterClrMapping/>
  </p:clrMapOvr>
  <mc:AlternateContent xmlns:mc="http://schemas.openxmlformats.org/markup-compatibility/2006" xmlns:p14="http://schemas.microsoft.com/office/powerpoint/2010/main">
    <mc:Choice Requires="p14">
      <p:transition spd="slow" p14:dur="2000" advTm="22019"/>
    </mc:Choice>
    <mc:Fallback xmlns="">
      <p:transition spd="slow" advTm="2201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A71CDC-97C2-465F-8B9B-AE9D55104F50}"/>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EA6F3566-9A84-4DED-A27B-A69CD8CF6C57}"/>
              </a:ext>
            </a:extLst>
          </p:cNvPr>
          <p:cNvSpPr>
            <a:spLocks noGrp="1"/>
          </p:cNvSpPr>
          <p:nvPr>
            <p:ph idx="1"/>
          </p:nvPr>
        </p:nvSpPr>
        <p:spPr>
          <a:xfrm>
            <a:off x="822959" y="1661049"/>
            <a:ext cx="7543801" cy="4531925"/>
          </a:xfrm>
        </p:spPr>
        <p:txBody>
          <a:bodyPr/>
          <a:lstStyle/>
          <a:p>
            <a:pPr marL="742950" indent="-742950">
              <a:buFont typeface="+mj-lt"/>
              <a:buAutoNum type="arabicPeriod"/>
            </a:pPr>
            <a:r>
              <a:rPr kumimoji="1" lang="ja-JP" altLang="en-US" dirty="0"/>
              <a:t>はじめに</a:t>
            </a:r>
            <a:endParaRPr kumimoji="1" lang="en-US" altLang="ja-JP" dirty="0"/>
          </a:p>
          <a:p>
            <a:pPr marL="742950" indent="-742950">
              <a:buFont typeface="+mj-lt"/>
              <a:buAutoNum type="arabicPeriod"/>
            </a:pPr>
            <a:r>
              <a:rPr lang="ja-JP" altLang="en-US" dirty="0"/>
              <a:t>要素技術</a:t>
            </a:r>
            <a:endParaRPr lang="en-US" altLang="ja-JP" dirty="0"/>
          </a:p>
          <a:p>
            <a:pPr marL="742950" indent="-742950">
              <a:buFont typeface="+mj-lt"/>
              <a:buAutoNum type="arabicPeriod"/>
            </a:pPr>
            <a:r>
              <a:rPr lang="ja-JP" altLang="en-US" dirty="0"/>
              <a:t>問題設定</a:t>
            </a:r>
            <a:endParaRPr lang="en-US" altLang="ja-JP" dirty="0"/>
          </a:p>
          <a:p>
            <a:pPr marL="742950" indent="-742950">
              <a:buFont typeface="+mj-lt"/>
              <a:buAutoNum type="arabicPeriod"/>
            </a:pPr>
            <a:r>
              <a:rPr kumimoji="1" lang="ja-JP" altLang="en-US" dirty="0"/>
              <a:t>実験</a:t>
            </a:r>
            <a:endParaRPr kumimoji="1" lang="en-US" altLang="ja-JP" dirty="0"/>
          </a:p>
          <a:p>
            <a:pPr marL="742950" indent="-742950">
              <a:buFont typeface="+mj-lt"/>
              <a:buAutoNum type="arabicPeriod"/>
            </a:pPr>
            <a:r>
              <a:rPr kumimoji="1" lang="ja-JP" altLang="en-US" dirty="0"/>
              <a:t>まとめと今後の課題</a:t>
            </a:r>
          </a:p>
        </p:txBody>
      </p:sp>
      <p:sp>
        <p:nvSpPr>
          <p:cNvPr id="4" name="スライド番号プレースホルダー 3">
            <a:extLst>
              <a:ext uri="{FF2B5EF4-FFF2-40B4-BE49-F238E27FC236}">
                <a16:creationId xmlns:a16="http://schemas.microsoft.com/office/drawing/2014/main" id="{35C788A5-E800-4B67-8212-144F12E0C41A}"/>
              </a:ext>
            </a:extLst>
          </p:cNvPr>
          <p:cNvSpPr>
            <a:spLocks noGrp="1"/>
          </p:cNvSpPr>
          <p:nvPr>
            <p:ph type="sldNum" sz="quarter" idx="12"/>
          </p:nvPr>
        </p:nvSpPr>
        <p:spPr/>
        <p:txBody>
          <a:bodyPr/>
          <a:lstStyle/>
          <a:p>
            <a:fld id="{304739FC-810C-4CDC-B60F-21F1951FBC64}" type="slidenum">
              <a:rPr kumimoji="1" lang="ja-JP" altLang="en-US" smtClean="0"/>
              <a:t>2</a:t>
            </a:fld>
            <a:endParaRPr kumimoji="1" lang="ja-JP" altLang="en-US"/>
          </a:p>
        </p:txBody>
      </p:sp>
    </p:spTree>
    <p:extLst>
      <p:ext uri="{BB962C8B-B14F-4D97-AF65-F5344CB8AC3E}">
        <p14:creationId xmlns:p14="http://schemas.microsoft.com/office/powerpoint/2010/main" val="3897319291"/>
      </p:ext>
    </p:extLst>
  </p:cSld>
  <p:clrMapOvr>
    <a:masterClrMapping/>
  </p:clrMapOvr>
  <mc:AlternateContent xmlns:mc="http://schemas.openxmlformats.org/markup-compatibility/2006" xmlns:p14="http://schemas.microsoft.com/office/powerpoint/2010/main">
    <mc:Choice Requires="p14">
      <p:transition spd="slow" p14:dur="2000" advTm="2705"/>
    </mc:Choice>
    <mc:Fallback xmlns="">
      <p:transition spd="slow" advTm="270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7D0895-3766-4D08-B520-FA861FE45408}"/>
              </a:ext>
            </a:extLst>
          </p:cNvPr>
          <p:cNvSpPr>
            <a:spLocks noGrp="1"/>
          </p:cNvSpPr>
          <p:nvPr>
            <p:ph type="title"/>
          </p:nvPr>
        </p:nvSpPr>
        <p:spPr>
          <a:xfrm>
            <a:off x="706582" y="231067"/>
            <a:ext cx="8118104" cy="1026234"/>
          </a:xfrm>
        </p:spPr>
        <p:txBody>
          <a:bodyPr>
            <a:noAutofit/>
          </a:bodyPr>
          <a:lstStyle/>
          <a:p>
            <a:r>
              <a:rPr lang="en-US" altLang="ja-JP" sz="3600" dirty="0" err="1"/>
              <a:t>Thermodynamical</a:t>
            </a:r>
            <a:r>
              <a:rPr lang="en-US" altLang="ja-JP" sz="3600" dirty="0"/>
              <a:t> </a:t>
            </a:r>
            <a:r>
              <a:rPr lang="en-US" altLang="ja-JP" sz="3200" dirty="0"/>
              <a:t>Genetic Algorithm</a:t>
            </a:r>
            <a:endParaRPr kumimoji="1" lang="ja-JP" altLang="en-US" sz="3600"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967C35AA-F762-4704-A5C9-DCB23C77A97E}"/>
                  </a:ext>
                </a:extLst>
              </p:cNvPr>
              <p:cNvSpPr>
                <a:spLocks noGrp="1"/>
              </p:cNvSpPr>
              <p:nvPr>
                <p:ph idx="1"/>
              </p:nvPr>
            </p:nvSpPr>
            <p:spPr>
              <a:xfrm>
                <a:off x="822960" y="1661049"/>
                <a:ext cx="7450184" cy="4667180"/>
              </a:xfrm>
            </p:spPr>
            <p:txBody>
              <a:bodyPr>
                <a:normAutofit fontScale="62500" lnSpcReduction="20000"/>
              </a:bodyPr>
              <a:lstStyle/>
              <a:p>
                <a:pPr marL="742950" indent="-742950">
                  <a:lnSpc>
                    <a:spcPct val="120000"/>
                  </a:lnSpc>
                  <a:buFont typeface="+mj-lt"/>
                  <a:buAutoNum type="arabicPeriod"/>
                </a:pPr>
                <a:r>
                  <a:rPr lang="en-US" altLang="ja-JP" dirty="0"/>
                  <a:t>DARTS</a:t>
                </a:r>
                <a:r>
                  <a:rPr lang="ja-JP" altLang="en-US" dirty="0"/>
                  <a:t>で事前学習したモデルの重みを引き継いだ初期個体を生成</a:t>
                </a:r>
              </a:p>
              <a:p>
                <a:pPr marL="742950" indent="-742950">
                  <a:lnSpc>
                    <a:spcPct val="120000"/>
                  </a:lnSpc>
                  <a:buFont typeface="+mj-lt"/>
                  <a:buAutoNum type="arabicPeriod"/>
                </a:pPr>
                <a:r>
                  <a:rPr lang="ja-JP" altLang="en-US" dirty="0"/>
                  <a:t>エリート個体選択</a:t>
                </a:r>
              </a:p>
              <a:p>
                <a:pPr marL="742950" indent="-742950">
                  <a:lnSpc>
                    <a:spcPct val="120000"/>
                  </a:lnSpc>
                  <a:buFont typeface="+mj-lt"/>
                  <a:buAutoNum type="arabicPeriod"/>
                </a:pPr>
                <a:r>
                  <a:rPr lang="ja-JP" altLang="en-US" dirty="0"/>
                  <a:t>個体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𝛼</m:t>
                        </m:r>
                      </m:e>
                      <m:sub>
                        <m:r>
                          <a:rPr lang="en-US" altLang="ja-JP" b="0" i="1" smtClean="0">
                            <a:latin typeface="Cambria Math" panose="02040503050406030204" pitchFamily="18" charset="0"/>
                          </a:rPr>
                          <m:t>𝑖</m:t>
                        </m:r>
                      </m:sub>
                    </m:sSub>
                  </m:oMath>
                </a14:m>
                <a:r>
                  <a:rPr lang="en-US" altLang="ja-JP" dirty="0"/>
                  <a:t> </a:t>
                </a:r>
                <a:r>
                  <a:rPr lang="ja-JP" altLang="en-US" dirty="0"/>
                  <a:t>を </a:t>
                </a:r>
                <a14:m>
                  <m:oMath xmlns:m="http://schemas.openxmlformats.org/officeDocument/2006/math">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m:t>
                        </m:r>
                      </m:e>
                      <m:sub>
                        <m:r>
                          <a:rPr lang="en-US" altLang="ja-JP" i="1">
                            <a:latin typeface="Cambria Math" panose="02040503050406030204" pitchFamily="18" charset="0"/>
                          </a:rPr>
                          <m:t>𝛼</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ℒ</m:t>
                        </m:r>
                      </m:e>
                      <m:sub>
                        <m:r>
                          <m:rPr>
                            <m:sty m:val="p"/>
                          </m:rPr>
                          <a:rPr lang="en-US" altLang="ja-JP" i="0">
                            <a:latin typeface="Cambria Math" panose="02040503050406030204" pitchFamily="18" charset="0"/>
                          </a:rPr>
                          <m:t>valid</m:t>
                        </m:r>
                      </m:sub>
                    </m:sSub>
                    <m:r>
                      <a:rPr lang="en-US" altLang="ja-JP" i="1">
                        <a:latin typeface="Cambria Math" panose="02040503050406030204" pitchFamily="18" charset="0"/>
                      </a:rPr>
                      <m:t>(</m:t>
                    </m:r>
                    <m:r>
                      <a:rPr lang="en-US" altLang="ja-JP" b="0" i="1" smtClean="0">
                        <a:latin typeface="Cambria Math" panose="02040503050406030204" pitchFamily="18" charset="0"/>
                      </a:rPr>
                      <m:t>𝑤</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𝛼</m:t>
                        </m:r>
                      </m:e>
                      <m:sub>
                        <m:r>
                          <a:rPr lang="en-US" altLang="ja-JP" i="1">
                            <a:latin typeface="Cambria Math" panose="02040503050406030204" pitchFamily="18" charset="0"/>
                          </a:rPr>
                          <m:t>𝑖</m:t>
                        </m:r>
                      </m:sub>
                    </m:sSub>
                    <m:r>
                      <a:rPr lang="en-US" altLang="ja-JP" i="1">
                        <a:latin typeface="Cambria Math" panose="02040503050406030204" pitchFamily="18" charset="0"/>
                      </a:rPr>
                      <m:t>)</m:t>
                    </m:r>
                  </m:oMath>
                </a14:m>
                <a:r>
                  <a:rPr lang="en-US" altLang="ja-JP" dirty="0"/>
                  <a:t> </a:t>
                </a:r>
                <a:r>
                  <a:rPr lang="ja-JP" altLang="en-US" dirty="0"/>
                  <a:t>で更新</a:t>
                </a:r>
                <a:endParaRPr lang="en-US" altLang="ja-JP" dirty="0"/>
              </a:p>
              <a:p>
                <a:pPr marL="742950" indent="-742950">
                  <a:lnSpc>
                    <a:spcPct val="120000"/>
                  </a:lnSpc>
                  <a:buFont typeface="+mj-lt"/>
                  <a:buAutoNum type="arabicPeriod"/>
                </a:pPr>
                <a:r>
                  <a:rPr lang="ja-JP" altLang="en-US" dirty="0"/>
                  <a:t>適応度 </a:t>
                </a:r>
                <a14:m>
                  <m:oMath xmlns:m="http://schemas.openxmlformats.org/officeDocument/2006/math">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m:t>
                        </m:r>
                      </m:e>
                      <m:sub>
                        <m:r>
                          <a:rPr lang="en-US" altLang="ja-JP" i="1">
                            <a:latin typeface="Cambria Math" panose="02040503050406030204" pitchFamily="18" charset="0"/>
                          </a:rPr>
                          <m:t>𝛼</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ℒ</m:t>
                        </m:r>
                      </m:e>
                      <m:sub>
                        <m:r>
                          <m:rPr>
                            <m:sty m:val="p"/>
                          </m:rPr>
                          <a:rPr lang="en-US" altLang="ja-JP" b="0" i="0" smtClean="0">
                            <a:latin typeface="Cambria Math" panose="02040503050406030204" pitchFamily="18" charset="0"/>
                          </a:rPr>
                          <m:t>test</m:t>
                        </m:r>
                      </m:sub>
                    </m:sSub>
                    <m:r>
                      <a:rPr lang="en-US" altLang="ja-JP" i="1">
                        <a:latin typeface="Cambria Math" panose="02040503050406030204" pitchFamily="18" charset="0"/>
                      </a:rPr>
                      <m:t>(</m:t>
                    </m:r>
                    <m:r>
                      <a:rPr lang="en-US" altLang="ja-JP" b="0" i="1" smtClean="0">
                        <a:latin typeface="Cambria Math" panose="02040503050406030204" pitchFamily="18" charset="0"/>
                      </a:rPr>
                      <m:t>𝑤</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𝛼</m:t>
                        </m:r>
                      </m:e>
                      <m:sub>
                        <m:r>
                          <a:rPr lang="en-US" altLang="ja-JP" i="1">
                            <a:latin typeface="Cambria Math" panose="02040503050406030204" pitchFamily="18" charset="0"/>
                          </a:rPr>
                          <m:t>𝑖</m:t>
                        </m:r>
                      </m:sub>
                    </m:sSub>
                    <m:r>
                      <a:rPr lang="en-US" altLang="ja-JP" i="1">
                        <a:latin typeface="Cambria Math" panose="02040503050406030204" pitchFamily="18" charset="0"/>
                      </a:rPr>
                      <m:t>)</m:t>
                    </m:r>
                  </m:oMath>
                </a14:m>
                <a:r>
                  <a:rPr lang="en-US" altLang="ja-JP" dirty="0"/>
                  <a:t> </a:t>
                </a:r>
                <a:r>
                  <a:rPr lang="ja-JP" altLang="en-US" dirty="0"/>
                  <a:t>で個体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𝛼</m:t>
                        </m:r>
                      </m:e>
                      <m:sub>
                        <m:r>
                          <a:rPr lang="en-US" altLang="ja-JP" b="0" i="1" smtClean="0">
                            <a:latin typeface="Cambria Math" panose="02040503050406030204" pitchFamily="18" charset="0"/>
                          </a:rPr>
                          <m:t>𝑖</m:t>
                        </m:r>
                      </m:sub>
                    </m:sSub>
                  </m:oMath>
                </a14:m>
                <a:r>
                  <a:rPr lang="en-US" altLang="ja-JP" dirty="0"/>
                  <a:t> </a:t>
                </a:r>
                <a:r>
                  <a:rPr lang="ja-JP" altLang="en-US" dirty="0"/>
                  <a:t>を評価</a:t>
                </a:r>
              </a:p>
              <a:p>
                <a:pPr marL="742950" indent="-742950">
                  <a:lnSpc>
                    <a:spcPct val="120000"/>
                  </a:lnSpc>
                  <a:buFont typeface="+mj-lt"/>
                  <a:buAutoNum type="arabicPeriod"/>
                </a:pPr>
                <a:r>
                  <a:rPr lang="ja-JP" altLang="en-US" dirty="0"/>
                  <a:t>交叉で子個体群生成</a:t>
                </a:r>
              </a:p>
              <a:p>
                <a:pPr marL="742950" indent="-742950">
                  <a:lnSpc>
                    <a:spcPct val="120000"/>
                  </a:lnSpc>
                  <a:buFont typeface="+mj-lt"/>
                  <a:buAutoNum type="arabicPeriod"/>
                </a:pPr>
                <a:r>
                  <a:rPr lang="ja-JP" altLang="en-US" dirty="0"/>
                  <a:t>親個体群と子個体群の突然変異</a:t>
                </a:r>
              </a:p>
              <a:p>
                <a:pPr marL="742950" indent="-742950">
                  <a:lnSpc>
                    <a:spcPct val="120000"/>
                  </a:lnSpc>
                  <a:buFont typeface="+mj-lt"/>
                  <a:buAutoNum type="arabicPeriod"/>
                </a:pPr>
                <a:r>
                  <a:rPr lang="ja-JP" altLang="en-US" dirty="0"/>
                  <a:t>熱力学的選択をして次世代とする</a:t>
                </a:r>
              </a:p>
              <a:p>
                <a:pPr marL="742950" indent="-742950">
                  <a:lnSpc>
                    <a:spcPct val="120000"/>
                  </a:lnSpc>
                  <a:buFont typeface="+mj-lt"/>
                  <a:buAutoNum type="arabicPeriod"/>
                </a:pPr>
                <a:r>
                  <a:rPr lang="ja-JP" altLang="en-US" dirty="0"/>
                  <a:t>収束するまで </a:t>
                </a:r>
                <a:r>
                  <a:rPr lang="en-US" altLang="ja-JP" dirty="0"/>
                  <a:t>2. </a:t>
                </a:r>
                <a:r>
                  <a:rPr lang="ja-JP" altLang="en-US" dirty="0"/>
                  <a:t>に戻る</a:t>
                </a:r>
                <a:endParaRPr lang="en-US" altLang="ja-JP" dirty="0"/>
              </a:p>
            </p:txBody>
          </p:sp>
        </mc:Choice>
        <mc:Fallback>
          <p:sp>
            <p:nvSpPr>
              <p:cNvPr id="3" name="コンテンツ プレースホルダー 2">
                <a:extLst>
                  <a:ext uri="{FF2B5EF4-FFF2-40B4-BE49-F238E27FC236}">
                    <a16:creationId xmlns:a16="http://schemas.microsoft.com/office/drawing/2014/main" id="{967C35AA-F762-4704-A5C9-DCB23C77A97E}"/>
                  </a:ext>
                </a:extLst>
              </p:cNvPr>
              <p:cNvSpPr>
                <a:spLocks noGrp="1" noRot="1" noChangeAspect="1" noMove="1" noResize="1" noEditPoints="1" noAdjustHandles="1" noChangeArrowheads="1" noChangeShapeType="1" noTextEdit="1"/>
              </p:cNvSpPr>
              <p:nvPr>
                <p:ph idx="1"/>
              </p:nvPr>
            </p:nvSpPr>
            <p:spPr>
              <a:xfrm>
                <a:off x="822960" y="1661049"/>
                <a:ext cx="7450184" cy="4667180"/>
              </a:xfrm>
              <a:blipFill>
                <a:blip r:embed="rId3"/>
                <a:stretch>
                  <a:fillRect l="-2946" t="-2742" r="-245" b="-52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4AF181D3-7262-47C2-8302-F138D11F0ACB}"/>
              </a:ext>
            </a:extLst>
          </p:cNvPr>
          <p:cNvSpPr>
            <a:spLocks noGrp="1"/>
          </p:cNvSpPr>
          <p:nvPr>
            <p:ph type="sldNum" sz="quarter" idx="12"/>
          </p:nvPr>
        </p:nvSpPr>
        <p:spPr/>
        <p:txBody>
          <a:bodyPr/>
          <a:lstStyle/>
          <a:p>
            <a:fld id="{304739FC-810C-4CDC-B60F-21F1951FBC64}" type="slidenum">
              <a:rPr kumimoji="1" lang="ja-JP" altLang="en-US" smtClean="0"/>
              <a:t>20</a:t>
            </a:fld>
            <a:endParaRPr kumimoji="1" lang="ja-JP" altLang="en-US"/>
          </a:p>
        </p:txBody>
      </p:sp>
    </p:spTree>
    <p:extLst>
      <p:ext uri="{BB962C8B-B14F-4D97-AF65-F5344CB8AC3E}">
        <p14:creationId xmlns:p14="http://schemas.microsoft.com/office/powerpoint/2010/main" val="810200908"/>
      </p:ext>
    </p:extLst>
  </p:cSld>
  <p:clrMapOvr>
    <a:masterClrMapping/>
  </p:clrMapOvr>
  <mc:AlternateContent xmlns:mc="http://schemas.openxmlformats.org/markup-compatibility/2006" xmlns:p14="http://schemas.microsoft.com/office/powerpoint/2010/main">
    <mc:Choice Requires="p14">
      <p:transition spd="slow" p14:dur="2000" advTm="22019"/>
    </mc:Choice>
    <mc:Fallback xmlns="">
      <p:transition spd="slow" advTm="22019"/>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A71CDC-97C2-465F-8B9B-AE9D55104F50}"/>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EA6F3566-9A84-4DED-A27B-A69CD8CF6C57}"/>
              </a:ext>
            </a:extLst>
          </p:cNvPr>
          <p:cNvSpPr>
            <a:spLocks noGrp="1"/>
          </p:cNvSpPr>
          <p:nvPr>
            <p:ph idx="1"/>
          </p:nvPr>
        </p:nvSpPr>
        <p:spPr>
          <a:xfrm>
            <a:off x="822959" y="1661049"/>
            <a:ext cx="7543801" cy="4531925"/>
          </a:xfrm>
        </p:spPr>
        <p:txBody>
          <a:bodyPr/>
          <a:lstStyle/>
          <a:p>
            <a:pPr marL="742950" indent="-742950">
              <a:buFont typeface="+mj-lt"/>
              <a:buAutoNum type="arabicPeriod"/>
            </a:pPr>
            <a:r>
              <a:rPr kumimoji="1" lang="ja-JP" altLang="en-US" dirty="0">
                <a:solidFill>
                  <a:schemeClr val="bg1">
                    <a:lumMod val="75000"/>
                  </a:schemeClr>
                </a:solidFill>
              </a:rPr>
              <a:t>はじめに</a:t>
            </a:r>
            <a:endParaRPr kumimoji="1" lang="en-US" altLang="ja-JP" dirty="0">
              <a:solidFill>
                <a:schemeClr val="bg1">
                  <a:lumMod val="75000"/>
                </a:schemeClr>
              </a:solidFill>
            </a:endParaRPr>
          </a:p>
          <a:p>
            <a:pPr marL="742950" indent="-742950">
              <a:buFont typeface="+mj-lt"/>
              <a:buAutoNum type="arabicPeriod"/>
            </a:pPr>
            <a:r>
              <a:rPr lang="ja-JP" altLang="en-US" dirty="0">
                <a:solidFill>
                  <a:schemeClr val="bg1">
                    <a:lumMod val="75000"/>
                  </a:schemeClr>
                </a:solidFill>
              </a:rPr>
              <a:t>要素技術</a:t>
            </a:r>
            <a:endParaRPr lang="en-US" altLang="ja-JP" dirty="0">
              <a:solidFill>
                <a:schemeClr val="bg1">
                  <a:lumMod val="75000"/>
                </a:schemeClr>
              </a:solidFill>
            </a:endParaRPr>
          </a:p>
          <a:p>
            <a:pPr marL="742950" indent="-742950">
              <a:buFont typeface="+mj-lt"/>
              <a:buAutoNum type="arabicPeriod"/>
            </a:pPr>
            <a:r>
              <a:rPr lang="ja-JP" altLang="en-US" dirty="0"/>
              <a:t>問題設定</a:t>
            </a:r>
            <a:endParaRPr lang="en-US" altLang="ja-JP" dirty="0"/>
          </a:p>
          <a:p>
            <a:pPr marL="742950" indent="-742950">
              <a:buFont typeface="+mj-lt"/>
              <a:buAutoNum type="arabicPeriod"/>
            </a:pPr>
            <a:r>
              <a:rPr kumimoji="1" lang="ja-JP" altLang="en-US" dirty="0">
                <a:solidFill>
                  <a:schemeClr val="bg1">
                    <a:lumMod val="75000"/>
                  </a:schemeClr>
                </a:solidFill>
              </a:rPr>
              <a:t>手法１</a:t>
            </a:r>
            <a:endParaRPr kumimoji="1" lang="en-US" altLang="ja-JP" dirty="0">
              <a:solidFill>
                <a:schemeClr val="bg1">
                  <a:lumMod val="75000"/>
                </a:schemeClr>
              </a:solidFill>
            </a:endParaRPr>
          </a:p>
          <a:p>
            <a:pPr marL="742950" indent="-742950">
              <a:buFont typeface="+mj-lt"/>
              <a:buAutoNum type="arabicPeriod"/>
            </a:pPr>
            <a:r>
              <a:rPr lang="ja-JP" altLang="en-US" dirty="0">
                <a:solidFill>
                  <a:schemeClr val="bg1">
                    <a:lumMod val="75000"/>
                  </a:schemeClr>
                </a:solidFill>
              </a:rPr>
              <a:t>手法２</a:t>
            </a:r>
            <a:r>
              <a:rPr lang="en-US" altLang="ja-JP" dirty="0">
                <a:solidFill>
                  <a:schemeClr val="bg1">
                    <a:lumMod val="75000"/>
                  </a:schemeClr>
                </a:solidFill>
              </a:rPr>
              <a:t>(GA)</a:t>
            </a:r>
          </a:p>
          <a:p>
            <a:pPr marL="742950" indent="-742950">
              <a:buFont typeface="+mj-lt"/>
              <a:buAutoNum type="arabicPeriod"/>
            </a:pPr>
            <a:r>
              <a:rPr kumimoji="1" lang="ja-JP" altLang="en-US" dirty="0">
                <a:solidFill>
                  <a:schemeClr val="bg1">
                    <a:lumMod val="75000"/>
                  </a:schemeClr>
                </a:solidFill>
              </a:rPr>
              <a:t>まとめと今後の課題</a:t>
            </a:r>
          </a:p>
        </p:txBody>
      </p:sp>
      <p:sp>
        <p:nvSpPr>
          <p:cNvPr id="4" name="スライド番号プレースホルダー 3">
            <a:extLst>
              <a:ext uri="{FF2B5EF4-FFF2-40B4-BE49-F238E27FC236}">
                <a16:creationId xmlns:a16="http://schemas.microsoft.com/office/drawing/2014/main" id="{35C788A5-E800-4B67-8212-144F12E0C41A}"/>
              </a:ext>
            </a:extLst>
          </p:cNvPr>
          <p:cNvSpPr>
            <a:spLocks noGrp="1"/>
          </p:cNvSpPr>
          <p:nvPr>
            <p:ph type="sldNum" sz="quarter" idx="12"/>
          </p:nvPr>
        </p:nvSpPr>
        <p:spPr/>
        <p:txBody>
          <a:bodyPr/>
          <a:lstStyle/>
          <a:p>
            <a:fld id="{304739FC-810C-4CDC-B60F-21F1951FBC64}" type="slidenum">
              <a:rPr kumimoji="1" lang="ja-JP" altLang="en-US" smtClean="0"/>
              <a:t>21</a:t>
            </a:fld>
            <a:endParaRPr kumimoji="1" lang="ja-JP" altLang="en-US"/>
          </a:p>
        </p:txBody>
      </p:sp>
    </p:spTree>
    <p:extLst>
      <p:ext uri="{BB962C8B-B14F-4D97-AF65-F5344CB8AC3E}">
        <p14:creationId xmlns:p14="http://schemas.microsoft.com/office/powerpoint/2010/main" val="2543836608"/>
      </p:ext>
    </p:extLst>
  </p:cSld>
  <p:clrMapOvr>
    <a:masterClrMapping/>
  </p:clrMapOvr>
  <mc:AlternateContent xmlns:mc="http://schemas.openxmlformats.org/markup-compatibility/2006" xmlns:p14="http://schemas.microsoft.com/office/powerpoint/2010/main">
    <mc:Choice Requires="p14">
      <p:transition spd="slow" p14:dur="2000" advTm="3311"/>
    </mc:Choice>
    <mc:Fallback xmlns="">
      <p:transition spd="slow" advTm="3311"/>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40F520-70E3-45C3-AEF7-51C96928D589}"/>
              </a:ext>
            </a:extLst>
          </p:cNvPr>
          <p:cNvSpPr>
            <a:spLocks noGrp="1"/>
          </p:cNvSpPr>
          <p:nvPr>
            <p:ph type="title"/>
          </p:nvPr>
        </p:nvSpPr>
        <p:spPr/>
        <p:txBody>
          <a:bodyPr>
            <a:normAutofit/>
          </a:bodyPr>
          <a:lstStyle/>
          <a:p>
            <a:r>
              <a:rPr kumimoji="1" lang="ja-JP" altLang="en-US" dirty="0"/>
              <a:t>ネットワーク構造の探索</a:t>
            </a:r>
          </a:p>
        </p:txBody>
      </p:sp>
      <p:sp>
        <p:nvSpPr>
          <p:cNvPr id="3" name="コンテンツ プレースホルダー 2">
            <a:extLst>
              <a:ext uri="{FF2B5EF4-FFF2-40B4-BE49-F238E27FC236}">
                <a16:creationId xmlns:a16="http://schemas.microsoft.com/office/drawing/2014/main" id="{9F743CD2-83BF-462B-A204-B2B7181D77BA}"/>
              </a:ext>
            </a:extLst>
          </p:cNvPr>
          <p:cNvSpPr>
            <a:spLocks noGrp="1"/>
          </p:cNvSpPr>
          <p:nvPr>
            <p:ph idx="1"/>
          </p:nvPr>
        </p:nvSpPr>
        <p:spPr/>
        <p:txBody>
          <a:bodyPr>
            <a:normAutofit/>
          </a:bodyPr>
          <a:lstStyle/>
          <a:p>
            <a:r>
              <a:rPr lang="en-US" altLang="ja-JP" dirty="0"/>
              <a:t>DARTS</a:t>
            </a:r>
            <a:r>
              <a:rPr lang="ja-JP" altLang="en-US" dirty="0"/>
              <a:t>の問題点：構造的制限</a:t>
            </a:r>
            <a:endParaRPr lang="en-US" altLang="ja-JP" dirty="0"/>
          </a:p>
          <a:p>
            <a:endParaRPr kumimoji="1" lang="en-US" altLang="ja-JP" dirty="0"/>
          </a:p>
          <a:p>
            <a:r>
              <a:rPr lang="ja-JP" altLang="en-US" sz="4000" dirty="0"/>
              <a:t>目標：柔軟なネットワーク構造</a:t>
            </a:r>
            <a:endParaRPr lang="en-US" altLang="ja-JP" sz="4000" dirty="0"/>
          </a:p>
          <a:p>
            <a:r>
              <a:rPr lang="en-US" altLang="ja-JP" sz="3200" dirty="0"/>
              <a:t>           (</a:t>
            </a:r>
            <a:r>
              <a:rPr lang="ja-JP" altLang="en-US" sz="3200" dirty="0"/>
              <a:t>演算子は固定</a:t>
            </a:r>
            <a:r>
              <a:rPr lang="en-US" altLang="ja-JP" sz="3200" dirty="0"/>
              <a:t>)</a:t>
            </a:r>
          </a:p>
        </p:txBody>
      </p:sp>
      <p:sp>
        <p:nvSpPr>
          <p:cNvPr id="4" name="スライド番号プレースホルダー 3">
            <a:extLst>
              <a:ext uri="{FF2B5EF4-FFF2-40B4-BE49-F238E27FC236}">
                <a16:creationId xmlns:a16="http://schemas.microsoft.com/office/drawing/2014/main" id="{18BCFDDE-C34B-4CA8-835B-13BB1BEBDA51}"/>
              </a:ext>
            </a:extLst>
          </p:cNvPr>
          <p:cNvSpPr>
            <a:spLocks noGrp="1"/>
          </p:cNvSpPr>
          <p:nvPr>
            <p:ph type="sldNum" sz="quarter" idx="12"/>
          </p:nvPr>
        </p:nvSpPr>
        <p:spPr/>
        <p:txBody>
          <a:bodyPr/>
          <a:lstStyle/>
          <a:p>
            <a:fld id="{304739FC-810C-4CDC-B60F-21F1951FBC64}" type="slidenum">
              <a:rPr kumimoji="1" lang="ja-JP" altLang="en-US" smtClean="0"/>
              <a:t>22</a:t>
            </a:fld>
            <a:endParaRPr kumimoji="1" lang="ja-JP" altLang="en-US"/>
          </a:p>
        </p:txBody>
      </p:sp>
    </p:spTree>
    <p:extLst>
      <p:ext uri="{BB962C8B-B14F-4D97-AF65-F5344CB8AC3E}">
        <p14:creationId xmlns:p14="http://schemas.microsoft.com/office/powerpoint/2010/main" val="3644504257"/>
      </p:ext>
    </p:extLst>
  </p:cSld>
  <p:clrMapOvr>
    <a:masterClrMapping/>
  </p:clrMapOvr>
  <mc:AlternateContent xmlns:mc="http://schemas.openxmlformats.org/markup-compatibility/2006" xmlns:p14="http://schemas.microsoft.com/office/powerpoint/2010/main">
    <mc:Choice Requires="p14">
      <p:transition spd="slow" p14:dur="2000" advTm="19288"/>
    </mc:Choice>
    <mc:Fallback xmlns="">
      <p:transition spd="slow" advTm="19288"/>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40F520-70E3-45C3-AEF7-51C96928D589}"/>
              </a:ext>
            </a:extLst>
          </p:cNvPr>
          <p:cNvSpPr>
            <a:spLocks noGrp="1"/>
          </p:cNvSpPr>
          <p:nvPr>
            <p:ph type="title"/>
          </p:nvPr>
        </p:nvSpPr>
        <p:spPr/>
        <p:txBody>
          <a:bodyPr>
            <a:normAutofit/>
          </a:bodyPr>
          <a:lstStyle/>
          <a:p>
            <a:r>
              <a:rPr kumimoji="1" lang="ja-JP" altLang="en-US" dirty="0"/>
              <a:t>ネットワーク構造の探索</a:t>
            </a:r>
          </a:p>
        </p:txBody>
      </p:sp>
      <p:sp>
        <p:nvSpPr>
          <p:cNvPr id="3" name="コンテンツ プレースホルダー 2">
            <a:extLst>
              <a:ext uri="{FF2B5EF4-FFF2-40B4-BE49-F238E27FC236}">
                <a16:creationId xmlns:a16="http://schemas.microsoft.com/office/drawing/2014/main" id="{9F743CD2-83BF-462B-A204-B2B7181D77BA}"/>
              </a:ext>
            </a:extLst>
          </p:cNvPr>
          <p:cNvSpPr>
            <a:spLocks noGrp="1"/>
          </p:cNvSpPr>
          <p:nvPr>
            <p:ph idx="1"/>
          </p:nvPr>
        </p:nvSpPr>
        <p:spPr>
          <a:xfrm>
            <a:off x="822959" y="1661050"/>
            <a:ext cx="7543801" cy="1305636"/>
          </a:xfrm>
        </p:spPr>
        <p:txBody>
          <a:bodyPr>
            <a:normAutofit/>
          </a:bodyPr>
          <a:lstStyle/>
          <a:p>
            <a:r>
              <a:rPr lang="en-US" altLang="ja-JP" dirty="0"/>
              <a:t>VGG19</a:t>
            </a:r>
            <a:r>
              <a:rPr lang="ja-JP" altLang="en-US" dirty="0"/>
              <a:t>のショートカット接続を探索</a:t>
            </a:r>
            <a:endParaRPr lang="en-US" altLang="ja-JP" dirty="0"/>
          </a:p>
          <a:p>
            <a:r>
              <a:rPr lang="en-US" altLang="ja-JP" dirty="0"/>
              <a:t> </a:t>
            </a:r>
            <a:r>
              <a:rPr lang="en-US" altLang="ja-JP" sz="2800" dirty="0"/>
              <a:t>16</a:t>
            </a:r>
            <a:r>
              <a:rPr lang="ja-JP" altLang="en-US" sz="2800" dirty="0"/>
              <a:t>層の畳み込み層</a:t>
            </a:r>
            <a:r>
              <a:rPr lang="en-US" altLang="ja-JP" sz="2800" dirty="0"/>
              <a:t>, 3</a:t>
            </a:r>
            <a:r>
              <a:rPr lang="ja-JP" altLang="en-US" sz="2800" dirty="0"/>
              <a:t>層の線形結合層</a:t>
            </a:r>
            <a:endParaRPr lang="en-US" altLang="ja-JP" dirty="0"/>
          </a:p>
        </p:txBody>
      </p:sp>
      <p:sp>
        <p:nvSpPr>
          <p:cNvPr id="4" name="スライド番号プレースホルダー 3">
            <a:extLst>
              <a:ext uri="{FF2B5EF4-FFF2-40B4-BE49-F238E27FC236}">
                <a16:creationId xmlns:a16="http://schemas.microsoft.com/office/drawing/2014/main" id="{18BCFDDE-C34B-4CA8-835B-13BB1BEBDA51}"/>
              </a:ext>
            </a:extLst>
          </p:cNvPr>
          <p:cNvSpPr>
            <a:spLocks noGrp="1"/>
          </p:cNvSpPr>
          <p:nvPr>
            <p:ph type="sldNum" sz="quarter" idx="12"/>
          </p:nvPr>
        </p:nvSpPr>
        <p:spPr/>
        <p:txBody>
          <a:bodyPr/>
          <a:lstStyle/>
          <a:p>
            <a:fld id="{304739FC-810C-4CDC-B60F-21F1951FBC64}" type="slidenum">
              <a:rPr kumimoji="1" lang="ja-JP" altLang="en-US" smtClean="0"/>
              <a:t>23</a:t>
            </a:fld>
            <a:endParaRPr kumimoji="1" lang="ja-JP" altLang="en-US"/>
          </a:p>
        </p:txBody>
      </p:sp>
      <p:sp>
        <p:nvSpPr>
          <p:cNvPr id="5" name="正方形/長方形 4">
            <a:extLst>
              <a:ext uri="{FF2B5EF4-FFF2-40B4-BE49-F238E27FC236}">
                <a16:creationId xmlns:a16="http://schemas.microsoft.com/office/drawing/2014/main" id="{A706FFED-44B2-43E7-941C-E324D0D076A0}"/>
              </a:ext>
            </a:extLst>
          </p:cNvPr>
          <p:cNvSpPr/>
          <p:nvPr/>
        </p:nvSpPr>
        <p:spPr>
          <a:xfrm>
            <a:off x="809625" y="4269712"/>
            <a:ext cx="1076325"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画像</a:t>
            </a:r>
          </a:p>
        </p:txBody>
      </p:sp>
      <p:sp>
        <p:nvSpPr>
          <p:cNvPr id="6" name="正方形/長方形 5">
            <a:extLst>
              <a:ext uri="{FF2B5EF4-FFF2-40B4-BE49-F238E27FC236}">
                <a16:creationId xmlns:a16="http://schemas.microsoft.com/office/drawing/2014/main" id="{60A7B7A8-78E2-487A-9EC9-F08BC2E5235A}"/>
              </a:ext>
            </a:extLst>
          </p:cNvPr>
          <p:cNvSpPr/>
          <p:nvPr/>
        </p:nvSpPr>
        <p:spPr>
          <a:xfrm>
            <a:off x="2581275" y="4269712"/>
            <a:ext cx="1076325"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BA0E277-5883-4F1A-9F07-D24B45230A6D}"/>
              </a:ext>
            </a:extLst>
          </p:cNvPr>
          <p:cNvSpPr/>
          <p:nvPr/>
        </p:nvSpPr>
        <p:spPr>
          <a:xfrm>
            <a:off x="6124575" y="4269712"/>
            <a:ext cx="1076325"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0" name="直線矢印コネクタ 9">
            <a:extLst>
              <a:ext uri="{FF2B5EF4-FFF2-40B4-BE49-F238E27FC236}">
                <a16:creationId xmlns:a16="http://schemas.microsoft.com/office/drawing/2014/main" id="{6C7176E0-3C13-4236-B469-974DDDAD9E1F}"/>
              </a:ext>
            </a:extLst>
          </p:cNvPr>
          <p:cNvCxnSpPr>
            <a:stCxn id="5" idx="3"/>
            <a:endCxn id="6" idx="1"/>
          </p:cNvCxnSpPr>
          <p:nvPr/>
        </p:nvCxnSpPr>
        <p:spPr>
          <a:xfrm>
            <a:off x="1885950" y="4631662"/>
            <a:ext cx="69532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2" name="直線矢印コネクタ 11">
            <a:extLst>
              <a:ext uri="{FF2B5EF4-FFF2-40B4-BE49-F238E27FC236}">
                <a16:creationId xmlns:a16="http://schemas.microsoft.com/office/drawing/2014/main" id="{4A0EC95A-C813-429D-8A4E-3C5888519A02}"/>
              </a:ext>
            </a:extLst>
          </p:cNvPr>
          <p:cNvCxnSpPr>
            <a:cxnSpLocks/>
            <a:stCxn id="6" idx="3"/>
          </p:cNvCxnSpPr>
          <p:nvPr/>
        </p:nvCxnSpPr>
        <p:spPr>
          <a:xfrm>
            <a:off x="3657600" y="4631662"/>
            <a:ext cx="69532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4" name="直線矢印コネクタ 13">
            <a:extLst>
              <a:ext uri="{FF2B5EF4-FFF2-40B4-BE49-F238E27FC236}">
                <a16:creationId xmlns:a16="http://schemas.microsoft.com/office/drawing/2014/main" id="{F33F8787-044A-4B77-9930-4E34AF8FA3DB}"/>
              </a:ext>
            </a:extLst>
          </p:cNvPr>
          <p:cNvCxnSpPr>
            <a:cxnSpLocks/>
            <a:endCxn id="8" idx="1"/>
          </p:cNvCxnSpPr>
          <p:nvPr/>
        </p:nvCxnSpPr>
        <p:spPr>
          <a:xfrm>
            <a:off x="5429250" y="4631662"/>
            <a:ext cx="69532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35" name="正方形/長方形 34">
            <a:extLst>
              <a:ext uri="{FF2B5EF4-FFF2-40B4-BE49-F238E27FC236}">
                <a16:creationId xmlns:a16="http://schemas.microsoft.com/office/drawing/2014/main" id="{A942BE07-115E-492B-8632-0609ECEFA082}"/>
              </a:ext>
            </a:extLst>
          </p:cNvPr>
          <p:cNvSpPr/>
          <p:nvPr/>
        </p:nvSpPr>
        <p:spPr>
          <a:xfrm>
            <a:off x="822959" y="5884251"/>
            <a:ext cx="419100" cy="28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a:extLst>
              <a:ext uri="{FF2B5EF4-FFF2-40B4-BE49-F238E27FC236}">
                <a16:creationId xmlns:a16="http://schemas.microsoft.com/office/drawing/2014/main" id="{BC6D3616-CF9C-412E-9750-6988BF2F2F21}"/>
              </a:ext>
            </a:extLst>
          </p:cNvPr>
          <p:cNvCxnSpPr/>
          <p:nvPr/>
        </p:nvCxnSpPr>
        <p:spPr>
          <a:xfrm>
            <a:off x="2723196" y="6025187"/>
            <a:ext cx="69532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41" name="正方形/長方形 40">
            <a:extLst>
              <a:ext uri="{FF2B5EF4-FFF2-40B4-BE49-F238E27FC236}">
                <a16:creationId xmlns:a16="http://schemas.microsoft.com/office/drawing/2014/main" id="{13EF1F4F-E9CA-4E8D-8324-C707C596B238}"/>
              </a:ext>
            </a:extLst>
          </p:cNvPr>
          <p:cNvSpPr/>
          <p:nvPr/>
        </p:nvSpPr>
        <p:spPr>
          <a:xfrm>
            <a:off x="1389577" y="5832748"/>
            <a:ext cx="800219" cy="461665"/>
          </a:xfrm>
          <a:prstGeom prst="rect">
            <a:avLst/>
          </a:prstGeom>
        </p:spPr>
        <p:txBody>
          <a:bodyPr wrap="none">
            <a:spAutoFit/>
          </a:bodyPr>
          <a:lstStyle/>
          <a:p>
            <a:r>
              <a:rPr kumimoji="1" lang="ja-JP" altLang="en-US" sz="2400" dirty="0">
                <a:solidFill>
                  <a:srgbClr val="000000">
                    <a:lumMod val="75000"/>
                    <a:lumOff val="25000"/>
                  </a:srgbClr>
                </a:solidFill>
                <a:latin typeface="メイリオ" panose="020B0604030504040204" pitchFamily="50" charset="-128"/>
              </a:rPr>
              <a:t>特徴</a:t>
            </a:r>
            <a:endParaRPr lang="ja-JP" altLang="en-US" sz="1200" dirty="0"/>
          </a:p>
        </p:txBody>
      </p:sp>
      <p:sp>
        <p:nvSpPr>
          <p:cNvPr id="42" name="正方形/長方形 41">
            <a:extLst>
              <a:ext uri="{FF2B5EF4-FFF2-40B4-BE49-F238E27FC236}">
                <a16:creationId xmlns:a16="http://schemas.microsoft.com/office/drawing/2014/main" id="{8BB3056F-3CD7-48AB-9872-818A237FBBFC}"/>
              </a:ext>
            </a:extLst>
          </p:cNvPr>
          <p:cNvSpPr/>
          <p:nvPr/>
        </p:nvSpPr>
        <p:spPr>
          <a:xfrm>
            <a:off x="3504484" y="5832748"/>
            <a:ext cx="1723549" cy="461665"/>
          </a:xfrm>
          <a:prstGeom prst="rect">
            <a:avLst/>
          </a:prstGeom>
        </p:spPr>
        <p:txBody>
          <a:bodyPr wrap="none">
            <a:spAutoFit/>
          </a:bodyPr>
          <a:lstStyle/>
          <a:p>
            <a:r>
              <a:rPr kumimoji="1" lang="ja-JP" altLang="en-US" sz="2400" dirty="0">
                <a:solidFill>
                  <a:srgbClr val="000000">
                    <a:lumMod val="75000"/>
                    <a:lumOff val="25000"/>
                  </a:srgbClr>
                </a:solidFill>
                <a:latin typeface="メイリオ" panose="020B0604030504040204" pitchFamily="50" charset="-128"/>
              </a:rPr>
              <a:t>畳み込み層</a:t>
            </a:r>
            <a:endParaRPr lang="ja-JP" altLang="en-US" sz="1200" dirty="0"/>
          </a:p>
        </p:txBody>
      </p:sp>
      <p:sp>
        <p:nvSpPr>
          <p:cNvPr id="21" name="正方形/長方形 20">
            <a:extLst>
              <a:ext uri="{FF2B5EF4-FFF2-40B4-BE49-F238E27FC236}">
                <a16:creationId xmlns:a16="http://schemas.microsoft.com/office/drawing/2014/main" id="{634D1563-E905-4EFC-B149-66B7F5504290}"/>
              </a:ext>
            </a:extLst>
          </p:cNvPr>
          <p:cNvSpPr/>
          <p:nvPr/>
        </p:nvSpPr>
        <p:spPr>
          <a:xfrm>
            <a:off x="4352925" y="4269712"/>
            <a:ext cx="1076325" cy="7239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5ACFE3A7-5E73-456A-B265-0B9A3B7FDFA2}"/>
              </a:ext>
            </a:extLst>
          </p:cNvPr>
          <p:cNvSpPr/>
          <p:nvPr/>
        </p:nvSpPr>
        <p:spPr>
          <a:xfrm>
            <a:off x="7726853" y="4269712"/>
            <a:ext cx="1076325" cy="7239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solidFill>
                  <a:schemeClr val="accent1"/>
                </a:solidFill>
              </a:rPr>
              <a:t>Linear</a:t>
            </a:r>
            <a:endParaRPr kumimoji="1" lang="ja-JP" altLang="en-US" dirty="0">
              <a:solidFill>
                <a:schemeClr val="accent1"/>
              </a:solidFill>
            </a:endParaRPr>
          </a:p>
        </p:txBody>
      </p:sp>
      <p:cxnSp>
        <p:nvCxnSpPr>
          <p:cNvPr id="11" name="直線矢印コネクタ 10">
            <a:extLst>
              <a:ext uri="{FF2B5EF4-FFF2-40B4-BE49-F238E27FC236}">
                <a16:creationId xmlns:a16="http://schemas.microsoft.com/office/drawing/2014/main" id="{A0332C1C-8C18-4260-AF01-81DC48D8552C}"/>
              </a:ext>
            </a:extLst>
          </p:cNvPr>
          <p:cNvCxnSpPr>
            <a:cxnSpLocks/>
            <a:stCxn id="8" idx="3"/>
            <a:endCxn id="22" idx="1"/>
          </p:cNvCxnSpPr>
          <p:nvPr/>
        </p:nvCxnSpPr>
        <p:spPr>
          <a:xfrm>
            <a:off x="7200900" y="4631662"/>
            <a:ext cx="525953" cy="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 name="左大かっこ 12">
            <a:extLst>
              <a:ext uri="{FF2B5EF4-FFF2-40B4-BE49-F238E27FC236}">
                <a16:creationId xmlns:a16="http://schemas.microsoft.com/office/drawing/2014/main" id="{65DE33ED-4AF8-4E1E-9DC6-97FE1048E803}"/>
              </a:ext>
            </a:extLst>
          </p:cNvPr>
          <p:cNvSpPr/>
          <p:nvPr/>
        </p:nvSpPr>
        <p:spPr>
          <a:xfrm rot="5400000">
            <a:off x="3922711" y="788512"/>
            <a:ext cx="165102" cy="6391275"/>
          </a:xfrm>
          <a:prstGeom prst="leftBracket">
            <a:avLst>
              <a:gd name="adj" fmla="val 288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6" name="左大かっこ 25">
            <a:extLst>
              <a:ext uri="{FF2B5EF4-FFF2-40B4-BE49-F238E27FC236}">
                <a16:creationId xmlns:a16="http://schemas.microsoft.com/office/drawing/2014/main" id="{60BDB998-25E6-4D1B-88E5-92957170C38F}"/>
              </a:ext>
            </a:extLst>
          </p:cNvPr>
          <p:cNvSpPr/>
          <p:nvPr/>
        </p:nvSpPr>
        <p:spPr>
          <a:xfrm rot="5400000">
            <a:off x="8182464" y="3440004"/>
            <a:ext cx="165102" cy="1076325"/>
          </a:xfrm>
          <a:prstGeom prst="leftBracket">
            <a:avLst>
              <a:gd name="adj" fmla="val 288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427DD3E0-847B-42D2-AD46-A83135BDEF8D}"/>
              </a:ext>
            </a:extLst>
          </p:cNvPr>
          <p:cNvCxnSpPr>
            <a:cxnSpLocks/>
          </p:cNvCxnSpPr>
          <p:nvPr/>
        </p:nvCxnSpPr>
        <p:spPr>
          <a:xfrm flipV="1">
            <a:off x="2343706" y="2827896"/>
            <a:ext cx="0" cy="1063419"/>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C2A20327-1BE7-474C-9EAA-9CE8A50A6F3C}"/>
              </a:ext>
            </a:extLst>
          </p:cNvPr>
          <p:cNvCxnSpPr>
            <a:cxnSpLocks/>
            <a:stCxn id="26" idx="1"/>
          </p:cNvCxnSpPr>
          <p:nvPr/>
        </p:nvCxnSpPr>
        <p:spPr>
          <a:xfrm flipV="1">
            <a:off x="8265015" y="3344003"/>
            <a:ext cx="0" cy="551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DADDE99C-4455-4582-B18A-673EF4429711}"/>
              </a:ext>
            </a:extLst>
          </p:cNvPr>
          <p:cNvCxnSpPr>
            <a:cxnSpLocks/>
          </p:cNvCxnSpPr>
          <p:nvPr/>
        </p:nvCxnSpPr>
        <p:spPr>
          <a:xfrm flipH="1">
            <a:off x="5605463" y="3344003"/>
            <a:ext cx="26595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7279E557-3FFF-4002-839F-B270672FEAE0}"/>
              </a:ext>
            </a:extLst>
          </p:cNvPr>
          <p:cNvCxnSpPr>
            <a:cxnSpLocks/>
          </p:cNvCxnSpPr>
          <p:nvPr/>
        </p:nvCxnSpPr>
        <p:spPr>
          <a:xfrm flipV="1">
            <a:off x="5605463" y="2827897"/>
            <a:ext cx="0" cy="51610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099114"/>
      </p:ext>
    </p:extLst>
  </p:cSld>
  <p:clrMapOvr>
    <a:masterClrMapping/>
  </p:clrMapOvr>
  <mc:AlternateContent xmlns:mc="http://schemas.openxmlformats.org/markup-compatibility/2006" xmlns:p14="http://schemas.microsoft.com/office/powerpoint/2010/main">
    <mc:Choice Requires="p14">
      <p:transition spd="slow" p14:dur="2000" advTm="22216"/>
    </mc:Choice>
    <mc:Fallback xmlns="">
      <p:transition spd="slow" advTm="22216"/>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40F520-70E3-45C3-AEF7-51C96928D589}"/>
              </a:ext>
            </a:extLst>
          </p:cNvPr>
          <p:cNvSpPr>
            <a:spLocks noGrp="1"/>
          </p:cNvSpPr>
          <p:nvPr>
            <p:ph type="title"/>
          </p:nvPr>
        </p:nvSpPr>
        <p:spPr/>
        <p:txBody>
          <a:bodyPr>
            <a:normAutofit/>
          </a:bodyPr>
          <a:lstStyle/>
          <a:p>
            <a:r>
              <a:rPr kumimoji="1" lang="ja-JP" altLang="en-US" dirty="0"/>
              <a:t>ネットワーク構造の探索</a:t>
            </a:r>
          </a:p>
        </p:txBody>
      </p:sp>
      <p:sp>
        <p:nvSpPr>
          <p:cNvPr id="3" name="コンテンツ プレースホルダー 2">
            <a:extLst>
              <a:ext uri="{FF2B5EF4-FFF2-40B4-BE49-F238E27FC236}">
                <a16:creationId xmlns:a16="http://schemas.microsoft.com/office/drawing/2014/main" id="{9F743CD2-83BF-462B-A204-B2B7181D77BA}"/>
              </a:ext>
            </a:extLst>
          </p:cNvPr>
          <p:cNvSpPr>
            <a:spLocks noGrp="1"/>
          </p:cNvSpPr>
          <p:nvPr>
            <p:ph idx="1"/>
          </p:nvPr>
        </p:nvSpPr>
        <p:spPr>
          <a:xfrm>
            <a:off x="822959" y="1661050"/>
            <a:ext cx="7543801" cy="1305636"/>
          </a:xfrm>
        </p:spPr>
        <p:txBody>
          <a:bodyPr>
            <a:normAutofit/>
          </a:bodyPr>
          <a:lstStyle/>
          <a:p>
            <a:r>
              <a:rPr lang="en-US" altLang="ja-JP" dirty="0"/>
              <a:t>VGG19</a:t>
            </a:r>
            <a:r>
              <a:rPr lang="ja-JP" altLang="en-US" dirty="0"/>
              <a:t>のショートカット接続を探索</a:t>
            </a:r>
            <a:endParaRPr lang="en-US" altLang="ja-JP" dirty="0"/>
          </a:p>
          <a:p>
            <a:r>
              <a:rPr lang="en-US" altLang="ja-JP" dirty="0"/>
              <a:t> </a:t>
            </a:r>
            <a:r>
              <a:rPr lang="en-US" altLang="ja-JP" sz="2800" dirty="0"/>
              <a:t>16</a:t>
            </a:r>
            <a:r>
              <a:rPr lang="ja-JP" altLang="en-US" sz="2800" dirty="0"/>
              <a:t>層の畳み込み層</a:t>
            </a:r>
            <a:r>
              <a:rPr lang="en-US" altLang="ja-JP" sz="2800" dirty="0"/>
              <a:t>, 3</a:t>
            </a:r>
            <a:r>
              <a:rPr lang="ja-JP" altLang="en-US" sz="2800" dirty="0"/>
              <a:t>層の線形結合層</a:t>
            </a:r>
            <a:endParaRPr lang="en-US" altLang="ja-JP" dirty="0"/>
          </a:p>
        </p:txBody>
      </p:sp>
      <p:sp>
        <p:nvSpPr>
          <p:cNvPr id="4" name="スライド番号プレースホルダー 3">
            <a:extLst>
              <a:ext uri="{FF2B5EF4-FFF2-40B4-BE49-F238E27FC236}">
                <a16:creationId xmlns:a16="http://schemas.microsoft.com/office/drawing/2014/main" id="{18BCFDDE-C34B-4CA8-835B-13BB1BEBDA51}"/>
              </a:ext>
            </a:extLst>
          </p:cNvPr>
          <p:cNvSpPr>
            <a:spLocks noGrp="1"/>
          </p:cNvSpPr>
          <p:nvPr>
            <p:ph type="sldNum" sz="quarter" idx="12"/>
          </p:nvPr>
        </p:nvSpPr>
        <p:spPr/>
        <p:txBody>
          <a:bodyPr/>
          <a:lstStyle/>
          <a:p>
            <a:fld id="{304739FC-810C-4CDC-B60F-21F1951FBC64}" type="slidenum">
              <a:rPr kumimoji="1" lang="ja-JP" altLang="en-US" smtClean="0"/>
              <a:t>24</a:t>
            </a:fld>
            <a:endParaRPr kumimoji="1" lang="ja-JP" altLang="en-US"/>
          </a:p>
        </p:txBody>
      </p:sp>
      <p:sp>
        <p:nvSpPr>
          <p:cNvPr id="5" name="正方形/長方形 4">
            <a:extLst>
              <a:ext uri="{FF2B5EF4-FFF2-40B4-BE49-F238E27FC236}">
                <a16:creationId xmlns:a16="http://schemas.microsoft.com/office/drawing/2014/main" id="{A706FFED-44B2-43E7-941C-E324D0D076A0}"/>
              </a:ext>
            </a:extLst>
          </p:cNvPr>
          <p:cNvSpPr/>
          <p:nvPr/>
        </p:nvSpPr>
        <p:spPr>
          <a:xfrm>
            <a:off x="809625" y="4269712"/>
            <a:ext cx="1076325"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画像</a:t>
            </a:r>
          </a:p>
        </p:txBody>
      </p:sp>
      <p:sp>
        <p:nvSpPr>
          <p:cNvPr id="6" name="正方形/長方形 5">
            <a:extLst>
              <a:ext uri="{FF2B5EF4-FFF2-40B4-BE49-F238E27FC236}">
                <a16:creationId xmlns:a16="http://schemas.microsoft.com/office/drawing/2014/main" id="{60A7B7A8-78E2-487A-9EC9-F08BC2E5235A}"/>
              </a:ext>
            </a:extLst>
          </p:cNvPr>
          <p:cNvSpPr/>
          <p:nvPr/>
        </p:nvSpPr>
        <p:spPr>
          <a:xfrm>
            <a:off x="2581275" y="4269712"/>
            <a:ext cx="1076325"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BA0E277-5883-4F1A-9F07-D24B45230A6D}"/>
              </a:ext>
            </a:extLst>
          </p:cNvPr>
          <p:cNvSpPr/>
          <p:nvPr/>
        </p:nvSpPr>
        <p:spPr>
          <a:xfrm>
            <a:off x="6124575" y="4269712"/>
            <a:ext cx="1076325"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0" name="直線矢印コネクタ 9">
            <a:extLst>
              <a:ext uri="{FF2B5EF4-FFF2-40B4-BE49-F238E27FC236}">
                <a16:creationId xmlns:a16="http://schemas.microsoft.com/office/drawing/2014/main" id="{6C7176E0-3C13-4236-B469-974DDDAD9E1F}"/>
              </a:ext>
            </a:extLst>
          </p:cNvPr>
          <p:cNvCxnSpPr>
            <a:stCxn id="5" idx="3"/>
            <a:endCxn id="6" idx="1"/>
          </p:cNvCxnSpPr>
          <p:nvPr/>
        </p:nvCxnSpPr>
        <p:spPr>
          <a:xfrm>
            <a:off x="1885950" y="4631662"/>
            <a:ext cx="69532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2" name="直線矢印コネクタ 11">
            <a:extLst>
              <a:ext uri="{FF2B5EF4-FFF2-40B4-BE49-F238E27FC236}">
                <a16:creationId xmlns:a16="http://schemas.microsoft.com/office/drawing/2014/main" id="{4A0EC95A-C813-429D-8A4E-3C5888519A02}"/>
              </a:ext>
            </a:extLst>
          </p:cNvPr>
          <p:cNvCxnSpPr>
            <a:cxnSpLocks/>
            <a:stCxn id="6" idx="3"/>
          </p:cNvCxnSpPr>
          <p:nvPr/>
        </p:nvCxnSpPr>
        <p:spPr>
          <a:xfrm>
            <a:off x="3657600" y="4631662"/>
            <a:ext cx="69532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4" name="直線矢印コネクタ 13">
            <a:extLst>
              <a:ext uri="{FF2B5EF4-FFF2-40B4-BE49-F238E27FC236}">
                <a16:creationId xmlns:a16="http://schemas.microsoft.com/office/drawing/2014/main" id="{F33F8787-044A-4B77-9930-4E34AF8FA3DB}"/>
              </a:ext>
            </a:extLst>
          </p:cNvPr>
          <p:cNvCxnSpPr>
            <a:cxnSpLocks/>
            <a:endCxn id="8" idx="1"/>
          </p:cNvCxnSpPr>
          <p:nvPr/>
        </p:nvCxnSpPr>
        <p:spPr>
          <a:xfrm>
            <a:off x="5429250" y="4631662"/>
            <a:ext cx="69532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28" name="コネクタ: カギ線 27">
            <a:extLst>
              <a:ext uri="{FF2B5EF4-FFF2-40B4-BE49-F238E27FC236}">
                <a16:creationId xmlns:a16="http://schemas.microsoft.com/office/drawing/2014/main" id="{C0E535E9-4921-438A-A322-88D995FA5085}"/>
              </a:ext>
            </a:extLst>
          </p:cNvPr>
          <p:cNvCxnSpPr>
            <a:cxnSpLocks/>
            <a:stCxn id="5" idx="0"/>
          </p:cNvCxnSpPr>
          <p:nvPr/>
        </p:nvCxnSpPr>
        <p:spPr>
          <a:xfrm rot="5400000" flipH="1" flipV="1">
            <a:off x="3119438" y="2498062"/>
            <a:ext cx="12700" cy="3543300"/>
          </a:xfrm>
          <a:prstGeom prst="bentConnector3">
            <a:avLst>
              <a:gd name="adj1" fmla="val 3000000"/>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C6ABE574-CAD8-44D7-8D16-73B153B2CAF4}"/>
              </a:ext>
            </a:extLst>
          </p:cNvPr>
          <p:cNvCxnSpPr>
            <a:stCxn id="5" idx="0"/>
            <a:endCxn id="8" idx="0"/>
          </p:cNvCxnSpPr>
          <p:nvPr/>
        </p:nvCxnSpPr>
        <p:spPr>
          <a:xfrm rot="5400000" flipH="1" flipV="1">
            <a:off x="4005263" y="1612237"/>
            <a:ext cx="12700" cy="5314950"/>
          </a:xfrm>
          <a:prstGeom prst="bentConnector3">
            <a:avLst>
              <a:gd name="adj1" fmla="val 1800000"/>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A942BE07-115E-492B-8632-0609ECEFA082}"/>
              </a:ext>
            </a:extLst>
          </p:cNvPr>
          <p:cNvSpPr/>
          <p:nvPr/>
        </p:nvSpPr>
        <p:spPr>
          <a:xfrm>
            <a:off x="822959" y="5884251"/>
            <a:ext cx="419100" cy="28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a:extLst>
              <a:ext uri="{FF2B5EF4-FFF2-40B4-BE49-F238E27FC236}">
                <a16:creationId xmlns:a16="http://schemas.microsoft.com/office/drawing/2014/main" id="{BC6D3616-CF9C-412E-9750-6988BF2F2F21}"/>
              </a:ext>
            </a:extLst>
          </p:cNvPr>
          <p:cNvCxnSpPr/>
          <p:nvPr/>
        </p:nvCxnSpPr>
        <p:spPr>
          <a:xfrm>
            <a:off x="2723196" y="6025187"/>
            <a:ext cx="69532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37" name="直線矢印コネクタ 36">
            <a:extLst>
              <a:ext uri="{FF2B5EF4-FFF2-40B4-BE49-F238E27FC236}">
                <a16:creationId xmlns:a16="http://schemas.microsoft.com/office/drawing/2014/main" id="{5912292F-D3DC-4D1D-94A5-7659D3B58A4A}"/>
              </a:ext>
            </a:extLst>
          </p:cNvPr>
          <p:cNvCxnSpPr/>
          <p:nvPr/>
        </p:nvCxnSpPr>
        <p:spPr>
          <a:xfrm>
            <a:off x="5556883" y="6025187"/>
            <a:ext cx="695325" cy="0"/>
          </a:xfrm>
          <a:prstGeom prst="straightConnector1">
            <a:avLst/>
          </a:prstGeom>
          <a:ln w="38100">
            <a:prstDash val="sysDot"/>
            <a:tailEnd type="triangle"/>
          </a:ln>
        </p:spPr>
        <p:style>
          <a:lnRef idx="2">
            <a:schemeClr val="accent1"/>
          </a:lnRef>
          <a:fillRef idx="0">
            <a:schemeClr val="accent1"/>
          </a:fillRef>
          <a:effectRef idx="1">
            <a:schemeClr val="accent1"/>
          </a:effectRef>
          <a:fontRef idx="minor">
            <a:schemeClr val="tx1"/>
          </a:fontRef>
        </p:style>
      </p:cxnSp>
      <p:sp>
        <p:nvSpPr>
          <p:cNvPr id="41" name="正方形/長方形 40">
            <a:extLst>
              <a:ext uri="{FF2B5EF4-FFF2-40B4-BE49-F238E27FC236}">
                <a16:creationId xmlns:a16="http://schemas.microsoft.com/office/drawing/2014/main" id="{13EF1F4F-E9CA-4E8D-8324-C707C596B238}"/>
              </a:ext>
            </a:extLst>
          </p:cNvPr>
          <p:cNvSpPr/>
          <p:nvPr/>
        </p:nvSpPr>
        <p:spPr>
          <a:xfrm>
            <a:off x="1389577" y="5832748"/>
            <a:ext cx="800219" cy="461665"/>
          </a:xfrm>
          <a:prstGeom prst="rect">
            <a:avLst/>
          </a:prstGeom>
        </p:spPr>
        <p:txBody>
          <a:bodyPr wrap="none">
            <a:spAutoFit/>
          </a:bodyPr>
          <a:lstStyle/>
          <a:p>
            <a:r>
              <a:rPr kumimoji="1" lang="ja-JP" altLang="en-US" sz="2400" dirty="0">
                <a:solidFill>
                  <a:srgbClr val="000000">
                    <a:lumMod val="75000"/>
                    <a:lumOff val="25000"/>
                  </a:srgbClr>
                </a:solidFill>
                <a:latin typeface="メイリオ" panose="020B0604030504040204" pitchFamily="50" charset="-128"/>
              </a:rPr>
              <a:t>特徴</a:t>
            </a:r>
            <a:endParaRPr lang="ja-JP" altLang="en-US" sz="1200" dirty="0"/>
          </a:p>
        </p:txBody>
      </p:sp>
      <p:sp>
        <p:nvSpPr>
          <p:cNvPr id="42" name="正方形/長方形 41">
            <a:extLst>
              <a:ext uri="{FF2B5EF4-FFF2-40B4-BE49-F238E27FC236}">
                <a16:creationId xmlns:a16="http://schemas.microsoft.com/office/drawing/2014/main" id="{8BB3056F-3CD7-48AB-9872-818A237FBBFC}"/>
              </a:ext>
            </a:extLst>
          </p:cNvPr>
          <p:cNvSpPr/>
          <p:nvPr/>
        </p:nvSpPr>
        <p:spPr>
          <a:xfrm>
            <a:off x="3504484" y="5832748"/>
            <a:ext cx="1723549" cy="461665"/>
          </a:xfrm>
          <a:prstGeom prst="rect">
            <a:avLst/>
          </a:prstGeom>
        </p:spPr>
        <p:txBody>
          <a:bodyPr wrap="none">
            <a:spAutoFit/>
          </a:bodyPr>
          <a:lstStyle/>
          <a:p>
            <a:r>
              <a:rPr kumimoji="1" lang="ja-JP" altLang="en-US" sz="2400" dirty="0">
                <a:solidFill>
                  <a:srgbClr val="000000">
                    <a:lumMod val="75000"/>
                    <a:lumOff val="25000"/>
                  </a:srgbClr>
                </a:solidFill>
                <a:latin typeface="メイリオ" panose="020B0604030504040204" pitchFamily="50" charset="-128"/>
              </a:rPr>
              <a:t>畳み込み層</a:t>
            </a:r>
            <a:endParaRPr lang="ja-JP" altLang="en-US" sz="1200" dirty="0"/>
          </a:p>
        </p:txBody>
      </p:sp>
      <p:sp>
        <p:nvSpPr>
          <p:cNvPr id="43" name="正方形/長方形 42">
            <a:extLst>
              <a:ext uri="{FF2B5EF4-FFF2-40B4-BE49-F238E27FC236}">
                <a16:creationId xmlns:a16="http://schemas.microsoft.com/office/drawing/2014/main" id="{D7185E7A-717B-41CE-AD44-D0357CED1CBA}"/>
              </a:ext>
            </a:extLst>
          </p:cNvPr>
          <p:cNvSpPr/>
          <p:nvPr/>
        </p:nvSpPr>
        <p:spPr>
          <a:xfrm>
            <a:off x="6341012" y="5825132"/>
            <a:ext cx="1980029" cy="400110"/>
          </a:xfrm>
          <a:prstGeom prst="rect">
            <a:avLst/>
          </a:prstGeom>
        </p:spPr>
        <p:txBody>
          <a:bodyPr wrap="none">
            <a:spAutoFit/>
          </a:bodyPr>
          <a:lstStyle/>
          <a:p>
            <a:r>
              <a:rPr kumimoji="1" lang="ja-JP" altLang="en-US" sz="2000" dirty="0">
                <a:solidFill>
                  <a:srgbClr val="000000">
                    <a:lumMod val="75000"/>
                    <a:lumOff val="25000"/>
                  </a:srgbClr>
                </a:solidFill>
                <a:latin typeface="メイリオ" panose="020B0604030504040204" pitchFamily="50" charset="-128"/>
              </a:rPr>
              <a:t>ショートカット</a:t>
            </a:r>
            <a:endParaRPr lang="ja-JP" altLang="en-US" sz="1100" dirty="0"/>
          </a:p>
        </p:txBody>
      </p:sp>
      <p:sp>
        <p:nvSpPr>
          <p:cNvPr id="21" name="正方形/長方形 20">
            <a:extLst>
              <a:ext uri="{FF2B5EF4-FFF2-40B4-BE49-F238E27FC236}">
                <a16:creationId xmlns:a16="http://schemas.microsoft.com/office/drawing/2014/main" id="{634D1563-E905-4EFC-B149-66B7F5504290}"/>
              </a:ext>
            </a:extLst>
          </p:cNvPr>
          <p:cNvSpPr/>
          <p:nvPr/>
        </p:nvSpPr>
        <p:spPr>
          <a:xfrm>
            <a:off x="4352925" y="4269712"/>
            <a:ext cx="1076325" cy="7239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5ACFE3A7-5E73-456A-B265-0B9A3B7FDFA2}"/>
              </a:ext>
            </a:extLst>
          </p:cNvPr>
          <p:cNvSpPr/>
          <p:nvPr/>
        </p:nvSpPr>
        <p:spPr>
          <a:xfrm>
            <a:off x="7726853" y="4269712"/>
            <a:ext cx="1076325" cy="7239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solidFill>
                  <a:schemeClr val="accent1"/>
                </a:solidFill>
              </a:rPr>
              <a:t>Linear</a:t>
            </a:r>
            <a:endParaRPr kumimoji="1" lang="ja-JP" altLang="en-US" dirty="0">
              <a:solidFill>
                <a:schemeClr val="accent1"/>
              </a:solidFill>
            </a:endParaRPr>
          </a:p>
        </p:txBody>
      </p:sp>
      <p:cxnSp>
        <p:nvCxnSpPr>
          <p:cNvPr id="11" name="直線矢印コネクタ 10">
            <a:extLst>
              <a:ext uri="{FF2B5EF4-FFF2-40B4-BE49-F238E27FC236}">
                <a16:creationId xmlns:a16="http://schemas.microsoft.com/office/drawing/2014/main" id="{A0332C1C-8C18-4260-AF01-81DC48D8552C}"/>
              </a:ext>
            </a:extLst>
          </p:cNvPr>
          <p:cNvCxnSpPr>
            <a:stCxn id="8" idx="3"/>
            <a:endCxn id="22" idx="1"/>
          </p:cNvCxnSpPr>
          <p:nvPr/>
        </p:nvCxnSpPr>
        <p:spPr>
          <a:xfrm>
            <a:off x="7200900" y="4631662"/>
            <a:ext cx="525953" cy="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155932926"/>
      </p:ext>
    </p:extLst>
  </p:cSld>
  <p:clrMapOvr>
    <a:masterClrMapping/>
  </p:clrMapOvr>
  <mc:AlternateContent xmlns:mc="http://schemas.openxmlformats.org/markup-compatibility/2006" xmlns:p14="http://schemas.microsoft.com/office/powerpoint/2010/main">
    <mc:Choice Requires="p14">
      <p:transition spd="slow" p14:dur="2000" advTm="22216"/>
    </mc:Choice>
    <mc:Fallback xmlns="">
      <p:transition spd="slow" advTm="22216"/>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43A24E-BAA0-41DF-A7C4-36C9DAB94AAB}"/>
              </a:ext>
            </a:extLst>
          </p:cNvPr>
          <p:cNvSpPr>
            <a:spLocks noGrp="1"/>
          </p:cNvSpPr>
          <p:nvPr>
            <p:ph type="title"/>
          </p:nvPr>
        </p:nvSpPr>
        <p:spPr/>
        <p:txBody>
          <a:bodyPr/>
          <a:lstStyle/>
          <a:p>
            <a:r>
              <a:rPr kumimoji="1" lang="ja-JP" altLang="en-US" dirty="0"/>
              <a:t>問題設定</a:t>
            </a:r>
          </a:p>
        </p:txBody>
      </p:sp>
      <p:sp>
        <p:nvSpPr>
          <p:cNvPr id="3" name="コンテンツ プレースホルダー 2">
            <a:extLst>
              <a:ext uri="{FF2B5EF4-FFF2-40B4-BE49-F238E27FC236}">
                <a16:creationId xmlns:a16="http://schemas.microsoft.com/office/drawing/2014/main" id="{3D0F9441-B6DC-40DE-9C19-A49296834B73}"/>
              </a:ext>
            </a:extLst>
          </p:cNvPr>
          <p:cNvSpPr>
            <a:spLocks noGrp="1"/>
          </p:cNvSpPr>
          <p:nvPr>
            <p:ph idx="1"/>
          </p:nvPr>
        </p:nvSpPr>
        <p:spPr/>
        <p:txBody>
          <a:bodyPr/>
          <a:lstStyle/>
          <a:p>
            <a:pPr lvl="1"/>
            <a:r>
              <a:rPr kumimoji="1" lang="ja-JP" altLang="en-US" dirty="0"/>
              <a:t>目的</a:t>
            </a:r>
            <a:endParaRPr kumimoji="1" lang="en-US" altLang="ja-JP" dirty="0"/>
          </a:p>
          <a:p>
            <a:pPr marL="566928" lvl="3" indent="0">
              <a:buNone/>
            </a:pPr>
            <a:r>
              <a:rPr kumimoji="1" lang="en-US" altLang="ja-JP" sz="3600" dirty="0"/>
              <a:t>DARTS</a:t>
            </a:r>
            <a:r>
              <a:rPr kumimoji="1" lang="ja-JP" altLang="en-US" sz="3600" dirty="0"/>
              <a:t>による柔軟な構造推定</a:t>
            </a:r>
            <a:endParaRPr kumimoji="1" lang="en-US" altLang="ja-JP" sz="3600" dirty="0"/>
          </a:p>
          <a:p>
            <a:pPr marL="201168" lvl="1" indent="0">
              <a:buNone/>
            </a:pPr>
            <a:endParaRPr kumimoji="1" lang="en-US" altLang="ja-JP" dirty="0"/>
          </a:p>
          <a:p>
            <a:pPr lvl="1"/>
            <a:r>
              <a:rPr lang="ja-JP" altLang="en-US" dirty="0"/>
              <a:t>問題</a:t>
            </a:r>
            <a:endParaRPr lang="en-US" altLang="ja-JP" dirty="0"/>
          </a:p>
          <a:p>
            <a:pPr marL="566928" lvl="3" indent="0">
              <a:buNone/>
            </a:pPr>
            <a:r>
              <a:rPr lang="en-US" altLang="ja-JP" sz="3600" dirty="0"/>
              <a:t>VGG19</a:t>
            </a:r>
            <a:r>
              <a:rPr lang="ja-JP" altLang="en-US" sz="3600" dirty="0"/>
              <a:t>の性能を向上させる</a:t>
            </a:r>
            <a:endParaRPr lang="en-US" altLang="ja-JP" sz="3600" dirty="0"/>
          </a:p>
          <a:p>
            <a:pPr marL="566928" lvl="3" indent="0">
              <a:buNone/>
            </a:pPr>
            <a:r>
              <a:rPr lang="ja-JP" altLang="en-US" sz="3600" b="1" dirty="0"/>
              <a:t>ショートカット位置の探索</a:t>
            </a:r>
            <a:endParaRPr lang="en-US" altLang="ja-JP" sz="3600" b="1" dirty="0"/>
          </a:p>
        </p:txBody>
      </p:sp>
      <p:sp>
        <p:nvSpPr>
          <p:cNvPr id="4" name="スライド番号プレースホルダー 3">
            <a:extLst>
              <a:ext uri="{FF2B5EF4-FFF2-40B4-BE49-F238E27FC236}">
                <a16:creationId xmlns:a16="http://schemas.microsoft.com/office/drawing/2014/main" id="{7EB821EC-1CAE-4AA9-B559-0B683C4E01FB}"/>
              </a:ext>
            </a:extLst>
          </p:cNvPr>
          <p:cNvSpPr>
            <a:spLocks noGrp="1"/>
          </p:cNvSpPr>
          <p:nvPr>
            <p:ph type="sldNum" sz="quarter" idx="12"/>
          </p:nvPr>
        </p:nvSpPr>
        <p:spPr/>
        <p:txBody>
          <a:bodyPr/>
          <a:lstStyle/>
          <a:p>
            <a:fld id="{304739FC-810C-4CDC-B60F-21F1951FBC64}" type="slidenum">
              <a:rPr kumimoji="1" lang="ja-JP" altLang="en-US" smtClean="0"/>
              <a:t>25</a:t>
            </a:fld>
            <a:endParaRPr kumimoji="1" lang="ja-JP" altLang="en-US"/>
          </a:p>
        </p:txBody>
      </p:sp>
    </p:spTree>
    <p:extLst>
      <p:ext uri="{BB962C8B-B14F-4D97-AF65-F5344CB8AC3E}">
        <p14:creationId xmlns:p14="http://schemas.microsoft.com/office/powerpoint/2010/main" val="3128396690"/>
      </p:ext>
    </p:extLst>
  </p:cSld>
  <p:clrMapOvr>
    <a:masterClrMapping/>
  </p:clrMapOvr>
  <mc:AlternateContent xmlns:mc="http://schemas.openxmlformats.org/markup-compatibility/2006" xmlns:p14="http://schemas.microsoft.com/office/powerpoint/2010/main">
    <mc:Choice Requires="p14">
      <p:transition spd="slow" p14:dur="2000" advTm="13232"/>
    </mc:Choice>
    <mc:Fallback xmlns="">
      <p:transition spd="slow" advTm="13232"/>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51B4F9-C03D-4E72-A88B-60729FC379C7}"/>
              </a:ext>
            </a:extLst>
          </p:cNvPr>
          <p:cNvSpPr>
            <a:spLocks noGrp="1"/>
          </p:cNvSpPr>
          <p:nvPr>
            <p:ph type="title"/>
          </p:nvPr>
        </p:nvSpPr>
        <p:spPr/>
        <p:txBody>
          <a:bodyPr/>
          <a:lstStyle/>
          <a:p>
            <a:r>
              <a:rPr kumimoji="1" lang="ja-JP" altLang="en-US" dirty="0"/>
              <a:t>ショートカットの条件</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FE0C42D-899D-4C8E-A2F3-C6551E7CDD87}"/>
                  </a:ext>
                </a:extLst>
              </p:cNvPr>
              <p:cNvSpPr>
                <a:spLocks noGrp="1"/>
              </p:cNvSpPr>
              <p:nvPr>
                <p:ph idx="1"/>
              </p:nvPr>
            </p:nvSpPr>
            <p:spPr>
              <a:xfrm>
                <a:off x="822959" y="1661049"/>
                <a:ext cx="7959091" cy="4531925"/>
              </a:xfrm>
            </p:spPr>
            <p:txBody>
              <a:bodyPr>
                <a:normAutofit fontScale="92500" lnSpcReduction="20000"/>
              </a:bodyPr>
              <a:lstStyle/>
              <a:p>
                <a:pPr marL="331470" indent="-514350">
                  <a:buFont typeface="Wingdings" panose="05000000000000000000" pitchFamily="2" charset="2"/>
                  <a:buChar char="n"/>
                </a:pPr>
                <a:r>
                  <a:rPr lang="ja-JP" altLang="en-US" sz="2200" dirty="0"/>
                  <a:t>次元が同じ場合：</a:t>
                </a:r>
                <a:endParaRPr lang="en-US" altLang="ja-JP" sz="2200" dirty="0"/>
              </a:p>
              <a:p>
                <a:r>
                  <a:rPr lang="en-US" altLang="ja-JP" dirty="0"/>
                  <a:t>    </a:t>
                </a:r>
                <a:r>
                  <a:rPr lang="ja-JP" altLang="en-US" dirty="0"/>
                  <a:t>恒等関数</a:t>
                </a:r>
              </a:p>
              <a:p>
                <a:pPr marL="331470" indent="-514350">
                  <a:buFont typeface="Wingdings" panose="05000000000000000000" pitchFamily="2" charset="2"/>
                  <a:buChar char="n"/>
                </a:pPr>
                <a:r>
                  <a:rPr lang="ja-JP" altLang="en-US" sz="2200" dirty="0"/>
                  <a:t>チャンネル数が違う場合：</a:t>
                </a:r>
                <a:endParaRPr lang="en-US" altLang="ja-JP" sz="2200" dirty="0"/>
              </a:p>
              <a:p>
                <a:r>
                  <a:rPr lang="en-US" altLang="ja-JP" sz="3200" dirty="0"/>
                  <a:t>    Pointwise Convolution</a:t>
                </a:r>
              </a:p>
              <a:p>
                <a:pPr marL="331470" indent="-514350">
                  <a:buFont typeface="Wingdings" panose="05000000000000000000" pitchFamily="2" charset="2"/>
                  <a:buChar char="n"/>
                </a:pPr>
                <a:r>
                  <a:rPr lang="ja-JP" altLang="en-US" sz="2200" dirty="0"/>
                  <a:t>高さと幅が半分の場合：</a:t>
                </a:r>
                <a:endParaRPr lang="en-US" altLang="ja-JP" sz="2200" dirty="0"/>
              </a:p>
              <a:p>
                <a:r>
                  <a:rPr lang="en-US" altLang="ja-JP" sz="3200" dirty="0"/>
                  <a:t>    Factorized Reduce</a:t>
                </a:r>
              </a:p>
              <a:p>
                <a:pPr marL="331470" indent="-514350">
                  <a:buFont typeface="Wingdings" panose="05000000000000000000" pitchFamily="2" charset="2"/>
                  <a:buChar char="n"/>
                </a:pPr>
                <a:r>
                  <a:rPr lang="ja-JP" altLang="en-US" sz="2200" dirty="0"/>
                  <a:t>それ以外の場合：</a:t>
                </a:r>
                <a:endParaRPr lang="en-US" altLang="ja-JP" sz="2200" dirty="0"/>
              </a:p>
              <a:p>
                <a:r>
                  <a:rPr lang="en-US" altLang="ja-JP" sz="3200" dirty="0"/>
                  <a:t>    </a:t>
                </a:r>
                <a:r>
                  <a:rPr lang="ja-JP" altLang="en-US" sz="3200" dirty="0"/>
                  <a:t>ショートカットを定義しない</a:t>
                </a:r>
                <a:endParaRPr lang="en-US" altLang="ja-JP" sz="3200" dirty="0"/>
              </a:p>
              <a:p>
                <a:endParaRPr kumimoji="1" lang="en-US" altLang="ja-JP" dirty="0"/>
              </a:p>
              <a:p>
                <a:pPr marL="201168" lvl="1" indent="0">
                  <a:buNone/>
                </a:pPr>
                <a:r>
                  <a:rPr lang="ja-JP" altLang="en-US" dirty="0"/>
                  <a:t>探索空間：</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61</m:t>
                        </m:r>
                      </m:sup>
                    </m:sSup>
                  </m:oMath>
                </a14:m>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9FE0C42D-899D-4C8E-A2F3-C6551E7CDD87}"/>
                  </a:ext>
                </a:extLst>
              </p:cNvPr>
              <p:cNvSpPr>
                <a:spLocks noGrp="1" noRot="1" noChangeAspect="1" noMove="1" noResize="1" noEditPoints="1" noAdjustHandles="1" noChangeArrowheads="1" noChangeShapeType="1" noTextEdit="1"/>
              </p:cNvSpPr>
              <p:nvPr>
                <p:ph idx="1"/>
              </p:nvPr>
            </p:nvSpPr>
            <p:spPr>
              <a:xfrm>
                <a:off x="822959" y="1661049"/>
                <a:ext cx="7959091" cy="4531925"/>
              </a:xfrm>
              <a:blipFill>
                <a:blip r:embed="rId3"/>
                <a:stretch>
                  <a:fillRect l="-1838" t="-2419" b="-2285"/>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A685BFC8-A892-4C9D-9EF2-BCF8D69038FE}"/>
              </a:ext>
            </a:extLst>
          </p:cNvPr>
          <p:cNvSpPr>
            <a:spLocks noGrp="1"/>
          </p:cNvSpPr>
          <p:nvPr>
            <p:ph type="sldNum" sz="quarter" idx="12"/>
          </p:nvPr>
        </p:nvSpPr>
        <p:spPr/>
        <p:txBody>
          <a:bodyPr/>
          <a:lstStyle/>
          <a:p>
            <a:fld id="{304739FC-810C-4CDC-B60F-21F1951FBC64}" type="slidenum">
              <a:rPr kumimoji="1" lang="ja-JP" altLang="en-US" smtClean="0"/>
              <a:t>26</a:t>
            </a:fld>
            <a:endParaRPr kumimoji="1" lang="ja-JP" altLang="en-US"/>
          </a:p>
        </p:txBody>
      </p:sp>
    </p:spTree>
    <p:extLst>
      <p:ext uri="{BB962C8B-B14F-4D97-AF65-F5344CB8AC3E}">
        <p14:creationId xmlns:p14="http://schemas.microsoft.com/office/powerpoint/2010/main" val="3552550135"/>
      </p:ext>
    </p:extLst>
  </p:cSld>
  <p:clrMapOvr>
    <a:masterClrMapping/>
  </p:clrMapOvr>
  <mc:AlternateContent xmlns:mc="http://schemas.openxmlformats.org/markup-compatibility/2006" xmlns:p14="http://schemas.microsoft.com/office/powerpoint/2010/main">
    <mc:Choice Requires="p14">
      <p:transition spd="slow" p14:dur="2000" advTm="58627"/>
    </mc:Choice>
    <mc:Fallback xmlns="">
      <p:transition spd="slow" advTm="58627"/>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51B4F9-C03D-4E72-A88B-60729FC379C7}"/>
              </a:ext>
            </a:extLst>
          </p:cNvPr>
          <p:cNvSpPr>
            <a:spLocks noGrp="1"/>
          </p:cNvSpPr>
          <p:nvPr>
            <p:ph type="title"/>
          </p:nvPr>
        </p:nvSpPr>
        <p:spPr/>
        <p:txBody>
          <a:bodyPr/>
          <a:lstStyle/>
          <a:p>
            <a:r>
              <a:rPr kumimoji="1" lang="ja-JP" altLang="en-US" dirty="0"/>
              <a:t>ショートカットの条件</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FE0C42D-899D-4C8E-A2F3-C6551E7CDD87}"/>
                  </a:ext>
                </a:extLst>
              </p:cNvPr>
              <p:cNvSpPr>
                <a:spLocks noGrp="1"/>
              </p:cNvSpPr>
              <p:nvPr>
                <p:ph idx="1"/>
              </p:nvPr>
            </p:nvSpPr>
            <p:spPr>
              <a:xfrm>
                <a:off x="822959" y="1661049"/>
                <a:ext cx="7959091" cy="4531925"/>
              </a:xfrm>
            </p:spPr>
            <p:txBody>
              <a:bodyPr>
                <a:normAutofit fontScale="92500" lnSpcReduction="20000"/>
              </a:bodyPr>
              <a:lstStyle/>
              <a:p>
                <a:pPr marL="331470" indent="-514350">
                  <a:buFont typeface="Wingdings" panose="05000000000000000000" pitchFamily="2" charset="2"/>
                  <a:buChar char="n"/>
                </a:pPr>
                <a:r>
                  <a:rPr lang="ja-JP" altLang="en-US" sz="2200" dirty="0"/>
                  <a:t>次元が同じ場合：</a:t>
                </a:r>
                <a:endParaRPr lang="en-US" altLang="ja-JP" sz="2200" dirty="0"/>
              </a:p>
              <a:p>
                <a:r>
                  <a:rPr lang="en-US" altLang="ja-JP" dirty="0"/>
                  <a:t>    </a:t>
                </a:r>
                <a:r>
                  <a:rPr lang="ja-JP" altLang="en-US" dirty="0"/>
                  <a:t>恒等関数</a:t>
                </a:r>
              </a:p>
              <a:p>
                <a:pPr marL="331470" indent="-514350">
                  <a:buFont typeface="Wingdings" panose="05000000000000000000" pitchFamily="2" charset="2"/>
                  <a:buChar char="n"/>
                </a:pPr>
                <a:r>
                  <a:rPr lang="ja-JP" altLang="en-US" sz="2200" dirty="0"/>
                  <a:t>チャンネル数が違う場合：</a:t>
                </a:r>
                <a:endParaRPr lang="en-US" altLang="ja-JP" sz="2200" dirty="0"/>
              </a:p>
              <a:p>
                <a:r>
                  <a:rPr lang="en-US" altLang="ja-JP" sz="3200" dirty="0"/>
                  <a:t>    Pointwise Convolution</a:t>
                </a:r>
              </a:p>
              <a:p>
                <a:pPr marL="331470" indent="-514350">
                  <a:buFont typeface="Wingdings" panose="05000000000000000000" pitchFamily="2" charset="2"/>
                  <a:buChar char="n"/>
                </a:pPr>
                <a:r>
                  <a:rPr lang="ja-JP" altLang="en-US" sz="2200" dirty="0"/>
                  <a:t>高さと幅が半分の場合：</a:t>
                </a:r>
                <a:endParaRPr lang="en-US" altLang="ja-JP" sz="2200" dirty="0"/>
              </a:p>
              <a:p>
                <a:r>
                  <a:rPr lang="en-US" altLang="ja-JP" sz="3200" dirty="0"/>
                  <a:t>    Factorized Reduce</a:t>
                </a:r>
              </a:p>
              <a:p>
                <a:pPr marL="331470" indent="-514350">
                  <a:buFont typeface="Wingdings" panose="05000000000000000000" pitchFamily="2" charset="2"/>
                  <a:buChar char="n"/>
                </a:pPr>
                <a:r>
                  <a:rPr lang="ja-JP" altLang="en-US" sz="2200" dirty="0"/>
                  <a:t>それ以外の場合：</a:t>
                </a:r>
                <a:endParaRPr lang="en-US" altLang="ja-JP" sz="2200" dirty="0"/>
              </a:p>
              <a:p>
                <a:r>
                  <a:rPr lang="en-US" altLang="ja-JP" sz="3200" dirty="0"/>
                  <a:t>    </a:t>
                </a:r>
                <a:r>
                  <a:rPr lang="ja-JP" altLang="en-US" sz="3200" dirty="0"/>
                  <a:t>ショートカットを定義しない</a:t>
                </a:r>
                <a:endParaRPr lang="en-US" altLang="ja-JP" sz="3200" dirty="0"/>
              </a:p>
              <a:p>
                <a:endParaRPr kumimoji="1" lang="en-US" altLang="ja-JP" dirty="0"/>
              </a:p>
              <a:p>
                <a:pPr marL="201168" lvl="1" indent="0">
                  <a:buNone/>
                </a:pPr>
                <a:r>
                  <a:rPr lang="ja-JP" altLang="en-US" dirty="0"/>
                  <a:t>探索空間：</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61</m:t>
                        </m:r>
                      </m:sup>
                    </m:sSup>
                  </m:oMath>
                </a14:m>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9FE0C42D-899D-4C8E-A2F3-C6551E7CDD87}"/>
                  </a:ext>
                </a:extLst>
              </p:cNvPr>
              <p:cNvSpPr>
                <a:spLocks noGrp="1" noRot="1" noChangeAspect="1" noMove="1" noResize="1" noEditPoints="1" noAdjustHandles="1" noChangeArrowheads="1" noChangeShapeType="1" noTextEdit="1"/>
              </p:cNvSpPr>
              <p:nvPr>
                <p:ph idx="1"/>
              </p:nvPr>
            </p:nvSpPr>
            <p:spPr>
              <a:xfrm>
                <a:off x="822959" y="1661049"/>
                <a:ext cx="7959091" cy="4531925"/>
              </a:xfrm>
              <a:blipFill>
                <a:blip r:embed="rId2"/>
                <a:stretch>
                  <a:fillRect l="-1838" t="-2419" b="-2285"/>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A685BFC8-A892-4C9D-9EF2-BCF8D69038FE}"/>
              </a:ext>
            </a:extLst>
          </p:cNvPr>
          <p:cNvSpPr>
            <a:spLocks noGrp="1"/>
          </p:cNvSpPr>
          <p:nvPr>
            <p:ph type="sldNum" sz="quarter" idx="12"/>
          </p:nvPr>
        </p:nvSpPr>
        <p:spPr/>
        <p:txBody>
          <a:bodyPr/>
          <a:lstStyle/>
          <a:p>
            <a:fld id="{304739FC-810C-4CDC-B60F-21F1951FBC64}" type="slidenum">
              <a:rPr kumimoji="1" lang="ja-JP" altLang="en-US" smtClean="0"/>
              <a:t>27</a:t>
            </a:fld>
            <a:endParaRPr kumimoji="1" lang="ja-JP" altLang="en-US"/>
          </a:p>
        </p:txBody>
      </p:sp>
      <p:sp>
        <p:nvSpPr>
          <p:cNvPr id="7" name="右大かっこ 6">
            <a:extLst>
              <a:ext uri="{FF2B5EF4-FFF2-40B4-BE49-F238E27FC236}">
                <a16:creationId xmlns:a16="http://schemas.microsoft.com/office/drawing/2014/main" id="{52FF1A81-E0C8-42E3-AD4C-05E1BE0CF23E}"/>
              </a:ext>
            </a:extLst>
          </p:cNvPr>
          <p:cNvSpPr/>
          <p:nvPr/>
        </p:nvSpPr>
        <p:spPr>
          <a:xfrm>
            <a:off x="6214961" y="1645809"/>
            <a:ext cx="124288" cy="2534714"/>
          </a:xfrm>
          <a:prstGeom prst="rightBracket">
            <a:avLst>
              <a:gd name="adj"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8330C2A9-CF5C-4CFA-9046-C3216FC7B1EF}"/>
              </a:ext>
            </a:extLst>
          </p:cNvPr>
          <p:cNvCxnSpPr>
            <a:cxnSpLocks/>
            <a:stCxn id="7" idx="2"/>
          </p:cNvCxnSpPr>
          <p:nvPr/>
        </p:nvCxnSpPr>
        <p:spPr>
          <a:xfrm>
            <a:off x="6339249" y="2913166"/>
            <a:ext cx="23364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D075D81B-F8E6-421C-88BA-766AF5C83215}"/>
              </a:ext>
            </a:extLst>
          </p:cNvPr>
          <p:cNvSpPr/>
          <p:nvPr/>
        </p:nvSpPr>
        <p:spPr>
          <a:xfrm>
            <a:off x="6667765" y="2620778"/>
            <a:ext cx="1515158" cy="584775"/>
          </a:xfrm>
          <a:prstGeom prst="rect">
            <a:avLst/>
          </a:prstGeom>
        </p:spPr>
        <p:txBody>
          <a:bodyPr wrap="none">
            <a:spAutoFit/>
          </a:bodyPr>
          <a:lstStyle/>
          <a:p>
            <a:r>
              <a:rPr kumimoji="1" lang="en-US" altLang="ja-JP" sz="3200" dirty="0">
                <a:solidFill>
                  <a:schemeClr val="accent1"/>
                </a:solidFill>
                <a:latin typeface="メイリオ" panose="020B0604030504040204" pitchFamily="50" charset="-128"/>
              </a:rPr>
              <a:t>61</a:t>
            </a:r>
            <a:r>
              <a:rPr kumimoji="1" lang="ja-JP" altLang="en-US" sz="3200" dirty="0">
                <a:solidFill>
                  <a:schemeClr val="accent1"/>
                </a:solidFill>
                <a:latin typeface="メイリオ" panose="020B0604030504040204" pitchFamily="50" charset="-128"/>
              </a:rPr>
              <a:t>箇所</a:t>
            </a:r>
            <a:endParaRPr lang="ja-JP" altLang="en-US" sz="1600" dirty="0">
              <a:solidFill>
                <a:schemeClr val="accent1"/>
              </a:solidFill>
            </a:endParaRPr>
          </a:p>
        </p:txBody>
      </p:sp>
    </p:spTree>
    <p:extLst>
      <p:ext uri="{BB962C8B-B14F-4D97-AF65-F5344CB8AC3E}">
        <p14:creationId xmlns:p14="http://schemas.microsoft.com/office/powerpoint/2010/main" val="1508986655"/>
      </p:ext>
    </p:extLst>
  </p:cSld>
  <p:clrMapOvr>
    <a:masterClrMapping/>
  </p:clrMapOvr>
  <mc:AlternateContent xmlns:mc="http://schemas.openxmlformats.org/markup-compatibility/2006" xmlns:p14="http://schemas.microsoft.com/office/powerpoint/2010/main">
    <mc:Choice Requires="p14">
      <p:transition spd="slow" p14:dur="2000" advTm="58627"/>
    </mc:Choice>
    <mc:Fallback xmlns="">
      <p:transition spd="slow" advTm="58627"/>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A71CDC-97C2-465F-8B9B-AE9D55104F50}"/>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EA6F3566-9A84-4DED-A27B-A69CD8CF6C57}"/>
              </a:ext>
            </a:extLst>
          </p:cNvPr>
          <p:cNvSpPr>
            <a:spLocks noGrp="1"/>
          </p:cNvSpPr>
          <p:nvPr>
            <p:ph idx="1"/>
          </p:nvPr>
        </p:nvSpPr>
        <p:spPr>
          <a:xfrm>
            <a:off x="822959" y="1661049"/>
            <a:ext cx="7543801" cy="4531925"/>
          </a:xfrm>
        </p:spPr>
        <p:txBody>
          <a:bodyPr/>
          <a:lstStyle/>
          <a:p>
            <a:pPr marL="742950" indent="-742950">
              <a:buFont typeface="+mj-lt"/>
              <a:buAutoNum type="arabicPeriod"/>
            </a:pPr>
            <a:r>
              <a:rPr kumimoji="1" lang="ja-JP" altLang="en-US" dirty="0">
                <a:solidFill>
                  <a:schemeClr val="bg1">
                    <a:lumMod val="75000"/>
                  </a:schemeClr>
                </a:solidFill>
              </a:rPr>
              <a:t>はじめに</a:t>
            </a:r>
            <a:endParaRPr kumimoji="1" lang="en-US" altLang="ja-JP" dirty="0">
              <a:solidFill>
                <a:schemeClr val="bg1">
                  <a:lumMod val="75000"/>
                </a:schemeClr>
              </a:solidFill>
            </a:endParaRPr>
          </a:p>
          <a:p>
            <a:pPr marL="742950" indent="-742950">
              <a:buFont typeface="+mj-lt"/>
              <a:buAutoNum type="arabicPeriod"/>
            </a:pPr>
            <a:r>
              <a:rPr lang="ja-JP" altLang="en-US" dirty="0">
                <a:solidFill>
                  <a:schemeClr val="bg1">
                    <a:lumMod val="75000"/>
                  </a:schemeClr>
                </a:solidFill>
              </a:rPr>
              <a:t>要素技術</a:t>
            </a:r>
            <a:endParaRPr lang="en-US" altLang="ja-JP" dirty="0">
              <a:solidFill>
                <a:schemeClr val="bg1">
                  <a:lumMod val="75000"/>
                </a:schemeClr>
              </a:solidFill>
            </a:endParaRPr>
          </a:p>
          <a:p>
            <a:pPr marL="742950" indent="-742950">
              <a:buFont typeface="+mj-lt"/>
              <a:buAutoNum type="arabicPeriod"/>
            </a:pPr>
            <a:r>
              <a:rPr lang="ja-JP" altLang="en-US" dirty="0">
                <a:solidFill>
                  <a:schemeClr val="bg1">
                    <a:lumMod val="75000"/>
                  </a:schemeClr>
                </a:solidFill>
              </a:rPr>
              <a:t>問題設定</a:t>
            </a:r>
            <a:endParaRPr lang="en-US" altLang="ja-JP" dirty="0">
              <a:solidFill>
                <a:schemeClr val="bg1">
                  <a:lumMod val="75000"/>
                </a:schemeClr>
              </a:solidFill>
            </a:endParaRPr>
          </a:p>
          <a:p>
            <a:pPr marL="742950" indent="-742950">
              <a:buFont typeface="+mj-lt"/>
              <a:buAutoNum type="arabicPeriod"/>
            </a:pPr>
            <a:r>
              <a:rPr kumimoji="1" lang="ja-JP" altLang="en-US" dirty="0"/>
              <a:t>手法１</a:t>
            </a:r>
            <a:endParaRPr kumimoji="1" lang="en-US" altLang="ja-JP" dirty="0"/>
          </a:p>
          <a:p>
            <a:pPr marL="742950" indent="-742950">
              <a:buFont typeface="+mj-lt"/>
              <a:buAutoNum type="arabicPeriod"/>
            </a:pPr>
            <a:r>
              <a:rPr lang="ja-JP" altLang="en-US" dirty="0">
                <a:solidFill>
                  <a:schemeClr val="bg1">
                    <a:lumMod val="75000"/>
                  </a:schemeClr>
                </a:solidFill>
              </a:rPr>
              <a:t>手法２</a:t>
            </a:r>
            <a:r>
              <a:rPr lang="en-US" altLang="ja-JP" dirty="0">
                <a:solidFill>
                  <a:schemeClr val="bg1">
                    <a:lumMod val="75000"/>
                  </a:schemeClr>
                </a:solidFill>
              </a:rPr>
              <a:t>(GA)</a:t>
            </a:r>
          </a:p>
          <a:p>
            <a:pPr marL="742950" indent="-742950">
              <a:buFont typeface="+mj-lt"/>
              <a:buAutoNum type="arabicPeriod"/>
            </a:pPr>
            <a:r>
              <a:rPr kumimoji="1" lang="ja-JP" altLang="en-US" dirty="0">
                <a:solidFill>
                  <a:schemeClr val="bg1">
                    <a:lumMod val="75000"/>
                  </a:schemeClr>
                </a:solidFill>
              </a:rPr>
              <a:t>まとめと今後の課題</a:t>
            </a:r>
          </a:p>
        </p:txBody>
      </p:sp>
      <p:sp>
        <p:nvSpPr>
          <p:cNvPr id="4" name="スライド番号プレースホルダー 3">
            <a:extLst>
              <a:ext uri="{FF2B5EF4-FFF2-40B4-BE49-F238E27FC236}">
                <a16:creationId xmlns:a16="http://schemas.microsoft.com/office/drawing/2014/main" id="{35C788A5-E800-4B67-8212-144F12E0C41A}"/>
              </a:ext>
            </a:extLst>
          </p:cNvPr>
          <p:cNvSpPr>
            <a:spLocks noGrp="1"/>
          </p:cNvSpPr>
          <p:nvPr>
            <p:ph type="sldNum" sz="quarter" idx="12"/>
          </p:nvPr>
        </p:nvSpPr>
        <p:spPr/>
        <p:txBody>
          <a:bodyPr/>
          <a:lstStyle/>
          <a:p>
            <a:fld id="{304739FC-810C-4CDC-B60F-21F1951FBC64}" type="slidenum">
              <a:rPr kumimoji="1" lang="ja-JP" altLang="en-US" smtClean="0"/>
              <a:t>28</a:t>
            </a:fld>
            <a:endParaRPr kumimoji="1" lang="ja-JP" altLang="en-US"/>
          </a:p>
        </p:txBody>
      </p:sp>
    </p:spTree>
    <p:extLst>
      <p:ext uri="{BB962C8B-B14F-4D97-AF65-F5344CB8AC3E}">
        <p14:creationId xmlns:p14="http://schemas.microsoft.com/office/powerpoint/2010/main" val="1067326843"/>
      </p:ext>
    </p:extLst>
  </p:cSld>
  <p:clrMapOvr>
    <a:masterClrMapping/>
  </p:clrMapOvr>
  <mc:AlternateContent xmlns:mc="http://schemas.openxmlformats.org/markup-compatibility/2006" xmlns:p14="http://schemas.microsoft.com/office/powerpoint/2010/main">
    <mc:Choice Requires="p14">
      <p:transition spd="slow" p14:dur="2000" advTm="1650"/>
    </mc:Choice>
    <mc:Fallback xmlns="">
      <p:transition spd="slow" advTm="165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1 </a:t>
            </a:r>
            <a:r>
              <a:rPr kumimoji="1" lang="ja-JP" altLang="en-US" dirty="0"/>
              <a:t>： 提案手法</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6CD0B30-B81C-48A7-AD69-55ECEFD9088C}"/>
                  </a:ext>
                </a:extLst>
              </p:cNvPr>
              <p:cNvSpPr>
                <a:spLocks noGrp="1"/>
              </p:cNvSpPr>
              <p:nvPr>
                <p:ph idx="1"/>
              </p:nvPr>
            </p:nvSpPr>
            <p:spPr>
              <a:xfrm>
                <a:off x="822959" y="1661050"/>
                <a:ext cx="7543801" cy="739250"/>
              </a:xfrm>
            </p:spPr>
            <p:txBody>
              <a:bodyPr>
                <a:normAutofit/>
              </a:bodyPr>
              <a:lstStyle/>
              <a:p>
                <a14:m>
                  <m:oMath xmlns:m="http://schemas.openxmlformats.org/officeDocument/2006/math">
                    <m:r>
                      <a:rPr lang="en-US" altLang="ja-JP" i="1" dirty="0" smtClean="0">
                        <a:latin typeface="Cambria Math" panose="02040503050406030204" pitchFamily="18" charset="0"/>
                      </a:rPr>
                      <m:t>𝛼</m:t>
                    </m:r>
                  </m:oMath>
                </a14:m>
                <a:r>
                  <a:rPr lang="en-US" altLang="ja-JP" dirty="0"/>
                  <a:t> </a:t>
                </a:r>
                <a:r>
                  <a:rPr lang="ja-JP" altLang="en-US" dirty="0"/>
                  <a:t>に対する重み補正 </a:t>
                </a:r>
                <a14:m>
                  <m:oMath xmlns:m="http://schemas.openxmlformats.org/officeDocument/2006/math">
                    <m:r>
                      <a:rPr lang="en-US" altLang="ja-JP" i="1" dirty="0" smtClean="0">
                        <a:latin typeface="Cambria Math" panose="02040503050406030204" pitchFamily="18" charset="0"/>
                      </a:rPr>
                      <m:t>𝛽</m:t>
                    </m:r>
                  </m:oMath>
                </a14:m>
                <a:r>
                  <a:rPr lang="en-US" altLang="ja-JP" dirty="0"/>
                  <a:t> </a:t>
                </a:r>
              </a:p>
            </p:txBody>
          </p:sp>
        </mc:Choice>
        <mc:Fallback xmlns="">
          <p:sp>
            <p:nvSpPr>
              <p:cNvPr id="3" name="コンテンツ プレースホルダー 2">
                <a:extLst>
                  <a:ext uri="{FF2B5EF4-FFF2-40B4-BE49-F238E27FC236}">
                    <a16:creationId xmlns:a16="http://schemas.microsoft.com/office/drawing/2014/main" id="{16CD0B30-B81C-48A7-AD69-55ECEFD9088C}"/>
                  </a:ext>
                </a:extLst>
              </p:cNvPr>
              <p:cNvSpPr>
                <a:spLocks noGrp="1" noRot="1" noChangeAspect="1" noMove="1" noResize="1" noEditPoints="1" noAdjustHandles="1" noChangeArrowheads="1" noChangeShapeType="1" noTextEdit="1"/>
              </p:cNvSpPr>
              <p:nvPr>
                <p:ph idx="1"/>
              </p:nvPr>
            </p:nvSpPr>
            <p:spPr>
              <a:xfrm>
                <a:off x="822959" y="1661050"/>
                <a:ext cx="7543801" cy="739250"/>
              </a:xfrm>
              <a:blipFill>
                <a:blip r:embed="rId3"/>
                <a:stretch>
                  <a:fillRect t="-16393" b="-13115"/>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29</a:t>
            </a:fld>
            <a:endParaRPr kumimoji="1" lang="ja-JP" altLang="en-US"/>
          </a:p>
        </p:txBody>
      </p:sp>
      <p:pic>
        <p:nvPicPr>
          <p:cNvPr id="15362" name="Picture 2" descr="\begin{align*}&#10;  x_i = f^{\mathrm{c}}_{i-1, i}(x_{i-1}) + \beta_i \sum_{j \in S_i} \alpha_{ij} f^{\mathrm{s}}_{j, i} (x_j)&#10;\end{align*}">
            <a:extLst>
              <a:ext uri="{FF2B5EF4-FFF2-40B4-BE49-F238E27FC236}">
                <a16:creationId xmlns:a16="http://schemas.microsoft.com/office/drawing/2014/main" id="{57C1CF7F-89AF-4E7F-AAE7-CC5150F62BC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3187"/>
          <a:stretch/>
        </p:blipFill>
        <p:spPr bwMode="auto">
          <a:xfrm>
            <a:off x="1433512" y="2689750"/>
            <a:ext cx="2938463" cy="9144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コンテンツ プレースホルダー 2">
                <a:extLst>
                  <a:ext uri="{FF2B5EF4-FFF2-40B4-BE49-F238E27FC236}">
                    <a16:creationId xmlns:a16="http://schemas.microsoft.com/office/drawing/2014/main" id="{7012745E-292C-46BF-855A-2A4082BADC9C}"/>
                  </a:ext>
                </a:extLst>
              </p:cNvPr>
              <p:cNvSpPr txBox="1">
                <a:spLocks/>
              </p:cNvSpPr>
              <p:nvPr/>
            </p:nvSpPr>
            <p:spPr>
              <a:xfrm>
                <a:off x="822959" y="4010012"/>
                <a:ext cx="7543801" cy="2009788"/>
              </a:xfrm>
              <a:prstGeom prst="rect">
                <a:avLst/>
              </a:prstGeom>
            </p:spPr>
            <p:txBody>
              <a:bodyPr vert="horz" lIns="0" tIns="45720" rIns="0" bIns="45720" rtlCol="0">
                <a:normAutofit fontScale="92500" lnSpcReduction="10000"/>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𝑓</m:t>
                        </m:r>
                      </m:e>
                      <m:sup>
                        <m:r>
                          <a:rPr lang="en-US" altLang="ja-JP" sz="2800" b="0" i="1" smtClean="0">
                            <a:latin typeface="Cambria Math" panose="02040503050406030204" pitchFamily="18" charset="0"/>
                          </a:rPr>
                          <m:t>𝑐</m:t>
                        </m:r>
                      </m:sup>
                    </m:sSup>
                  </m:oMath>
                </a14:m>
                <a:r>
                  <a:rPr lang="ja-JP" altLang="en-US" sz="2800" dirty="0"/>
                  <a:t> 畳み込み関数</a:t>
                </a:r>
                <a:endParaRPr lang="en-US" altLang="ja-JP" sz="2800" dirty="0"/>
              </a:p>
              <a:p>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𝑓</m:t>
                        </m:r>
                      </m:e>
                      <m:sup>
                        <m:r>
                          <a:rPr lang="en-US" altLang="ja-JP" sz="2800" b="0" i="1" smtClean="0">
                            <a:latin typeface="Cambria Math" panose="02040503050406030204" pitchFamily="18" charset="0"/>
                          </a:rPr>
                          <m:t>𝑠</m:t>
                        </m:r>
                      </m:sup>
                    </m:sSup>
                  </m:oMath>
                </a14:m>
                <a:r>
                  <a:rPr lang="en-US" altLang="ja-JP" sz="2800" dirty="0"/>
                  <a:t> </a:t>
                </a:r>
                <a:r>
                  <a:rPr lang="ja-JP" altLang="en-US" sz="2800" dirty="0"/>
                  <a:t>ショートカット関数</a:t>
                </a:r>
                <a:endParaRPr lang="en-US" altLang="ja-JP" sz="2800" dirty="0"/>
              </a:p>
              <a:p>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𝑆</m:t>
                        </m:r>
                      </m:e>
                      <m:sub>
                        <m:r>
                          <a:rPr lang="en-US" altLang="ja-JP" sz="2800" b="0" i="1" smtClean="0">
                            <a:latin typeface="Cambria Math" panose="02040503050406030204" pitchFamily="18" charset="0"/>
                          </a:rPr>
                          <m:t>𝑖</m:t>
                        </m:r>
                      </m:sub>
                    </m:sSub>
                  </m:oMath>
                </a14:m>
                <a:r>
                  <a:rPr lang="en-US" altLang="ja-JP" sz="2800" dirty="0"/>
                  <a:t> </a:t>
                </a:r>
                <a:r>
                  <a:rPr lang="ja-JP" altLang="en-US" sz="2800" dirty="0"/>
                  <a:t>ノード </a:t>
                </a:r>
                <a14:m>
                  <m:oMath xmlns:m="http://schemas.openxmlformats.org/officeDocument/2006/math">
                    <m:r>
                      <a:rPr lang="en-US" altLang="ja-JP" sz="2800" i="1" dirty="0" smtClean="0">
                        <a:latin typeface="Cambria Math" panose="02040503050406030204" pitchFamily="18" charset="0"/>
                      </a:rPr>
                      <m:t>𝑖</m:t>
                    </m:r>
                  </m:oMath>
                </a14:m>
                <a:r>
                  <a:rPr lang="en-US" altLang="ja-JP" sz="2800" dirty="0"/>
                  <a:t> </a:t>
                </a:r>
                <a:r>
                  <a:rPr lang="ja-JP" altLang="en-US" sz="2800" dirty="0"/>
                  <a:t>とショートカット接続する</a:t>
                </a:r>
                <a:endParaRPr lang="en-US" altLang="ja-JP" sz="2800" dirty="0"/>
              </a:p>
              <a:p>
                <a:r>
                  <a:rPr lang="en-US" altLang="ja-JP" sz="2800" dirty="0"/>
                  <a:t>    </a:t>
                </a:r>
                <a:r>
                  <a:rPr lang="ja-JP" altLang="en-US" sz="2800" dirty="0"/>
                  <a:t>先行ノードのインデックス集合</a:t>
                </a:r>
                <a:endParaRPr lang="en-US" altLang="ja-JP" sz="3200" dirty="0"/>
              </a:p>
            </p:txBody>
          </p:sp>
        </mc:Choice>
        <mc:Fallback xmlns="">
          <p:sp>
            <p:nvSpPr>
              <p:cNvPr id="6" name="コンテンツ プレースホルダー 2">
                <a:extLst>
                  <a:ext uri="{FF2B5EF4-FFF2-40B4-BE49-F238E27FC236}">
                    <a16:creationId xmlns:a16="http://schemas.microsoft.com/office/drawing/2014/main" id="{7012745E-292C-46BF-855A-2A4082BADC9C}"/>
                  </a:ext>
                </a:extLst>
              </p:cNvPr>
              <p:cNvSpPr txBox="1">
                <a:spLocks noRot="1" noChangeAspect="1" noMove="1" noResize="1" noEditPoints="1" noAdjustHandles="1" noChangeArrowheads="1" noChangeShapeType="1" noTextEdit="1"/>
              </p:cNvSpPr>
              <p:nvPr/>
            </p:nvSpPr>
            <p:spPr>
              <a:xfrm>
                <a:off x="822959" y="4010012"/>
                <a:ext cx="7543801" cy="2009788"/>
              </a:xfrm>
              <a:prstGeom prst="rect">
                <a:avLst/>
              </a:prstGeom>
              <a:blipFill>
                <a:blip r:embed="rId5"/>
                <a:stretch>
                  <a:fillRect l="-2019" t="-5152" b="-272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29731819"/>
      </p:ext>
    </p:extLst>
  </p:cSld>
  <p:clrMapOvr>
    <a:masterClrMapping/>
  </p:clrMapOvr>
  <mc:AlternateContent xmlns:mc="http://schemas.openxmlformats.org/markup-compatibility/2006" xmlns:p14="http://schemas.microsoft.com/office/powerpoint/2010/main">
    <mc:Choice Requires="p14">
      <p:transition spd="slow" p14:dur="2000" advTm="45424"/>
    </mc:Choice>
    <mc:Fallback xmlns="">
      <p:transition spd="slow" advTm="4542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A71CDC-97C2-465F-8B9B-AE9D55104F50}"/>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EA6F3566-9A84-4DED-A27B-A69CD8CF6C57}"/>
              </a:ext>
            </a:extLst>
          </p:cNvPr>
          <p:cNvSpPr>
            <a:spLocks noGrp="1"/>
          </p:cNvSpPr>
          <p:nvPr>
            <p:ph idx="1"/>
          </p:nvPr>
        </p:nvSpPr>
        <p:spPr>
          <a:xfrm>
            <a:off x="822959" y="1661049"/>
            <a:ext cx="7543801" cy="4531925"/>
          </a:xfrm>
        </p:spPr>
        <p:txBody>
          <a:bodyPr>
            <a:normAutofit/>
          </a:bodyPr>
          <a:lstStyle/>
          <a:p>
            <a:pPr marL="742950" indent="-742950">
              <a:buFont typeface="+mj-lt"/>
              <a:buAutoNum type="arabicPeriod"/>
            </a:pPr>
            <a:r>
              <a:rPr kumimoji="1" lang="ja-JP" altLang="en-US" dirty="0"/>
              <a:t>はじめに</a:t>
            </a:r>
            <a:endParaRPr kumimoji="1" lang="en-US" altLang="ja-JP" dirty="0"/>
          </a:p>
          <a:p>
            <a:pPr marL="742950" indent="-742950">
              <a:buFont typeface="+mj-lt"/>
              <a:buAutoNum type="arabicPeriod"/>
            </a:pPr>
            <a:r>
              <a:rPr lang="ja-JP" altLang="en-US" dirty="0">
                <a:solidFill>
                  <a:schemeClr val="bg1">
                    <a:lumMod val="75000"/>
                  </a:schemeClr>
                </a:solidFill>
              </a:rPr>
              <a:t>要素技術</a:t>
            </a:r>
            <a:endParaRPr lang="en-US" altLang="ja-JP" dirty="0">
              <a:solidFill>
                <a:schemeClr val="bg1">
                  <a:lumMod val="75000"/>
                </a:schemeClr>
              </a:solidFill>
            </a:endParaRPr>
          </a:p>
          <a:p>
            <a:pPr marL="742950" indent="-742950">
              <a:buFont typeface="+mj-lt"/>
              <a:buAutoNum type="arabicPeriod"/>
            </a:pPr>
            <a:r>
              <a:rPr lang="ja-JP" altLang="en-US" dirty="0">
                <a:solidFill>
                  <a:schemeClr val="bg1">
                    <a:lumMod val="75000"/>
                  </a:schemeClr>
                </a:solidFill>
              </a:rPr>
              <a:t>問題設定</a:t>
            </a:r>
            <a:endParaRPr lang="en-US" altLang="ja-JP" dirty="0">
              <a:solidFill>
                <a:schemeClr val="bg1">
                  <a:lumMod val="75000"/>
                </a:schemeClr>
              </a:solidFill>
            </a:endParaRPr>
          </a:p>
          <a:p>
            <a:pPr marL="742950" indent="-742950">
              <a:buFont typeface="+mj-lt"/>
              <a:buAutoNum type="arabicPeriod"/>
            </a:pPr>
            <a:r>
              <a:rPr kumimoji="1" lang="ja-JP" altLang="en-US" dirty="0">
                <a:solidFill>
                  <a:schemeClr val="bg1">
                    <a:lumMod val="75000"/>
                  </a:schemeClr>
                </a:solidFill>
              </a:rPr>
              <a:t>手法１</a:t>
            </a:r>
            <a:endParaRPr kumimoji="1" lang="en-US" altLang="ja-JP" dirty="0">
              <a:solidFill>
                <a:schemeClr val="bg1">
                  <a:lumMod val="75000"/>
                </a:schemeClr>
              </a:solidFill>
            </a:endParaRPr>
          </a:p>
          <a:p>
            <a:pPr marL="742950" indent="-742950">
              <a:buFont typeface="+mj-lt"/>
              <a:buAutoNum type="arabicPeriod"/>
            </a:pPr>
            <a:r>
              <a:rPr lang="ja-JP" altLang="en-US" dirty="0">
                <a:solidFill>
                  <a:schemeClr val="bg1">
                    <a:lumMod val="75000"/>
                  </a:schemeClr>
                </a:solidFill>
              </a:rPr>
              <a:t>手法２</a:t>
            </a:r>
            <a:r>
              <a:rPr lang="en-US" altLang="ja-JP" dirty="0">
                <a:solidFill>
                  <a:schemeClr val="bg1">
                    <a:lumMod val="75000"/>
                  </a:schemeClr>
                </a:solidFill>
              </a:rPr>
              <a:t>(GA)</a:t>
            </a:r>
          </a:p>
          <a:p>
            <a:pPr marL="742950" indent="-742950">
              <a:buFont typeface="+mj-lt"/>
              <a:buAutoNum type="arabicPeriod"/>
            </a:pPr>
            <a:r>
              <a:rPr kumimoji="1" lang="ja-JP" altLang="en-US" dirty="0">
                <a:solidFill>
                  <a:schemeClr val="bg1">
                    <a:lumMod val="75000"/>
                  </a:schemeClr>
                </a:solidFill>
              </a:rPr>
              <a:t>まとめと今後の課題</a:t>
            </a:r>
          </a:p>
        </p:txBody>
      </p:sp>
      <p:sp>
        <p:nvSpPr>
          <p:cNvPr id="4" name="スライド番号プレースホルダー 3">
            <a:extLst>
              <a:ext uri="{FF2B5EF4-FFF2-40B4-BE49-F238E27FC236}">
                <a16:creationId xmlns:a16="http://schemas.microsoft.com/office/drawing/2014/main" id="{35C788A5-E800-4B67-8212-144F12E0C41A}"/>
              </a:ext>
            </a:extLst>
          </p:cNvPr>
          <p:cNvSpPr>
            <a:spLocks noGrp="1"/>
          </p:cNvSpPr>
          <p:nvPr>
            <p:ph type="sldNum" sz="quarter" idx="12"/>
          </p:nvPr>
        </p:nvSpPr>
        <p:spPr/>
        <p:txBody>
          <a:bodyPr/>
          <a:lstStyle/>
          <a:p>
            <a:fld id="{304739FC-810C-4CDC-B60F-21F1951FBC64}" type="slidenum">
              <a:rPr kumimoji="1" lang="ja-JP" altLang="en-US" smtClean="0"/>
              <a:t>3</a:t>
            </a:fld>
            <a:endParaRPr kumimoji="1" lang="ja-JP" altLang="en-US"/>
          </a:p>
        </p:txBody>
      </p:sp>
    </p:spTree>
    <p:extLst>
      <p:ext uri="{BB962C8B-B14F-4D97-AF65-F5344CB8AC3E}">
        <p14:creationId xmlns:p14="http://schemas.microsoft.com/office/powerpoint/2010/main" val="3063094179"/>
      </p:ext>
    </p:extLst>
  </p:cSld>
  <p:clrMapOvr>
    <a:masterClrMapping/>
  </p:clrMapOvr>
  <mc:AlternateContent xmlns:mc="http://schemas.openxmlformats.org/markup-compatibility/2006" xmlns:p14="http://schemas.microsoft.com/office/powerpoint/2010/main">
    <mc:Choice Requires="p14">
      <p:transition spd="slow" p14:dur="2000" advTm="1060"/>
    </mc:Choice>
    <mc:Fallback xmlns="">
      <p:transition spd="slow" advTm="106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1 </a:t>
            </a:r>
            <a:r>
              <a:rPr kumimoji="1" lang="ja-JP" altLang="en-US" dirty="0"/>
              <a:t>： 提案手法</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6CD0B30-B81C-48A7-AD69-55ECEFD9088C}"/>
                  </a:ext>
                </a:extLst>
              </p:cNvPr>
              <p:cNvSpPr>
                <a:spLocks noGrp="1"/>
              </p:cNvSpPr>
              <p:nvPr>
                <p:ph idx="1"/>
              </p:nvPr>
            </p:nvSpPr>
            <p:spPr>
              <a:xfrm>
                <a:off x="822959" y="1661050"/>
                <a:ext cx="7543801" cy="739250"/>
              </a:xfrm>
            </p:spPr>
            <p:txBody>
              <a:bodyPr>
                <a:normAutofit/>
              </a:bodyPr>
              <a:lstStyle/>
              <a:p>
                <a14:m>
                  <m:oMath xmlns:m="http://schemas.openxmlformats.org/officeDocument/2006/math">
                    <m:r>
                      <a:rPr lang="en-US" altLang="ja-JP" i="1" dirty="0" smtClean="0">
                        <a:latin typeface="Cambria Math" panose="02040503050406030204" pitchFamily="18" charset="0"/>
                      </a:rPr>
                      <m:t>𝛼</m:t>
                    </m:r>
                  </m:oMath>
                </a14:m>
                <a:r>
                  <a:rPr lang="en-US" altLang="ja-JP" dirty="0"/>
                  <a:t> </a:t>
                </a:r>
                <a:r>
                  <a:rPr lang="ja-JP" altLang="en-US" dirty="0"/>
                  <a:t>に対する重み補正 </a:t>
                </a:r>
                <a14:m>
                  <m:oMath xmlns:m="http://schemas.openxmlformats.org/officeDocument/2006/math">
                    <m:r>
                      <a:rPr lang="en-US" altLang="ja-JP" i="1" dirty="0" smtClean="0">
                        <a:latin typeface="Cambria Math" panose="02040503050406030204" pitchFamily="18" charset="0"/>
                      </a:rPr>
                      <m:t>𝛽</m:t>
                    </m:r>
                  </m:oMath>
                </a14:m>
                <a:r>
                  <a:rPr lang="en-US" altLang="ja-JP" dirty="0"/>
                  <a:t> </a:t>
                </a:r>
              </a:p>
            </p:txBody>
          </p:sp>
        </mc:Choice>
        <mc:Fallback xmlns="">
          <p:sp>
            <p:nvSpPr>
              <p:cNvPr id="3" name="コンテンツ プレースホルダー 2">
                <a:extLst>
                  <a:ext uri="{FF2B5EF4-FFF2-40B4-BE49-F238E27FC236}">
                    <a16:creationId xmlns:a16="http://schemas.microsoft.com/office/drawing/2014/main" id="{16CD0B30-B81C-48A7-AD69-55ECEFD9088C}"/>
                  </a:ext>
                </a:extLst>
              </p:cNvPr>
              <p:cNvSpPr>
                <a:spLocks noGrp="1" noRot="1" noChangeAspect="1" noMove="1" noResize="1" noEditPoints="1" noAdjustHandles="1" noChangeArrowheads="1" noChangeShapeType="1" noTextEdit="1"/>
              </p:cNvSpPr>
              <p:nvPr>
                <p:ph idx="1"/>
              </p:nvPr>
            </p:nvSpPr>
            <p:spPr>
              <a:xfrm>
                <a:off x="822959" y="1661050"/>
                <a:ext cx="7543801" cy="739250"/>
              </a:xfrm>
              <a:blipFill>
                <a:blip r:embed="rId3"/>
                <a:stretch>
                  <a:fillRect t="-16393" b="-13115"/>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30</a:t>
            </a:fld>
            <a:endParaRPr kumimoji="1" lang="ja-JP" altLang="en-US"/>
          </a:p>
        </p:txBody>
      </p:sp>
      <p:pic>
        <p:nvPicPr>
          <p:cNvPr id="15362" name="Picture 2" descr="\begin{align*}&#10;  x_i = f^{\mathrm{c}}_{i-1, i}(x_{i-1}) + \beta_i \sum_{j \in S_i} \alpha_{ij} f^{\mathrm{s}}_{j, i} (x_j)&#10;\end{align*}">
            <a:extLst>
              <a:ext uri="{FF2B5EF4-FFF2-40B4-BE49-F238E27FC236}">
                <a16:creationId xmlns:a16="http://schemas.microsoft.com/office/drawing/2014/main" id="{57C1CF7F-89AF-4E7F-AAE7-CC5150F62B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3512" y="2689750"/>
            <a:ext cx="6276975" cy="9144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コンテンツ プレースホルダー 2">
                <a:extLst>
                  <a:ext uri="{FF2B5EF4-FFF2-40B4-BE49-F238E27FC236}">
                    <a16:creationId xmlns:a16="http://schemas.microsoft.com/office/drawing/2014/main" id="{7012745E-292C-46BF-855A-2A4082BADC9C}"/>
                  </a:ext>
                </a:extLst>
              </p:cNvPr>
              <p:cNvSpPr txBox="1">
                <a:spLocks/>
              </p:cNvSpPr>
              <p:nvPr/>
            </p:nvSpPr>
            <p:spPr>
              <a:xfrm>
                <a:off x="822959" y="4010012"/>
                <a:ext cx="7543801" cy="2009788"/>
              </a:xfrm>
              <a:prstGeom prst="rect">
                <a:avLst/>
              </a:prstGeom>
            </p:spPr>
            <p:txBody>
              <a:bodyPr vert="horz" lIns="0" tIns="45720" rIns="0" bIns="45720" rtlCol="0">
                <a:normAutofit fontScale="92500" lnSpcReduction="10000"/>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𝑓</m:t>
                        </m:r>
                      </m:e>
                      <m:sup>
                        <m:r>
                          <a:rPr lang="en-US" altLang="ja-JP" sz="2800" b="0" i="1" smtClean="0">
                            <a:latin typeface="Cambria Math" panose="02040503050406030204" pitchFamily="18" charset="0"/>
                          </a:rPr>
                          <m:t>𝑐</m:t>
                        </m:r>
                      </m:sup>
                    </m:sSup>
                  </m:oMath>
                </a14:m>
                <a:r>
                  <a:rPr lang="ja-JP" altLang="en-US" sz="2800" dirty="0"/>
                  <a:t> 畳み込み関数</a:t>
                </a:r>
                <a:endParaRPr lang="en-US" altLang="ja-JP" sz="2800" dirty="0"/>
              </a:p>
              <a:p>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𝑓</m:t>
                        </m:r>
                      </m:e>
                      <m:sup>
                        <m:r>
                          <a:rPr lang="en-US" altLang="ja-JP" sz="2800" b="0" i="1" smtClean="0">
                            <a:latin typeface="Cambria Math" panose="02040503050406030204" pitchFamily="18" charset="0"/>
                          </a:rPr>
                          <m:t>𝑠</m:t>
                        </m:r>
                      </m:sup>
                    </m:sSup>
                  </m:oMath>
                </a14:m>
                <a:r>
                  <a:rPr lang="en-US" altLang="ja-JP" sz="2800" dirty="0"/>
                  <a:t> </a:t>
                </a:r>
                <a:r>
                  <a:rPr lang="ja-JP" altLang="en-US" sz="2800" dirty="0"/>
                  <a:t>ショートカット関数</a:t>
                </a:r>
                <a:endParaRPr lang="en-US" altLang="ja-JP" sz="2800" dirty="0"/>
              </a:p>
              <a:p>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𝑆</m:t>
                        </m:r>
                      </m:e>
                      <m:sub>
                        <m:r>
                          <a:rPr lang="en-US" altLang="ja-JP" sz="2800" b="0" i="1" smtClean="0">
                            <a:latin typeface="Cambria Math" panose="02040503050406030204" pitchFamily="18" charset="0"/>
                          </a:rPr>
                          <m:t>𝑖</m:t>
                        </m:r>
                      </m:sub>
                    </m:sSub>
                  </m:oMath>
                </a14:m>
                <a:r>
                  <a:rPr lang="en-US" altLang="ja-JP" sz="2800" dirty="0"/>
                  <a:t> </a:t>
                </a:r>
                <a:r>
                  <a:rPr lang="ja-JP" altLang="en-US" sz="2800" dirty="0"/>
                  <a:t>ノード </a:t>
                </a:r>
                <a14:m>
                  <m:oMath xmlns:m="http://schemas.openxmlformats.org/officeDocument/2006/math">
                    <m:r>
                      <a:rPr lang="en-US" altLang="ja-JP" sz="2800" i="1" dirty="0" smtClean="0">
                        <a:latin typeface="Cambria Math" panose="02040503050406030204" pitchFamily="18" charset="0"/>
                      </a:rPr>
                      <m:t>𝑖</m:t>
                    </m:r>
                  </m:oMath>
                </a14:m>
                <a:r>
                  <a:rPr lang="en-US" altLang="ja-JP" sz="2800" dirty="0"/>
                  <a:t> </a:t>
                </a:r>
                <a:r>
                  <a:rPr lang="ja-JP" altLang="en-US" sz="2800" dirty="0"/>
                  <a:t>とショートカット接続する</a:t>
                </a:r>
                <a:endParaRPr lang="en-US" altLang="ja-JP" sz="2800" dirty="0"/>
              </a:p>
              <a:p>
                <a:r>
                  <a:rPr lang="en-US" altLang="ja-JP" sz="2800" dirty="0"/>
                  <a:t>    </a:t>
                </a:r>
                <a:r>
                  <a:rPr lang="ja-JP" altLang="en-US" sz="2800" dirty="0"/>
                  <a:t>先行ノードのインデックス集合</a:t>
                </a:r>
                <a:endParaRPr lang="en-US" altLang="ja-JP" sz="3200" dirty="0"/>
              </a:p>
            </p:txBody>
          </p:sp>
        </mc:Choice>
        <mc:Fallback xmlns="">
          <p:sp>
            <p:nvSpPr>
              <p:cNvPr id="6" name="コンテンツ プレースホルダー 2">
                <a:extLst>
                  <a:ext uri="{FF2B5EF4-FFF2-40B4-BE49-F238E27FC236}">
                    <a16:creationId xmlns:a16="http://schemas.microsoft.com/office/drawing/2014/main" id="{7012745E-292C-46BF-855A-2A4082BADC9C}"/>
                  </a:ext>
                </a:extLst>
              </p:cNvPr>
              <p:cNvSpPr txBox="1">
                <a:spLocks noRot="1" noChangeAspect="1" noMove="1" noResize="1" noEditPoints="1" noAdjustHandles="1" noChangeArrowheads="1" noChangeShapeType="1" noTextEdit="1"/>
              </p:cNvSpPr>
              <p:nvPr/>
            </p:nvSpPr>
            <p:spPr>
              <a:xfrm>
                <a:off x="822959" y="4010012"/>
                <a:ext cx="7543801" cy="2009788"/>
              </a:xfrm>
              <a:prstGeom prst="rect">
                <a:avLst/>
              </a:prstGeom>
              <a:blipFill>
                <a:blip r:embed="rId5"/>
                <a:stretch>
                  <a:fillRect l="-2019" t="-5152" b="-2727"/>
                </a:stretch>
              </a:blipFill>
            </p:spPr>
            <p:txBody>
              <a:bodyPr/>
              <a:lstStyle/>
              <a:p>
                <a:r>
                  <a:rPr lang="ja-JP" altLang="en-US">
                    <a:noFill/>
                  </a:rPr>
                  <a:t> </a:t>
                </a:r>
              </a:p>
            </p:txBody>
          </p:sp>
        </mc:Fallback>
      </mc:AlternateContent>
      <p:sp>
        <p:nvSpPr>
          <p:cNvPr id="5" name="正方形/長方形 4">
            <a:extLst>
              <a:ext uri="{FF2B5EF4-FFF2-40B4-BE49-F238E27FC236}">
                <a16:creationId xmlns:a16="http://schemas.microsoft.com/office/drawing/2014/main" id="{4E9B8EF6-B92D-480D-A238-C70366E0DB23}"/>
              </a:ext>
            </a:extLst>
          </p:cNvPr>
          <p:cNvSpPr/>
          <p:nvPr/>
        </p:nvSpPr>
        <p:spPr>
          <a:xfrm>
            <a:off x="4714875" y="2686050"/>
            <a:ext cx="476250" cy="59055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029113001"/>
      </p:ext>
    </p:extLst>
  </p:cSld>
  <p:clrMapOvr>
    <a:masterClrMapping/>
  </p:clrMapOvr>
  <mc:AlternateContent xmlns:mc="http://schemas.openxmlformats.org/markup-compatibility/2006" xmlns:p14="http://schemas.microsoft.com/office/powerpoint/2010/main">
    <mc:Choice Requires="p14">
      <p:transition spd="slow" p14:dur="2000" advTm="45424"/>
    </mc:Choice>
    <mc:Fallback xmlns="">
      <p:transition spd="slow" advTm="45424"/>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1 </a:t>
            </a:r>
            <a:r>
              <a:rPr kumimoji="1" lang="ja-JP" altLang="en-US" dirty="0"/>
              <a:t>： 提案手法</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6CD0B30-B81C-48A7-AD69-55ECEFD9088C}"/>
                  </a:ext>
                </a:extLst>
              </p:cNvPr>
              <p:cNvSpPr>
                <a:spLocks noGrp="1"/>
              </p:cNvSpPr>
              <p:nvPr>
                <p:ph idx="1"/>
              </p:nvPr>
            </p:nvSpPr>
            <p:spPr>
              <a:xfrm>
                <a:off x="822959" y="1661050"/>
                <a:ext cx="7543801" cy="739250"/>
              </a:xfrm>
            </p:spPr>
            <p:txBody>
              <a:bodyPr>
                <a:normAutofit/>
              </a:bodyPr>
              <a:lstStyle/>
              <a:p>
                <a14:m>
                  <m:oMath xmlns:m="http://schemas.openxmlformats.org/officeDocument/2006/math">
                    <m:r>
                      <a:rPr lang="en-US" altLang="ja-JP" i="1" dirty="0" smtClean="0">
                        <a:latin typeface="Cambria Math" panose="02040503050406030204" pitchFamily="18" charset="0"/>
                      </a:rPr>
                      <m:t>𝛼</m:t>
                    </m:r>
                  </m:oMath>
                </a14:m>
                <a:r>
                  <a:rPr lang="en-US" altLang="ja-JP" dirty="0"/>
                  <a:t> </a:t>
                </a:r>
                <a:r>
                  <a:rPr lang="ja-JP" altLang="en-US" dirty="0"/>
                  <a:t>に対する重み補正 </a:t>
                </a:r>
                <a14:m>
                  <m:oMath xmlns:m="http://schemas.openxmlformats.org/officeDocument/2006/math">
                    <m:r>
                      <a:rPr lang="en-US" altLang="ja-JP" i="1" dirty="0" smtClean="0">
                        <a:latin typeface="Cambria Math" panose="02040503050406030204" pitchFamily="18" charset="0"/>
                      </a:rPr>
                      <m:t>𝛽</m:t>
                    </m:r>
                  </m:oMath>
                </a14:m>
                <a:r>
                  <a:rPr lang="en-US" altLang="ja-JP" dirty="0"/>
                  <a:t> </a:t>
                </a:r>
              </a:p>
            </p:txBody>
          </p:sp>
        </mc:Choice>
        <mc:Fallback xmlns="">
          <p:sp>
            <p:nvSpPr>
              <p:cNvPr id="3" name="コンテンツ プレースホルダー 2">
                <a:extLst>
                  <a:ext uri="{FF2B5EF4-FFF2-40B4-BE49-F238E27FC236}">
                    <a16:creationId xmlns:a16="http://schemas.microsoft.com/office/drawing/2014/main" id="{16CD0B30-B81C-48A7-AD69-55ECEFD9088C}"/>
                  </a:ext>
                </a:extLst>
              </p:cNvPr>
              <p:cNvSpPr>
                <a:spLocks noGrp="1" noRot="1" noChangeAspect="1" noMove="1" noResize="1" noEditPoints="1" noAdjustHandles="1" noChangeArrowheads="1" noChangeShapeType="1" noTextEdit="1"/>
              </p:cNvSpPr>
              <p:nvPr>
                <p:ph idx="1"/>
              </p:nvPr>
            </p:nvSpPr>
            <p:spPr>
              <a:xfrm>
                <a:off x="822959" y="1661050"/>
                <a:ext cx="7543801" cy="739250"/>
              </a:xfrm>
              <a:blipFill>
                <a:blip r:embed="rId3"/>
                <a:stretch>
                  <a:fillRect t="-16393" b="-13115"/>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31</a:t>
            </a:fld>
            <a:endParaRPr kumimoji="1" lang="ja-JP" altLang="en-US"/>
          </a:p>
        </p:txBody>
      </p:sp>
      <p:pic>
        <p:nvPicPr>
          <p:cNvPr id="15362" name="Picture 2" descr="\begin{align*}&#10;  x_i = f^{\mathrm{c}}_{i-1, i}(x_{i-1}) + \beta_i \sum_{j \in S_i} \alpha_{ij} f^{\mathrm{s}}_{j, i} (x_j)&#10;\end{align*}">
            <a:extLst>
              <a:ext uri="{FF2B5EF4-FFF2-40B4-BE49-F238E27FC236}">
                <a16:creationId xmlns:a16="http://schemas.microsoft.com/office/drawing/2014/main" id="{57C1CF7F-89AF-4E7F-AAE7-CC5150F62B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3512" y="2689750"/>
            <a:ext cx="6276975" cy="9144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コンテンツ プレースホルダー 2">
                <a:extLst>
                  <a:ext uri="{FF2B5EF4-FFF2-40B4-BE49-F238E27FC236}">
                    <a16:creationId xmlns:a16="http://schemas.microsoft.com/office/drawing/2014/main" id="{7012745E-292C-46BF-855A-2A4082BADC9C}"/>
                  </a:ext>
                </a:extLst>
              </p:cNvPr>
              <p:cNvSpPr txBox="1">
                <a:spLocks/>
              </p:cNvSpPr>
              <p:nvPr/>
            </p:nvSpPr>
            <p:spPr>
              <a:xfrm>
                <a:off x="822959" y="4010012"/>
                <a:ext cx="7543801" cy="2009788"/>
              </a:xfrm>
              <a:prstGeom prst="rect">
                <a:avLst/>
              </a:prstGeom>
            </p:spPr>
            <p:txBody>
              <a:bodyPr vert="horz" lIns="0" tIns="45720" rIns="0" bIns="45720" rtlCol="0">
                <a:normAutofit fontScale="92500" lnSpcReduction="10000"/>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𝑓</m:t>
                        </m:r>
                      </m:e>
                      <m:sup>
                        <m:r>
                          <a:rPr lang="en-US" altLang="ja-JP" sz="2800" b="0" i="1" smtClean="0">
                            <a:latin typeface="Cambria Math" panose="02040503050406030204" pitchFamily="18" charset="0"/>
                          </a:rPr>
                          <m:t>𝑐</m:t>
                        </m:r>
                      </m:sup>
                    </m:sSup>
                  </m:oMath>
                </a14:m>
                <a:r>
                  <a:rPr lang="ja-JP" altLang="en-US" sz="2800" dirty="0"/>
                  <a:t> 畳み込み関数</a:t>
                </a:r>
                <a:endParaRPr lang="en-US" altLang="ja-JP" sz="2800" dirty="0"/>
              </a:p>
              <a:p>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𝑓</m:t>
                        </m:r>
                      </m:e>
                      <m:sup>
                        <m:r>
                          <a:rPr lang="en-US" altLang="ja-JP" sz="2800" b="0" i="1" smtClean="0">
                            <a:latin typeface="Cambria Math" panose="02040503050406030204" pitchFamily="18" charset="0"/>
                          </a:rPr>
                          <m:t>𝑠</m:t>
                        </m:r>
                      </m:sup>
                    </m:sSup>
                  </m:oMath>
                </a14:m>
                <a:r>
                  <a:rPr lang="en-US" altLang="ja-JP" sz="2800" dirty="0"/>
                  <a:t> </a:t>
                </a:r>
                <a:r>
                  <a:rPr lang="ja-JP" altLang="en-US" sz="2800" dirty="0"/>
                  <a:t>ショートカット関数</a:t>
                </a:r>
                <a:endParaRPr lang="en-US" altLang="ja-JP" sz="2800" dirty="0"/>
              </a:p>
              <a:p>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𝑆</m:t>
                        </m:r>
                      </m:e>
                      <m:sub>
                        <m:r>
                          <a:rPr lang="en-US" altLang="ja-JP" sz="2800" b="0" i="1" smtClean="0">
                            <a:latin typeface="Cambria Math" panose="02040503050406030204" pitchFamily="18" charset="0"/>
                          </a:rPr>
                          <m:t>𝑖</m:t>
                        </m:r>
                      </m:sub>
                    </m:sSub>
                  </m:oMath>
                </a14:m>
                <a:r>
                  <a:rPr lang="en-US" altLang="ja-JP" sz="2800" dirty="0"/>
                  <a:t> </a:t>
                </a:r>
                <a:r>
                  <a:rPr lang="ja-JP" altLang="en-US" sz="2800" dirty="0"/>
                  <a:t>ノード </a:t>
                </a:r>
                <a14:m>
                  <m:oMath xmlns:m="http://schemas.openxmlformats.org/officeDocument/2006/math">
                    <m:r>
                      <a:rPr lang="en-US" altLang="ja-JP" sz="2800" i="1" dirty="0" smtClean="0">
                        <a:latin typeface="Cambria Math" panose="02040503050406030204" pitchFamily="18" charset="0"/>
                      </a:rPr>
                      <m:t>𝑖</m:t>
                    </m:r>
                  </m:oMath>
                </a14:m>
                <a:r>
                  <a:rPr lang="en-US" altLang="ja-JP" sz="2800" dirty="0"/>
                  <a:t> </a:t>
                </a:r>
                <a:r>
                  <a:rPr lang="ja-JP" altLang="en-US" sz="2800" dirty="0"/>
                  <a:t>とショートカット接続する</a:t>
                </a:r>
                <a:endParaRPr lang="en-US" altLang="ja-JP" sz="2800" dirty="0"/>
              </a:p>
              <a:p>
                <a:r>
                  <a:rPr lang="en-US" altLang="ja-JP" sz="2800" dirty="0"/>
                  <a:t>    </a:t>
                </a:r>
                <a:r>
                  <a:rPr lang="ja-JP" altLang="en-US" sz="2800" dirty="0"/>
                  <a:t>先行ノードのインデックス集合</a:t>
                </a:r>
                <a:endParaRPr lang="en-US" altLang="ja-JP" sz="3200" dirty="0"/>
              </a:p>
            </p:txBody>
          </p:sp>
        </mc:Choice>
        <mc:Fallback xmlns="">
          <p:sp>
            <p:nvSpPr>
              <p:cNvPr id="6" name="コンテンツ プレースホルダー 2">
                <a:extLst>
                  <a:ext uri="{FF2B5EF4-FFF2-40B4-BE49-F238E27FC236}">
                    <a16:creationId xmlns:a16="http://schemas.microsoft.com/office/drawing/2014/main" id="{7012745E-292C-46BF-855A-2A4082BADC9C}"/>
                  </a:ext>
                </a:extLst>
              </p:cNvPr>
              <p:cNvSpPr txBox="1">
                <a:spLocks noRot="1" noChangeAspect="1" noMove="1" noResize="1" noEditPoints="1" noAdjustHandles="1" noChangeArrowheads="1" noChangeShapeType="1" noTextEdit="1"/>
              </p:cNvSpPr>
              <p:nvPr/>
            </p:nvSpPr>
            <p:spPr>
              <a:xfrm>
                <a:off x="822959" y="4010012"/>
                <a:ext cx="7543801" cy="2009788"/>
              </a:xfrm>
              <a:prstGeom prst="rect">
                <a:avLst/>
              </a:prstGeom>
              <a:blipFill>
                <a:blip r:embed="rId5"/>
                <a:stretch>
                  <a:fillRect l="-2019" t="-5152" b="-272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41280438"/>
      </p:ext>
    </p:extLst>
  </p:cSld>
  <p:clrMapOvr>
    <a:masterClrMapping/>
  </p:clrMapOvr>
  <mc:AlternateContent xmlns:mc="http://schemas.openxmlformats.org/markup-compatibility/2006" xmlns:p14="http://schemas.microsoft.com/office/powerpoint/2010/main">
    <mc:Choice Requires="p14">
      <p:transition spd="slow" p14:dur="2000" advTm="45424"/>
    </mc:Choice>
    <mc:Fallback xmlns="">
      <p:transition spd="slow" advTm="45424"/>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1 </a:t>
            </a:r>
            <a:r>
              <a:rPr kumimoji="1" lang="ja-JP" altLang="en-US" dirty="0"/>
              <a:t>： 提案手法</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6CD0B30-B81C-48A7-AD69-55ECEFD9088C}"/>
                  </a:ext>
                </a:extLst>
              </p:cNvPr>
              <p:cNvSpPr>
                <a:spLocks noGrp="1"/>
              </p:cNvSpPr>
              <p:nvPr>
                <p:ph idx="1"/>
              </p:nvPr>
            </p:nvSpPr>
            <p:spPr>
              <a:xfrm>
                <a:off x="822959" y="1661049"/>
                <a:ext cx="7660178" cy="1425051"/>
              </a:xfrm>
            </p:spPr>
            <p:txBody>
              <a:bodyPr>
                <a:normAutofit fontScale="85000" lnSpcReduction="10000"/>
              </a:bodyPr>
              <a:lstStyle/>
              <a:p>
                <a:r>
                  <a:rPr lang="ja-JP" altLang="en-US" dirty="0"/>
                  <a:t>ただし </a:t>
                </a:r>
                <a14:m>
                  <m:oMath xmlns:m="http://schemas.openxmlformats.org/officeDocument/2006/math">
                    <m:r>
                      <a:rPr lang="en-US" altLang="ja-JP" i="1" dirty="0" smtClean="0">
                        <a:latin typeface="Cambria Math" panose="02040503050406030204" pitchFamily="18" charset="0"/>
                      </a:rPr>
                      <m:t>𝛽</m:t>
                    </m:r>
                    <m:r>
                      <a:rPr lang="en-US" altLang="ja-JP" i="1" dirty="0" smtClean="0">
                        <a:latin typeface="Cambria Math" panose="02040503050406030204" pitchFamily="18" charset="0"/>
                      </a:rPr>
                      <m:t> = 0</m:t>
                    </m:r>
                  </m:oMath>
                </a14:m>
                <a:r>
                  <a:rPr lang="ja-JP" altLang="en-US" dirty="0"/>
                  <a:t> で勾配の更新が</a:t>
                </a:r>
                <a:endParaRPr lang="en-US" altLang="ja-JP" dirty="0"/>
              </a:p>
              <a:p>
                <a:r>
                  <a:rPr lang="ja-JP" altLang="en-US" dirty="0"/>
                  <a:t>できなくなるので</a:t>
                </a:r>
                <a:r>
                  <a:rPr lang="en-US" altLang="ja-JP" dirty="0"/>
                  <a:t>, </a:t>
                </a:r>
                <a:r>
                  <a:rPr lang="ja-JP" altLang="en-US" dirty="0"/>
                  <a:t>補正した </a:t>
                </a:r>
                <a14:m>
                  <m:oMath xmlns:m="http://schemas.openxmlformats.org/officeDocument/2006/math">
                    <m:acc>
                      <m:accPr>
                        <m:chr m:val="̂"/>
                        <m:ctrlPr>
                          <a:rPr lang="en-US" altLang="ja-JP" i="1" dirty="0" smtClean="0">
                            <a:latin typeface="Cambria Math" panose="02040503050406030204" pitchFamily="18" charset="0"/>
                          </a:rPr>
                        </m:ctrlPr>
                      </m:accPr>
                      <m:e>
                        <m:r>
                          <a:rPr lang="en-US" altLang="ja-JP" b="0" i="1" dirty="0" smtClean="0">
                            <a:latin typeface="Cambria Math" panose="02040503050406030204" pitchFamily="18" charset="0"/>
                          </a:rPr>
                          <m:t>𝛽</m:t>
                        </m:r>
                      </m:e>
                    </m:acc>
                  </m:oMath>
                </a14:m>
                <a:r>
                  <a:rPr lang="en-US" altLang="ja-JP" dirty="0"/>
                  <a:t> </a:t>
                </a:r>
                <a:r>
                  <a:rPr lang="ja-JP" altLang="en-US" dirty="0"/>
                  <a:t>を用いる</a:t>
                </a:r>
                <a:r>
                  <a:rPr lang="en-US" altLang="ja-JP" dirty="0"/>
                  <a:t> </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16CD0B30-B81C-48A7-AD69-55ECEFD9088C}"/>
                  </a:ext>
                </a:extLst>
              </p:cNvPr>
              <p:cNvSpPr>
                <a:spLocks noGrp="1" noRot="1" noChangeAspect="1" noMove="1" noResize="1" noEditPoints="1" noAdjustHandles="1" noChangeArrowheads="1" noChangeShapeType="1" noTextEdit="1"/>
              </p:cNvSpPr>
              <p:nvPr>
                <p:ph idx="1"/>
              </p:nvPr>
            </p:nvSpPr>
            <p:spPr>
              <a:xfrm>
                <a:off x="822959" y="1661049"/>
                <a:ext cx="7660178" cy="1425051"/>
              </a:xfrm>
              <a:blipFill>
                <a:blip r:embed="rId2"/>
                <a:stretch>
                  <a:fillRect l="-3103" t="-940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32</a:t>
            </a:fld>
            <a:endParaRPr kumimoji="1" lang="ja-JP" altLang="en-US"/>
          </a:p>
        </p:txBody>
      </p:sp>
      <p:pic>
        <p:nvPicPr>
          <p:cNvPr id="17410" name="Picture 2" descr="\begin{align*}&#10;  \hat{\beta} = \begin{cases}&#10;    \exp(\beta - 1) &amp; (\beta \leq 1) \\&#10;    \log(\beta) + 1 &amp; (\mathrm{otherwise})&#10;  \end{cases}&#10;\end{align*}">
            <a:extLst>
              <a:ext uri="{FF2B5EF4-FFF2-40B4-BE49-F238E27FC236}">
                <a16:creationId xmlns:a16="http://schemas.microsoft.com/office/drawing/2014/main" id="{F438544B-D30C-4673-8279-92FE2BCE32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1583" y="3331698"/>
            <a:ext cx="5210175"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543258"/>
      </p:ext>
    </p:extLst>
  </p:cSld>
  <p:clrMapOvr>
    <a:masterClrMapping/>
  </p:clrMapOvr>
  <mc:AlternateContent xmlns:mc="http://schemas.openxmlformats.org/markup-compatibility/2006" xmlns:p14="http://schemas.microsoft.com/office/powerpoint/2010/main">
    <mc:Choice Requires="p14">
      <p:transition spd="slow" p14:dur="2000" advTm="16118"/>
    </mc:Choice>
    <mc:Fallback xmlns="">
      <p:transition spd="slow" advTm="16118"/>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学習の手順</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6CD0B30-B81C-48A7-AD69-55ECEFD9088C}"/>
                  </a:ext>
                </a:extLst>
              </p:cNvPr>
              <p:cNvSpPr>
                <a:spLocks noGrp="1"/>
              </p:cNvSpPr>
              <p:nvPr>
                <p:ph idx="1"/>
              </p:nvPr>
            </p:nvSpPr>
            <p:spPr>
              <a:xfrm>
                <a:off x="822959" y="1661049"/>
                <a:ext cx="8073391" cy="4531925"/>
              </a:xfrm>
            </p:spPr>
            <p:txBody>
              <a:bodyPr>
                <a:normAutofit/>
              </a:bodyPr>
              <a:lstStyle/>
              <a:p>
                <a:pPr marL="742950" indent="-742950">
                  <a:lnSpc>
                    <a:spcPct val="150000"/>
                  </a:lnSpc>
                  <a:buFont typeface="+mj-lt"/>
                  <a:buAutoNum type="arabicPeriod"/>
                </a:pPr>
                <a:r>
                  <a:rPr lang="ja-JP" altLang="en-US" sz="3200" dirty="0"/>
                  <a:t>探索：アーキテクチャ </a:t>
                </a:r>
                <a14:m>
                  <m:oMath xmlns:m="http://schemas.openxmlformats.org/officeDocument/2006/math">
                    <m:r>
                      <a:rPr lang="ja-JP" altLang="en-US" sz="3200" i="1" smtClean="0">
                        <a:latin typeface="Cambria Math" panose="02040503050406030204" pitchFamily="18" charset="0"/>
                      </a:rPr>
                      <m:t>𝛼</m:t>
                    </m:r>
                  </m:oMath>
                </a14:m>
                <a:r>
                  <a:rPr lang="en-US" altLang="ja-JP" sz="3200" dirty="0"/>
                  <a:t> </a:t>
                </a:r>
                <a:r>
                  <a:rPr lang="ja-JP" altLang="en-US" sz="3200" dirty="0"/>
                  <a:t>の訓練</a:t>
                </a:r>
                <a:endParaRPr lang="en-US" altLang="ja-JP" sz="3200" dirty="0"/>
              </a:p>
              <a:p>
                <a:pPr marL="742950" indent="-742950">
                  <a:lnSpc>
                    <a:spcPct val="150000"/>
                  </a:lnSpc>
                  <a:buFont typeface="+mj-lt"/>
                  <a:buAutoNum type="arabicPeriod"/>
                </a:pPr>
                <a:r>
                  <a:rPr lang="ja-JP" altLang="en-US" sz="3200" dirty="0"/>
                  <a:t>構成：</a:t>
                </a:r>
                <a14:m>
                  <m:oMath xmlns:m="http://schemas.openxmlformats.org/officeDocument/2006/math">
                    <m:r>
                      <a:rPr lang="ja-JP" altLang="en-US" sz="3200" i="1">
                        <a:latin typeface="Cambria Math" panose="02040503050406030204" pitchFamily="18" charset="0"/>
                      </a:rPr>
                      <m:t>𝛼</m:t>
                    </m:r>
                  </m:oMath>
                </a14:m>
                <a:r>
                  <a:rPr lang="ja-JP" altLang="en-US" sz="3200" dirty="0"/>
                  <a:t> からネットワークを構成</a:t>
                </a:r>
                <a:endParaRPr lang="en-US" altLang="ja-JP" sz="3200" dirty="0"/>
              </a:p>
              <a:p>
                <a:pPr marL="742950" indent="-742950">
                  <a:lnSpc>
                    <a:spcPct val="150000"/>
                  </a:lnSpc>
                  <a:buFont typeface="+mj-lt"/>
                  <a:buAutoNum type="arabicPeriod"/>
                </a:pPr>
                <a:r>
                  <a:rPr lang="ja-JP" altLang="en-US" sz="3200" dirty="0"/>
                  <a:t>評価：ネットワークを逆伝播で訓練</a:t>
                </a:r>
                <a:r>
                  <a:rPr lang="en-US" altLang="ja-JP" sz="3200" dirty="0"/>
                  <a:t>, </a:t>
                </a:r>
              </a:p>
              <a:p>
                <a:pPr>
                  <a:lnSpc>
                    <a:spcPct val="150000"/>
                  </a:lnSpc>
                </a:pPr>
                <a:r>
                  <a:rPr lang="en-US" altLang="ja-JP" sz="3200" dirty="0"/>
                  <a:t>	        </a:t>
                </a:r>
                <a:r>
                  <a:rPr lang="ja-JP" altLang="en-US" sz="3200" dirty="0"/>
                  <a:t>テストデータで性能を評価</a:t>
                </a:r>
                <a:endParaRPr kumimoji="1" lang="ja-JP" altLang="en-US" sz="3200" dirty="0"/>
              </a:p>
            </p:txBody>
          </p:sp>
        </mc:Choice>
        <mc:Fallback xmlns="">
          <p:sp>
            <p:nvSpPr>
              <p:cNvPr id="3" name="コンテンツ プレースホルダー 2">
                <a:extLst>
                  <a:ext uri="{FF2B5EF4-FFF2-40B4-BE49-F238E27FC236}">
                    <a16:creationId xmlns:a16="http://schemas.microsoft.com/office/drawing/2014/main" id="{16CD0B30-B81C-48A7-AD69-55ECEFD9088C}"/>
                  </a:ext>
                </a:extLst>
              </p:cNvPr>
              <p:cNvSpPr>
                <a:spLocks noGrp="1" noRot="1" noChangeAspect="1" noMove="1" noResize="1" noEditPoints="1" noAdjustHandles="1" noChangeArrowheads="1" noChangeShapeType="1" noTextEdit="1"/>
              </p:cNvSpPr>
              <p:nvPr>
                <p:ph idx="1"/>
              </p:nvPr>
            </p:nvSpPr>
            <p:spPr>
              <a:xfrm>
                <a:off x="822959" y="1661049"/>
                <a:ext cx="8073391" cy="4531925"/>
              </a:xfrm>
              <a:blipFill>
                <a:blip r:embed="rId3"/>
                <a:stretch>
                  <a:fillRect l="-3776" t="-134"/>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33</a:t>
            </a:fld>
            <a:endParaRPr kumimoji="1" lang="ja-JP" altLang="en-US"/>
          </a:p>
        </p:txBody>
      </p:sp>
    </p:spTree>
    <p:extLst>
      <p:ext uri="{BB962C8B-B14F-4D97-AF65-F5344CB8AC3E}">
        <p14:creationId xmlns:p14="http://schemas.microsoft.com/office/powerpoint/2010/main" val="3156904643"/>
      </p:ext>
    </p:extLst>
  </p:cSld>
  <p:clrMapOvr>
    <a:masterClrMapping/>
  </p:clrMapOvr>
  <mc:AlternateContent xmlns:mc="http://schemas.openxmlformats.org/markup-compatibility/2006" xmlns:p14="http://schemas.microsoft.com/office/powerpoint/2010/main">
    <mc:Choice Requires="p14">
      <p:transition spd="slow" p14:dur="2000" advTm="33063"/>
    </mc:Choice>
    <mc:Fallback xmlns="">
      <p:transition spd="slow" advTm="33063"/>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構成手法</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6CD0B30-B81C-48A7-AD69-55ECEFD9088C}"/>
                  </a:ext>
                </a:extLst>
              </p:cNvPr>
              <p:cNvSpPr>
                <a:spLocks noGrp="1"/>
              </p:cNvSpPr>
              <p:nvPr>
                <p:ph idx="1"/>
              </p:nvPr>
            </p:nvSpPr>
            <p:spPr/>
            <p:txBody>
              <a:bodyPr>
                <a:normAutofit/>
              </a:bodyPr>
              <a:lstStyle/>
              <a:p>
                <a:pPr marL="571500" indent="-571500">
                  <a:lnSpc>
                    <a:spcPct val="100000"/>
                  </a:lnSpc>
                  <a:buFont typeface="Wingdings" panose="05000000000000000000" pitchFamily="2" charset="2"/>
                  <a:buChar char="n"/>
                </a:pPr>
                <a:r>
                  <a:rPr lang="ja-JP" altLang="en-US" dirty="0"/>
                  <a:t>構成手法 </a:t>
                </a:r>
                <a:r>
                  <a:rPr lang="en-US" altLang="ja-JP" dirty="0"/>
                  <a:t>A : </a:t>
                </a:r>
                <a:r>
                  <a:rPr lang="ja-JP" altLang="en-US" dirty="0"/>
                  <a:t>大きい順</a:t>
                </a:r>
                <a:endParaRPr lang="en-US" altLang="ja-JP" dirty="0"/>
              </a:p>
              <a:p>
                <a:pPr>
                  <a:lnSpc>
                    <a:spcPct val="100000"/>
                  </a:lnSpc>
                </a:pPr>
                <a:r>
                  <a:rPr lang="ja-JP" altLang="en-US" dirty="0"/>
                  <a:t>先行ノードの中で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𝛼</m:t>
                        </m:r>
                      </m:e>
                      <m:sub>
                        <m:r>
                          <a:rPr lang="en-US" altLang="ja-JP" i="1">
                            <a:latin typeface="Cambria Math" panose="02040503050406030204" pitchFamily="18" charset="0"/>
                          </a:rPr>
                          <m:t>𝑗</m:t>
                        </m:r>
                      </m:sub>
                    </m:sSub>
                  </m:oMath>
                </a14:m>
                <a:r>
                  <a:rPr lang="ja-JP" altLang="en-US" dirty="0"/>
                  <a:t> が大きい順に</a:t>
                </a:r>
                <a:endParaRPr lang="en-US" altLang="ja-JP" dirty="0"/>
              </a:p>
              <a:p>
                <a:pPr>
                  <a:lnSpc>
                    <a:spcPct val="100000"/>
                  </a:lnSpc>
                </a:pPr>
                <a14:m>
                  <m:oMath xmlns:m="http://schemas.openxmlformats.org/officeDocument/2006/math">
                    <m:r>
                      <m:rPr>
                        <m:sty m:val="p"/>
                      </m:rPr>
                      <a:rPr lang="en-US" altLang="ja-JP" b="0" i="1" smtClean="0">
                        <a:latin typeface="Cambria Math" panose="02040503050406030204" pitchFamily="18" charset="0"/>
                      </a:rPr>
                      <m:t>round</m:t>
                    </m:r>
                    <m:r>
                      <a:rPr lang="en-US" altLang="ja-JP" b="0" i="1" smtClean="0">
                        <a:latin typeface="Cambria Math" panose="02040503050406030204" pitchFamily="18" charset="0"/>
                      </a:rPr>
                      <m:t>(</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𝑗</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𝑆</m:t>
                            </m:r>
                          </m:e>
                          <m:sub>
                            <m:r>
                              <a:rPr lang="en-US" altLang="ja-JP" b="0" i="1" smtClean="0">
                                <a:latin typeface="Cambria Math" panose="02040503050406030204" pitchFamily="18" charset="0"/>
                              </a:rPr>
                              <m:t>𝑖</m:t>
                            </m:r>
                          </m:sub>
                        </m:sSub>
                      </m:sub>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𝛼</m:t>
                            </m:r>
                          </m:e>
                          <m:sub>
                            <m:r>
                              <a:rPr lang="en-US" altLang="ja-JP" b="0" i="1" smtClean="0">
                                <a:latin typeface="Cambria Math" panose="02040503050406030204" pitchFamily="18" charset="0"/>
                              </a:rPr>
                              <m:t>𝑗</m:t>
                            </m:r>
                          </m:sub>
                        </m:sSub>
                      </m:e>
                    </m:nary>
                    <m:r>
                      <a:rPr lang="en-US" altLang="ja-JP" b="0" i="1" smtClean="0">
                        <a:latin typeface="Cambria Math" panose="02040503050406030204" pitchFamily="18" charset="0"/>
                      </a:rPr>
                      <m:t>)</m:t>
                    </m:r>
                  </m:oMath>
                </a14:m>
                <a:r>
                  <a:rPr lang="ja-JP" altLang="en-US" dirty="0"/>
                  <a:t> 本 採択 </a:t>
                </a:r>
                <a:endParaRPr lang="en-US" altLang="ja-JP" dirty="0"/>
              </a:p>
              <a:p>
                <a:pPr>
                  <a:lnSpc>
                    <a:spcPct val="100000"/>
                  </a:lnSpc>
                </a:pPr>
                <a:endParaRPr lang="en-US" altLang="ja-JP" dirty="0"/>
              </a:p>
              <a:p>
                <a:pPr marL="571500" indent="-571500">
                  <a:lnSpc>
                    <a:spcPct val="100000"/>
                  </a:lnSpc>
                  <a:buFont typeface="Wingdings" panose="05000000000000000000" pitchFamily="2" charset="2"/>
                  <a:buChar char="n"/>
                </a:pPr>
                <a:r>
                  <a:rPr lang="ja-JP" altLang="en-US" dirty="0"/>
                  <a:t>構成手法 </a:t>
                </a:r>
                <a:r>
                  <a:rPr lang="en-US" altLang="ja-JP" dirty="0"/>
                  <a:t>B : </a:t>
                </a:r>
                <a:r>
                  <a:rPr lang="ja-JP" altLang="en-US" dirty="0"/>
                  <a:t>閾値</a:t>
                </a:r>
                <a:endParaRPr lang="en-US" altLang="ja-JP" dirty="0"/>
              </a:p>
              <a:p>
                <a:pPr>
                  <a:lnSpc>
                    <a:spcPct val="100000"/>
                  </a:lnSpc>
                </a:pP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𝛼</m:t>
                        </m:r>
                      </m:e>
                      <m:sub>
                        <m:r>
                          <a:rPr lang="en-US" altLang="ja-JP" i="1">
                            <a:latin typeface="Cambria Math" panose="02040503050406030204" pitchFamily="18" charset="0"/>
                          </a:rPr>
                          <m:t>𝑗</m:t>
                        </m:r>
                      </m:sub>
                    </m:sSub>
                  </m:oMath>
                </a14:m>
                <a:r>
                  <a:rPr lang="ja-JP" altLang="en-US" dirty="0"/>
                  <a:t> が閾値</a:t>
                </a:r>
                <a:r>
                  <a:rPr lang="en-US" altLang="ja-JP" dirty="0"/>
                  <a:t>(</a:t>
                </a:r>
                <a14:m>
                  <m:oMath xmlns:m="http://schemas.openxmlformats.org/officeDocument/2006/math">
                    <m:r>
                      <a:rPr lang="en-US" altLang="ja-JP" b="0" i="1" smtClean="0">
                        <a:latin typeface="Cambria Math" panose="02040503050406030204" pitchFamily="18" charset="0"/>
                      </a:rPr>
                      <m:t>0.5</m:t>
                    </m:r>
                  </m:oMath>
                </a14:m>
                <a:r>
                  <a:rPr lang="en-US" altLang="ja-JP" dirty="0"/>
                  <a:t>)</a:t>
                </a:r>
                <a:r>
                  <a:rPr lang="ja-JP" altLang="en-US" dirty="0"/>
                  <a:t>以上の辺を全て採択</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16CD0B30-B81C-48A7-AD69-55ECEFD9088C}"/>
                  </a:ext>
                </a:extLst>
              </p:cNvPr>
              <p:cNvSpPr>
                <a:spLocks noGrp="1" noRot="1" noChangeAspect="1" noMove="1" noResize="1" noEditPoints="1" noAdjustHandles="1" noChangeArrowheads="1" noChangeShapeType="1" noTextEdit="1"/>
              </p:cNvSpPr>
              <p:nvPr>
                <p:ph idx="1"/>
              </p:nvPr>
            </p:nvSpPr>
            <p:spPr>
              <a:blipFill>
                <a:blip r:embed="rId3"/>
                <a:stretch>
                  <a:fillRect l="-3635" t="-2151" b="-457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34</a:t>
            </a:fld>
            <a:endParaRPr kumimoji="1" lang="ja-JP" altLang="en-US"/>
          </a:p>
        </p:txBody>
      </p:sp>
    </p:spTree>
    <p:extLst>
      <p:ext uri="{BB962C8B-B14F-4D97-AF65-F5344CB8AC3E}">
        <p14:creationId xmlns:p14="http://schemas.microsoft.com/office/powerpoint/2010/main" val="3499690431"/>
      </p:ext>
    </p:extLst>
  </p:cSld>
  <p:clrMapOvr>
    <a:masterClrMapping/>
  </p:clrMapOvr>
  <mc:AlternateContent xmlns:mc="http://schemas.openxmlformats.org/markup-compatibility/2006" xmlns:p14="http://schemas.microsoft.com/office/powerpoint/2010/main">
    <mc:Choice Requires="p14">
      <p:transition spd="slow" p14:dur="2000" advTm="50118"/>
    </mc:Choice>
    <mc:Fallback xmlns="">
      <p:transition spd="slow" advTm="50118"/>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1 </a:t>
            </a:r>
            <a:r>
              <a:rPr kumimoji="1" lang="ja-JP" altLang="en-US" dirty="0"/>
              <a:t>： 設定</a:t>
            </a:r>
          </a:p>
        </p:txBody>
      </p:sp>
      <p:graphicFrame>
        <p:nvGraphicFramePr>
          <p:cNvPr id="7" name="コンテンツ プレースホルダー 6">
            <a:extLst>
              <a:ext uri="{FF2B5EF4-FFF2-40B4-BE49-F238E27FC236}">
                <a16:creationId xmlns:a16="http://schemas.microsoft.com/office/drawing/2014/main" id="{1C41816B-2609-4894-8681-D3411A4DCB32}"/>
              </a:ext>
            </a:extLst>
          </p:cNvPr>
          <p:cNvGraphicFramePr>
            <a:graphicFrameLocks noGrp="1"/>
          </p:cNvGraphicFramePr>
          <p:nvPr>
            <p:ph idx="1"/>
            <p:extLst>
              <p:ext uri="{D42A27DB-BD31-4B8C-83A1-F6EECF244321}">
                <p14:modId xmlns:p14="http://schemas.microsoft.com/office/powerpoint/2010/main" val="477371794"/>
              </p:ext>
            </p:extLst>
          </p:nvPr>
        </p:nvGraphicFramePr>
        <p:xfrm>
          <a:off x="822325" y="1472567"/>
          <a:ext cx="7543800" cy="741680"/>
        </p:xfrm>
        <a:graphic>
          <a:graphicData uri="http://schemas.openxmlformats.org/drawingml/2006/table">
            <a:tbl>
              <a:tblPr firstRow="1" bandRow="1">
                <a:tableStyleId>{5940675A-B579-460E-94D1-54222C63F5DA}</a:tableStyleId>
              </a:tblPr>
              <a:tblGrid>
                <a:gridCol w="1787525">
                  <a:extLst>
                    <a:ext uri="{9D8B030D-6E8A-4147-A177-3AD203B41FA5}">
                      <a16:colId xmlns:a16="http://schemas.microsoft.com/office/drawing/2014/main" val="3294734784"/>
                    </a:ext>
                  </a:extLst>
                </a:gridCol>
                <a:gridCol w="5756275">
                  <a:extLst>
                    <a:ext uri="{9D8B030D-6E8A-4147-A177-3AD203B41FA5}">
                      <a16:colId xmlns:a16="http://schemas.microsoft.com/office/drawing/2014/main" val="3247234136"/>
                    </a:ext>
                  </a:extLst>
                </a:gridCol>
              </a:tblGrid>
              <a:tr h="370840">
                <a:tc>
                  <a:txBody>
                    <a:bodyPr/>
                    <a:lstStyle/>
                    <a:p>
                      <a:r>
                        <a:rPr lang="en-US" altLang="ja-JP" dirty="0"/>
                        <a:t>Loss</a:t>
                      </a:r>
                      <a:endParaRPr kumimoji="1" lang="ja-JP" altLang="en-US" dirty="0"/>
                    </a:p>
                  </a:txBody>
                  <a:tcPr/>
                </a:tc>
                <a:tc>
                  <a:txBody>
                    <a:bodyPr/>
                    <a:lstStyle/>
                    <a:p>
                      <a:r>
                        <a:rPr lang="en-US" altLang="ja-JP" dirty="0"/>
                        <a:t>Cross Entropy Loss</a:t>
                      </a:r>
                      <a:endParaRPr kumimoji="1" lang="ja-JP" altLang="en-US" dirty="0"/>
                    </a:p>
                  </a:txBody>
                  <a:tcPr/>
                </a:tc>
                <a:extLst>
                  <a:ext uri="{0D108BD9-81ED-4DB2-BD59-A6C34878D82A}">
                    <a16:rowId xmlns:a16="http://schemas.microsoft.com/office/drawing/2014/main" val="4068467951"/>
                  </a:ext>
                </a:extLst>
              </a:tr>
              <a:tr h="370840">
                <a:tc>
                  <a:txBody>
                    <a:bodyPr/>
                    <a:lstStyle/>
                    <a:p>
                      <a:r>
                        <a:rPr lang="en-US" altLang="ja-JP" dirty="0"/>
                        <a:t>batch size</a:t>
                      </a:r>
                      <a:endParaRPr kumimoji="1" lang="ja-JP" altLang="en-US" dirty="0"/>
                    </a:p>
                  </a:txBody>
                  <a:tcPr/>
                </a:tc>
                <a:tc>
                  <a:txBody>
                    <a:bodyPr/>
                    <a:lstStyle/>
                    <a:p>
                      <a:r>
                        <a:rPr lang="en-US" altLang="ja-JP" dirty="0"/>
                        <a:t>64</a:t>
                      </a:r>
                      <a:endParaRPr kumimoji="1" lang="ja-JP" altLang="en-US" dirty="0"/>
                    </a:p>
                  </a:txBody>
                  <a:tcPr/>
                </a:tc>
                <a:extLst>
                  <a:ext uri="{0D108BD9-81ED-4DB2-BD59-A6C34878D82A}">
                    <a16:rowId xmlns:a16="http://schemas.microsoft.com/office/drawing/2014/main" val="174231890"/>
                  </a:ext>
                </a:extLst>
              </a:tr>
            </a:tbl>
          </a:graphicData>
        </a:graphic>
      </p:graphicFrame>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35</a:t>
            </a:fld>
            <a:endParaRPr kumimoji="1" lang="ja-JP" altLang="en-US"/>
          </a:p>
        </p:txBody>
      </p:sp>
      <p:graphicFrame>
        <p:nvGraphicFramePr>
          <p:cNvPr id="12" name="コンテンツ プレースホルダー 6">
            <a:extLst>
              <a:ext uri="{FF2B5EF4-FFF2-40B4-BE49-F238E27FC236}">
                <a16:creationId xmlns:a16="http://schemas.microsoft.com/office/drawing/2014/main" id="{B78579D4-BF98-42C0-87C3-632EFCB079FE}"/>
              </a:ext>
            </a:extLst>
          </p:cNvPr>
          <p:cNvGraphicFramePr>
            <a:graphicFrameLocks/>
          </p:cNvGraphicFramePr>
          <p:nvPr>
            <p:extLst>
              <p:ext uri="{D42A27DB-BD31-4B8C-83A1-F6EECF244321}">
                <p14:modId xmlns:p14="http://schemas.microsoft.com/office/powerpoint/2010/main" val="2220106422"/>
              </p:ext>
            </p:extLst>
          </p:nvPr>
        </p:nvGraphicFramePr>
        <p:xfrm>
          <a:off x="822325" y="2349960"/>
          <a:ext cx="7543800" cy="1854200"/>
        </p:xfrm>
        <a:graphic>
          <a:graphicData uri="http://schemas.openxmlformats.org/drawingml/2006/table">
            <a:tbl>
              <a:tblPr firstRow="1" bandRow="1">
                <a:tableStyleId>{5940675A-B579-460E-94D1-54222C63F5DA}</a:tableStyleId>
              </a:tblPr>
              <a:tblGrid>
                <a:gridCol w="1797050">
                  <a:extLst>
                    <a:ext uri="{9D8B030D-6E8A-4147-A177-3AD203B41FA5}">
                      <a16:colId xmlns:a16="http://schemas.microsoft.com/office/drawing/2014/main" val="3294734784"/>
                    </a:ext>
                  </a:extLst>
                </a:gridCol>
                <a:gridCol w="5746750">
                  <a:extLst>
                    <a:ext uri="{9D8B030D-6E8A-4147-A177-3AD203B41FA5}">
                      <a16:colId xmlns:a16="http://schemas.microsoft.com/office/drawing/2014/main" val="3247234136"/>
                    </a:ext>
                  </a:extLst>
                </a:gridCol>
              </a:tblGrid>
              <a:tr h="370840">
                <a:tc>
                  <a:txBody>
                    <a:bodyPr/>
                    <a:lstStyle/>
                    <a:p>
                      <a:r>
                        <a:rPr lang="en-US" altLang="ja-JP" b="1" dirty="0"/>
                        <a:t>Step </a:t>
                      </a:r>
                      <a:endParaRPr kumimoji="1" lang="ja-JP" altLang="en-US" b="1" dirty="0"/>
                    </a:p>
                  </a:txBody>
                  <a:tcPr/>
                </a:tc>
                <a:tc>
                  <a:txBody>
                    <a:bodyPr/>
                    <a:lstStyle/>
                    <a:p>
                      <a:r>
                        <a:rPr lang="en-US" altLang="ja-JP" b="1" dirty="0"/>
                        <a:t>Architecture Search</a:t>
                      </a:r>
                      <a:endParaRPr kumimoji="1" lang="ja-JP" altLang="en-US" b="1" dirty="0"/>
                    </a:p>
                  </a:txBody>
                  <a:tcPr/>
                </a:tc>
                <a:extLst>
                  <a:ext uri="{0D108BD9-81ED-4DB2-BD59-A6C34878D82A}">
                    <a16:rowId xmlns:a16="http://schemas.microsoft.com/office/drawing/2014/main" val="3531562815"/>
                  </a:ext>
                </a:extLst>
              </a:tr>
              <a:tr h="370840">
                <a:tc>
                  <a:txBody>
                    <a:bodyPr/>
                    <a:lstStyle/>
                    <a:p>
                      <a:r>
                        <a:rPr lang="en-US" altLang="ja-JP" dirty="0" err="1"/>
                        <a:t>Optim</a:t>
                      </a:r>
                      <a:r>
                        <a:rPr lang="en-US" altLang="ja-JP" dirty="0"/>
                        <a:t>(w) </a:t>
                      </a:r>
                      <a:endParaRPr kumimoji="1" lang="ja-JP" altLang="en-US" dirty="0"/>
                    </a:p>
                  </a:txBody>
                  <a:tcPr/>
                </a:tc>
                <a:tc>
                  <a:txBody>
                    <a:bodyPr/>
                    <a:lstStyle/>
                    <a:p>
                      <a:r>
                        <a:rPr lang="en-US" altLang="ja-JP" dirty="0"/>
                        <a:t>SGD(</a:t>
                      </a:r>
                      <a:r>
                        <a:rPr lang="en-US" altLang="ja-JP" dirty="0" err="1"/>
                        <a:t>lr</a:t>
                      </a:r>
                      <a:r>
                        <a:rPr lang="en-US" altLang="ja-JP" dirty="0"/>
                        <a:t>=0.001, momentum=0.9)</a:t>
                      </a:r>
                      <a:endParaRPr kumimoji="1" lang="ja-JP" altLang="en-US" dirty="0"/>
                    </a:p>
                  </a:txBody>
                  <a:tcPr/>
                </a:tc>
                <a:extLst>
                  <a:ext uri="{0D108BD9-81ED-4DB2-BD59-A6C34878D82A}">
                    <a16:rowId xmlns:a16="http://schemas.microsoft.com/office/drawing/2014/main" val="4068467951"/>
                  </a:ext>
                </a:extLst>
              </a:tr>
              <a:tr h="370840">
                <a:tc>
                  <a:txBody>
                    <a:bodyPr/>
                    <a:lstStyle/>
                    <a:p>
                      <a:r>
                        <a:rPr lang="en-US" altLang="ja-JP" dirty="0" err="1"/>
                        <a:t>Optim</a:t>
                      </a:r>
                      <a:r>
                        <a:rPr lang="en-US" altLang="ja-JP" dirty="0"/>
                        <a:t>(</a:t>
                      </a:r>
                      <a:r>
                        <a:rPr lang="el-GR" altLang="ja-JP" dirty="0"/>
                        <a:t>α) </a:t>
                      </a:r>
                      <a:endParaRPr kumimoji="1" lang="ja-JP" altLang="en-US" dirty="0"/>
                    </a:p>
                  </a:txBody>
                  <a:tcPr/>
                </a:tc>
                <a:tc>
                  <a:txBody>
                    <a:bodyPr/>
                    <a:lstStyle/>
                    <a:p>
                      <a:r>
                        <a:rPr lang="pt-BR" altLang="ja-JP" dirty="0"/>
                        <a:t>Adam(lr=0.003, β=(0.5, 0.999))</a:t>
                      </a:r>
                    </a:p>
                  </a:txBody>
                  <a:tcPr/>
                </a:tc>
                <a:extLst>
                  <a:ext uri="{0D108BD9-81ED-4DB2-BD59-A6C34878D82A}">
                    <a16:rowId xmlns:a16="http://schemas.microsoft.com/office/drawing/2014/main" val="174231890"/>
                  </a:ext>
                </a:extLst>
              </a:tr>
              <a:tr h="370840">
                <a:tc>
                  <a:txBody>
                    <a:bodyPr/>
                    <a:lstStyle/>
                    <a:p>
                      <a:r>
                        <a:rPr lang="en-US" altLang="ja-JP" dirty="0"/>
                        <a:t>data size </a:t>
                      </a:r>
                      <a:endParaRPr kumimoji="1" lang="ja-JP" altLang="en-US" dirty="0"/>
                    </a:p>
                  </a:txBody>
                  <a:tcPr/>
                </a:tc>
                <a:tc>
                  <a:txBody>
                    <a:bodyPr/>
                    <a:lstStyle/>
                    <a:p>
                      <a:r>
                        <a:rPr lang="en-US" altLang="ja-JP" dirty="0"/>
                        <a:t>train : valid : test = 25000 : 25000 : 10000</a:t>
                      </a:r>
                      <a:endParaRPr lang="pt-BR" altLang="ja-JP" dirty="0"/>
                    </a:p>
                  </a:txBody>
                  <a:tcPr/>
                </a:tc>
                <a:extLst>
                  <a:ext uri="{0D108BD9-81ED-4DB2-BD59-A6C34878D82A}">
                    <a16:rowId xmlns:a16="http://schemas.microsoft.com/office/drawing/2014/main" val="1406909147"/>
                  </a:ext>
                </a:extLst>
              </a:tr>
              <a:tr h="370840">
                <a:tc>
                  <a:txBody>
                    <a:bodyPr/>
                    <a:lstStyle/>
                    <a:p>
                      <a:r>
                        <a:rPr kumimoji="1" lang="en-US" altLang="ja-JP" dirty="0"/>
                        <a:t>Epoch</a:t>
                      </a:r>
                      <a:endParaRPr kumimoji="1" lang="ja-JP" altLang="en-US" dirty="0"/>
                    </a:p>
                  </a:txBody>
                  <a:tcPr/>
                </a:tc>
                <a:tc>
                  <a:txBody>
                    <a:bodyPr/>
                    <a:lstStyle/>
                    <a:p>
                      <a:r>
                        <a:rPr lang="pt-BR" altLang="ja-JP" dirty="0"/>
                        <a:t>50, 100, 150</a:t>
                      </a:r>
                    </a:p>
                  </a:txBody>
                  <a:tcPr/>
                </a:tc>
                <a:extLst>
                  <a:ext uri="{0D108BD9-81ED-4DB2-BD59-A6C34878D82A}">
                    <a16:rowId xmlns:a16="http://schemas.microsoft.com/office/drawing/2014/main" val="3365028258"/>
                  </a:ext>
                </a:extLst>
              </a:tr>
            </a:tbl>
          </a:graphicData>
        </a:graphic>
      </p:graphicFrame>
      <p:graphicFrame>
        <p:nvGraphicFramePr>
          <p:cNvPr id="13" name="コンテンツ プレースホルダー 6">
            <a:extLst>
              <a:ext uri="{FF2B5EF4-FFF2-40B4-BE49-F238E27FC236}">
                <a16:creationId xmlns:a16="http://schemas.microsoft.com/office/drawing/2014/main" id="{3BB032A0-3B99-405E-B4CA-71DB16F140F0}"/>
              </a:ext>
            </a:extLst>
          </p:cNvPr>
          <p:cNvGraphicFramePr>
            <a:graphicFrameLocks/>
          </p:cNvGraphicFramePr>
          <p:nvPr>
            <p:extLst>
              <p:ext uri="{D42A27DB-BD31-4B8C-83A1-F6EECF244321}">
                <p14:modId xmlns:p14="http://schemas.microsoft.com/office/powerpoint/2010/main" val="1837747813"/>
              </p:ext>
            </p:extLst>
          </p:nvPr>
        </p:nvGraphicFramePr>
        <p:xfrm>
          <a:off x="822325" y="4339873"/>
          <a:ext cx="7543800" cy="1854200"/>
        </p:xfrm>
        <a:graphic>
          <a:graphicData uri="http://schemas.openxmlformats.org/drawingml/2006/table">
            <a:tbl>
              <a:tblPr firstRow="1" bandRow="1">
                <a:tableStyleId>{5940675A-B579-460E-94D1-54222C63F5DA}</a:tableStyleId>
              </a:tblPr>
              <a:tblGrid>
                <a:gridCol w="1797050">
                  <a:extLst>
                    <a:ext uri="{9D8B030D-6E8A-4147-A177-3AD203B41FA5}">
                      <a16:colId xmlns:a16="http://schemas.microsoft.com/office/drawing/2014/main" val="3294734784"/>
                    </a:ext>
                  </a:extLst>
                </a:gridCol>
                <a:gridCol w="5746750">
                  <a:extLst>
                    <a:ext uri="{9D8B030D-6E8A-4147-A177-3AD203B41FA5}">
                      <a16:colId xmlns:a16="http://schemas.microsoft.com/office/drawing/2014/main" val="3247234136"/>
                    </a:ext>
                  </a:extLst>
                </a:gridCol>
              </a:tblGrid>
              <a:tr h="370840">
                <a:tc>
                  <a:txBody>
                    <a:bodyPr/>
                    <a:lstStyle/>
                    <a:p>
                      <a:r>
                        <a:rPr lang="en-US" altLang="ja-JP" b="1" dirty="0"/>
                        <a:t>Step </a:t>
                      </a:r>
                      <a:endParaRPr kumimoji="1" lang="ja-JP" altLang="en-US" b="1" dirty="0"/>
                    </a:p>
                  </a:txBody>
                  <a:tcPr/>
                </a:tc>
                <a:tc>
                  <a:txBody>
                    <a:bodyPr/>
                    <a:lstStyle/>
                    <a:p>
                      <a:r>
                        <a:rPr lang="en-US" altLang="ja-JP" b="1" dirty="0"/>
                        <a:t>Evaluation</a:t>
                      </a:r>
                      <a:endParaRPr kumimoji="1" lang="ja-JP" altLang="en-US" b="1" dirty="0"/>
                    </a:p>
                  </a:txBody>
                  <a:tcPr/>
                </a:tc>
                <a:extLst>
                  <a:ext uri="{0D108BD9-81ED-4DB2-BD59-A6C34878D82A}">
                    <a16:rowId xmlns:a16="http://schemas.microsoft.com/office/drawing/2014/main" val="3531562815"/>
                  </a:ext>
                </a:extLst>
              </a:tr>
              <a:tr h="370840">
                <a:tc>
                  <a:txBody>
                    <a:bodyPr/>
                    <a:lstStyle/>
                    <a:p>
                      <a:r>
                        <a:rPr lang="en-US" altLang="ja-JP" dirty="0" err="1"/>
                        <a:t>Optim</a:t>
                      </a:r>
                      <a:r>
                        <a:rPr lang="en-US" altLang="ja-JP" dirty="0"/>
                        <a:t>(w) </a:t>
                      </a:r>
                      <a:endParaRPr kumimoji="1" lang="ja-JP" altLang="en-US" dirty="0"/>
                    </a:p>
                  </a:txBody>
                  <a:tcPr/>
                </a:tc>
                <a:tc>
                  <a:txBody>
                    <a:bodyPr/>
                    <a:lstStyle/>
                    <a:p>
                      <a:r>
                        <a:rPr lang="en-US" altLang="ja-JP" dirty="0"/>
                        <a:t>SGD(</a:t>
                      </a:r>
                      <a:r>
                        <a:rPr lang="en-US" altLang="ja-JP" dirty="0" err="1"/>
                        <a:t>lr</a:t>
                      </a:r>
                      <a:r>
                        <a:rPr lang="en-US" altLang="ja-JP" dirty="0"/>
                        <a:t>=0.0090131, momentum=0.9)</a:t>
                      </a:r>
                      <a:endParaRPr kumimoji="1" lang="ja-JP" altLang="en-US" dirty="0"/>
                    </a:p>
                  </a:txBody>
                  <a:tcPr/>
                </a:tc>
                <a:extLst>
                  <a:ext uri="{0D108BD9-81ED-4DB2-BD59-A6C34878D82A}">
                    <a16:rowId xmlns:a16="http://schemas.microsoft.com/office/drawing/2014/main" val="4068467951"/>
                  </a:ext>
                </a:extLst>
              </a:tr>
              <a:tr h="370840">
                <a:tc>
                  <a:txBody>
                    <a:bodyPr/>
                    <a:lstStyle/>
                    <a:p>
                      <a:r>
                        <a:rPr lang="en-US" altLang="ja-JP" dirty="0"/>
                        <a:t>Scheduler(w) </a:t>
                      </a:r>
                      <a:endParaRPr kumimoji="1" lang="ja-JP" altLang="en-US" dirty="0"/>
                    </a:p>
                  </a:txBody>
                  <a:tcPr/>
                </a:tc>
                <a:tc>
                  <a:txBody>
                    <a:bodyPr/>
                    <a:lstStyle/>
                    <a:p>
                      <a:r>
                        <a:rPr lang="en-US" altLang="ja-JP" dirty="0"/>
                        <a:t>Step(γ=0.23440, </a:t>
                      </a:r>
                      <a:r>
                        <a:rPr lang="en-US" altLang="ja-JP" dirty="0" err="1"/>
                        <a:t>stepsize</a:t>
                      </a:r>
                      <a:r>
                        <a:rPr lang="en-US" altLang="ja-JP" dirty="0"/>
                        <a:t>=100)</a:t>
                      </a:r>
                      <a:endParaRPr lang="pt-BR" altLang="ja-JP" dirty="0"/>
                    </a:p>
                  </a:txBody>
                  <a:tcPr/>
                </a:tc>
                <a:extLst>
                  <a:ext uri="{0D108BD9-81ED-4DB2-BD59-A6C34878D82A}">
                    <a16:rowId xmlns:a16="http://schemas.microsoft.com/office/drawing/2014/main" val="174231890"/>
                  </a:ext>
                </a:extLst>
              </a:tr>
              <a:tr h="370840">
                <a:tc>
                  <a:txBody>
                    <a:bodyPr/>
                    <a:lstStyle/>
                    <a:p>
                      <a:r>
                        <a:rPr lang="en-US" altLang="ja-JP" dirty="0"/>
                        <a:t>data size </a:t>
                      </a:r>
                      <a:endParaRPr kumimoji="1" lang="ja-JP" altLang="en-US" dirty="0"/>
                    </a:p>
                  </a:txBody>
                  <a:tcPr/>
                </a:tc>
                <a:tc>
                  <a:txBody>
                    <a:bodyPr/>
                    <a:lstStyle/>
                    <a:p>
                      <a:r>
                        <a:rPr lang="en-US" altLang="ja-JP" dirty="0"/>
                        <a:t>train : valid : test = 50000 : 0 : 10000</a:t>
                      </a:r>
                      <a:endParaRPr lang="pt-BR" altLang="ja-JP" dirty="0"/>
                    </a:p>
                  </a:txBody>
                  <a:tcPr/>
                </a:tc>
                <a:extLst>
                  <a:ext uri="{0D108BD9-81ED-4DB2-BD59-A6C34878D82A}">
                    <a16:rowId xmlns:a16="http://schemas.microsoft.com/office/drawing/2014/main" val="1406909147"/>
                  </a:ext>
                </a:extLst>
              </a:tr>
              <a:tr h="370840">
                <a:tc>
                  <a:txBody>
                    <a:bodyPr/>
                    <a:lstStyle/>
                    <a:p>
                      <a:r>
                        <a:rPr kumimoji="1" lang="en-US" altLang="ja-JP" dirty="0"/>
                        <a:t>Epoch</a:t>
                      </a:r>
                      <a:endParaRPr kumimoji="1" lang="ja-JP" altLang="en-US" dirty="0"/>
                    </a:p>
                  </a:txBody>
                  <a:tcPr/>
                </a:tc>
                <a:tc>
                  <a:txBody>
                    <a:bodyPr/>
                    <a:lstStyle/>
                    <a:p>
                      <a:r>
                        <a:rPr lang="pt-BR" altLang="ja-JP" dirty="0"/>
                        <a:t>150</a:t>
                      </a:r>
                    </a:p>
                  </a:txBody>
                  <a:tcPr/>
                </a:tc>
                <a:extLst>
                  <a:ext uri="{0D108BD9-81ED-4DB2-BD59-A6C34878D82A}">
                    <a16:rowId xmlns:a16="http://schemas.microsoft.com/office/drawing/2014/main" val="3181262062"/>
                  </a:ext>
                </a:extLst>
              </a:tr>
            </a:tbl>
          </a:graphicData>
        </a:graphic>
      </p:graphicFrame>
    </p:spTree>
    <p:extLst>
      <p:ext uri="{BB962C8B-B14F-4D97-AF65-F5344CB8AC3E}">
        <p14:creationId xmlns:p14="http://schemas.microsoft.com/office/powerpoint/2010/main" val="3027145420"/>
      </p:ext>
    </p:extLst>
  </p:cSld>
  <p:clrMapOvr>
    <a:masterClrMapping/>
  </p:clrMapOvr>
  <mc:AlternateContent xmlns:mc="http://schemas.openxmlformats.org/markup-compatibility/2006" xmlns:p14="http://schemas.microsoft.com/office/powerpoint/2010/main">
    <mc:Choice Requires="p14">
      <p:transition spd="slow" p14:dur="2000" advTm="14810"/>
    </mc:Choice>
    <mc:Fallback xmlns="">
      <p:transition spd="slow" advTm="1481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1 </a:t>
            </a:r>
            <a:r>
              <a:rPr kumimoji="1" lang="ja-JP" altLang="en-US" dirty="0"/>
              <a:t>： </a:t>
            </a:r>
            <a:r>
              <a:rPr lang="ja-JP" altLang="en-US" dirty="0"/>
              <a:t>設定</a:t>
            </a:r>
            <a:endParaRPr kumimoji="1" lang="ja-JP" altLang="en-US" dirty="0"/>
          </a:p>
        </p:txBody>
      </p:sp>
      <p:sp>
        <p:nvSpPr>
          <p:cNvPr id="3" name="コンテンツ プレースホルダー 2">
            <a:extLst>
              <a:ext uri="{FF2B5EF4-FFF2-40B4-BE49-F238E27FC236}">
                <a16:creationId xmlns:a16="http://schemas.microsoft.com/office/drawing/2014/main" id="{16CD0B30-B81C-48A7-AD69-55ECEFD9088C}"/>
              </a:ext>
            </a:extLst>
          </p:cNvPr>
          <p:cNvSpPr>
            <a:spLocks noGrp="1"/>
          </p:cNvSpPr>
          <p:nvPr>
            <p:ph idx="1"/>
          </p:nvPr>
        </p:nvSpPr>
        <p:spPr/>
        <p:txBody>
          <a:bodyPr>
            <a:normAutofit/>
          </a:bodyPr>
          <a:lstStyle/>
          <a:p>
            <a:r>
              <a:rPr lang="en-US" altLang="ja-JP" dirty="0"/>
              <a:t>CIFAR-10</a:t>
            </a:r>
          </a:p>
          <a:p>
            <a:r>
              <a:rPr lang="en-US" altLang="ja-JP" sz="3200" dirty="0"/>
              <a:t>32 x 32 pixel, 60000 </a:t>
            </a:r>
            <a:r>
              <a:rPr lang="ja-JP" altLang="en-US" sz="3200" dirty="0"/>
              <a:t>枚</a:t>
            </a:r>
            <a:endParaRPr lang="en-US" altLang="ja-JP" sz="3200" dirty="0"/>
          </a:p>
          <a:p>
            <a:r>
              <a:rPr lang="en-US" altLang="ja-JP" sz="3200" dirty="0"/>
              <a:t>10 </a:t>
            </a:r>
            <a:r>
              <a:rPr lang="ja-JP" altLang="en-US" sz="3200" dirty="0"/>
              <a:t>クラスラベル</a:t>
            </a:r>
            <a:endParaRPr lang="en-US" altLang="ja-JP" sz="3200" dirty="0"/>
          </a:p>
          <a:p>
            <a:endParaRPr lang="en-US" altLang="ja-JP" dirty="0"/>
          </a:p>
          <a:p>
            <a:r>
              <a:rPr lang="ja-JP" altLang="en-US" dirty="0"/>
              <a:t>各手法において </a:t>
            </a:r>
            <a:r>
              <a:rPr lang="en-US" altLang="ja-JP" dirty="0"/>
              <a:t>10 </a:t>
            </a:r>
            <a:r>
              <a:rPr lang="ja-JP" altLang="en-US" dirty="0"/>
              <a:t>回試行して</a:t>
            </a:r>
            <a:endParaRPr lang="en-US" altLang="ja-JP" dirty="0"/>
          </a:p>
          <a:p>
            <a:r>
              <a:rPr lang="ja-JP" altLang="en-US" dirty="0"/>
              <a:t>統計的な性能を比較</a:t>
            </a:r>
            <a:endParaRPr kumimoji="1" lang="ja-JP" altLang="en-US" dirty="0"/>
          </a:p>
        </p:txBody>
      </p:sp>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36</a:t>
            </a:fld>
            <a:endParaRPr kumimoji="1" lang="ja-JP" altLang="en-US"/>
          </a:p>
        </p:txBody>
      </p:sp>
      <p:sp>
        <p:nvSpPr>
          <p:cNvPr id="5" name="正方形/長方形 4">
            <a:extLst>
              <a:ext uri="{FF2B5EF4-FFF2-40B4-BE49-F238E27FC236}">
                <a16:creationId xmlns:a16="http://schemas.microsoft.com/office/drawing/2014/main" id="{96460FE5-2DF8-42B4-AC0C-2B3A0C48EB66}"/>
              </a:ext>
            </a:extLst>
          </p:cNvPr>
          <p:cNvSpPr/>
          <p:nvPr/>
        </p:nvSpPr>
        <p:spPr>
          <a:xfrm>
            <a:off x="813434" y="6396100"/>
            <a:ext cx="4572000" cy="461665"/>
          </a:xfrm>
          <a:prstGeom prst="rect">
            <a:avLst/>
          </a:prstGeom>
        </p:spPr>
        <p:txBody>
          <a:bodyPr>
            <a:spAutoFit/>
          </a:bodyPr>
          <a:lstStyle/>
          <a:p>
            <a:r>
              <a:rPr lang="en" altLang="ja-JP" sz="1200" dirty="0">
                <a:solidFill>
                  <a:schemeClr val="bg1"/>
                </a:solidFill>
              </a:rPr>
              <a:t>CIFAR-10: A. Krizhevsky. Learning multiple layers of features from tiny images. Master’s thesis, University of Tront, 2009. </a:t>
            </a:r>
            <a:endParaRPr lang="en" altLang="ja-JP" sz="1100" dirty="0">
              <a:solidFill>
                <a:schemeClr val="bg1"/>
              </a:solidFill>
            </a:endParaRPr>
          </a:p>
        </p:txBody>
      </p:sp>
    </p:spTree>
    <p:extLst>
      <p:ext uri="{BB962C8B-B14F-4D97-AF65-F5344CB8AC3E}">
        <p14:creationId xmlns:p14="http://schemas.microsoft.com/office/powerpoint/2010/main" val="2466008625"/>
      </p:ext>
    </p:extLst>
  </p:cSld>
  <p:clrMapOvr>
    <a:masterClrMapping/>
  </p:clrMapOvr>
  <mc:AlternateContent xmlns:mc="http://schemas.openxmlformats.org/markup-compatibility/2006" xmlns:p14="http://schemas.microsoft.com/office/powerpoint/2010/main">
    <mc:Choice Requires="p14">
      <p:transition spd="slow" p14:dur="2000" advTm="21596"/>
    </mc:Choice>
    <mc:Fallback xmlns="">
      <p:transition spd="slow" advTm="21596"/>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コンテンツ プレースホルダー 11">
            <a:extLst>
              <a:ext uri="{FF2B5EF4-FFF2-40B4-BE49-F238E27FC236}">
                <a16:creationId xmlns:a16="http://schemas.microsoft.com/office/drawing/2014/main" id="{7F13E465-1FA5-4DD5-956C-A90B09EF85B7}"/>
              </a:ext>
            </a:extLst>
          </p:cNvPr>
          <p:cNvGraphicFramePr>
            <a:graphicFrameLocks noGrp="1"/>
          </p:cNvGraphicFramePr>
          <p:nvPr>
            <p:ph idx="1"/>
            <p:extLst>
              <p:ext uri="{D42A27DB-BD31-4B8C-83A1-F6EECF244321}">
                <p14:modId xmlns:p14="http://schemas.microsoft.com/office/powerpoint/2010/main" val="2812338983"/>
              </p:ext>
            </p:extLst>
          </p:nvPr>
        </p:nvGraphicFramePr>
        <p:xfrm>
          <a:off x="762376" y="1545238"/>
          <a:ext cx="7646987" cy="4302760"/>
        </p:xfrm>
        <a:graphic>
          <a:graphicData uri="http://schemas.openxmlformats.org/drawingml/2006/table">
            <a:tbl>
              <a:tblPr firstRow="1" bandRow="1">
                <a:tableStyleId>{5940675A-B579-460E-94D1-54222C63F5DA}</a:tableStyleId>
              </a:tblPr>
              <a:tblGrid>
                <a:gridCol w="1065212">
                  <a:extLst>
                    <a:ext uri="{9D8B030D-6E8A-4147-A177-3AD203B41FA5}">
                      <a16:colId xmlns:a16="http://schemas.microsoft.com/office/drawing/2014/main" val="3150211771"/>
                    </a:ext>
                  </a:extLst>
                </a:gridCol>
                <a:gridCol w="800100">
                  <a:extLst>
                    <a:ext uri="{9D8B030D-6E8A-4147-A177-3AD203B41FA5}">
                      <a16:colId xmlns:a16="http://schemas.microsoft.com/office/drawing/2014/main" val="3058837178"/>
                    </a:ext>
                  </a:extLst>
                </a:gridCol>
                <a:gridCol w="1447800">
                  <a:extLst>
                    <a:ext uri="{9D8B030D-6E8A-4147-A177-3AD203B41FA5}">
                      <a16:colId xmlns:a16="http://schemas.microsoft.com/office/drawing/2014/main" val="3220318084"/>
                    </a:ext>
                  </a:extLst>
                </a:gridCol>
                <a:gridCol w="1399523">
                  <a:extLst>
                    <a:ext uri="{9D8B030D-6E8A-4147-A177-3AD203B41FA5}">
                      <a16:colId xmlns:a16="http://schemas.microsoft.com/office/drawing/2014/main" val="4192021148"/>
                    </a:ext>
                  </a:extLst>
                </a:gridCol>
                <a:gridCol w="1257952">
                  <a:extLst>
                    <a:ext uri="{9D8B030D-6E8A-4147-A177-3AD203B41FA5}">
                      <a16:colId xmlns:a16="http://schemas.microsoft.com/office/drawing/2014/main" val="985640917"/>
                    </a:ext>
                  </a:extLst>
                </a:gridCol>
                <a:gridCol w="1676400">
                  <a:extLst>
                    <a:ext uri="{9D8B030D-6E8A-4147-A177-3AD203B41FA5}">
                      <a16:colId xmlns:a16="http://schemas.microsoft.com/office/drawing/2014/main" val="2320827954"/>
                    </a:ext>
                  </a:extLst>
                </a:gridCol>
              </a:tblGrid>
              <a:tr h="370840">
                <a:tc gridSpan="2">
                  <a:txBody>
                    <a:bodyPr/>
                    <a:lstStyle/>
                    <a:p>
                      <a:pPr algn="ctr"/>
                      <a:r>
                        <a:rPr kumimoji="1" lang="en-US" altLang="ja-JP" sz="1600" b="1" dirty="0">
                          <a:latin typeface="Arial" panose="020B0604020202020204" pitchFamily="34" charset="0"/>
                          <a:cs typeface="Arial" panose="020B0604020202020204" pitchFamily="34" charset="0"/>
                        </a:rPr>
                        <a:t>Architecture</a:t>
                      </a:r>
                      <a:endParaRPr kumimoji="1" lang="ja-JP" altLang="en-US" sz="1600" b="1" dirty="0">
                        <a:latin typeface="Arial" panose="020B0604020202020204" pitchFamily="34" charset="0"/>
                        <a:cs typeface="Arial" panose="020B0604020202020204" pitchFamily="34" charset="0"/>
                      </a:endParaRPr>
                    </a:p>
                  </a:txBody>
                  <a:tcPr anchor="ctr"/>
                </a:tc>
                <a:tc hMerge="1">
                  <a:txBody>
                    <a:bodyPr/>
                    <a:lstStyle/>
                    <a:p>
                      <a:endParaRPr kumimoji="1" lang="ja-JP" altLang="en-US" dirty="0"/>
                    </a:p>
                  </a:txBody>
                  <a:tcPr/>
                </a:tc>
                <a:tc>
                  <a:txBody>
                    <a:bodyPr/>
                    <a:lstStyle/>
                    <a:p>
                      <a:pPr algn="ctr"/>
                      <a:r>
                        <a:rPr kumimoji="1" lang="en-US" altLang="ja-JP" sz="1600" b="1" dirty="0">
                          <a:latin typeface="Arial" panose="020B0604020202020204" pitchFamily="34" charset="0"/>
                          <a:cs typeface="Arial" panose="020B0604020202020204" pitchFamily="34" charset="0"/>
                        </a:rPr>
                        <a:t>Test accuracy</a:t>
                      </a:r>
                    </a:p>
                    <a:p>
                      <a:pPr algn="ctr"/>
                      <a:r>
                        <a:rPr kumimoji="1" lang="en-US" altLang="ja-JP" sz="1600" b="1" dirty="0">
                          <a:latin typeface="Arial" panose="020B0604020202020204" pitchFamily="34" charset="0"/>
                          <a:cs typeface="Arial" panose="020B0604020202020204" pitchFamily="34" charset="0"/>
                        </a:rPr>
                        <a:t>(%)</a:t>
                      </a:r>
                      <a:endParaRPr kumimoji="1" lang="ja-JP" altLang="en-US" sz="1600" b="1" dirty="0">
                        <a:latin typeface="Arial" panose="020B0604020202020204" pitchFamily="34" charset="0"/>
                        <a:cs typeface="Arial" panose="020B0604020202020204" pitchFamily="34" charset="0"/>
                      </a:endParaRPr>
                    </a:p>
                  </a:txBody>
                  <a:tcPr anchor="ctr"/>
                </a:tc>
                <a:tc>
                  <a:txBody>
                    <a:bodyPr/>
                    <a:lstStyle/>
                    <a:p>
                      <a:pPr algn="ctr"/>
                      <a:r>
                        <a:rPr kumimoji="1" lang="en-US" altLang="ja-JP" sz="1600" b="1" dirty="0">
                          <a:latin typeface="Arial" panose="020B0604020202020204" pitchFamily="34" charset="0"/>
                          <a:cs typeface="Arial" panose="020B0604020202020204" pitchFamily="34" charset="0"/>
                        </a:rPr>
                        <a:t>Param</a:t>
                      </a:r>
                    </a:p>
                    <a:p>
                      <a:pPr algn="ctr"/>
                      <a:r>
                        <a:rPr kumimoji="1" lang="en-US" altLang="ja-JP" sz="1600" b="1" dirty="0">
                          <a:latin typeface="Arial" panose="020B0604020202020204" pitchFamily="34" charset="0"/>
                          <a:cs typeface="Arial" panose="020B0604020202020204" pitchFamily="34" charset="0"/>
                        </a:rPr>
                        <a:t>(M)</a:t>
                      </a:r>
                      <a:endParaRPr kumimoji="1" lang="ja-JP" altLang="en-US" sz="1600" b="1" dirty="0">
                        <a:latin typeface="Arial" panose="020B0604020202020204" pitchFamily="34" charset="0"/>
                        <a:cs typeface="Arial" panose="020B0604020202020204" pitchFamily="34" charset="0"/>
                      </a:endParaRPr>
                    </a:p>
                  </a:txBody>
                  <a:tcPr anchor="ctr"/>
                </a:tc>
                <a:tc>
                  <a:txBody>
                    <a:bodyPr/>
                    <a:lstStyle/>
                    <a:p>
                      <a:pPr algn="ctr"/>
                      <a:r>
                        <a:rPr kumimoji="1" lang="en-US" altLang="ja-JP" sz="1600" b="1" dirty="0">
                          <a:latin typeface="Arial" panose="020B0604020202020204" pitchFamily="34" charset="0"/>
                          <a:cs typeface="Arial" panose="020B0604020202020204" pitchFamily="34" charset="0"/>
                        </a:rPr>
                        <a:t>Number of shortcuts</a:t>
                      </a:r>
                      <a:endParaRPr kumimoji="1" lang="ja-JP" altLang="en-US" sz="16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kumimoji="1" lang="en-US" altLang="ja-JP" sz="1600" b="1" dirty="0">
                          <a:latin typeface="Arial" panose="020B0604020202020204" pitchFamily="34" charset="0"/>
                          <a:cs typeface="Arial" panose="020B0604020202020204" pitchFamily="34" charset="0"/>
                        </a:rPr>
                        <a:t>Random architect</a:t>
                      </a:r>
                    </a:p>
                    <a:p>
                      <a:pPr algn="ctr"/>
                      <a:r>
                        <a:rPr kumimoji="1" lang="en-US" altLang="ja-JP" sz="1600" b="1" dirty="0">
                          <a:latin typeface="Arial" panose="020B0604020202020204" pitchFamily="34" charset="0"/>
                          <a:cs typeface="Arial" panose="020B0604020202020204" pitchFamily="34" charset="0"/>
                        </a:rPr>
                        <a:t>Accuracy (%)</a:t>
                      </a:r>
                      <a:endParaRPr kumimoji="1" lang="ja-JP" altLang="en-US" sz="1600" b="1"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515894297"/>
                  </a:ext>
                </a:extLst>
              </a:tr>
              <a:tr h="370840">
                <a:tc rowSpan="3">
                  <a:txBody>
                    <a:bodyPr/>
                    <a:lstStyle/>
                    <a:p>
                      <a:pPr algn="ctr"/>
                      <a:r>
                        <a:rPr kumimoji="1" lang="en-US" altLang="ja-JP" sz="1600" dirty="0">
                          <a:latin typeface="Arial" panose="020B0604020202020204" pitchFamily="34" charset="0"/>
                          <a:cs typeface="Arial" panose="020B0604020202020204" pitchFamily="34" charset="0"/>
                        </a:rPr>
                        <a:t>Method A</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kumimoji="1" lang="en-US" altLang="ja-JP" sz="1400" dirty="0">
                          <a:latin typeface="Arial" panose="020B0604020202020204" pitchFamily="34" charset="0"/>
                          <a:cs typeface="Arial" panose="020B0604020202020204" pitchFamily="34" charset="0"/>
                        </a:rPr>
                        <a:t>50 epoch</a:t>
                      </a:r>
                      <a:endParaRPr kumimoji="1" lang="ja-JP" altLang="en-US" sz="14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93.70 ± 0.22 </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21.06 ± 0.07</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12.7 ± 1.4</a:t>
                      </a:r>
                      <a:endParaRPr kumimoji="1" lang="ja-JP" altLang="en-US" sz="16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ja-JP" sz="1600" dirty="0">
                          <a:latin typeface="Arial" panose="020B0604020202020204" pitchFamily="34" charset="0"/>
                          <a:cs typeface="Arial" panose="020B0604020202020204" pitchFamily="34" charset="0"/>
                        </a:rPr>
                        <a:t>93.60 ± 0.15</a:t>
                      </a:r>
                      <a:endParaRPr kumimoji="1" lang="ja-JP" altLang="en-US" sz="16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24566515"/>
                  </a:ext>
                </a:extLst>
              </a:tr>
              <a:tr h="370840">
                <a:tc vMerge="1">
                  <a:txBody>
                    <a:bodyPr/>
                    <a:lstStyle/>
                    <a:p>
                      <a:endParaRPr kumimoji="1" lang="ja-JP" altLang="en-US" dirty="0"/>
                    </a:p>
                  </a:txBody>
                  <a:tcPr anchor="ctr"/>
                </a:tc>
                <a:tc>
                  <a:txBody>
                    <a:bodyPr/>
                    <a:lstStyle/>
                    <a:p>
                      <a:pPr algn="ctr"/>
                      <a:r>
                        <a:rPr kumimoji="1" lang="en-US" altLang="ja-JP" sz="1400" dirty="0">
                          <a:latin typeface="Arial" panose="020B0604020202020204" pitchFamily="34" charset="0"/>
                          <a:cs typeface="Arial" panose="020B0604020202020204" pitchFamily="34" charset="0"/>
                        </a:rPr>
                        <a:t>100 epoch</a:t>
                      </a:r>
                      <a:endParaRPr kumimoji="1" lang="ja-JP" altLang="en-US" sz="14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94.02 ± 0.12 </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21.50 ± 0.11</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18.2 ± 0.9</a:t>
                      </a:r>
                      <a:endParaRPr kumimoji="1" lang="ja-JP" altLang="en-US" sz="16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ja-JP" sz="1600" dirty="0">
                          <a:latin typeface="Arial" panose="020B0604020202020204" pitchFamily="34" charset="0"/>
                          <a:cs typeface="Arial" panose="020B0604020202020204" pitchFamily="34" charset="0"/>
                        </a:rPr>
                        <a:t>93.67 ± 0.14</a:t>
                      </a:r>
                      <a:endParaRPr kumimoji="1" lang="ja-JP" altLang="en-US" sz="16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90450067"/>
                  </a:ext>
                </a:extLst>
              </a:tr>
              <a:tr h="370840">
                <a:tc vMerge="1">
                  <a:txBody>
                    <a:bodyPr/>
                    <a:lstStyle/>
                    <a:p>
                      <a:endParaRPr kumimoji="1" lang="ja-JP" altLang="en-US" dirty="0"/>
                    </a:p>
                  </a:txBody>
                  <a:tcPr anchor="ctr"/>
                </a:tc>
                <a:tc>
                  <a:txBody>
                    <a:bodyPr/>
                    <a:lstStyle/>
                    <a:p>
                      <a:pPr algn="ctr"/>
                      <a:r>
                        <a:rPr kumimoji="1" lang="en-US" altLang="ja-JP" sz="1400" dirty="0">
                          <a:latin typeface="Arial" panose="020B0604020202020204" pitchFamily="34" charset="0"/>
                          <a:cs typeface="Arial" panose="020B0604020202020204" pitchFamily="34" charset="0"/>
                        </a:rPr>
                        <a:t>150 epoch</a:t>
                      </a:r>
                      <a:endParaRPr kumimoji="1" lang="ja-JP" altLang="en-US" sz="14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93.90 ± 0.17</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21.57 ± 0.25</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18.9 ± 0.6</a:t>
                      </a:r>
                      <a:endParaRPr kumimoji="1" lang="ja-JP" altLang="en-US" sz="16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ja-JP" sz="1600" dirty="0">
                          <a:latin typeface="Arial" panose="020B0604020202020204" pitchFamily="34" charset="0"/>
                          <a:cs typeface="Arial" panose="020B0604020202020204" pitchFamily="34" charset="0"/>
                        </a:rPr>
                        <a:t>93.64 ± 0.09</a:t>
                      </a:r>
                      <a:endParaRPr kumimoji="1" lang="ja-JP" altLang="en-US" sz="16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78259897"/>
                  </a:ext>
                </a:extLst>
              </a:tr>
              <a:tr h="370840">
                <a:tc rowSpan="3">
                  <a:txBody>
                    <a:bodyPr/>
                    <a:lstStyle/>
                    <a:p>
                      <a:pPr algn="ctr"/>
                      <a:r>
                        <a:rPr kumimoji="1" lang="en-US" altLang="ja-JP" sz="1600" dirty="0">
                          <a:latin typeface="Arial" panose="020B0604020202020204" pitchFamily="34" charset="0"/>
                          <a:cs typeface="Arial" panose="020B0604020202020204" pitchFamily="34" charset="0"/>
                        </a:rPr>
                        <a:t>Method B</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kumimoji="1" lang="en-US" altLang="ja-JP" sz="1400" dirty="0">
                          <a:latin typeface="Arial" panose="020B0604020202020204" pitchFamily="34" charset="0"/>
                          <a:cs typeface="Arial" panose="020B0604020202020204" pitchFamily="34" charset="0"/>
                        </a:rPr>
                        <a:t>50 epoch</a:t>
                      </a:r>
                      <a:endParaRPr kumimoji="1" lang="ja-JP" altLang="en-US" sz="14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93.57 ± 0.19</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20.45 ± 0.09</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5.8 ± 1.2</a:t>
                      </a:r>
                      <a:endParaRPr kumimoji="1" lang="ja-JP" altLang="en-US" sz="16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ja-JP" sz="1600" dirty="0">
                          <a:latin typeface="Arial" panose="020B0604020202020204" pitchFamily="34" charset="0"/>
                          <a:cs typeface="Arial" panose="020B0604020202020204" pitchFamily="34" charset="0"/>
                        </a:rPr>
                        <a:t>93.36 ± 0.19</a:t>
                      </a:r>
                      <a:endParaRPr kumimoji="1" lang="ja-JP" altLang="en-US" sz="16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23102066"/>
                  </a:ext>
                </a:extLst>
              </a:tr>
              <a:tr h="370840">
                <a:tc vMerge="1">
                  <a:txBody>
                    <a:bodyPr/>
                    <a:lstStyle/>
                    <a:p>
                      <a:endParaRPr kumimoji="1" lang="ja-JP" altLang="en-US" dirty="0"/>
                    </a:p>
                  </a:txBody>
                  <a:tcPr anchor="ctr"/>
                </a:tc>
                <a:tc>
                  <a:txBody>
                    <a:bodyPr/>
                    <a:lstStyle/>
                    <a:p>
                      <a:pPr algn="ctr"/>
                      <a:r>
                        <a:rPr kumimoji="1" lang="en-US" altLang="ja-JP" sz="1400" dirty="0">
                          <a:latin typeface="Arial" panose="020B0604020202020204" pitchFamily="34" charset="0"/>
                          <a:cs typeface="Arial" panose="020B0604020202020204" pitchFamily="34" charset="0"/>
                        </a:rPr>
                        <a:t>100 epoch</a:t>
                      </a:r>
                      <a:endParaRPr kumimoji="1" lang="ja-JP" altLang="en-US" sz="14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93.93 ± 0.08</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20.73 ± 0.10</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9.8 ± 1.0</a:t>
                      </a:r>
                      <a:endParaRPr kumimoji="1" lang="ja-JP" altLang="en-US" sz="16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ja-JP" sz="1600" dirty="0">
                          <a:latin typeface="Arial" panose="020B0604020202020204" pitchFamily="34" charset="0"/>
                          <a:cs typeface="Arial" panose="020B0604020202020204" pitchFamily="34" charset="0"/>
                        </a:rPr>
                        <a:t>93.47 ± 0.17</a:t>
                      </a:r>
                      <a:endParaRPr kumimoji="1" lang="ja-JP" altLang="en-US" sz="16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31523089"/>
                  </a:ext>
                </a:extLst>
              </a:tr>
              <a:tr h="370840">
                <a:tc vMerge="1">
                  <a:txBody>
                    <a:bodyPr/>
                    <a:lstStyle/>
                    <a:p>
                      <a:endParaRPr kumimoji="1" lang="ja-JP" altLang="en-US" dirty="0"/>
                    </a:p>
                  </a:txBody>
                  <a:tcPr anchor="ctr"/>
                </a:tc>
                <a:tc>
                  <a:txBody>
                    <a:bodyPr/>
                    <a:lstStyle/>
                    <a:p>
                      <a:pPr algn="ctr"/>
                      <a:r>
                        <a:rPr kumimoji="1" lang="en-US" altLang="ja-JP" sz="1400" dirty="0">
                          <a:latin typeface="Arial" panose="020B0604020202020204" pitchFamily="34" charset="0"/>
                          <a:cs typeface="Arial" panose="020B0604020202020204" pitchFamily="34" charset="0"/>
                        </a:rPr>
                        <a:t>150 epoch</a:t>
                      </a:r>
                      <a:endParaRPr kumimoji="1" lang="ja-JP" altLang="en-US" sz="14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93.92 ± 0.12</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20.76 ± 0.15</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10.6 ± 1.0</a:t>
                      </a:r>
                      <a:endParaRPr kumimoji="1" lang="ja-JP" altLang="en-US" sz="16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ja-JP" sz="1600" dirty="0">
                          <a:latin typeface="Arial" panose="020B0604020202020204" pitchFamily="34" charset="0"/>
                          <a:cs typeface="Arial" panose="020B0604020202020204" pitchFamily="34" charset="0"/>
                        </a:rPr>
                        <a:t>93.48 ± 0.15</a:t>
                      </a:r>
                      <a:endParaRPr kumimoji="1" lang="ja-JP" altLang="en-US" sz="16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32416869"/>
                  </a:ext>
                </a:extLst>
              </a:tr>
              <a:tr h="370840">
                <a:tc gridSpan="2">
                  <a:txBody>
                    <a:bodyPr/>
                    <a:lstStyle/>
                    <a:p>
                      <a:pPr algn="ctr"/>
                      <a:r>
                        <a:rPr kumimoji="1" lang="en-US" altLang="ja-JP" sz="1600" dirty="0">
                          <a:latin typeface="Arial" panose="020B0604020202020204" pitchFamily="34" charset="0"/>
                          <a:cs typeface="Arial" panose="020B0604020202020204" pitchFamily="34" charset="0"/>
                        </a:rPr>
                        <a:t>Baseline(VGG19)</a:t>
                      </a:r>
                      <a:endParaRPr kumimoji="1" lang="ja-JP" altLang="en-US" sz="1600" dirty="0">
                        <a:latin typeface="Arial" panose="020B0604020202020204" pitchFamily="34" charset="0"/>
                        <a:cs typeface="Arial" panose="020B0604020202020204" pitchFamily="34" charset="0"/>
                      </a:endParaRPr>
                    </a:p>
                  </a:txBody>
                  <a:tcPr anchor="ctr"/>
                </a:tc>
                <a:tc hMerge="1">
                  <a:txBody>
                    <a:bodyPr/>
                    <a:lstStyle/>
                    <a:p>
                      <a:pPr algn="ctr"/>
                      <a:endParaRPr kumimoji="1" lang="ja-JP" altLang="en-US" dirty="0"/>
                    </a:p>
                  </a:txBody>
                  <a:tcPr anchor="ctr"/>
                </a:tc>
                <a:tc>
                  <a:txBody>
                    <a:bodyPr/>
                    <a:lstStyle/>
                    <a:p>
                      <a:pPr algn="ctr"/>
                      <a:r>
                        <a:rPr lang="en-US" altLang="ja-JP" sz="1600" dirty="0">
                          <a:latin typeface="Arial" panose="020B0604020202020204" pitchFamily="34" charset="0"/>
                          <a:cs typeface="Arial" panose="020B0604020202020204" pitchFamily="34" charset="0"/>
                        </a:rPr>
                        <a:t>93.03 ± 0.10</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20.04</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kumimoji="1" lang="en-US" altLang="ja-JP" sz="1600" dirty="0">
                          <a:latin typeface="Arial" panose="020B0604020202020204" pitchFamily="34" charset="0"/>
                          <a:cs typeface="Arial" panose="020B0604020202020204" pitchFamily="34" charset="0"/>
                        </a:rPr>
                        <a:t>0</a:t>
                      </a:r>
                      <a:endParaRPr kumimoji="1" lang="ja-JP" altLang="en-US" sz="16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kumimoji="1" lang="en-US" altLang="ja-JP" sz="1600" dirty="0">
                          <a:latin typeface="Arial" panose="020B0604020202020204" pitchFamily="34" charset="0"/>
                          <a:cs typeface="Arial" panose="020B0604020202020204" pitchFamily="34" charset="0"/>
                        </a:rPr>
                        <a:t>-</a:t>
                      </a:r>
                      <a:endParaRPr kumimoji="1" lang="ja-JP" altLang="en-US" sz="16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305728134"/>
                  </a:ext>
                </a:extLst>
              </a:tr>
            </a:tbl>
          </a:graphicData>
        </a:graphic>
      </p:graphicFrame>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1 </a:t>
            </a:r>
            <a:r>
              <a:rPr kumimoji="1" lang="ja-JP" altLang="en-US" dirty="0"/>
              <a:t>： 結果</a:t>
            </a:r>
          </a:p>
        </p:txBody>
      </p:sp>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37</a:t>
            </a:fld>
            <a:endParaRPr kumimoji="1" lang="ja-JP" altLang="en-US"/>
          </a:p>
        </p:txBody>
      </p:sp>
    </p:spTree>
    <p:extLst>
      <p:ext uri="{BB962C8B-B14F-4D97-AF65-F5344CB8AC3E}">
        <p14:creationId xmlns:p14="http://schemas.microsoft.com/office/powerpoint/2010/main" val="1786063340"/>
      </p:ext>
    </p:extLst>
  </p:cSld>
  <p:clrMapOvr>
    <a:masterClrMapping/>
  </p:clrMapOvr>
  <mc:AlternateContent xmlns:mc="http://schemas.openxmlformats.org/markup-compatibility/2006" xmlns:p14="http://schemas.microsoft.com/office/powerpoint/2010/main">
    <mc:Choice Requires="p14">
      <p:transition spd="slow" p14:dur="2000" advTm="63135"/>
    </mc:Choice>
    <mc:Fallback xmlns="">
      <p:transition spd="slow" advTm="63135"/>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コンテンツ プレースホルダー 11">
            <a:extLst>
              <a:ext uri="{FF2B5EF4-FFF2-40B4-BE49-F238E27FC236}">
                <a16:creationId xmlns:a16="http://schemas.microsoft.com/office/drawing/2014/main" id="{7F13E465-1FA5-4DD5-956C-A90B09EF85B7}"/>
              </a:ext>
            </a:extLst>
          </p:cNvPr>
          <p:cNvGraphicFramePr>
            <a:graphicFrameLocks noGrp="1"/>
          </p:cNvGraphicFramePr>
          <p:nvPr>
            <p:ph idx="1"/>
            <p:extLst>
              <p:ext uri="{D42A27DB-BD31-4B8C-83A1-F6EECF244321}">
                <p14:modId xmlns:p14="http://schemas.microsoft.com/office/powerpoint/2010/main" val="1116662930"/>
              </p:ext>
            </p:extLst>
          </p:nvPr>
        </p:nvGraphicFramePr>
        <p:xfrm>
          <a:off x="762376" y="1545238"/>
          <a:ext cx="7646987" cy="4302760"/>
        </p:xfrm>
        <a:graphic>
          <a:graphicData uri="http://schemas.openxmlformats.org/drawingml/2006/table">
            <a:tbl>
              <a:tblPr firstRow="1" bandRow="1">
                <a:tableStyleId>{5940675A-B579-460E-94D1-54222C63F5DA}</a:tableStyleId>
              </a:tblPr>
              <a:tblGrid>
                <a:gridCol w="1065212">
                  <a:extLst>
                    <a:ext uri="{9D8B030D-6E8A-4147-A177-3AD203B41FA5}">
                      <a16:colId xmlns:a16="http://schemas.microsoft.com/office/drawing/2014/main" val="3150211771"/>
                    </a:ext>
                  </a:extLst>
                </a:gridCol>
                <a:gridCol w="800100">
                  <a:extLst>
                    <a:ext uri="{9D8B030D-6E8A-4147-A177-3AD203B41FA5}">
                      <a16:colId xmlns:a16="http://schemas.microsoft.com/office/drawing/2014/main" val="3058837178"/>
                    </a:ext>
                  </a:extLst>
                </a:gridCol>
                <a:gridCol w="1447800">
                  <a:extLst>
                    <a:ext uri="{9D8B030D-6E8A-4147-A177-3AD203B41FA5}">
                      <a16:colId xmlns:a16="http://schemas.microsoft.com/office/drawing/2014/main" val="3220318084"/>
                    </a:ext>
                  </a:extLst>
                </a:gridCol>
                <a:gridCol w="1399523">
                  <a:extLst>
                    <a:ext uri="{9D8B030D-6E8A-4147-A177-3AD203B41FA5}">
                      <a16:colId xmlns:a16="http://schemas.microsoft.com/office/drawing/2014/main" val="4192021148"/>
                    </a:ext>
                  </a:extLst>
                </a:gridCol>
                <a:gridCol w="1257952">
                  <a:extLst>
                    <a:ext uri="{9D8B030D-6E8A-4147-A177-3AD203B41FA5}">
                      <a16:colId xmlns:a16="http://schemas.microsoft.com/office/drawing/2014/main" val="985640917"/>
                    </a:ext>
                  </a:extLst>
                </a:gridCol>
                <a:gridCol w="1676400">
                  <a:extLst>
                    <a:ext uri="{9D8B030D-6E8A-4147-A177-3AD203B41FA5}">
                      <a16:colId xmlns:a16="http://schemas.microsoft.com/office/drawing/2014/main" val="2320827954"/>
                    </a:ext>
                  </a:extLst>
                </a:gridCol>
              </a:tblGrid>
              <a:tr h="370840">
                <a:tc gridSpan="2">
                  <a:txBody>
                    <a:bodyPr/>
                    <a:lstStyle/>
                    <a:p>
                      <a:pPr algn="ctr"/>
                      <a:r>
                        <a:rPr kumimoji="1" lang="en-US" altLang="ja-JP" sz="1600" b="1" dirty="0">
                          <a:latin typeface="Arial" panose="020B0604020202020204" pitchFamily="34" charset="0"/>
                          <a:cs typeface="Arial" panose="020B0604020202020204" pitchFamily="34" charset="0"/>
                        </a:rPr>
                        <a:t>Architecture</a:t>
                      </a:r>
                      <a:endParaRPr kumimoji="1" lang="ja-JP" altLang="en-US" sz="1600" b="1" dirty="0">
                        <a:latin typeface="Arial" panose="020B0604020202020204" pitchFamily="34" charset="0"/>
                        <a:cs typeface="Arial" panose="020B0604020202020204" pitchFamily="34" charset="0"/>
                      </a:endParaRPr>
                    </a:p>
                  </a:txBody>
                  <a:tcPr anchor="ctr"/>
                </a:tc>
                <a:tc hMerge="1">
                  <a:txBody>
                    <a:bodyPr/>
                    <a:lstStyle/>
                    <a:p>
                      <a:endParaRPr kumimoji="1" lang="ja-JP" altLang="en-US" dirty="0"/>
                    </a:p>
                  </a:txBody>
                  <a:tcPr/>
                </a:tc>
                <a:tc>
                  <a:txBody>
                    <a:bodyPr/>
                    <a:lstStyle/>
                    <a:p>
                      <a:pPr algn="ctr"/>
                      <a:r>
                        <a:rPr kumimoji="1" lang="en-US" altLang="ja-JP" sz="1600" b="1" dirty="0">
                          <a:latin typeface="Arial" panose="020B0604020202020204" pitchFamily="34" charset="0"/>
                          <a:cs typeface="Arial" panose="020B0604020202020204" pitchFamily="34" charset="0"/>
                        </a:rPr>
                        <a:t>Test accuracy</a:t>
                      </a:r>
                    </a:p>
                    <a:p>
                      <a:pPr algn="ctr"/>
                      <a:r>
                        <a:rPr kumimoji="1" lang="en-US" altLang="ja-JP" sz="1600" b="1" dirty="0">
                          <a:latin typeface="Arial" panose="020B0604020202020204" pitchFamily="34" charset="0"/>
                          <a:cs typeface="Arial" panose="020B0604020202020204" pitchFamily="34" charset="0"/>
                        </a:rPr>
                        <a:t>(%)</a:t>
                      </a:r>
                      <a:endParaRPr kumimoji="1" lang="ja-JP" altLang="en-US" sz="1600" b="1" dirty="0">
                        <a:latin typeface="Arial" panose="020B0604020202020204" pitchFamily="34" charset="0"/>
                        <a:cs typeface="Arial" panose="020B0604020202020204" pitchFamily="34" charset="0"/>
                      </a:endParaRPr>
                    </a:p>
                  </a:txBody>
                  <a:tcPr anchor="ctr">
                    <a:solidFill>
                      <a:schemeClr val="accent1">
                        <a:lumMod val="60000"/>
                        <a:lumOff val="40000"/>
                      </a:schemeClr>
                    </a:solidFill>
                  </a:tcPr>
                </a:tc>
                <a:tc>
                  <a:txBody>
                    <a:bodyPr/>
                    <a:lstStyle/>
                    <a:p>
                      <a:pPr algn="ctr"/>
                      <a:r>
                        <a:rPr kumimoji="1" lang="en-US" altLang="ja-JP" sz="1600" b="1" dirty="0">
                          <a:latin typeface="Arial" panose="020B0604020202020204" pitchFamily="34" charset="0"/>
                          <a:cs typeface="Arial" panose="020B0604020202020204" pitchFamily="34" charset="0"/>
                        </a:rPr>
                        <a:t>Param</a:t>
                      </a:r>
                    </a:p>
                    <a:p>
                      <a:pPr algn="ctr"/>
                      <a:r>
                        <a:rPr kumimoji="1" lang="en-US" altLang="ja-JP" sz="1600" b="1" dirty="0">
                          <a:latin typeface="Arial" panose="020B0604020202020204" pitchFamily="34" charset="0"/>
                          <a:cs typeface="Arial" panose="020B0604020202020204" pitchFamily="34" charset="0"/>
                        </a:rPr>
                        <a:t>(M)</a:t>
                      </a:r>
                      <a:endParaRPr kumimoji="1" lang="ja-JP" altLang="en-US" sz="1600" b="1" dirty="0">
                        <a:latin typeface="Arial" panose="020B0604020202020204" pitchFamily="34" charset="0"/>
                        <a:cs typeface="Arial" panose="020B0604020202020204" pitchFamily="34" charset="0"/>
                      </a:endParaRPr>
                    </a:p>
                  </a:txBody>
                  <a:tcPr anchor="ctr"/>
                </a:tc>
                <a:tc>
                  <a:txBody>
                    <a:bodyPr/>
                    <a:lstStyle/>
                    <a:p>
                      <a:pPr algn="ctr"/>
                      <a:r>
                        <a:rPr kumimoji="1" lang="en-US" altLang="ja-JP" sz="1600" b="1" dirty="0">
                          <a:latin typeface="Arial" panose="020B0604020202020204" pitchFamily="34" charset="0"/>
                          <a:cs typeface="Arial" panose="020B0604020202020204" pitchFamily="34" charset="0"/>
                        </a:rPr>
                        <a:t>Number of shortcuts</a:t>
                      </a:r>
                      <a:endParaRPr kumimoji="1" lang="ja-JP" altLang="en-US" sz="16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kumimoji="1" lang="en-US" altLang="ja-JP" sz="1600" b="1" dirty="0">
                          <a:latin typeface="Arial" panose="020B0604020202020204" pitchFamily="34" charset="0"/>
                          <a:cs typeface="Arial" panose="020B0604020202020204" pitchFamily="34" charset="0"/>
                        </a:rPr>
                        <a:t>Random architect</a:t>
                      </a:r>
                    </a:p>
                    <a:p>
                      <a:pPr algn="ctr"/>
                      <a:r>
                        <a:rPr kumimoji="1" lang="en-US" altLang="ja-JP" sz="1600" b="1" dirty="0">
                          <a:latin typeface="Arial" panose="020B0604020202020204" pitchFamily="34" charset="0"/>
                          <a:cs typeface="Arial" panose="020B0604020202020204" pitchFamily="34" charset="0"/>
                        </a:rPr>
                        <a:t>Accuracy (%)</a:t>
                      </a:r>
                      <a:endParaRPr kumimoji="1" lang="ja-JP" altLang="en-US" sz="1600" b="1"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solidFill>
                      <a:schemeClr val="accent2">
                        <a:lumMod val="60000"/>
                        <a:lumOff val="40000"/>
                      </a:schemeClr>
                    </a:solidFill>
                  </a:tcPr>
                </a:tc>
                <a:extLst>
                  <a:ext uri="{0D108BD9-81ED-4DB2-BD59-A6C34878D82A}">
                    <a16:rowId xmlns:a16="http://schemas.microsoft.com/office/drawing/2014/main" val="3515894297"/>
                  </a:ext>
                </a:extLst>
              </a:tr>
              <a:tr h="370840">
                <a:tc rowSpan="3">
                  <a:txBody>
                    <a:bodyPr/>
                    <a:lstStyle/>
                    <a:p>
                      <a:pPr algn="ctr"/>
                      <a:r>
                        <a:rPr kumimoji="1" lang="en-US" altLang="ja-JP" sz="1600" dirty="0">
                          <a:latin typeface="Arial" panose="020B0604020202020204" pitchFamily="34" charset="0"/>
                          <a:cs typeface="Arial" panose="020B0604020202020204" pitchFamily="34" charset="0"/>
                        </a:rPr>
                        <a:t>Method A</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kumimoji="1" lang="en-US" altLang="ja-JP" sz="1400" dirty="0">
                          <a:latin typeface="Arial" panose="020B0604020202020204" pitchFamily="34" charset="0"/>
                          <a:cs typeface="Arial" panose="020B0604020202020204" pitchFamily="34" charset="0"/>
                        </a:rPr>
                        <a:t>50 epoch</a:t>
                      </a:r>
                      <a:endParaRPr kumimoji="1" lang="ja-JP" altLang="en-US" sz="14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93.70 ± 0.22 </a:t>
                      </a:r>
                      <a:endParaRPr kumimoji="1" lang="ja-JP" altLang="en-US" sz="1600" dirty="0">
                        <a:latin typeface="Arial" panose="020B0604020202020204" pitchFamily="34" charset="0"/>
                        <a:cs typeface="Arial" panose="020B0604020202020204" pitchFamily="34" charset="0"/>
                      </a:endParaRPr>
                    </a:p>
                  </a:txBody>
                  <a:tcPr anchor="ctr">
                    <a:solidFill>
                      <a:schemeClr val="accent1">
                        <a:lumMod val="60000"/>
                        <a:lumOff val="40000"/>
                      </a:schemeClr>
                    </a:solidFill>
                  </a:tcPr>
                </a:tc>
                <a:tc>
                  <a:txBody>
                    <a:bodyPr/>
                    <a:lstStyle/>
                    <a:p>
                      <a:pPr algn="ctr"/>
                      <a:r>
                        <a:rPr lang="en-US" altLang="ja-JP" sz="1600" dirty="0">
                          <a:latin typeface="Arial" panose="020B0604020202020204" pitchFamily="34" charset="0"/>
                          <a:cs typeface="Arial" panose="020B0604020202020204" pitchFamily="34" charset="0"/>
                        </a:rPr>
                        <a:t>21.06 ± 0.07</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12.7 ± 1.4</a:t>
                      </a:r>
                      <a:endParaRPr kumimoji="1" lang="ja-JP" altLang="en-US" sz="16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ja-JP" sz="1600" dirty="0">
                          <a:latin typeface="Arial" panose="020B0604020202020204" pitchFamily="34" charset="0"/>
                          <a:cs typeface="Arial" panose="020B0604020202020204" pitchFamily="34" charset="0"/>
                        </a:rPr>
                        <a:t>93.60 ± 0.15</a:t>
                      </a:r>
                      <a:endParaRPr kumimoji="1" lang="ja-JP" altLang="en-US" sz="16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solidFill>
                      <a:schemeClr val="accent2">
                        <a:lumMod val="60000"/>
                        <a:lumOff val="40000"/>
                      </a:schemeClr>
                    </a:solidFill>
                  </a:tcPr>
                </a:tc>
                <a:extLst>
                  <a:ext uri="{0D108BD9-81ED-4DB2-BD59-A6C34878D82A}">
                    <a16:rowId xmlns:a16="http://schemas.microsoft.com/office/drawing/2014/main" val="2724566515"/>
                  </a:ext>
                </a:extLst>
              </a:tr>
              <a:tr h="370840">
                <a:tc vMerge="1">
                  <a:txBody>
                    <a:bodyPr/>
                    <a:lstStyle/>
                    <a:p>
                      <a:endParaRPr kumimoji="1" lang="ja-JP" altLang="en-US" dirty="0"/>
                    </a:p>
                  </a:txBody>
                  <a:tcPr anchor="ctr"/>
                </a:tc>
                <a:tc>
                  <a:txBody>
                    <a:bodyPr/>
                    <a:lstStyle/>
                    <a:p>
                      <a:pPr algn="ctr"/>
                      <a:r>
                        <a:rPr kumimoji="1" lang="en-US" altLang="ja-JP" sz="1400" dirty="0">
                          <a:latin typeface="Arial" panose="020B0604020202020204" pitchFamily="34" charset="0"/>
                          <a:cs typeface="Arial" panose="020B0604020202020204" pitchFamily="34" charset="0"/>
                        </a:rPr>
                        <a:t>100 epoch</a:t>
                      </a:r>
                      <a:endParaRPr kumimoji="1" lang="ja-JP" altLang="en-US" sz="1400" dirty="0">
                        <a:latin typeface="Arial" panose="020B0604020202020204" pitchFamily="34" charset="0"/>
                        <a:cs typeface="Arial" panose="020B0604020202020204" pitchFamily="34" charset="0"/>
                      </a:endParaRPr>
                    </a:p>
                  </a:txBody>
                  <a:tcPr anchor="ctr"/>
                </a:tc>
                <a:tc>
                  <a:txBody>
                    <a:bodyPr/>
                    <a:lstStyle/>
                    <a:p>
                      <a:pPr algn="ctr"/>
                      <a:r>
                        <a:rPr lang="en-US" altLang="ja-JP" sz="1600" b="1" dirty="0">
                          <a:latin typeface="Arial" panose="020B0604020202020204" pitchFamily="34" charset="0"/>
                          <a:cs typeface="Arial" panose="020B0604020202020204" pitchFamily="34" charset="0"/>
                        </a:rPr>
                        <a:t>94.02 ± 0.12 </a:t>
                      </a:r>
                      <a:endParaRPr kumimoji="1" lang="ja-JP" altLang="en-US" sz="1600" b="1" dirty="0">
                        <a:latin typeface="Arial" panose="020B0604020202020204" pitchFamily="34" charset="0"/>
                        <a:cs typeface="Arial" panose="020B0604020202020204" pitchFamily="34" charset="0"/>
                      </a:endParaRPr>
                    </a:p>
                  </a:txBody>
                  <a:tcPr anchor="ctr">
                    <a:solidFill>
                      <a:schemeClr val="accent1">
                        <a:lumMod val="60000"/>
                        <a:lumOff val="40000"/>
                      </a:schemeClr>
                    </a:solidFill>
                  </a:tcPr>
                </a:tc>
                <a:tc>
                  <a:txBody>
                    <a:bodyPr/>
                    <a:lstStyle/>
                    <a:p>
                      <a:pPr algn="ctr"/>
                      <a:r>
                        <a:rPr lang="en-US" altLang="ja-JP" sz="1600" dirty="0">
                          <a:latin typeface="Arial" panose="020B0604020202020204" pitchFamily="34" charset="0"/>
                          <a:cs typeface="Arial" panose="020B0604020202020204" pitchFamily="34" charset="0"/>
                        </a:rPr>
                        <a:t>21.50 ± 0.11</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18.2 ± 0.9</a:t>
                      </a:r>
                      <a:endParaRPr kumimoji="1" lang="ja-JP" altLang="en-US" sz="16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ja-JP" sz="1600" dirty="0">
                          <a:latin typeface="Arial" panose="020B0604020202020204" pitchFamily="34" charset="0"/>
                          <a:cs typeface="Arial" panose="020B0604020202020204" pitchFamily="34" charset="0"/>
                        </a:rPr>
                        <a:t>93.67 ± 0.14</a:t>
                      </a:r>
                      <a:endParaRPr kumimoji="1" lang="ja-JP" altLang="en-US" sz="16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solidFill>
                      <a:schemeClr val="accent2">
                        <a:lumMod val="60000"/>
                        <a:lumOff val="40000"/>
                      </a:schemeClr>
                    </a:solidFill>
                  </a:tcPr>
                </a:tc>
                <a:extLst>
                  <a:ext uri="{0D108BD9-81ED-4DB2-BD59-A6C34878D82A}">
                    <a16:rowId xmlns:a16="http://schemas.microsoft.com/office/drawing/2014/main" val="90450067"/>
                  </a:ext>
                </a:extLst>
              </a:tr>
              <a:tr h="370840">
                <a:tc vMerge="1">
                  <a:txBody>
                    <a:bodyPr/>
                    <a:lstStyle/>
                    <a:p>
                      <a:endParaRPr kumimoji="1" lang="ja-JP" altLang="en-US" dirty="0"/>
                    </a:p>
                  </a:txBody>
                  <a:tcPr anchor="ctr"/>
                </a:tc>
                <a:tc>
                  <a:txBody>
                    <a:bodyPr/>
                    <a:lstStyle/>
                    <a:p>
                      <a:pPr algn="ctr"/>
                      <a:r>
                        <a:rPr kumimoji="1" lang="en-US" altLang="ja-JP" sz="1400" dirty="0">
                          <a:latin typeface="Arial" panose="020B0604020202020204" pitchFamily="34" charset="0"/>
                          <a:cs typeface="Arial" panose="020B0604020202020204" pitchFamily="34" charset="0"/>
                        </a:rPr>
                        <a:t>150 epoch</a:t>
                      </a:r>
                      <a:endParaRPr kumimoji="1" lang="ja-JP" altLang="en-US" sz="14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93.90 ± 0.17</a:t>
                      </a:r>
                      <a:endParaRPr kumimoji="1" lang="ja-JP" altLang="en-US" sz="1600" dirty="0">
                        <a:latin typeface="Arial" panose="020B0604020202020204" pitchFamily="34" charset="0"/>
                        <a:cs typeface="Arial" panose="020B0604020202020204" pitchFamily="34" charset="0"/>
                      </a:endParaRPr>
                    </a:p>
                  </a:txBody>
                  <a:tcPr anchor="ctr">
                    <a:solidFill>
                      <a:schemeClr val="accent1">
                        <a:lumMod val="60000"/>
                        <a:lumOff val="40000"/>
                      </a:schemeClr>
                    </a:solidFill>
                  </a:tcPr>
                </a:tc>
                <a:tc>
                  <a:txBody>
                    <a:bodyPr/>
                    <a:lstStyle/>
                    <a:p>
                      <a:pPr algn="ctr"/>
                      <a:r>
                        <a:rPr lang="en-US" altLang="ja-JP" sz="1600" dirty="0">
                          <a:latin typeface="Arial" panose="020B0604020202020204" pitchFamily="34" charset="0"/>
                          <a:cs typeface="Arial" panose="020B0604020202020204" pitchFamily="34" charset="0"/>
                        </a:rPr>
                        <a:t>21.57 ± 0.25</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18.9 ± 0.6</a:t>
                      </a:r>
                      <a:endParaRPr kumimoji="1" lang="ja-JP" altLang="en-US" sz="16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ja-JP" sz="1600" dirty="0">
                          <a:latin typeface="Arial" panose="020B0604020202020204" pitchFamily="34" charset="0"/>
                          <a:cs typeface="Arial" panose="020B0604020202020204" pitchFamily="34" charset="0"/>
                        </a:rPr>
                        <a:t>93.64 ± 0.09</a:t>
                      </a:r>
                      <a:endParaRPr kumimoji="1" lang="ja-JP" altLang="en-US" sz="16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solidFill>
                      <a:schemeClr val="accent2">
                        <a:lumMod val="60000"/>
                        <a:lumOff val="40000"/>
                      </a:schemeClr>
                    </a:solidFill>
                  </a:tcPr>
                </a:tc>
                <a:extLst>
                  <a:ext uri="{0D108BD9-81ED-4DB2-BD59-A6C34878D82A}">
                    <a16:rowId xmlns:a16="http://schemas.microsoft.com/office/drawing/2014/main" val="2878259897"/>
                  </a:ext>
                </a:extLst>
              </a:tr>
              <a:tr h="370840">
                <a:tc rowSpan="3">
                  <a:txBody>
                    <a:bodyPr/>
                    <a:lstStyle/>
                    <a:p>
                      <a:pPr algn="ctr"/>
                      <a:r>
                        <a:rPr kumimoji="1" lang="en-US" altLang="ja-JP" sz="1600" dirty="0">
                          <a:latin typeface="Arial" panose="020B0604020202020204" pitchFamily="34" charset="0"/>
                          <a:cs typeface="Arial" panose="020B0604020202020204" pitchFamily="34" charset="0"/>
                        </a:rPr>
                        <a:t>Method B</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kumimoji="1" lang="en-US" altLang="ja-JP" sz="1400" dirty="0">
                          <a:latin typeface="Arial" panose="020B0604020202020204" pitchFamily="34" charset="0"/>
                          <a:cs typeface="Arial" panose="020B0604020202020204" pitchFamily="34" charset="0"/>
                        </a:rPr>
                        <a:t>50 epoch</a:t>
                      </a:r>
                      <a:endParaRPr kumimoji="1" lang="ja-JP" altLang="en-US" sz="14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93.57 ± 0.19</a:t>
                      </a:r>
                      <a:endParaRPr kumimoji="1" lang="ja-JP" altLang="en-US" sz="1600" dirty="0">
                        <a:latin typeface="Arial" panose="020B0604020202020204" pitchFamily="34" charset="0"/>
                        <a:cs typeface="Arial" panose="020B0604020202020204" pitchFamily="34" charset="0"/>
                      </a:endParaRPr>
                    </a:p>
                  </a:txBody>
                  <a:tcPr anchor="ctr">
                    <a:solidFill>
                      <a:schemeClr val="accent1">
                        <a:lumMod val="60000"/>
                        <a:lumOff val="40000"/>
                      </a:schemeClr>
                    </a:solidFill>
                  </a:tcPr>
                </a:tc>
                <a:tc>
                  <a:txBody>
                    <a:bodyPr/>
                    <a:lstStyle/>
                    <a:p>
                      <a:pPr algn="ctr"/>
                      <a:r>
                        <a:rPr lang="en-US" altLang="ja-JP" sz="1600" dirty="0">
                          <a:latin typeface="Arial" panose="020B0604020202020204" pitchFamily="34" charset="0"/>
                          <a:cs typeface="Arial" panose="020B0604020202020204" pitchFamily="34" charset="0"/>
                        </a:rPr>
                        <a:t>20.45 ± 0.09</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5.8 ± 1.2</a:t>
                      </a:r>
                      <a:endParaRPr kumimoji="1" lang="ja-JP" altLang="en-US" sz="16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ja-JP" sz="1600" dirty="0">
                          <a:latin typeface="Arial" panose="020B0604020202020204" pitchFamily="34" charset="0"/>
                          <a:cs typeface="Arial" panose="020B0604020202020204" pitchFamily="34" charset="0"/>
                        </a:rPr>
                        <a:t>93.36 ± 0.19</a:t>
                      </a:r>
                      <a:endParaRPr kumimoji="1" lang="ja-JP" altLang="en-US" sz="16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solidFill>
                      <a:schemeClr val="accent2">
                        <a:lumMod val="60000"/>
                        <a:lumOff val="40000"/>
                      </a:schemeClr>
                    </a:solidFill>
                  </a:tcPr>
                </a:tc>
                <a:extLst>
                  <a:ext uri="{0D108BD9-81ED-4DB2-BD59-A6C34878D82A}">
                    <a16:rowId xmlns:a16="http://schemas.microsoft.com/office/drawing/2014/main" val="2223102066"/>
                  </a:ext>
                </a:extLst>
              </a:tr>
              <a:tr h="370840">
                <a:tc vMerge="1">
                  <a:txBody>
                    <a:bodyPr/>
                    <a:lstStyle/>
                    <a:p>
                      <a:endParaRPr kumimoji="1" lang="ja-JP" altLang="en-US" dirty="0"/>
                    </a:p>
                  </a:txBody>
                  <a:tcPr anchor="ctr"/>
                </a:tc>
                <a:tc>
                  <a:txBody>
                    <a:bodyPr/>
                    <a:lstStyle/>
                    <a:p>
                      <a:pPr algn="ctr"/>
                      <a:r>
                        <a:rPr kumimoji="1" lang="en-US" altLang="ja-JP" sz="1400" dirty="0">
                          <a:latin typeface="Arial" panose="020B0604020202020204" pitchFamily="34" charset="0"/>
                          <a:cs typeface="Arial" panose="020B0604020202020204" pitchFamily="34" charset="0"/>
                        </a:rPr>
                        <a:t>100 epoch</a:t>
                      </a:r>
                      <a:endParaRPr kumimoji="1" lang="ja-JP" altLang="en-US" sz="1400" dirty="0">
                        <a:latin typeface="Arial" panose="020B0604020202020204" pitchFamily="34" charset="0"/>
                        <a:cs typeface="Arial" panose="020B0604020202020204" pitchFamily="34" charset="0"/>
                      </a:endParaRPr>
                    </a:p>
                  </a:txBody>
                  <a:tcPr anchor="ctr"/>
                </a:tc>
                <a:tc>
                  <a:txBody>
                    <a:bodyPr/>
                    <a:lstStyle/>
                    <a:p>
                      <a:pPr algn="ctr"/>
                      <a:r>
                        <a:rPr lang="en-US" altLang="ja-JP" sz="1600" b="1" dirty="0">
                          <a:latin typeface="Arial" panose="020B0604020202020204" pitchFamily="34" charset="0"/>
                          <a:cs typeface="Arial" panose="020B0604020202020204" pitchFamily="34" charset="0"/>
                        </a:rPr>
                        <a:t>93.93 ± 0.08</a:t>
                      </a:r>
                      <a:endParaRPr kumimoji="1" lang="ja-JP" altLang="en-US" sz="1600" b="1" dirty="0">
                        <a:latin typeface="Arial" panose="020B0604020202020204" pitchFamily="34" charset="0"/>
                        <a:cs typeface="Arial" panose="020B0604020202020204" pitchFamily="34" charset="0"/>
                      </a:endParaRPr>
                    </a:p>
                  </a:txBody>
                  <a:tcPr anchor="ctr">
                    <a:solidFill>
                      <a:schemeClr val="accent1">
                        <a:lumMod val="60000"/>
                        <a:lumOff val="40000"/>
                      </a:schemeClr>
                    </a:solidFill>
                  </a:tcPr>
                </a:tc>
                <a:tc>
                  <a:txBody>
                    <a:bodyPr/>
                    <a:lstStyle/>
                    <a:p>
                      <a:pPr algn="ctr"/>
                      <a:r>
                        <a:rPr lang="en-US" altLang="ja-JP" sz="1600" dirty="0">
                          <a:latin typeface="Arial" panose="020B0604020202020204" pitchFamily="34" charset="0"/>
                          <a:cs typeface="Arial" panose="020B0604020202020204" pitchFamily="34" charset="0"/>
                        </a:rPr>
                        <a:t>20.73 ± 0.10</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9.8 ± 1.0</a:t>
                      </a:r>
                      <a:endParaRPr kumimoji="1" lang="ja-JP" altLang="en-US" sz="16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ja-JP" sz="1600" dirty="0">
                          <a:latin typeface="Arial" panose="020B0604020202020204" pitchFamily="34" charset="0"/>
                          <a:cs typeface="Arial" panose="020B0604020202020204" pitchFamily="34" charset="0"/>
                        </a:rPr>
                        <a:t>93.47 ± 0.17</a:t>
                      </a:r>
                      <a:endParaRPr kumimoji="1" lang="ja-JP" altLang="en-US" sz="16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solidFill>
                      <a:schemeClr val="accent2">
                        <a:lumMod val="60000"/>
                        <a:lumOff val="40000"/>
                      </a:schemeClr>
                    </a:solidFill>
                  </a:tcPr>
                </a:tc>
                <a:extLst>
                  <a:ext uri="{0D108BD9-81ED-4DB2-BD59-A6C34878D82A}">
                    <a16:rowId xmlns:a16="http://schemas.microsoft.com/office/drawing/2014/main" val="1231523089"/>
                  </a:ext>
                </a:extLst>
              </a:tr>
              <a:tr h="370840">
                <a:tc vMerge="1">
                  <a:txBody>
                    <a:bodyPr/>
                    <a:lstStyle/>
                    <a:p>
                      <a:endParaRPr kumimoji="1" lang="ja-JP" altLang="en-US" dirty="0"/>
                    </a:p>
                  </a:txBody>
                  <a:tcPr anchor="ctr"/>
                </a:tc>
                <a:tc>
                  <a:txBody>
                    <a:bodyPr/>
                    <a:lstStyle/>
                    <a:p>
                      <a:pPr algn="ctr"/>
                      <a:r>
                        <a:rPr kumimoji="1" lang="en-US" altLang="ja-JP" sz="1400" dirty="0">
                          <a:latin typeface="Arial" panose="020B0604020202020204" pitchFamily="34" charset="0"/>
                          <a:cs typeface="Arial" panose="020B0604020202020204" pitchFamily="34" charset="0"/>
                        </a:rPr>
                        <a:t>150 epoch</a:t>
                      </a:r>
                      <a:endParaRPr kumimoji="1" lang="ja-JP" altLang="en-US" sz="14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93.92 ± 0.12</a:t>
                      </a:r>
                      <a:endParaRPr kumimoji="1" lang="ja-JP" altLang="en-US" sz="1600" dirty="0">
                        <a:latin typeface="Arial" panose="020B0604020202020204" pitchFamily="34" charset="0"/>
                        <a:cs typeface="Arial" panose="020B0604020202020204" pitchFamily="34" charset="0"/>
                      </a:endParaRPr>
                    </a:p>
                  </a:txBody>
                  <a:tcPr anchor="ctr">
                    <a:solidFill>
                      <a:schemeClr val="accent1">
                        <a:lumMod val="60000"/>
                        <a:lumOff val="40000"/>
                      </a:schemeClr>
                    </a:solidFill>
                  </a:tcPr>
                </a:tc>
                <a:tc>
                  <a:txBody>
                    <a:bodyPr/>
                    <a:lstStyle/>
                    <a:p>
                      <a:pPr algn="ctr"/>
                      <a:r>
                        <a:rPr lang="en-US" altLang="ja-JP" sz="1600" dirty="0">
                          <a:latin typeface="Arial" panose="020B0604020202020204" pitchFamily="34" charset="0"/>
                          <a:cs typeface="Arial" panose="020B0604020202020204" pitchFamily="34" charset="0"/>
                        </a:rPr>
                        <a:t>20.76 ± 0.15</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lang="en-US" altLang="ja-JP" sz="1600" dirty="0">
                          <a:latin typeface="Arial" panose="020B0604020202020204" pitchFamily="34" charset="0"/>
                          <a:cs typeface="Arial" panose="020B0604020202020204" pitchFamily="34" charset="0"/>
                        </a:rPr>
                        <a:t>10.6 ± 1.0</a:t>
                      </a:r>
                      <a:endParaRPr kumimoji="1" lang="ja-JP" altLang="en-US" sz="16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ja-JP" sz="1600" dirty="0">
                          <a:latin typeface="Arial" panose="020B0604020202020204" pitchFamily="34" charset="0"/>
                          <a:cs typeface="Arial" panose="020B0604020202020204" pitchFamily="34" charset="0"/>
                        </a:rPr>
                        <a:t>93.48 ± 0.15</a:t>
                      </a:r>
                      <a:endParaRPr kumimoji="1" lang="ja-JP" altLang="en-US" sz="16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solidFill>
                      <a:schemeClr val="accent2">
                        <a:lumMod val="60000"/>
                        <a:lumOff val="40000"/>
                      </a:schemeClr>
                    </a:solidFill>
                  </a:tcPr>
                </a:tc>
                <a:extLst>
                  <a:ext uri="{0D108BD9-81ED-4DB2-BD59-A6C34878D82A}">
                    <a16:rowId xmlns:a16="http://schemas.microsoft.com/office/drawing/2014/main" val="1232416869"/>
                  </a:ext>
                </a:extLst>
              </a:tr>
              <a:tr h="370840">
                <a:tc gridSpan="2">
                  <a:txBody>
                    <a:bodyPr/>
                    <a:lstStyle/>
                    <a:p>
                      <a:pPr algn="ctr"/>
                      <a:r>
                        <a:rPr kumimoji="1" lang="en-US" altLang="ja-JP" sz="1600" dirty="0">
                          <a:latin typeface="Arial" panose="020B0604020202020204" pitchFamily="34" charset="0"/>
                          <a:cs typeface="Arial" panose="020B0604020202020204" pitchFamily="34" charset="0"/>
                        </a:rPr>
                        <a:t>Baseline(VGG19)</a:t>
                      </a:r>
                      <a:endParaRPr kumimoji="1" lang="ja-JP" altLang="en-US" sz="1600" dirty="0">
                        <a:latin typeface="Arial" panose="020B0604020202020204" pitchFamily="34" charset="0"/>
                        <a:cs typeface="Arial" panose="020B0604020202020204" pitchFamily="34" charset="0"/>
                      </a:endParaRPr>
                    </a:p>
                  </a:txBody>
                  <a:tcPr anchor="ctr"/>
                </a:tc>
                <a:tc hMerge="1">
                  <a:txBody>
                    <a:bodyPr/>
                    <a:lstStyle/>
                    <a:p>
                      <a:pPr algn="ctr"/>
                      <a:endParaRPr kumimoji="1" lang="ja-JP" altLang="en-US" dirty="0"/>
                    </a:p>
                  </a:txBody>
                  <a:tcPr anchor="ctr"/>
                </a:tc>
                <a:tc>
                  <a:txBody>
                    <a:bodyPr/>
                    <a:lstStyle/>
                    <a:p>
                      <a:pPr algn="ctr"/>
                      <a:r>
                        <a:rPr lang="en-US" altLang="ja-JP" sz="1600" dirty="0">
                          <a:latin typeface="Arial" panose="020B0604020202020204" pitchFamily="34" charset="0"/>
                          <a:cs typeface="Arial" panose="020B0604020202020204" pitchFamily="34" charset="0"/>
                        </a:rPr>
                        <a:t>93.03 ± 0.10</a:t>
                      </a:r>
                      <a:endParaRPr kumimoji="1" lang="ja-JP" altLang="en-US" sz="1600" dirty="0">
                        <a:latin typeface="Arial" panose="020B0604020202020204" pitchFamily="34" charset="0"/>
                        <a:cs typeface="Arial" panose="020B0604020202020204" pitchFamily="34" charset="0"/>
                      </a:endParaRPr>
                    </a:p>
                  </a:txBody>
                  <a:tcPr anchor="ctr">
                    <a:solidFill>
                      <a:schemeClr val="accent1">
                        <a:lumMod val="60000"/>
                        <a:lumOff val="40000"/>
                      </a:schemeClr>
                    </a:solidFill>
                  </a:tcPr>
                </a:tc>
                <a:tc>
                  <a:txBody>
                    <a:bodyPr/>
                    <a:lstStyle/>
                    <a:p>
                      <a:pPr algn="ctr"/>
                      <a:r>
                        <a:rPr lang="en-US" altLang="ja-JP" sz="1600" dirty="0">
                          <a:latin typeface="Arial" panose="020B0604020202020204" pitchFamily="34" charset="0"/>
                          <a:cs typeface="Arial" panose="020B0604020202020204" pitchFamily="34" charset="0"/>
                        </a:rPr>
                        <a:t>20.04</a:t>
                      </a:r>
                      <a:endParaRPr kumimoji="1" lang="ja-JP" altLang="en-US" sz="1600" dirty="0">
                        <a:latin typeface="Arial" panose="020B0604020202020204" pitchFamily="34" charset="0"/>
                        <a:cs typeface="Arial" panose="020B0604020202020204" pitchFamily="34" charset="0"/>
                      </a:endParaRPr>
                    </a:p>
                  </a:txBody>
                  <a:tcPr anchor="ctr"/>
                </a:tc>
                <a:tc>
                  <a:txBody>
                    <a:bodyPr/>
                    <a:lstStyle/>
                    <a:p>
                      <a:pPr algn="ctr"/>
                      <a:r>
                        <a:rPr kumimoji="1" lang="en-US" altLang="ja-JP" sz="1600" dirty="0">
                          <a:latin typeface="Arial" panose="020B0604020202020204" pitchFamily="34" charset="0"/>
                          <a:cs typeface="Arial" panose="020B0604020202020204" pitchFamily="34" charset="0"/>
                        </a:rPr>
                        <a:t>0</a:t>
                      </a:r>
                      <a:endParaRPr kumimoji="1" lang="ja-JP" altLang="en-US" sz="1600"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kumimoji="1" lang="en-US" altLang="ja-JP" sz="1600" dirty="0">
                          <a:latin typeface="Arial" panose="020B0604020202020204" pitchFamily="34" charset="0"/>
                          <a:cs typeface="Arial" panose="020B0604020202020204" pitchFamily="34" charset="0"/>
                        </a:rPr>
                        <a:t>-</a:t>
                      </a:r>
                      <a:endParaRPr kumimoji="1" lang="ja-JP" altLang="en-US" sz="16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solidFill>
                      <a:schemeClr val="accent2">
                        <a:lumMod val="60000"/>
                        <a:lumOff val="40000"/>
                      </a:schemeClr>
                    </a:solidFill>
                  </a:tcPr>
                </a:tc>
                <a:extLst>
                  <a:ext uri="{0D108BD9-81ED-4DB2-BD59-A6C34878D82A}">
                    <a16:rowId xmlns:a16="http://schemas.microsoft.com/office/drawing/2014/main" val="1305728134"/>
                  </a:ext>
                </a:extLst>
              </a:tr>
            </a:tbl>
          </a:graphicData>
        </a:graphic>
      </p:graphicFrame>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1 </a:t>
            </a:r>
            <a:r>
              <a:rPr kumimoji="1" lang="ja-JP" altLang="en-US" dirty="0"/>
              <a:t>： 結果</a:t>
            </a:r>
          </a:p>
        </p:txBody>
      </p:sp>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38</a:t>
            </a:fld>
            <a:endParaRPr kumimoji="1" lang="ja-JP" altLang="en-US"/>
          </a:p>
        </p:txBody>
      </p:sp>
    </p:spTree>
    <p:extLst>
      <p:ext uri="{BB962C8B-B14F-4D97-AF65-F5344CB8AC3E}">
        <p14:creationId xmlns:p14="http://schemas.microsoft.com/office/powerpoint/2010/main" val="3128243587"/>
      </p:ext>
    </p:extLst>
  </p:cSld>
  <p:clrMapOvr>
    <a:masterClrMapping/>
  </p:clrMapOvr>
  <mc:AlternateContent xmlns:mc="http://schemas.openxmlformats.org/markup-compatibility/2006" xmlns:p14="http://schemas.microsoft.com/office/powerpoint/2010/main">
    <mc:Choice Requires="p14">
      <p:transition spd="slow" p14:dur="2000" advTm="63135"/>
    </mc:Choice>
    <mc:Fallback xmlns="">
      <p:transition spd="slow" advTm="63135"/>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コンテンツ プレースホルダー 9">
            <a:extLst>
              <a:ext uri="{FF2B5EF4-FFF2-40B4-BE49-F238E27FC236}">
                <a16:creationId xmlns:a16="http://schemas.microsoft.com/office/drawing/2014/main" id="{F21E5DB1-D712-4DB7-87D4-ABF7C8D51C7F}"/>
              </a:ext>
            </a:extLst>
          </p:cNvPr>
          <p:cNvSpPr>
            <a:spLocks noGrp="1"/>
          </p:cNvSpPr>
          <p:nvPr>
            <p:ph idx="1"/>
          </p:nvPr>
        </p:nvSpPr>
        <p:spPr>
          <a:xfrm>
            <a:off x="1262842" y="5276850"/>
            <a:ext cx="7660178" cy="916124"/>
          </a:xfrm>
        </p:spPr>
        <p:txBody>
          <a:bodyPr>
            <a:normAutofit fontScale="77500" lnSpcReduction="20000"/>
          </a:bodyPr>
          <a:lstStyle/>
          <a:p>
            <a:r>
              <a:rPr lang="ja-JP" altLang="en-US" dirty="0"/>
              <a:t>手法 </a:t>
            </a:r>
            <a:r>
              <a:rPr lang="en-US" altLang="ja-JP" dirty="0"/>
              <a:t>A (</a:t>
            </a:r>
            <a:r>
              <a:rPr lang="ja-JP" altLang="en-US" dirty="0"/>
              <a:t>大きい順</a:t>
            </a:r>
            <a:r>
              <a:rPr lang="en-US" altLang="ja-JP" dirty="0"/>
              <a:t>) : 94.02 %</a:t>
            </a:r>
          </a:p>
          <a:p>
            <a:r>
              <a:rPr lang="ja-JP" altLang="en-US" dirty="0"/>
              <a:t>手法 </a:t>
            </a:r>
            <a:r>
              <a:rPr lang="en-US" altLang="ja-JP" dirty="0"/>
              <a:t>B (</a:t>
            </a:r>
            <a:r>
              <a:rPr lang="ja-JP" altLang="en-US" dirty="0"/>
              <a:t>閾値</a:t>
            </a:r>
            <a:r>
              <a:rPr lang="en-US" altLang="ja-JP" dirty="0"/>
              <a:t>)      </a:t>
            </a:r>
            <a:r>
              <a:rPr lang="ja-JP" altLang="en-US" dirty="0"/>
              <a:t> </a:t>
            </a:r>
            <a:r>
              <a:rPr lang="en-US" altLang="ja-JP" dirty="0"/>
              <a:t>: 93.93 %</a:t>
            </a:r>
            <a:endParaRPr lang="ja-JP" altLang="en-US" dirty="0"/>
          </a:p>
        </p:txBody>
      </p:sp>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1 </a:t>
            </a:r>
            <a:r>
              <a:rPr kumimoji="1" lang="ja-JP" altLang="en-US" dirty="0"/>
              <a:t>： 結果</a:t>
            </a:r>
          </a:p>
        </p:txBody>
      </p:sp>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39</a:t>
            </a:fld>
            <a:endParaRPr kumimoji="1" lang="ja-JP" altLang="en-US"/>
          </a:p>
        </p:txBody>
      </p:sp>
      <p:pic>
        <p:nvPicPr>
          <p:cNvPr id="8" name="図 7">
            <a:extLst>
              <a:ext uri="{FF2B5EF4-FFF2-40B4-BE49-F238E27FC236}">
                <a16:creationId xmlns:a16="http://schemas.microsoft.com/office/drawing/2014/main" id="{A46D0757-8094-4D57-88BE-CA8305C128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2842" y="1764921"/>
            <a:ext cx="4979534" cy="3328158"/>
          </a:xfrm>
          <a:prstGeom prst="rect">
            <a:avLst/>
          </a:prstGeom>
        </p:spPr>
      </p:pic>
    </p:spTree>
    <p:extLst>
      <p:ext uri="{BB962C8B-B14F-4D97-AF65-F5344CB8AC3E}">
        <p14:creationId xmlns:p14="http://schemas.microsoft.com/office/powerpoint/2010/main" val="2536081219"/>
      </p:ext>
    </p:extLst>
  </p:cSld>
  <p:clrMapOvr>
    <a:masterClrMapping/>
  </p:clrMapOvr>
  <mc:AlternateContent xmlns:mc="http://schemas.openxmlformats.org/markup-compatibility/2006" xmlns:p14="http://schemas.microsoft.com/office/powerpoint/2010/main">
    <mc:Choice Requires="p14">
      <p:transition spd="slow" p14:dur="2000" advTm="44312"/>
    </mc:Choice>
    <mc:Fallback xmlns="">
      <p:transition spd="slow" advTm="4431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06BA5F-D2B8-4713-8D25-D4396789FFC5}"/>
              </a:ext>
            </a:extLst>
          </p:cNvPr>
          <p:cNvSpPr>
            <a:spLocks noGrp="1"/>
          </p:cNvSpPr>
          <p:nvPr>
            <p:ph type="title"/>
          </p:nvPr>
        </p:nvSpPr>
        <p:spPr/>
        <p:txBody>
          <a:bodyPr/>
          <a:lstStyle/>
          <a:p>
            <a:r>
              <a:rPr kumimoji="1" lang="ja-JP" altLang="en-US" dirty="0"/>
              <a:t>深層学習モデルの発展</a:t>
            </a:r>
          </a:p>
        </p:txBody>
      </p:sp>
      <p:sp>
        <p:nvSpPr>
          <p:cNvPr id="3" name="コンテンツ プレースホルダー 2">
            <a:extLst>
              <a:ext uri="{FF2B5EF4-FFF2-40B4-BE49-F238E27FC236}">
                <a16:creationId xmlns:a16="http://schemas.microsoft.com/office/drawing/2014/main" id="{A039F885-9DE0-46A8-A4E3-0AD952829E88}"/>
              </a:ext>
            </a:extLst>
          </p:cNvPr>
          <p:cNvSpPr>
            <a:spLocks noGrp="1"/>
          </p:cNvSpPr>
          <p:nvPr>
            <p:ph idx="1"/>
          </p:nvPr>
        </p:nvSpPr>
        <p:spPr>
          <a:xfrm>
            <a:off x="822959" y="4957894"/>
            <a:ext cx="7543801" cy="1235080"/>
          </a:xfrm>
        </p:spPr>
        <p:txBody>
          <a:bodyPr>
            <a:normAutofit/>
          </a:bodyPr>
          <a:lstStyle/>
          <a:p>
            <a:pPr lvl="1"/>
            <a:r>
              <a:rPr kumimoji="1" lang="ja-JP" altLang="en-US" dirty="0"/>
              <a:t>モデル構造の改良で性能が向上</a:t>
            </a:r>
            <a:endParaRPr kumimoji="1" lang="en-US" altLang="ja-JP" dirty="0"/>
          </a:p>
        </p:txBody>
      </p:sp>
      <p:sp>
        <p:nvSpPr>
          <p:cNvPr id="4" name="スライド番号プレースホルダー 3">
            <a:extLst>
              <a:ext uri="{FF2B5EF4-FFF2-40B4-BE49-F238E27FC236}">
                <a16:creationId xmlns:a16="http://schemas.microsoft.com/office/drawing/2014/main" id="{3180D2BA-9454-4D57-8FD2-6BF1A7E7CC03}"/>
              </a:ext>
            </a:extLst>
          </p:cNvPr>
          <p:cNvSpPr>
            <a:spLocks noGrp="1"/>
          </p:cNvSpPr>
          <p:nvPr>
            <p:ph type="sldNum" sz="quarter" idx="12"/>
          </p:nvPr>
        </p:nvSpPr>
        <p:spPr/>
        <p:txBody>
          <a:bodyPr/>
          <a:lstStyle/>
          <a:p>
            <a:fld id="{304739FC-810C-4CDC-B60F-21F1951FBC64}" type="slidenum">
              <a:rPr kumimoji="1" lang="ja-JP" altLang="en-US" smtClean="0"/>
              <a:t>4</a:t>
            </a:fld>
            <a:endParaRPr kumimoji="1" lang="ja-JP" altLang="en-US"/>
          </a:p>
        </p:txBody>
      </p:sp>
      <p:pic>
        <p:nvPicPr>
          <p:cNvPr id="2050" name="Picture 2" descr="ResNetまわりの論文まとめ | ALIS">
            <a:extLst>
              <a:ext uri="{FF2B5EF4-FFF2-40B4-BE49-F238E27FC236}">
                <a16:creationId xmlns:a16="http://schemas.microsoft.com/office/drawing/2014/main" id="{73144198-578E-46BE-BD5A-CD181435F1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5582" y="1838500"/>
            <a:ext cx="2905125" cy="1571625"/>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a:extLst>
              <a:ext uri="{FF2B5EF4-FFF2-40B4-BE49-F238E27FC236}">
                <a16:creationId xmlns:a16="http://schemas.microsoft.com/office/drawing/2014/main" id="{FEC94C0E-A4C1-42DA-9A08-088D9F7F59D6}"/>
              </a:ext>
            </a:extLst>
          </p:cNvPr>
          <p:cNvSpPr/>
          <p:nvPr/>
        </p:nvSpPr>
        <p:spPr>
          <a:xfrm>
            <a:off x="4699205" y="6365685"/>
            <a:ext cx="3227673" cy="507831"/>
          </a:xfrm>
          <a:prstGeom prst="rect">
            <a:avLst/>
          </a:prstGeom>
        </p:spPr>
        <p:txBody>
          <a:bodyPr wrap="square">
            <a:spAutoFit/>
          </a:bodyPr>
          <a:lstStyle/>
          <a:p>
            <a:r>
              <a:rPr lang="en-US" altLang="ja-JP" sz="900" dirty="0">
                <a:solidFill>
                  <a:schemeClr val="bg1"/>
                </a:solidFill>
              </a:rPr>
              <a:t>ResNet : Kaiming He, Xiangyu Zhang, Shaoqing Ren, and Jian Sun. Deep residual learning for image recognition. CoRR, abs/1512.03385, 2015.</a:t>
            </a:r>
            <a:endParaRPr lang="ja-JP" altLang="en-US" sz="900" dirty="0">
              <a:solidFill>
                <a:schemeClr val="bg1"/>
              </a:solidFill>
            </a:endParaRPr>
          </a:p>
        </p:txBody>
      </p:sp>
      <p:sp>
        <p:nvSpPr>
          <p:cNvPr id="6" name="正方形/長方形 5">
            <a:extLst>
              <a:ext uri="{FF2B5EF4-FFF2-40B4-BE49-F238E27FC236}">
                <a16:creationId xmlns:a16="http://schemas.microsoft.com/office/drawing/2014/main" id="{0CE6F609-A14D-48B3-B18C-903868D7627B}"/>
              </a:ext>
            </a:extLst>
          </p:cNvPr>
          <p:cNvSpPr/>
          <p:nvPr/>
        </p:nvSpPr>
        <p:spPr>
          <a:xfrm>
            <a:off x="822959" y="6373374"/>
            <a:ext cx="2867025" cy="507831"/>
          </a:xfrm>
          <a:prstGeom prst="rect">
            <a:avLst/>
          </a:prstGeom>
        </p:spPr>
        <p:txBody>
          <a:bodyPr wrap="square">
            <a:spAutoFit/>
          </a:bodyPr>
          <a:lstStyle/>
          <a:p>
            <a:r>
              <a:rPr lang="en-US" altLang="ja-JP" sz="900" dirty="0">
                <a:solidFill>
                  <a:schemeClr val="bg1"/>
                </a:solidFill>
              </a:rPr>
              <a:t>VGG : Karen Simonyan and Andrew Zisserman. Very deep convolutional networks for large-scale image recognition. 2015. </a:t>
            </a:r>
            <a:endParaRPr lang="ja-JP" altLang="en-US" sz="900" dirty="0">
              <a:solidFill>
                <a:schemeClr val="bg1"/>
              </a:solidFill>
            </a:endParaRPr>
          </a:p>
        </p:txBody>
      </p:sp>
      <p:pic>
        <p:nvPicPr>
          <p:cNvPr id="2052" name="Picture 4" descr="Deep Learning VGG">
            <a:extLst>
              <a:ext uri="{FF2B5EF4-FFF2-40B4-BE49-F238E27FC236}">
                <a16:creationId xmlns:a16="http://schemas.microsoft.com/office/drawing/2014/main" id="{DB8EDFEC-DCC0-4B6A-85CF-57CD6B9199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3517" y="1819450"/>
            <a:ext cx="2867025" cy="1590675"/>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a:extLst>
              <a:ext uri="{FF2B5EF4-FFF2-40B4-BE49-F238E27FC236}">
                <a16:creationId xmlns:a16="http://schemas.microsoft.com/office/drawing/2014/main" id="{B6A7AF18-93AE-49AD-86DC-85D51A1DD572}"/>
              </a:ext>
            </a:extLst>
          </p:cNvPr>
          <p:cNvSpPr/>
          <p:nvPr/>
        </p:nvSpPr>
        <p:spPr>
          <a:xfrm>
            <a:off x="2037075" y="3470240"/>
            <a:ext cx="1059906" cy="584775"/>
          </a:xfrm>
          <a:prstGeom prst="rect">
            <a:avLst/>
          </a:prstGeom>
        </p:spPr>
        <p:txBody>
          <a:bodyPr wrap="none">
            <a:spAutoFit/>
          </a:bodyPr>
          <a:lstStyle/>
          <a:p>
            <a:r>
              <a:rPr kumimoji="1" lang="en-US" altLang="ja-JP" sz="3200" dirty="0">
                <a:latin typeface="+mn-ea"/>
              </a:rPr>
              <a:t>VGG</a:t>
            </a:r>
            <a:endParaRPr lang="ja-JP" altLang="en-US" sz="3200" dirty="0">
              <a:latin typeface="+mn-ea"/>
            </a:endParaRPr>
          </a:p>
        </p:txBody>
      </p:sp>
      <p:sp>
        <p:nvSpPr>
          <p:cNvPr id="10" name="正方形/長方形 9">
            <a:extLst>
              <a:ext uri="{FF2B5EF4-FFF2-40B4-BE49-F238E27FC236}">
                <a16:creationId xmlns:a16="http://schemas.microsoft.com/office/drawing/2014/main" id="{0009896F-2515-4BFE-889F-8E04C0086272}"/>
              </a:ext>
            </a:extLst>
          </p:cNvPr>
          <p:cNvSpPr/>
          <p:nvPr/>
        </p:nvSpPr>
        <p:spPr>
          <a:xfrm>
            <a:off x="5877140" y="3470239"/>
            <a:ext cx="1597104" cy="584775"/>
          </a:xfrm>
          <a:prstGeom prst="rect">
            <a:avLst/>
          </a:prstGeom>
        </p:spPr>
        <p:txBody>
          <a:bodyPr wrap="none">
            <a:spAutoFit/>
          </a:bodyPr>
          <a:lstStyle/>
          <a:p>
            <a:r>
              <a:rPr kumimoji="1" lang="en-US" altLang="ja-JP" sz="3200" dirty="0">
                <a:latin typeface="+mn-ea"/>
              </a:rPr>
              <a:t>ResNet</a:t>
            </a:r>
            <a:endParaRPr lang="ja-JP" altLang="en-US" sz="3200" dirty="0">
              <a:latin typeface="+mn-ea"/>
            </a:endParaRPr>
          </a:p>
        </p:txBody>
      </p:sp>
    </p:spTree>
    <p:extLst>
      <p:ext uri="{BB962C8B-B14F-4D97-AF65-F5344CB8AC3E}">
        <p14:creationId xmlns:p14="http://schemas.microsoft.com/office/powerpoint/2010/main" val="627480658"/>
      </p:ext>
    </p:extLst>
  </p:cSld>
  <p:clrMapOvr>
    <a:masterClrMapping/>
  </p:clrMapOvr>
  <mc:AlternateContent xmlns:mc="http://schemas.openxmlformats.org/markup-compatibility/2006" xmlns:p14="http://schemas.microsoft.com/office/powerpoint/2010/main">
    <mc:Choice Requires="p14">
      <p:transition spd="slow" p14:dur="2000" advTm="15881"/>
    </mc:Choice>
    <mc:Fallback xmlns="">
      <p:transition spd="slow" advTm="15881"/>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コンテンツ プレースホルダー 9">
            <a:extLst>
              <a:ext uri="{FF2B5EF4-FFF2-40B4-BE49-F238E27FC236}">
                <a16:creationId xmlns:a16="http://schemas.microsoft.com/office/drawing/2014/main" id="{F21E5DB1-D712-4DB7-87D4-ABF7C8D51C7F}"/>
              </a:ext>
            </a:extLst>
          </p:cNvPr>
          <p:cNvSpPr>
            <a:spLocks noGrp="1"/>
          </p:cNvSpPr>
          <p:nvPr>
            <p:ph idx="1"/>
          </p:nvPr>
        </p:nvSpPr>
        <p:spPr>
          <a:xfrm>
            <a:off x="1262842" y="5276850"/>
            <a:ext cx="7660178" cy="916124"/>
          </a:xfrm>
        </p:spPr>
        <p:txBody>
          <a:bodyPr>
            <a:normAutofit fontScale="77500" lnSpcReduction="20000"/>
          </a:bodyPr>
          <a:lstStyle/>
          <a:p>
            <a:r>
              <a:rPr lang="ja-JP" altLang="en-US" dirty="0"/>
              <a:t>手法 </a:t>
            </a:r>
            <a:r>
              <a:rPr lang="en-US" altLang="ja-JP" dirty="0"/>
              <a:t>A (</a:t>
            </a:r>
            <a:r>
              <a:rPr lang="ja-JP" altLang="en-US" dirty="0"/>
              <a:t>大きい順</a:t>
            </a:r>
            <a:r>
              <a:rPr lang="en-US" altLang="ja-JP" dirty="0"/>
              <a:t>) : 94.02 % (+0.99%) </a:t>
            </a:r>
          </a:p>
          <a:p>
            <a:r>
              <a:rPr lang="ja-JP" altLang="en-US" dirty="0"/>
              <a:t>手法 </a:t>
            </a:r>
            <a:r>
              <a:rPr lang="en-US" altLang="ja-JP" dirty="0"/>
              <a:t>B (</a:t>
            </a:r>
            <a:r>
              <a:rPr lang="ja-JP" altLang="en-US" dirty="0"/>
              <a:t>閾値</a:t>
            </a:r>
            <a:r>
              <a:rPr lang="en-US" altLang="ja-JP" dirty="0"/>
              <a:t>)      </a:t>
            </a:r>
            <a:r>
              <a:rPr lang="ja-JP" altLang="en-US" dirty="0"/>
              <a:t> </a:t>
            </a:r>
            <a:r>
              <a:rPr lang="en-US" altLang="ja-JP" dirty="0"/>
              <a:t>: 93.93 % (+0.90%)</a:t>
            </a:r>
            <a:endParaRPr lang="ja-JP" altLang="en-US" dirty="0"/>
          </a:p>
        </p:txBody>
      </p:sp>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1 </a:t>
            </a:r>
            <a:r>
              <a:rPr kumimoji="1" lang="ja-JP" altLang="en-US" dirty="0"/>
              <a:t>： 結果</a:t>
            </a:r>
          </a:p>
        </p:txBody>
      </p:sp>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40</a:t>
            </a:fld>
            <a:endParaRPr kumimoji="1" lang="ja-JP" altLang="en-US"/>
          </a:p>
        </p:txBody>
      </p:sp>
      <p:pic>
        <p:nvPicPr>
          <p:cNvPr id="8" name="図 7">
            <a:extLst>
              <a:ext uri="{FF2B5EF4-FFF2-40B4-BE49-F238E27FC236}">
                <a16:creationId xmlns:a16="http://schemas.microsoft.com/office/drawing/2014/main" id="{A46D0757-8094-4D57-88BE-CA8305C128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2842" y="1764921"/>
            <a:ext cx="4979534" cy="3328158"/>
          </a:xfrm>
          <a:prstGeom prst="rect">
            <a:avLst/>
          </a:prstGeom>
        </p:spPr>
      </p:pic>
      <p:sp>
        <p:nvSpPr>
          <p:cNvPr id="6" name="コンテンツ プレースホルダー 9">
            <a:extLst>
              <a:ext uri="{FF2B5EF4-FFF2-40B4-BE49-F238E27FC236}">
                <a16:creationId xmlns:a16="http://schemas.microsoft.com/office/drawing/2014/main" id="{458CC09B-6771-4265-BCBC-F68B36F1515B}"/>
              </a:ext>
            </a:extLst>
          </p:cNvPr>
          <p:cNvSpPr txBox="1">
            <a:spLocks/>
          </p:cNvSpPr>
          <p:nvPr/>
        </p:nvSpPr>
        <p:spPr>
          <a:xfrm>
            <a:off x="5940483" y="4776961"/>
            <a:ext cx="2308860" cy="58293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en-US" altLang="ja-JP" sz="2800" dirty="0"/>
              <a:t>baseline</a:t>
            </a:r>
            <a:endParaRPr lang="ja-JP" altLang="en-US" sz="2800" dirty="0"/>
          </a:p>
        </p:txBody>
      </p:sp>
      <p:sp>
        <p:nvSpPr>
          <p:cNvPr id="3" name="正方形/長方形 2">
            <a:extLst>
              <a:ext uri="{FF2B5EF4-FFF2-40B4-BE49-F238E27FC236}">
                <a16:creationId xmlns:a16="http://schemas.microsoft.com/office/drawing/2014/main" id="{247A08E9-D889-496A-A9E0-AA73B3067A7F}"/>
              </a:ext>
            </a:extLst>
          </p:cNvPr>
          <p:cNvSpPr/>
          <p:nvPr/>
        </p:nvSpPr>
        <p:spPr>
          <a:xfrm>
            <a:off x="4030980" y="2087880"/>
            <a:ext cx="137160" cy="2476500"/>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3AC8F7A-8E56-4725-AB52-F9A37407AA36}"/>
              </a:ext>
            </a:extLst>
          </p:cNvPr>
          <p:cNvSpPr/>
          <p:nvPr/>
        </p:nvSpPr>
        <p:spPr>
          <a:xfrm>
            <a:off x="5759769" y="1866900"/>
            <a:ext cx="137160" cy="2697480"/>
          </a:xfrm>
          <a:prstGeom prst="rect">
            <a:avLst/>
          </a:prstGeom>
          <a:noFill/>
          <a:ln w="1905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Tree>
    <p:extLst>
      <p:ext uri="{BB962C8B-B14F-4D97-AF65-F5344CB8AC3E}">
        <p14:creationId xmlns:p14="http://schemas.microsoft.com/office/powerpoint/2010/main" val="3338288772"/>
      </p:ext>
    </p:extLst>
  </p:cSld>
  <p:clrMapOvr>
    <a:masterClrMapping/>
  </p:clrMapOvr>
  <mc:AlternateContent xmlns:mc="http://schemas.openxmlformats.org/markup-compatibility/2006" xmlns:p14="http://schemas.microsoft.com/office/powerpoint/2010/main">
    <mc:Choice Requires="p14">
      <p:transition spd="slow" p14:dur="2000" advTm="44312"/>
    </mc:Choice>
    <mc:Fallback xmlns="">
      <p:transition spd="slow" advTm="44312"/>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コンテンツ プレースホルダー 9">
            <a:extLst>
              <a:ext uri="{FF2B5EF4-FFF2-40B4-BE49-F238E27FC236}">
                <a16:creationId xmlns:a16="http://schemas.microsoft.com/office/drawing/2014/main" id="{F21E5DB1-D712-4DB7-87D4-ABF7C8D51C7F}"/>
              </a:ext>
            </a:extLst>
          </p:cNvPr>
          <p:cNvSpPr>
            <a:spLocks noGrp="1"/>
          </p:cNvSpPr>
          <p:nvPr>
            <p:ph idx="1"/>
          </p:nvPr>
        </p:nvSpPr>
        <p:spPr>
          <a:xfrm>
            <a:off x="1262842" y="5276850"/>
            <a:ext cx="7660178" cy="916124"/>
          </a:xfrm>
        </p:spPr>
        <p:txBody>
          <a:bodyPr>
            <a:normAutofit fontScale="77500" lnSpcReduction="20000"/>
          </a:bodyPr>
          <a:lstStyle/>
          <a:p>
            <a:r>
              <a:rPr lang="ja-JP" altLang="en-US" dirty="0"/>
              <a:t>手法 </a:t>
            </a:r>
            <a:r>
              <a:rPr lang="en-US" altLang="ja-JP" dirty="0"/>
              <a:t>A (</a:t>
            </a:r>
            <a:r>
              <a:rPr lang="ja-JP" altLang="en-US" dirty="0"/>
              <a:t>大きい順</a:t>
            </a:r>
            <a:r>
              <a:rPr lang="en-US" altLang="ja-JP" dirty="0"/>
              <a:t>) : 94.02 % (+0.35%) </a:t>
            </a:r>
          </a:p>
          <a:p>
            <a:r>
              <a:rPr lang="ja-JP" altLang="en-US" dirty="0"/>
              <a:t>手法 </a:t>
            </a:r>
            <a:r>
              <a:rPr lang="en-US" altLang="ja-JP" dirty="0"/>
              <a:t>B (</a:t>
            </a:r>
            <a:r>
              <a:rPr lang="ja-JP" altLang="en-US" dirty="0"/>
              <a:t>閾値</a:t>
            </a:r>
            <a:r>
              <a:rPr lang="en-US" altLang="ja-JP" dirty="0"/>
              <a:t>)      </a:t>
            </a:r>
            <a:r>
              <a:rPr lang="ja-JP" altLang="en-US" dirty="0"/>
              <a:t> </a:t>
            </a:r>
            <a:r>
              <a:rPr lang="en-US" altLang="ja-JP" dirty="0"/>
              <a:t>: 93.93 % (+0.46%)</a:t>
            </a:r>
            <a:endParaRPr lang="ja-JP" altLang="en-US" dirty="0"/>
          </a:p>
        </p:txBody>
      </p:sp>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1 </a:t>
            </a:r>
            <a:r>
              <a:rPr kumimoji="1" lang="ja-JP" altLang="en-US" dirty="0"/>
              <a:t>： 結果</a:t>
            </a:r>
          </a:p>
        </p:txBody>
      </p:sp>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41</a:t>
            </a:fld>
            <a:endParaRPr kumimoji="1" lang="ja-JP" altLang="en-US"/>
          </a:p>
        </p:txBody>
      </p:sp>
      <p:pic>
        <p:nvPicPr>
          <p:cNvPr id="8" name="図 7">
            <a:extLst>
              <a:ext uri="{FF2B5EF4-FFF2-40B4-BE49-F238E27FC236}">
                <a16:creationId xmlns:a16="http://schemas.microsoft.com/office/drawing/2014/main" id="{A46D0757-8094-4D57-88BE-CA8305C128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2842" y="1764921"/>
            <a:ext cx="4979534" cy="3328158"/>
          </a:xfrm>
          <a:prstGeom prst="rect">
            <a:avLst/>
          </a:prstGeom>
        </p:spPr>
      </p:pic>
      <p:sp>
        <p:nvSpPr>
          <p:cNvPr id="6" name="コンテンツ プレースホルダー 9">
            <a:extLst>
              <a:ext uri="{FF2B5EF4-FFF2-40B4-BE49-F238E27FC236}">
                <a16:creationId xmlns:a16="http://schemas.microsoft.com/office/drawing/2014/main" id="{458CC09B-6771-4265-BCBC-F68B36F1515B}"/>
              </a:ext>
            </a:extLst>
          </p:cNvPr>
          <p:cNvSpPr txBox="1">
            <a:spLocks/>
          </p:cNvSpPr>
          <p:nvPr/>
        </p:nvSpPr>
        <p:spPr>
          <a:xfrm>
            <a:off x="5940483" y="4776961"/>
            <a:ext cx="2308860" cy="58293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en-US" altLang="ja-JP" sz="2800" dirty="0"/>
              <a:t>random</a:t>
            </a:r>
            <a:endParaRPr lang="ja-JP" altLang="en-US" sz="2800" dirty="0"/>
          </a:p>
        </p:txBody>
      </p:sp>
      <p:sp>
        <p:nvSpPr>
          <p:cNvPr id="3" name="正方形/長方形 2">
            <a:extLst>
              <a:ext uri="{FF2B5EF4-FFF2-40B4-BE49-F238E27FC236}">
                <a16:creationId xmlns:a16="http://schemas.microsoft.com/office/drawing/2014/main" id="{247A08E9-D889-496A-A9E0-AA73B3067A7F}"/>
              </a:ext>
            </a:extLst>
          </p:cNvPr>
          <p:cNvSpPr/>
          <p:nvPr/>
        </p:nvSpPr>
        <p:spPr>
          <a:xfrm>
            <a:off x="4030980" y="2087880"/>
            <a:ext cx="137160" cy="1393508"/>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3AC8F7A-8E56-4725-AB52-F9A37407AA36}"/>
              </a:ext>
            </a:extLst>
          </p:cNvPr>
          <p:cNvSpPr/>
          <p:nvPr/>
        </p:nvSpPr>
        <p:spPr>
          <a:xfrm>
            <a:off x="5759769" y="1866900"/>
            <a:ext cx="137160" cy="1119188"/>
          </a:xfrm>
          <a:prstGeom prst="rect">
            <a:avLst/>
          </a:prstGeom>
          <a:noFill/>
          <a:ln w="1905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Tree>
    <p:extLst>
      <p:ext uri="{BB962C8B-B14F-4D97-AF65-F5344CB8AC3E}">
        <p14:creationId xmlns:p14="http://schemas.microsoft.com/office/powerpoint/2010/main" val="4170178910"/>
      </p:ext>
    </p:extLst>
  </p:cSld>
  <p:clrMapOvr>
    <a:masterClrMapping/>
  </p:clrMapOvr>
  <mc:AlternateContent xmlns:mc="http://schemas.openxmlformats.org/markup-compatibility/2006" xmlns:p14="http://schemas.microsoft.com/office/powerpoint/2010/main">
    <mc:Choice Requires="p14">
      <p:transition spd="slow" p14:dur="2000" advTm="44312"/>
    </mc:Choice>
    <mc:Fallback xmlns="">
      <p:transition spd="slow" advTm="44312"/>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1 </a:t>
            </a:r>
            <a:r>
              <a:rPr kumimoji="1" lang="ja-JP" altLang="en-US" dirty="0"/>
              <a:t>： 結果</a:t>
            </a:r>
          </a:p>
        </p:txBody>
      </p:sp>
      <p:pic>
        <p:nvPicPr>
          <p:cNvPr id="6" name="コンテンツ プレースホルダー 5">
            <a:extLst>
              <a:ext uri="{FF2B5EF4-FFF2-40B4-BE49-F238E27FC236}">
                <a16:creationId xmlns:a16="http://schemas.microsoft.com/office/drawing/2014/main" id="{54E681B4-8B84-4FF9-BF62-35DFF95D4AD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58383" y="1764921"/>
            <a:ext cx="4979534" cy="3328158"/>
          </a:xfrm>
        </p:spPr>
      </p:pic>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42</a:t>
            </a:fld>
            <a:endParaRPr kumimoji="1" lang="ja-JP" altLang="en-US"/>
          </a:p>
        </p:txBody>
      </p:sp>
      <p:sp>
        <p:nvSpPr>
          <p:cNvPr id="9" name="コンテンツ プレースホルダー 9">
            <a:extLst>
              <a:ext uri="{FF2B5EF4-FFF2-40B4-BE49-F238E27FC236}">
                <a16:creationId xmlns:a16="http://schemas.microsoft.com/office/drawing/2014/main" id="{BC2ED203-692B-4A53-8214-3B38AF46941A}"/>
              </a:ext>
            </a:extLst>
          </p:cNvPr>
          <p:cNvSpPr txBox="1">
            <a:spLocks/>
          </p:cNvSpPr>
          <p:nvPr/>
        </p:nvSpPr>
        <p:spPr>
          <a:xfrm>
            <a:off x="1238250" y="5276850"/>
            <a:ext cx="7128509" cy="916124"/>
          </a:xfrm>
          <a:prstGeom prst="rect">
            <a:avLst/>
          </a:prstGeom>
        </p:spPr>
        <p:txBody>
          <a:bodyPr vert="horz" lIns="0" tIns="45720" rIns="0" bIns="45720" rtlCol="0">
            <a:normAutofit fontScale="775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dirty="0"/>
              <a:t>手法 </a:t>
            </a:r>
            <a:r>
              <a:rPr lang="en-US" altLang="ja-JP" dirty="0"/>
              <a:t>B (</a:t>
            </a:r>
            <a:r>
              <a:rPr lang="ja-JP" altLang="en-US" dirty="0"/>
              <a:t>閾値</a:t>
            </a:r>
            <a:r>
              <a:rPr lang="en-US" altLang="ja-JP" dirty="0"/>
              <a:t>)</a:t>
            </a:r>
          </a:p>
          <a:p>
            <a:r>
              <a:rPr lang="ja-JP" altLang="en-US" dirty="0"/>
              <a:t>少ないパラメータ数でより有効に探索</a:t>
            </a:r>
          </a:p>
        </p:txBody>
      </p:sp>
    </p:spTree>
    <p:extLst>
      <p:ext uri="{BB962C8B-B14F-4D97-AF65-F5344CB8AC3E}">
        <p14:creationId xmlns:p14="http://schemas.microsoft.com/office/powerpoint/2010/main" val="64782272"/>
      </p:ext>
    </p:extLst>
  </p:cSld>
  <p:clrMapOvr>
    <a:masterClrMapping/>
  </p:clrMapOvr>
  <mc:AlternateContent xmlns:mc="http://schemas.openxmlformats.org/markup-compatibility/2006" xmlns:p14="http://schemas.microsoft.com/office/powerpoint/2010/main">
    <mc:Choice Requires="p14">
      <p:transition spd="slow" p14:dur="2000" advTm="24222"/>
    </mc:Choice>
    <mc:Fallback xmlns="">
      <p:transition spd="slow" advTm="24222"/>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1 </a:t>
            </a:r>
            <a:r>
              <a:rPr kumimoji="1" lang="ja-JP" altLang="en-US" dirty="0"/>
              <a:t>： 結果</a:t>
            </a:r>
          </a:p>
        </p:txBody>
      </p:sp>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43</a:t>
            </a:fld>
            <a:endParaRPr kumimoji="1" lang="ja-JP" altLang="en-US"/>
          </a:p>
        </p:txBody>
      </p:sp>
      <p:sp>
        <p:nvSpPr>
          <p:cNvPr id="9" name="コンテンツ プレースホルダー 9">
            <a:extLst>
              <a:ext uri="{FF2B5EF4-FFF2-40B4-BE49-F238E27FC236}">
                <a16:creationId xmlns:a16="http://schemas.microsoft.com/office/drawing/2014/main" id="{BC2ED203-692B-4A53-8214-3B38AF46941A}"/>
              </a:ext>
            </a:extLst>
          </p:cNvPr>
          <p:cNvSpPr txBox="1">
            <a:spLocks/>
          </p:cNvSpPr>
          <p:nvPr/>
        </p:nvSpPr>
        <p:spPr>
          <a:xfrm>
            <a:off x="1238250" y="5276850"/>
            <a:ext cx="7128509" cy="916124"/>
          </a:xfrm>
          <a:prstGeom prst="rect">
            <a:avLst/>
          </a:prstGeom>
        </p:spPr>
        <p:txBody>
          <a:bodyPr vert="horz" lIns="0" tIns="45720" rIns="0" bIns="45720" rtlCol="0">
            <a:normAutofit fontScale="775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dirty="0"/>
              <a:t>探索段階</a:t>
            </a:r>
            <a:endParaRPr lang="en-US" altLang="ja-JP" dirty="0"/>
          </a:p>
          <a:p>
            <a:r>
              <a:rPr lang="en-US" altLang="ja-JP" dirty="0"/>
              <a:t>50 epoch</a:t>
            </a:r>
            <a:endParaRPr lang="ja-JP" altLang="en-US" dirty="0"/>
          </a:p>
        </p:txBody>
      </p:sp>
      <p:pic>
        <p:nvPicPr>
          <p:cNvPr id="5" name="図 4">
            <a:extLst>
              <a:ext uri="{FF2B5EF4-FFF2-40B4-BE49-F238E27FC236}">
                <a16:creationId xmlns:a16="http://schemas.microsoft.com/office/drawing/2014/main" id="{E6A95DCD-4A75-445F-82CC-58AEA8D46A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1034" y="1538518"/>
            <a:ext cx="5487650" cy="3658433"/>
          </a:xfrm>
          <a:prstGeom prst="rect">
            <a:avLst/>
          </a:prstGeom>
        </p:spPr>
      </p:pic>
    </p:spTree>
    <p:extLst>
      <p:ext uri="{BB962C8B-B14F-4D97-AF65-F5344CB8AC3E}">
        <p14:creationId xmlns:p14="http://schemas.microsoft.com/office/powerpoint/2010/main" val="3338330284"/>
      </p:ext>
    </p:extLst>
  </p:cSld>
  <p:clrMapOvr>
    <a:masterClrMapping/>
  </p:clrMapOvr>
  <mc:AlternateContent xmlns:mc="http://schemas.openxmlformats.org/markup-compatibility/2006" xmlns:p14="http://schemas.microsoft.com/office/powerpoint/2010/main">
    <mc:Choice Requires="p14">
      <p:transition spd="slow" p14:dur="2000" advTm="24222"/>
    </mc:Choice>
    <mc:Fallback xmlns="">
      <p:transition spd="slow" advTm="24222"/>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1 </a:t>
            </a:r>
            <a:r>
              <a:rPr kumimoji="1" lang="ja-JP" altLang="en-US" dirty="0"/>
              <a:t>： 結果</a:t>
            </a:r>
            <a:r>
              <a:rPr kumimoji="1" lang="en-US" altLang="ja-JP" dirty="0"/>
              <a:t>(50 epoch)</a:t>
            </a:r>
            <a:endParaRPr kumimoji="1" lang="ja-JP" altLang="en-US" dirty="0"/>
          </a:p>
        </p:txBody>
      </p:sp>
      <p:sp>
        <p:nvSpPr>
          <p:cNvPr id="3" name="コンテンツ プレースホルダー 2">
            <a:extLst>
              <a:ext uri="{FF2B5EF4-FFF2-40B4-BE49-F238E27FC236}">
                <a16:creationId xmlns:a16="http://schemas.microsoft.com/office/drawing/2014/main" id="{16CD0B30-B81C-48A7-AD69-55ECEFD9088C}"/>
              </a:ext>
            </a:extLst>
          </p:cNvPr>
          <p:cNvSpPr>
            <a:spLocks noGrp="1"/>
          </p:cNvSpPr>
          <p:nvPr>
            <p:ph idx="1"/>
          </p:nvPr>
        </p:nvSpPr>
        <p:spPr>
          <a:xfrm>
            <a:off x="777135" y="1524113"/>
            <a:ext cx="1901191" cy="796401"/>
          </a:xfrm>
        </p:spPr>
        <p:txBody>
          <a:bodyPr>
            <a:normAutofit/>
          </a:bodyPr>
          <a:lstStyle/>
          <a:p>
            <a:r>
              <a:rPr kumimoji="1" lang="ja-JP" altLang="en-US" dirty="0"/>
              <a:t>手法</a:t>
            </a:r>
            <a:r>
              <a:rPr kumimoji="1" lang="en-US" altLang="ja-JP" dirty="0"/>
              <a:t>A</a:t>
            </a:r>
            <a:endParaRPr kumimoji="1" lang="ja-JP" altLang="en-US" dirty="0"/>
          </a:p>
        </p:txBody>
      </p:sp>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44</a:t>
            </a:fld>
            <a:endParaRPr kumimoji="1" lang="ja-JP" altLang="en-US"/>
          </a:p>
        </p:txBody>
      </p:sp>
      <p:sp>
        <p:nvSpPr>
          <p:cNvPr id="9" name="コンテンツ プレースホルダー 2">
            <a:extLst>
              <a:ext uri="{FF2B5EF4-FFF2-40B4-BE49-F238E27FC236}">
                <a16:creationId xmlns:a16="http://schemas.microsoft.com/office/drawing/2014/main" id="{4538E354-5349-4A06-887C-8C1218D544B0}"/>
              </a:ext>
            </a:extLst>
          </p:cNvPr>
          <p:cNvSpPr txBox="1">
            <a:spLocks/>
          </p:cNvSpPr>
          <p:nvPr/>
        </p:nvSpPr>
        <p:spPr>
          <a:xfrm>
            <a:off x="4572000" y="1558657"/>
            <a:ext cx="1901191" cy="79640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dirty="0"/>
              <a:t>手法</a:t>
            </a:r>
            <a:r>
              <a:rPr lang="en-US" altLang="ja-JP" dirty="0"/>
              <a:t>B</a:t>
            </a:r>
            <a:endParaRPr lang="ja-JP" altLang="en-US" dirty="0"/>
          </a:p>
        </p:txBody>
      </p:sp>
      <p:pic>
        <p:nvPicPr>
          <p:cNvPr id="11" name="図 10">
            <a:extLst>
              <a:ext uri="{FF2B5EF4-FFF2-40B4-BE49-F238E27FC236}">
                <a16:creationId xmlns:a16="http://schemas.microsoft.com/office/drawing/2014/main" id="{86F71540-4FFD-484B-A655-12895146C1F9}"/>
              </a:ext>
            </a:extLst>
          </p:cNvPr>
          <p:cNvPicPr>
            <a:picLocks noChangeAspect="1"/>
          </p:cNvPicPr>
          <p:nvPr/>
        </p:nvPicPr>
        <p:blipFill>
          <a:blip r:embed="rId2"/>
          <a:stretch>
            <a:fillRect/>
          </a:stretch>
        </p:blipFill>
        <p:spPr>
          <a:xfrm>
            <a:off x="2081515" y="1558657"/>
            <a:ext cx="1480836" cy="4755709"/>
          </a:xfrm>
          <a:prstGeom prst="rect">
            <a:avLst/>
          </a:prstGeom>
        </p:spPr>
      </p:pic>
      <p:pic>
        <p:nvPicPr>
          <p:cNvPr id="13" name="図 12">
            <a:extLst>
              <a:ext uri="{FF2B5EF4-FFF2-40B4-BE49-F238E27FC236}">
                <a16:creationId xmlns:a16="http://schemas.microsoft.com/office/drawing/2014/main" id="{C2E121AC-5F4D-4443-BBAD-776EAF19BF34}"/>
              </a:ext>
            </a:extLst>
          </p:cNvPr>
          <p:cNvPicPr>
            <a:picLocks noChangeAspect="1"/>
          </p:cNvPicPr>
          <p:nvPr/>
        </p:nvPicPr>
        <p:blipFill>
          <a:blip r:embed="rId3"/>
          <a:stretch>
            <a:fillRect/>
          </a:stretch>
        </p:blipFill>
        <p:spPr>
          <a:xfrm>
            <a:off x="6231940" y="1558657"/>
            <a:ext cx="793992" cy="4755709"/>
          </a:xfrm>
          <a:prstGeom prst="rect">
            <a:avLst/>
          </a:prstGeom>
        </p:spPr>
      </p:pic>
    </p:spTree>
    <p:extLst>
      <p:ext uri="{BB962C8B-B14F-4D97-AF65-F5344CB8AC3E}">
        <p14:creationId xmlns:p14="http://schemas.microsoft.com/office/powerpoint/2010/main" val="3281284090"/>
      </p:ext>
    </p:extLst>
  </p:cSld>
  <p:clrMapOvr>
    <a:masterClrMapping/>
  </p:clrMapOvr>
  <mc:AlternateContent xmlns:mc="http://schemas.openxmlformats.org/markup-compatibility/2006" xmlns:p14="http://schemas.microsoft.com/office/powerpoint/2010/main">
    <mc:Choice Requires="p14">
      <p:transition spd="slow" p14:dur="2000" advTm="6079"/>
    </mc:Choice>
    <mc:Fallback xmlns="">
      <p:transition spd="slow" advTm="6079"/>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1 </a:t>
            </a:r>
            <a:r>
              <a:rPr kumimoji="1" lang="ja-JP" altLang="en-US" dirty="0"/>
              <a:t>： 結果</a:t>
            </a:r>
            <a:r>
              <a:rPr kumimoji="1" lang="en-US" altLang="ja-JP" dirty="0"/>
              <a:t>(100 epoch)</a:t>
            </a:r>
            <a:endParaRPr kumimoji="1" lang="ja-JP" altLang="en-US" dirty="0"/>
          </a:p>
        </p:txBody>
      </p:sp>
      <p:sp>
        <p:nvSpPr>
          <p:cNvPr id="3" name="コンテンツ プレースホルダー 2">
            <a:extLst>
              <a:ext uri="{FF2B5EF4-FFF2-40B4-BE49-F238E27FC236}">
                <a16:creationId xmlns:a16="http://schemas.microsoft.com/office/drawing/2014/main" id="{16CD0B30-B81C-48A7-AD69-55ECEFD9088C}"/>
              </a:ext>
            </a:extLst>
          </p:cNvPr>
          <p:cNvSpPr>
            <a:spLocks noGrp="1"/>
          </p:cNvSpPr>
          <p:nvPr>
            <p:ph idx="1"/>
          </p:nvPr>
        </p:nvSpPr>
        <p:spPr>
          <a:xfrm>
            <a:off x="777135" y="1524113"/>
            <a:ext cx="1901191" cy="796401"/>
          </a:xfrm>
        </p:spPr>
        <p:txBody>
          <a:bodyPr>
            <a:normAutofit/>
          </a:bodyPr>
          <a:lstStyle/>
          <a:p>
            <a:r>
              <a:rPr kumimoji="1" lang="ja-JP" altLang="en-US" dirty="0"/>
              <a:t>手法</a:t>
            </a:r>
            <a:r>
              <a:rPr kumimoji="1" lang="en-US" altLang="ja-JP" dirty="0"/>
              <a:t>A</a:t>
            </a:r>
            <a:endParaRPr kumimoji="1" lang="ja-JP" altLang="en-US" dirty="0"/>
          </a:p>
        </p:txBody>
      </p:sp>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45</a:t>
            </a:fld>
            <a:endParaRPr kumimoji="1" lang="ja-JP" altLang="en-US"/>
          </a:p>
        </p:txBody>
      </p:sp>
      <p:pic>
        <p:nvPicPr>
          <p:cNvPr id="6" name="図 5">
            <a:extLst>
              <a:ext uri="{FF2B5EF4-FFF2-40B4-BE49-F238E27FC236}">
                <a16:creationId xmlns:a16="http://schemas.microsoft.com/office/drawing/2014/main" id="{4F3409B0-B3D6-4CCD-8C05-FCA877FD3E17}"/>
              </a:ext>
            </a:extLst>
          </p:cNvPr>
          <p:cNvPicPr>
            <a:picLocks noChangeAspect="1"/>
          </p:cNvPicPr>
          <p:nvPr/>
        </p:nvPicPr>
        <p:blipFill>
          <a:blip r:embed="rId3"/>
          <a:stretch>
            <a:fillRect/>
          </a:stretch>
        </p:blipFill>
        <p:spPr>
          <a:xfrm>
            <a:off x="6141907" y="1524113"/>
            <a:ext cx="1273108" cy="4759716"/>
          </a:xfrm>
          <a:prstGeom prst="rect">
            <a:avLst/>
          </a:prstGeom>
        </p:spPr>
      </p:pic>
      <p:pic>
        <p:nvPicPr>
          <p:cNvPr id="8" name="図 7">
            <a:extLst>
              <a:ext uri="{FF2B5EF4-FFF2-40B4-BE49-F238E27FC236}">
                <a16:creationId xmlns:a16="http://schemas.microsoft.com/office/drawing/2014/main" id="{9B9B0E1A-1A07-423A-9DB5-DCE7E17AC3A0}"/>
              </a:ext>
            </a:extLst>
          </p:cNvPr>
          <p:cNvPicPr>
            <a:picLocks noChangeAspect="1"/>
          </p:cNvPicPr>
          <p:nvPr/>
        </p:nvPicPr>
        <p:blipFill>
          <a:blip r:embed="rId4"/>
          <a:stretch>
            <a:fillRect/>
          </a:stretch>
        </p:blipFill>
        <p:spPr>
          <a:xfrm>
            <a:off x="2289878" y="1558657"/>
            <a:ext cx="1529647" cy="4736707"/>
          </a:xfrm>
          <a:prstGeom prst="rect">
            <a:avLst/>
          </a:prstGeom>
        </p:spPr>
      </p:pic>
      <p:sp>
        <p:nvSpPr>
          <p:cNvPr id="9" name="コンテンツ プレースホルダー 2">
            <a:extLst>
              <a:ext uri="{FF2B5EF4-FFF2-40B4-BE49-F238E27FC236}">
                <a16:creationId xmlns:a16="http://schemas.microsoft.com/office/drawing/2014/main" id="{4538E354-5349-4A06-887C-8C1218D544B0}"/>
              </a:ext>
            </a:extLst>
          </p:cNvPr>
          <p:cNvSpPr txBox="1">
            <a:spLocks/>
          </p:cNvSpPr>
          <p:nvPr/>
        </p:nvSpPr>
        <p:spPr>
          <a:xfrm>
            <a:off x="4572000" y="1558657"/>
            <a:ext cx="1901191" cy="79640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dirty="0"/>
              <a:t>手法</a:t>
            </a:r>
            <a:r>
              <a:rPr lang="en-US" altLang="ja-JP" dirty="0"/>
              <a:t>B</a:t>
            </a:r>
            <a:endParaRPr lang="ja-JP" altLang="en-US" dirty="0"/>
          </a:p>
        </p:txBody>
      </p:sp>
    </p:spTree>
    <p:extLst>
      <p:ext uri="{BB962C8B-B14F-4D97-AF65-F5344CB8AC3E}">
        <p14:creationId xmlns:p14="http://schemas.microsoft.com/office/powerpoint/2010/main" val="1855254718"/>
      </p:ext>
    </p:extLst>
  </p:cSld>
  <p:clrMapOvr>
    <a:masterClrMapping/>
  </p:clrMapOvr>
  <mc:AlternateContent xmlns:mc="http://schemas.openxmlformats.org/markup-compatibility/2006" xmlns:p14="http://schemas.microsoft.com/office/powerpoint/2010/main">
    <mc:Choice Requires="p14">
      <p:transition spd="slow" p14:dur="2000" advTm="6079"/>
    </mc:Choice>
    <mc:Fallback xmlns="">
      <p:transition spd="slow" advTm="6079"/>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1 </a:t>
            </a:r>
            <a:r>
              <a:rPr kumimoji="1" lang="ja-JP" altLang="en-US" dirty="0"/>
              <a:t>： 結果</a:t>
            </a:r>
            <a:r>
              <a:rPr kumimoji="1" lang="en-US" altLang="ja-JP" dirty="0"/>
              <a:t>(150 epoch)</a:t>
            </a:r>
            <a:endParaRPr kumimoji="1" lang="ja-JP" altLang="en-US" dirty="0"/>
          </a:p>
        </p:txBody>
      </p:sp>
      <p:sp>
        <p:nvSpPr>
          <p:cNvPr id="3" name="コンテンツ プレースホルダー 2">
            <a:extLst>
              <a:ext uri="{FF2B5EF4-FFF2-40B4-BE49-F238E27FC236}">
                <a16:creationId xmlns:a16="http://schemas.microsoft.com/office/drawing/2014/main" id="{16CD0B30-B81C-48A7-AD69-55ECEFD9088C}"/>
              </a:ext>
            </a:extLst>
          </p:cNvPr>
          <p:cNvSpPr>
            <a:spLocks noGrp="1"/>
          </p:cNvSpPr>
          <p:nvPr>
            <p:ph idx="1"/>
          </p:nvPr>
        </p:nvSpPr>
        <p:spPr>
          <a:xfrm>
            <a:off x="777135" y="1524113"/>
            <a:ext cx="1901191" cy="796401"/>
          </a:xfrm>
        </p:spPr>
        <p:txBody>
          <a:bodyPr>
            <a:normAutofit/>
          </a:bodyPr>
          <a:lstStyle/>
          <a:p>
            <a:r>
              <a:rPr kumimoji="1" lang="ja-JP" altLang="en-US" dirty="0"/>
              <a:t>手法</a:t>
            </a:r>
            <a:r>
              <a:rPr kumimoji="1" lang="en-US" altLang="ja-JP" dirty="0"/>
              <a:t>A</a:t>
            </a:r>
            <a:endParaRPr kumimoji="1" lang="ja-JP" altLang="en-US" dirty="0"/>
          </a:p>
        </p:txBody>
      </p:sp>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46</a:t>
            </a:fld>
            <a:endParaRPr kumimoji="1" lang="ja-JP" altLang="en-US"/>
          </a:p>
        </p:txBody>
      </p:sp>
      <p:sp>
        <p:nvSpPr>
          <p:cNvPr id="9" name="コンテンツ プレースホルダー 2">
            <a:extLst>
              <a:ext uri="{FF2B5EF4-FFF2-40B4-BE49-F238E27FC236}">
                <a16:creationId xmlns:a16="http://schemas.microsoft.com/office/drawing/2014/main" id="{4538E354-5349-4A06-887C-8C1218D544B0}"/>
              </a:ext>
            </a:extLst>
          </p:cNvPr>
          <p:cNvSpPr txBox="1">
            <a:spLocks/>
          </p:cNvSpPr>
          <p:nvPr/>
        </p:nvSpPr>
        <p:spPr>
          <a:xfrm>
            <a:off x="4572000" y="1558657"/>
            <a:ext cx="1901191" cy="79640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dirty="0"/>
              <a:t>手法</a:t>
            </a:r>
            <a:r>
              <a:rPr lang="en-US" altLang="ja-JP" dirty="0"/>
              <a:t>B</a:t>
            </a:r>
            <a:endParaRPr lang="ja-JP" altLang="en-US" dirty="0"/>
          </a:p>
        </p:txBody>
      </p:sp>
      <p:pic>
        <p:nvPicPr>
          <p:cNvPr id="7" name="図 6">
            <a:extLst>
              <a:ext uri="{FF2B5EF4-FFF2-40B4-BE49-F238E27FC236}">
                <a16:creationId xmlns:a16="http://schemas.microsoft.com/office/drawing/2014/main" id="{3DA8608B-457C-48AE-BA22-085E26C77D3D}"/>
              </a:ext>
            </a:extLst>
          </p:cNvPr>
          <p:cNvPicPr>
            <a:picLocks noChangeAspect="1"/>
          </p:cNvPicPr>
          <p:nvPr/>
        </p:nvPicPr>
        <p:blipFill>
          <a:blip r:embed="rId2"/>
          <a:stretch>
            <a:fillRect/>
          </a:stretch>
        </p:blipFill>
        <p:spPr>
          <a:xfrm>
            <a:off x="2201542" y="1562213"/>
            <a:ext cx="1619568" cy="4759716"/>
          </a:xfrm>
          <a:prstGeom prst="rect">
            <a:avLst/>
          </a:prstGeom>
        </p:spPr>
      </p:pic>
      <p:pic>
        <p:nvPicPr>
          <p:cNvPr id="11" name="図 10">
            <a:extLst>
              <a:ext uri="{FF2B5EF4-FFF2-40B4-BE49-F238E27FC236}">
                <a16:creationId xmlns:a16="http://schemas.microsoft.com/office/drawing/2014/main" id="{ACC72C45-046C-4B88-805C-0CC608484D1E}"/>
              </a:ext>
            </a:extLst>
          </p:cNvPr>
          <p:cNvPicPr>
            <a:picLocks noChangeAspect="1"/>
          </p:cNvPicPr>
          <p:nvPr/>
        </p:nvPicPr>
        <p:blipFill>
          <a:blip r:embed="rId3"/>
          <a:stretch>
            <a:fillRect/>
          </a:stretch>
        </p:blipFill>
        <p:spPr>
          <a:xfrm>
            <a:off x="6140851" y="1524113"/>
            <a:ext cx="1273107" cy="4759716"/>
          </a:xfrm>
          <a:prstGeom prst="rect">
            <a:avLst/>
          </a:prstGeom>
        </p:spPr>
      </p:pic>
    </p:spTree>
    <p:extLst>
      <p:ext uri="{BB962C8B-B14F-4D97-AF65-F5344CB8AC3E}">
        <p14:creationId xmlns:p14="http://schemas.microsoft.com/office/powerpoint/2010/main" val="1574119410"/>
      </p:ext>
    </p:extLst>
  </p:cSld>
  <p:clrMapOvr>
    <a:masterClrMapping/>
  </p:clrMapOvr>
  <mc:AlternateContent xmlns:mc="http://schemas.openxmlformats.org/markup-compatibility/2006" xmlns:p14="http://schemas.microsoft.com/office/powerpoint/2010/main">
    <mc:Choice Requires="p14">
      <p:transition spd="slow" p14:dur="2000" advTm="6079"/>
    </mc:Choice>
    <mc:Fallback xmlns="">
      <p:transition spd="slow" advTm="6079"/>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3883A1-0AA4-4AB6-9869-3F71111C26F1}"/>
              </a:ext>
            </a:extLst>
          </p:cNvPr>
          <p:cNvSpPr>
            <a:spLocks noGrp="1"/>
          </p:cNvSpPr>
          <p:nvPr>
            <p:ph type="title"/>
          </p:nvPr>
        </p:nvSpPr>
        <p:spPr/>
        <p:txBody>
          <a:bodyPr/>
          <a:lstStyle/>
          <a:p>
            <a:r>
              <a:rPr lang="ja-JP" altLang="en-US" dirty="0"/>
              <a:t>実験</a:t>
            </a:r>
            <a:r>
              <a:rPr lang="en-US" altLang="ja-JP" dirty="0"/>
              <a:t>1 </a:t>
            </a:r>
            <a:r>
              <a:rPr lang="ja-JP" altLang="en-US" dirty="0"/>
              <a:t>： まとめ</a:t>
            </a:r>
            <a:endParaRPr kumimoji="1" lang="ja-JP" altLang="en-US" dirty="0"/>
          </a:p>
        </p:txBody>
      </p:sp>
      <p:sp>
        <p:nvSpPr>
          <p:cNvPr id="3" name="コンテンツ プレースホルダー 2">
            <a:extLst>
              <a:ext uri="{FF2B5EF4-FFF2-40B4-BE49-F238E27FC236}">
                <a16:creationId xmlns:a16="http://schemas.microsoft.com/office/drawing/2014/main" id="{606BB0F9-8ECE-42A0-9906-D3BFA124AD33}"/>
              </a:ext>
            </a:extLst>
          </p:cNvPr>
          <p:cNvSpPr>
            <a:spLocks noGrp="1"/>
          </p:cNvSpPr>
          <p:nvPr>
            <p:ph idx="1"/>
          </p:nvPr>
        </p:nvSpPr>
        <p:spPr/>
        <p:txBody>
          <a:bodyPr>
            <a:normAutofit/>
          </a:bodyPr>
          <a:lstStyle/>
          <a:p>
            <a:pPr marL="571500" indent="-571500">
              <a:lnSpc>
                <a:spcPct val="150000"/>
              </a:lnSpc>
              <a:buFont typeface="Wingdings" panose="05000000000000000000" pitchFamily="2" charset="2"/>
              <a:buChar char="n"/>
            </a:pPr>
            <a:r>
              <a:rPr lang="ja-JP" altLang="en-US" dirty="0"/>
              <a:t>アーキテクチャ全体の探索</a:t>
            </a:r>
            <a:endParaRPr lang="en-US" altLang="ja-JP" dirty="0"/>
          </a:p>
          <a:p>
            <a:pPr marL="571500" indent="-571500">
              <a:lnSpc>
                <a:spcPct val="150000"/>
              </a:lnSpc>
              <a:buFont typeface="Wingdings" panose="05000000000000000000" pitchFamily="2" charset="2"/>
              <a:buChar char="n"/>
            </a:pPr>
            <a:r>
              <a:rPr lang="ja-JP" altLang="en-US" dirty="0"/>
              <a:t>自由なエッジ数の探索</a:t>
            </a:r>
            <a:endParaRPr lang="en-US" altLang="ja-JP" dirty="0"/>
          </a:p>
          <a:p>
            <a:pPr marL="571500" indent="-571500">
              <a:lnSpc>
                <a:spcPct val="150000"/>
              </a:lnSpc>
              <a:buFont typeface="Wingdings" panose="05000000000000000000" pitchFamily="2" charset="2"/>
              <a:buChar char="n"/>
            </a:pPr>
            <a:r>
              <a:rPr lang="ja-JP" altLang="en-US" dirty="0"/>
              <a:t>構成手法は</a:t>
            </a:r>
            <a:r>
              <a:rPr lang="en-US" altLang="ja-JP" dirty="0"/>
              <a:t>B</a:t>
            </a:r>
            <a:r>
              <a:rPr lang="ja-JP" altLang="en-US" dirty="0"/>
              <a:t>が優れている</a:t>
            </a:r>
            <a:endParaRPr lang="en-US" altLang="ja-JP" dirty="0"/>
          </a:p>
        </p:txBody>
      </p:sp>
      <p:sp>
        <p:nvSpPr>
          <p:cNvPr id="4" name="スライド番号プレースホルダー 3">
            <a:extLst>
              <a:ext uri="{FF2B5EF4-FFF2-40B4-BE49-F238E27FC236}">
                <a16:creationId xmlns:a16="http://schemas.microsoft.com/office/drawing/2014/main" id="{E51138E7-6D8B-4FBE-A0B6-0658EFDF9F6E}"/>
              </a:ext>
            </a:extLst>
          </p:cNvPr>
          <p:cNvSpPr>
            <a:spLocks noGrp="1"/>
          </p:cNvSpPr>
          <p:nvPr>
            <p:ph type="sldNum" sz="quarter" idx="12"/>
          </p:nvPr>
        </p:nvSpPr>
        <p:spPr/>
        <p:txBody>
          <a:bodyPr/>
          <a:lstStyle/>
          <a:p>
            <a:fld id="{304739FC-810C-4CDC-B60F-21F1951FBC64}" type="slidenum">
              <a:rPr kumimoji="1" lang="ja-JP" altLang="en-US" smtClean="0"/>
              <a:t>47</a:t>
            </a:fld>
            <a:endParaRPr kumimoji="1" lang="ja-JP" altLang="en-US"/>
          </a:p>
        </p:txBody>
      </p:sp>
    </p:spTree>
    <p:extLst>
      <p:ext uri="{BB962C8B-B14F-4D97-AF65-F5344CB8AC3E}">
        <p14:creationId xmlns:p14="http://schemas.microsoft.com/office/powerpoint/2010/main" val="2280839119"/>
      </p:ext>
    </p:extLst>
  </p:cSld>
  <p:clrMapOvr>
    <a:masterClrMapping/>
  </p:clrMapOvr>
  <mc:AlternateContent xmlns:mc="http://schemas.openxmlformats.org/markup-compatibility/2006" xmlns:p14="http://schemas.microsoft.com/office/powerpoint/2010/main">
    <mc:Choice Requires="p14">
      <p:transition spd="slow" p14:dur="2000" advTm="6665"/>
    </mc:Choice>
    <mc:Fallback xmlns="">
      <p:transition spd="slow" advTm="6665"/>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A71CDC-97C2-465F-8B9B-AE9D55104F50}"/>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EA6F3566-9A84-4DED-A27B-A69CD8CF6C57}"/>
              </a:ext>
            </a:extLst>
          </p:cNvPr>
          <p:cNvSpPr>
            <a:spLocks noGrp="1"/>
          </p:cNvSpPr>
          <p:nvPr>
            <p:ph idx="1"/>
          </p:nvPr>
        </p:nvSpPr>
        <p:spPr>
          <a:xfrm>
            <a:off x="822959" y="1661049"/>
            <a:ext cx="7543801" cy="4531925"/>
          </a:xfrm>
        </p:spPr>
        <p:txBody>
          <a:bodyPr/>
          <a:lstStyle/>
          <a:p>
            <a:pPr marL="742950" indent="-742950">
              <a:buFont typeface="+mj-lt"/>
              <a:buAutoNum type="arabicPeriod"/>
            </a:pPr>
            <a:r>
              <a:rPr kumimoji="1" lang="ja-JP" altLang="en-US" dirty="0">
                <a:solidFill>
                  <a:schemeClr val="bg1">
                    <a:lumMod val="75000"/>
                  </a:schemeClr>
                </a:solidFill>
              </a:rPr>
              <a:t>はじめに</a:t>
            </a:r>
            <a:endParaRPr kumimoji="1" lang="en-US" altLang="ja-JP" dirty="0">
              <a:solidFill>
                <a:schemeClr val="bg1">
                  <a:lumMod val="75000"/>
                </a:schemeClr>
              </a:solidFill>
            </a:endParaRPr>
          </a:p>
          <a:p>
            <a:pPr marL="742950" indent="-742950">
              <a:buFont typeface="+mj-lt"/>
              <a:buAutoNum type="arabicPeriod"/>
            </a:pPr>
            <a:r>
              <a:rPr lang="ja-JP" altLang="en-US" dirty="0">
                <a:solidFill>
                  <a:schemeClr val="bg1">
                    <a:lumMod val="75000"/>
                  </a:schemeClr>
                </a:solidFill>
              </a:rPr>
              <a:t>要素技術</a:t>
            </a:r>
            <a:endParaRPr lang="en-US" altLang="ja-JP" dirty="0">
              <a:solidFill>
                <a:schemeClr val="bg1">
                  <a:lumMod val="75000"/>
                </a:schemeClr>
              </a:solidFill>
            </a:endParaRPr>
          </a:p>
          <a:p>
            <a:pPr marL="742950" indent="-742950">
              <a:buFont typeface="+mj-lt"/>
              <a:buAutoNum type="arabicPeriod"/>
            </a:pPr>
            <a:r>
              <a:rPr lang="ja-JP" altLang="en-US" dirty="0">
                <a:solidFill>
                  <a:schemeClr val="bg1">
                    <a:lumMod val="75000"/>
                  </a:schemeClr>
                </a:solidFill>
              </a:rPr>
              <a:t>問題設定</a:t>
            </a:r>
            <a:endParaRPr lang="en-US" altLang="ja-JP" dirty="0">
              <a:solidFill>
                <a:schemeClr val="bg1">
                  <a:lumMod val="75000"/>
                </a:schemeClr>
              </a:solidFill>
            </a:endParaRPr>
          </a:p>
          <a:p>
            <a:pPr marL="742950" indent="-742950">
              <a:buFont typeface="+mj-lt"/>
              <a:buAutoNum type="arabicPeriod"/>
            </a:pPr>
            <a:r>
              <a:rPr kumimoji="1" lang="ja-JP" altLang="en-US" dirty="0">
                <a:solidFill>
                  <a:schemeClr val="bg1">
                    <a:lumMod val="75000"/>
                  </a:schemeClr>
                </a:solidFill>
              </a:rPr>
              <a:t>手法１</a:t>
            </a:r>
            <a:endParaRPr kumimoji="1" lang="en-US" altLang="ja-JP" dirty="0">
              <a:solidFill>
                <a:schemeClr val="bg1">
                  <a:lumMod val="75000"/>
                </a:schemeClr>
              </a:solidFill>
            </a:endParaRPr>
          </a:p>
          <a:p>
            <a:pPr marL="742950" indent="-742950">
              <a:buFont typeface="+mj-lt"/>
              <a:buAutoNum type="arabicPeriod"/>
            </a:pPr>
            <a:r>
              <a:rPr lang="ja-JP" altLang="en-US" dirty="0"/>
              <a:t>手法２</a:t>
            </a:r>
            <a:r>
              <a:rPr lang="en-US" altLang="ja-JP" dirty="0"/>
              <a:t>(GA)</a:t>
            </a:r>
          </a:p>
          <a:p>
            <a:pPr marL="742950" indent="-742950">
              <a:buFont typeface="+mj-lt"/>
              <a:buAutoNum type="arabicPeriod"/>
            </a:pPr>
            <a:r>
              <a:rPr kumimoji="1" lang="ja-JP" altLang="en-US" dirty="0">
                <a:solidFill>
                  <a:schemeClr val="bg1">
                    <a:lumMod val="75000"/>
                  </a:schemeClr>
                </a:solidFill>
              </a:rPr>
              <a:t>まとめと今後の課題</a:t>
            </a:r>
          </a:p>
        </p:txBody>
      </p:sp>
      <p:sp>
        <p:nvSpPr>
          <p:cNvPr id="4" name="スライド番号プレースホルダー 3">
            <a:extLst>
              <a:ext uri="{FF2B5EF4-FFF2-40B4-BE49-F238E27FC236}">
                <a16:creationId xmlns:a16="http://schemas.microsoft.com/office/drawing/2014/main" id="{35C788A5-E800-4B67-8212-144F12E0C41A}"/>
              </a:ext>
            </a:extLst>
          </p:cNvPr>
          <p:cNvSpPr>
            <a:spLocks noGrp="1"/>
          </p:cNvSpPr>
          <p:nvPr>
            <p:ph type="sldNum" sz="quarter" idx="12"/>
          </p:nvPr>
        </p:nvSpPr>
        <p:spPr/>
        <p:txBody>
          <a:bodyPr/>
          <a:lstStyle/>
          <a:p>
            <a:fld id="{304739FC-810C-4CDC-B60F-21F1951FBC64}" type="slidenum">
              <a:rPr kumimoji="1" lang="ja-JP" altLang="en-US" smtClean="0"/>
              <a:t>48</a:t>
            </a:fld>
            <a:endParaRPr kumimoji="1" lang="ja-JP" altLang="en-US"/>
          </a:p>
        </p:txBody>
      </p:sp>
    </p:spTree>
    <p:extLst>
      <p:ext uri="{BB962C8B-B14F-4D97-AF65-F5344CB8AC3E}">
        <p14:creationId xmlns:p14="http://schemas.microsoft.com/office/powerpoint/2010/main" val="2304643826"/>
      </p:ext>
    </p:extLst>
  </p:cSld>
  <p:clrMapOvr>
    <a:masterClrMapping/>
  </p:clrMapOvr>
  <mc:AlternateContent xmlns:mc="http://schemas.openxmlformats.org/markup-compatibility/2006" xmlns:p14="http://schemas.microsoft.com/office/powerpoint/2010/main">
    <mc:Choice Requires="p14">
      <p:transition spd="slow" p14:dur="2000" advTm="2755"/>
    </mc:Choice>
    <mc:Fallback xmlns="">
      <p:transition spd="slow" advTm="2755"/>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2 </a:t>
            </a:r>
            <a:r>
              <a:rPr kumimoji="1" lang="ja-JP" altLang="en-US" dirty="0"/>
              <a:t>： 提案手法</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6CD0B30-B81C-48A7-AD69-55ECEFD9088C}"/>
                  </a:ext>
                </a:extLst>
              </p:cNvPr>
              <p:cNvSpPr>
                <a:spLocks noGrp="1"/>
              </p:cNvSpPr>
              <p:nvPr>
                <p:ph idx="1"/>
              </p:nvPr>
            </p:nvSpPr>
            <p:spPr>
              <a:xfrm>
                <a:off x="822959" y="1661049"/>
                <a:ext cx="8073391" cy="4531925"/>
              </a:xfrm>
            </p:spPr>
            <p:txBody>
              <a:bodyPr>
                <a:normAutofit/>
              </a:bodyPr>
              <a:lstStyle/>
              <a:p>
                <a:r>
                  <a:rPr lang="ja-JP" altLang="en-US" sz="4000" dirty="0"/>
                  <a:t>遺伝的アルゴリズムを導入</a:t>
                </a:r>
                <a:endParaRPr lang="en-US" altLang="ja-JP" sz="4000" dirty="0"/>
              </a:p>
              <a:p>
                <a:pPr marL="571500" indent="-571500">
                  <a:lnSpc>
                    <a:spcPct val="150000"/>
                  </a:lnSpc>
                  <a:buFont typeface="Wingdings" panose="05000000000000000000" pitchFamily="2" charset="2"/>
                  <a:buChar char="n"/>
                </a:pPr>
                <a:r>
                  <a:rPr lang="ja-JP" altLang="en-US" dirty="0"/>
                  <a:t>個体表現を</a:t>
                </a:r>
                <a14:m>
                  <m:oMath xmlns:m="http://schemas.openxmlformats.org/officeDocument/2006/math">
                    <m:r>
                      <a:rPr lang="ja-JP" altLang="en-US" i="1" dirty="0" smtClean="0">
                        <a:latin typeface="Cambria Math" panose="02040503050406030204" pitchFamily="18" charset="0"/>
                      </a:rPr>
                      <m:t> </m:t>
                    </m:r>
                    <m:r>
                      <a:rPr lang="en-US" altLang="ja-JP" i="1" dirty="0">
                        <a:latin typeface="Cambria Math" panose="02040503050406030204" pitchFamily="18" charset="0"/>
                      </a:rPr>
                      <m:t>𝛼</m:t>
                    </m:r>
                    <m:r>
                      <a:rPr lang="en-US" altLang="ja-JP" i="1" dirty="0">
                        <a:latin typeface="Cambria Math" panose="02040503050406030204" pitchFamily="18" charset="0"/>
                      </a:rPr>
                      <m:t> </m:t>
                    </m:r>
                  </m:oMath>
                </a14:m>
                <a:endParaRPr lang="en-US" altLang="ja-JP" dirty="0"/>
              </a:p>
              <a:p>
                <a:pPr marL="571500" indent="-571500">
                  <a:buFont typeface="Wingdings" panose="05000000000000000000" pitchFamily="2" charset="2"/>
                  <a:buChar char="n"/>
                </a:pPr>
                <a:r>
                  <a:rPr lang="ja-JP" altLang="en-US" dirty="0"/>
                  <a:t>アーキテクチャの多様性を維持     安定的な学習</a:t>
                </a:r>
                <a:endParaRPr lang="en-US" altLang="ja-JP" dirty="0"/>
              </a:p>
            </p:txBody>
          </p:sp>
        </mc:Choice>
        <mc:Fallback xmlns="">
          <p:sp>
            <p:nvSpPr>
              <p:cNvPr id="3" name="コンテンツ プレースホルダー 2">
                <a:extLst>
                  <a:ext uri="{FF2B5EF4-FFF2-40B4-BE49-F238E27FC236}">
                    <a16:creationId xmlns:a16="http://schemas.microsoft.com/office/drawing/2014/main" id="{16CD0B30-B81C-48A7-AD69-55ECEFD9088C}"/>
                  </a:ext>
                </a:extLst>
              </p:cNvPr>
              <p:cNvSpPr>
                <a:spLocks noGrp="1" noRot="1" noChangeAspect="1" noMove="1" noResize="1" noEditPoints="1" noAdjustHandles="1" noChangeArrowheads="1" noChangeShapeType="1" noTextEdit="1"/>
              </p:cNvSpPr>
              <p:nvPr>
                <p:ph idx="1"/>
              </p:nvPr>
            </p:nvSpPr>
            <p:spPr>
              <a:xfrm>
                <a:off x="822959" y="1661049"/>
                <a:ext cx="8073391" cy="4531925"/>
              </a:xfrm>
              <a:blipFill>
                <a:blip r:embed="rId3"/>
                <a:stretch>
                  <a:fillRect l="-3776" t="-336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49</a:t>
            </a:fld>
            <a:endParaRPr kumimoji="1" lang="ja-JP" altLang="en-US"/>
          </a:p>
        </p:txBody>
      </p:sp>
    </p:spTree>
    <p:extLst>
      <p:ext uri="{BB962C8B-B14F-4D97-AF65-F5344CB8AC3E}">
        <p14:creationId xmlns:p14="http://schemas.microsoft.com/office/powerpoint/2010/main" val="3583239127"/>
      </p:ext>
    </p:extLst>
  </p:cSld>
  <p:clrMapOvr>
    <a:masterClrMapping/>
  </p:clrMapOvr>
  <mc:AlternateContent xmlns:mc="http://schemas.openxmlformats.org/markup-compatibility/2006" xmlns:p14="http://schemas.microsoft.com/office/powerpoint/2010/main">
    <mc:Choice Requires="p14">
      <p:transition spd="slow" p14:dur="2000" advTm="18083"/>
    </mc:Choice>
    <mc:Fallback xmlns="">
      <p:transition spd="slow" advTm="1808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C54766-522D-4A36-9F3D-27B28C68CF96}"/>
              </a:ext>
            </a:extLst>
          </p:cNvPr>
          <p:cNvSpPr>
            <a:spLocks noGrp="1"/>
          </p:cNvSpPr>
          <p:nvPr>
            <p:ph type="title"/>
          </p:nvPr>
        </p:nvSpPr>
        <p:spPr/>
        <p:txBody>
          <a:bodyPr>
            <a:normAutofit/>
          </a:bodyPr>
          <a:lstStyle/>
          <a:p>
            <a:r>
              <a:rPr kumimoji="1" lang="ja-JP" altLang="en-US" dirty="0"/>
              <a:t>アーキテクチャ設計の難しさ</a:t>
            </a:r>
          </a:p>
        </p:txBody>
      </p:sp>
      <p:sp>
        <p:nvSpPr>
          <p:cNvPr id="4" name="スライド番号プレースホルダー 3">
            <a:extLst>
              <a:ext uri="{FF2B5EF4-FFF2-40B4-BE49-F238E27FC236}">
                <a16:creationId xmlns:a16="http://schemas.microsoft.com/office/drawing/2014/main" id="{E584AA1A-0C06-4BBA-B90E-C4C5D7199DB9}"/>
              </a:ext>
            </a:extLst>
          </p:cNvPr>
          <p:cNvSpPr>
            <a:spLocks noGrp="1"/>
          </p:cNvSpPr>
          <p:nvPr>
            <p:ph type="sldNum" sz="quarter" idx="12"/>
          </p:nvPr>
        </p:nvSpPr>
        <p:spPr/>
        <p:txBody>
          <a:bodyPr/>
          <a:lstStyle/>
          <a:p>
            <a:fld id="{304739FC-810C-4CDC-B60F-21F1951FBC64}" type="slidenum">
              <a:rPr kumimoji="1" lang="ja-JP" altLang="en-US" smtClean="0"/>
              <a:t>5</a:t>
            </a:fld>
            <a:endParaRPr kumimoji="1" lang="ja-JP" altLang="en-US"/>
          </a:p>
        </p:txBody>
      </p:sp>
      <p:sp>
        <p:nvSpPr>
          <p:cNvPr id="5" name="正方形/長方形 4">
            <a:extLst>
              <a:ext uri="{FF2B5EF4-FFF2-40B4-BE49-F238E27FC236}">
                <a16:creationId xmlns:a16="http://schemas.microsoft.com/office/drawing/2014/main" id="{F9476C83-44DD-4C44-9E36-472E15ABE586}"/>
              </a:ext>
            </a:extLst>
          </p:cNvPr>
          <p:cNvSpPr/>
          <p:nvPr/>
        </p:nvSpPr>
        <p:spPr>
          <a:xfrm>
            <a:off x="941727" y="3724556"/>
            <a:ext cx="2492990" cy="620767"/>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none" anchor="b">
            <a:normAutofit/>
          </a:bodyPr>
          <a:lstStyle/>
          <a:p>
            <a:pPr algn="ctr"/>
            <a:r>
              <a:rPr kumimoji="1" lang="ja-JP" altLang="en-US" sz="2800" dirty="0"/>
              <a:t>モデルの設計</a:t>
            </a:r>
            <a:endParaRPr lang="ja-JP" altLang="en-US" sz="2800" dirty="0"/>
          </a:p>
        </p:txBody>
      </p:sp>
      <p:pic>
        <p:nvPicPr>
          <p:cNvPr id="3074" name="Picture 2" descr="若い大工のイラスト">
            <a:extLst>
              <a:ext uri="{FF2B5EF4-FFF2-40B4-BE49-F238E27FC236}">
                <a16:creationId xmlns:a16="http://schemas.microsoft.com/office/drawing/2014/main" id="{4FE1C6A3-41D5-4033-995E-933D28C736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363" y="2168881"/>
            <a:ext cx="1227606" cy="139149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ふき取り検査のイラスト">
            <a:extLst>
              <a:ext uri="{FF2B5EF4-FFF2-40B4-BE49-F238E27FC236}">
                <a16:creationId xmlns:a16="http://schemas.microsoft.com/office/drawing/2014/main" id="{D398D5F1-A0CB-40EE-9AD5-C53D489094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898" y="1917175"/>
            <a:ext cx="1443249" cy="1654154"/>
          </a:xfrm>
          <a:prstGeom prst="rect">
            <a:avLst/>
          </a:prstGeom>
          <a:noFill/>
          <a:extLst>
            <a:ext uri="{909E8E84-426E-40DD-AFC4-6F175D3DCCD1}">
              <a14:hiddenFill xmlns:a14="http://schemas.microsoft.com/office/drawing/2010/main">
                <a:solidFill>
                  <a:srgbClr val="FFFFFF"/>
                </a:solidFill>
              </a14:hiddenFill>
            </a:ext>
          </a:extLst>
        </p:spPr>
      </p:pic>
      <p:sp>
        <p:nvSpPr>
          <p:cNvPr id="8" name="正方形/長方形 7">
            <a:extLst>
              <a:ext uri="{FF2B5EF4-FFF2-40B4-BE49-F238E27FC236}">
                <a16:creationId xmlns:a16="http://schemas.microsoft.com/office/drawing/2014/main" id="{B037D337-96C1-4786-9FE5-752F95D2CD04}"/>
              </a:ext>
            </a:extLst>
          </p:cNvPr>
          <p:cNvSpPr/>
          <p:nvPr/>
        </p:nvSpPr>
        <p:spPr>
          <a:xfrm>
            <a:off x="5681981" y="3724556"/>
            <a:ext cx="2139246" cy="61696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none" anchor="b">
            <a:normAutofit/>
          </a:bodyPr>
          <a:lstStyle/>
          <a:p>
            <a:pPr algn="ctr"/>
            <a:r>
              <a:rPr lang="ja-JP" altLang="en-US" sz="2800" dirty="0"/>
              <a:t>性能の測定</a:t>
            </a:r>
          </a:p>
        </p:txBody>
      </p:sp>
      <p:sp>
        <p:nvSpPr>
          <p:cNvPr id="6" name="矢印: ストライプ 5">
            <a:extLst>
              <a:ext uri="{FF2B5EF4-FFF2-40B4-BE49-F238E27FC236}">
                <a16:creationId xmlns:a16="http://schemas.microsoft.com/office/drawing/2014/main" id="{DB0368A3-D52E-4D8B-AE27-417C4094B8EA}"/>
              </a:ext>
            </a:extLst>
          </p:cNvPr>
          <p:cNvSpPr/>
          <p:nvPr/>
        </p:nvSpPr>
        <p:spPr>
          <a:xfrm>
            <a:off x="4062439" y="3249990"/>
            <a:ext cx="1096211" cy="620767"/>
          </a:xfrm>
          <a:prstGeom prst="stripedRight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F1E0657F-7749-43CE-8D80-2FB566B1B4D0}"/>
              </a:ext>
            </a:extLst>
          </p:cNvPr>
          <p:cNvSpPr/>
          <p:nvPr/>
        </p:nvSpPr>
        <p:spPr>
          <a:xfrm>
            <a:off x="3710225" y="2664572"/>
            <a:ext cx="1723549" cy="400110"/>
          </a:xfrm>
          <a:prstGeom prst="rect">
            <a:avLst/>
          </a:prstGeom>
        </p:spPr>
        <p:txBody>
          <a:bodyPr wrap="none">
            <a:spAutoFit/>
          </a:bodyPr>
          <a:lstStyle/>
          <a:p>
            <a:r>
              <a:rPr lang="ja-JP" altLang="en-US" sz="2000" dirty="0"/>
              <a:t>長い学習時間</a:t>
            </a:r>
            <a:endParaRPr lang="en-US" altLang="ja-JP" sz="2000" dirty="0"/>
          </a:p>
        </p:txBody>
      </p:sp>
      <p:sp>
        <p:nvSpPr>
          <p:cNvPr id="12" name="コンテンツ プレースホルダー 2">
            <a:extLst>
              <a:ext uri="{FF2B5EF4-FFF2-40B4-BE49-F238E27FC236}">
                <a16:creationId xmlns:a16="http://schemas.microsoft.com/office/drawing/2014/main" id="{06B507E2-203E-43A0-9D6D-F7CE120F01D4}"/>
              </a:ext>
            </a:extLst>
          </p:cNvPr>
          <p:cNvSpPr>
            <a:spLocks noGrp="1"/>
          </p:cNvSpPr>
          <p:nvPr>
            <p:ph idx="1"/>
          </p:nvPr>
        </p:nvSpPr>
        <p:spPr>
          <a:xfrm>
            <a:off x="822959" y="4891596"/>
            <a:ext cx="7543801" cy="1301378"/>
          </a:xfrm>
        </p:spPr>
        <p:txBody>
          <a:bodyPr/>
          <a:lstStyle/>
          <a:p>
            <a:pPr lvl="1"/>
            <a:r>
              <a:rPr lang="ja-JP" altLang="en-US" dirty="0"/>
              <a:t>人による作業</a:t>
            </a:r>
          </a:p>
          <a:p>
            <a:pPr lvl="1"/>
            <a:r>
              <a:rPr lang="ja-JP" altLang="en-US" dirty="0"/>
              <a:t>学習に時間がかかる</a:t>
            </a:r>
            <a:endParaRPr lang="en-US" altLang="ja-JP" dirty="0"/>
          </a:p>
        </p:txBody>
      </p:sp>
    </p:spTree>
    <p:extLst>
      <p:ext uri="{BB962C8B-B14F-4D97-AF65-F5344CB8AC3E}">
        <p14:creationId xmlns:p14="http://schemas.microsoft.com/office/powerpoint/2010/main" val="1229011820"/>
      </p:ext>
    </p:extLst>
  </p:cSld>
  <p:clrMapOvr>
    <a:masterClrMapping/>
  </p:clrMapOvr>
  <mc:AlternateContent xmlns:mc="http://schemas.openxmlformats.org/markup-compatibility/2006" xmlns:p14="http://schemas.microsoft.com/office/powerpoint/2010/main">
    <mc:Choice Requires="p14">
      <p:transition spd="slow" p14:dur="2000" advTm="9422"/>
    </mc:Choice>
    <mc:Fallback xmlns="">
      <p:transition spd="slow" advTm="9422"/>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kumimoji="1" lang="en-US" altLang="ja-JP" dirty="0"/>
              <a:t>2 </a:t>
            </a:r>
            <a:r>
              <a:rPr kumimoji="1" lang="ja-JP" altLang="en-US" dirty="0"/>
              <a:t>： 提案手法</a:t>
            </a:r>
          </a:p>
        </p:txBody>
      </p:sp>
      <p:sp>
        <p:nvSpPr>
          <p:cNvPr id="3" name="コンテンツ プレースホルダー 2">
            <a:extLst>
              <a:ext uri="{FF2B5EF4-FFF2-40B4-BE49-F238E27FC236}">
                <a16:creationId xmlns:a16="http://schemas.microsoft.com/office/drawing/2014/main" id="{16CD0B30-B81C-48A7-AD69-55ECEFD9088C}"/>
              </a:ext>
            </a:extLst>
          </p:cNvPr>
          <p:cNvSpPr>
            <a:spLocks noGrp="1"/>
          </p:cNvSpPr>
          <p:nvPr>
            <p:ph idx="1"/>
          </p:nvPr>
        </p:nvSpPr>
        <p:spPr>
          <a:xfrm>
            <a:off x="822959" y="1661050"/>
            <a:ext cx="7543801" cy="939276"/>
          </a:xfrm>
        </p:spPr>
        <p:txBody>
          <a:bodyPr>
            <a:normAutofit/>
          </a:bodyPr>
          <a:lstStyle/>
          <a:p>
            <a:r>
              <a:rPr lang="ja-JP" altLang="en-US" sz="4000" dirty="0"/>
              <a:t>遺伝的アルゴリズムを導入</a:t>
            </a:r>
            <a:endParaRPr lang="en-US" altLang="ja-JP" sz="4000" dirty="0"/>
          </a:p>
        </p:txBody>
      </p:sp>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50</a:t>
            </a:fld>
            <a:endParaRPr kumimoji="1" lang="ja-JP" altLang="en-US"/>
          </a:p>
        </p:txBody>
      </p:sp>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8F068D69-6947-42BD-8F2A-05D6AAAB1BD2}"/>
                  </a:ext>
                </a:extLst>
              </p:cNvPr>
              <p:cNvSpPr/>
              <p:nvPr/>
            </p:nvSpPr>
            <p:spPr>
              <a:xfrm>
                <a:off x="1581150" y="4267200"/>
                <a:ext cx="1676400" cy="1438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ja-JP" sz="3600" b="0" i="1" smtClean="0">
                          <a:latin typeface="Cambria Math" panose="02040503050406030204" pitchFamily="18" charset="0"/>
                        </a:rPr>
                        <m:t>  </m:t>
                      </m:r>
                      <m:r>
                        <a:rPr kumimoji="1" lang="en-US" altLang="ja-JP" sz="3600" b="0" i="1" smtClean="0">
                          <a:latin typeface="Cambria Math" panose="02040503050406030204" pitchFamily="18" charset="0"/>
                        </a:rPr>
                        <m:t>𝑤</m:t>
                      </m:r>
                      <m:r>
                        <a:rPr kumimoji="1" lang="en-US" altLang="ja-JP" sz="3600" b="0" i="1" smtClean="0">
                          <a:latin typeface="Cambria Math" panose="02040503050406030204" pitchFamily="18" charset="0"/>
                        </a:rPr>
                        <m:t> </m:t>
                      </m:r>
                    </m:oMath>
                  </m:oMathPara>
                </a14:m>
                <a:endParaRPr kumimoji="1" lang="ja-JP" altLang="en-US" sz="3600" dirty="0"/>
              </a:p>
            </p:txBody>
          </p:sp>
        </mc:Choice>
        <mc:Fallback xmlns="">
          <p:sp>
            <p:nvSpPr>
              <p:cNvPr id="5" name="正方形/長方形 4">
                <a:extLst>
                  <a:ext uri="{FF2B5EF4-FFF2-40B4-BE49-F238E27FC236}">
                    <a16:creationId xmlns:a16="http://schemas.microsoft.com/office/drawing/2014/main" id="{8F068D69-6947-42BD-8F2A-05D6AAAB1BD2}"/>
                  </a:ext>
                </a:extLst>
              </p:cNvPr>
              <p:cNvSpPr>
                <a:spLocks noRot="1" noChangeAspect="1" noMove="1" noResize="1" noEditPoints="1" noAdjustHandles="1" noChangeArrowheads="1" noChangeShapeType="1" noTextEdit="1"/>
              </p:cNvSpPr>
              <p:nvPr/>
            </p:nvSpPr>
            <p:spPr>
              <a:xfrm>
                <a:off x="1581150" y="4267200"/>
                <a:ext cx="1676400" cy="143827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8F598C88-CFAC-4789-9150-AADA4C4008CE}"/>
                  </a:ext>
                </a:extLst>
              </p:cNvPr>
              <p:cNvSpPr/>
              <p:nvPr/>
            </p:nvSpPr>
            <p:spPr>
              <a:xfrm>
                <a:off x="1571625" y="3276601"/>
                <a:ext cx="1676400" cy="695324"/>
              </a:xfrm>
              <a:prstGeom prst="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800" b="0" i="1" smtClean="0">
                          <a:solidFill>
                            <a:schemeClr val="accent1"/>
                          </a:solidFill>
                          <a:latin typeface="Cambria Math" panose="02040503050406030204" pitchFamily="18" charset="0"/>
                        </a:rPr>
                        <m:t> </m:t>
                      </m:r>
                      <m:r>
                        <a:rPr kumimoji="1" lang="en-US" altLang="ja-JP" sz="2800" b="0" i="1" smtClean="0">
                          <a:solidFill>
                            <a:schemeClr val="accent1"/>
                          </a:solidFill>
                          <a:latin typeface="Cambria Math" panose="02040503050406030204" pitchFamily="18" charset="0"/>
                        </a:rPr>
                        <m:t>𝛼</m:t>
                      </m:r>
                    </m:oMath>
                  </m:oMathPara>
                </a14:m>
                <a:endParaRPr kumimoji="1" lang="ja-JP" altLang="en-US" sz="2800" dirty="0">
                  <a:solidFill>
                    <a:schemeClr val="accent1"/>
                  </a:solidFill>
                </a:endParaRPr>
              </a:p>
            </p:txBody>
          </p:sp>
        </mc:Choice>
        <mc:Fallback xmlns="">
          <p:sp>
            <p:nvSpPr>
              <p:cNvPr id="6" name="正方形/長方形 5">
                <a:extLst>
                  <a:ext uri="{FF2B5EF4-FFF2-40B4-BE49-F238E27FC236}">
                    <a16:creationId xmlns:a16="http://schemas.microsoft.com/office/drawing/2014/main" id="{8F598C88-CFAC-4789-9150-AADA4C4008CE}"/>
                  </a:ext>
                </a:extLst>
              </p:cNvPr>
              <p:cNvSpPr>
                <a:spLocks noRot="1" noChangeAspect="1" noMove="1" noResize="1" noEditPoints="1" noAdjustHandles="1" noChangeArrowheads="1" noChangeShapeType="1" noTextEdit="1"/>
              </p:cNvSpPr>
              <p:nvPr/>
            </p:nvSpPr>
            <p:spPr>
              <a:xfrm>
                <a:off x="1571625" y="3276601"/>
                <a:ext cx="1676400" cy="695324"/>
              </a:xfrm>
              <a:prstGeom prst="rect">
                <a:avLst/>
              </a:prstGeom>
              <a:blipFill>
                <a:blip r:embed="rId4"/>
                <a:stretch>
                  <a:fillRect/>
                </a:stretch>
              </a:blipFill>
              <a:ln>
                <a:prstDash val="sysDash"/>
              </a:ln>
            </p:spPr>
            <p:txBody>
              <a:bodyPr/>
              <a:lstStyle/>
              <a:p>
                <a:r>
                  <a:rPr lang="ja-JP" altLang="en-US">
                    <a:noFill/>
                  </a:rPr>
                  <a:t> </a:t>
                </a:r>
              </a:p>
            </p:txBody>
          </p:sp>
        </mc:Fallback>
      </mc:AlternateContent>
      <p:sp>
        <p:nvSpPr>
          <p:cNvPr id="7" name="正方形/長方形 6">
            <a:extLst>
              <a:ext uri="{FF2B5EF4-FFF2-40B4-BE49-F238E27FC236}">
                <a16:creationId xmlns:a16="http://schemas.microsoft.com/office/drawing/2014/main" id="{2E5521CB-477F-415F-9BA3-7B15C2944564}"/>
              </a:ext>
            </a:extLst>
          </p:cNvPr>
          <p:cNvSpPr/>
          <p:nvPr/>
        </p:nvSpPr>
        <p:spPr>
          <a:xfrm>
            <a:off x="1114425" y="2762251"/>
            <a:ext cx="2562225" cy="3209925"/>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4A801F11-072B-4F19-88AE-9E8CE260CC2C}"/>
              </a:ext>
            </a:extLst>
          </p:cNvPr>
          <p:cNvSpPr/>
          <p:nvPr/>
        </p:nvSpPr>
        <p:spPr>
          <a:xfrm>
            <a:off x="1733550" y="2628901"/>
            <a:ext cx="1352550" cy="352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DARTS</a:t>
            </a:r>
            <a:endParaRPr kumimoji="1" lang="ja-JP" altLang="en-US" dirty="0"/>
          </a:p>
        </p:txBody>
      </p:sp>
      <p:sp>
        <p:nvSpPr>
          <p:cNvPr id="9" name="正方形/長方形 8">
            <a:extLst>
              <a:ext uri="{FF2B5EF4-FFF2-40B4-BE49-F238E27FC236}">
                <a16:creationId xmlns:a16="http://schemas.microsoft.com/office/drawing/2014/main" id="{F5452FC6-1BB1-48CB-96DE-8B75D8851782}"/>
              </a:ext>
            </a:extLst>
          </p:cNvPr>
          <p:cNvSpPr/>
          <p:nvPr/>
        </p:nvSpPr>
        <p:spPr>
          <a:xfrm>
            <a:off x="4776789" y="2762250"/>
            <a:ext cx="3589971" cy="3209925"/>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4A38DEEA-308D-44B2-8948-0AD4AD6A9354}"/>
              </a:ext>
            </a:extLst>
          </p:cNvPr>
          <p:cNvSpPr/>
          <p:nvPr/>
        </p:nvSpPr>
        <p:spPr>
          <a:xfrm>
            <a:off x="5714524" y="2586037"/>
            <a:ext cx="1714500" cy="35242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dirty="0"/>
              <a:t>Population</a:t>
            </a:r>
            <a:endParaRPr kumimoji="1" lang="ja-JP" altLang="en-US" dirty="0"/>
          </a:p>
        </p:txBody>
      </p:sp>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3BD7EB98-C2F8-4945-A0E1-1A26A6A3D996}"/>
                  </a:ext>
                </a:extLst>
              </p:cNvPr>
              <p:cNvSpPr/>
              <p:nvPr/>
            </p:nvSpPr>
            <p:spPr>
              <a:xfrm>
                <a:off x="5002769" y="3276601"/>
                <a:ext cx="895350" cy="69532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800" b="0" i="1" smtClean="0">
                          <a:solidFill>
                            <a:schemeClr val="accent1"/>
                          </a:solidFill>
                          <a:latin typeface="Cambria Math" panose="02040503050406030204" pitchFamily="18" charset="0"/>
                        </a:rPr>
                        <m:t> </m:t>
                      </m:r>
                      <m:r>
                        <a:rPr kumimoji="1" lang="en-US" altLang="ja-JP" sz="2800" b="0" i="1" smtClean="0">
                          <a:solidFill>
                            <a:schemeClr val="accent1"/>
                          </a:solidFill>
                          <a:latin typeface="Cambria Math" panose="02040503050406030204" pitchFamily="18" charset="0"/>
                        </a:rPr>
                        <m:t>𝛼</m:t>
                      </m:r>
                    </m:oMath>
                  </m:oMathPara>
                </a14:m>
                <a:endParaRPr kumimoji="1" lang="ja-JP" altLang="en-US" sz="2800" dirty="0">
                  <a:solidFill>
                    <a:schemeClr val="accent1"/>
                  </a:solidFill>
                </a:endParaRPr>
              </a:p>
            </p:txBody>
          </p:sp>
        </mc:Choice>
        <mc:Fallback xmlns="">
          <p:sp>
            <p:nvSpPr>
              <p:cNvPr id="11" name="正方形/長方形 10">
                <a:extLst>
                  <a:ext uri="{FF2B5EF4-FFF2-40B4-BE49-F238E27FC236}">
                    <a16:creationId xmlns:a16="http://schemas.microsoft.com/office/drawing/2014/main" id="{3BD7EB98-C2F8-4945-A0E1-1A26A6A3D996}"/>
                  </a:ext>
                </a:extLst>
              </p:cNvPr>
              <p:cNvSpPr>
                <a:spLocks noRot="1" noChangeAspect="1" noMove="1" noResize="1" noEditPoints="1" noAdjustHandles="1" noChangeArrowheads="1" noChangeShapeType="1" noTextEdit="1"/>
              </p:cNvSpPr>
              <p:nvPr/>
            </p:nvSpPr>
            <p:spPr>
              <a:xfrm>
                <a:off x="5002769" y="3276601"/>
                <a:ext cx="895350" cy="695324"/>
              </a:xfrm>
              <a:prstGeom prst="rect">
                <a:avLst/>
              </a:prstGeom>
              <a:blipFill>
                <a:blip r:embed="rId5"/>
                <a:stretch>
                  <a:fillRect/>
                </a:stretch>
              </a:blip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a:extLst>
                  <a:ext uri="{FF2B5EF4-FFF2-40B4-BE49-F238E27FC236}">
                    <a16:creationId xmlns:a16="http://schemas.microsoft.com/office/drawing/2014/main" id="{3755722A-8BAD-45A7-85DE-E908F3FEB63D}"/>
                  </a:ext>
                </a:extLst>
              </p:cNvPr>
              <p:cNvSpPr/>
              <p:nvPr/>
            </p:nvSpPr>
            <p:spPr>
              <a:xfrm>
                <a:off x="6124099" y="3276603"/>
                <a:ext cx="895350" cy="695324"/>
              </a:xfrm>
              <a:prstGeom prst="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800" b="0" i="1" smtClean="0">
                          <a:solidFill>
                            <a:schemeClr val="accent1"/>
                          </a:solidFill>
                          <a:latin typeface="Cambria Math" panose="02040503050406030204" pitchFamily="18" charset="0"/>
                        </a:rPr>
                        <m:t> </m:t>
                      </m:r>
                      <m:r>
                        <a:rPr kumimoji="1" lang="en-US" altLang="ja-JP" sz="2800" b="0" i="1" smtClean="0">
                          <a:solidFill>
                            <a:schemeClr val="accent1"/>
                          </a:solidFill>
                          <a:latin typeface="Cambria Math" panose="02040503050406030204" pitchFamily="18" charset="0"/>
                        </a:rPr>
                        <m:t>𝛼</m:t>
                      </m:r>
                    </m:oMath>
                  </m:oMathPara>
                </a14:m>
                <a:endParaRPr kumimoji="1" lang="ja-JP" altLang="en-US" sz="2800" dirty="0">
                  <a:solidFill>
                    <a:schemeClr val="accent1"/>
                  </a:solidFill>
                </a:endParaRPr>
              </a:p>
            </p:txBody>
          </p:sp>
        </mc:Choice>
        <mc:Fallback xmlns="">
          <p:sp>
            <p:nvSpPr>
              <p:cNvPr id="12" name="正方形/長方形 11">
                <a:extLst>
                  <a:ext uri="{FF2B5EF4-FFF2-40B4-BE49-F238E27FC236}">
                    <a16:creationId xmlns:a16="http://schemas.microsoft.com/office/drawing/2014/main" id="{3755722A-8BAD-45A7-85DE-E908F3FEB63D}"/>
                  </a:ext>
                </a:extLst>
              </p:cNvPr>
              <p:cNvSpPr>
                <a:spLocks noRot="1" noChangeAspect="1" noMove="1" noResize="1" noEditPoints="1" noAdjustHandles="1" noChangeArrowheads="1" noChangeShapeType="1" noTextEdit="1"/>
              </p:cNvSpPr>
              <p:nvPr/>
            </p:nvSpPr>
            <p:spPr>
              <a:xfrm>
                <a:off x="6124099" y="3276603"/>
                <a:ext cx="895350" cy="695324"/>
              </a:xfrm>
              <a:prstGeom prst="rect">
                <a:avLst/>
              </a:prstGeom>
              <a:blipFill>
                <a:blip r:embed="rId6"/>
                <a:stretch>
                  <a:fillRect/>
                </a:stretch>
              </a:blipFill>
              <a:ln>
                <a:prstDash val="sysDash"/>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92228C86-A17A-40D2-ADD6-E9040CA7EEFF}"/>
                  </a:ext>
                </a:extLst>
              </p:cNvPr>
              <p:cNvSpPr/>
              <p:nvPr/>
            </p:nvSpPr>
            <p:spPr>
              <a:xfrm>
                <a:off x="7245429" y="3276601"/>
                <a:ext cx="895350" cy="695324"/>
              </a:xfrm>
              <a:prstGeom prst="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800" b="0" i="1" smtClean="0">
                          <a:solidFill>
                            <a:schemeClr val="accent1"/>
                          </a:solidFill>
                          <a:latin typeface="Cambria Math" panose="02040503050406030204" pitchFamily="18" charset="0"/>
                        </a:rPr>
                        <m:t> </m:t>
                      </m:r>
                      <m:r>
                        <a:rPr kumimoji="1" lang="en-US" altLang="ja-JP" sz="2800" b="0" i="1" smtClean="0">
                          <a:solidFill>
                            <a:schemeClr val="accent1"/>
                          </a:solidFill>
                          <a:latin typeface="Cambria Math" panose="02040503050406030204" pitchFamily="18" charset="0"/>
                        </a:rPr>
                        <m:t>𝛼</m:t>
                      </m:r>
                    </m:oMath>
                  </m:oMathPara>
                </a14:m>
                <a:endParaRPr kumimoji="1" lang="ja-JP" altLang="en-US" sz="2800" dirty="0">
                  <a:solidFill>
                    <a:schemeClr val="accent1"/>
                  </a:solidFill>
                </a:endParaRPr>
              </a:p>
            </p:txBody>
          </p:sp>
        </mc:Choice>
        <mc:Fallback xmlns="">
          <p:sp>
            <p:nvSpPr>
              <p:cNvPr id="13" name="正方形/長方形 12">
                <a:extLst>
                  <a:ext uri="{FF2B5EF4-FFF2-40B4-BE49-F238E27FC236}">
                    <a16:creationId xmlns:a16="http://schemas.microsoft.com/office/drawing/2014/main" id="{92228C86-A17A-40D2-ADD6-E9040CA7EEFF}"/>
                  </a:ext>
                </a:extLst>
              </p:cNvPr>
              <p:cNvSpPr>
                <a:spLocks noRot="1" noChangeAspect="1" noMove="1" noResize="1" noEditPoints="1" noAdjustHandles="1" noChangeArrowheads="1" noChangeShapeType="1" noTextEdit="1"/>
              </p:cNvSpPr>
              <p:nvPr/>
            </p:nvSpPr>
            <p:spPr>
              <a:xfrm>
                <a:off x="7245429" y="3276601"/>
                <a:ext cx="895350" cy="695324"/>
              </a:xfrm>
              <a:prstGeom prst="rect">
                <a:avLst/>
              </a:prstGeom>
              <a:blipFill>
                <a:blip r:embed="rId7"/>
                <a:stretch>
                  <a:fillRect/>
                </a:stretch>
              </a:blipFill>
              <a:ln>
                <a:prstDash val="sysDash"/>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a:extLst>
                  <a:ext uri="{FF2B5EF4-FFF2-40B4-BE49-F238E27FC236}">
                    <a16:creationId xmlns:a16="http://schemas.microsoft.com/office/drawing/2014/main" id="{1E6B6F60-C60C-4D6B-B657-E9D52537CA6D}"/>
                  </a:ext>
                </a:extLst>
              </p:cNvPr>
              <p:cNvSpPr/>
              <p:nvPr/>
            </p:nvSpPr>
            <p:spPr>
              <a:xfrm>
                <a:off x="5002769" y="4174598"/>
                <a:ext cx="895350" cy="695324"/>
              </a:xfrm>
              <a:prstGeom prst="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800" b="0" i="1" smtClean="0">
                          <a:solidFill>
                            <a:schemeClr val="accent1"/>
                          </a:solidFill>
                          <a:latin typeface="Cambria Math" panose="02040503050406030204" pitchFamily="18" charset="0"/>
                        </a:rPr>
                        <m:t> </m:t>
                      </m:r>
                      <m:r>
                        <a:rPr kumimoji="1" lang="en-US" altLang="ja-JP" sz="2800" b="0" i="1" smtClean="0">
                          <a:solidFill>
                            <a:schemeClr val="accent1"/>
                          </a:solidFill>
                          <a:latin typeface="Cambria Math" panose="02040503050406030204" pitchFamily="18" charset="0"/>
                        </a:rPr>
                        <m:t>𝛼</m:t>
                      </m:r>
                    </m:oMath>
                  </m:oMathPara>
                </a14:m>
                <a:endParaRPr kumimoji="1" lang="ja-JP" altLang="en-US" sz="2800" dirty="0">
                  <a:solidFill>
                    <a:schemeClr val="accent1"/>
                  </a:solidFill>
                </a:endParaRPr>
              </a:p>
            </p:txBody>
          </p:sp>
        </mc:Choice>
        <mc:Fallback xmlns="">
          <p:sp>
            <p:nvSpPr>
              <p:cNvPr id="14" name="正方形/長方形 13">
                <a:extLst>
                  <a:ext uri="{FF2B5EF4-FFF2-40B4-BE49-F238E27FC236}">
                    <a16:creationId xmlns:a16="http://schemas.microsoft.com/office/drawing/2014/main" id="{1E6B6F60-C60C-4D6B-B657-E9D52537CA6D}"/>
                  </a:ext>
                </a:extLst>
              </p:cNvPr>
              <p:cNvSpPr>
                <a:spLocks noRot="1" noChangeAspect="1" noMove="1" noResize="1" noEditPoints="1" noAdjustHandles="1" noChangeArrowheads="1" noChangeShapeType="1" noTextEdit="1"/>
              </p:cNvSpPr>
              <p:nvPr/>
            </p:nvSpPr>
            <p:spPr>
              <a:xfrm>
                <a:off x="5002769" y="4174598"/>
                <a:ext cx="895350" cy="695324"/>
              </a:xfrm>
              <a:prstGeom prst="rect">
                <a:avLst/>
              </a:prstGeom>
              <a:blipFill>
                <a:blip r:embed="rId8"/>
                <a:stretch>
                  <a:fillRect/>
                </a:stretch>
              </a:blipFill>
              <a:ln>
                <a:prstDash val="sysDash"/>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a:extLst>
                  <a:ext uri="{FF2B5EF4-FFF2-40B4-BE49-F238E27FC236}">
                    <a16:creationId xmlns:a16="http://schemas.microsoft.com/office/drawing/2014/main" id="{2E8231DB-455E-4DFB-8381-5668795133FD}"/>
                  </a:ext>
                </a:extLst>
              </p:cNvPr>
              <p:cNvSpPr/>
              <p:nvPr/>
            </p:nvSpPr>
            <p:spPr>
              <a:xfrm>
                <a:off x="6124099" y="4174600"/>
                <a:ext cx="895350" cy="695324"/>
              </a:xfrm>
              <a:prstGeom prst="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800" b="0" i="1" smtClean="0">
                          <a:solidFill>
                            <a:schemeClr val="accent1"/>
                          </a:solidFill>
                          <a:latin typeface="Cambria Math" panose="02040503050406030204" pitchFamily="18" charset="0"/>
                        </a:rPr>
                        <m:t> </m:t>
                      </m:r>
                      <m:r>
                        <a:rPr kumimoji="1" lang="en-US" altLang="ja-JP" sz="2800" b="0" i="1" smtClean="0">
                          <a:solidFill>
                            <a:schemeClr val="accent1"/>
                          </a:solidFill>
                          <a:latin typeface="Cambria Math" panose="02040503050406030204" pitchFamily="18" charset="0"/>
                        </a:rPr>
                        <m:t>𝛼</m:t>
                      </m:r>
                    </m:oMath>
                  </m:oMathPara>
                </a14:m>
                <a:endParaRPr kumimoji="1" lang="ja-JP" altLang="en-US" sz="2800" dirty="0">
                  <a:solidFill>
                    <a:schemeClr val="accent1"/>
                  </a:solidFill>
                </a:endParaRPr>
              </a:p>
            </p:txBody>
          </p:sp>
        </mc:Choice>
        <mc:Fallback xmlns="">
          <p:sp>
            <p:nvSpPr>
              <p:cNvPr id="15" name="正方形/長方形 14">
                <a:extLst>
                  <a:ext uri="{FF2B5EF4-FFF2-40B4-BE49-F238E27FC236}">
                    <a16:creationId xmlns:a16="http://schemas.microsoft.com/office/drawing/2014/main" id="{2E8231DB-455E-4DFB-8381-5668795133FD}"/>
                  </a:ext>
                </a:extLst>
              </p:cNvPr>
              <p:cNvSpPr>
                <a:spLocks noRot="1" noChangeAspect="1" noMove="1" noResize="1" noEditPoints="1" noAdjustHandles="1" noChangeArrowheads="1" noChangeShapeType="1" noTextEdit="1"/>
              </p:cNvSpPr>
              <p:nvPr/>
            </p:nvSpPr>
            <p:spPr>
              <a:xfrm>
                <a:off x="6124099" y="4174600"/>
                <a:ext cx="895350" cy="695324"/>
              </a:xfrm>
              <a:prstGeom prst="rect">
                <a:avLst/>
              </a:prstGeom>
              <a:blipFill>
                <a:blip r:embed="rId9"/>
                <a:stretch>
                  <a:fillRect/>
                </a:stretch>
              </a:blipFill>
              <a:ln>
                <a:prstDash val="sysDash"/>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a:extLst>
                  <a:ext uri="{FF2B5EF4-FFF2-40B4-BE49-F238E27FC236}">
                    <a16:creationId xmlns:a16="http://schemas.microsoft.com/office/drawing/2014/main" id="{EB1F7201-35A3-4388-91F2-6504E54CA4D2}"/>
                  </a:ext>
                </a:extLst>
              </p:cNvPr>
              <p:cNvSpPr/>
              <p:nvPr/>
            </p:nvSpPr>
            <p:spPr>
              <a:xfrm>
                <a:off x="7245429" y="4174598"/>
                <a:ext cx="895350" cy="695324"/>
              </a:xfrm>
              <a:prstGeom prst="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800" b="0" i="1" smtClean="0">
                          <a:solidFill>
                            <a:schemeClr val="accent1"/>
                          </a:solidFill>
                          <a:latin typeface="Cambria Math" panose="02040503050406030204" pitchFamily="18" charset="0"/>
                        </a:rPr>
                        <m:t> </m:t>
                      </m:r>
                      <m:r>
                        <a:rPr kumimoji="1" lang="en-US" altLang="ja-JP" sz="2800" b="0" i="1" smtClean="0">
                          <a:solidFill>
                            <a:schemeClr val="accent1"/>
                          </a:solidFill>
                          <a:latin typeface="Cambria Math" panose="02040503050406030204" pitchFamily="18" charset="0"/>
                        </a:rPr>
                        <m:t>𝛼</m:t>
                      </m:r>
                    </m:oMath>
                  </m:oMathPara>
                </a14:m>
                <a:endParaRPr kumimoji="1" lang="ja-JP" altLang="en-US" sz="2800" dirty="0">
                  <a:solidFill>
                    <a:schemeClr val="accent1"/>
                  </a:solidFill>
                </a:endParaRPr>
              </a:p>
            </p:txBody>
          </p:sp>
        </mc:Choice>
        <mc:Fallback xmlns="">
          <p:sp>
            <p:nvSpPr>
              <p:cNvPr id="16" name="正方形/長方形 15">
                <a:extLst>
                  <a:ext uri="{FF2B5EF4-FFF2-40B4-BE49-F238E27FC236}">
                    <a16:creationId xmlns:a16="http://schemas.microsoft.com/office/drawing/2014/main" id="{EB1F7201-35A3-4388-91F2-6504E54CA4D2}"/>
                  </a:ext>
                </a:extLst>
              </p:cNvPr>
              <p:cNvSpPr>
                <a:spLocks noRot="1" noChangeAspect="1" noMove="1" noResize="1" noEditPoints="1" noAdjustHandles="1" noChangeArrowheads="1" noChangeShapeType="1" noTextEdit="1"/>
              </p:cNvSpPr>
              <p:nvPr/>
            </p:nvSpPr>
            <p:spPr>
              <a:xfrm>
                <a:off x="7245429" y="4174598"/>
                <a:ext cx="895350" cy="695324"/>
              </a:xfrm>
              <a:prstGeom prst="rect">
                <a:avLst/>
              </a:prstGeom>
              <a:blipFill>
                <a:blip r:embed="rId10"/>
                <a:stretch>
                  <a:fillRect/>
                </a:stretch>
              </a:blipFill>
              <a:ln>
                <a:prstDash val="sysDash"/>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a:extLst>
                  <a:ext uri="{FF2B5EF4-FFF2-40B4-BE49-F238E27FC236}">
                    <a16:creationId xmlns:a16="http://schemas.microsoft.com/office/drawing/2014/main" id="{162EE5D6-0BFE-44A0-A3D7-B12A2F6168D9}"/>
                  </a:ext>
                </a:extLst>
              </p:cNvPr>
              <p:cNvSpPr/>
              <p:nvPr/>
            </p:nvSpPr>
            <p:spPr>
              <a:xfrm>
                <a:off x="5002769" y="5072595"/>
                <a:ext cx="895350" cy="695324"/>
              </a:xfrm>
              <a:prstGeom prst="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800" b="0" i="1" smtClean="0">
                          <a:solidFill>
                            <a:schemeClr val="accent1"/>
                          </a:solidFill>
                          <a:latin typeface="Cambria Math" panose="02040503050406030204" pitchFamily="18" charset="0"/>
                        </a:rPr>
                        <m:t> </m:t>
                      </m:r>
                      <m:r>
                        <a:rPr kumimoji="1" lang="en-US" altLang="ja-JP" sz="2800" b="0" i="1" smtClean="0">
                          <a:solidFill>
                            <a:schemeClr val="accent1"/>
                          </a:solidFill>
                          <a:latin typeface="Cambria Math" panose="02040503050406030204" pitchFamily="18" charset="0"/>
                        </a:rPr>
                        <m:t>𝛼</m:t>
                      </m:r>
                    </m:oMath>
                  </m:oMathPara>
                </a14:m>
                <a:endParaRPr kumimoji="1" lang="ja-JP" altLang="en-US" sz="2800" dirty="0">
                  <a:solidFill>
                    <a:schemeClr val="accent1"/>
                  </a:solidFill>
                </a:endParaRPr>
              </a:p>
            </p:txBody>
          </p:sp>
        </mc:Choice>
        <mc:Fallback xmlns="">
          <p:sp>
            <p:nvSpPr>
              <p:cNvPr id="17" name="正方形/長方形 16">
                <a:extLst>
                  <a:ext uri="{FF2B5EF4-FFF2-40B4-BE49-F238E27FC236}">
                    <a16:creationId xmlns:a16="http://schemas.microsoft.com/office/drawing/2014/main" id="{162EE5D6-0BFE-44A0-A3D7-B12A2F6168D9}"/>
                  </a:ext>
                </a:extLst>
              </p:cNvPr>
              <p:cNvSpPr>
                <a:spLocks noRot="1" noChangeAspect="1" noMove="1" noResize="1" noEditPoints="1" noAdjustHandles="1" noChangeArrowheads="1" noChangeShapeType="1" noTextEdit="1"/>
              </p:cNvSpPr>
              <p:nvPr/>
            </p:nvSpPr>
            <p:spPr>
              <a:xfrm>
                <a:off x="5002769" y="5072595"/>
                <a:ext cx="895350" cy="695324"/>
              </a:xfrm>
              <a:prstGeom prst="rect">
                <a:avLst/>
              </a:prstGeom>
              <a:blipFill>
                <a:blip r:embed="rId11"/>
                <a:stretch>
                  <a:fillRect/>
                </a:stretch>
              </a:blipFill>
              <a:ln>
                <a:prstDash val="sysDash"/>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正方形/長方形 17">
                <a:extLst>
                  <a:ext uri="{FF2B5EF4-FFF2-40B4-BE49-F238E27FC236}">
                    <a16:creationId xmlns:a16="http://schemas.microsoft.com/office/drawing/2014/main" id="{D770F8E5-4B10-4155-BAC2-3BF728FA44A1}"/>
                  </a:ext>
                </a:extLst>
              </p:cNvPr>
              <p:cNvSpPr/>
              <p:nvPr/>
            </p:nvSpPr>
            <p:spPr>
              <a:xfrm>
                <a:off x="6124099" y="5078420"/>
                <a:ext cx="895350" cy="695324"/>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800" b="0" i="1" smtClean="0">
                          <a:solidFill>
                            <a:schemeClr val="accent1"/>
                          </a:solidFill>
                          <a:latin typeface="Cambria Math" panose="02040503050406030204" pitchFamily="18" charset="0"/>
                        </a:rPr>
                        <m:t> …</m:t>
                      </m:r>
                    </m:oMath>
                  </m:oMathPara>
                </a14:m>
                <a:endParaRPr kumimoji="1" lang="ja-JP" altLang="en-US" sz="2800" dirty="0">
                  <a:solidFill>
                    <a:schemeClr val="accent1"/>
                  </a:solidFill>
                </a:endParaRPr>
              </a:p>
            </p:txBody>
          </p:sp>
        </mc:Choice>
        <mc:Fallback xmlns="">
          <p:sp>
            <p:nvSpPr>
              <p:cNvPr id="18" name="正方形/長方形 17">
                <a:extLst>
                  <a:ext uri="{FF2B5EF4-FFF2-40B4-BE49-F238E27FC236}">
                    <a16:creationId xmlns:a16="http://schemas.microsoft.com/office/drawing/2014/main" id="{D770F8E5-4B10-4155-BAC2-3BF728FA44A1}"/>
                  </a:ext>
                </a:extLst>
              </p:cNvPr>
              <p:cNvSpPr>
                <a:spLocks noRot="1" noChangeAspect="1" noMove="1" noResize="1" noEditPoints="1" noAdjustHandles="1" noChangeArrowheads="1" noChangeShapeType="1" noTextEdit="1"/>
              </p:cNvSpPr>
              <p:nvPr/>
            </p:nvSpPr>
            <p:spPr>
              <a:xfrm>
                <a:off x="6124099" y="5078420"/>
                <a:ext cx="895350" cy="695324"/>
              </a:xfrm>
              <a:prstGeom prst="rect">
                <a:avLst/>
              </a:prstGeom>
              <a:blipFill>
                <a:blip r:embed="rId12"/>
                <a:stretch>
                  <a:fillRect/>
                </a:stretch>
              </a:blipFill>
              <a:ln>
                <a:noFill/>
              </a:ln>
            </p:spPr>
            <p:txBody>
              <a:bodyPr/>
              <a:lstStyle/>
              <a:p>
                <a:r>
                  <a:rPr lang="ja-JP" altLang="en-US">
                    <a:noFill/>
                  </a:rPr>
                  <a:t> </a:t>
                </a:r>
              </a:p>
            </p:txBody>
          </p:sp>
        </mc:Fallback>
      </mc:AlternateContent>
      <p:cxnSp>
        <p:nvCxnSpPr>
          <p:cNvPr id="20" name="直線矢印コネクタ 19">
            <a:extLst>
              <a:ext uri="{FF2B5EF4-FFF2-40B4-BE49-F238E27FC236}">
                <a16:creationId xmlns:a16="http://schemas.microsoft.com/office/drawing/2014/main" id="{7FEF1109-78E8-4DEE-A8C4-79B012E2A209}"/>
              </a:ext>
            </a:extLst>
          </p:cNvPr>
          <p:cNvCxnSpPr>
            <a:stCxn id="6" idx="3"/>
            <a:endCxn id="11" idx="1"/>
          </p:cNvCxnSpPr>
          <p:nvPr/>
        </p:nvCxnSpPr>
        <p:spPr>
          <a:xfrm>
            <a:off x="3248025" y="3624263"/>
            <a:ext cx="1754744" cy="0"/>
          </a:xfrm>
          <a:prstGeom prst="straightConnector1">
            <a:avLst/>
          </a:prstGeom>
          <a:ln w="28575" cap="flat" cmpd="sng" algn="ctr">
            <a:solidFill>
              <a:schemeClr val="accent1"/>
            </a:solidFill>
            <a:prstDash val="solid"/>
            <a:round/>
            <a:headEnd type="arrow" w="lg" len="lg"/>
            <a:tailEnd type="arrow" w="lg" len="lg"/>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39330450"/>
      </p:ext>
    </p:extLst>
  </p:cSld>
  <p:clrMapOvr>
    <a:masterClrMapping/>
  </p:clrMapOvr>
  <mc:AlternateContent xmlns:mc="http://schemas.openxmlformats.org/markup-compatibility/2006" xmlns:p14="http://schemas.microsoft.com/office/powerpoint/2010/main">
    <mc:Choice Requires="p14">
      <p:transition spd="slow" p14:dur="2000" advTm="18083"/>
    </mc:Choice>
    <mc:Fallback xmlns="">
      <p:transition spd="slow" advTm="18083"/>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lstStyle/>
          <a:p>
            <a:r>
              <a:rPr kumimoji="1" lang="ja-JP" altLang="en-US" dirty="0"/>
              <a:t>実験</a:t>
            </a:r>
            <a:r>
              <a:rPr lang="en-US" altLang="ja-JP" dirty="0"/>
              <a:t>2</a:t>
            </a:r>
            <a:r>
              <a:rPr kumimoji="1" lang="en-US" altLang="ja-JP" dirty="0"/>
              <a:t> </a:t>
            </a:r>
            <a:r>
              <a:rPr kumimoji="1" lang="ja-JP" altLang="en-US" dirty="0"/>
              <a:t>： 設定</a:t>
            </a:r>
          </a:p>
        </p:txBody>
      </p:sp>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51</a:t>
            </a:fld>
            <a:endParaRPr kumimoji="1" lang="ja-JP" altLang="en-US"/>
          </a:p>
        </p:txBody>
      </p:sp>
      <p:graphicFrame>
        <p:nvGraphicFramePr>
          <p:cNvPr id="5" name="コンテンツ プレースホルダー 6">
            <a:extLst>
              <a:ext uri="{FF2B5EF4-FFF2-40B4-BE49-F238E27FC236}">
                <a16:creationId xmlns:a16="http://schemas.microsoft.com/office/drawing/2014/main" id="{FAA4D837-8023-4327-8F39-7CD1E5544A2A}"/>
              </a:ext>
            </a:extLst>
          </p:cNvPr>
          <p:cNvGraphicFramePr>
            <a:graphicFrameLocks noGrp="1"/>
          </p:cNvGraphicFramePr>
          <p:nvPr>
            <p:ph idx="1"/>
            <p:extLst>
              <p:ext uri="{D42A27DB-BD31-4B8C-83A1-F6EECF244321}">
                <p14:modId xmlns:p14="http://schemas.microsoft.com/office/powerpoint/2010/main" val="3284174518"/>
              </p:ext>
            </p:extLst>
          </p:nvPr>
        </p:nvGraphicFramePr>
        <p:xfrm>
          <a:off x="822325" y="1660525"/>
          <a:ext cx="7543800" cy="2225040"/>
        </p:xfrm>
        <a:graphic>
          <a:graphicData uri="http://schemas.openxmlformats.org/drawingml/2006/table">
            <a:tbl>
              <a:tblPr firstRow="1" bandRow="1">
                <a:tableStyleId>{5940675A-B579-460E-94D1-54222C63F5DA}</a:tableStyleId>
              </a:tblPr>
              <a:tblGrid>
                <a:gridCol w="1787525">
                  <a:extLst>
                    <a:ext uri="{9D8B030D-6E8A-4147-A177-3AD203B41FA5}">
                      <a16:colId xmlns:a16="http://schemas.microsoft.com/office/drawing/2014/main" val="3294734784"/>
                    </a:ext>
                  </a:extLst>
                </a:gridCol>
                <a:gridCol w="5756275">
                  <a:extLst>
                    <a:ext uri="{9D8B030D-6E8A-4147-A177-3AD203B41FA5}">
                      <a16:colId xmlns:a16="http://schemas.microsoft.com/office/drawing/2014/main" val="3247234136"/>
                    </a:ext>
                  </a:extLst>
                </a:gridCol>
              </a:tblGrid>
              <a:tr h="370840">
                <a:tc>
                  <a:txBody>
                    <a:bodyPr/>
                    <a:lstStyle/>
                    <a:p>
                      <a:r>
                        <a:rPr lang="en-US" altLang="ja-JP" dirty="0" err="1"/>
                        <a:t>Optim</a:t>
                      </a:r>
                      <a:r>
                        <a:rPr lang="en-US" altLang="ja-JP" dirty="0"/>
                        <a:t>(w)</a:t>
                      </a:r>
                      <a:endParaRPr kumimoji="1" lang="ja-JP" altLang="en-US" dirty="0"/>
                    </a:p>
                  </a:txBody>
                  <a:tcPr/>
                </a:tc>
                <a:tc>
                  <a:txBody>
                    <a:bodyPr/>
                    <a:lstStyle/>
                    <a:p>
                      <a:r>
                        <a:rPr lang="en-US" altLang="ja-JP" dirty="0"/>
                        <a:t>SGD(</a:t>
                      </a:r>
                      <a:r>
                        <a:rPr lang="en-US" altLang="ja-JP" dirty="0" err="1"/>
                        <a:t>lr</a:t>
                      </a:r>
                      <a:r>
                        <a:rPr lang="en-US" altLang="ja-JP" dirty="0"/>
                        <a:t>=0.001, momentum=0.9) </a:t>
                      </a:r>
                      <a:endParaRPr kumimoji="1" lang="ja-JP" altLang="en-US" dirty="0"/>
                    </a:p>
                  </a:txBody>
                  <a:tcPr/>
                </a:tc>
                <a:extLst>
                  <a:ext uri="{0D108BD9-81ED-4DB2-BD59-A6C34878D82A}">
                    <a16:rowId xmlns:a16="http://schemas.microsoft.com/office/drawing/2014/main" val="4068467951"/>
                  </a:ext>
                </a:extLst>
              </a:tr>
              <a:tr h="370840">
                <a:tc>
                  <a:txBody>
                    <a:bodyPr/>
                    <a:lstStyle/>
                    <a:p>
                      <a:r>
                        <a:rPr lang="en-US" altLang="ja-JP" dirty="0" err="1"/>
                        <a:t>Optim</a:t>
                      </a:r>
                      <a:r>
                        <a:rPr lang="en-US" altLang="ja-JP" dirty="0"/>
                        <a:t>(</a:t>
                      </a:r>
                      <a:r>
                        <a:rPr lang="el-GR" altLang="ja-JP" dirty="0"/>
                        <a:t>α) </a:t>
                      </a:r>
                      <a:endParaRPr kumimoji="1" lang="ja-JP" altLang="en-US" dirty="0"/>
                    </a:p>
                  </a:txBody>
                  <a:tcPr/>
                </a:tc>
                <a:tc>
                  <a:txBody>
                    <a:bodyPr/>
                    <a:lstStyle/>
                    <a:p>
                      <a:r>
                        <a:rPr lang="pt-BR" altLang="ja-JP" dirty="0"/>
                        <a:t>Adam(lr=0.003, β=(0.5, 0.999))</a:t>
                      </a:r>
                      <a:endParaRPr kumimoji="1" lang="ja-JP" altLang="en-US" dirty="0"/>
                    </a:p>
                  </a:txBody>
                  <a:tcPr/>
                </a:tc>
                <a:extLst>
                  <a:ext uri="{0D108BD9-81ED-4DB2-BD59-A6C34878D82A}">
                    <a16:rowId xmlns:a16="http://schemas.microsoft.com/office/drawing/2014/main" val="174231890"/>
                  </a:ext>
                </a:extLst>
              </a:tr>
              <a:tr h="370840">
                <a:tc>
                  <a:txBody>
                    <a:bodyPr/>
                    <a:lstStyle/>
                    <a:p>
                      <a:r>
                        <a:rPr lang="en-US" altLang="ja-JP" dirty="0"/>
                        <a:t>Loss</a:t>
                      </a:r>
                      <a:endParaRPr kumimoji="1" lang="ja-JP" altLang="en-US" dirty="0"/>
                    </a:p>
                  </a:txBody>
                  <a:tcPr/>
                </a:tc>
                <a:tc>
                  <a:txBody>
                    <a:bodyPr/>
                    <a:lstStyle/>
                    <a:p>
                      <a:r>
                        <a:rPr lang="en-US" altLang="ja-JP" dirty="0"/>
                        <a:t>Cross Entropy Loss</a:t>
                      </a:r>
                      <a:endParaRPr kumimoji="1" lang="ja-JP" altLang="en-US" dirty="0"/>
                    </a:p>
                  </a:txBody>
                  <a:tcPr/>
                </a:tc>
                <a:extLst>
                  <a:ext uri="{0D108BD9-81ED-4DB2-BD59-A6C34878D82A}">
                    <a16:rowId xmlns:a16="http://schemas.microsoft.com/office/drawing/2014/main" val="2506299682"/>
                  </a:ext>
                </a:extLst>
              </a:tr>
              <a:tr h="370840">
                <a:tc>
                  <a:txBody>
                    <a:bodyPr/>
                    <a:lstStyle/>
                    <a:p>
                      <a:r>
                        <a:rPr lang="en-US" altLang="ja-JP" dirty="0"/>
                        <a:t>pretrain</a:t>
                      </a:r>
                      <a:endParaRPr kumimoji="1" lang="ja-JP" altLang="en-US" dirty="0"/>
                    </a:p>
                  </a:txBody>
                  <a:tcPr/>
                </a:tc>
                <a:tc>
                  <a:txBody>
                    <a:bodyPr/>
                    <a:lstStyle/>
                    <a:p>
                      <a:r>
                        <a:rPr lang="en-US" altLang="ja-JP" dirty="0"/>
                        <a:t>true</a:t>
                      </a:r>
                      <a:endParaRPr kumimoji="1" lang="ja-JP" altLang="en-US" dirty="0"/>
                    </a:p>
                  </a:txBody>
                  <a:tcPr/>
                </a:tc>
                <a:extLst>
                  <a:ext uri="{0D108BD9-81ED-4DB2-BD59-A6C34878D82A}">
                    <a16:rowId xmlns:a16="http://schemas.microsoft.com/office/drawing/2014/main" val="3260624995"/>
                  </a:ext>
                </a:extLst>
              </a:tr>
              <a:tr h="370840">
                <a:tc>
                  <a:txBody>
                    <a:bodyPr/>
                    <a:lstStyle/>
                    <a:p>
                      <a:r>
                        <a:rPr lang="en-US" altLang="ja-JP" dirty="0"/>
                        <a:t>batch size</a:t>
                      </a:r>
                      <a:endParaRPr kumimoji="1" lang="ja-JP" altLang="en-US" dirty="0"/>
                    </a:p>
                  </a:txBody>
                  <a:tcPr/>
                </a:tc>
                <a:tc>
                  <a:txBody>
                    <a:bodyPr/>
                    <a:lstStyle/>
                    <a:p>
                      <a:r>
                        <a:rPr lang="en-US" altLang="ja-JP" dirty="0"/>
                        <a:t>64</a:t>
                      </a:r>
                      <a:endParaRPr kumimoji="1" lang="ja-JP" altLang="en-US" dirty="0"/>
                    </a:p>
                  </a:txBody>
                  <a:tcPr/>
                </a:tc>
                <a:extLst>
                  <a:ext uri="{0D108BD9-81ED-4DB2-BD59-A6C34878D82A}">
                    <a16:rowId xmlns:a16="http://schemas.microsoft.com/office/drawing/2014/main" val="417493593"/>
                  </a:ext>
                </a:extLst>
              </a:tr>
              <a:tr h="370840">
                <a:tc>
                  <a:txBody>
                    <a:bodyPr/>
                    <a:lstStyle/>
                    <a:p>
                      <a:r>
                        <a:rPr kumimoji="1" lang="en-US" altLang="ja-JP" dirty="0"/>
                        <a:t>Data size</a:t>
                      </a:r>
                      <a:endParaRPr kumimoji="1" lang="ja-JP" altLang="en-US" dirty="0"/>
                    </a:p>
                  </a:txBody>
                  <a:tcPr/>
                </a:tc>
                <a:tc>
                  <a:txBody>
                    <a:bodyPr/>
                    <a:lstStyle/>
                    <a:p>
                      <a:r>
                        <a:rPr kumimoji="1" lang="en-US" altLang="ja-JP" dirty="0"/>
                        <a:t>Train : valid : test = 25000 : 10000 : 10000</a:t>
                      </a:r>
                      <a:endParaRPr kumimoji="1" lang="ja-JP" altLang="en-US" dirty="0"/>
                    </a:p>
                  </a:txBody>
                  <a:tcPr/>
                </a:tc>
                <a:extLst>
                  <a:ext uri="{0D108BD9-81ED-4DB2-BD59-A6C34878D82A}">
                    <a16:rowId xmlns:a16="http://schemas.microsoft.com/office/drawing/2014/main" val="949525336"/>
                  </a:ext>
                </a:extLst>
              </a:tr>
            </a:tbl>
          </a:graphicData>
        </a:graphic>
      </p:graphicFrame>
      <p:graphicFrame>
        <p:nvGraphicFramePr>
          <p:cNvPr id="6" name="コンテンツ プレースホルダー 6">
            <a:extLst>
              <a:ext uri="{FF2B5EF4-FFF2-40B4-BE49-F238E27FC236}">
                <a16:creationId xmlns:a16="http://schemas.microsoft.com/office/drawing/2014/main" id="{BBD96700-1E44-4576-B1F3-761B2E897F06}"/>
              </a:ext>
            </a:extLst>
          </p:cNvPr>
          <p:cNvGraphicFramePr>
            <a:graphicFrameLocks/>
          </p:cNvGraphicFramePr>
          <p:nvPr>
            <p:extLst>
              <p:ext uri="{D42A27DB-BD31-4B8C-83A1-F6EECF244321}">
                <p14:modId xmlns:p14="http://schemas.microsoft.com/office/powerpoint/2010/main" val="701210555"/>
              </p:ext>
            </p:extLst>
          </p:nvPr>
        </p:nvGraphicFramePr>
        <p:xfrm>
          <a:off x="822325" y="4156075"/>
          <a:ext cx="7543799" cy="1483360"/>
        </p:xfrm>
        <a:graphic>
          <a:graphicData uri="http://schemas.openxmlformats.org/drawingml/2006/table">
            <a:tbl>
              <a:tblPr firstRow="1" bandRow="1">
                <a:tableStyleId>{5940675A-B579-460E-94D1-54222C63F5DA}</a:tableStyleId>
              </a:tblPr>
              <a:tblGrid>
                <a:gridCol w="1225550">
                  <a:extLst>
                    <a:ext uri="{9D8B030D-6E8A-4147-A177-3AD203B41FA5}">
                      <a16:colId xmlns:a16="http://schemas.microsoft.com/office/drawing/2014/main" val="3294734784"/>
                    </a:ext>
                  </a:extLst>
                </a:gridCol>
                <a:gridCol w="2552700">
                  <a:extLst>
                    <a:ext uri="{9D8B030D-6E8A-4147-A177-3AD203B41FA5}">
                      <a16:colId xmlns:a16="http://schemas.microsoft.com/office/drawing/2014/main" val="3247234136"/>
                    </a:ext>
                  </a:extLst>
                </a:gridCol>
                <a:gridCol w="1304925">
                  <a:extLst>
                    <a:ext uri="{9D8B030D-6E8A-4147-A177-3AD203B41FA5}">
                      <a16:colId xmlns:a16="http://schemas.microsoft.com/office/drawing/2014/main" val="507797195"/>
                    </a:ext>
                  </a:extLst>
                </a:gridCol>
                <a:gridCol w="2460624">
                  <a:extLst>
                    <a:ext uri="{9D8B030D-6E8A-4147-A177-3AD203B41FA5}">
                      <a16:colId xmlns:a16="http://schemas.microsoft.com/office/drawing/2014/main" val="3413056231"/>
                    </a:ext>
                  </a:extLst>
                </a:gridCol>
              </a:tblGrid>
              <a:tr h="370840">
                <a:tc>
                  <a:txBody>
                    <a:bodyPr/>
                    <a:lstStyle/>
                    <a:p>
                      <a:r>
                        <a:rPr lang="ja-JP" altLang="en-US" dirty="0"/>
                        <a:t>個体数</a:t>
                      </a:r>
                      <a:endParaRPr kumimoji="1" lang="ja-JP" altLang="en-US" dirty="0"/>
                    </a:p>
                  </a:txBody>
                  <a:tcPr/>
                </a:tc>
                <a:tc>
                  <a:txBody>
                    <a:bodyPr/>
                    <a:lstStyle/>
                    <a:p>
                      <a:r>
                        <a:rPr lang="en-US" altLang="ja-JP" dirty="0"/>
                        <a:t>15</a:t>
                      </a:r>
                      <a:endParaRPr kumimoji="1" lang="ja-JP" altLang="en-US" dirty="0"/>
                    </a:p>
                  </a:txBody>
                  <a:tcPr/>
                </a:tc>
                <a:tc>
                  <a:txBody>
                    <a:bodyPr/>
                    <a:lstStyle/>
                    <a:p>
                      <a:r>
                        <a:rPr lang="ja-JP" altLang="en-US" dirty="0"/>
                        <a:t>交叉</a:t>
                      </a:r>
                      <a:endParaRPr kumimoji="1" lang="ja-JP" altLang="en-US" dirty="0"/>
                    </a:p>
                  </a:txBody>
                  <a:tcPr/>
                </a:tc>
                <a:tc>
                  <a:txBody>
                    <a:bodyPr/>
                    <a:lstStyle/>
                    <a:p>
                      <a:r>
                        <a:rPr lang="ja-JP" altLang="en-US" dirty="0"/>
                        <a:t>一様交叉</a:t>
                      </a:r>
                      <a:endParaRPr kumimoji="1" lang="ja-JP" altLang="en-US" dirty="0"/>
                    </a:p>
                  </a:txBody>
                  <a:tcPr/>
                </a:tc>
                <a:extLst>
                  <a:ext uri="{0D108BD9-81ED-4DB2-BD59-A6C34878D82A}">
                    <a16:rowId xmlns:a16="http://schemas.microsoft.com/office/drawing/2014/main" val="4068467951"/>
                  </a:ext>
                </a:extLst>
              </a:tr>
              <a:tr h="370840">
                <a:tc>
                  <a:txBody>
                    <a:bodyPr/>
                    <a:lstStyle/>
                    <a:p>
                      <a:r>
                        <a:rPr lang="ja-JP" altLang="en-US" dirty="0"/>
                        <a:t>世代数</a:t>
                      </a:r>
                      <a:endParaRPr kumimoji="1" lang="ja-JP" altLang="en-US" dirty="0"/>
                    </a:p>
                  </a:txBody>
                  <a:tcPr/>
                </a:tc>
                <a:tc>
                  <a:txBody>
                    <a:bodyPr/>
                    <a:lstStyle/>
                    <a:p>
                      <a:r>
                        <a:rPr lang="en-US" altLang="ja-JP" dirty="0"/>
                        <a:t>20</a:t>
                      </a:r>
                      <a:endParaRPr kumimoji="1" lang="ja-JP" altLang="en-US" dirty="0"/>
                    </a:p>
                  </a:txBody>
                  <a:tcPr/>
                </a:tc>
                <a:tc>
                  <a:txBody>
                    <a:bodyPr/>
                    <a:lstStyle/>
                    <a:p>
                      <a:r>
                        <a:rPr lang="ja-JP" altLang="en-US" dirty="0"/>
                        <a:t>交叉率</a:t>
                      </a:r>
                      <a:endParaRPr kumimoji="1" lang="ja-JP" altLang="en-US" dirty="0"/>
                    </a:p>
                  </a:txBody>
                  <a:tcPr/>
                </a:tc>
                <a:tc>
                  <a:txBody>
                    <a:bodyPr/>
                    <a:lstStyle/>
                    <a:p>
                      <a:r>
                        <a:rPr lang="en-US" altLang="ja-JP" dirty="0"/>
                        <a:t>0.8</a:t>
                      </a:r>
                      <a:endParaRPr kumimoji="1" lang="ja-JP" altLang="en-US" dirty="0"/>
                    </a:p>
                  </a:txBody>
                  <a:tcPr/>
                </a:tc>
                <a:extLst>
                  <a:ext uri="{0D108BD9-81ED-4DB2-BD59-A6C34878D82A}">
                    <a16:rowId xmlns:a16="http://schemas.microsoft.com/office/drawing/2014/main" val="174231890"/>
                  </a:ext>
                </a:extLst>
              </a:tr>
              <a:tr h="370840">
                <a:tc>
                  <a:txBody>
                    <a:bodyPr/>
                    <a:lstStyle/>
                    <a:p>
                      <a:r>
                        <a:rPr lang="ja-JP" altLang="en-US" dirty="0"/>
                        <a:t>選択 </a:t>
                      </a:r>
                      <a:endParaRPr kumimoji="1" lang="ja-JP" altLang="en-US" dirty="0"/>
                    </a:p>
                  </a:txBody>
                  <a:tcPr/>
                </a:tc>
                <a:tc>
                  <a:txBody>
                    <a:bodyPr/>
                    <a:lstStyle/>
                    <a:p>
                      <a:r>
                        <a:rPr lang="ja-JP" altLang="en-US" dirty="0"/>
                        <a:t>トーナメント</a:t>
                      </a:r>
                      <a:endParaRPr kumimoji="1" lang="ja-JP" altLang="en-US" dirty="0"/>
                    </a:p>
                  </a:txBody>
                  <a:tcPr/>
                </a:tc>
                <a:tc>
                  <a:txBody>
                    <a:bodyPr/>
                    <a:lstStyle/>
                    <a:p>
                      <a:r>
                        <a:rPr lang="ja-JP" altLang="en-US" dirty="0"/>
                        <a:t>変異</a:t>
                      </a:r>
                      <a:endParaRPr kumimoji="1" lang="ja-JP" altLang="en-US" dirty="0"/>
                    </a:p>
                  </a:txBody>
                  <a:tcPr/>
                </a:tc>
                <a:tc>
                  <a:txBody>
                    <a:bodyPr/>
                    <a:lstStyle/>
                    <a:p>
                      <a:r>
                        <a:rPr lang="ja-JP" altLang="en-US" dirty="0"/>
                        <a:t>ガウス分布</a:t>
                      </a:r>
                      <a:endParaRPr kumimoji="1" lang="ja-JP" altLang="en-US" dirty="0"/>
                    </a:p>
                  </a:txBody>
                  <a:tcPr/>
                </a:tc>
                <a:extLst>
                  <a:ext uri="{0D108BD9-81ED-4DB2-BD59-A6C34878D82A}">
                    <a16:rowId xmlns:a16="http://schemas.microsoft.com/office/drawing/2014/main" val="2506299682"/>
                  </a:ext>
                </a:extLst>
              </a:tr>
              <a:tr h="370840">
                <a:tc>
                  <a:txBody>
                    <a:bodyPr/>
                    <a:lstStyle/>
                    <a:p>
                      <a:r>
                        <a:rPr lang="ja-JP" altLang="en-US" dirty="0"/>
                        <a:t>サイズ</a:t>
                      </a:r>
                      <a:endParaRPr kumimoji="1" lang="ja-JP" altLang="en-US" dirty="0"/>
                    </a:p>
                  </a:txBody>
                  <a:tcPr/>
                </a:tc>
                <a:tc>
                  <a:txBody>
                    <a:bodyPr/>
                    <a:lstStyle/>
                    <a:p>
                      <a:r>
                        <a:rPr lang="en-US" altLang="ja-JP" dirty="0"/>
                        <a:t>2</a:t>
                      </a:r>
                      <a:endParaRPr kumimoji="1" lang="ja-JP" altLang="en-US" dirty="0"/>
                    </a:p>
                  </a:txBody>
                  <a:tcPr/>
                </a:tc>
                <a:tc>
                  <a:txBody>
                    <a:bodyPr/>
                    <a:lstStyle/>
                    <a:p>
                      <a:r>
                        <a:rPr lang="ja-JP" altLang="en-US" dirty="0"/>
                        <a:t>変異率</a:t>
                      </a:r>
                      <a:endParaRPr kumimoji="1" lang="ja-JP" altLang="en-US" dirty="0"/>
                    </a:p>
                  </a:txBody>
                  <a:tcPr/>
                </a:tc>
                <a:tc>
                  <a:txBody>
                    <a:bodyPr/>
                    <a:lstStyle/>
                    <a:p>
                      <a:r>
                        <a:rPr lang="en-US" altLang="ja-JP" dirty="0"/>
                        <a:t>0.2 </a:t>
                      </a:r>
                      <a:endParaRPr kumimoji="1" lang="ja-JP" altLang="en-US" dirty="0"/>
                    </a:p>
                  </a:txBody>
                  <a:tcPr/>
                </a:tc>
                <a:extLst>
                  <a:ext uri="{0D108BD9-81ED-4DB2-BD59-A6C34878D82A}">
                    <a16:rowId xmlns:a16="http://schemas.microsoft.com/office/drawing/2014/main" val="3260624995"/>
                  </a:ext>
                </a:extLst>
              </a:tr>
            </a:tbl>
          </a:graphicData>
        </a:graphic>
      </p:graphicFrame>
    </p:spTree>
    <p:extLst>
      <p:ext uri="{BB962C8B-B14F-4D97-AF65-F5344CB8AC3E}">
        <p14:creationId xmlns:p14="http://schemas.microsoft.com/office/powerpoint/2010/main" val="3102275494"/>
      </p:ext>
    </p:extLst>
  </p:cSld>
  <p:clrMapOvr>
    <a:masterClrMapping/>
  </p:clrMapOvr>
  <mc:AlternateContent xmlns:mc="http://schemas.openxmlformats.org/markup-compatibility/2006" xmlns:p14="http://schemas.microsoft.com/office/powerpoint/2010/main">
    <mc:Choice Requires="p14">
      <p:transition spd="slow" p14:dur="2000" advTm="10831"/>
    </mc:Choice>
    <mc:Fallback xmlns="">
      <p:transition spd="slow" advTm="10831"/>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A71CDC-97C2-465F-8B9B-AE9D55104F50}"/>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EA6F3566-9A84-4DED-A27B-A69CD8CF6C57}"/>
              </a:ext>
            </a:extLst>
          </p:cNvPr>
          <p:cNvSpPr>
            <a:spLocks noGrp="1"/>
          </p:cNvSpPr>
          <p:nvPr>
            <p:ph idx="1"/>
          </p:nvPr>
        </p:nvSpPr>
        <p:spPr>
          <a:xfrm>
            <a:off x="822959" y="1661049"/>
            <a:ext cx="7543801" cy="4531925"/>
          </a:xfrm>
        </p:spPr>
        <p:txBody>
          <a:bodyPr/>
          <a:lstStyle/>
          <a:p>
            <a:pPr marL="742950" indent="-742950">
              <a:buFont typeface="+mj-lt"/>
              <a:buAutoNum type="arabicPeriod"/>
            </a:pPr>
            <a:r>
              <a:rPr kumimoji="1" lang="ja-JP" altLang="en-US" dirty="0">
                <a:solidFill>
                  <a:schemeClr val="bg1">
                    <a:lumMod val="75000"/>
                  </a:schemeClr>
                </a:solidFill>
              </a:rPr>
              <a:t>はじめに</a:t>
            </a:r>
            <a:endParaRPr kumimoji="1" lang="en-US" altLang="ja-JP" dirty="0">
              <a:solidFill>
                <a:schemeClr val="bg1">
                  <a:lumMod val="75000"/>
                </a:schemeClr>
              </a:solidFill>
            </a:endParaRPr>
          </a:p>
          <a:p>
            <a:pPr marL="742950" indent="-742950">
              <a:buFont typeface="+mj-lt"/>
              <a:buAutoNum type="arabicPeriod"/>
            </a:pPr>
            <a:r>
              <a:rPr lang="ja-JP" altLang="en-US" dirty="0">
                <a:solidFill>
                  <a:schemeClr val="bg1">
                    <a:lumMod val="75000"/>
                  </a:schemeClr>
                </a:solidFill>
              </a:rPr>
              <a:t>要素技術</a:t>
            </a:r>
            <a:endParaRPr lang="en-US" altLang="ja-JP" dirty="0">
              <a:solidFill>
                <a:schemeClr val="bg1">
                  <a:lumMod val="75000"/>
                </a:schemeClr>
              </a:solidFill>
            </a:endParaRPr>
          </a:p>
          <a:p>
            <a:pPr marL="742950" indent="-742950">
              <a:buFont typeface="+mj-lt"/>
              <a:buAutoNum type="arabicPeriod"/>
            </a:pPr>
            <a:r>
              <a:rPr lang="ja-JP" altLang="en-US" dirty="0">
                <a:solidFill>
                  <a:schemeClr val="bg1">
                    <a:lumMod val="75000"/>
                  </a:schemeClr>
                </a:solidFill>
              </a:rPr>
              <a:t>問題設定</a:t>
            </a:r>
            <a:endParaRPr lang="en-US" altLang="ja-JP" dirty="0">
              <a:solidFill>
                <a:schemeClr val="bg1">
                  <a:lumMod val="75000"/>
                </a:schemeClr>
              </a:solidFill>
            </a:endParaRPr>
          </a:p>
          <a:p>
            <a:pPr marL="742950" indent="-742950">
              <a:buFont typeface="+mj-lt"/>
              <a:buAutoNum type="arabicPeriod"/>
            </a:pPr>
            <a:r>
              <a:rPr kumimoji="1" lang="ja-JP" altLang="en-US" dirty="0">
                <a:solidFill>
                  <a:schemeClr val="bg1">
                    <a:lumMod val="75000"/>
                  </a:schemeClr>
                </a:solidFill>
              </a:rPr>
              <a:t>手法１</a:t>
            </a:r>
            <a:endParaRPr kumimoji="1" lang="en-US" altLang="ja-JP" dirty="0">
              <a:solidFill>
                <a:schemeClr val="bg1">
                  <a:lumMod val="75000"/>
                </a:schemeClr>
              </a:solidFill>
            </a:endParaRPr>
          </a:p>
          <a:p>
            <a:pPr marL="742950" indent="-742950">
              <a:buFont typeface="+mj-lt"/>
              <a:buAutoNum type="arabicPeriod"/>
            </a:pPr>
            <a:r>
              <a:rPr lang="ja-JP" altLang="en-US" dirty="0">
                <a:solidFill>
                  <a:schemeClr val="bg1">
                    <a:lumMod val="75000"/>
                  </a:schemeClr>
                </a:solidFill>
              </a:rPr>
              <a:t>手法２</a:t>
            </a:r>
            <a:r>
              <a:rPr lang="en-US" altLang="ja-JP" dirty="0">
                <a:solidFill>
                  <a:schemeClr val="bg1">
                    <a:lumMod val="75000"/>
                  </a:schemeClr>
                </a:solidFill>
              </a:rPr>
              <a:t>(GA)</a:t>
            </a:r>
          </a:p>
          <a:p>
            <a:pPr marL="742950" indent="-742950">
              <a:buFont typeface="+mj-lt"/>
              <a:buAutoNum type="arabicPeriod"/>
            </a:pPr>
            <a:r>
              <a:rPr kumimoji="1" lang="ja-JP" altLang="en-US" dirty="0"/>
              <a:t>まとめと今後の課題</a:t>
            </a:r>
          </a:p>
        </p:txBody>
      </p:sp>
      <p:sp>
        <p:nvSpPr>
          <p:cNvPr id="4" name="スライド番号プレースホルダー 3">
            <a:extLst>
              <a:ext uri="{FF2B5EF4-FFF2-40B4-BE49-F238E27FC236}">
                <a16:creationId xmlns:a16="http://schemas.microsoft.com/office/drawing/2014/main" id="{35C788A5-E800-4B67-8212-144F12E0C41A}"/>
              </a:ext>
            </a:extLst>
          </p:cNvPr>
          <p:cNvSpPr>
            <a:spLocks noGrp="1"/>
          </p:cNvSpPr>
          <p:nvPr>
            <p:ph type="sldNum" sz="quarter" idx="12"/>
          </p:nvPr>
        </p:nvSpPr>
        <p:spPr/>
        <p:txBody>
          <a:bodyPr/>
          <a:lstStyle/>
          <a:p>
            <a:fld id="{304739FC-810C-4CDC-B60F-21F1951FBC64}" type="slidenum">
              <a:rPr kumimoji="1" lang="ja-JP" altLang="en-US" smtClean="0"/>
              <a:t>52</a:t>
            </a:fld>
            <a:endParaRPr kumimoji="1" lang="ja-JP" altLang="en-US"/>
          </a:p>
        </p:txBody>
      </p:sp>
    </p:spTree>
    <p:extLst>
      <p:ext uri="{BB962C8B-B14F-4D97-AF65-F5344CB8AC3E}">
        <p14:creationId xmlns:p14="http://schemas.microsoft.com/office/powerpoint/2010/main" val="3968973922"/>
      </p:ext>
    </p:extLst>
  </p:cSld>
  <p:clrMapOvr>
    <a:masterClrMapping/>
  </p:clrMapOvr>
  <mc:AlternateContent xmlns:mc="http://schemas.openxmlformats.org/markup-compatibility/2006" xmlns:p14="http://schemas.microsoft.com/office/powerpoint/2010/main">
    <mc:Choice Requires="p14">
      <p:transition spd="slow" p14:dur="2000" advTm="1330"/>
    </mc:Choice>
    <mc:Fallback xmlns="">
      <p:transition spd="slow" advTm="1330"/>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3883A1-0AA4-4AB6-9869-3F71111C26F1}"/>
              </a:ext>
            </a:extLst>
          </p:cNvPr>
          <p:cNvSpPr>
            <a:spLocks noGrp="1"/>
          </p:cNvSpPr>
          <p:nvPr>
            <p:ph type="title"/>
          </p:nvPr>
        </p:nvSpPr>
        <p:spPr/>
        <p:txBody>
          <a:bodyPr/>
          <a:lstStyle/>
          <a:p>
            <a:r>
              <a:rPr kumimoji="1" lang="ja-JP" altLang="en-US" dirty="0"/>
              <a:t>まとめと</a:t>
            </a:r>
            <a:r>
              <a:rPr lang="ja-JP" altLang="en-US" dirty="0"/>
              <a:t>今後の課題</a:t>
            </a:r>
            <a:endParaRPr kumimoji="1" lang="ja-JP" altLang="en-US" dirty="0"/>
          </a:p>
        </p:txBody>
      </p:sp>
      <p:sp>
        <p:nvSpPr>
          <p:cNvPr id="3" name="コンテンツ プレースホルダー 2">
            <a:extLst>
              <a:ext uri="{FF2B5EF4-FFF2-40B4-BE49-F238E27FC236}">
                <a16:creationId xmlns:a16="http://schemas.microsoft.com/office/drawing/2014/main" id="{606BB0F9-8ECE-42A0-9906-D3BFA124AD33}"/>
              </a:ext>
            </a:extLst>
          </p:cNvPr>
          <p:cNvSpPr>
            <a:spLocks noGrp="1"/>
          </p:cNvSpPr>
          <p:nvPr>
            <p:ph idx="1"/>
          </p:nvPr>
        </p:nvSpPr>
        <p:spPr/>
        <p:txBody>
          <a:bodyPr>
            <a:normAutofit/>
          </a:bodyPr>
          <a:lstStyle/>
          <a:p>
            <a:endParaRPr kumimoji="1" lang="ja-JP" altLang="en-US" dirty="0"/>
          </a:p>
        </p:txBody>
      </p:sp>
      <p:sp>
        <p:nvSpPr>
          <p:cNvPr id="4" name="スライド番号プレースホルダー 3">
            <a:extLst>
              <a:ext uri="{FF2B5EF4-FFF2-40B4-BE49-F238E27FC236}">
                <a16:creationId xmlns:a16="http://schemas.microsoft.com/office/drawing/2014/main" id="{E51138E7-6D8B-4FBE-A0B6-0658EFDF9F6E}"/>
              </a:ext>
            </a:extLst>
          </p:cNvPr>
          <p:cNvSpPr>
            <a:spLocks noGrp="1"/>
          </p:cNvSpPr>
          <p:nvPr>
            <p:ph type="sldNum" sz="quarter" idx="12"/>
          </p:nvPr>
        </p:nvSpPr>
        <p:spPr/>
        <p:txBody>
          <a:bodyPr/>
          <a:lstStyle/>
          <a:p>
            <a:fld id="{304739FC-810C-4CDC-B60F-21F1951FBC64}" type="slidenum">
              <a:rPr kumimoji="1" lang="ja-JP" altLang="en-US" smtClean="0"/>
              <a:t>53</a:t>
            </a:fld>
            <a:endParaRPr kumimoji="1" lang="ja-JP" altLang="en-US"/>
          </a:p>
        </p:txBody>
      </p:sp>
    </p:spTree>
    <p:extLst>
      <p:ext uri="{BB962C8B-B14F-4D97-AF65-F5344CB8AC3E}">
        <p14:creationId xmlns:p14="http://schemas.microsoft.com/office/powerpoint/2010/main" val="731302677"/>
      </p:ext>
    </p:extLst>
  </p:cSld>
  <p:clrMapOvr>
    <a:masterClrMapping/>
  </p:clrMapOvr>
  <mc:AlternateContent xmlns:mc="http://schemas.openxmlformats.org/markup-compatibility/2006" xmlns:p14="http://schemas.microsoft.com/office/powerpoint/2010/main">
    <mc:Choice Requires="p14">
      <p:transition spd="slow" p14:dur="2000" advTm="6665"/>
    </mc:Choice>
    <mc:Fallback xmlns="">
      <p:transition spd="slow" advTm="6665"/>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5695746B-2D09-43FB-B1D1-BE7F3EB79F5C}"/>
              </a:ext>
            </a:extLst>
          </p:cNvPr>
          <p:cNvSpPr>
            <a:spLocks noGrp="1"/>
          </p:cNvSpPr>
          <p:nvPr>
            <p:ph type="title"/>
          </p:nvPr>
        </p:nvSpPr>
        <p:spPr/>
        <p:txBody>
          <a:bodyPr>
            <a:normAutofit/>
          </a:bodyPr>
          <a:lstStyle/>
          <a:p>
            <a:r>
              <a:rPr lang="ja-JP" altLang="en-US" sz="6000" dirty="0"/>
              <a:t>ご清聴ありがとう</a:t>
            </a:r>
            <a:br>
              <a:rPr lang="en-US" altLang="ja-JP" sz="6000" dirty="0"/>
            </a:br>
            <a:r>
              <a:rPr lang="ja-JP" altLang="en-US" sz="6000" dirty="0"/>
              <a:t>ございました</a:t>
            </a:r>
            <a:endParaRPr kumimoji="1" lang="ja-JP" altLang="en-US" sz="6000" dirty="0"/>
          </a:p>
        </p:txBody>
      </p:sp>
      <p:sp>
        <p:nvSpPr>
          <p:cNvPr id="4" name="スライド番号プレースホルダー 3">
            <a:extLst>
              <a:ext uri="{FF2B5EF4-FFF2-40B4-BE49-F238E27FC236}">
                <a16:creationId xmlns:a16="http://schemas.microsoft.com/office/drawing/2014/main" id="{FD0E98B8-3A05-4CDB-9494-F03EA8DF9B7F}"/>
              </a:ext>
            </a:extLst>
          </p:cNvPr>
          <p:cNvSpPr>
            <a:spLocks noGrp="1"/>
          </p:cNvSpPr>
          <p:nvPr>
            <p:ph type="sldNum" sz="quarter" idx="12"/>
          </p:nvPr>
        </p:nvSpPr>
        <p:spPr/>
        <p:txBody>
          <a:bodyPr/>
          <a:lstStyle/>
          <a:p>
            <a:fld id="{304739FC-810C-4CDC-B60F-21F1951FBC64}" type="slidenum">
              <a:rPr kumimoji="1" lang="ja-JP" altLang="en-US" smtClean="0"/>
              <a:t>54</a:t>
            </a:fld>
            <a:endParaRPr kumimoji="1" lang="ja-JP" altLang="en-US"/>
          </a:p>
        </p:txBody>
      </p:sp>
      <p:sp>
        <p:nvSpPr>
          <p:cNvPr id="9" name="正方形/長方形 8">
            <a:extLst>
              <a:ext uri="{FF2B5EF4-FFF2-40B4-BE49-F238E27FC236}">
                <a16:creationId xmlns:a16="http://schemas.microsoft.com/office/drawing/2014/main" id="{8E53B5A8-45DB-4F3F-9A9D-CEBF5EAD6CFB}"/>
              </a:ext>
            </a:extLst>
          </p:cNvPr>
          <p:cNvSpPr/>
          <p:nvPr/>
        </p:nvSpPr>
        <p:spPr>
          <a:xfrm>
            <a:off x="0" y="0"/>
            <a:ext cx="9144000" cy="365125"/>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pic>
        <p:nvPicPr>
          <p:cNvPr id="25602" name="Picture 2" descr="神頼み">
            <a:extLst>
              <a:ext uri="{FF2B5EF4-FFF2-40B4-BE49-F238E27FC236}">
                <a16:creationId xmlns:a16="http://schemas.microsoft.com/office/drawing/2014/main" id="{810E9118-4D65-4255-B57D-A3E08A78B7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8603" y="2420112"/>
            <a:ext cx="28575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194475"/>
      </p:ext>
    </p:extLst>
  </p:cSld>
  <p:clrMapOvr>
    <a:masterClrMapping/>
  </p:clrMapOvr>
  <mc:AlternateContent xmlns:mc="http://schemas.openxmlformats.org/markup-compatibility/2006" xmlns:p14="http://schemas.microsoft.com/office/powerpoint/2010/main">
    <mc:Choice Requires="p14">
      <p:transition spd="slow" p14:dur="2000" advTm="1079"/>
    </mc:Choice>
    <mc:Fallback xmlns="">
      <p:transition spd="slow" advTm="107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C54766-522D-4A36-9F3D-27B28C68CF96}"/>
              </a:ext>
            </a:extLst>
          </p:cNvPr>
          <p:cNvSpPr>
            <a:spLocks noGrp="1"/>
          </p:cNvSpPr>
          <p:nvPr>
            <p:ph type="title"/>
          </p:nvPr>
        </p:nvSpPr>
        <p:spPr/>
        <p:txBody>
          <a:bodyPr>
            <a:normAutofit/>
          </a:bodyPr>
          <a:lstStyle/>
          <a:p>
            <a:r>
              <a:rPr kumimoji="1" lang="ja-JP" altLang="en-US" dirty="0"/>
              <a:t>アーキテクチャ設計の難しさ</a:t>
            </a:r>
          </a:p>
        </p:txBody>
      </p:sp>
      <p:sp>
        <p:nvSpPr>
          <p:cNvPr id="4" name="スライド番号プレースホルダー 3">
            <a:extLst>
              <a:ext uri="{FF2B5EF4-FFF2-40B4-BE49-F238E27FC236}">
                <a16:creationId xmlns:a16="http://schemas.microsoft.com/office/drawing/2014/main" id="{E584AA1A-0C06-4BBA-B90E-C4C5D7199DB9}"/>
              </a:ext>
            </a:extLst>
          </p:cNvPr>
          <p:cNvSpPr>
            <a:spLocks noGrp="1"/>
          </p:cNvSpPr>
          <p:nvPr>
            <p:ph type="sldNum" sz="quarter" idx="12"/>
          </p:nvPr>
        </p:nvSpPr>
        <p:spPr/>
        <p:txBody>
          <a:bodyPr/>
          <a:lstStyle/>
          <a:p>
            <a:fld id="{304739FC-810C-4CDC-B60F-21F1951FBC64}" type="slidenum">
              <a:rPr kumimoji="1" lang="ja-JP" altLang="en-US" smtClean="0"/>
              <a:t>6</a:t>
            </a:fld>
            <a:endParaRPr kumimoji="1" lang="ja-JP" altLang="en-US"/>
          </a:p>
        </p:txBody>
      </p:sp>
      <p:sp>
        <p:nvSpPr>
          <p:cNvPr id="5" name="正方形/長方形 4">
            <a:extLst>
              <a:ext uri="{FF2B5EF4-FFF2-40B4-BE49-F238E27FC236}">
                <a16:creationId xmlns:a16="http://schemas.microsoft.com/office/drawing/2014/main" id="{F9476C83-44DD-4C44-9E36-472E15ABE586}"/>
              </a:ext>
            </a:extLst>
          </p:cNvPr>
          <p:cNvSpPr/>
          <p:nvPr/>
        </p:nvSpPr>
        <p:spPr>
          <a:xfrm>
            <a:off x="941727" y="3724556"/>
            <a:ext cx="2492990" cy="620767"/>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none" anchor="b">
            <a:normAutofit/>
          </a:bodyPr>
          <a:lstStyle/>
          <a:p>
            <a:pPr algn="ctr"/>
            <a:r>
              <a:rPr kumimoji="1" lang="ja-JP" altLang="en-US" sz="2800" dirty="0"/>
              <a:t>モデルの設計</a:t>
            </a:r>
            <a:endParaRPr lang="ja-JP" altLang="en-US" sz="2800" dirty="0"/>
          </a:p>
        </p:txBody>
      </p:sp>
      <p:pic>
        <p:nvPicPr>
          <p:cNvPr id="3074" name="Picture 2" descr="若い大工のイラスト">
            <a:extLst>
              <a:ext uri="{FF2B5EF4-FFF2-40B4-BE49-F238E27FC236}">
                <a16:creationId xmlns:a16="http://schemas.microsoft.com/office/drawing/2014/main" id="{4FE1C6A3-41D5-4033-995E-933D28C736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363" y="2168881"/>
            <a:ext cx="1227606" cy="139149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ふき取り検査のイラスト">
            <a:extLst>
              <a:ext uri="{FF2B5EF4-FFF2-40B4-BE49-F238E27FC236}">
                <a16:creationId xmlns:a16="http://schemas.microsoft.com/office/drawing/2014/main" id="{D398D5F1-A0CB-40EE-9AD5-C53D489094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898" y="1917175"/>
            <a:ext cx="1443249" cy="1654154"/>
          </a:xfrm>
          <a:prstGeom prst="rect">
            <a:avLst/>
          </a:prstGeom>
          <a:noFill/>
          <a:extLst>
            <a:ext uri="{909E8E84-426E-40DD-AFC4-6F175D3DCCD1}">
              <a14:hiddenFill xmlns:a14="http://schemas.microsoft.com/office/drawing/2010/main">
                <a:solidFill>
                  <a:srgbClr val="FFFFFF"/>
                </a:solidFill>
              </a14:hiddenFill>
            </a:ext>
          </a:extLst>
        </p:spPr>
      </p:pic>
      <p:sp>
        <p:nvSpPr>
          <p:cNvPr id="8" name="正方形/長方形 7">
            <a:extLst>
              <a:ext uri="{FF2B5EF4-FFF2-40B4-BE49-F238E27FC236}">
                <a16:creationId xmlns:a16="http://schemas.microsoft.com/office/drawing/2014/main" id="{B037D337-96C1-4786-9FE5-752F95D2CD04}"/>
              </a:ext>
            </a:extLst>
          </p:cNvPr>
          <p:cNvSpPr/>
          <p:nvPr/>
        </p:nvSpPr>
        <p:spPr>
          <a:xfrm>
            <a:off x="5681981" y="3724556"/>
            <a:ext cx="2139246" cy="61696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none" anchor="b">
            <a:normAutofit/>
          </a:bodyPr>
          <a:lstStyle/>
          <a:p>
            <a:pPr algn="ctr"/>
            <a:r>
              <a:rPr lang="ja-JP" altLang="en-US" sz="2800" dirty="0"/>
              <a:t>性能の測定</a:t>
            </a:r>
          </a:p>
        </p:txBody>
      </p:sp>
      <p:sp>
        <p:nvSpPr>
          <p:cNvPr id="20" name="正方形/長方形 19">
            <a:extLst>
              <a:ext uri="{FF2B5EF4-FFF2-40B4-BE49-F238E27FC236}">
                <a16:creationId xmlns:a16="http://schemas.microsoft.com/office/drawing/2014/main" id="{303C01EC-1448-4E36-8651-256DEF1C8CED}"/>
              </a:ext>
            </a:extLst>
          </p:cNvPr>
          <p:cNvSpPr/>
          <p:nvPr/>
        </p:nvSpPr>
        <p:spPr>
          <a:xfrm>
            <a:off x="5424256" y="1695635"/>
            <a:ext cx="2663301" cy="2769833"/>
          </a:xfrm>
          <a:prstGeom prst="rect">
            <a:avLst/>
          </a:pr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3652B249-5A5A-472F-B879-DE52BAEF0F33}"/>
              </a:ext>
            </a:extLst>
          </p:cNvPr>
          <p:cNvSpPr txBox="1"/>
          <p:nvPr/>
        </p:nvSpPr>
        <p:spPr>
          <a:xfrm>
            <a:off x="6278300" y="2550294"/>
            <a:ext cx="1056443" cy="1446550"/>
          </a:xfrm>
          <a:prstGeom prst="rect">
            <a:avLst/>
          </a:prstGeom>
          <a:noFill/>
        </p:spPr>
        <p:txBody>
          <a:bodyPr wrap="square" rtlCol="0" anchor="ctr">
            <a:spAutoFit/>
          </a:bodyPr>
          <a:lstStyle/>
          <a:p>
            <a:pPr algn="ctr"/>
            <a:r>
              <a:rPr kumimoji="1" lang="en-US" altLang="ja-JP" sz="8800" dirty="0">
                <a:ln w="34925">
                  <a:solidFill>
                    <a:schemeClr val="bg1"/>
                  </a:solidFill>
                </a:ln>
                <a:solidFill>
                  <a:schemeClr val="accent1"/>
                </a:solidFill>
                <a:latin typeface="Arial Black" panose="020B0A04020102020204" pitchFamily="34" charset="0"/>
              </a:rPr>
              <a:t>?</a:t>
            </a:r>
            <a:endParaRPr kumimoji="1" lang="ja-JP" altLang="en-US" sz="8800" dirty="0">
              <a:ln w="34925">
                <a:solidFill>
                  <a:schemeClr val="bg1"/>
                </a:solidFill>
              </a:ln>
              <a:solidFill>
                <a:schemeClr val="accent1"/>
              </a:solidFill>
              <a:latin typeface="Arial Black" panose="020B0A04020102020204" pitchFamily="34" charset="0"/>
            </a:endParaRPr>
          </a:p>
        </p:txBody>
      </p:sp>
      <p:sp>
        <p:nvSpPr>
          <p:cNvPr id="22" name="矢印: 左右 21">
            <a:extLst>
              <a:ext uri="{FF2B5EF4-FFF2-40B4-BE49-F238E27FC236}">
                <a16:creationId xmlns:a16="http://schemas.microsoft.com/office/drawing/2014/main" id="{DA619AFF-8996-4F37-94C8-624A7DB866EC}"/>
              </a:ext>
            </a:extLst>
          </p:cNvPr>
          <p:cNvSpPr/>
          <p:nvPr/>
        </p:nvSpPr>
        <p:spPr>
          <a:xfrm>
            <a:off x="3753360" y="2930669"/>
            <a:ext cx="1647851"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コンテンツ プレースホルダー 2">
            <a:extLst>
              <a:ext uri="{FF2B5EF4-FFF2-40B4-BE49-F238E27FC236}">
                <a16:creationId xmlns:a16="http://schemas.microsoft.com/office/drawing/2014/main" id="{5BDF4C08-FB9B-42C7-9185-0B228A8FFF05}"/>
              </a:ext>
            </a:extLst>
          </p:cNvPr>
          <p:cNvSpPr>
            <a:spLocks noGrp="1"/>
          </p:cNvSpPr>
          <p:nvPr>
            <p:ph idx="1"/>
          </p:nvPr>
        </p:nvSpPr>
        <p:spPr>
          <a:xfrm>
            <a:off x="822959" y="5033638"/>
            <a:ext cx="7543801" cy="1159335"/>
          </a:xfrm>
        </p:spPr>
        <p:txBody>
          <a:bodyPr/>
          <a:lstStyle/>
          <a:p>
            <a:pPr lvl="1"/>
            <a:r>
              <a:rPr kumimoji="1" lang="ja-JP" altLang="en-US" dirty="0"/>
              <a:t>設計と性能の関係が不明瞭</a:t>
            </a:r>
          </a:p>
        </p:txBody>
      </p:sp>
    </p:spTree>
    <p:extLst>
      <p:ext uri="{BB962C8B-B14F-4D97-AF65-F5344CB8AC3E}">
        <p14:creationId xmlns:p14="http://schemas.microsoft.com/office/powerpoint/2010/main" val="495426037"/>
      </p:ext>
    </p:extLst>
  </p:cSld>
  <p:clrMapOvr>
    <a:masterClrMapping/>
  </p:clrMapOvr>
  <mc:AlternateContent xmlns:mc="http://schemas.openxmlformats.org/markup-compatibility/2006" xmlns:p14="http://schemas.microsoft.com/office/powerpoint/2010/main">
    <mc:Choice Requires="p14">
      <p:transition spd="slow" p14:dur="2000" advTm="6369"/>
    </mc:Choice>
    <mc:Fallback xmlns="">
      <p:transition spd="slow" advTm="636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D2CA43-889D-472F-A15A-BE9AB4A20677}"/>
              </a:ext>
            </a:extLst>
          </p:cNvPr>
          <p:cNvSpPr>
            <a:spLocks noGrp="1"/>
          </p:cNvSpPr>
          <p:nvPr>
            <p:ph type="title"/>
          </p:nvPr>
        </p:nvSpPr>
        <p:spPr/>
        <p:txBody>
          <a:bodyPr/>
          <a:lstStyle/>
          <a:p>
            <a:r>
              <a:rPr lang="en-US" altLang="ja-JP" dirty="0"/>
              <a:t>Neural Architecture Search</a:t>
            </a:r>
          </a:p>
        </p:txBody>
      </p:sp>
      <p:sp>
        <p:nvSpPr>
          <p:cNvPr id="3" name="コンテンツ プレースホルダー 2">
            <a:extLst>
              <a:ext uri="{FF2B5EF4-FFF2-40B4-BE49-F238E27FC236}">
                <a16:creationId xmlns:a16="http://schemas.microsoft.com/office/drawing/2014/main" id="{A0C95482-7F34-42EF-84C4-29A1AB900522}"/>
              </a:ext>
            </a:extLst>
          </p:cNvPr>
          <p:cNvSpPr>
            <a:spLocks noGrp="1"/>
          </p:cNvSpPr>
          <p:nvPr>
            <p:ph idx="1"/>
          </p:nvPr>
        </p:nvSpPr>
        <p:spPr/>
        <p:txBody>
          <a:bodyPr/>
          <a:lstStyle/>
          <a:p>
            <a:r>
              <a:rPr lang="en-US" altLang="ja-JP" dirty="0" err="1"/>
              <a:t>AutoML</a:t>
            </a:r>
            <a:r>
              <a:rPr lang="ja-JP" altLang="en-US" dirty="0"/>
              <a:t>の一分野</a:t>
            </a:r>
            <a:endParaRPr lang="en-US" altLang="ja-JP" dirty="0"/>
          </a:p>
          <a:p>
            <a:endParaRPr lang="en-US" altLang="ja-JP" sz="1200" dirty="0"/>
          </a:p>
          <a:p>
            <a:pPr lvl="1"/>
            <a:r>
              <a:rPr lang="en-US" altLang="ja-JP" dirty="0"/>
              <a:t>Neural Architecture Search with Reinforcement Learning</a:t>
            </a:r>
          </a:p>
          <a:p>
            <a:pPr lvl="1"/>
            <a:endParaRPr lang="en-US" altLang="ja-JP" dirty="0"/>
          </a:p>
          <a:p>
            <a:pPr lvl="1"/>
            <a:r>
              <a:rPr lang="en-US" altLang="ja-JP" dirty="0"/>
              <a:t>Differentiable Architecture Search</a:t>
            </a:r>
          </a:p>
          <a:p>
            <a:pPr marL="201168" lvl="1" indent="0">
              <a:buNone/>
            </a:pPr>
            <a:endParaRPr lang="en-US" altLang="ja-JP" sz="4000" dirty="0"/>
          </a:p>
          <a:p>
            <a:endParaRPr kumimoji="1" lang="ja-JP" altLang="en-US" dirty="0"/>
          </a:p>
        </p:txBody>
      </p:sp>
      <p:sp>
        <p:nvSpPr>
          <p:cNvPr id="4" name="スライド番号プレースホルダー 3">
            <a:extLst>
              <a:ext uri="{FF2B5EF4-FFF2-40B4-BE49-F238E27FC236}">
                <a16:creationId xmlns:a16="http://schemas.microsoft.com/office/drawing/2014/main" id="{2D6F4046-9E5F-4894-81D8-89C4465CB1A8}"/>
              </a:ext>
            </a:extLst>
          </p:cNvPr>
          <p:cNvSpPr>
            <a:spLocks noGrp="1"/>
          </p:cNvSpPr>
          <p:nvPr>
            <p:ph type="sldNum" sz="quarter" idx="12"/>
          </p:nvPr>
        </p:nvSpPr>
        <p:spPr/>
        <p:txBody>
          <a:bodyPr/>
          <a:lstStyle/>
          <a:p>
            <a:fld id="{304739FC-810C-4CDC-B60F-21F1951FBC64}" type="slidenum">
              <a:rPr kumimoji="1" lang="ja-JP" altLang="en-US" smtClean="0"/>
              <a:t>7</a:t>
            </a:fld>
            <a:endParaRPr kumimoji="1" lang="ja-JP" altLang="en-US"/>
          </a:p>
        </p:txBody>
      </p:sp>
    </p:spTree>
    <p:extLst>
      <p:ext uri="{BB962C8B-B14F-4D97-AF65-F5344CB8AC3E}">
        <p14:creationId xmlns:p14="http://schemas.microsoft.com/office/powerpoint/2010/main" val="1518140100"/>
      </p:ext>
    </p:extLst>
  </p:cSld>
  <p:clrMapOvr>
    <a:masterClrMapping/>
  </p:clrMapOvr>
  <mc:AlternateContent xmlns:mc="http://schemas.openxmlformats.org/markup-compatibility/2006" xmlns:p14="http://schemas.microsoft.com/office/powerpoint/2010/main">
    <mc:Choice Requires="p14">
      <p:transition spd="slow" p14:dur="2000" advTm="3887"/>
    </mc:Choice>
    <mc:Fallback xmlns="">
      <p:transition spd="slow" advTm="388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D2CA43-889D-472F-A15A-BE9AB4A20677}"/>
              </a:ext>
            </a:extLst>
          </p:cNvPr>
          <p:cNvSpPr>
            <a:spLocks noGrp="1"/>
          </p:cNvSpPr>
          <p:nvPr>
            <p:ph type="title"/>
          </p:nvPr>
        </p:nvSpPr>
        <p:spPr/>
        <p:txBody>
          <a:bodyPr/>
          <a:lstStyle/>
          <a:p>
            <a:r>
              <a:rPr lang="en-US" altLang="ja-JP" dirty="0"/>
              <a:t>Neural Architecture Search</a:t>
            </a:r>
          </a:p>
        </p:txBody>
      </p:sp>
      <p:sp>
        <p:nvSpPr>
          <p:cNvPr id="3" name="コンテンツ プレースホルダー 2">
            <a:extLst>
              <a:ext uri="{FF2B5EF4-FFF2-40B4-BE49-F238E27FC236}">
                <a16:creationId xmlns:a16="http://schemas.microsoft.com/office/drawing/2014/main" id="{A0C95482-7F34-42EF-84C4-29A1AB900522}"/>
              </a:ext>
            </a:extLst>
          </p:cNvPr>
          <p:cNvSpPr>
            <a:spLocks noGrp="1"/>
          </p:cNvSpPr>
          <p:nvPr>
            <p:ph idx="1"/>
          </p:nvPr>
        </p:nvSpPr>
        <p:spPr/>
        <p:txBody>
          <a:bodyPr/>
          <a:lstStyle/>
          <a:p>
            <a:r>
              <a:rPr lang="en-US" altLang="ja-JP" dirty="0" err="1"/>
              <a:t>AutoML</a:t>
            </a:r>
            <a:r>
              <a:rPr lang="ja-JP" altLang="en-US" dirty="0"/>
              <a:t>の一分野</a:t>
            </a:r>
            <a:endParaRPr lang="en-US" altLang="ja-JP" dirty="0"/>
          </a:p>
          <a:p>
            <a:endParaRPr lang="en-US" altLang="ja-JP" sz="1200" dirty="0"/>
          </a:p>
          <a:p>
            <a:pPr lvl="1"/>
            <a:r>
              <a:rPr lang="en-US" altLang="ja-JP" dirty="0"/>
              <a:t>Neural Architecture Search with Reinforcement Learning</a:t>
            </a:r>
          </a:p>
          <a:p>
            <a:pPr lvl="1"/>
            <a:endParaRPr lang="en-US" altLang="ja-JP" dirty="0"/>
          </a:p>
          <a:p>
            <a:pPr lvl="1"/>
            <a:r>
              <a:rPr lang="en-US" altLang="ja-JP" dirty="0"/>
              <a:t>Differentiable Architecture Search</a:t>
            </a:r>
          </a:p>
          <a:p>
            <a:pPr marL="566928" lvl="3" indent="0">
              <a:buNone/>
            </a:pPr>
            <a:r>
              <a:rPr lang="en-US" altLang="ja-JP" sz="3200" dirty="0"/>
              <a:t>=</a:t>
            </a:r>
            <a:r>
              <a:rPr lang="ja-JP" altLang="en-US" sz="3200" dirty="0"/>
              <a:t>注目されている</a:t>
            </a:r>
            <a:endParaRPr lang="en-US" altLang="ja-JP" sz="3200" dirty="0"/>
          </a:p>
          <a:p>
            <a:pPr lvl="1"/>
            <a:endParaRPr lang="en-US" altLang="ja-JP" sz="4000" dirty="0"/>
          </a:p>
          <a:p>
            <a:endParaRPr kumimoji="1" lang="ja-JP" altLang="en-US" dirty="0"/>
          </a:p>
        </p:txBody>
      </p:sp>
      <p:sp>
        <p:nvSpPr>
          <p:cNvPr id="4" name="スライド番号プレースホルダー 3">
            <a:extLst>
              <a:ext uri="{FF2B5EF4-FFF2-40B4-BE49-F238E27FC236}">
                <a16:creationId xmlns:a16="http://schemas.microsoft.com/office/drawing/2014/main" id="{2D6F4046-9E5F-4894-81D8-89C4465CB1A8}"/>
              </a:ext>
            </a:extLst>
          </p:cNvPr>
          <p:cNvSpPr>
            <a:spLocks noGrp="1"/>
          </p:cNvSpPr>
          <p:nvPr>
            <p:ph type="sldNum" sz="quarter" idx="12"/>
          </p:nvPr>
        </p:nvSpPr>
        <p:spPr/>
        <p:txBody>
          <a:bodyPr/>
          <a:lstStyle/>
          <a:p>
            <a:fld id="{304739FC-810C-4CDC-B60F-21F1951FBC64}" type="slidenum">
              <a:rPr kumimoji="1" lang="ja-JP" altLang="en-US" smtClean="0"/>
              <a:t>8</a:t>
            </a:fld>
            <a:endParaRPr kumimoji="1" lang="ja-JP" altLang="en-US"/>
          </a:p>
        </p:txBody>
      </p:sp>
    </p:spTree>
    <p:extLst>
      <p:ext uri="{BB962C8B-B14F-4D97-AF65-F5344CB8AC3E}">
        <p14:creationId xmlns:p14="http://schemas.microsoft.com/office/powerpoint/2010/main" val="1852890526"/>
      </p:ext>
    </p:extLst>
  </p:cSld>
  <p:clrMapOvr>
    <a:masterClrMapping/>
  </p:clrMapOvr>
  <mc:AlternateContent xmlns:mc="http://schemas.openxmlformats.org/markup-compatibility/2006" xmlns:p14="http://schemas.microsoft.com/office/powerpoint/2010/main">
    <mc:Choice Requires="p14">
      <p:transition spd="slow" p14:dur="2000" advTm="3887"/>
    </mc:Choice>
    <mc:Fallback xmlns="">
      <p:transition spd="slow" advTm="388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A71CDC-97C2-465F-8B9B-AE9D55104F50}"/>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EA6F3566-9A84-4DED-A27B-A69CD8CF6C57}"/>
              </a:ext>
            </a:extLst>
          </p:cNvPr>
          <p:cNvSpPr>
            <a:spLocks noGrp="1"/>
          </p:cNvSpPr>
          <p:nvPr>
            <p:ph idx="1"/>
          </p:nvPr>
        </p:nvSpPr>
        <p:spPr>
          <a:xfrm>
            <a:off x="822959" y="1661049"/>
            <a:ext cx="7543801" cy="4531925"/>
          </a:xfrm>
        </p:spPr>
        <p:txBody>
          <a:bodyPr/>
          <a:lstStyle/>
          <a:p>
            <a:pPr marL="742950" indent="-742950">
              <a:buFont typeface="+mj-lt"/>
              <a:buAutoNum type="arabicPeriod"/>
            </a:pPr>
            <a:r>
              <a:rPr kumimoji="1" lang="ja-JP" altLang="en-US" dirty="0">
                <a:solidFill>
                  <a:schemeClr val="bg1">
                    <a:lumMod val="75000"/>
                  </a:schemeClr>
                </a:solidFill>
              </a:rPr>
              <a:t>はじめに</a:t>
            </a:r>
            <a:endParaRPr kumimoji="1" lang="en-US" altLang="ja-JP" dirty="0">
              <a:solidFill>
                <a:schemeClr val="bg1">
                  <a:lumMod val="75000"/>
                </a:schemeClr>
              </a:solidFill>
            </a:endParaRPr>
          </a:p>
          <a:p>
            <a:pPr marL="742950" indent="-742950">
              <a:buFont typeface="+mj-lt"/>
              <a:buAutoNum type="arabicPeriod"/>
            </a:pPr>
            <a:r>
              <a:rPr lang="ja-JP" altLang="en-US" dirty="0"/>
              <a:t>要素技術</a:t>
            </a:r>
            <a:endParaRPr lang="en-US" altLang="ja-JP" dirty="0"/>
          </a:p>
          <a:p>
            <a:pPr marL="742950" indent="-742950">
              <a:buFont typeface="+mj-lt"/>
              <a:buAutoNum type="arabicPeriod"/>
            </a:pPr>
            <a:r>
              <a:rPr lang="ja-JP" altLang="en-US" dirty="0">
                <a:solidFill>
                  <a:schemeClr val="bg1">
                    <a:lumMod val="75000"/>
                  </a:schemeClr>
                </a:solidFill>
              </a:rPr>
              <a:t>問題設定</a:t>
            </a:r>
            <a:endParaRPr lang="en-US" altLang="ja-JP" dirty="0">
              <a:solidFill>
                <a:schemeClr val="bg1">
                  <a:lumMod val="75000"/>
                </a:schemeClr>
              </a:solidFill>
            </a:endParaRPr>
          </a:p>
          <a:p>
            <a:pPr marL="742950" indent="-742950">
              <a:buFont typeface="+mj-lt"/>
              <a:buAutoNum type="arabicPeriod"/>
            </a:pPr>
            <a:r>
              <a:rPr kumimoji="1" lang="ja-JP" altLang="en-US" dirty="0">
                <a:solidFill>
                  <a:schemeClr val="bg1">
                    <a:lumMod val="75000"/>
                  </a:schemeClr>
                </a:solidFill>
              </a:rPr>
              <a:t>手法１</a:t>
            </a:r>
            <a:endParaRPr kumimoji="1" lang="en-US" altLang="ja-JP" dirty="0">
              <a:solidFill>
                <a:schemeClr val="bg1">
                  <a:lumMod val="75000"/>
                </a:schemeClr>
              </a:solidFill>
            </a:endParaRPr>
          </a:p>
          <a:p>
            <a:pPr marL="742950" indent="-742950">
              <a:buFont typeface="+mj-lt"/>
              <a:buAutoNum type="arabicPeriod"/>
            </a:pPr>
            <a:r>
              <a:rPr lang="ja-JP" altLang="en-US" dirty="0">
                <a:solidFill>
                  <a:schemeClr val="bg1">
                    <a:lumMod val="75000"/>
                  </a:schemeClr>
                </a:solidFill>
              </a:rPr>
              <a:t>手法２</a:t>
            </a:r>
            <a:r>
              <a:rPr lang="en-US" altLang="ja-JP" dirty="0">
                <a:solidFill>
                  <a:schemeClr val="bg1">
                    <a:lumMod val="75000"/>
                  </a:schemeClr>
                </a:solidFill>
              </a:rPr>
              <a:t>(GA)</a:t>
            </a:r>
          </a:p>
          <a:p>
            <a:pPr marL="742950" indent="-742950">
              <a:buFont typeface="+mj-lt"/>
              <a:buAutoNum type="arabicPeriod"/>
            </a:pPr>
            <a:r>
              <a:rPr kumimoji="1" lang="ja-JP" altLang="en-US" dirty="0">
                <a:solidFill>
                  <a:schemeClr val="bg1">
                    <a:lumMod val="75000"/>
                  </a:schemeClr>
                </a:solidFill>
              </a:rPr>
              <a:t>まとめと今後の課題</a:t>
            </a:r>
          </a:p>
        </p:txBody>
      </p:sp>
      <p:sp>
        <p:nvSpPr>
          <p:cNvPr id="4" name="スライド番号プレースホルダー 3">
            <a:extLst>
              <a:ext uri="{FF2B5EF4-FFF2-40B4-BE49-F238E27FC236}">
                <a16:creationId xmlns:a16="http://schemas.microsoft.com/office/drawing/2014/main" id="{35C788A5-E800-4B67-8212-144F12E0C41A}"/>
              </a:ext>
            </a:extLst>
          </p:cNvPr>
          <p:cNvSpPr>
            <a:spLocks noGrp="1"/>
          </p:cNvSpPr>
          <p:nvPr>
            <p:ph type="sldNum" sz="quarter" idx="12"/>
          </p:nvPr>
        </p:nvSpPr>
        <p:spPr/>
        <p:txBody>
          <a:bodyPr/>
          <a:lstStyle/>
          <a:p>
            <a:fld id="{304739FC-810C-4CDC-B60F-21F1951FBC64}" type="slidenum">
              <a:rPr kumimoji="1" lang="ja-JP" altLang="en-US" smtClean="0"/>
              <a:t>9</a:t>
            </a:fld>
            <a:endParaRPr kumimoji="1" lang="ja-JP" altLang="en-US"/>
          </a:p>
        </p:txBody>
      </p:sp>
    </p:spTree>
    <p:extLst>
      <p:ext uri="{BB962C8B-B14F-4D97-AF65-F5344CB8AC3E}">
        <p14:creationId xmlns:p14="http://schemas.microsoft.com/office/powerpoint/2010/main" val="1056141456"/>
      </p:ext>
    </p:extLst>
  </p:cSld>
  <p:clrMapOvr>
    <a:masterClrMapping/>
  </p:clrMapOvr>
  <mc:AlternateContent xmlns:mc="http://schemas.openxmlformats.org/markup-compatibility/2006" xmlns:p14="http://schemas.microsoft.com/office/powerpoint/2010/main">
    <mc:Choice Requires="p14">
      <p:transition spd="slow" p14:dur="2000" advTm="3158"/>
    </mc:Choice>
    <mc:Fallback xmlns="">
      <p:transition spd="slow" advTm="3158"/>
    </mc:Fallback>
  </mc:AlternateContent>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6259</TotalTime>
  <Words>2833</Words>
  <Application>Microsoft Office PowerPoint</Application>
  <PresentationFormat>画面に合わせる (4:3)</PresentationFormat>
  <Paragraphs>578</Paragraphs>
  <Slides>54</Slides>
  <Notes>39</Notes>
  <HiddenSlides>3</HiddenSlides>
  <MMClips>0</MMClips>
  <ScaleCrop>false</ScaleCrop>
  <HeadingPairs>
    <vt:vector size="8" baseType="variant">
      <vt:variant>
        <vt:lpstr>使用されているフォント</vt:lpstr>
      </vt:variant>
      <vt:variant>
        <vt:i4>10</vt:i4>
      </vt:variant>
      <vt:variant>
        <vt:lpstr>テーマ</vt:lpstr>
      </vt:variant>
      <vt:variant>
        <vt:i4>1</vt:i4>
      </vt:variant>
      <vt:variant>
        <vt:lpstr>埋め込まれた OLE サーバー</vt:lpstr>
      </vt:variant>
      <vt:variant>
        <vt:i4>1</vt:i4>
      </vt:variant>
      <vt:variant>
        <vt:lpstr>スライド タイトル</vt:lpstr>
      </vt:variant>
      <vt:variant>
        <vt:i4>54</vt:i4>
      </vt:variant>
    </vt:vector>
  </HeadingPairs>
  <TitlesOfParts>
    <vt:vector size="66" baseType="lpstr">
      <vt:lpstr>Yu Gothic UI Light</vt:lpstr>
      <vt:lpstr>メイリオ</vt:lpstr>
      <vt:lpstr>游ゴシック</vt:lpstr>
      <vt:lpstr>Arial</vt:lpstr>
      <vt:lpstr>Arial Black</vt:lpstr>
      <vt:lpstr>Bahnschrift SemiBold</vt:lpstr>
      <vt:lpstr>Calibri</vt:lpstr>
      <vt:lpstr>Cambria Math</vt:lpstr>
      <vt:lpstr>Century Gothic</vt:lpstr>
      <vt:lpstr>Wingdings</vt:lpstr>
      <vt:lpstr>レトロスペクト</vt:lpstr>
      <vt:lpstr>ビットマップ イメージ</vt:lpstr>
      <vt:lpstr>TDGA を導入した DARTS による 深層学習の構造探索</vt:lpstr>
      <vt:lpstr>発表の流れ</vt:lpstr>
      <vt:lpstr>発表の流れ</vt:lpstr>
      <vt:lpstr>深層学習モデルの発展</vt:lpstr>
      <vt:lpstr>アーキテクチャ設計の難しさ</vt:lpstr>
      <vt:lpstr>アーキテクチャ設計の難しさ</vt:lpstr>
      <vt:lpstr>Neural Architecture Search</vt:lpstr>
      <vt:lpstr>Neural Architecture Search</vt:lpstr>
      <vt:lpstr>発表の流れ</vt:lpstr>
      <vt:lpstr>NAS with RL (従来)</vt:lpstr>
      <vt:lpstr>Differentiable Architecture Search</vt:lpstr>
      <vt:lpstr>Differentiable Architecture Search</vt:lpstr>
      <vt:lpstr>Differentiable Architecture Search</vt:lpstr>
      <vt:lpstr>Differentiable Architecture Search</vt:lpstr>
      <vt:lpstr>Differentiable Architecture Search</vt:lpstr>
      <vt:lpstr>Differentiable Architecture Search</vt:lpstr>
      <vt:lpstr>Genetic Algorithm</vt:lpstr>
      <vt:lpstr>Thermodynamical Genetic Algorithm</vt:lpstr>
      <vt:lpstr>Thermodynamical Genetic Algorithm</vt:lpstr>
      <vt:lpstr>Thermodynamical Genetic Algorithm</vt:lpstr>
      <vt:lpstr>発表の流れ</vt:lpstr>
      <vt:lpstr>ネットワーク構造の探索</vt:lpstr>
      <vt:lpstr>ネットワーク構造の探索</vt:lpstr>
      <vt:lpstr>ネットワーク構造の探索</vt:lpstr>
      <vt:lpstr>問題設定</vt:lpstr>
      <vt:lpstr>ショートカットの条件</vt:lpstr>
      <vt:lpstr>ショートカットの条件</vt:lpstr>
      <vt:lpstr>発表の流れ</vt:lpstr>
      <vt:lpstr>実験1 ： 提案手法</vt:lpstr>
      <vt:lpstr>実験1 ： 提案手法</vt:lpstr>
      <vt:lpstr>実験1 ： 提案手法</vt:lpstr>
      <vt:lpstr>実験1 ： 提案手法</vt:lpstr>
      <vt:lpstr>学習の手順</vt:lpstr>
      <vt:lpstr>構成手法</vt:lpstr>
      <vt:lpstr>実験1 ： 設定</vt:lpstr>
      <vt:lpstr>実験1 ： 設定</vt:lpstr>
      <vt:lpstr>実験1 ： 結果</vt:lpstr>
      <vt:lpstr>実験1 ： 結果</vt:lpstr>
      <vt:lpstr>実験1 ： 結果</vt:lpstr>
      <vt:lpstr>実験1 ： 結果</vt:lpstr>
      <vt:lpstr>実験1 ： 結果</vt:lpstr>
      <vt:lpstr>実験1 ： 結果</vt:lpstr>
      <vt:lpstr>実験1 ： 結果</vt:lpstr>
      <vt:lpstr>実験1 ： 結果(50 epoch)</vt:lpstr>
      <vt:lpstr>実験1 ： 結果(100 epoch)</vt:lpstr>
      <vt:lpstr>実験1 ： 結果(150 epoch)</vt:lpstr>
      <vt:lpstr>実験1 ： まとめ</vt:lpstr>
      <vt:lpstr>発表の流れ</vt:lpstr>
      <vt:lpstr>実験2 ： 提案手法</vt:lpstr>
      <vt:lpstr>実験2 ： 提案手法</vt:lpstr>
      <vt:lpstr>実験2 ： 設定</vt:lpstr>
      <vt:lpstr>発表の流れ</vt:lpstr>
      <vt:lpstr>まとめと今後の課題</vt:lpstr>
      <vt:lpstr>ご清聴ありがとう 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DARTSを用いたあれのあれ</dc:title>
  <dc:creator>Tatsuya Sugiyama</dc:creator>
  <cp:lastModifiedBy>Tatsuya Sugiyama</cp:lastModifiedBy>
  <cp:revision>105</cp:revision>
  <dcterms:created xsi:type="dcterms:W3CDTF">2020-12-08T23:06:56Z</dcterms:created>
  <dcterms:modified xsi:type="dcterms:W3CDTF">2021-02-08T05:54:03Z</dcterms:modified>
</cp:coreProperties>
</file>