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27"/>
  </p:notesMasterIdLst>
  <p:handoutMasterIdLst>
    <p:handoutMasterId r:id="rId28"/>
  </p:handoutMasterIdLst>
  <p:sldIdLst>
    <p:sldId id="256" r:id="rId3"/>
    <p:sldId id="257" r:id="rId4"/>
    <p:sldId id="258" r:id="rId5"/>
    <p:sldId id="259" r:id="rId6"/>
    <p:sldId id="260" r:id="rId7"/>
    <p:sldId id="268" r:id="rId8"/>
    <p:sldId id="269" r:id="rId9"/>
    <p:sldId id="261" r:id="rId10"/>
    <p:sldId id="270" r:id="rId11"/>
    <p:sldId id="271" r:id="rId12"/>
    <p:sldId id="272" r:id="rId13"/>
    <p:sldId id="262" r:id="rId14"/>
    <p:sldId id="263" r:id="rId15"/>
    <p:sldId id="278" r:id="rId16"/>
    <p:sldId id="276" r:id="rId17"/>
    <p:sldId id="274" r:id="rId18"/>
    <p:sldId id="275" r:id="rId19"/>
    <p:sldId id="273" r:id="rId20"/>
    <p:sldId id="264" r:id="rId21"/>
    <p:sldId id="277" r:id="rId22"/>
    <p:sldId id="279" r:id="rId23"/>
    <p:sldId id="265" r:id="rId24"/>
    <p:sldId id="266"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FD3758F8-978B-48FE-B243-6B2B8909C6F2}">
          <p14:sldIdLst>
            <p14:sldId id="256"/>
            <p14:sldId id="257"/>
          </p14:sldIdLst>
        </p14:section>
        <p14:section name="はじめに" id="{0DDEE006-8E1E-49FD-A1BC-2048BC19FE47}">
          <p14:sldIdLst>
            <p14:sldId id="258"/>
          </p14:sldIdLst>
        </p14:section>
        <p14:section name="要素技術" id="{1DE11A80-45A8-4A33-9079-B8DB69863E5D}">
          <p14:sldIdLst>
            <p14:sldId id="259"/>
          </p14:sldIdLst>
        </p14:section>
        <p14:section name="AutoML" id="{2CA40046-EF30-44EA-A581-A3CFA8B24653}">
          <p14:sldIdLst>
            <p14:sldId id="260"/>
            <p14:sldId id="268"/>
            <p14:sldId id="269"/>
          </p14:sldIdLst>
        </p14:section>
        <p14:section name="NAS" id="{1581B0F1-FA5E-4B7A-AE00-A65DC68C8E3A}">
          <p14:sldIdLst>
            <p14:sldId id="261"/>
            <p14:sldId id="270"/>
            <p14:sldId id="271"/>
            <p14:sldId id="272"/>
          </p14:sldIdLst>
        </p14:section>
        <p14:section name="Auto　Augment" id="{DF679D3A-B671-4BF7-833D-F3DA63948510}">
          <p14:sldIdLst>
            <p14:sldId id="262"/>
          </p14:sldIdLst>
        </p14:section>
        <p14:section name="実験" id="{7F24CDE0-1A34-4609-819F-097913F882EA}">
          <p14:sldIdLst>
            <p14:sldId id="263"/>
            <p14:sldId id="278"/>
            <p14:sldId id="276"/>
            <p14:sldId id="274"/>
            <p14:sldId id="275"/>
            <p14:sldId id="273"/>
            <p14:sldId id="264"/>
            <p14:sldId id="277"/>
            <p14:sldId id="279"/>
          </p14:sldIdLst>
        </p14:section>
        <p14:section name="まとめ" id="{3C34261D-4435-4AE3-AE44-44313A5936EA}">
          <p14:sldIdLst>
            <p14:sldId id="265"/>
            <p14:sldId id="266"/>
            <p14:sldId id="26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9" autoAdjust="0"/>
    <p:restoredTop sz="94660"/>
  </p:normalViewPr>
  <p:slideViewPr>
    <p:cSldViewPr snapToGrid="0">
      <p:cViewPr varScale="1">
        <p:scale>
          <a:sx n="104" d="100"/>
          <a:sy n="104" d="100"/>
        </p:scale>
        <p:origin x="102" y="168"/>
      </p:cViewPr>
      <p:guideLst>
        <p:guide orient="horz" pos="2160"/>
        <p:guide pos="2880"/>
      </p:guideLst>
    </p:cSldViewPr>
  </p:slideViewPr>
  <p:notesTextViewPr>
    <p:cViewPr>
      <p:scale>
        <a:sx n="1" d="1"/>
        <a:sy n="1" d="1"/>
      </p:scale>
      <p:origin x="0" y="0"/>
    </p:cViewPr>
  </p:notesTextViewPr>
  <p:notesViewPr>
    <p:cSldViewPr snapToGrid="0">
      <p:cViewPr varScale="1">
        <p:scale>
          <a:sx n="81" d="100"/>
          <a:sy n="81" d="100"/>
        </p:scale>
        <p:origin x="20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D9B9C5C-FBB6-4AC0-BA1A-31C4E1185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2EDD317-9F3E-4FBE-B305-25E98073E5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1390E-D16D-4195-A8F2-AF22B1985BB6}" type="datetimeFigureOut">
              <a:rPr kumimoji="1" lang="ja-JP" altLang="en-US" smtClean="0"/>
              <a:t>2020/7/8</a:t>
            </a:fld>
            <a:endParaRPr kumimoji="1" lang="ja-JP" altLang="en-US"/>
          </a:p>
        </p:txBody>
      </p:sp>
      <p:sp>
        <p:nvSpPr>
          <p:cNvPr id="4" name="フッター プレースホルダー 3">
            <a:extLst>
              <a:ext uri="{FF2B5EF4-FFF2-40B4-BE49-F238E27FC236}">
                <a16:creationId xmlns:a16="http://schemas.microsoft.com/office/drawing/2014/main" id="{0EF3C958-7BD0-4BFD-963B-AA71F5674A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3C88B1A-3C12-44AF-8B34-3C5546097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043CF-66F9-4DFE-A1C1-09C54F802B7E}" type="slidenum">
              <a:rPr kumimoji="1" lang="ja-JP" altLang="en-US" smtClean="0"/>
              <a:t>‹#›</a:t>
            </a:fld>
            <a:endParaRPr kumimoji="1" lang="ja-JP" altLang="en-US"/>
          </a:p>
        </p:txBody>
      </p:sp>
    </p:spTree>
    <p:extLst>
      <p:ext uri="{BB962C8B-B14F-4D97-AF65-F5344CB8AC3E}">
        <p14:creationId xmlns:p14="http://schemas.microsoft.com/office/powerpoint/2010/main" val="3215484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24B48-F712-49B6-BD28-DDE4965E8AFF}" type="datetimeFigureOut">
              <a:rPr kumimoji="1" lang="ja-JP" altLang="en-US" smtClean="0"/>
              <a:t>2020/7/8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7D255-45B2-4E15-BC9C-A5056AB724DD}" type="slidenum">
              <a:rPr kumimoji="1" lang="ja-JP" altLang="en-US" smtClean="0"/>
              <a:t>‹#›</a:t>
            </a:fld>
            <a:endParaRPr kumimoji="1" lang="ja-JP" altLang="en-US"/>
          </a:p>
        </p:txBody>
      </p:sp>
    </p:spTree>
    <p:extLst>
      <p:ext uri="{BB962C8B-B14F-4D97-AF65-F5344CB8AC3E}">
        <p14:creationId xmlns:p14="http://schemas.microsoft.com/office/powerpoint/2010/main" val="3127452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5348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577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8638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5040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11309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7375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57830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93592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24562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1407999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7772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557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70592956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3195769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418160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7797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9105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225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24962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332605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25990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6973EBF-287C-49D2-8289-D4366588353D}" type="datetime1">
              <a:rPr kumimoji="1" lang="ja-JP" altLang="en-US" smtClean="0"/>
              <a:t>2020/7/8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a:p>
        </p:txBody>
      </p:sp>
    </p:spTree>
    <p:extLst>
      <p:ext uri="{BB962C8B-B14F-4D97-AF65-F5344CB8AC3E}">
        <p14:creationId xmlns:p14="http://schemas.microsoft.com/office/powerpoint/2010/main" val="160651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385908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1155492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52D95-7820-4498-B256-6F71D06ED45A}"/>
              </a:ext>
            </a:extLst>
          </p:cNvPr>
          <p:cNvSpPr>
            <a:spLocks noGrp="1"/>
          </p:cNvSpPr>
          <p:nvPr>
            <p:ph type="ctrTitle"/>
          </p:nvPr>
        </p:nvSpPr>
        <p:spPr/>
        <p:txBody>
          <a:bodyPr>
            <a:normAutofit/>
          </a:bodyPr>
          <a:lstStyle/>
          <a:p>
            <a:r>
              <a:rPr lang="ja-JP" altLang="en-US" sz="5400" dirty="0"/>
              <a:t>進化的な深層学習の</a:t>
            </a:r>
            <a:br>
              <a:rPr lang="en-US" altLang="ja-JP" sz="5400" dirty="0"/>
            </a:br>
            <a:r>
              <a:rPr lang="ja-JP" altLang="en-US" sz="5400" dirty="0"/>
              <a:t>構築に関する研究</a:t>
            </a:r>
            <a:endParaRPr kumimoji="1" lang="ja-JP" altLang="en-US" sz="5400" dirty="0"/>
          </a:p>
        </p:txBody>
      </p:sp>
      <p:sp>
        <p:nvSpPr>
          <p:cNvPr id="3" name="字幕 2">
            <a:extLst>
              <a:ext uri="{FF2B5EF4-FFF2-40B4-BE49-F238E27FC236}">
                <a16:creationId xmlns:a16="http://schemas.microsoft.com/office/drawing/2014/main" id="{2133C2F5-7C7D-4A63-AD48-A2BAAF8DE601}"/>
              </a:ext>
            </a:extLst>
          </p:cNvPr>
          <p:cNvSpPr>
            <a:spLocks noGrp="1"/>
          </p:cNvSpPr>
          <p:nvPr>
            <p:ph type="subTitle" idx="1"/>
          </p:nvPr>
        </p:nvSpPr>
        <p:spPr/>
        <p:txBody>
          <a:bodyPr>
            <a:normAutofit/>
          </a:bodyPr>
          <a:lstStyle/>
          <a:p>
            <a:r>
              <a:rPr kumimoji="1" lang="ja-JP" altLang="en-US" sz="2400" dirty="0"/>
              <a:t>ソフトウェアシステム研究グループ</a:t>
            </a:r>
            <a:endParaRPr kumimoji="1" lang="en-US" altLang="ja-JP" sz="2400" dirty="0"/>
          </a:p>
          <a:p>
            <a:r>
              <a:rPr lang="en-US" altLang="ja-JP" sz="2400" dirty="0"/>
              <a:t>B4 </a:t>
            </a:r>
            <a:r>
              <a:rPr lang="ja-JP" altLang="en-US" sz="2400" dirty="0"/>
              <a:t>杉山竜弥</a:t>
            </a:r>
            <a:endParaRPr kumimoji="1" lang="ja-JP" altLang="en-US" sz="2400" dirty="0"/>
          </a:p>
        </p:txBody>
      </p:sp>
      <p:sp>
        <p:nvSpPr>
          <p:cNvPr id="4" name="スライド番号プレースホルダー 3">
            <a:extLst>
              <a:ext uri="{FF2B5EF4-FFF2-40B4-BE49-F238E27FC236}">
                <a16:creationId xmlns:a16="http://schemas.microsoft.com/office/drawing/2014/main" id="{117AAEA9-DE53-4165-8904-47A47F037274}"/>
              </a:ext>
            </a:extLst>
          </p:cNvPr>
          <p:cNvSpPr>
            <a:spLocks noGrp="1"/>
          </p:cNvSpPr>
          <p:nvPr>
            <p:ph type="sldNum" sz="quarter" idx="12"/>
          </p:nvPr>
        </p:nvSpPr>
        <p:spPr/>
        <p:txBody>
          <a:bodyPr/>
          <a:lstStyle/>
          <a:p>
            <a:fld id="{C4CD1851-4943-4D29-B153-35642A3D04B9}" type="slidenum">
              <a:rPr kumimoji="1" lang="ja-JP" altLang="en-US" smtClean="0"/>
              <a:t>1</a:t>
            </a:fld>
            <a:endParaRPr kumimoji="1" lang="ja-JP" altLang="en-US" dirty="0"/>
          </a:p>
        </p:txBody>
      </p:sp>
    </p:spTree>
    <p:extLst>
      <p:ext uri="{BB962C8B-B14F-4D97-AF65-F5344CB8AC3E}">
        <p14:creationId xmlns:p14="http://schemas.microsoft.com/office/powerpoint/2010/main" val="156572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kumimoji="1" lang="en-US" altLang="ja-JP" dirty="0"/>
              <a:t>NAS</a:t>
            </a:r>
            <a:br>
              <a:rPr kumimoji="1" lang="en-US" altLang="ja-JP" dirty="0"/>
            </a:br>
            <a:r>
              <a:rPr lang="ja-JP" altLang="en-US" dirty="0"/>
              <a:t>佐藤 怜らの研究</a:t>
            </a:r>
            <a:endParaRPr kumimoji="1" lang="ja-JP" altLang="en-US" dirty="0"/>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a:lstStyle/>
          <a:p>
            <a:r>
              <a:rPr lang="ja-JP" altLang="en-US" dirty="0"/>
              <a:t>特徴としてコントローラで生成していたカテゴリカルなアーキテクチャパラメータから</a:t>
            </a:r>
            <a:r>
              <a:rPr lang="en-US" altLang="ja-JP" dirty="0"/>
              <a:t>,</a:t>
            </a:r>
          </a:p>
          <a:p>
            <a:r>
              <a:rPr lang="ja-JP" altLang="en-US" dirty="0"/>
              <a:t>アーキテクチャを確率分布で連続的に表現し</a:t>
            </a:r>
            <a:r>
              <a:rPr lang="en-US" altLang="ja-JP" dirty="0"/>
              <a:t>, </a:t>
            </a:r>
            <a:r>
              <a:rPr lang="ja-JP" altLang="en-US" dirty="0"/>
              <a:t>分布推定を行う手法に変えることで</a:t>
            </a:r>
            <a:r>
              <a:rPr lang="en-US" altLang="ja-JP" dirty="0"/>
              <a:t>, </a:t>
            </a:r>
            <a:r>
              <a:rPr lang="ja-JP" altLang="en-US" dirty="0"/>
              <a:t>微分可能となった</a:t>
            </a:r>
            <a:r>
              <a:rPr lang="en-US" altLang="ja-JP" dirty="0"/>
              <a:t>.</a:t>
            </a:r>
          </a:p>
          <a:p>
            <a:r>
              <a:rPr lang="ja-JP" altLang="en-US" dirty="0"/>
              <a:t>これによって貢献度と呼ぶアーキテクチャの構成要素ごとの評価を導入して</a:t>
            </a:r>
            <a:r>
              <a:rPr lang="en-US" altLang="ja-JP" dirty="0"/>
              <a:t>, </a:t>
            </a:r>
            <a:r>
              <a:rPr lang="ja-JP" altLang="en-US" dirty="0"/>
              <a:t>一様な更新ではなく構成要素ごとの勾配で更新をすることができ</a:t>
            </a:r>
            <a:r>
              <a:rPr lang="en-US" altLang="ja-JP" dirty="0"/>
              <a:t>, </a:t>
            </a:r>
            <a:r>
              <a:rPr lang="ja-JP" altLang="en-US" dirty="0"/>
              <a:t>高速化ができた</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10</a:t>
            </a:fld>
            <a:endParaRPr kumimoji="1" lang="ja-JP" altLang="en-US"/>
          </a:p>
        </p:txBody>
      </p:sp>
    </p:spTree>
    <p:extLst>
      <p:ext uri="{BB962C8B-B14F-4D97-AF65-F5344CB8AC3E}">
        <p14:creationId xmlns:p14="http://schemas.microsoft.com/office/powerpoint/2010/main" val="305878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en-US" altLang="ja-JP" dirty="0"/>
              <a:t>NAS</a:t>
            </a:r>
            <a:br>
              <a:rPr kumimoji="1" lang="en-US" altLang="ja-JP" dirty="0"/>
            </a:br>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p:txBody>
          <a:bodyPr/>
          <a:lstStyle/>
          <a:p>
            <a:r>
              <a:rPr lang="en-US" altLang="ja-JP" dirty="0"/>
              <a:t>\item </a:t>
            </a:r>
            <a:r>
              <a:rPr lang="ja-JP" altLang="en-US" dirty="0"/>
              <a:t>冗長にネットワーク構造を決めておく</a:t>
            </a:r>
            <a:r>
              <a:rPr lang="en-US" altLang="ja-JP" dirty="0"/>
              <a:t>. (</a:t>
            </a:r>
            <a:r>
              <a:rPr lang="ja-JP" altLang="en-US" dirty="0"/>
              <a:t>あるノードはそれ以前のノード全てに接続可能とする</a:t>
            </a:r>
            <a:r>
              <a:rPr lang="en-US" altLang="ja-JP" dirty="0"/>
              <a:t>)</a:t>
            </a:r>
          </a:p>
          <a:p>
            <a:r>
              <a:rPr lang="en-US" altLang="ja-JP" dirty="0"/>
              <a:t>  \item </a:t>
            </a:r>
            <a:r>
              <a:rPr lang="ja-JP" altLang="en-US" dirty="0"/>
              <a:t>重みを学習して、各エッジ、各演算子ごとに重みを保存</a:t>
            </a:r>
          </a:p>
          <a:p>
            <a:r>
              <a:rPr lang="ja-JP" altLang="en-US" dirty="0"/>
              <a:t>  </a:t>
            </a:r>
            <a:r>
              <a:rPr lang="en-US" altLang="ja-JP" dirty="0"/>
              <a:t>\item </a:t>
            </a:r>
            <a:r>
              <a:rPr lang="ja-JP" altLang="en-US" dirty="0"/>
              <a:t>アーキテクチャ（接続するか？＋演算子）を探索</a:t>
            </a:r>
            <a:endParaRPr kumimoji="1" lang="ja-JP" altLang="en-US" dirty="0"/>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11</a:t>
            </a:fld>
            <a:endParaRPr kumimoji="1" lang="ja-JP" altLang="en-US"/>
          </a:p>
        </p:txBody>
      </p:sp>
    </p:spTree>
    <p:extLst>
      <p:ext uri="{BB962C8B-B14F-4D97-AF65-F5344CB8AC3E}">
        <p14:creationId xmlns:p14="http://schemas.microsoft.com/office/powerpoint/2010/main" val="424161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08CBE-1DD7-4314-9606-0532B031A5D0}"/>
              </a:ext>
            </a:extLst>
          </p:cNvPr>
          <p:cNvSpPr>
            <a:spLocks noGrp="1"/>
          </p:cNvSpPr>
          <p:nvPr>
            <p:ph type="title"/>
          </p:nvPr>
        </p:nvSpPr>
        <p:spPr/>
        <p:txBody>
          <a:bodyPr/>
          <a:lstStyle/>
          <a:p>
            <a:r>
              <a:rPr kumimoji="1" lang="en-US" altLang="ja-JP" dirty="0"/>
              <a:t>Auto Augment</a:t>
            </a:r>
            <a:endParaRPr kumimoji="1" lang="ja-JP" altLang="en-US" dirty="0"/>
          </a:p>
        </p:txBody>
      </p:sp>
      <p:sp>
        <p:nvSpPr>
          <p:cNvPr id="3" name="コンテンツ プレースホルダー 2">
            <a:extLst>
              <a:ext uri="{FF2B5EF4-FFF2-40B4-BE49-F238E27FC236}">
                <a16:creationId xmlns:a16="http://schemas.microsoft.com/office/drawing/2014/main" id="{BEDFE5E1-ACDA-404F-AE6A-4EF7CBEA33F9}"/>
              </a:ext>
            </a:extLst>
          </p:cNvPr>
          <p:cNvSpPr>
            <a:spLocks noGrp="1"/>
          </p:cNvSpPr>
          <p:nvPr>
            <p:ph idx="1"/>
          </p:nvPr>
        </p:nvSpPr>
        <p:spPr/>
        <p:txBody>
          <a:bodyPr/>
          <a:lstStyle/>
          <a:p>
            <a:r>
              <a:rPr lang="ja-JP" altLang="en-US" dirty="0"/>
              <a:t>データ拡張の空間を探索し</a:t>
            </a:r>
            <a:r>
              <a:rPr lang="en-US" altLang="ja-JP" dirty="0"/>
              <a:t>, </a:t>
            </a:r>
            <a:r>
              <a:rPr lang="ja-JP" altLang="en-US" dirty="0"/>
              <a:t>最高の検証精度となる最適な方策を見つける</a:t>
            </a:r>
            <a:endParaRPr kumimoji="1" lang="ja-JP" altLang="en-US" dirty="0"/>
          </a:p>
        </p:txBody>
      </p:sp>
      <p:sp>
        <p:nvSpPr>
          <p:cNvPr id="4" name="スライド番号プレースホルダー 3">
            <a:extLst>
              <a:ext uri="{FF2B5EF4-FFF2-40B4-BE49-F238E27FC236}">
                <a16:creationId xmlns:a16="http://schemas.microsoft.com/office/drawing/2014/main" id="{22CDD866-8737-4E13-9DE5-B807497D9576}"/>
              </a:ext>
            </a:extLst>
          </p:cNvPr>
          <p:cNvSpPr>
            <a:spLocks noGrp="1"/>
          </p:cNvSpPr>
          <p:nvPr>
            <p:ph type="sldNum" sz="quarter" idx="12"/>
          </p:nvPr>
        </p:nvSpPr>
        <p:spPr/>
        <p:txBody>
          <a:bodyPr/>
          <a:lstStyle/>
          <a:p>
            <a:fld id="{C4CD1851-4943-4D29-B153-35642A3D04B9}" type="slidenum">
              <a:rPr kumimoji="1" lang="ja-JP" altLang="en-US" smtClean="0"/>
              <a:t>12</a:t>
            </a:fld>
            <a:endParaRPr kumimoji="1" lang="ja-JP" altLang="en-US"/>
          </a:p>
        </p:txBody>
      </p:sp>
    </p:spTree>
    <p:extLst>
      <p:ext uri="{BB962C8B-B14F-4D97-AF65-F5344CB8AC3E}">
        <p14:creationId xmlns:p14="http://schemas.microsoft.com/office/powerpoint/2010/main" val="419617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lstStyle/>
          <a:p>
            <a:r>
              <a:rPr kumimoji="1" lang="ja-JP" altLang="en-US" dirty="0"/>
              <a:t>目的</a:t>
            </a:r>
            <a:endParaRPr kumimoji="1" lang="en-US" altLang="ja-JP" dirty="0"/>
          </a:p>
          <a:p>
            <a:endParaRPr lang="en-US" altLang="ja-JP" dirty="0"/>
          </a:p>
          <a:p>
            <a:endParaRPr lang="en-US" altLang="ja-JP" dirty="0"/>
          </a:p>
          <a:p>
            <a:endParaRPr lang="en-US" altLang="ja-JP" dirty="0"/>
          </a:p>
          <a:p>
            <a:r>
              <a:rPr kumimoji="1" lang="ja-JP" altLang="en-US" dirty="0"/>
              <a:t>問題</a:t>
            </a:r>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13</a:t>
            </a:fld>
            <a:endParaRPr kumimoji="1" lang="ja-JP" altLang="en-US"/>
          </a:p>
        </p:txBody>
      </p:sp>
    </p:spTree>
    <p:extLst>
      <p:ext uri="{BB962C8B-B14F-4D97-AF65-F5344CB8AC3E}">
        <p14:creationId xmlns:p14="http://schemas.microsoft.com/office/powerpoint/2010/main" val="28919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870A-A176-46FE-8A15-9638D8B5B2ED}"/>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CF38B47A-CBFD-47E6-8000-10693616FC02}"/>
              </a:ext>
            </a:extLst>
          </p:cNvPr>
          <p:cNvSpPr>
            <a:spLocks noGrp="1"/>
          </p:cNvSpPr>
          <p:nvPr>
            <p:ph idx="1"/>
          </p:nvPr>
        </p:nvSpPr>
        <p:spPr/>
        <p:txBody>
          <a:bodyPr/>
          <a:lstStyle/>
          <a:p>
            <a:r>
              <a:rPr kumimoji="1" lang="en-US" altLang="ja-JP"/>
              <a:t>Cifar-10</a:t>
            </a:r>
          </a:p>
          <a:p>
            <a:r>
              <a:rPr lang="en-US" altLang="ja-JP"/>
              <a:t>60,000</a:t>
            </a:r>
            <a:r>
              <a:rPr lang="ja-JP" altLang="en-US"/>
              <a:t>枚</a:t>
            </a:r>
            <a:endParaRPr lang="en-US" altLang="ja-JP"/>
          </a:p>
          <a:p>
            <a:r>
              <a:rPr kumimoji="1" lang="en-US" altLang="ja-JP"/>
              <a:t>3x32x32</a:t>
            </a:r>
          </a:p>
          <a:p>
            <a:r>
              <a:rPr lang="en-US" altLang="ja-JP"/>
              <a:t>10</a:t>
            </a:r>
            <a:r>
              <a:rPr lang="ja-JP" altLang="en-US"/>
              <a:t>クラス（動物系</a:t>
            </a:r>
            <a:r>
              <a:rPr lang="en-US" altLang="ja-JP"/>
              <a:t>, </a:t>
            </a:r>
            <a:r>
              <a:rPr lang="ja-JP" altLang="en-US"/>
              <a:t>機械系）</a:t>
            </a:r>
            <a:endParaRPr kumimoji="1" lang="en-US" altLang="ja-JP" dirty="0"/>
          </a:p>
        </p:txBody>
      </p:sp>
      <p:sp>
        <p:nvSpPr>
          <p:cNvPr id="4" name="スライド番号プレースホルダー 3">
            <a:extLst>
              <a:ext uri="{FF2B5EF4-FFF2-40B4-BE49-F238E27FC236}">
                <a16:creationId xmlns:a16="http://schemas.microsoft.com/office/drawing/2014/main" id="{525D7089-5056-4050-A957-852017D25BE0}"/>
              </a:ext>
            </a:extLst>
          </p:cNvPr>
          <p:cNvSpPr>
            <a:spLocks noGrp="1"/>
          </p:cNvSpPr>
          <p:nvPr>
            <p:ph type="sldNum" sz="quarter" idx="12"/>
          </p:nvPr>
        </p:nvSpPr>
        <p:spPr/>
        <p:txBody>
          <a:bodyPr/>
          <a:lstStyle/>
          <a:p>
            <a:fld id="{C4CD1851-4943-4D29-B153-35642A3D04B9}" type="slidenum">
              <a:rPr kumimoji="1" lang="ja-JP" altLang="en-US" smtClean="0"/>
              <a:t>14</a:t>
            </a:fld>
            <a:endParaRPr kumimoji="1" lang="ja-JP" altLang="en-US"/>
          </a:p>
        </p:txBody>
      </p:sp>
      <p:sp>
        <p:nvSpPr>
          <p:cNvPr id="5" name="Rectangle 1">
            <a:extLst>
              <a:ext uri="{FF2B5EF4-FFF2-40B4-BE49-F238E27FC236}">
                <a16:creationId xmlns:a16="http://schemas.microsoft.com/office/drawing/2014/main" id="{D54451A5-E3CF-4D8C-88F6-F89623C7DFB1}"/>
              </a:ext>
            </a:extLst>
          </p:cNvPr>
          <p:cNvSpPr>
            <a:spLocks noChangeArrowheads="1"/>
          </p:cNvSpPr>
          <p:nvPr/>
        </p:nvSpPr>
        <p:spPr bwMode="auto">
          <a:xfrm>
            <a:off x="803563" y="6163729"/>
            <a:ext cx="6110647"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Menlo"/>
              </a:rPr>
              <a:t>CIFAR-10 (Canadian Institute for Advanced Research</a:t>
            </a:r>
            <a:r>
              <a:rPr kumimoji="0" lang="en-US" altLang="ja-JP" sz="1000" b="0" i="0" u="none" strike="noStrike" cap="none" normalizeH="0" baseline="0" dirty="0">
                <a:ln>
                  <a:noFill/>
                </a:ln>
                <a:solidFill>
                  <a:srgbClr val="333333"/>
                </a:solidFill>
                <a:effectLst/>
                <a:latin typeface="Arial Unicode MS"/>
                <a:ea typeface="Menlo"/>
              </a:rPr>
              <a:t>), </a:t>
            </a:r>
            <a:r>
              <a:rPr kumimoji="0" lang="ja-JP" altLang="ja-JP" sz="1000" b="0" i="0" u="none" strike="noStrike" cap="none" normalizeH="0" baseline="0" dirty="0">
                <a:ln>
                  <a:noFill/>
                </a:ln>
                <a:solidFill>
                  <a:srgbClr val="333333"/>
                </a:solidFill>
                <a:effectLst/>
                <a:latin typeface="Arial Unicode MS"/>
                <a:ea typeface="Menlo"/>
              </a:rPr>
              <a:t>Alex Krizhevsky and Vinod Nair and Geoffrey Hinton</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図 7">
            <a:extLst>
              <a:ext uri="{FF2B5EF4-FFF2-40B4-BE49-F238E27FC236}">
                <a16:creationId xmlns:a16="http://schemas.microsoft.com/office/drawing/2014/main" id="{5BE3BAFE-395D-4297-9CF8-FC2C189F5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020" y="1730056"/>
            <a:ext cx="5177135" cy="4051191"/>
          </a:xfrm>
          <a:prstGeom prst="rect">
            <a:avLst/>
          </a:prstGeom>
        </p:spPr>
      </p:pic>
    </p:spTree>
    <p:extLst>
      <p:ext uri="{BB962C8B-B14F-4D97-AF65-F5344CB8AC3E}">
        <p14:creationId xmlns:p14="http://schemas.microsoft.com/office/powerpoint/2010/main" val="228018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t>実験１</a:t>
            </a: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a:lstStyle/>
          <a:p>
            <a:r>
              <a:rPr kumimoji="1" lang="ja-JP" altLang="en-US" dirty="0"/>
              <a:t>手法</a:t>
            </a:r>
            <a:endParaRPr kumimoji="1" lang="en-US" altLang="ja-JP" dirty="0"/>
          </a:p>
          <a:p>
            <a:r>
              <a:rPr lang="ja-JP" altLang="en-US" dirty="0"/>
              <a:t>クラスを表す番号の前半</a:t>
            </a:r>
            <a:r>
              <a:rPr lang="en-US" altLang="ja-JP" dirty="0"/>
              <a:t>(airplane, mobile, bird, cat, deer)</a:t>
            </a:r>
            <a:r>
              <a:rPr lang="ja-JP" altLang="en-US" dirty="0"/>
              <a:t>で学習したモデルを</a:t>
            </a:r>
            <a:r>
              <a:rPr lang="en-US" altLang="ja-JP" dirty="0"/>
              <a:t>A,</a:t>
            </a:r>
          </a:p>
          <a:p>
            <a:r>
              <a:rPr lang="ja-JP" altLang="en-US" dirty="0"/>
              <a:t>後半</a:t>
            </a:r>
            <a:r>
              <a:rPr lang="en-US" altLang="ja-JP" dirty="0"/>
              <a:t>(dog, frog, horse, ship, truck)</a:t>
            </a:r>
            <a:r>
              <a:rPr lang="ja-JP" altLang="en-US" dirty="0"/>
              <a:t>で学習したモデルを</a:t>
            </a:r>
            <a:r>
              <a:rPr lang="en-US" altLang="ja-JP" dirty="0"/>
              <a:t>B</a:t>
            </a:r>
            <a:r>
              <a:rPr lang="ja-JP" altLang="en-US" dirty="0"/>
              <a:t>とする</a:t>
            </a:r>
            <a:r>
              <a:rPr lang="en-US" altLang="ja-JP" dirty="0"/>
              <a:t>.</a:t>
            </a:r>
          </a:p>
          <a:p>
            <a:endParaRPr lang="en-US" altLang="ja-JP" dirty="0"/>
          </a:p>
          <a:p>
            <a:r>
              <a:rPr lang="ja-JP" altLang="en-US" dirty="0"/>
              <a:t>結合したモデル</a:t>
            </a:r>
            <a:r>
              <a:rPr lang="en-US" altLang="ja-JP" dirty="0"/>
              <a:t>A + B</a:t>
            </a:r>
            <a:r>
              <a:rPr lang="ja-JP" altLang="en-US" dirty="0"/>
              <a:t>は</a:t>
            </a:r>
            <a:r>
              <a:rPr lang="en-US" altLang="ja-JP" dirty="0"/>
              <a:t>, 10</a:t>
            </a:r>
            <a:r>
              <a:rPr lang="ja-JP" altLang="en-US" dirty="0"/>
              <a:t>クラス分類問題を解く</a:t>
            </a:r>
            <a:r>
              <a:rPr lang="en-US" altLang="ja-JP" dirty="0"/>
              <a:t>.</a:t>
            </a:r>
          </a:p>
          <a:p>
            <a:r>
              <a:rPr lang="ja-JP" altLang="en-US" dirty="0"/>
              <a:t>結合の際は</a:t>
            </a:r>
            <a:r>
              <a:rPr lang="en-US" altLang="ja-JP" dirty="0"/>
              <a:t>10</a:t>
            </a:r>
            <a:r>
              <a:rPr lang="ja-JP" altLang="en-US" dirty="0"/>
              <a:t>クラスのデータセットを</a:t>
            </a:r>
            <a:r>
              <a:rPr lang="en-US" altLang="ja-JP" dirty="0"/>
              <a:t>A, B</a:t>
            </a:r>
            <a:r>
              <a:rPr lang="ja-JP" altLang="en-US" dirty="0"/>
              <a:t>に入力し</a:t>
            </a:r>
            <a:r>
              <a:rPr lang="en-US" altLang="ja-JP" dirty="0"/>
              <a:t>, </a:t>
            </a:r>
            <a:r>
              <a:rPr lang="ja-JP" altLang="en-US" dirty="0"/>
              <a:t>得られた出力の次元を</a:t>
            </a:r>
            <a:r>
              <a:rPr lang="en-US" altLang="ja-JP" dirty="0"/>
              <a:t>10</a:t>
            </a:r>
            <a:r>
              <a:rPr lang="ja-JP" altLang="en-US" dirty="0"/>
              <a:t>クラスに拡張して和を求めた</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15</a:t>
            </a:fld>
            <a:endParaRPr kumimoji="1" lang="ja-JP" altLang="en-US"/>
          </a:p>
        </p:txBody>
      </p:sp>
    </p:spTree>
    <p:extLst>
      <p:ext uri="{BB962C8B-B14F-4D97-AF65-F5344CB8AC3E}">
        <p14:creationId xmlns:p14="http://schemas.microsoft.com/office/powerpoint/2010/main" val="369798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AC027B-F658-46BC-82FB-43918E21E2C4}"/>
              </a:ext>
            </a:extLst>
          </p:cNvPr>
          <p:cNvSpPr>
            <a:spLocks noGrp="1"/>
          </p:cNvSpPr>
          <p:nvPr>
            <p:ph type="title"/>
          </p:nvPr>
        </p:nvSpPr>
        <p:spPr/>
        <p:txBody>
          <a:bodyPr/>
          <a:lstStyle/>
          <a:p>
            <a:endParaRPr kumimoji="1" lang="ja-JP" altLang="en-US"/>
          </a:p>
        </p:txBody>
      </p:sp>
      <p:pic>
        <p:nvPicPr>
          <p:cNvPr id="7" name="コンテンツ プレースホルダー 6">
            <a:extLst>
              <a:ext uri="{FF2B5EF4-FFF2-40B4-BE49-F238E27FC236}">
                <a16:creationId xmlns:a16="http://schemas.microsoft.com/office/drawing/2014/main" id="{41C8B8AB-C406-408B-B382-B7C62E5CA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413" y="2347204"/>
            <a:ext cx="7886700" cy="3314529"/>
          </a:xfrm>
        </p:spPr>
      </p:pic>
      <p:sp>
        <p:nvSpPr>
          <p:cNvPr id="4" name="スライド番号プレースホルダー 3">
            <a:extLst>
              <a:ext uri="{FF2B5EF4-FFF2-40B4-BE49-F238E27FC236}">
                <a16:creationId xmlns:a16="http://schemas.microsoft.com/office/drawing/2014/main" id="{2F6130B3-EA15-4FC0-9D02-B1F3A35530A3}"/>
              </a:ext>
            </a:extLst>
          </p:cNvPr>
          <p:cNvSpPr>
            <a:spLocks noGrp="1"/>
          </p:cNvSpPr>
          <p:nvPr>
            <p:ph type="sldNum" sz="quarter" idx="12"/>
          </p:nvPr>
        </p:nvSpPr>
        <p:spPr/>
        <p:txBody>
          <a:bodyPr/>
          <a:lstStyle/>
          <a:p>
            <a:fld id="{C4CD1851-4943-4D29-B153-35642A3D04B9}" type="slidenum">
              <a:rPr kumimoji="1" lang="ja-JP" altLang="en-US" smtClean="0"/>
              <a:t>16</a:t>
            </a:fld>
            <a:endParaRPr kumimoji="1" lang="ja-JP" altLang="en-US"/>
          </a:p>
        </p:txBody>
      </p:sp>
    </p:spTree>
    <p:extLst>
      <p:ext uri="{BB962C8B-B14F-4D97-AF65-F5344CB8AC3E}">
        <p14:creationId xmlns:p14="http://schemas.microsoft.com/office/powerpoint/2010/main" val="55185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endParaRPr kumimoji="1" lang="ja-JP" altLang="en-US"/>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881" y="1293092"/>
            <a:ext cx="7254238" cy="4836158"/>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17</a:t>
            </a:fld>
            <a:endParaRPr kumimoji="1" lang="ja-JP" altLang="en-US"/>
          </a:p>
        </p:txBody>
      </p:sp>
    </p:spTree>
    <p:extLst>
      <p:ext uri="{BB962C8B-B14F-4D97-AF65-F5344CB8AC3E}">
        <p14:creationId xmlns:p14="http://schemas.microsoft.com/office/powerpoint/2010/main" val="1255260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7F3A9-9FBA-4738-B303-337B85424E88}"/>
              </a:ext>
            </a:extLst>
          </p:cNvPr>
          <p:cNvSpPr>
            <a:spLocks noGrp="1"/>
          </p:cNvSpPr>
          <p:nvPr>
            <p:ph type="title"/>
          </p:nvPr>
        </p:nvSpPr>
        <p:spPr/>
        <p:txBody>
          <a:bodyPr/>
          <a:lstStyle/>
          <a:p>
            <a:endParaRPr kumimoji="1" lang="ja-JP" altLang="en-US"/>
          </a:p>
        </p:txBody>
      </p:sp>
      <p:graphicFrame>
        <p:nvGraphicFramePr>
          <p:cNvPr id="5" name="コンテンツ プレースホルダー 4">
            <a:extLst>
              <a:ext uri="{FF2B5EF4-FFF2-40B4-BE49-F238E27FC236}">
                <a16:creationId xmlns:a16="http://schemas.microsoft.com/office/drawing/2014/main" id="{B6B06CBB-6400-40DF-89C5-C2A46F7C85A8}"/>
              </a:ext>
            </a:extLst>
          </p:cNvPr>
          <p:cNvGraphicFramePr>
            <a:graphicFrameLocks noGrp="1"/>
          </p:cNvGraphicFramePr>
          <p:nvPr>
            <p:ph idx="1"/>
            <p:extLst>
              <p:ext uri="{D42A27DB-BD31-4B8C-83A1-F6EECF244321}">
                <p14:modId xmlns:p14="http://schemas.microsoft.com/office/powerpoint/2010/main" val="3740085168"/>
              </p:ext>
            </p:extLst>
          </p:nvPr>
        </p:nvGraphicFramePr>
        <p:xfrm>
          <a:off x="633413" y="1828799"/>
          <a:ext cx="7886700" cy="3474720"/>
        </p:xfrm>
        <a:graphic>
          <a:graphicData uri="http://schemas.openxmlformats.org/drawingml/2006/table">
            <a:tbl>
              <a:tblPr firstRow="1" bandRow="1">
                <a:tableStyleId>{3B4B98B0-60AC-42C2-AFA5-B58CD77FA1E5}</a:tableStyleId>
              </a:tblPr>
              <a:tblGrid>
                <a:gridCol w="2931823">
                  <a:extLst>
                    <a:ext uri="{9D8B030D-6E8A-4147-A177-3AD203B41FA5}">
                      <a16:colId xmlns:a16="http://schemas.microsoft.com/office/drawing/2014/main" val="1572290402"/>
                    </a:ext>
                  </a:extLst>
                </a:gridCol>
                <a:gridCol w="4954877">
                  <a:extLst>
                    <a:ext uri="{9D8B030D-6E8A-4147-A177-3AD203B41FA5}">
                      <a16:colId xmlns:a16="http://schemas.microsoft.com/office/drawing/2014/main" val="2461103401"/>
                    </a:ext>
                  </a:extLst>
                </a:gridCol>
              </a:tblGrid>
              <a:tr h="490847">
                <a:tc>
                  <a:txBody>
                    <a:bodyPr/>
                    <a:lstStyle/>
                    <a:p>
                      <a:pPr algn="ctr"/>
                      <a:r>
                        <a:rPr kumimoji="1" lang="en-US" altLang="ja-JP" sz="3200" dirty="0"/>
                        <a:t>Optimizer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SDG</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940663"/>
                  </a:ext>
                </a:extLst>
              </a:tr>
              <a:tr h="490847">
                <a:tc>
                  <a:txBody>
                    <a:bodyPr/>
                    <a:lstStyle/>
                    <a:p>
                      <a:pPr algn="ctr"/>
                      <a:r>
                        <a:rPr kumimoji="1" lang="en-US" altLang="ja-JP" sz="3200" dirty="0"/>
                        <a:t>momentum</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0.9</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4107619"/>
                  </a:ext>
                </a:extLst>
              </a:tr>
              <a:tr h="490847">
                <a:tc>
                  <a:txBody>
                    <a:bodyPr/>
                    <a:lstStyle/>
                    <a:p>
                      <a:pPr algn="ctr"/>
                      <a:r>
                        <a:rPr kumimoji="1" lang="en-US" altLang="ja-JP" sz="3200" dirty="0" err="1"/>
                        <a:t>lr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0.001</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7394789"/>
                  </a:ext>
                </a:extLst>
              </a:tr>
              <a:tr h="490847">
                <a:tc>
                  <a:txBody>
                    <a:bodyPr/>
                    <a:lstStyle/>
                    <a:p>
                      <a:pPr algn="ctr"/>
                      <a:r>
                        <a:rPr kumimoji="1" lang="en-US" altLang="ja-JP" sz="3200" dirty="0"/>
                        <a:t>Loss</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Cross Entropy Loss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29591"/>
                  </a:ext>
                </a:extLst>
              </a:tr>
              <a:tr h="490847">
                <a:tc>
                  <a:txBody>
                    <a:bodyPr/>
                    <a:lstStyle/>
                    <a:p>
                      <a:pPr algn="ctr"/>
                      <a:r>
                        <a:rPr kumimoji="1" lang="en-US" altLang="ja-JP" sz="3200" dirty="0"/>
                        <a:t>batch size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64</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808799"/>
                  </a:ext>
                </a:extLst>
              </a:tr>
              <a:tr h="490847">
                <a:tc>
                  <a:txBody>
                    <a:bodyPr/>
                    <a:lstStyle/>
                    <a:p>
                      <a:pPr algn="ctr"/>
                      <a:r>
                        <a:rPr kumimoji="1" lang="en-US" altLang="ja-JP" sz="3200" dirty="0"/>
                        <a:t>epoch</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100</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031941"/>
                  </a:ext>
                </a:extLst>
              </a:tr>
            </a:tbl>
          </a:graphicData>
        </a:graphic>
      </p:graphicFrame>
      <p:sp>
        <p:nvSpPr>
          <p:cNvPr id="4" name="スライド番号プレースホルダー 3">
            <a:extLst>
              <a:ext uri="{FF2B5EF4-FFF2-40B4-BE49-F238E27FC236}">
                <a16:creationId xmlns:a16="http://schemas.microsoft.com/office/drawing/2014/main" id="{4DECE8ED-0DDE-4815-BF0A-8124AE881282}"/>
              </a:ext>
            </a:extLst>
          </p:cNvPr>
          <p:cNvSpPr>
            <a:spLocks noGrp="1"/>
          </p:cNvSpPr>
          <p:nvPr>
            <p:ph type="sldNum" sz="quarter" idx="12"/>
          </p:nvPr>
        </p:nvSpPr>
        <p:spPr/>
        <p:txBody>
          <a:bodyPr/>
          <a:lstStyle/>
          <a:p>
            <a:fld id="{C4CD1851-4943-4D29-B153-35642A3D04B9}" type="slidenum">
              <a:rPr kumimoji="1" lang="ja-JP" altLang="en-US" smtClean="0"/>
              <a:t>18</a:t>
            </a:fld>
            <a:endParaRPr kumimoji="1" lang="ja-JP" altLang="en-US"/>
          </a:p>
        </p:txBody>
      </p:sp>
    </p:spTree>
    <p:extLst>
      <p:ext uri="{BB962C8B-B14F-4D97-AF65-F5344CB8AC3E}">
        <p14:creationId xmlns:p14="http://schemas.microsoft.com/office/powerpoint/2010/main" val="910558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t>実験２</a:t>
            </a: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a:lstStyle/>
          <a:p>
            <a:r>
              <a:rPr kumimoji="1" lang="ja-JP" altLang="en-US" dirty="0"/>
              <a:t>手法</a:t>
            </a:r>
            <a:endParaRPr kumimoji="1" lang="en-US" altLang="ja-JP" dirty="0"/>
          </a:p>
          <a:p>
            <a:r>
              <a:rPr lang="ja-JP" altLang="en-US" dirty="0"/>
              <a:t>あるクラスの分類を複数のモデルで行うことで</a:t>
            </a:r>
            <a:r>
              <a:rPr lang="en-US" altLang="ja-JP" dirty="0"/>
              <a:t>, </a:t>
            </a:r>
            <a:r>
              <a:rPr lang="ja-JP" altLang="en-US" dirty="0"/>
              <a:t>実験</a:t>
            </a:r>
            <a:r>
              <a:rPr lang="en-US" altLang="ja-JP" dirty="0"/>
              <a:t>1</a:t>
            </a:r>
            <a:r>
              <a:rPr lang="ja-JP" altLang="en-US" dirty="0"/>
              <a:t>より高い精度の獲得を目指した</a:t>
            </a:r>
            <a:r>
              <a:rPr lang="en-US" altLang="ja-JP" dirty="0"/>
              <a:t>.</a:t>
            </a:r>
          </a:p>
          <a:p>
            <a:r>
              <a:rPr lang="en-US" altLang="ja-JP" dirty="0"/>
              <a:t>7</a:t>
            </a:r>
            <a:r>
              <a:rPr lang="ja-JP" altLang="en-US" dirty="0"/>
              <a:t>クラスを持つサブデータセットを</a:t>
            </a:r>
            <a:r>
              <a:rPr lang="en-US" altLang="ja-JP" dirty="0"/>
              <a:t>3</a:t>
            </a:r>
            <a:r>
              <a:rPr lang="ja-JP" altLang="en-US" dirty="0"/>
              <a:t>つ作成し</a:t>
            </a:r>
            <a:r>
              <a:rPr lang="en-US" altLang="ja-JP" dirty="0"/>
              <a:t>, </a:t>
            </a:r>
            <a:r>
              <a:rPr lang="ja-JP" altLang="en-US" dirty="0"/>
              <a:t>学習するモデルをそれぞれ</a:t>
            </a:r>
            <a:r>
              <a:rPr lang="en-US" altLang="ja-JP" dirty="0"/>
              <a:t>A, B, C</a:t>
            </a:r>
            <a:r>
              <a:rPr lang="ja-JP" altLang="en-US" dirty="0"/>
              <a:t>とした</a:t>
            </a:r>
            <a:r>
              <a:rPr lang="en-US" altLang="ja-JP" dirty="0"/>
              <a:t>.</a:t>
            </a:r>
          </a:p>
          <a:p>
            <a:r>
              <a:rPr lang="ja-JP" altLang="en-US" dirty="0"/>
              <a:t>各データセットのクラスは</a:t>
            </a:r>
            <a:r>
              <a:rPr lang="en-US" altLang="ja-JP" dirty="0"/>
              <a:t>, 2</a:t>
            </a:r>
            <a:r>
              <a:rPr lang="ja-JP" altLang="en-US" dirty="0"/>
              <a:t>つ以上の分類器でクラスを推定できるように振り分けた</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19</a:t>
            </a:fld>
            <a:endParaRPr kumimoji="1" lang="ja-JP" altLang="en-US"/>
          </a:p>
        </p:txBody>
      </p:sp>
    </p:spTree>
    <p:extLst>
      <p:ext uri="{BB962C8B-B14F-4D97-AF65-F5344CB8AC3E}">
        <p14:creationId xmlns:p14="http://schemas.microsoft.com/office/powerpoint/2010/main" val="205646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err="1"/>
              <a:t>AutoML</a:t>
            </a:r>
            <a:endParaRPr lang="en-US" altLang="ja-JP" sz="2800" dirty="0"/>
          </a:p>
          <a:p>
            <a:pPr marL="342900" lvl="1" indent="0">
              <a:buNone/>
            </a:pPr>
            <a:r>
              <a:rPr lang="en-US" altLang="ja-JP" sz="2800" dirty="0"/>
              <a:t>NAS</a:t>
            </a:r>
          </a:p>
          <a:p>
            <a:pPr marL="342900" lvl="1" indent="0">
              <a:buNone/>
            </a:pPr>
            <a:r>
              <a:rPr lang="en-US" altLang="ja-JP" sz="2800" dirty="0" err="1"/>
              <a:t>AutoAugment</a:t>
            </a:r>
            <a:endParaRPr lang="en-US" altLang="ja-JP" sz="2800" dirty="0"/>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2</a:t>
            </a:fld>
            <a:endParaRPr kumimoji="1" lang="ja-JP" altLang="en-US"/>
          </a:p>
        </p:txBody>
      </p:sp>
    </p:spTree>
    <p:extLst>
      <p:ext uri="{BB962C8B-B14F-4D97-AF65-F5344CB8AC3E}">
        <p14:creationId xmlns:p14="http://schemas.microsoft.com/office/powerpoint/2010/main" val="209342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endParaRPr kumimoji="1" lang="ja-JP" altLang="en-US"/>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609" y="1427830"/>
            <a:ext cx="7392782" cy="492852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20</a:t>
            </a:fld>
            <a:endParaRPr kumimoji="1" lang="ja-JP" altLang="en-US"/>
          </a:p>
        </p:txBody>
      </p:sp>
    </p:spTree>
    <p:extLst>
      <p:ext uri="{BB962C8B-B14F-4D97-AF65-F5344CB8AC3E}">
        <p14:creationId xmlns:p14="http://schemas.microsoft.com/office/powerpoint/2010/main" val="360412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a:normAutofit fontScale="92500" lnSpcReduction="20000"/>
          </a:bodyPr>
          <a:lstStyle/>
          <a:p>
            <a:r>
              <a:rPr lang="ja-JP" altLang="en-US" dirty="0"/>
              <a:t>実験</a:t>
            </a:r>
            <a:r>
              <a:rPr lang="en-US" altLang="ja-JP" dirty="0"/>
              <a:t>1</a:t>
            </a:r>
            <a:r>
              <a:rPr lang="ja-JP" altLang="en-US" dirty="0"/>
              <a:t>ではクラスを拡張したデータセットでの</a:t>
            </a:r>
            <a:r>
              <a:rPr lang="en-US" altLang="ja-JP" dirty="0"/>
              <a:t>, </a:t>
            </a:r>
            <a:r>
              <a:rPr lang="ja-JP" altLang="en-US" dirty="0"/>
              <a:t>モデルの結合の有効性を見た</a:t>
            </a:r>
            <a:r>
              <a:rPr lang="en-US" altLang="ja-JP" dirty="0"/>
              <a:t>.</a:t>
            </a:r>
          </a:p>
          <a:p>
            <a:r>
              <a:rPr lang="ja-JP" altLang="en-US" dirty="0"/>
              <a:t>実験</a:t>
            </a:r>
            <a:r>
              <a:rPr lang="en-US" altLang="ja-JP" dirty="0"/>
              <a:t>2</a:t>
            </a:r>
            <a:r>
              <a:rPr lang="ja-JP" altLang="en-US" dirty="0"/>
              <a:t>では分類の結果を重ね合わせることで</a:t>
            </a:r>
            <a:r>
              <a:rPr lang="en-US" altLang="ja-JP" dirty="0"/>
              <a:t>, </a:t>
            </a:r>
            <a:r>
              <a:rPr lang="ja-JP" altLang="en-US" dirty="0"/>
              <a:t>テスト精度が非常に高まることが分かった</a:t>
            </a:r>
            <a:r>
              <a:rPr lang="en-US" altLang="ja-JP" dirty="0"/>
              <a:t>.</a:t>
            </a:r>
          </a:p>
          <a:p>
            <a:endParaRPr lang="en-US" altLang="ja-JP" dirty="0"/>
          </a:p>
          <a:p>
            <a:r>
              <a:rPr lang="ja-JP" altLang="en-US" dirty="0"/>
              <a:t>色情報の似た画像クラスを含めることで効果的に</a:t>
            </a:r>
            <a:r>
              <a:rPr lang="en-US" altLang="ja-JP" dirty="0"/>
              <a:t>, </a:t>
            </a:r>
            <a:r>
              <a:rPr lang="ja-JP" altLang="en-US" dirty="0"/>
              <a:t>形状的特徴を学習するように促すなど</a:t>
            </a:r>
            <a:r>
              <a:rPr lang="en-US" altLang="ja-JP" dirty="0"/>
              <a:t>, </a:t>
            </a:r>
            <a:r>
              <a:rPr lang="ja-JP" altLang="en-US" dirty="0"/>
              <a:t>データセットの統合におけるクラスの組み合わせに関する問題を考えたい？</a:t>
            </a:r>
          </a:p>
          <a:p>
            <a:endParaRPr lang="ja-JP" altLang="en-US" dirty="0"/>
          </a:p>
          <a:p>
            <a:r>
              <a:rPr lang="ja-JP" altLang="en-US" dirty="0"/>
              <a:t>図</a:t>
            </a:r>
            <a:r>
              <a:rPr lang="en-US" altLang="ja-JP" dirty="0"/>
              <a:t>\ref{fig:accuracy5}, \ref{fig:accuracy7}</a:t>
            </a:r>
            <a:r>
              <a:rPr lang="ja-JP" altLang="en-US" dirty="0"/>
              <a:t>ともにインデックスが前半のクラスを持つモデルでは</a:t>
            </a:r>
            <a:r>
              <a:rPr lang="en-US" altLang="ja-JP" dirty="0"/>
              <a:t>, </a:t>
            </a:r>
            <a:r>
              <a:rPr lang="ja-JP" altLang="en-US" dirty="0"/>
              <a:t>正答率が低い傾向が見られた</a:t>
            </a:r>
            <a:r>
              <a:rPr lang="en-US" altLang="ja-JP" dirty="0"/>
              <a:t>. </a:t>
            </a:r>
            <a:r>
              <a:rPr lang="ja-JP" altLang="en-US" dirty="0"/>
              <a:t>再度学習を行っても変わらなかったため誤差の影響ではなく</a:t>
            </a:r>
            <a:r>
              <a:rPr lang="en-US" altLang="ja-JP" dirty="0"/>
              <a:t>, </a:t>
            </a:r>
            <a:r>
              <a:rPr lang="ja-JP" altLang="en-US" dirty="0"/>
              <a:t>困難なクラスの分類によって精度が下がっていると考えられる</a:t>
            </a:r>
            <a:r>
              <a:rPr lang="en-US" altLang="ja-JP" dirty="0"/>
              <a:t>. </a:t>
            </a:r>
            <a:r>
              <a:rPr lang="ja-JP" altLang="en-US" dirty="0"/>
              <a:t>これはクラスを単純に分割したことによる偏りに原因がある</a:t>
            </a:r>
            <a:r>
              <a:rPr lang="en-US" altLang="ja-JP" dirty="0"/>
              <a:t>.</a:t>
            </a:r>
          </a:p>
          <a:p>
            <a:endParaRPr lang="en-US" altLang="ja-JP" dirty="0"/>
          </a:p>
          <a:p>
            <a:r>
              <a:rPr lang="ja-JP" altLang="en-US" dirty="0"/>
              <a:t>様々なクラスの組み合わせパターンで実験することで</a:t>
            </a:r>
            <a:r>
              <a:rPr lang="en-US" altLang="ja-JP" dirty="0"/>
              <a:t>, </a:t>
            </a:r>
            <a:r>
              <a:rPr lang="ja-JP" altLang="en-US" dirty="0"/>
              <a:t>クラスの潜在的な識別難度や</a:t>
            </a:r>
            <a:r>
              <a:rPr lang="en-US" altLang="ja-JP" dirty="0"/>
              <a:t>, </a:t>
            </a:r>
            <a:r>
              <a:rPr lang="ja-JP" altLang="en-US" dirty="0"/>
              <a:t>類似クラス間の識別における相互作用などを確かめたい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21</a:t>
            </a:fld>
            <a:endParaRPr kumimoji="1" lang="ja-JP" altLang="en-US"/>
          </a:p>
        </p:txBody>
      </p:sp>
    </p:spTree>
    <p:extLst>
      <p:ext uri="{BB962C8B-B14F-4D97-AF65-F5344CB8AC3E}">
        <p14:creationId xmlns:p14="http://schemas.microsoft.com/office/powerpoint/2010/main" val="1205427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1EEB7-4CAE-4943-A89E-46AA1FEB179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1759CCB-DED3-4CA6-829B-0C3FCB41E636}"/>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BEF9FA-EC0B-4EF6-9D3A-A66F44722485}"/>
              </a:ext>
            </a:extLst>
          </p:cNvPr>
          <p:cNvSpPr>
            <a:spLocks noGrp="1"/>
          </p:cNvSpPr>
          <p:nvPr>
            <p:ph type="sldNum" sz="quarter" idx="12"/>
          </p:nvPr>
        </p:nvSpPr>
        <p:spPr/>
        <p:txBody>
          <a:bodyPr/>
          <a:lstStyle/>
          <a:p>
            <a:fld id="{C4CD1851-4943-4D29-B153-35642A3D04B9}" type="slidenum">
              <a:rPr kumimoji="1" lang="ja-JP" altLang="en-US" smtClean="0"/>
              <a:t>22</a:t>
            </a:fld>
            <a:endParaRPr kumimoji="1" lang="ja-JP" altLang="en-US"/>
          </a:p>
        </p:txBody>
      </p:sp>
    </p:spTree>
    <p:extLst>
      <p:ext uri="{BB962C8B-B14F-4D97-AF65-F5344CB8AC3E}">
        <p14:creationId xmlns:p14="http://schemas.microsoft.com/office/powerpoint/2010/main" val="3866001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84D90-756A-4079-A579-FFE3F23C2A62}"/>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BA5DAA0D-9E0B-4036-A085-039E2E9D93BC}"/>
              </a:ext>
            </a:extLst>
          </p:cNvPr>
          <p:cNvSpPr>
            <a:spLocks noGrp="1"/>
          </p:cNvSpPr>
          <p:nvPr>
            <p:ph idx="1"/>
          </p:nvPr>
        </p:nvSpPr>
        <p:spPr/>
        <p:txBody>
          <a:bodyPr/>
          <a:lstStyle/>
          <a:p>
            <a:r>
              <a:rPr lang="ja-JP" altLang="en-US" dirty="0"/>
              <a:t>今後の展望として</a:t>
            </a:r>
            <a:r>
              <a:rPr lang="en-US" altLang="ja-JP" dirty="0"/>
              <a:t>, ~</a:t>
            </a:r>
            <a:r>
              <a:rPr lang="ja-JP" altLang="en-US" dirty="0" err="1"/>
              <a:t>らの</a:t>
            </a:r>
            <a:r>
              <a:rPr lang="ja-JP" altLang="en-US" dirty="0"/>
              <a:t>論文中</a:t>
            </a:r>
            <a:r>
              <a:rPr lang="en-US" altLang="ja-JP" dirty="0"/>
              <a:t>\cite{ANAS}</a:t>
            </a:r>
            <a:r>
              <a:rPr lang="ja-JP" altLang="en-US" dirty="0"/>
              <a:t>のモデルを再現する</a:t>
            </a:r>
            <a:r>
              <a:rPr lang="en-US" altLang="ja-JP" dirty="0"/>
              <a:t>, </a:t>
            </a:r>
            <a:r>
              <a:rPr lang="ja-JP" altLang="en-US" dirty="0"/>
              <a:t>ネットワークの構造を探索する</a:t>
            </a:r>
            <a:r>
              <a:rPr lang="en-US" altLang="ja-JP" dirty="0"/>
              <a:t>NAS</a:t>
            </a:r>
            <a:r>
              <a:rPr lang="ja-JP" altLang="en-US" dirty="0"/>
              <a:t>ファミリのシステムを実装し</a:t>
            </a:r>
            <a:r>
              <a:rPr lang="en-US" altLang="ja-JP" dirty="0"/>
              <a:t>,</a:t>
            </a:r>
          </a:p>
          <a:p>
            <a:r>
              <a:rPr lang="ja-JP" altLang="en-US" dirty="0"/>
              <a:t>簡単な問題で動作実験を行うことで</a:t>
            </a:r>
            <a:r>
              <a:rPr lang="en-US" altLang="ja-JP" dirty="0"/>
              <a:t>, NAS</a:t>
            </a:r>
            <a:r>
              <a:rPr lang="ja-JP" altLang="en-US" dirty="0"/>
              <a:t>の理解を深めたい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A31FADAA-47C8-4E15-9A57-ECC9BCFA0CBC}"/>
              </a:ext>
            </a:extLst>
          </p:cNvPr>
          <p:cNvSpPr>
            <a:spLocks noGrp="1"/>
          </p:cNvSpPr>
          <p:nvPr>
            <p:ph type="sldNum" sz="quarter" idx="12"/>
          </p:nvPr>
        </p:nvSpPr>
        <p:spPr/>
        <p:txBody>
          <a:bodyPr/>
          <a:lstStyle/>
          <a:p>
            <a:fld id="{C4CD1851-4943-4D29-B153-35642A3D04B9}" type="slidenum">
              <a:rPr kumimoji="1" lang="ja-JP" altLang="en-US" smtClean="0"/>
              <a:t>23</a:t>
            </a:fld>
            <a:endParaRPr kumimoji="1" lang="ja-JP" altLang="en-US"/>
          </a:p>
        </p:txBody>
      </p:sp>
    </p:spTree>
    <p:extLst>
      <p:ext uri="{BB962C8B-B14F-4D97-AF65-F5344CB8AC3E}">
        <p14:creationId xmlns:p14="http://schemas.microsoft.com/office/powerpoint/2010/main" val="321834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B8DA1-BA47-4BC9-A475-561F144AE0AD}"/>
              </a:ext>
            </a:extLst>
          </p:cNvPr>
          <p:cNvSpPr>
            <a:spLocks noGrp="1"/>
          </p:cNvSpPr>
          <p:nvPr>
            <p:ph type="title"/>
          </p:nvPr>
        </p:nvSpPr>
        <p:spPr/>
        <p:txBody>
          <a:bodyPr/>
          <a:lstStyle/>
          <a:p>
            <a:r>
              <a:rPr lang="ja-JP" altLang="en-US" dirty="0"/>
              <a:t>ご清聴ありがとうございました</a:t>
            </a:r>
            <a:endParaRPr kumimoji="1" lang="ja-JP" altLang="en-US" dirty="0"/>
          </a:p>
        </p:txBody>
      </p:sp>
      <p:sp>
        <p:nvSpPr>
          <p:cNvPr id="3" name="コンテンツ プレースホルダー 2">
            <a:extLst>
              <a:ext uri="{FF2B5EF4-FFF2-40B4-BE49-F238E27FC236}">
                <a16:creationId xmlns:a16="http://schemas.microsoft.com/office/drawing/2014/main" id="{DB068CA5-C6B4-4C4B-94D1-D40D714FE2C1}"/>
              </a:ext>
            </a:extLst>
          </p:cNvPr>
          <p:cNvSpPr>
            <a:spLocks noGrp="1"/>
          </p:cNvSpPr>
          <p:nvPr>
            <p:ph idx="1"/>
          </p:nvPr>
        </p:nvSpPr>
        <p:spPr/>
        <p:txBody>
          <a:bodyPr/>
          <a:lstStyle/>
          <a:p>
            <a:r>
              <a:rPr kumimoji="1" lang="ja-JP" altLang="en-US" dirty="0"/>
              <a:t>（参考資料？）</a:t>
            </a:r>
          </a:p>
        </p:txBody>
      </p:sp>
      <p:sp>
        <p:nvSpPr>
          <p:cNvPr id="4" name="スライド番号プレースホルダー 3">
            <a:extLst>
              <a:ext uri="{FF2B5EF4-FFF2-40B4-BE49-F238E27FC236}">
                <a16:creationId xmlns:a16="http://schemas.microsoft.com/office/drawing/2014/main" id="{E7E7C3AE-6284-4CA9-A9BA-CEE05734DD46}"/>
              </a:ext>
            </a:extLst>
          </p:cNvPr>
          <p:cNvSpPr>
            <a:spLocks noGrp="1"/>
          </p:cNvSpPr>
          <p:nvPr>
            <p:ph type="sldNum" sz="quarter" idx="12"/>
          </p:nvPr>
        </p:nvSpPr>
        <p:spPr/>
        <p:txBody>
          <a:bodyPr/>
          <a:lstStyle/>
          <a:p>
            <a:fld id="{C4CD1851-4943-4D29-B153-35642A3D04B9}" type="slidenum">
              <a:rPr kumimoji="1" lang="ja-JP" altLang="en-US" smtClean="0"/>
              <a:t>24</a:t>
            </a:fld>
            <a:endParaRPr kumimoji="1" lang="ja-JP" altLang="en-US"/>
          </a:p>
        </p:txBody>
      </p:sp>
    </p:spTree>
    <p:extLst>
      <p:ext uri="{BB962C8B-B14F-4D97-AF65-F5344CB8AC3E}">
        <p14:creationId xmlns:p14="http://schemas.microsoft.com/office/powerpoint/2010/main" val="139715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a:lstStyle/>
          <a:p>
            <a:r>
              <a:rPr kumimoji="1" lang="en-US" altLang="ja-JP" dirty="0"/>
              <a:t>DNN</a:t>
            </a:r>
          </a:p>
          <a:p>
            <a:r>
              <a:rPr lang="ja-JP" altLang="en-US" dirty="0"/>
              <a:t>画像・音声・自然言語</a:t>
            </a:r>
            <a:endParaRPr lang="en-US" altLang="ja-JP" dirty="0"/>
          </a:p>
          <a:p>
            <a:endParaRPr kumimoji="1" lang="en-US" altLang="ja-JP" dirty="0"/>
          </a:p>
          <a:p>
            <a:r>
              <a:rPr lang="ja-JP" altLang="en-US" dirty="0"/>
              <a:t>設計は手作業</a:t>
            </a:r>
            <a:endParaRPr kumimoji="1" lang="ja-JP" altLang="en-US" dirty="0"/>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3</a:t>
            </a:fld>
            <a:endParaRPr kumimoji="1" lang="ja-JP" altLang="en-US"/>
          </a:p>
        </p:txBody>
      </p:sp>
    </p:spTree>
    <p:extLst>
      <p:ext uri="{BB962C8B-B14F-4D97-AF65-F5344CB8AC3E}">
        <p14:creationId xmlns:p14="http://schemas.microsoft.com/office/powerpoint/2010/main" val="403816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a:lstStyle/>
          <a:p>
            <a:r>
              <a:rPr kumimoji="1" lang="en-US" altLang="ja-JP" dirty="0" err="1"/>
              <a:t>AutoML</a:t>
            </a:r>
            <a:endParaRPr kumimoji="1" lang="en-US" altLang="ja-JP" dirty="0"/>
          </a:p>
          <a:p>
            <a:r>
              <a:rPr lang="en-US" altLang="ja-JP" dirty="0"/>
              <a:t>NAS</a:t>
            </a:r>
          </a:p>
          <a:p>
            <a:r>
              <a:rPr kumimoji="1" lang="en-US" altLang="ja-JP" dirty="0" err="1"/>
              <a:t>AutoAugment</a:t>
            </a:r>
            <a:endParaRPr kumimoji="1" lang="ja-JP" altLang="en-US" dirty="0"/>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4</a:t>
            </a:fld>
            <a:endParaRPr kumimoji="1" lang="ja-JP" altLang="en-US"/>
          </a:p>
        </p:txBody>
      </p:sp>
    </p:spTree>
    <p:extLst>
      <p:ext uri="{BB962C8B-B14F-4D97-AF65-F5344CB8AC3E}">
        <p14:creationId xmlns:p14="http://schemas.microsoft.com/office/powerpoint/2010/main" val="425017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lstStyle/>
          <a:p>
            <a:r>
              <a:rPr lang="en-US" altLang="ja-JP" dirty="0" err="1"/>
              <a:t>AutoML</a:t>
            </a:r>
            <a:endParaRPr kumimoji="1" lang="ja-JP" altLang="en-US" dirty="0"/>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a:lstStyle/>
          <a:p>
            <a:r>
              <a:rPr lang="ja-JP" altLang="en-US" dirty="0"/>
              <a:t>機械学習モデルの設計を自動化</a:t>
            </a:r>
            <a:endParaRPr lang="en-US" altLang="ja-JP" dirty="0"/>
          </a:p>
          <a:p>
            <a:endParaRPr kumimoji="1" lang="en-US" altLang="ja-JP" dirty="0"/>
          </a:p>
          <a:p>
            <a:r>
              <a:rPr lang="ja-JP" altLang="en-US" dirty="0"/>
              <a:t>時間コストの削減・性能の向上</a:t>
            </a:r>
          </a:p>
          <a:p>
            <a:r>
              <a:rPr lang="ja-JP" altLang="en-US" dirty="0"/>
              <a:t>アルゴリズムの評価</a:t>
            </a:r>
            <a:r>
              <a:rPr lang="en-US" altLang="ja-JP" dirty="0"/>
              <a:t>, </a:t>
            </a:r>
            <a:r>
              <a:rPr lang="ja-JP" altLang="en-US" dirty="0"/>
              <a:t>比較のためパラメータの最適性の影響を緩和</a:t>
            </a:r>
          </a:p>
          <a:p>
            <a:r>
              <a:rPr lang="ja-JP" altLang="en-US" dirty="0"/>
              <a:t>パラメータが与える影響の知識の必要性を排除</a:t>
            </a:r>
            <a:endParaRPr kumimoji="1" lang="ja-JP" altLang="en-US" dirty="0"/>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5</a:t>
            </a:fld>
            <a:endParaRPr kumimoji="1" lang="ja-JP" altLang="en-US"/>
          </a:p>
        </p:txBody>
      </p:sp>
    </p:spTree>
    <p:extLst>
      <p:ext uri="{BB962C8B-B14F-4D97-AF65-F5344CB8AC3E}">
        <p14:creationId xmlns:p14="http://schemas.microsoft.com/office/powerpoint/2010/main" val="258263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kumimoji="1" lang="en-US" altLang="ja-JP" dirty="0" err="1"/>
              <a:t>AutoML</a:t>
            </a:r>
            <a:br>
              <a:rPr kumimoji="1" lang="en-US" altLang="ja-JP" dirty="0"/>
            </a:br>
            <a:r>
              <a:rPr kumimoji="1" lang="ja-JP" altLang="en-US" dirty="0"/>
              <a:t>主要カテゴリ</a:t>
            </a: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p:txBody>
          <a:bodyPr>
            <a:normAutofit lnSpcReduction="10000"/>
          </a:bodyPr>
          <a:lstStyle/>
          <a:p>
            <a:r>
              <a:rPr lang="ja-JP" altLang="en-US" dirty="0"/>
              <a:t>単純な生成・評価法</a:t>
            </a:r>
            <a:endParaRPr lang="en-US" altLang="ja-JP" dirty="0"/>
          </a:p>
          <a:p>
            <a:r>
              <a:rPr lang="en-US" altLang="ja-JP" dirty="0"/>
              <a:t>  </a:t>
            </a:r>
            <a:r>
              <a:rPr lang="ja-JP" altLang="en-US" dirty="0"/>
              <a:t>生成段階で候補となる設定を生成</a:t>
            </a:r>
            <a:r>
              <a:rPr lang="en-US" altLang="ja-JP" dirty="0"/>
              <a:t>, </a:t>
            </a:r>
            <a:r>
              <a:rPr lang="ja-JP" altLang="en-US" dirty="0"/>
              <a:t>評価段階で評価して最適な設定を見つける手法</a:t>
            </a:r>
            <a:r>
              <a:rPr lang="en-US" altLang="ja-JP" dirty="0"/>
              <a:t>.</a:t>
            </a:r>
          </a:p>
          <a:p>
            <a:endParaRPr lang="en-US" altLang="ja-JP" dirty="0"/>
          </a:p>
          <a:p>
            <a:r>
              <a:rPr lang="ja-JP" altLang="en-US" dirty="0"/>
              <a:t>反復的生成・評価法</a:t>
            </a:r>
            <a:endParaRPr lang="en-US" altLang="ja-JP" dirty="0"/>
          </a:p>
          <a:p>
            <a:r>
              <a:rPr lang="en-US" altLang="ja-JP" dirty="0"/>
              <a:t>  </a:t>
            </a:r>
            <a:r>
              <a:rPr lang="ja-JP" altLang="en-US" dirty="0"/>
              <a:t>少数の設定を生成して</a:t>
            </a:r>
            <a:r>
              <a:rPr lang="en-US" altLang="ja-JP" dirty="0"/>
              <a:t>, </a:t>
            </a:r>
            <a:r>
              <a:rPr lang="ja-JP" altLang="en-US" dirty="0"/>
              <a:t>最も優れたものをみつけ</a:t>
            </a:r>
            <a:r>
              <a:rPr lang="en-US" altLang="ja-JP" dirty="0"/>
              <a:t>, </a:t>
            </a:r>
            <a:r>
              <a:rPr lang="ja-JP" altLang="en-US" dirty="0"/>
              <a:t>反復的に生成する新しい設定の指針とする手法</a:t>
            </a:r>
            <a:r>
              <a:rPr lang="en-US" altLang="ja-JP" dirty="0"/>
              <a:t>.</a:t>
            </a:r>
          </a:p>
          <a:p>
            <a:endParaRPr lang="en-US" altLang="ja-JP" dirty="0"/>
          </a:p>
          <a:p>
            <a:r>
              <a:rPr lang="ja-JP" altLang="en-US" dirty="0"/>
              <a:t>高レベルの生成・評価方法</a:t>
            </a:r>
            <a:endParaRPr lang="en-US" altLang="ja-JP" dirty="0"/>
          </a:p>
          <a:p>
            <a:r>
              <a:rPr lang="en-US" altLang="ja-JP" dirty="0"/>
              <a:t>  </a:t>
            </a:r>
            <a:r>
              <a:rPr lang="ja-JP" altLang="en-US" dirty="0"/>
              <a:t>高レベル生成機構として既存の自動パラメータチューニング手法や探索手法を持ち</a:t>
            </a:r>
            <a:r>
              <a:rPr lang="en-US" altLang="ja-JP" dirty="0"/>
              <a:t>,</a:t>
            </a:r>
          </a:p>
          <a:p>
            <a:r>
              <a:rPr lang="en-US" altLang="ja-JP" dirty="0"/>
              <a:t>  </a:t>
            </a:r>
            <a:r>
              <a:rPr lang="ja-JP" altLang="en-US" dirty="0"/>
              <a:t>少数精鋭の設定を生成し評価段階では慎重に評価する手法</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6</a:t>
            </a:fld>
            <a:endParaRPr kumimoji="1" lang="ja-JP" altLang="en-US"/>
          </a:p>
        </p:txBody>
      </p:sp>
    </p:spTree>
    <p:extLst>
      <p:ext uri="{BB962C8B-B14F-4D97-AF65-F5344CB8AC3E}">
        <p14:creationId xmlns:p14="http://schemas.microsoft.com/office/powerpoint/2010/main" val="27802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lstStyle/>
          <a:p>
            <a:r>
              <a:rPr kumimoji="1" lang="en-US" altLang="ja-JP" dirty="0" err="1"/>
              <a:t>AutoML</a:t>
            </a:r>
            <a:br>
              <a:rPr kumimoji="1" lang="en-US" altLang="ja-JP" dirty="0"/>
            </a:br>
            <a:r>
              <a:rPr kumimoji="1" lang="ja-JP" altLang="en-US" dirty="0"/>
              <a:t>サブカテゴリ</a:t>
            </a:r>
          </a:p>
        </p:txBody>
      </p:sp>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a:normAutofit fontScale="77500" lnSpcReduction="20000"/>
          </a:bodyPr>
          <a:lstStyle/>
          <a:p>
            <a:r>
              <a:rPr lang="ja-JP" altLang="en-US" dirty="0"/>
              <a:t>繰り返し評価法</a:t>
            </a:r>
            <a:endParaRPr lang="en-US" altLang="ja-JP" dirty="0"/>
          </a:p>
          <a:p>
            <a:r>
              <a:rPr lang="en-US" altLang="ja-JP" dirty="0"/>
              <a:t>  </a:t>
            </a:r>
            <a:r>
              <a:rPr lang="ja-JP" altLang="en-US" dirty="0"/>
              <a:t>複数回の評価を</a:t>
            </a:r>
            <a:r>
              <a:rPr lang="en-US" altLang="ja-JP" dirty="0"/>
              <a:t>, </a:t>
            </a:r>
            <a:r>
              <a:rPr lang="ja-JP" altLang="en-US" dirty="0"/>
              <a:t>平均することなどで評価する手法</a:t>
            </a:r>
            <a:r>
              <a:rPr lang="en-US" altLang="ja-JP" dirty="0"/>
              <a:t>.</a:t>
            </a:r>
          </a:p>
          <a:p>
            <a:endParaRPr lang="en-US" altLang="ja-JP" dirty="0"/>
          </a:p>
          <a:p>
            <a:r>
              <a:rPr lang="en-US" altLang="ja-JP" dirty="0"/>
              <a:t>F-Racing</a:t>
            </a:r>
          </a:p>
          <a:p>
            <a:r>
              <a:rPr lang="en-US" altLang="ja-JP" dirty="0"/>
              <a:t> </a:t>
            </a:r>
            <a:r>
              <a:rPr lang="ja-JP" altLang="en-US" dirty="0"/>
              <a:t>統計的に劣る評価の設定を段階的に排除し</a:t>
            </a:r>
            <a:r>
              <a:rPr lang="en-US" altLang="ja-JP" dirty="0"/>
              <a:t>, </a:t>
            </a:r>
            <a:r>
              <a:rPr lang="ja-JP" altLang="en-US" dirty="0"/>
              <a:t>有望な候補に計算を集中する手法</a:t>
            </a:r>
            <a:r>
              <a:rPr lang="en-US" altLang="ja-JP" dirty="0"/>
              <a:t>. </a:t>
            </a:r>
            <a:r>
              <a:rPr lang="ja-JP" altLang="en-US" dirty="0"/>
              <a:t>繰り返し評価より効率的になる</a:t>
            </a:r>
            <a:r>
              <a:rPr lang="en-US" altLang="ja-JP" dirty="0"/>
              <a:t>.</a:t>
            </a:r>
          </a:p>
          <a:p>
            <a:endParaRPr lang="en-US" altLang="ja-JP" dirty="0"/>
          </a:p>
          <a:p>
            <a:r>
              <a:rPr lang="ja-JP" altLang="en-US" dirty="0"/>
              <a:t>インテンシフィケーション</a:t>
            </a:r>
            <a:r>
              <a:rPr lang="en-US" altLang="ja-JP" dirty="0"/>
              <a:t>(</a:t>
            </a:r>
            <a:r>
              <a:rPr lang="ja-JP" altLang="en-US" dirty="0"/>
              <a:t>強化</a:t>
            </a:r>
            <a:r>
              <a:rPr lang="en-US" altLang="ja-JP" dirty="0"/>
              <a:t>)</a:t>
            </a:r>
          </a:p>
          <a:p>
            <a:r>
              <a:rPr lang="en-US" altLang="ja-JP" dirty="0"/>
              <a:t>  </a:t>
            </a:r>
            <a:r>
              <a:rPr lang="ja-JP" altLang="en-US" dirty="0"/>
              <a:t>問題のリストで候補設定と暫定設定の評価を次々比較し</a:t>
            </a:r>
            <a:r>
              <a:rPr lang="en-US" altLang="ja-JP" dirty="0"/>
              <a:t>, </a:t>
            </a:r>
            <a:r>
              <a:rPr lang="ja-JP" altLang="en-US" dirty="0"/>
              <a:t>劣る場合は途中で排除し</a:t>
            </a:r>
            <a:r>
              <a:rPr lang="en-US" altLang="ja-JP" dirty="0"/>
              <a:t>, </a:t>
            </a:r>
            <a:r>
              <a:rPr lang="ja-JP" altLang="en-US" dirty="0"/>
              <a:t>そうでなければ候補が暫定設定となる手法</a:t>
            </a:r>
            <a:r>
              <a:rPr lang="en-US" altLang="ja-JP" dirty="0"/>
              <a:t>.</a:t>
            </a:r>
          </a:p>
          <a:p>
            <a:endParaRPr lang="en-US" altLang="ja-JP" dirty="0"/>
          </a:p>
          <a:p>
            <a:r>
              <a:rPr lang="ja-JP" altLang="en-US" dirty="0"/>
              <a:t>シャープニング </a:t>
            </a:r>
            <a:endParaRPr lang="en-US" altLang="ja-JP" dirty="0"/>
          </a:p>
          <a:p>
            <a:r>
              <a:rPr lang="ja-JP" altLang="en-US" dirty="0"/>
              <a:t>少ないテスト数で評価を始め</a:t>
            </a:r>
            <a:r>
              <a:rPr lang="en-US" altLang="ja-JP" dirty="0"/>
              <a:t>, </a:t>
            </a:r>
            <a:r>
              <a:rPr lang="ja-JP" altLang="en-US" dirty="0"/>
              <a:t>将来性のある設定のテスト数を</a:t>
            </a:r>
            <a:r>
              <a:rPr lang="en-US" altLang="ja-JP" dirty="0"/>
              <a:t>2</a:t>
            </a:r>
            <a:r>
              <a:rPr lang="ja-JP" altLang="en-US" dirty="0"/>
              <a:t>倍にすることで素早く探索できる手法</a:t>
            </a:r>
            <a:r>
              <a:rPr lang="en-US" altLang="ja-JP" dirty="0"/>
              <a:t>.</a:t>
            </a:r>
          </a:p>
          <a:p>
            <a:endParaRPr lang="en-US" altLang="ja-JP" dirty="0"/>
          </a:p>
          <a:p>
            <a:r>
              <a:rPr lang="en-US" altLang="ja-JP" dirty="0"/>
              <a:t> </a:t>
            </a:r>
            <a:r>
              <a:rPr lang="ja-JP" altLang="en-US" dirty="0"/>
              <a:t>アダプティブキャッピング </a:t>
            </a:r>
            <a:endParaRPr lang="en-US" altLang="ja-JP" dirty="0"/>
          </a:p>
          <a:p>
            <a:r>
              <a:rPr lang="ja-JP" altLang="en-US" dirty="0"/>
              <a:t>有望でない設定の実行を中断して計算量を削減できる手法</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7</a:t>
            </a:fld>
            <a:endParaRPr kumimoji="1" lang="ja-JP" altLang="en-US"/>
          </a:p>
        </p:txBody>
      </p:sp>
    </p:spTree>
    <p:extLst>
      <p:ext uri="{BB962C8B-B14F-4D97-AF65-F5344CB8AC3E}">
        <p14:creationId xmlns:p14="http://schemas.microsoft.com/office/powerpoint/2010/main" val="329531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kumimoji="1" lang="en-US" altLang="ja-JP" dirty="0"/>
              <a:t>NAS</a:t>
            </a:r>
            <a:endParaRPr kumimoji="1" lang="ja-JP" altLang="en-US" dirty="0"/>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a:lstStyle/>
          <a:p>
            <a:r>
              <a:rPr lang="ja-JP" altLang="en-US" dirty="0"/>
              <a:t>アーキテクチャ自体を最適化</a:t>
            </a:r>
            <a:endParaRPr kumimoji="1" lang="ja-JP" altLang="en-US" dirty="0"/>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8</a:t>
            </a:fld>
            <a:endParaRPr kumimoji="1" lang="ja-JP" altLang="en-US"/>
          </a:p>
        </p:txBody>
      </p:sp>
    </p:spTree>
    <p:extLst>
      <p:ext uri="{BB962C8B-B14F-4D97-AF65-F5344CB8AC3E}">
        <p14:creationId xmlns:p14="http://schemas.microsoft.com/office/powerpoint/2010/main" val="132741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kumimoji="1" lang="en-US" altLang="ja-JP" dirty="0"/>
              <a:t>NAS</a:t>
            </a:r>
            <a:br>
              <a:rPr kumimoji="1" lang="en-US" altLang="ja-JP" dirty="0"/>
            </a:br>
            <a:r>
              <a:rPr lang="ja-JP" altLang="en-US" dirty="0"/>
              <a:t>アーキテクチャの探索</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a:lstStyle/>
          <a:p>
            <a:r>
              <a:rPr lang="ja-JP" altLang="en-US" dirty="0"/>
              <a:t>まず最初にコントローラと呼ばれる再帰型ニューラルネットワーク</a:t>
            </a:r>
            <a:r>
              <a:rPr lang="en-US" altLang="ja-JP" dirty="0"/>
              <a:t>(Recurrent Neural Network; RNN)</a:t>
            </a:r>
            <a:r>
              <a:rPr lang="ja-JP" altLang="en-US" dirty="0"/>
              <a:t>で</a:t>
            </a:r>
            <a:r>
              <a:rPr lang="en-US" altLang="ja-JP" dirty="0"/>
              <a:t>, </a:t>
            </a:r>
            <a:r>
              <a:rPr lang="ja-JP" altLang="en-US" dirty="0"/>
              <a:t>アーキテクチャのハイパーパラメータを生成する</a:t>
            </a:r>
            <a:r>
              <a:rPr lang="en-US" altLang="ja-JP" dirty="0"/>
              <a:t>.</a:t>
            </a:r>
          </a:p>
          <a:p>
            <a:r>
              <a:rPr lang="ja-JP" altLang="en-US" dirty="0"/>
              <a:t>例えば畳み込み層を利用するネットワークでは</a:t>
            </a:r>
            <a:r>
              <a:rPr lang="en-US" altLang="ja-JP" dirty="0"/>
              <a:t>, </a:t>
            </a:r>
            <a:r>
              <a:rPr lang="ja-JP" altLang="en-US" dirty="0"/>
              <a:t>レイヤーごとにフィルタの高さ・幅</a:t>
            </a:r>
            <a:r>
              <a:rPr lang="en-US" altLang="ja-JP" dirty="0"/>
              <a:t>, </a:t>
            </a:r>
            <a:r>
              <a:rPr lang="ja-JP" altLang="en-US" dirty="0"/>
              <a:t>ストライドの高さ・幅</a:t>
            </a:r>
            <a:r>
              <a:rPr lang="en-US" altLang="ja-JP" dirty="0"/>
              <a:t>, </a:t>
            </a:r>
            <a:r>
              <a:rPr lang="ja-JP" altLang="en-US" dirty="0"/>
              <a:t>フィルタ数が必要となる</a:t>
            </a:r>
            <a:r>
              <a:rPr lang="en-US" altLang="ja-JP" dirty="0"/>
              <a:t>.</a:t>
            </a:r>
          </a:p>
          <a:p>
            <a:r>
              <a:rPr lang="ja-JP" altLang="en-US" dirty="0"/>
              <a:t>次にハイパーパラメータから子ネットワークを構築し</a:t>
            </a:r>
            <a:r>
              <a:rPr lang="en-US" altLang="ja-JP" dirty="0"/>
              <a:t>, </a:t>
            </a:r>
            <a:r>
              <a:rPr lang="ja-JP" altLang="en-US" dirty="0"/>
              <a:t>通常のように重みを訓練して検証データセットの精度を得る</a:t>
            </a:r>
            <a:r>
              <a:rPr lang="en-US" altLang="ja-JP" dirty="0"/>
              <a:t>.</a:t>
            </a:r>
          </a:p>
          <a:p>
            <a:r>
              <a:rPr lang="ja-JP" altLang="en-US" dirty="0"/>
              <a:t>最後に得られた精度で報酬を計算し</a:t>
            </a:r>
            <a:r>
              <a:rPr lang="en-US" altLang="ja-JP" dirty="0"/>
              <a:t>, </a:t>
            </a:r>
            <a:r>
              <a:rPr lang="ja-JP" altLang="en-US" dirty="0"/>
              <a:t>方策勾配法</a:t>
            </a:r>
            <a:r>
              <a:rPr lang="en-US" altLang="ja-JP" dirty="0"/>
              <a:t>(Policy gradient method)</a:t>
            </a:r>
            <a:r>
              <a:rPr lang="ja-JP" altLang="en-US" dirty="0"/>
              <a:t>によってコントローラのネットワークを更新する</a:t>
            </a:r>
            <a:r>
              <a:rPr lang="en-US" altLang="ja-JP" dirty="0"/>
              <a:t>.</a:t>
            </a:r>
          </a:p>
          <a:p>
            <a:r>
              <a:rPr lang="ja-JP" altLang="en-US" dirty="0"/>
              <a:t>これらの手順を繰り返すことで</a:t>
            </a:r>
            <a:r>
              <a:rPr lang="en-US" altLang="ja-JP" dirty="0"/>
              <a:t>, </a:t>
            </a:r>
            <a:r>
              <a:rPr lang="ja-JP" altLang="en-US" dirty="0"/>
              <a:t>子ネットワークのアーキテクチャが最適化される</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9</a:t>
            </a:fld>
            <a:endParaRPr kumimoji="1" lang="ja-JP" altLang="en-US"/>
          </a:p>
        </p:txBody>
      </p:sp>
    </p:spTree>
    <p:extLst>
      <p:ext uri="{BB962C8B-B14F-4D97-AF65-F5344CB8AC3E}">
        <p14:creationId xmlns:p14="http://schemas.microsoft.com/office/powerpoint/2010/main" val="139900515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5673</TotalTime>
  <Words>1113</Words>
  <Application>Microsoft Office PowerPoint</Application>
  <PresentationFormat>画面に合わせる (4:3)</PresentationFormat>
  <Paragraphs>144</Paragraphs>
  <Slides>24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24</vt:i4>
      </vt:variant>
    </vt:vector>
  </HeadingPairs>
  <TitlesOfParts>
    <vt:vector size="34" baseType="lpstr">
      <vt:lpstr>Arial Unicode MS</vt:lpstr>
      <vt:lpstr>Menlo</vt:lpstr>
      <vt:lpstr>ＭＳ Ｐゴシック</vt:lpstr>
      <vt:lpstr>游ゴシック</vt:lpstr>
      <vt:lpstr>Arial</vt:lpstr>
      <vt:lpstr>Calibri</vt:lpstr>
      <vt:lpstr>Calibri Light</vt:lpstr>
      <vt:lpstr>Wingdings 2</vt:lpstr>
      <vt:lpstr>HDOfficeLightV0</vt:lpstr>
      <vt:lpstr>1_HDOfficeLightV0</vt:lpstr>
      <vt:lpstr>進化的な深層学習の 構築に関する研究</vt:lpstr>
      <vt:lpstr>目次</vt:lpstr>
      <vt:lpstr>はじめに</vt:lpstr>
      <vt:lpstr>要素技術</vt:lpstr>
      <vt:lpstr>AutoML</vt:lpstr>
      <vt:lpstr>AutoML 主要カテゴリ</vt:lpstr>
      <vt:lpstr>AutoML サブカテゴリ</vt:lpstr>
      <vt:lpstr>NAS</vt:lpstr>
      <vt:lpstr>NAS アーキテクチャの探索</vt:lpstr>
      <vt:lpstr>NAS 佐藤 怜らの研究</vt:lpstr>
      <vt:lpstr>NAS ネットワークの重みの再利用</vt:lpstr>
      <vt:lpstr>Auto Augment</vt:lpstr>
      <vt:lpstr>実験</vt:lpstr>
      <vt:lpstr>データセット</vt:lpstr>
      <vt:lpstr>実験１</vt:lpstr>
      <vt:lpstr>PowerPoint プレゼンテーション</vt:lpstr>
      <vt:lpstr>PowerPoint プレゼンテーション</vt:lpstr>
      <vt:lpstr>PowerPoint プレゼンテーション</vt:lpstr>
      <vt:lpstr>実験２</vt:lpstr>
      <vt:lpstr>PowerPoint プレゼンテーション</vt:lpstr>
      <vt:lpstr>考察</vt:lpstr>
      <vt:lpstr>まとめ</vt:lpstr>
      <vt:lpstr>今後の課題</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Tatsuya Sugiyama</dc:creator>
  <cp:lastModifiedBy>Tatsuya Sugiyama</cp:lastModifiedBy>
  <cp:revision>13</cp:revision>
  <dcterms:created xsi:type="dcterms:W3CDTF">2020-07-04T08:05:41Z</dcterms:created>
  <dcterms:modified xsi:type="dcterms:W3CDTF">2020-07-08T06:40:39Z</dcterms:modified>
</cp:coreProperties>
</file>