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5"/>
  </p:notesMasterIdLst>
  <p:sldIdLst>
    <p:sldId id="256" r:id="rId2"/>
    <p:sldId id="257" r:id="rId3"/>
    <p:sldId id="273" r:id="rId4"/>
    <p:sldId id="258" r:id="rId5"/>
    <p:sldId id="279" r:id="rId6"/>
    <p:sldId id="280" r:id="rId7"/>
    <p:sldId id="283" r:id="rId8"/>
    <p:sldId id="329" r:id="rId9"/>
    <p:sldId id="274" r:id="rId10"/>
    <p:sldId id="284" r:id="rId11"/>
    <p:sldId id="285" r:id="rId12"/>
    <p:sldId id="286" r:id="rId13"/>
    <p:sldId id="271" r:id="rId14"/>
    <p:sldId id="272" r:id="rId15"/>
    <p:sldId id="305" r:id="rId16"/>
    <p:sldId id="303" r:id="rId17"/>
    <p:sldId id="304" r:id="rId18"/>
    <p:sldId id="306" r:id="rId19"/>
    <p:sldId id="289" r:id="rId20"/>
    <p:sldId id="290" r:id="rId21"/>
    <p:sldId id="291" r:id="rId22"/>
    <p:sldId id="292" r:id="rId23"/>
    <p:sldId id="275" r:id="rId24"/>
    <p:sldId id="266" r:id="rId25"/>
    <p:sldId id="302" r:id="rId26"/>
    <p:sldId id="327" r:id="rId27"/>
    <p:sldId id="268" r:id="rId28"/>
    <p:sldId id="295" r:id="rId29"/>
    <p:sldId id="328" r:id="rId30"/>
    <p:sldId id="276" r:id="rId31"/>
    <p:sldId id="318" r:id="rId32"/>
    <p:sldId id="336" r:id="rId33"/>
    <p:sldId id="335" r:id="rId34"/>
    <p:sldId id="313" r:id="rId35"/>
    <p:sldId id="309" r:id="rId36"/>
    <p:sldId id="308" r:id="rId37"/>
    <p:sldId id="296" r:id="rId38"/>
    <p:sldId id="297" r:id="rId39"/>
    <p:sldId id="310" r:id="rId40"/>
    <p:sldId id="326" r:id="rId41"/>
    <p:sldId id="330" r:id="rId42"/>
    <p:sldId id="331" r:id="rId43"/>
    <p:sldId id="332" r:id="rId44"/>
    <p:sldId id="314" r:id="rId45"/>
    <p:sldId id="322" r:id="rId46"/>
    <p:sldId id="317" r:id="rId47"/>
    <p:sldId id="323" r:id="rId48"/>
    <p:sldId id="324" r:id="rId49"/>
    <p:sldId id="338" r:id="rId50"/>
    <p:sldId id="277" r:id="rId51"/>
    <p:sldId id="298" r:id="rId52"/>
    <p:sldId id="333" r:id="rId53"/>
    <p:sldId id="312" r:id="rId54"/>
    <p:sldId id="299" r:id="rId55"/>
    <p:sldId id="300" r:id="rId56"/>
    <p:sldId id="321" r:id="rId57"/>
    <p:sldId id="320" r:id="rId58"/>
    <p:sldId id="334" r:id="rId59"/>
    <p:sldId id="325" r:id="rId60"/>
    <p:sldId id="319" r:id="rId61"/>
    <p:sldId id="278" r:id="rId62"/>
    <p:sldId id="293" r:id="rId63"/>
    <p:sldId id="307"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 id="{03820061-E3CC-42A9-8330-98D9C26F3D1D}">
          <p14:sldIdLst>
            <p14:sldId id="256"/>
            <p14:sldId id="257"/>
          </p14:sldIdLst>
        </p14:section>
        <p14:section name="はじめに" id="{0598FECD-E93F-4FFB-AFEE-5DE91CA5738F}">
          <p14:sldIdLst>
            <p14:sldId id="273"/>
            <p14:sldId id="258"/>
            <p14:sldId id="279"/>
            <p14:sldId id="280"/>
            <p14:sldId id="283"/>
            <p14:sldId id="329"/>
          </p14:sldIdLst>
        </p14:section>
        <p14:section name="要素技術" id="{EE83B1E2-0330-4337-AB88-FC9E9652B20E}">
          <p14:sldIdLst>
            <p14:sldId id="274"/>
            <p14:sldId id="284"/>
            <p14:sldId id="285"/>
            <p14:sldId id="286"/>
            <p14:sldId id="271"/>
            <p14:sldId id="272"/>
            <p14:sldId id="305"/>
            <p14:sldId id="303"/>
            <p14:sldId id="304"/>
            <p14:sldId id="306"/>
            <p14:sldId id="289"/>
            <p14:sldId id="290"/>
            <p14:sldId id="291"/>
            <p14:sldId id="292"/>
          </p14:sldIdLst>
        </p14:section>
        <p14:section name="問題" id="{5DF14365-912A-421F-88AF-4ABB7DE19D81}">
          <p14:sldIdLst>
            <p14:sldId id="275"/>
            <p14:sldId id="266"/>
            <p14:sldId id="302"/>
            <p14:sldId id="327"/>
            <p14:sldId id="268"/>
            <p14:sldId id="295"/>
            <p14:sldId id="328"/>
          </p14:sldIdLst>
        </p14:section>
        <p14:section name="実験１" id="{7193612D-D5C7-4CEE-8D90-11755AE6C4DA}">
          <p14:sldIdLst>
            <p14:sldId id="276"/>
            <p14:sldId id="318"/>
            <p14:sldId id="336"/>
            <p14:sldId id="335"/>
            <p14:sldId id="313"/>
            <p14:sldId id="309"/>
            <p14:sldId id="308"/>
            <p14:sldId id="296"/>
            <p14:sldId id="297"/>
            <p14:sldId id="310"/>
            <p14:sldId id="326"/>
            <p14:sldId id="330"/>
            <p14:sldId id="331"/>
            <p14:sldId id="332"/>
            <p14:sldId id="314"/>
            <p14:sldId id="322"/>
            <p14:sldId id="317"/>
            <p14:sldId id="323"/>
            <p14:sldId id="324"/>
            <p14:sldId id="338"/>
          </p14:sldIdLst>
        </p14:section>
        <p14:section name="実験2" id="{C2EA450A-6529-4ED3-82D8-59D81AEA30EC}">
          <p14:sldIdLst>
            <p14:sldId id="277"/>
            <p14:sldId id="298"/>
            <p14:sldId id="333"/>
            <p14:sldId id="312"/>
            <p14:sldId id="299"/>
            <p14:sldId id="300"/>
            <p14:sldId id="321"/>
            <p14:sldId id="320"/>
            <p14:sldId id="334"/>
            <p14:sldId id="325"/>
            <p14:sldId id="319"/>
          </p14:sldIdLst>
        </p14:section>
        <p14:section name="まとめ" id="{5FBA91C0-6D67-487B-815A-0984769D4D87}">
          <p14:sldIdLst>
            <p14:sldId id="278"/>
            <p14:sldId id="293"/>
            <p14:sldId id="30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9729"/>
    <a:srgbClr val="404040"/>
    <a:srgbClr val="A791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12" autoAdjust="0"/>
    <p:restoredTop sz="94660"/>
  </p:normalViewPr>
  <p:slideViewPr>
    <p:cSldViewPr snapToGrid="0">
      <p:cViewPr>
        <p:scale>
          <a:sx n="100" d="100"/>
          <a:sy n="100" d="100"/>
        </p:scale>
        <p:origin x="1794" y="264"/>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50FAFA-3A1B-48CF-91FE-AA87330BE1CA}" type="datetimeFigureOut">
              <a:rPr kumimoji="1" lang="ja-JP" altLang="en-US" smtClean="0"/>
              <a:t>2020/12/10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587E7-E4E0-444A-8778-95544D215363}" type="slidenum">
              <a:rPr kumimoji="1" lang="ja-JP" altLang="en-US" smtClean="0"/>
              <a:t>‹#›</a:t>
            </a:fld>
            <a:endParaRPr kumimoji="1" lang="ja-JP" altLang="en-US"/>
          </a:p>
        </p:txBody>
      </p:sp>
    </p:spTree>
    <p:extLst>
      <p:ext uri="{BB962C8B-B14F-4D97-AF65-F5344CB8AC3E}">
        <p14:creationId xmlns:p14="http://schemas.microsoft.com/office/powerpoint/2010/main" val="10150043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機械学習の分野では</a:t>
            </a:r>
            <a:r>
              <a:rPr kumimoji="1" lang="en-US" altLang="ja-JP" dirty="0"/>
              <a:t>, VGG</a:t>
            </a:r>
            <a:r>
              <a:rPr kumimoji="1" lang="ja-JP" altLang="en-US" dirty="0"/>
              <a:t>や</a:t>
            </a:r>
            <a:r>
              <a:rPr kumimoji="1" lang="en-US" altLang="ja-JP" dirty="0"/>
              <a:t>ResNet</a:t>
            </a:r>
            <a:r>
              <a:rPr kumimoji="1" lang="ja-JP" altLang="en-US" dirty="0"/>
              <a:t>など深層学習モデルの改良によって</a:t>
            </a:r>
            <a:r>
              <a:rPr kumimoji="1" lang="en-US" altLang="ja-JP" dirty="0"/>
              <a:t>, </a:t>
            </a:r>
            <a:r>
              <a:rPr kumimoji="1" lang="ja-JP" altLang="en-US" dirty="0"/>
              <a:t>大きく性能が向上してきました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4</a:t>
            </a:fld>
            <a:endParaRPr kumimoji="1" lang="ja-JP" altLang="en-US"/>
          </a:p>
        </p:txBody>
      </p:sp>
    </p:spTree>
    <p:extLst>
      <p:ext uri="{BB962C8B-B14F-4D97-AF65-F5344CB8AC3E}">
        <p14:creationId xmlns:p14="http://schemas.microsoft.com/office/powerpoint/2010/main" val="2290517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そこで提案されたのが</a:t>
            </a:r>
            <a:r>
              <a:rPr kumimoji="1" lang="en-US" altLang="ja-JP" dirty="0"/>
              <a:t>Differentiable Architecture Search(DARTS)</a:t>
            </a:r>
            <a:r>
              <a:rPr kumimoji="1" lang="ja-JP" altLang="en-US" dirty="0" err="1"/>
              <a:t>です</a:t>
            </a:r>
            <a:r>
              <a:rPr kumimoji="1" lang="en-US" altLang="ja-JP" dirty="0"/>
              <a:t>.DARTS</a:t>
            </a:r>
            <a:r>
              <a:rPr kumimoji="1" lang="ja-JP" altLang="en-US" dirty="0"/>
              <a:t>は</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13</a:t>
            </a:fld>
            <a:endParaRPr kumimoji="1" lang="ja-JP" altLang="en-US"/>
          </a:p>
        </p:txBody>
      </p:sp>
    </p:spTree>
    <p:extLst>
      <p:ext uri="{BB962C8B-B14F-4D97-AF65-F5344CB8AC3E}">
        <p14:creationId xmlns:p14="http://schemas.microsoft.com/office/powerpoint/2010/main" val="682125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この図は</a:t>
            </a:r>
            <a:r>
              <a:rPr kumimoji="1" lang="en-US" altLang="ja-JP" dirty="0"/>
              <a:t>DARTS</a:t>
            </a:r>
            <a:r>
              <a:rPr kumimoji="1" lang="ja-JP" altLang="en-US" dirty="0"/>
              <a:t>が</a:t>
            </a:r>
            <a:r>
              <a:rPr kumimoji="1" lang="en-US" altLang="ja-JP" dirty="0"/>
              <a:t>3</a:t>
            </a:r>
            <a:r>
              <a:rPr kumimoji="1" lang="ja-JP" altLang="en-US" dirty="0" err="1"/>
              <a:t>つの</a:t>
            </a:r>
            <a:r>
              <a:rPr kumimoji="1" lang="ja-JP" altLang="en-US" dirty="0"/>
              <a:t>演算子候補からそれぞれの辺で適切な演算子を探索する過程を図示しています</a:t>
            </a:r>
            <a:r>
              <a:rPr kumimoji="1" lang="en-US" altLang="ja-JP" dirty="0"/>
              <a:t>. </a:t>
            </a:r>
            <a:r>
              <a:rPr kumimoji="1" lang="ja-JP" altLang="en-US" dirty="0"/>
              <a:t>このように</a:t>
            </a:r>
            <a:r>
              <a:rPr kumimoji="1" lang="en-US" altLang="ja-JP" dirty="0"/>
              <a:t>DARTS</a:t>
            </a:r>
            <a:r>
              <a:rPr kumimoji="1" lang="ja-JP" altLang="en-US" dirty="0"/>
              <a:t>は全ての候補を同時に学習しています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14</a:t>
            </a:fld>
            <a:endParaRPr kumimoji="1" lang="ja-JP" altLang="en-US"/>
          </a:p>
        </p:txBody>
      </p:sp>
    </p:spTree>
    <p:extLst>
      <p:ext uri="{BB962C8B-B14F-4D97-AF65-F5344CB8AC3E}">
        <p14:creationId xmlns:p14="http://schemas.microsoft.com/office/powerpoint/2010/main" val="282056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この混合演算子を定式化しているのがこの式です</a:t>
            </a:r>
            <a:r>
              <a:rPr kumimoji="1" lang="en-US" altLang="ja-JP" dirty="0"/>
              <a:t>.</a:t>
            </a:r>
            <a:r>
              <a:rPr kumimoji="1" lang="ja-JP" altLang="en-US" dirty="0"/>
              <a:t>～～～．</a:t>
            </a:r>
            <a:r>
              <a:rPr kumimoji="1" lang="en-US" altLang="ja-JP" dirty="0"/>
              <a:t>DARTS</a:t>
            </a:r>
            <a:r>
              <a:rPr kumimoji="1" lang="ja-JP" altLang="en-US" dirty="0"/>
              <a:t>はこの</a:t>
            </a:r>
            <a:r>
              <a:rPr kumimoji="1" lang="en-US" altLang="ja-JP" dirty="0"/>
              <a:t>a</a:t>
            </a:r>
            <a:r>
              <a:rPr kumimoji="1" lang="ja-JP" altLang="en-US" dirty="0"/>
              <a:t>を勾配降下法で学習します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15</a:t>
            </a:fld>
            <a:endParaRPr kumimoji="1" lang="ja-JP" altLang="en-US"/>
          </a:p>
        </p:txBody>
      </p:sp>
    </p:spTree>
    <p:extLst>
      <p:ext uri="{BB962C8B-B14F-4D97-AF65-F5344CB8AC3E}">
        <p14:creationId xmlns:p14="http://schemas.microsoft.com/office/powerpoint/2010/main" val="736571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従来手法では新しく学習し直していた重み</a:t>
            </a:r>
            <a:r>
              <a:rPr kumimoji="1" lang="en-US" altLang="ja-JP" dirty="0"/>
              <a:t>w</a:t>
            </a:r>
            <a:r>
              <a:rPr kumimoji="1" lang="ja-JP" altLang="en-US" dirty="0"/>
              <a:t>を再利用することで</a:t>
            </a:r>
            <a:r>
              <a:rPr kumimoji="1" lang="en-US" altLang="ja-JP" dirty="0"/>
              <a:t>, </a:t>
            </a:r>
            <a:r>
              <a:rPr kumimoji="1" lang="ja-JP" altLang="en-US" dirty="0"/>
              <a:t>従来手法よりも大幅な効率化が達成できました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16</a:t>
            </a:fld>
            <a:endParaRPr kumimoji="1" lang="ja-JP" altLang="en-US"/>
          </a:p>
        </p:txBody>
      </p:sp>
    </p:spTree>
    <p:extLst>
      <p:ext uri="{BB962C8B-B14F-4D97-AF65-F5344CB8AC3E}">
        <p14:creationId xmlns:p14="http://schemas.microsoft.com/office/powerpoint/2010/main" val="951288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a:t>
            </a:r>
            <a:r>
              <a:rPr kumimoji="1" lang="en-US" altLang="ja-JP" dirty="0"/>
              <a:t>DARTS</a:t>
            </a:r>
            <a:r>
              <a:rPr kumimoji="1" lang="ja-JP" altLang="en-US" dirty="0"/>
              <a:t>のネットワーク構造は独特で</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17</a:t>
            </a:fld>
            <a:endParaRPr kumimoji="1" lang="ja-JP" altLang="en-US"/>
          </a:p>
        </p:txBody>
      </p:sp>
    </p:spTree>
    <p:extLst>
      <p:ext uri="{BB962C8B-B14F-4D97-AF65-F5344CB8AC3E}">
        <p14:creationId xmlns:p14="http://schemas.microsoft.com/office/powerpoint/2010/main" val="4027752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このように大局的な構造やエッジ数が固定されているという構造的な制限があるという欠点があります</a:t>
            </a:r>
            <a:r>
              <a:rPr kumimoji="1" lang="en-US" altLang="ja-JP" dirty="0"/>
              <a:t>. </a:t>
            </a:r>
            <a:r>
              <a:rPr kumimoji="1" lang="ja-JP" altLang="en-US" dirty="0"/>
              <a:t>本研究ではこの制限について考えます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18</a:t>
            </a:fld>
            <a:endParaRPr kumimoji="1" lang="ja-JP" altLang="en-US"/>
          </a:p>
        </p:txBody>
      </p:sp>
    </p:spTree>
    <p:extLst>
      <p:ext uri="{BB962C8B-B14F-4D97-AF65-F5344CB8AC3E}">
        <p14:creationId xmlns:p14="http://schemas.microsoft.com/office/powerpoint/2010/main" val="1791582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最後に遺伝的アルゴリズムについて説明します</a:t>
            </a:r>
            <a:r>
              <a:rPr kumimoji="1" lang="en-US" altLang="ja-JP" dirty="0"/>
              <a:t>.</a:t>
            </a:r>
          </a:p>
          <a:p>
            <a:r>
              <a:rPr kumimoji="1" lang="en-US" altLang="ja-JP" dirty="0"/>
              <a:t>GA </a:t>
            </a:r>
            <a:r>
              <a:rPr kumimoji="1" lang="ja-JP" altLang="en-US" dirty="0"/>
              <a:t>は汎用的な組み合わせ最適化手法として</a:t>
            </a:r>
            <a:r>
              <a:rPr kumimoji="1" lang="en-US" altLang="ja-JP" dirty="0"/>
              <a:t>, DARTS</a:t>
            </a:r>
            <a:r>
              <a:rPr kumimoji="1" lang="ja-JP" altLang="en-US" dirty="0"/>
              <a:t>との関連があります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19</a:t>
            </a:fld>
            <a:endParaRPr kumimoji="1" lang="ja-JP" altLang="en-US"/>
          </a:p>
        </p:txBody>
      </p:sp>
    </p:spTree>
    <p:extLst>
      <p:ext uri="{BB962C8B-B14F-4D97-AF65-F5344CB8AC3E}">
        <p14:creationId xmlns:p14="http://schemas.microsoft.com/office/powerpoint/2010/main" val="2878189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このようなサイクルを繰り返して最適解を探索しますが</a:t>
            </a:r>
            <a:r>
              <a:rPr kumimoji="1" lang="en-US" altLang="ja-JP" dirty="0"/>
              <a:t>, </a:t>
            </a:r>
            <a:r>
              <a:rPr kumimoji="1" lang="ja-JP" altLang="en-US" dirty="0"/>
              <a:t>個体の多様性がなくなる初期収束という問題もあるため</a:t>
            </a:r>
            <a:r>
              <a:rPr kumimoji="1" lang="en-US" altLang="ja-JP" dirty="0"/>
              <a:t>, </a:t>
            </a:r>
            <a:r>
              <a:rPr kumimoji="1" lang="ja-JP" altLang="en-US" dirty="0"/>
              <a:t>交叉や突然変異を適切に設定する必要があります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22</a:t>
            </a:fld>
            <a:endParaRPr kumimoji="1" lang="ja-JP" altLang="en-US"/>
          </a:p>
        </p:txBody>
      </p:sp>
    </p:spTree>
    <p:extLst>
      <p:ext uri="{BB962C8B-B14F-4D97-AF65-F5344CB8AC3E}">
        <p14:creationId xmlns:p14="http://schemas.microsoft.com/office/powerpoint/2010/main" val="1717147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次に問題設定に移ります</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23</a:t>
            </a:fld>
            <a:endParaRPr kumimoji="1" lang="ja-JP" altLang="en-US"/>
          </a:p>
        </p:txBody>
      </p:sp>
    </p:spTree>
    <p:extLst>
      <p:ext uri="{BB962C8B-B14F-4D97-AF65-F5344CB8AC3E}">
        <p14:creationId xmlns:p14="http://schemas.microsoft.com/office/powerpoint/2010/main" val="262069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先に述べたとおり</a:t>
            </a:r>
            <a:r>
              <a:rPr kumimoji="1" lang="en-US" altLang="ja-JP" dirty="0"/>
              <a:t>, DARTS</a:t>
            </a:r>
            <a:r>
              <a:rPr kumimoji="1" lang="ja-JP" altLang="en-US" dirty="0" err="1"/>
              <a:t>には</a:t>
            </a:r>
            <a:r>
              <a:rPr kumimoji="1" lang="ja-JP" altLang="en-US" dirty="0"/>
              <a:t>構造的制限があるため</a:t>
            </a:r>
            <a:r>
              <a:rPr kumimoji="1" lang="en-US" altLang="ja-JP" dirty="0"/>
              <a:t>, </a:t>
            </a:r>
            <a:r>
              <a:rPr kumimoji="1" lang="ja-JP" altLang="en-US" dirty="0"/>
              <a:t>これを解決する柔軟なネットワーク構造の探索を目標にしました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24</a:t>
            </a:fld>
            <a:endParaRPr kumimoji="1" lang="ja-JP" altLang="en-US"/>
          </a:p>
        </p:txBody>
      </p:sp>
    </p:spTree>
    <p:extLst>
      <p:ext uri="{BB962C8B-B14F-4D97-AF65-F5344CB8AC3E}">
        <p14:creationId xmlns:p14="http://schemas.microsoft.com/office/powerpoint/2010/main" val="4101990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一方でモデルの設計は手作業で</a:t>
            </a:r>
            <a:r>
              <a:rPr kumimoji="1" lang="en-US" altLang="ja-JP" dirty="0"/>
              <a:t>, </a:t>
            </a:r>
            <a:r>
              <a:rPr kumimoji="1" lang="ja-JP" altLang="en-US" dirty="0"/>
              <a:t>性能を測るまでに長い学習時間が必要になります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5</a:t>
            </a:fld>
            <a:endParaRPr kumimoji="1" lang="ja-JP" altLang="en-US"/>
          </a:p>
        </p:txBody>
      </p:sp>
    </p:spTree>
    <p:extLst>
      <p:ext uri="{BB962C8B-B14F-4D97-AF65-F5344CB8AC3E}">
        <p14:creationId xmlns:p14="http://schemas.microsoft.com/office/powerpoint/2010/main" val="4255122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そこで考えるタスクとして</a:t>
            </a:r>
            <a:r>
              <a:rPr lang="en-US" altLang="ja-JP" dirty="0"/>
              <a:t>VGG19</a:t>
            </a:r>
            <a:r>
              <a:rPr lang="ja-JP" altLang="en-US" dirty="0"/>
              <a:t>のショートカット接続の探索を定めました</a:t>
            </a:r>
            <a:r>
              <a:rPr lang="en-US" altLang="ja-JP" dirty="0"/>
              <a:t>.</a:t>
            </a:r>
          </a:p>
          <a:p>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25</a:t>
            </a:fld>
            <a:endParaRPr kumimoji="1" lang="ja-JP" altLang="en-US"/>
          </a:p>
        </p:txBody>
      </p:sp>
    </p:spTree>
    <p:extLst>
      <p:ext uri="{BB962C8B-B14F-4D97-AF65-F5344CB8AC3E}">
        <p14:creationId xmlns:p14="http://schemas.microsoft.com/office/powerpoint/2010/main" val="25333160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特徴を１つ以上飛ばすような接続をショートカットとします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26</a:t>
            </a:fld>
            <a:endParaRPr kumimoji="1" lang="ja-JP" altLang="en-US"/>
          </a:p>
        </p:txBody>
      </p:sp>
    </p:spTree>
    <p:extLst>
      <p:ext uri="{BB962C8B-B14F-4D97-AF65-F5344CB8AC3E}">
        <p14:creationId xmlns:p14="http://schemas.microsoft.com/office/powerpoint/2010/main" val="2629915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以上をまとめると</a:t>
            </a:r>
            <a:r>
              <a:rPr kumimoji="1" lang="en-US" altLang="ja-JP" dirty="0"/>
              <a:t>, </a:t>
            </a:r>
            <a:r>
              <a:rPr kumimoji="1" lang="ja-JP" altLang="en-US" dirty="0"/>
              <a:t>目的と問題はこのようになります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27</a:t>
            </a:fld>
            <a:endParaRPr kumimoji="1" lang="ja-JP" altLang="en-US"/>
          </a:p>
        </p:txBody>
      </p:sp>
    </p:spTree>
    <p:extLst>
      <p:ext uri="{BB962C8B-B14F-4D97-AF65-F5344CB8AC3E}">
        <p14:creationId xmlns:p14="http://schemas.microsoft.com/office/powerpoint/2010/main" val="2261881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a:t>VGG</a:t>
            </a:r>
            <a:r>
              <a:rPr kumimoji="1" lang="ja-JP" altLang="en-US" dirty="0"/>
              <a:t>の潜在的特徴は</a:t>
            </a:r>
            <a:r>
              <a:rPr kumimoji="1" lang="en-US" altLang="ja-JP" dirty="0"/>
              <a:t>DARTS</a:t>
            </a:r>
            <a:r>
              <a:rPr kumimoji="1" lang="ja-JP" altLang="en-US" dirty="0"/>
              <a:t>と異なり場所によって異なるため</a:t>
            </a:r>
            <a:r>
              <a:rPr kumimoji="1" lang="en-US" altLang="ja-JP" dirty="0"/>
              <a:t>, </a:t>
            </a:r>
            <a:r>
              <a:rPr kumimoji="1" lang="ja-JP" altLang="en-US" dirty="0"/>
              <a:t>ショートカット関数をこのように設定しました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28</a:t>
            </a:fld>
            <a:endParaRPr kumimoji="1" lang="ja-JP" altLang="en-US"/>
          </a:p>
        </p:txBody>
      </p:sp>
    </p:spTree>
    <p:extLst>
      <p:ext uri="{BB962C8B-B14F-4D97-AF65-F5344CB8AC3E}">
        <p14:creationId xmlns:p14="http://schemas.microsoft.com/office/powerpoint/2010/main" val="1215393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それでは手法の説明に移ります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30</a:t>
            </a:fld>
            <a:endParaRPr kumimoji="1" lang="ja-JP" altLang="en-US"/>
          </a:p>
        </p:txBody>
      </p:sp>
    </p:spTree>
    <p:extLst>
      <p:ext uri="{BB962C8B-B14F-4D97-AF65-F5344CB8AC3E}">
        <p14:creationId xmlns:p14="http://schemas.microsoft.com/office/powerpoint/2010/main" val="3286511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通常の</a:t>
            </a:r>
            <a:r>
              <a:rPr kumimoji="1" lang="en-US" altLang="ja-JP" dirty="0"/>
              <a:t>VGG</a:t>
            </a:r>
            <a:r>
              <a:rPr kumimoji="1" lang="ja-JP" altLang="en-US" dirty="0"/>
              <a:t>はこの式ですが</a:t>
            </a:r>
            <a:r>
              <a:rPr kumimoji="1" lang="en-US" altLang="ja-JP" dirty="0"/>
              <a:t>, </a:t>
            </a:r>
            <a:r>
              <a:rPr kumimoji="1" lang="ja-JP" altLang="en-US" dirty="0"/>
              <a:t>今回はショートカットを考えるため</a:t>
            </a:r>
          </a:p>
          <a:p>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31</a:t>
            </a:fld>
            <a:endParaRPr kumimoji="1" lang="ja-JP" altLang="en-US"/>
          </a:p>
        </p:txBody>
      </p:sp>
    </p:spTree>
    <p:extLst>
      <p:ext uri="{BB962C8B-B14F-4D97-AF65-F5344CB8AC3E}">
        <p14:creationId xmlns:p14="http://schemas.microsoft.com/office/powerpoint/2010/main" val="3509333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ショートカットの項を追加しました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32</a:t>
            </a:fld>
            <a:endParaRPr kumimoji="1" lang="ja-JP" altLang="en-US"/>
          </a:p>
        </p:txBody>
      </p:sp>
    </p:spTree>
    <p:extLst>
      <p:ext uri="{BB962C8B-B14F-4D97-AF65-F5344CB8AC3E}">
        <p14:creationId xmlns:p14="http://schemas.microsoft.com/office/powerpoint/2010/main" val="3198305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本数も考慮するため</a:t>
            </a:r>
            <a:r>
              <a:rPr kumimoji="1" lang="en-US" altLang="ja-JP" dirty="0"/>
              <a:t>, a</a:t>
            </a:r>
            <a:r>
              <a:rPr kumimoji="1" lang="ja-JP" altLang="en-US" dirty="0"/>
              <a:t>に対する重み補正</a:t>
            </a:r>
            <a:r>
              <a:rPr kumimoji="1" lang="en-US" altLang="ja-JP" dirty="0"/>
              <a:t>beta</a:t>
            </a:r>
            <a:r>
              <a:rPr kumimoji="1" lang="ja-JP" altLang="en-US" dirty="0"/>
              <a:t>を導入しました</a:t>
            </a:r>
            <a:r>
              <a:rPr kumimoji="1" lang="en-US" altLang="ja-JP" dirty="0"/>
              <a:t>. </a:t>
            </a:r>
            <a:r>
              <a:rPr kumimoji="1" lang="ja-JP" altLang="en-US" dirty="0"/>
              <a:t>この式でアーキテクチャの学習を行います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33</a:t>
            </a:fld>
            <a:endParaRPr kumimoji="1" lang="ja-JP" altLang="en-US"/>
          </a:p>
        </p:txBody>
      </p:sp>
    </p:spTree>
    <p:extLst>
      <p:ext uri="{BB962C8B-B14F-4D97-AF65-F5344CB8AC3E}">
        <p14:creationId xmlns:p14="http://schemas.microsoft.com/office/powerpoint/2010/main" val="13458029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以上がアーキテクチャの探索段階</a:t>
            </a:r>
            <a:r>
              <a:rPr kumimoji="1" lang="en-US" altLang="ja-JP" dirty="0"/>
              <a:t>1</a:t>
            </a:r>
            <a:r>
              <a:rPr kumimoji="1" lang="ja-JP" altLang="en-US" dirty="0"/>
              <a:t>になります</a:t>
            </a:r>
            <a:r>
              <a:rPr kumimoji="1" lang="en-US" altLang="ja-JP" dirty="0"/>
              <a:t>. </a:t>
            </a:r>
            <a:r>
              <a:rPr kumimoji="1" lang="ja-JP" altLang="en-US" dirty="0"/>
              <a:t>このあと～</a:t>
            </a:r>
            <a:r>
              <a:rPr kumimoji="1" lang="en-US" altLang="ja-JP" dirty="0"/>
              <a:t>2, ~3</a:t>
            </a:r>
            <a:r>
              <a:rPr kumimoji="1" lang="ja-JP" altLang="en-US" dirty="0"/>
              <a:t>を行います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35</a:t>
            </a:fld>
            <a:endParaRPr kumimoji="1" lang="ja-JP" altLang="en-US"/>
          </a:p>
        </p:txBody>
      </p:sp>
    </p:spTree>
    <p:extLst>
      <p:ext uri="{BB962C8B-B14F-4D97-AF65-F5344CB8AC3E}">
        <p14:creationId xmlns:p14="http://schemas.microsoft.com/office/powerpoint/2010/main" val="41950544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つめの構成手法は新たに考える必要があるため</a:t>
            </a:r>
            <a:r>
              <a:rPr kumimoji="1" lang="en-US" altLang="ja-JP" dirty="0"/>
              <a:t>, </a:t>
            </a:r>
            <a:r>
              <a:rPr kumimoji="1" lang="ja-JP" altLang="en-US" dirty="0"/>
              <a:t>大きい順に選択する構成手法</a:t>
            </a:r>
            <a:r>
              <a:rPr kumimoji="1" lang="en-US" altLang="ja-JP" dirty="0"/>
              <a:t>A</a:t>
            </a:r>
            <a:r>
              <a:rPr kumimoji="1" lang="ja-JP" altLang="en-US" dirty="0"/>
              <a:t>と閾値で辺ごとに選択する構成手法</a:t>
            </a:r>
            <a:r>
              <a:rPr kumimoji="1" lang="en-US" altLang="ja-JP" dirty="0"/>
              <a:t>B</a:t>
            </a:r>
            <a:r>
              <a:rPr kumimoji="1" lang="ja-JP" altLang="en-US" dirty="0"/>
              <a:t>で実験しました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36</a:t>
            </a:fld>
            <a:endParaRPr kumimoji="1" lang="ja-JP" altLang="en-US"/>
          </a:p>
        </p:txBody>
      </p:sp>
    </p:spTree>
    <p:extLst>
      <p:ext uri="{BB962C8B-B14F-4D97-AF65-F5344CB8AC3E}">
        <p14:creationId xmlns:p14="http://schemas.microsoft.com/office/powerpoint/2010/main" val="2607639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設計と性能の関係は直感的には分からず</a:t>
            </a:r>
            <a:r>
              <a:rPr kumimoji="1" lang="en-US" altLang="ja-JP" dirty="0"/>
              <a:t>, </a:t>
            </a:r>
            <a:r>
              <a:rPr kumimoji="1" lang="ja-JP" altLang="en-US" dirty="0"/>
              <a:t>正確に知るには時間がかかるため，アーキテクチャの設計は困難なタスクです</a:t>
            </a:r>
            <a:r>
              <a:rPr kumimoji="1" lang="en-US" altLang="ja-JP" dirty="0"/>
              <a:t>.</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6</a:t>
            </a:fld>
            <a:endParaRPr kumimoji="1" lang="ja-JP" altLang="en-US"/>
          </a:p>
        </p:txBody>
      </p:sp>
    </p:spTree>
    <p:extLst>
      <p:ext uri="{BB962C8B-B14F-4D97-AF65-F5344CB8AC3E}">
        <p14:creationId xmlns:p14="http://schemas.microsoft.com/office/powerpoint/2010/main" val="10509847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またショートカット数が同じで位置がランダムとなるランダム化手法も比較のため実験し</a:t>
            </a:r>
            <a:r>
              <a:rPr kumimoji="1" lang="en-US" altLang="ja-JP" dirty="0"/>
              <a:t>, </a:t>
            </a:r>
            <a:r>
              <a:rPr kumimoji="1" lang="ja-JP" altLang="en-US" dirty="0"/>
              <a:t>右の列に示しました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40</a:t>
            </a:fld>
            <a:endParaRPr kumimoji="1" lang="ja-JP" altLang="en-US"/>
          </a:p>
        </p:txBody>
      </p:sp>
    </p:spTree>
    <p:extLst>
      <p:ext uri="{BB962C8B-B14F-4D97-AF65-F5344CB8AC3E}">
        <p14:creationId xmlns:p14="http://schemas.microsoft.com/office/powerpoint/2010/main" val="24338868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この表を図に表したものがこちらになります</a:t>
            </a:r>
            <a:r>
              <a:rPr kumimoji="1" lang="en-US" altLang="ja-JP" dirty="0"/>
              <a:t>. </a:t>
            </a:r>
            <a:r>
              <a:rPr kumimoji="1" lang="ja-JP" altLang="en-US" dirty="0"/>
              <a:t>横軸はショートカットの数で縦軸が</a:t>
            </a:r>
            <a:r>
              <a:rPr kumimoji="1" lang="en-US" altLang="ja-JP" dirty="0"/>
              <a:t>accuracy</a:t>
            </a:r>
            <a:r>
              <a:rPr kumimoji="1" lang="ja-JP" altLang="en-US" dirty="0" err="1"/>
              <a:t>です</a:t>
            </a:r>
            <a:r>
              <a:rPr kumimoji="1" lang="en-US" altLang="ja-JP" dirty="0"/>
              <a:t>. Accuracy</a:t>
            </a:r>
            <a:r>
              <a:rPr kumimoji="1" lang="ja-JP" altLang="en-US" dirty="0"/>
              <a:t>は高いほどいいです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41</a:t>
            </a:fld>
            <a:endParaRPr kumimoji="1" lang="ja-JP" altLang="en-US"/>
          </a:p>
        </p:txBody>
      </p:sp>
    </p:spTree>
    <p:extLst>
      <p:ext uri="{BB962C8B-B14F-4D97-AF65-F5344CB8AC3E}">
        <p14:creationId xmlns:p14="http://schemas.microsoft.com/office/powerpoint/2010/main" val="24498055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もとの</a:t>
            </a:r>
            <a:r>
              <a:rPr kumimoji="1" lang="en-US" altLang="ja-JP" dirty="0"/>
              <a:t>VGG19</a:t>
            </a:r>
            <a:r>
              <a:rPr kumimoji="1" lang="ja-JP" altLang="en-US" dirty="0"/>
              <a:t>と比較すると</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42</a:t>
            </a:fld>
            <a:endParaRPr kumimoji="1" lang="ja-JP" altLang="en-US"/>
          </a:p>
        </p:txBody>
      </p:sp>
    </p:spTree>
    <p:extLst>
      <p:ext uri="{BB962C8B-B14F-4D97-AF65-F5344CB8AC3E}">
        <p14:creationId xmlns:p14="http://schemas.microsoft.com/office/powerpoint/2010/main" val="17854573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探索の効果を表すランダム化手法との比較は</a:t>
            </a:r>
            <a:r>
              <a:rPr kumimoji="1" lang="en-US" altLang="ja-JP" dirty="0"/>
              <a:t>, </a:t>
            </a:r>
            <a:r>
              <a:rPr kumimoji="1" lang="ja-JP" altLang="en-US" dirty="0"/>
              <a:t>手法</a:t>
            </a:r>
            <a:r>
              <a:rPr kumimoji="1" lang="en-US" altLang="ja-JP" dirty="0"/>
              <a:t>B</a:t>
            </a:r>
            <a:r>
              <a:rPr kumimoji="1" lang="ja-JP" altLang="en-US" dirty="0"/>
              <a:t>が</a:t>
            </a:r>
            <a:r>
              <a:rPr kumimoji="1" lang="en-US" altLang="ja-JP" dirty="0"/>
              <a:t>A</a:t>
            </a:r>
            <a:r>
              <a:rPr kumimoji="1" lang="ja-JP" altLang="en-US" dirty="0"/>
              <a:t>よりも高くなりました</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43</a:t>
            </a:fld>
            <a:endParaRPr kumimoji="1" lang="ja-JP" altLang="en-US"/>
          </a:p>
        </p:txBody>
      </p:sp>
    </p:spTree>
    <p:extLst>
      <p:ext uri="{BB962C8B-B14F-4D97-AF65-F5344CB8AC3E}">
        <p14:creationId xmlns:p14="http://schemas.microsoft.com/office/powerpoint/2010/main" val="22207143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次の図は横軸が</a:t>
            </a:r>
            <a:r>
              <a:rPr kumimoji="1" lang="en-US" altLang="ja-JP" dirty="0"/>
              <a:t>param</a:t>
            </a:r>
            <a:r>
              <a:rPr kumimoji="1" lang="ja-JP" altLang="en-US" dirty="0"/>
              <a:t>数で縦軸が</a:t>
            </a:r>
            <a:r>
              <a:rPr kumimoji="1" lang="en-US" altLang="ja-JP" dirty="0"/>
              <a:t>accuracy</a:t>
            </a:r>
            <a:r>
              <a:rPr kumimoji="1" lang="ja-JP" altLang="en-US" dirty="0" err="1"/>
              <a:t>です</a:t>
            </a:r>
            <a:r>
              <a:rPr kumimoji="1" lang="en-US" altLang="ja-JP" dirty="0"/>
              <a:t>. </a:t>
            </a:r>
            <a:r>
              <a:rPr kumimoji="1" lang="ja-JP" altLang="en-US" dirty="0"/>
              <a:t>より少ないパラメータで高い精度が出ている左上が理想です</a:t>
            </a:r>
            <a:r>
              <a:rPr kumimoji="1" lang="en-US" altLang="ja-JP" dirty="0"/>
              <a:t>. </a:t>
            </a:r>
            <a:r>
              <a:rPr kumimoji="1" lang="ja-JP" altLang="en-US" dirty="0"/>
              <a:t>これによると</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44</a:t>
            </a:fld>
            <a:endParaRPr kumimoji="1" lang="ja-JP" altLang="en-US"/>
          </a:p>
        </p:txBody>
      </p:sp>
    </p:spTree>
    <p:extLst>
      <p:ext uri="{BB962C8B-B14F-4D97-AF65-F5344CB8AC3E}">
        <p14:creationId xmlns:p14="http://schemas.microsoft.com/office/powerpoint/2010/main" val="440554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具体的に得られたアーキテクチャは小さいですがこの様になりました</a:t>
            </a:r>
            <a:r>
              <a:rPr kumimoji="1" lang="en-US" altLang="ja-JP" dirty="0"/>
              <a:t>. </a:t>
            </a:r>
            <a:r>
              <a:rPr kumimoji="1" lang="ja-JP" altLang="en-US" dirty="0"/>
              <a:t>がここから性能を議論するのはやはり難しいです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47</a:t>
            </a:fld>
            <a:endParaRPr kumimoji="1" lang="ja-JP" altLang="en-US"/>
          </a:p>
        </p:txBody>
      </p:sp>
    </p:spTree>
    <p:extLst>
      <p:ext uri="{BB962C8B-B14F-4D97-AF65-F5344CB8AC3E}">
        <p14:creationId xmlns:p14="http://schemas.microsoft.com/office/powerpoint/2010/main" val="34539765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全体的なアーキテクチャの構造やエッジ数の探索ができた</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49</a:t>
            </a:fld>
            <a:endParaRPr kumimoji="1" lang="ja-JP" altLang="en-US"/>
          </a:p>
        </p:txBody>
      </p:sp>
    </p:spTree>
    <p:extLst>
      <p:ext uri="{BB962C8B-B14F-4D97-AF65-F5344CB8AC3E}">
        <p14:creationId xmlns:p14="http://schemas.microsoft.com/office/powerpoint/2010/main" val="9894882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 </a:t>
            </a:r>
            <a:r>
              <a:rPr kumimoji="1" lang="en-US" altLang="ja-JP" dirty="0"/>
              <a:t>1 </a:t>
            </a:r>
            <a:r>
              <a:rPr kumimoji="1" lang="ja-JP" altLang="en-US" dirty="0"/>
              <a:t>では </a:t>
            </a:r>
            <a:r>
              <a:rPr kumimoji="1" lang="en-US" altLang="ja-JP" dirty="0"/>
              <a:t>α </a:t>
            </a:r>
            <a:r>
              <a:rPr kumimoji="1" lang="ja-JP" altLang="en-US" dirty="0"/>
              <a:t>の学習度によって重み </a:t>
            </a:r>
            <a:r>
              <a:rPr kumimoji="1" lang="en-US" altLang="ja-JP" dirty="0"/>
              <a:t>w </a:t>
            </a:r>
            <a:r>
              <a:rPr kumimoji="1" lang="ja-JP" altLang="en-US" dirty="0"/>
              <a:t>の学習しやすさに偏りがあったため</a:t>
            </a:r>
            <a:r>
              <a:rPr kumimoji="1" lang="en-US" altLang="ja-JP" dirty="0"/>
              <a:t>, </a:t>
            </a:r>
            <a:r>
              <a:rPr kumimoji="1" lang="ja-JP" altLang="en-US" dirty="0"/>
              <a:t>収束するグラフ構造にばらつきが見られた</a:t>
            </a:r>
            <a:r>
              <a:rPr kumimoji="1" lang="en-US" altLang="ja-JP" dirty="0"/>
              <a:t>. </a:t>
            </a:r>
            <a:r>
              <a:rPr kumimoji="1" lang="ja-JP" altLang="en-US" dirty="0"/>
              <a:t>そこで個体表現を</a:t>
            </a:r>
            <a:r>
              <a:rPr kumimoji="1" lang="en-US" altLang="ja-JP" dirty="0"/>
              <a:t>a</a:t>
            </a:r>
            <a:r>
              <a:rPr kumimoji="1" lang="ja-JP" altLang="en-US" dirty="0"/>
              <a:t>とした</a:t>
            </a:r>
            <a:r>
              <a:rPr kumimoji="1" lang="en-US" altLang="ja-JP" dirty="0"/>
              <a:t>GA</a:t>
            </a:r>
            <a:r>
              <a:rPr kumimoji="1" lang="ja-JP" altLang="en-US" dirty="0"/>
              <a:t>を導入し</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51</a:t>
            </a:fld>
            <a:endParaRPr kumimoji="1" lang="ja-JP" altLang="en-US"/>
          </a:p>
        </p:txBody>
      </p:sp>
    </p:spTree>
    <p:extLst>
      <p:ext uri="{BB962C8B-B14F-4D97-AF65-F5344CB8AC3E}">
        <p14:creationId xmlns:p14="http://schemas.microsoft.com/office/powerpoint/2010/main" val="40445226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また個体数をそのまま増やすと計算時間が個体数倍されるため</a:t>
            </a:r>
            <a:r>
              <a:rPr kumimoji="1" lang="en-US" altLang="ja-JP" dirty="0"/>
              <a:t>, </a:t>
            </a:r>
            <a:r>
              <a:rPr kumimoji="1" lang="ja-JP" altLang="en-US" dirty="0"/>
              <a:t>個体群全体で</a:t>
            </a:r>
            <a:r>
              <a:rPr kumimoji="1" lang="en-US" altLang="ja-JP" dirty="0"/>
              <a:t>w</a:t>
            </a:r>
            <a:r>
              <a:rPr kumimoji="1" lang="ja-JP" altLang="en-US" dirty="0" err="1"/>
              <a:t>を共</a:t>
            </a:r>
            <a:r>
              <a:rPr kumimoji="1" lang="ja-JP" altLang="en-US" dirty="0"/>
              <a:t>有する</a:t>
            </a:r>
            <a:r>
              <a:rPr kumimoji="1" lang="en-US" altLang="ja-JP" dirty="0"/>
              <a:t>One-Shot</a:t>
            </a:r>
            <a:r>
              <a:rPr kumimoji="1" lang="ja-JP" altLang="en-US" dirty="0"/>
              <a:t>モデルを利用して高速化しました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52</a:t>
            </a:fld>
            <a:endParaRPr kumimoji="1" lang="ja-JP" altLang="en-US"/>
          </a:p>
        </p:txBody>
      </p:sp>
    </p:spTree>
    <p:extLst>
      <p:ext uri="{BB962C8B-B14F-4D97-AF65-F5344CB8AC3E}">
        <p14:creationId xmlns:p14="http://schemas.microsoft.com/office/powerpoint/2010/main" val="25154332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実験の流れとしては通常の</a:t>
            </a:r>
            <a:r>
              <a:rPr kumimoji="1" lang="en-US" altLang="ja-JP" dirty="0"/>
              <a:t>GA</a:t>
            </a:r>
            <a:r>
              <a:rPr kumimoji="1" lang="ja-JP" altLang="en-US" dirty="0"/>
              <a:t>の</a:t>
            </a:r>
            <a:r>
              <a:rPr kumimoji="1" lang="en-US" altLang="ja-JP" dirty="0"/>
              <a:t>1.4.5.6.</a:t>
            </a:r>
            <a:r>
              <a:rPr kumimoji="1" lang="ja-JP" altLang="en-US" dirty="0"/>
              <a:t>に加えて</a:t>
            </a:r>
            <a:r>
              <a:rPr kumimoji="1" lang="en-US" altLang="ja-JP" dirty="0"/>
              <a:t>, w</a:t>
            </a:r>
            <a:r>
              <a:rPr kumimoji="1" lang="ja-JP" altLang="en-US" dirty="0"/>
              <a:t>と</a:t>
            </a:r>
            <a:r>
              <a:rPr kumimoji="1" lang="en-US" altLang="ja-JP" dirty="0"/>
              <a:t>a</a:t>
            </a:r>
            <a:r>
              <a:rPr kumimoji="1" lang="ja-JP" altLang="en-US" dirty="0"/>
              <a:t>を学習する</a:t>
            </a:r>
            <a:r>
              <a:rPr kumimoji="1" lang="en-US" altLang="ja-JP" dirty="0"/>
              <a:t>2.3.</a:t>
            </a:r>
            <a:r>
              <a:rPr kumimoji="1" lang="ja-JP" altLang="en-US" dirty="0"/>
              <a:t>のステップを加えました</a:t>
            </a:r>
            <a:r>
              <a:rPr kumimoji="1" lang="en-US" altLang="ja-JP"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53</a:t>
            </a:fld>
            <a:endParaRPr kumimoji="1" lang="ja-JP" altLang="en-US"/>
          </a:p>
        </p:txBody>
      </p:sp>
    </p:spTree>
    <p:extLst>
      <p:ext uri="{BB962C8B-B14F-4D97-AF65-F5344CB8AC3E}">
        <p14:creationId xmlns:p14="http://schemas.microsoft.com/office/powerpoint/2010/main" val="3305306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アーキテクチャの探索を自動化する技術は</a:t>
            </a:r>
            <a:r>
              <a:rPr lang="en-US" altLang="ja-JP" dirty="0"/>
              <a:t>Neural Architecture Search(NAS)</a:t>
            </a:r>
            <a:r>
              <a:rPr lang="ja-JP" altLang="en-US" dirty="0"/>
              <a:t>と呼ばれ</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主にはじめに提案された</a:t>
            </a:r>
            <a:r>
              <a:rPr kumimoji="1" lang="en-US" altLang="ja-JP" dirty="0"/>
              <a:t>Neural Architecture Search with reinforcement learning (NAS with RL)</a:t>
            </a:r>
            <a:r>
              <a:rPr kumimoji="1" lang="ja-JP" altLang="en-US" dirty="0"/>
              <a:t>と</a:t>
            </a:r>
            <a:r>
              <a:rPr lang="en-US" altLang="ja-JP" dirty="0"/>
              <a:t>Differentiable Architecture Search(DARTS)</a:t>
            </a:r>
            <a:r>
              <a:rPr lang="ja-JP" altLang="en-US" dirty="0"/>
              <a:t>の２つがあり</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より高速に計算できる</a:t>
            </a:r>
            <a:r>
              <a:rPr lang="en-US" altLang="ja-JP" dirty="0"/>
              <a:t>DARTS</a:t>
            </a:r>
            <a:r>
              <a:rPr lang="ja-JP" altLang="en-US" dirty="0"/>
              <a:t>が注目されています</a:t>
            </a:r>
            <a:r>
              <a:rPr lang="en-US" altLang="ja-JP" dirty="0"/>
              <a:t>.</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7</a:t>
            </a:fld>
            <a:endParaRPr kumimoji="1" lang="ja-JP" altLang="en-US"/>
          </a:p>
        </p:txBody>
      </p:sp>
    </p:spTree>
    <p:extLst>
      <p:ext uri="{BB962C8B-B14F-4D97-AF65-F5344CB8AC3E}">
        <p14:creationId xmlns:p14="http://schemas.microsoft.com/office/powerpoint/2010/main" val="31345330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それでは結果に移ります</a:t>
            </a:r>
            <a:r>
              <a:rPr kumimoji="1" lang="en-US" altLang="ja-JP" dirty="0"/>
              <a:t>. </a:t>
            </a:r>
            <a:r>
              <a:rPr kumimoji="1" lang="ja-JP" altLang="en-US" dirty="0"/>
              <a:t>図は学習段階の精度で</a:t>
            </a:r>
            <a:r>
              <a:rPr kumimoji="1" lang="en-US" altLang="ja-JP" dirty="0"/>
              <a:t>, </a:t>
            </a:r>
            <a:r>
              <a:rPr kumimoji="1" lang="ja-JP" altLang="en-US" dirty="0"/>
              <a:t>横軸が世代数で縦軸が</a:t>
            </a:r>
            <a:r>
              <a:rPr kumimoji="1" lang="en-US" altLang="ja-JP" dirty="0"/>
              <a:t>accuracy</a:t>
            </a:r>
            <a:r>
              <a:rPr kumimoji="1" lang="ja-JP" altLang="en-US" dirty="0" err="1"/>
              <a:t>です</a:t>
            </a:r>
            <a:r>
              <a:rPr kumimoji="1" lang="en-US" altLang="ja-JP" dirty="0"/>
              <a:t>. Test</a:t>
            </a:r>
            <a:r>
              <a:rPr kumimoji="1" lang="ja-JP" altLang="en-US" dirty="0"/>
              <a:t>も</a:t>
            </a:r>
            <a:r>
              <a:rPr kumimoji="1" lang="en-US" altLang="ja-JP" dirty="0"/>
              <a:t>train</a:t>
            </a:r>
            <a:r>
              <a:rPr kumimoji="1" lang="ja-JP" altLang="en-US" dirty="0"/>
              <a:t>もアーキテクチャの真の評価ではないが</a:t>
            </a:r>
            <a:r>
              <a:rPr kumimoji="1" lang="en-US" altLang="ja-JP" dirty="0"/>
              <a:t>, </a:t>
            </a:r>
            <a:r>
              <a:rPr kumimoji="1" lang="ja-JP" altLang="en-US" dirty="0"/>
              <a:t>学習が進んでいることが確認できる</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55</a:t>
            </a:fld>
            <a:endParaRPr kumimoji="1" lang="ja-JP" altLang="en-US"/>
          </a:p>
        </p:txBody>
      </p:sp>
    </p:spTree>
    <p:extLst>
      <p:ext uri="{BB962C8B-B14F-4D97-AF65-F5344CB8AC3E}">
        <p14:creationId xmlns:p14="http://schemas.microsoft.com/office/powerpoint/2010/main" val="5997886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次の図は評価段階で</a:t>
            </a:r>
            <a:r>
              <a:rPr kumimoji="1" lang="en-US" altLang="ja-JP" dirty="0"/>
              <a:t>, 5</a:t>
            </a:r>
            <a:r>
              <a:rPr kumimoji="1" lang="ja-JP" altLang="en-US" dirty="0"/>
              <a:t>世代ごとに最良個体の性能を評価しました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57</a:t>
            </a:fld>
            <a:endParaRPr kumimoji="1" lang="ja-JP" altLang="en-US"/>
          </a:p>
        </p:txBody>
      </p:sp>
    </p:spTree>
    <p:extLst>
      <p:ext uri="{BB962C8B-B14F-4D97-AF65-F5344CB8AC3E}">
        <p14:creationId xmlns:p14="http://schemas.microsoft.com/office/powerpoint/2010/main" val="31963297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a:t>
            </a:r>
            <a:r>
              <a:rPr kumimoji="1" lang="en-US" altLang="ja-JP" dirty="0"/>
              <a:t>1</a:t>
            </a:r>
            <a:r>
              <a:rPr kumimoji="1" lang="ja-JP" altLang="en-US" dirty="0"/>
              <a:t>の結果と手法</a:t>
            </a:r>
            <a:r>
              <a:rPr kumimoji="1" lang="en-US" altLang="ja-JP" dirty="0"/>
              <a:t>A, </a:t>
            </a:r>
            <a:r>
              <a:rPr kumimoji="1" lang="ja-JP" altLang="en-US" dirty="0"/>
              <a:t>ランダム化</a:t>
            </a:r>
            <a:r>
              <a:rPr kumimoji="1" lang="en-US" altLang="ja-JP" dirty="0"/>
              <a:t>, VGG19</a:t>
            </a:r>
            <a:r>
              <a:rPr kumimoji="1" lang="ja-JP" altLang="en-US"/>
              <a:t>と比較</a:t>
            </a:r>
            <a:r>
              <a:rPr kumimoji="1" lang="ja-JP" altLang="en-US" dirty="0"/>
              <a:t>すると</a:t>
            </a:r>
            <a:r>
              <a:rPr kumimoji="1" lang="en-US" altLang="ja-JP" dirty="0"/>
              <a:t>~</a:t>
            </a:r>
            <a:r>
              <a:rPr kumimoji="1" lang="ja-JP" altLang="en-US" dirty="0" err="1"/>
              <a:t>．</a:t>
            </a:r>
            <a:r>
              <a:rPr kumimoji="1" lang="en-US" altLang="ja-JP" dirty="0"/>
              <a:t>15</a:t>
            </a:r>
            <a:r>
              <a:rPr kumimoji="1" lang="ja-JP" altLang="en-US" dirty="0"/>
              <a:t>世代目の最良個体は～で</a:t>
            </a:r>
            <a:r>
              <a:rPr kumimoji="1" lang="en-US" altLang="ja-JP" dirty="0"/>
              <a:t>, </a:t>
            </a:r>
            <a:r>
              <a:rPr kumimoji="1" lang="ja-JP" altLang="en-US" dirty="0"/>
              <a:t>ランダム化手法よりも少ないショートカットで高い精度が達成できました</a:t>
            </a:r>
            <a:r>
              <a:rPr kumimoji="1" lang="en-US" altLang="ja-JP" dirty="0"/>
              <a:t>. </a:t>
            </a:r>
            <a:r>
              <a:rPr kumimoji="1" lang="ja-JP" altLang="en-US" dirty="0"/>
              <a:t>一方で実験</a:t>
            </a:r>
            <a:r>
              <a:rPr kumimoji="1" lang="en-US" altLang="ja-JP" dirty="0"/>
              <a:t>1</a:t>
            </a:r>
            <a:r>
              <a:rPr kumimoji="1" lang="ja-JP" altLang="en-US" dirty="0"/>
              <a:t>の手法</a:t>
            </a:r>
            <a:r>
              <a:rPr kumimoji="1" lang="en-US" altLang="ja-JP" dirty="0"/>
              <a:t>A, B</a:t>
            </a:r>
            <a:r>
              <a:rPr kumimoji="1" lang="ja-JP" altLang="en-US" dirty="0" err="1"/>
              <a:t>には</a:t>
            </a:r>
            <a:r>
              <a:rPr kumimoji="1" lang="ja-JP" altLang="en-US" dirty="0"/>
              <a:t>届かない結果となりました</a:t>
            </a:r>
            <a:r>
              <a:rPr kumimoji="1" lang="en-US" altLang="ja-JP" dirty="0"/>
              <a:t>.</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58</a:t>
            </a:fld>
            <a:endParaRPr kumimoji="1" lang="ja-JP" altLang="en-US"/>
          </a:p>
        </p:txBody>
      </p:sp>
    </p:spTree>
    <p:extLst>
      <p:ext uri="{BB962C8B-B14F-4D97-AF65-F5344CB8AC3E}">
        <p14:creationId xmlns:p14="http://schemas.microsoft.com/office/powerpoint/2010/main" val="26500725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全体的なアーキテクチャの構造やエッジ数の探索ができた</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62</a:t>
            </a:fld>
            <a:endParaRPr kumimoji="1" lang="ja-JP" altLang="en-US"/>
          </a:p>
        </p:txBody>
      </p:sp>
    </p:spTree>
    <p:extLst>
      <p:ext uri="{BB962C8B-B14F-4D97-AF65-F5344CB8AC3E}">
        <p14:creationId xmlns:p14="http://schemas.microsoft.com/office/powerpoint/2010/main" val="2744114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より高速に計算できる</a:t>
            </a:r>
            <a:r>
              <a:rPr lang="en-US" altLang="ja-JP" dirty="0"/>
              <a:t>DARTS</a:t>
            </a:r>
            <a:r>
              <a:rPr lang="ja-JP" altLang="en-US" dirty="0"/>
              <a:t>が注目されています</a:t>
            </a:r>
            <a:r>
              <a:rPr lang="en-US" altLang="ja-JP" dirty="0"/>
              <a:t>.</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8</a:t>
            </a:fld>
            <a:endParaRPr kumimoji="1" lang="ja-JP" altLang="en-US"/>
          </a:p>
        </p:txBody>
      </p:sp>
    </p:spTree>
    <p:extLst>
      <p:ext uri="{BB962C8B-B14F-4D97-AF65-F5344CB8AC3E}">
        <p14:creationId xmlns:p14="http://schemas.microsoft.com/office/powerpoint/2010/main" val="3827256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それではこの２つの説明に移ります</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9</a:t>
            </a:fld>
            <a:endParaRPr kumimoji="1" lang="ja-JP" altLang="en-US"/>
          </a:p>
        </p:txBody>
      </p:sp>
    </p:spTree>
    <p:extLst>
      <p:ext uri="{BB962C8B-B14F-4D97-AF65-F5344CB8AC3E}">
        <p14:creationId xmlns:p14="http://schemas.microsoft.com/office/powerpoint/2010/main" val="3954084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従来手法である</a:t>
            </a:r>
            <a:r>
              <a:rPr lang="en-US" altLang="ja-JP" dirty="0"/>
              <a:t>Neural Architecture Search with RL(NAS)</a:t>
            </a:r>
            <a:r>
              <a:rPr lang="ja-JP" altLang="en-US" dirty="0"/>
              <a:t>はニューラルネットワークの構造が各層を表す設定の文字列で表現できることを利用して</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10</a:t>
            </a:fld>
            <a:endParaRPr kumimoji="1" lang="ja-JP" altLang="en-US"/>
          </a:p>
        </p:txBody>
      </p:sp>
    </p:spTree>
    <p:extLst>
      <p:ext uri="{BB962C8B-B14F-4D97-AF65-F5344CB8AC3E}">
        <p14:creationId xmlns:p14="http://schemas.microsoft.com/office/powerpoint/2010/main" val="3150766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この文字列を生成する</a:t>
            </a:r>
          </a:p>
          <a:p>
            <a:r>
              <a:rPr kumimoji="1" lang="en-US" altLang="ja-JP" dirty="0"/>
              <a:t>Recurrent Neural Network(RNN)</a:t>
            </a:r>
            <a:r>
              <a:rPr kumimoji="1" lang="ja-JP" altLang="en-US" dirty="0"/>
              <a:t>を</a:t>
            </a:r>
          </a:p>
          <a:p>
            <a:r>
              <a:rPr kumimoji="1" lang="ja-JP" altLang="en-US" dirty="0"/>
              <a:t>強化学習で訓練します</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11</a:t>
            </a:fld>
            <a:endParaRPr kumimoji="1" lang="ja-JP" altLang="en-US"/>
          </a:p>
        </p:txBody>
      </p:sp>
    </p:spTree>
    <p:extLst>
      <p:ext uri="{BB962C8B-B14F-4D97-AF65-F5344CB8AC3E}">
        <p14:creationId xmlns:p14="http://schemas.microsoft.com/office/powerpoint/2010/main" val="2860060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アーキテクチャを生成するコントローラーと生成した子ネットワークのレイヤーの重み</a:t>
            </a:r>
            <a:r>
              <a:rPr kumimoji="1" lang="en-US" altLang="ja-JP" dirty="0"/>
              <a:t>w</a:t>
            </a:r>
            <a:r>
              <a:rPr kumimoji="1" lang="ja-JP" altLang="en-US" dirty="0"/>
              <a:t>を交互に学習する２重最適化問題であるため</a:t>
            </a:r>
            <a:r>
              <a:rPr kumimoji="1" lang="en-US" altLang="ja-JP" dirty="0"/>
              <a:t>, </a:t>
            </a:r>
            <a:r>
              <a:rPr kumimoji="1" lang="ja-JP" altLang="en-US" dirty="0"/>
              <a:t>学習には</a:t>
            </a:r>
            <a:r>
              <a:rPr kumimoji="1" lang="en-US" altLang="ja-JP" dirty="0"/>
              <a:t>GPU</a:t>
            </a:r>
            <a:r>
              <a:rPr kumimoji="1" lang="ja-JP" altLang="en-US" dirty="0"/>
              <a:t>で</a:t>
            </a:r>
            <a:r>
              <a:rPr kumimoji="1" lang="en-US" altLang="ja-JP" dirty="0"/>
              <a:t>3000</a:t>
            </a:r>
            <a:r>
              <a:rPr kumimoji="1" lang="ja-JP" altLang="en-US" dirty="0"/>
              <a:t>日かかるという問題点があります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12</a:t>
            </a:fld>
            <a:endParaRPr kumimoji="1" lang="ja-JP" altLang="en-US"/>
          </a:p>
        </p:txBody>
      </p:sp>
    </p:spTree>
    <p:extLst>
      <p:ext uri="{BB962C8B-B14F-4D97-AF65-F5344CB8AC3E}">
        <p14:creationId xmlns:p14="http://schemas.microsoft.com/office/powerpoint/2010/main" val="1983538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B47CC6C-0BCA-49E7-9502-D3CF83D28DEA}" type="datetime1">
              <a:rPr kumimoji="1" lang="ja-JP" altLang="en-US" smtClean="0"/>
              <a:t>2020/12/10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4739FC-810C-4CDC-B60F-21F1951FBC64}" type="slidenum">
              <a:rPr kumimoji="1" lang="ja-JP" altLang="en-US" smtClean="0"/>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1068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4082961-CEA8-40E3-8834-973664243B95}" type="datetime1">
              <a:rPr kumimoji="1" lang="ja-JP" altLang="en-US" smtClean="0"/>
              <a:t>2020/12/10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3711063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89293CA-8B37-445A-89D4-B01F387DE081}" type="datetime1">
              <a:rPr kumimoji="1" lang="ja-JP" altLang="en-US" smtClean="0"/>
              <a:t>2020/12/10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4032185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DB4497E6-87F3-4396-8251-710D4A6599E0}" type="datetime1">
              <a:rPr kumimoji="1" lang="ja-JP" altLang="en-US" smtClean="0"/>
              <a:t>2020/12/10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548780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4833E01-108C-48AE-A4C2-19397A8CB9D7}" type="datetime1">
              <a:rPr kumimoji="1" lang="ja-JP" altLang="en-US" smtClean="0"/>
              <a:t>2020/12/10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69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88E97AF-5112-4964-AAFB-A3FABC008EAC}" type="datetime1">
              <a:rPr kumimoji="1" lang="ja-JP" altLang="en-US" smtClean="0"/>
              <a:t>2020/12/10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30581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835F2E5-5BFD-4592-911E-92A68179C662}" type="datetime1">
              <a:rPr kumimoji="1" lang="ja-JP" altLang="en-US" smtClean="0"/>
              <a:t>2020/12/10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270131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2DD52F3-5492-4130-A242-4A72A33D3831}" type="datetime1">
              <a:rPr kumimoji="1" lang="ja-JP" altLang="en-US" smtClean="0"/>
              <a:t>2020/12/10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2946474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184D4D-1537-4317-B85A-7FF8A83D020D}" type="datetime1">
              <a:rPr kumimoji="1" lang="ja-JP" altLang="en-US" smtClean="0"/>
              <a:t>2020/12/10</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3639748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ADC16A3-AE2D-4A2B-A857-2C1BC6DF0707}" type="datetime1">
              <a:rPr kumimoji="1" lang="ja-JP" altLang="en-US" smtClean="0"/>
              <a:t>2020/12/10</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3722478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D36FC5C-7EB5-41FF-83D7-A66B170C131F}" type="datetime1">
              <a:rPr kumimoji="1" lang="ja-JP" altLang="en-US" smtClean="0"/>
              <a:t>2020/12/10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102435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706582" y="231067"/>
            <a:ext cx="7660178" cy="1026234"/>
          </a:xfrm>
          <a:prstGeom prst="rect">
            <a:avLst/>
          </a:prstGeom>
        </p:spPr>
        <p:txBody>
          <a:bodyPr vert="horz" lIns="91440" tIns="45720" rIns="91440" bIns="45720" rtlCol="0" anchor="b">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22959" y="1661049"/>
            <a:ext cx="7543801" cy="4531925"/>
          </a:xfrm>
          <a:prstGeom prst="rect">
            <a:avLst/>
          </a:prstGeom>
        </p:spPr>
        <p:txBody>
          <a:bodyPr vert="horz" lIns="0" tIns="45720" rIns="0" bIns="45720" rtlCol="0">
            <a:normAutofit/>
          </a:bodyPr>
          <a:lstStyle/>
          <a:p>
            <a:pPr lvl="0"/>
            <a:r>
              <a:rPr lang="ja-JP" altLang="en-US" dirty="0"/>
              <a:t>マスター テキストの書式設定</a:t>
            </a:r>
            <a:r>
              <a:rPr lang="en-US" altLang="ja-JP" dirty="0"/>
              <a:t>ABC?</a:t>
            </a:r>
            <a:endParaRPr lang="ja-JP" altLang="en-US" dirty="0"/>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C845B85-1C77-4A11-A428-E7F2B0C1EFBD}" type="datetime1">
              <a:rPr kumimoji="1" lang="ja-JP" altLang="en-US" smtClean="0"/>
              <a:t>2020/12/10</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800" b="1">
                <a:solidFill>
                  <a:srgbClr val="FFFFFF"/>
                </a:solidFill>
              </a:defRPr>
            </a:lvl1pPr>
          </a:lstStyle>
          <a:p>
            <a:fld id="{304739FC-810C-4CDC-B60F-21F1951FBC64}" type="slidenum">
              <a:rPr kumimoji="1" lang="ja-JP" altLang="en-US" smtClean="0"/>
              <a:pPr/>
              <a:t>‹#›</a:t>
            </a:fld>
            <a:endParaRPr kumimoji="1" lang="ja-JP" altLang="en-US" dirty="0"/>
          </a:p>
        </p:txBody>
      </p:sp>
      <p:cxnSp>
        <p:nvCxnSpPr>
          <p:cNvPr id="10" name="Straight Connector 9"/>
          <p:cNvCxnSpPr>
            <a:cxnSpLocks/>
          </p:cNvCxnSpPr>
          <p:nvPr/>
        </p:nvCxnSpPr>
        <p:spPr>
          <a:xfrm>
            <a:off x="981075" y="1280645"/>
            <a:ext cx="7389294"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4" name="Straight Connector 9">
            <a:extLst>
              <a:ext uri="{FF2B5EF4-FFF2-40B4-BE49-F238E27FC236}">
                <a16:creationId xmlns:a16="http://schemas.microsoft.com/office/drawing/2014/main" id="{27789037-964F-48D8-8B1D-D5E6A116E2AE}"/>
              </a:ext>
            </a:extLst>
          </p:cNvPr>
          <p:cNvCxnSpPr>
            <a:cxnSpLocks/>
          </p:cNvCxnSpPr>
          <p:nvPr userDrawn="1"/>
        </p:nvCxnSpPr>
        <p:spPr>
          <a:xfrm>
            <a:off x="812800" y="1280645"/>
            <a:ext cx="16827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6403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kumimoji="1" sz="4400" kern="1200" spc="-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12.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image" Target="../media/image10.wmf"/><Relationship Id="rId10" Type="http://schemas.openxmlformats.org/officeDocument/2006/relationships/image" Target="../media/image15.png"/><Relationship Id="rId4" Type="http://schemas.openxmlformats.org/officeDocument/2006/relationships/oleObject" Target="../embeddings/oleObject1.bin"/><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A22D14-E18C-41C8-AF6C-BED5B5382975}"/>
              </a:ext>
            </a:extLst>
          </p:cNvPr>
          <p:cNvSpPr>
            <a:spLocks noGrp="1"/>
          </p:cNvSpPr>
          <p:nvPr>
            <p:ph type="ctrTitle"/>
          </p:nvPr>
        </p:nvSpPr>
        <p:spPr>
          <a:xfrm>
            <a:off x="822959" y="758952"/>
            <a:ext cx="7816215" cy="3566160"/>
          </a:xfrm>
        </p:spPr>
        <p:txBody>
          <a:bodyPr>
            <a:noAutofit/>
          </a:bodyPr>
          <a:lstStyle/>
          <a:p>
            <a:r>
              <a:rPr lang="en-US" altLang="ja-JP" sz="5400" dirty="0">
                <a:solidFill>
                  <a:schemeClr val="accent1"/>
                </a:solidFill>
              </a:rPr>
              <a:t>DARTS </a:t>
            </a:r>
            <a:r>
              <a:rPr lang="ja-JP" altLang="en-US" sz="4800" dirty="0"/>
              <a:t>を</a:t>
            </a:r>
            <a:r>
              <a:rPr lang="ja-JP" altLang="en-US" sz="5400" dirty="0"/>
              <a:t>用いた </a:t>
            </a:r>
            <a:r>
              <a:rPr lang="en-US" altLang="ja-JP" sz="5400" dirty="0"/>
              <a:t>VGG </a:t>
            </a:r>
            <a:r>
              <a:rPr lang="ja-JP" altLang="en-US" sz="4800" dirty="0"/>
              <a:t>の</a:t>
            </a:r>
            <a:br>
              <a:rPr lang="en-US" altLang="ja-JP" sz="5400" dirty="0"/>
            </a:br>
            <a:r>
              <a:rPr lang="ja-JP" altLang="en-US" sz="5400" dirty="0"/>
              <a:t>ショートカット探索</a:t>
            </a:r>
            <a:r>
              <a:rPr lang="ja-JP" altLang="en-US" sz="4800" dirty="0"/>
              <a:t>と</a:t>
            </a:r>
            <a:br>
              <a:rPr lang="en-US" altLang="ja-JP" sz="5400" dirty="0"/>
            </a:br>
            <a:r>
              <a:rPr lang="en-US" altLang="ja-JP" sz="5400" dirty="0"/>
              <a:t>GA </a:t>
            </a:r>
            <a:r>
              <a:rPr lang="ja-JP" altLang="en-US" sz="4800" dirty="0"/>
              <a:t>による</a:t>
            </a:r>
            <a:r>
              <a:rPr lang="ja-JP" altLang="en-US" sz="5400" dirty="0"/>
              <a:t>改良</a:t>
            </a:r>
            <a:endParaRPr kumimoji="1" lang="ja-JP" altLang="en-US" sz="5400" dirty="0"/>
          </a:p>
        </p:txBody>
      </p:sp>
      <p:sp>
        <p:nvSpPr>
          <p:cNvPr id="3" name="字幕 2">
            <a:extLst>
              <a:ext uri="{FF2B5EF4-FFF2-40B4-BE49-F238E27FC236}">
                <a16:creationId xmlns:a16="http://schemas.microsoft.com/office/drawing/2014/main" id="{03DAF2AC-D1A2-442E-AFB3-AD14C2D0401E}"/>
              </a:ext>
            </a:extLst>
          </p:cNvPr>
          <p:cNvSpPr>
            <a:spLocks noGrp="1"/>
          </p:cNvSpPr>
          <p:nvPr>
            <p:ph type="subTitle" idx="1"/>
          </p:nvPr>
        </p:nvSpPr>
        <p:spPr/>
        <p:txBody>
          <a:bodyPr/>
          <a:lstStyle/>
          <a:p>
            <a:r>
              <a:rPr kumimoji="1" lang="en-US" altLang="ja-JP" dirty="0"/>
              <a:t>B4</a:t>
            </a:r>
            <a:r>
              <a:rPr lang="ja-JP" altLang="en-US" dirty="0"/>
              <a:t>  </a:t>
            </a:r>
            <a:r>
              <a:rPr kumimoji="1" lang="ja-JP" altLang="en-US" dirty="0"/>
              <a:t>杉山 竜弥</a:t>
            </a:r>
          </a:p>
        </p:txBody>
      </p:sp>
      <p:sp>
        <p:nvSpPr>
          <p:cNvPr id="4" name="スライド番号プレースホルダー 3">
            <a:extLst>
              <a:ext uri="{FF2B5EF4-FFF2-40B4-BE49-F238E27FC236}">
                <a16:creationId xmlns:a16="http://schemas.microsoft.com/office/drawing/2014/main" id="{B8987A49-C532-48E2-8BEB-797F8C4F1518}"/>
              </a:ext>
            </a:extLst>
          </p:cNvPr>
          <p:cNvSpPr>
            <a:spLocks noGrp="1"/>
          </p:cNvSpPr>
          <p:nvPr>
            <p:ph type="sldNum" sz="quarter" idx="12"/>
          </p:nvPr>
        </p:nvSpPr>
        <p:spPr/>
        <p:txBody>
          <a:bodyPr/>
          <a:lstStyle/>
          <a:p>
            <a:fld id="{304739FC-810C-4CDC-B60F-21F1951FBC64}" type="slidenum">
              <a:rPr kumimoji="1" lang="ja-JP" altLang="en-US" smtClean="0"/>
              <a:t>1</a:t>
            </a:fld>
            <a:endParaRPr kumimoji="1" lang="ja-JP" altLang="en-US"/>
          </a:p>
        </p:txBody>
      </p:sp>
    </p:spTree>
    <p:extLst>
      <p:ext uri="{BB962C8B-B14F-4D97-AF65-F5344CB8AC3E}">
        <p14:creationId xmlns:p14="http://schemas.microsoft.com/office/powerpoint/2010/main" val="1754452566"/>
      </p:ext>
    </p:extLst>
  </p:cSld>
  <p:clrMapOvr>
    <a:masterClrMapping/>
  </p:clrMapOvr>
  <mc:AlternateContent xmlns:mc="http://schemas.openxmlformats.org/markup-compatibility/2006">
    <mc:Choice xmlns:p14="http://schemas.microsoft.com/office/powerpoint/2010/main" Requires="p14">
      <p:transition spd="slow" p14:dur="2000" advTm="6613"/>
    </mc:Choice>
    <mc:Fallback>
      <p:transition spd="slow" advTm="661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D97EF8-2612-4359-9850-09E978F5F444}"/>
              </a:ext>
            </a:extLst>
          </p:cNvPr>
          <p:cNvSpPr>
            <a:spLocks noGrp="1"/>
          </p:cNvSpPr>
          <p:nvPr>
            <p:ph type="title"/>
          </p:nvPr>
        </p:nvSpPr>
        <p:spPr/>
        <p:txBody>
          <a:bodyPr>
            <a:normAutofit/>
          </a:bodyPr>
          <a:lstStyle/>
          <a:p>
            <a:r>
              <a:rPr lang="en-US" altLang="ja-JP" dirty="0"/>
              <a:t>NAS with RL (</a:t>
            </a:r>
            <a:r>
              <a:rPr lang="ja-JP" altLang="en-US" dirty="0"/>
              <a:t>従来</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742C36E0-8479-42F3-93D3-0D97D61DC80F}"/>
              </a:ext>
            </a:extLst>
          </p:cNvPr>
          <p:cNvSpPr>
            <a:spLocks noGrp="1"/>
          </p:cNvSpPr>
          <p:nvPr>
            <p:ph idx="1"/>
          </p:nvPr>
        </p:nvSpPr>
        <p:spPr>
          <a:xfrm>
            <a:off x="822959" y="1597982"/>
            <a:ext cx="7543801" cy="1474378"/>
          </a:xfrm>
        </p:spPr>
        <p:txBody>
          <a:bodyPr>
            <a:normAutofit/>
          </a:bodyPr>
          <a:lstStyle/>
          <a:p>
            <a:r>
              <a:rPr lang="ja-JP" altLang="en-US" dirty="0"/>
              <a:t>ニューラルネットワークの構造</a:t>
            </a:r>
            <a:endParaRPr lang="en-US" altLang="ja-JP" dirty="0"/>
          </a:p>
          <a:p>
            <a:r>
              <a:rPr lang="ja-JP" altLang="en-US" dirty="0"/>
              <a:t>を設定の文字列で表現</a:t>
            </a:r>
            <a:endParaRPr kumimoji="1" lang="ja-JP" altLang="en-US" dirty="0"/>
          </a:p>
        </p:txBody>
      </p:sp>
      <p:sp>
        <p:nvSpPr>
          <p:cNvPr id="4" name="スライド番号プレースホルダー 3">
            <a:extLst>
              <a:ext uri="{FF2B5EF4-FFF2-40B4-BE49-F238E27FC236}">
                <a16:creationId xmlns:a16="http://schemas.microsoft.com/office/drawing/2014/main" id="{FD4ED43B-7FAE-4BDC-BEF6-8A04D01720B7}"/>
              </a:ext>
            </a:extLst>
          </p:cNvPr>
          <p:cNvSpPr>
            <a:spLocks noGrp="1"/>
          </p:cNvSpPr>
          <p:nvPr>
            <p:ph type="sldNum" sz="quarter" idx="12"/>
          </p:nvPr>
        </p:nvSpPr>
        <p:spPr/>
        <p:txBody>
          <a:bodyPr/>
          <a:lstStyle/>
          <a:p>
            <a:fld id="{304739FC-810C-4CDC-B60F-21F1951FBC64}" type="slidenum">
              <a:rPr kumimoji="1" lang="ja-JP" altLang="en-US" smtClean="0"/>
              <a:t>10</a:t>
            </a:fld>
            <a:endParaRPr kumimoji="1" lang="ja-JP" altLang="en-US"/>
          </a:p>
        </p:txBody>
      </p:sp>
      <p:sp>
        <p:nvSpPr>
          <p:cNvPr id="5" name="正方形/長方形 4">
            <a:extLst>
              <a:ext uri="{FF2B5EF4-FFF2-40B4-BE49-F238E27FC236}">
                <a16:creationId xmlns:a16="http://schemas.microsoft.com/office/drawing/2014/main" id="{898D59A6-B6E0-4901-B8F2-7ECFE3154B3F}"/>
              </a:ext>
            </a:extLst>
          </p:cNvPr>
          <p:cNvSpPr/>
          <p:nvPr/>
        </p:nvSpPr>
        <p:spPr>
          <a:xfrm>
            <a:off x="706582" y="6353489"/>
            <a:ext cx="7321110" cy="52322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400" dirty="0">
                <a:solidFill>
                  <a:schemeClr val="bg1"/>
                </a:solidFill>
              </a:rPr>
              <a:t>Barret </a:t>
            </a:r>
            <a:r>
              <a:rPr lang="en-US" altLang="ja-JP" sz="1400" dirty="0" err="1">
                <a:solidFill>
                  <a:schemeClr val="bg1"/>
                </a:solidFill>
              </a:rPr>
              <a:t>Zoph</a:t>
            </a:r>
            <a:r>
              <a:rPr lang="en-US" altLang="ja-JP" sz="1400" dirty="0">
                <a:solidFill>
                  <a:schemeClr val="bg1"/>
                </a:solidFill>
              </a:rPr>
              <a:t> and Quoc V. Le. Neural architecture search with reinforcement learning. abs/1611.01578, 2016. </a:t>
            </a:r>
            <a:endParaRPr lang="ja-JP" altLang="en-US" sz="1400" dirty="0">
              <a:solidFill>
                <a:schemeClr val="bg1"/>
              </a:solidFill>
            </a:endParaRPr>
          </a:p>
        </p:txBody>
      </p:sp>
      <p:pic>
        <p:nvPicPr>
          <p:cNvPr id="10" name="Picture 4" descr="Deep Learning VGG">
            <a:extLst>
              <a:ext uri="{FF2B5EF4-FFF2-40B4-BE49-F238E27FC236}">
                <a16:creationId xmlns:a16="http://schemas.microsoft.com/office/drawing/2014/main" id="{EFDF56AC-D9B4-4107-9B40-A0DD1B6099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291" y="3760656"/>
            <a:ext cx="2867025" cy="1590675"/>
          </a:xfrm>
          <a:prstGeom prst="rect">
            <a:avLst/>
          </a:prstGeom>
          <a:noFill/>
          <a:extLst>
            <a:ext uri="{909E8E84-426E-40DD-AFC4-6F175D3DCCD1}">
              <a14:hiddenFill xmlns:a14="http://schemas.microsoft.com/office/drawing/2010/main">
                <a:solidFill>
                  <a:srgbClr val="FFFFFF"/>
                </a:solidFill>
              </a14:hiddenFill>
            </a:ext>
          </a:extLst>
        </p:spPr>
      </p:pic>
      <p:sp>
        <p:nvSpPr>
          <p:cNvPr id="16" name="次の値と等しい 15">
            <a:extLst>
              <a:ext uri="{FF2B5EF4-FFF2-40B4-BE49-F238E27FC236}">
                <a16:creationId xmlns:a16="http://schemas.microsoft.com/office/drawing/2014/main" id="{621F2FFB-B03B-4714-B94A-6C2FE1AC07E9}"/>
              </a:ext>
            </a:extLst>
          </p:cNvPr>
          <p:cNvSpPr/>
          <p:nvPr/>
        </p:nvSpPr>
        <p:spPr>
          <a:xfrm>
            <a:off x="4461216" y="4252294"/>
            <a:ext cx="861133" cy="617561"/>
          </a:xfrm>
          <a:prstGeom prst="mathEqual">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solidFill>
                <a:schemeClr val="tx1"/>
              </a:solidFill>
            </a:endParaRPr>
          </a:p>
        </p:txBody>
      </p:sp>
      <p:grpSp>
        <p:nvGrpSpPr>
          <p:cNvPr id="22" name="グループ化 21">
            <a:extLst>
              <a:ext uri="{FF2B5EF4-FFF2-40B4-BE49-F238E27FC236}">
                <a16:creationId xmlns:a16="http://schemas.microsoft.com/office/drawing/2014/main" id="{441B5DDD-D242-4D79-990B-8EC555D4CCF1}"/>
              </a:ext>
            </a:extLst>
          </p:cNvPr>
          <p:cNvGrpSpPr/>
          <p:nvPr/>
        </p:nvGrpSpPr>
        <p:grpSpPr>
          <a:xfrm>
            <a:off x="6031069" y="3503435"/>
            <a:ext cx="1717102" cy="2105116"/>
            <a:chOff x="5928679" y="3494557"/>
            <a:chExt cx="1717102" cy="2105116"/>
          </a:xfrm>
        </p:grpSpPr>
        <p:grpSp>
          <p:nvGrpSpPr>
            <p:cNvPr id="20" name="グループ化 19">
              <a:extLst>
                <a:ext uri="{FF2B5EF4-FFF2-40B4-BE49-F238E27FC236}">
                  <a16:creationId xmlns:a16="http://schemas.microsoft.com/office/drawing/2014/main" id="{4B05788A-CF6E-4672-A85A-6EC1C6532C40}"/>
                </a:ext>
              </a:extLst>
            </p:cNvPr>
            <p:cNvGrpSpPr/>
            <p:nvPr/>
          </p:nvGrpSpPr>
          <p:grpSpPr>
            <a:xfrm>
              <a:off x="5928679" y="3494557"/>
              <a:ext cx="1708224" cy="2105116"/>
              <a:chOff x="5795514" y="3496692"/>
              <a:chExt cx="2003224" cy="2599040"/>
            </a:xfrm>
          </p:grpSpPr>
          <p:sp>
            <p:nvSpPr>
              <p:cNvPr id="19" name="フローチャート: カード 18">
                <a:extLst>
                  <a:ext uri="{FF2B5EF4-FFF2-40B4-BE49-F238E27FC236}">
                    <a16:creationId xmlns:a16="http://schemas.microsoft.com/office/drawing/2014/main" id="{88F92FCB-060E-47C1-A578-0557563AAF4A}"/>
                  </a:ext>
                </a:extLst>
              </p:cNvPr>
              <p:cNvSpPr/>
              <p:nvPr/>
            </p:nvSpPr>
            <p:spPr>
              <a:xfrm>
                <a:off x="5795514" y="3496692"/>
                <a:ext cx="2003224" cy="2599040"/>
              </a:xfrm>
              <a:prstGeom prst="flowChartPunchedCard">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lIns="360000" tIns="0" rIns="180000" bIns="360000" rtlCol="0" anchor="t" anchorCtr="0">
                <a:spAutoFit/>
              </a:bodyPr>
              <a:lstStyle/>
              <a:p>
                <a:pPr>
                  <a:lnSpc>
                    <a:spcPct val="150000"/>
                  </a:lnSpc>
                </a:pPr>
                <a:endParaRPr lang="en-US" altLang="ja-JP" sz="1200" dirty="0">
                  <a:latin typeface="Bahnschrift SemiBold" panose="020B0502040204020203" pitchFamily="34" charset="0"/>
                  <a:cs typeface="Arial" panose="020B0604020202020204" pitchFamily="34" charset="0"/>
                </a:endParaRPr>
              </a:p>
              <a:p>
                <a:pPr>
                  <a:lnSpc>
                    <a:spcPct val="150000"/>
                  </a:lnSpc>
                </a:pPr>
                <a:endParaRPr lang="en-US" altLang="ja-JP" sz="1200" dirty="0">
                  <a:latin typeface="Bahnschrift SemiBold" panose="020B0502040204020203" pitchFamily="34" charset="0"/>
                  <a:cs typeface="Arial" panose="020B0604020202020204" pitchFamily="34" charset="0"/>
                </a:endParaRPr>
              </a:p>
              <a:p>
                <a:pPr>
                  <a:lnSpc>
                    <a:spcPct val="150000"/>
                  </a:lnSpc>
                </a:pPr>
                <a:endParaRPr lang="en-US" altLang="ja-JP" sz="1200" dirty="0">
                  <a:latin typeface="Bahnschrift SemiBold" panose="020B0502040204020203" pitchFamily="34" charset="0"/>
                  <a:cs typeface="Arial" panose="020B0604020202020204" pitchFamily="34" charset="0"/>
                </a:endParaRPr>
              </a:p>
              <a:p>
                <a:pPr>
                  <a:lnSpc>
                    <a:spcPct val="150000"/>
                  </a:lnSpc>
                </a:pPr>
                <a:endParaRPr lang="en-US" altLang="ja-JP" sz="1200" dirty="0">
                  <a:latin typeface="Bahnschrift SemiBold" panose="020B0502040204020203" pitchFamily="34" charset="0"/>
                  <a:cs typeface="Arial" panose="020B0604020202020204" pitchFamily="34" charset="0"/>
                </a:endParaRPr>
              </a:p>
              <a:p>
                <a:pPr>
                  <a:lnSpc>
                    <a:spcPct val="150000"/>
                  </a:lnSpc>
                </a:pPr>
                <a:endParaRPr lang="en-US" altLang="ja-JP" sz="1200" dirty="0">
                  <a:latin typeface="Bahnschrift SemiBold" panose="020B0502040204020203" pitchFamily="34" charset="0"/>
                  <a:cs typeface="Arial" panose="020B0604020202020204" pitchFamily="34" charset="0"/>
                </a:endParaRPr>
              </a:p>
              <a:p>
                <a:pPr>
                  <a:lnSpc>
                    <a:spcPct val="150000"/>
                  </a:lnSpc>
                </a:pPr>
                <a:endParaRPr lang="en-US" altLang="ja-JP" sz="1200" dirty="0">
                  <a:latin typeface="Bahnschrift SemiBold" panose="020B0502040204020203" pitchFamily="34" charset="0"/>
                  <a:cs typeface="Arial" panose="020B0604020202020204" pitchFamily="34" charset="0"/>
                </a:endParaRPr>
              </a:p>
            </p:txBody>
          </p:sp>
          <p:sp>
            <p:nvSpPr>
              <p:cNvPr id="18" name="直角三角形 17">
                <a:extLst>
                  <a:ext uri="{FF2B5EF4-FFF2-40B4-BE49-F238E27FC236}">
                    <a16:creationId xmlns:a16="http://schemas.microsoft.com/office/drawing/2014/main" id="{27B689CB-272F-4DB5-B2AD-76A26B9A43DD}"/>
                  </a:ext>
                </a:extLst>
              </p:cNvPr>
              <p:cNvSpPr/>
              <p:nvPr/>
            </p:nvSpPr>
            <p:spPr>
              <a:xfrm rot="16200000">
                <a:off x="5754685" y="3558995"/>
                <a:ext cx="482759" cy="401099"/>
              </a:xfrm>
              <a:prstGeom prst="rtTriangle">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sp>
          <p:nvSpPr>
            <p:cNvPr id="21" name="正方形/長方形 20">
              <a:extLst>
                <a:ext uri="{FF2B5EF4-FFF2-40B4-BE49-F238E27FC236}">
                  <a16:creationId xmlns:a16="http://schemas.microsoft.com/office/drawing/2014/main" id="{DF6227F1-2FD1-4946-A490-8411897B0566}"/>
                </a:ext>
              </a:extLst>
            </p:cNvPr>
            <p:cNvSpPr/>
            <p:nvPr/>
          </p:nvSpPr>
          <p:spPr>
            <a:xfrm>
              <a:off x="6108573" y="3794519"/>
              <a:ext cx="1537208" cy="1581395"/>
            </a:xfrm>
            <a:prstGeom prst="rect">
              <a:avLst/>
            </a:prstGeom>
          </p:spPr>
          <p:txBody>
            <a:bodyPr wrap="square">
              <a:spAutoFit/>
            </a:bodyPr>
            <a:lstStyle/>
            <a:p>
              <a:pPr>
                <a:lnSpc>
                  <a:spcPct val="150000"/>
                </a:lnSpc>
              </a:pPr>
              <a:r>
                <a:rPr lang="en-US" altLang="ja-JP" sz="1100" dirty="0">
                  <a:solidFill>
                    <a:schemeClr val="bg1"/>
                  </a:solidFill>
                  <a:latin typeface="Bahnschrift SemiBold" panose="020B0502040204020203" pitchFamily="34" charset="0"/>
                  <a:cs typeface="Arial" panose="020B0604020202020204" pitchFamily="34" charset="0"/>
                </a:rPr>
                <a:t>Filter Height : 3</a:t>
              </a:r>
            </a:p>
            <a:p>
              <a:pPr>
                <a:lnSpc>
                  <a:spcPct val="150000"/>
                </a:lnSpc>
              </a:pPr>
              <a:r>
                <a:rPr lang="en-US" altLang="ja-JP" sz="1100" dirty="0">
                  <a:solidFill>
                    <a:schemeClr val="bg1"/>
                  </a:solidFill>
                  <a:latin typeface="Bahnschrift SemiBold" panose="020B0502040204020203" pitchFamily="34" charset="0"/>
                  <a:cs typeface="Arial" panose="020B0604020202020204" pitchFamily="34" charset="0"/>
                </a:rPr>
                <a:t>Filter Width : 3</a:t>
              </a:r>
            </a:p>
            <a:p>
              <a:pPr>
                <a:lnSpc>
                  <a:spcPct val="150000"/>
                </a:lnSpc>
              </a:pPr>
              <a:r>
                <a:rPr lang="en-US" altLang="ja-JP" sz="1100" dirty="0">
                  <a:solidFill>
                    <a:schemeClr val="bg1"/>
                  </a:solidFill>
                  <a:latin typeface="Bahnschrift SemiBold" panose="020B0502040204020203" pitchFamily="34" charset="0"/>
                  <a:cs typeface="Arial" panose="020B0604020202020204" pitchFamily="34" charset="0"/>
                </a:rPr>
                <a:t>Stride Height : 1</a:t>
              </a:r>
            </a:p>
            <a:p>
              <a:pPr>
                <a:lnSpc>
                  <a:spcPct val="150000"/>
                </a:lnSpc>
              </a:pPr>
              <a:r>
                <a:rPr lang="en-US" altLang="ja-JP" sz="1100" dirty="0">
                  <a:solidFill>
                    <a:schemeClr val="bg1"/>
                  </a:solidFill>
                  <a:latin typeface="Bahnschrift SemiBold" panose="020B0502040204020203" pitchFamily="34" charset="0"/>
                  <a:cs typeface="Arial" panose="020B0604020202020204" pitchFamily="34" charset="0"/>
                </a:rPr>
                <a:t>Stride Width : 1</a:t>
              </a:r>
            </a:p>
            <a:p>
              <a:pPr>
                <a:lnSpc>
                  <a:spcPct val="150000"/>
                </a:lnSpc>
              </a:pPr>
              <a:r>
                <a:rPr lang="en-US" altLang="ja-JP" sz="1100" dirty="0">
                  <a:solidFill>
                    <a:schemeClr val="bg1"/>
                  </a:solidFill>
                  <a:latin typeface="Bahnschrift SemiBold" panose="020B0502040204020203" pitchFamily="34" charset="0"/>
                  <a:cs typeface="Arial" panose="020B0604020202020204" pitchFamily="34" charset="0"/>
                </a:rPr>
                <a:t>Anchor Point : 0</a:t>
              </a:r>
            </a:p>
            <a:p>
              <a:pPr>
                <a:lnSpc>
                  <a:spcPct val="150000"/>
                </a:lnSpc>
              </a:pPr>
              <a:r>
                <a:rPr lang="en-US" altLang="ja-JP" sz="1100" dirty="0">
                  <a:solidFill>
                    <a:schemeClr val="bg1"/>
                  </a:solidFill>
                  <a:latin typeface="Bahnschrift SemiBold" panose="020B0502040204020203" pitchFamily="34" charset="0"/>
                  <a:cs typeface="Arial" panose="020B0604020202020204" pitchFamily="34" charset="0"/>
                </a:rPr>
                <a:t>Number of Filters : 64</a:t>
              </a:r>
              <a:endParaRPr lang="ja-JP" altLang="en-US" sz="1100" dirty="0">
                <a:solidFill>
                  <a:schemeClr val="bg1"/>
                </a:solidFill>
                <a:latin typeface="Bahnschrift SemiBold" panose="020B0502040204020203" pitchFamily="34" charset="0"/>
                <a:cs typeface="Arial" panose="020B0604020202020204" pitchFamily="34" charset="0"/>
              </a:endParaRPr>
            </a:p>
          </p:txBody>
        </p:sp>
      </p:grpSp>
      <p:sp>
        <p:nvSpPr>
          <p:cNvPr id="23" name="正方形/長方形 22">
            <a:extLst>
              <a:ext uri="{FF2B5EF4-FFF2-40B4-BE49-F238E27FC236}">
                <a16:creationId xmlns:a16="http://schemas.microsoft.com/office/drawing/2014/main" id="{63A6AD21-084E-492E-A114-CD0C6D792E45}"/>
              </a:ext>
            </a:extLst>
          </p:cNvPr>
          <p:cNvSpPr/>
          <p:nvPr/>
        </p:nvSpPr>
        <p:spPr>
          <a:xfrm>
            <a:off x="2199637" y="5608551"/>
            <a:ext cx="646331" cy="369332"/>
          </a:xfrm>
          <a:prstGeom prst="rect">
            <a:avLst/>
          </a:prstGeom>
        </p:spPr>
        <p:txBody>
          <a:bodyPr wrap="none">
            <a:spAutoFit/>
          </a:bodyPr>
          <a:lstStyle/>
          <a:p>
            <a:r>
              <a:rPr lang="ja-JP" altLang="en-US" dirty="0"/>
              <a:t>構造</a:t>
            </a:r>
          </a:p>
        </p:txBody>
      </p:sp>
      <p:sp>
        <p:nvSpPr>
          <p:cNvPr id="24" name="正方形/長方形 23">
            <a:extLst>
              <a:ext uri="{FF2B5EF4-FFF2-40B4-BE49-F238E27FC236}">
                <a16:creationId xmlns:a16="http://schemas.microsoft.com/office/drawing/2014/main" id="{D8064880-AEE5-4698-8F77-235663BDEAAC}"/>
              </a:ext>
            </a:extLst>
          </p:cNvPr>
          <p:cNvSpPr/>
          <p:nvPr/>
        </p:nvSpPr>
        <p:spPr>
          <a:xfrm>
            <a:off x="6100351" y="5723567"/>
            <a:ext cx="1569660" cy="369332"/>
          </a:xfrm>
          <a:prstGeom prst="rect">
            <a:avLst/>
          </a:prstGeom>
        </p:spPr>
        <p:txBody>
          <a:bodyPr wrap="none">
            <a:spAutoFit/>
          </a:bodyPr>
          <a:lstStyle/>
          <a:p>
            <a:r>
              <a:rPr lang="ja-JP" altLang="en-US" dirty="0"/>
              <a:t>設定の文字列</a:t>
            </a:r>
          </a:p>
        </p:txBody>
      </p:sp>
    </p:spTree>
    <p:extLst>
      <p:ext uri="{BB962C8B-B14F-4D97-AF65-F5344CB8AC3E}">
        <p14:creationId xmlns:p14="http://schemas.microsoft.com/office/powerpoint/2010/main" val="1962921361"/>
      </p:ext>
    </p:extLst>
  </p:cSld>
  <p:clrMapOvr>
    <a:masterClrMapping/>
  </p:clrMapOvr>
  <mc:AlternateContent xmlns:mc="http://schemas.openxmlformats.org/markup-compatibility/2006">
    <mc:Choice xmlns:p14="http://schemas.microsoft.com/office/powerpoint/2010/main" Requires="p14">
      <p:transition spd="slow" p14:dur="2000" advTm="8003"/>
    </mc:Choice>
    <mc:Fallback>
      <p:transition spd="slow" advTm="800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D97EF8-2612-4359-9850-09E978F5F444}"/>
              </a:ext>
            </a:extLst>
          </p:cNvPr>
          <p:cNvSpPr>
            <a:spLocks noGrp="1"/>
          </p:cNvSpPr>
          <p:nvPr>
            <p:ph type="title"/>
          </p:nvPr>
        </p:nvSpPr>
        <p:spPr/>
        <p:txBody>
          <a:bodyPr/>
          <a:lstStyle/>
          <a:p>
            <a:r>
              <a:rPr lang="en-US" altLang="ja-JP" dirty="0"/>
              <a:t>NAS with RL (</a:t>
            </a:r>
            <a:r>
              <a:rPr lang="ja-JP" altLang="en-US" dirty="0"/>
              <a:t>従来</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742C36E0-8479-42F3-93D3-0D97D61DC80F}"/>
              </a:ext>
            </a:extLst>
          </p:cNvPr>
          <p:cNvSpPr>
            <a:spLocks noGrp="1"/>
          </p:cNvSpPr>
          <p:nvPr>
            <p:ph idx="1"/>
          </p:nvPr>
        </p:nvSpPr>
        <p:spPr>
          <a:xfrm>
            <a:off x="822959" y="1597982"/>
            <a:ext cx="7543801" cy="2336294"/>
          </a:xfrm>
        </p:spPr>
        <p:txBody>
          <a:bodyPr>
            <a:normAutofit/>
          </a:bodyPr>
          <a:lstStyle/>
          <a:p>
            <a:r>
              <a:rPr lang="ja-JP" altLang="en-US" sz="3200" dirty="0"/>
              <a:t>この文字列を生成する</a:t>
            </a:r>
          </a:p>
          <a:p>
            <a:r>
              <a:rPr lang="en-US" altLang="ja-JP" sz="3200" dirty="0"/>
              <a:t>Recurrent Neural Network(RNN)</a:t>
            </a:r>
            <a:r>
              <a:rPr lang="ja-JP" altLang="en-US" sz="3200" dirty="0"/>
              <a:t>を</a:t>
            </a:r>
          </a:p>
          <a:p>
            <a:r>
              <a:rPr lang="ja-JP" altLang="en-US" sz="3200" dirty="0"/>
              <a:t>強化学習で訓練</a:t>
            </a:r>
            <a:endParaRPr kumimoji="1" lang="ja-JP" altLang="en-US" sz="3200" dirty="0"/>
          </a:p>
        </p:txBody>
      </p:sp>
      <p:sp>
        <p:nvSpPr>
          <p:cNvPr id="4" name="スライド番号プレースホルダー 3">
            <a:extLst>
              <a:ext uri="{FF2B5EF4-FFF2-40B4-BE49-F238E27FC236}">
                <a16:creationId xmlns:a16="http://schemas.microsoft.com/office/drawing/2014/main" id="{FD4ED43B-7FAE-4BDC-BEF6-8A04D01720B7}"/>
              </a:ext>
            </a:extLst>
          </p:cNvPr>
          <p:cNvSpPr>
            <a:spLocks noGrp="1"/>
          </p:cNvSpPr>
          <p:nvPr>
            <p:ph type="sldNum" sz="quarter" idx="12"/>
          </p:nvPr>
        </p:nvSpPr>
        <p:spPr/>
        <p:txBody>
          <a:bodyPr/>
          <a:lstStyle/>
          <a:p>
            <a:fld id="{304739FC-810C-4CDC-B60F-21F1951FBC64}" type="slidenum">
              <a:rPr kumimoji="1" lang="ja-JP" altLang="en-US" smtClean="0"/>
              <a:t>11</a:t>
            </a:fld>
            <a:endParaRPr kumimoji="1" lang="ja-JP" altLang="en-US"/>
          </a:p>
        </p:txBody>
      </p:sp>
      <p:sp>
        <p:nvSpPr>
          <p:cNvPr id="5" name="正方形/長方形 4">
            <a:extLst>
              <a:ext uri="{FF2B5EF4-FFF2-40B4-BE49-F238E27FC236}">
                <a16:creationId xmlns:a16="http://schemas.microsoft.com/office/drawing/2014/main" id="{898D59A6-B6E0-4901-B8F2-7ECFE3154B3F}"/>
              </a:ext>
            </a:extLst>
          </p:cNvPr>
          <p:cNvSpPr/>
          <p:nvPr/>
        </p:nvSpPr>
        <p:spPr>
          <a:xfrm>
            <a:off x="706582" y="6353489"/>
            <a:ext cx="7321110" cy="52322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400" dirty="0">
                <a:solidFill>
                  <a:schemeClr val="bg1"/>
                </a:solidFill>
              </a:rPr>
              <a:t>Barret </a:t>
            </a:r>
            <a:r>
              <a:rPr lang="en-US" altLang="ja-JP" sz="1400" dirty="0" err="1">
                <a:solidFill>
                  <a:schemeClr val="bg1"/>
                </a:solidFill>
              </a:rPr>
              <a:t>Zoph</a:t>
            </a:r>
            <a:r>
              <a:rPr lang="en-US" altLang="ja-JP" sz="1400" dirty="0">
                <a:solidFill>
                  <a:schemeClr val="bg1"/>
                </a:solidFill>
              </a:rPr>
              <a:t> and Quoc V. Le. Neural architecture search with reinforcement learning. abs/1611.01578, 2016. </a:t>
            </a:r>
            <a:endParaRPr lang="ja-JP" altLang="en-US" sz="1400" dirty="0">
              <a:solidFill>
                <a:schemeClr val="bg1"/>
              </a:solidFill>
            </a:endParaRPr>
          </a:p>
        </p:txBody>
      </p:sp>
      <p:pic>
        <p:nvPicPr>
          <p:cNvPr id="4098" name="Picture 2" descr="A Survey on Neural Architecture Search | by Hiroki Sakuma | Medium">
            <a:extLst>
              <a:ext uri="{FF2B5EF4-FFF2-40B4-BE49-F238E27FC236}">
                <a16:creationId xmlns:a16="http://schemas.microsoft.com/office/drawing/2014/main" id="{32E0A9D4-6BD2-43BD-AADC-67ADD8E62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697" y="3676514"/>
            <a:ext cx="6354605" cy="229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939144"/>
      </p:ext>
    </p:extLst>
  </p:cSld>
  <p:clrMapOvr>
    <a:masterClrMapping/>
  </p:clrMapOvr>
  <mc:AlternateContent xmlns:mc="http://schemas.openxmlformats.org/markup-compatibility/2006">
    <mc:Choice xmlns:p14="http://schemas.microsoft.com/office/powerpoint/2010/main" Requires="p14">
      <p:transition spd="slow" p14:dur="2000" advTm="8971"/>
    </mc:Choice>
    <mc:Fallback>
      <p:transition spd="slow" advTm="897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D97EF8-2612-4359-9850-09E978F5F444}"/>
              </a:ext>
            </a:extLst>
          </p:cNvPr>
          <p:cNvSpPr>
            <a:spLocks noGrp="1"/>
          </p:cNvSpPr>
          <p:nvPr>
            <p:ph type="title"/>
          </p:nvPr>
        </p:nvSpPr>
        <p:spPr/>
        <p:txBody>
          <a:bodyPr/>
          <a:lstStyle/>
          <a:p>
            <a:r>
              <a:rPr lang="en-US" altLang="ja-JP" dirty="0"/>
              <a:t>NAS with RL (</a:t>
            </a:r>
            <a:r>
              <a:rPr lang="ja-JP" altLang="en-US" dirty="0"/>
              <a:t>従来</a:t>
            </a:r>
            <a:r>
              <a:rPr lang="en-US" altLang="ja-JP" dirty="0"/>
              <a:t>)</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742C36E0-8479-42F3-93D3-0D97D61DC80F}"/>
                  </a:ext>
                </a:extLst>
              </p:cNvPr>
              <p:cNvSpPr>
                <a:spLocks noGrp="1"/>
              </p:cNvSpPr>
              <p:nvPr>
                <p:ph idx="1"/>
              </p:nvPr>
            </p:nvSpPr>
            <p:spPr>
              <a:xfrm>
                <a:off x="822959" y="1597982"/>
                <a:ext cx="7543801" cy="1572752"/>
              </a:xfrm>
            </p:spPr>
            <p:txBody>
              <a:bodyPr>
                <a:normAutofit/>
              </a:bodyPr>
              <a:lstStyle/>
              <a:p>
                <a:r>
                  <a:rPr kumimoji="1" lang="ja-JP" altLang="en-US" dirty="0"/>
                  <a:t>子ネットワーク</a:t>
                </a:r>
                <a:r>
                  <a:rPr lang="ja-JP" altLang="en-US" dirty="0"/>
                  <a:t>の </a:t>
                </a:r>
                <a14:m>
                  <m:oMath xmlns:m="http://schemas.openxmlformats.org/officeDocument/2006/math">
                    <m:r>
                      <a:rPr lang="en-US" altLang="ja-JP" i="1" dirty="0" smtClean="0">
                        <a:latin typeface="Cambria Math" panose="02040503050406030204" pitchFamily="18" charset="0"/>
                      </a:rPr>
                      <m:t>𝑤</m:t>
                    </m:r>
                  </m:oMath>
                </a14:m>
                <a:r>
                  <a:rPr lang="en-US" altLang="ja-JP" dirty="0"/>
                  <a:t> </a:t>
                </a:r>
                <a:r>
                  <a:rPr lang="ja-JP" altLang="en-US" dirty="0"/>
                  <a:t>を</a:t>
                </a:r>
                <a:r>
                  <a:rPr kumimoji="1" lang="ja-JP" altLang="en-US" dirty="0"/>
                  <a:t>１から学習</a:t>
                </a:r>
                <a:endParaRPr kumimoji="1" lang="en-US" altLang="ja-JP" dirty="0"/>
              </a:p>
              <a:p>
                <a:r>
                  <a:rPr lang="ja-JP" altLang="en-US" dirty="0"/>
                  <a:t>＝学習に </a:t>
                </a:r>
                <a:r>
                  <a:rPr lang="en-US" altLang="ja-JP" b="1" dirty="0">
                    <a:solidFill>
                      <a:schemeClr val="accent1"/>
                    </a:solidFill>
                  </a:rPr>
                  <a:t>3000 GPU days </a:t>
                </a:r>
                <a:r>
                  <a:rPr lang="ja-JP" altLang="en-US" dirty="0"/>
                  <a:t>かかる</a:t>
                </a:r>
                <a:endParaRPr kumimoji="1" lang="ja-JP" altLang="en-US" dirty="0"/>
              </a:p>
            </p:txBody>
          </p:sp>
        </mc:Choice>
        <mc:Fallback>
          <p:sp>
            <p:nvSpPr>
              <p:cNvPr id="3" name="コンテンツ プレースホルダー 2">
                <a:extLst>
                  <a:ext uri="{FF2B5EF4-FFF2-40B4-BE49-F238E27FC236}">
                    <a16:creationId xmlns:a16="http://schemas.microsoft.com/office/drawing/2014/main" id="{742C36E0-8479-42F3-93D3-0D97D61DC80F}"/>
                  </a:ext>
                </a:extLst>
              </p:cNvPr>
              <p:cNvSpPr>
                <a:spLocks noGrp="1" noRot="1" noChangeAspect="1" noMove="1" noResize="1" noEditPoints="1" noAdjustHandles="1" noChangeArrowheads="1" noChangeShapeType="1" noTextEdit="1"/>
              </p:cNvSpPr>
              <p:nvPr>
                <p:ph idx="1"/>
              </p:nvPr>
            </p:nvSpPr>
            <p:spPr>
              <a:xfrm>
                <a:off x="822959" y="1597982"/>
                <a:ext cx="7543801" cy="1572752"/>
              </a:xfrm>
              <a:blipFill>
                <a:blip r:embed="rId3"/>
                <a:stretch>
                  <a:fillRect l="-3635" t="-775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FD4ED43B-7FAE-4BDC-BEF6-8A04D01720B7}"/>
              </a:ext>
            </a:extLst>
          </p:cNvPr>
          <p:cNvSpPr>
            <a:spLocks noGrp="1"/>
          </p:cNvSpPr>
          <p:nvPr>
            <p:ph type="sldNum" sz="quarter" idx="12"/>
          </p:nvPr>
        </p:nvSpPr>
        <p:spPr/>
        <p:txBody>
          <a:bodyPr/>
          <a:lstStyle/>
          <a:p>
            <a:fld id="{304739FC-810C-4CDC-B60F-21F1951FBC64}" type="slidenum">
              <a:rPr kumimoji="1" lang="ja-JP" altLang="en-US" smtClean="0"/>
              <a:t>12</a:t>
            </a:fld>
            <a:endParaRPr kumimoji="1" lang="ja-JP" altLang="en-US"/>
          </a:p>
        </p:txBody>
      </p:sp>
      <p:sp>
        <p:nvSpPr>
          <p:cNvPr id="5" name="正方形/長方形 4">
            <a:extLst>
              <a:ext uri="{FF2B5EF4-FFF2-40B4-BE49-F238E27FC236}">
                <a16:creationId xmlns:a16="http://schemas.microsoft.com/office/drawing/2014/main" id="{898D59A6-B6E0-4901-B8F2-7ECFE3154B3F}"/>
              </a:ext>
            </a:extLst>
          </p:cNvPr>
          <p:cNvSpPr/>
          <p:nvPr/>
        </p:nvSpPr>
        <p:spPr>
          <a:xfrm>
            <a:off x="706582" y="6353489"/>
            <a:ext cx="7321110" cy="52322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400" dirty="0">
                <a:solidFill>
                  <a:schemeClr val="bg1"/>
                </a:solidFill>
              </a:rPr>
              <a:t>Barret </a:t>
            </a:r>
            <a:r>
              <a:rPr lang="en-US" altLang="ja-JP" sz="1400" dirty="0" err="1">
                <a:solidFill>
                  <a:schemeClr val="bg1"/>
                </a:solidFill>
              </a:rPr>
              <a:t>Zoph</a:t>
            </a:r>
            <a:r>
              <a:rPr lang="en-US" altLang="ja-JP" sz="1400" dirty="0">
                <a:solidFill>
                  <a:schemeClr val="bg1"/>
                </a:solidFill>
              </a:rPr>
              <a:t> and Quoc V. Le. Neural architecture search with reinforcement learning. abs/1611.01578, 2016. </a:t>
            </a:r>
            <a:endParaRPr lang="ja-JP" altLang="en-US" sz="1400" dirty="0">
              <a:solidFill>
                <a:schemeClr val="bg1"/>
              </a:solidFill>
            </a:endParaRPr>
          </a:p>
        </p:txBody>
      </p:sp>
      <p:pic>
        <p:nvPicPr>
          <p:cNvPr id="8194" name="Picture 2" descr="Paper Summary] Neural Architecture Search With Reinforcement Learning | by  Cheng-Han Lee (Steven) | Medium">
            <a:extLst>
              <a:ext uri="{FF2B5EF4-FFF2-40B4-BE49-F238E27FC236}">
                <a16:creationId xmlns:a16="http://schemas.microsoft.com/office/drawing/2014/main" id="{F7B71946-8726-466B-A239-D4731EAFDF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7574" y="2903173"/>
            <a:ext cx="6909779" cy="3286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340870"/>
      </p:ext>
    </p:extLst>
  </p:cSld>
  <p:clrMapOvr>
    <a:masterClrMapping/>
  </p:clrMapOvr>
  <mc:AlternateContent xmlns:mc="http://schemas.openxmlformats.org/markup-compatibility/2006">
    <mc:Choice xmlns:p14="http://schemas.microsoft.com/office/powerpoint/2010/main" Requires="p14">
      <p:transition spd="slow" p14:dur="2000" advTm="37080"/>
    </mc:Choice>
    <mc:Fallback>
      <p:transition spd="slow" advTm="3708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5BB624-BE56-4867-9585-F357CD4FE919}"/>
              </a:ext>
            </a:extLst>
          </p:cNvPr>
          <p:cNvSpPr>
            <a:spLocks noGrp="1"/>
          </p:cNvSpPr>
          <p:nvPr>
            <p:ph type="title"/>
          </p:nvPr>
        </p:nvSpPr>
        <p:spPr>
          <a:xfrm>
            <a:off x="706581" y="231067"/>
            <a:ext cx="8093469" cy="1026234"/>
          </a:xfrm>
        </p:spPr>
        <p:txBody>
          <a:bodyPr>
            <a:noAutofit/>
          </a:bodyPr>
          <a:lstStyle/>
          <a:p>
            <a:r>
              <a:rPr lang="en-US" altLang="ja-JP" sz="3600" dirty="0"/>
              <a:t>Differentiable Architecture Search</a:t>
            </a:r>
            <a:endParaRPr kumimoji="1" lang="ja-JP" altLang="en-US" sz="3600" dirty="0"/>
          </a:p>
        </p:txBody>
      </p:sp>
      <p:sp>
        <p:nvSpPr>
          <p:cNvPr id="3" name="コンテンツ プレースホルダー 2">
            <a:extLst>
              <a:ext uri="{FF2B5EF4-FFF2-40B4-BE49-F238E27FC236}">
                <a16:creationId xmlns:a16="http://schemas.microsoft.com/office/drawing/2014/main" id="{D5F8401B-29A8-461B-9A1D-E98E8F2DFFAB}"/>
              </a:ext>
            </a:extLst>
          </p:cNvPr>
          <p:cNvSpPr>
            <a:spLocks noGrp="1"/>
          </p:cNvSpPr>
          <p:nvPr>
            <p:ph idx="1"/>
          </p:nvPr>
        </p:nvSpPr>
        <p:spPr/>
        <p:txBody>
          <a:bodyPr/>
          <a:lstStyle/>
          <a:p>
            <a:r>
              <a:rPr lang="ja-JP" altLang="en-US" dirty="0"/>
              <a:t>微分可能なアーキテクチャ</a:t>
            </a:r>
            <a:endParaRPr lang="en-US" altLang="ja-JP" dirty="0"/>
          </a:p>
          <a:p>
            <a:endParaRPr lang="en-US" altLang="ja-JP" dirty="0"/>
          </a:p>
          <a:p>
            <a:r>
              <a:rPr lang="ja-JP" altLang="en-US" sz="4000" b="1" dirty="0">
                <a:solidFill>
                  <a:schemeClr val="accent1"/>
                </a:solidFill>
              </a:rPr>
              <a:t>勾配降下法</a:t>
            </a:r>
            <a:r>
              <a:rPr lang="ja-JP" altLang="en-US" sz="4000" dirty="0"/>
              <a:t>を使用</a:t>
            </a:r>
            <a:endParaRPr lang="en-US" altLang="ja-JP" sz="4000" dirty="0"/>
          </a:p>
          <a:p>
            <a:r>
              <a:rPr lang="ja-JP" altLang="en-US" sz="4000" dirty="0"/>
              <a:t>効率的な探索手法</a:t>
            </a:r>
            <a:endParaRPr kumimoji="1" lang="ja-JP" altLang="en-US" sz="4000" dirty="0"/>
          </a:p>
        </p:txBody>
      </p:sp>
      <p:sp>
        <p:nvSpPr>
          <p:cNvPr id="4" name="スライド番号プレースホルダー 3">
            <a:extLst>
              <a:ext uri="{FF2B5EF4-FFF2-40B4-BE49-F238E27FC236}">
                <a16:creationId xmlns:a16="http://schemas.microsoft.com/office/drawing/2014/main" id="{91DE9D33-9930-42E5-848C-6F9826B1D290}"/>
              </a:ext>
            </a:extLst>
          </p:cNvPr>
          <p:cNvSpPr>
            <a:spLocks noGrp="1"/>
          </p:cNvSpPr>
          <p:nvPr>
            <p:ph type="sldNum" sz="quarter" idx="12"/>
          </p:nvPr>
        </p:nvSpPr>
        <p:spPr/>
        <p:txBody>
          <a:bodyPr/>
          <a:lstStyle/>
          <a:p>
            <a:fld id="{304739FC-810C-4CDC-B60F-21F1951FBC64}" type="slidenum">
              <a:rPr kumimoji="1" lang="ja-JP" altLang="en-US" smtClean="0"/>
              <a:t>13</a:t>
            </a:fld>
            <a:endParaRPr kumimoji="1" lang="ja-JP" altLang="en-US"/>
          </a:p>
        </p:txBody>
      </p:sp>
      <p:sp>
        <p:nvSpPr>
          <p:cNvPr id="5" name="正方形/長方形 4">
            <a:extLst>
              <a:ext uri="{FF2B5EF4-FFF2-40B4-BE49-F238E27FC236}">
                <a16:creationId xmlns:a16="http://schemas.microsoft.com/office/drawing/2014/main" id="{45A06154-6A2A-402D-9A65-86A5194CBFBF}"/>
              </a:ext>
            </a:extLst>
          </p:cNvPr>
          <p:cNvSpPr/>
          <p:nvPr/>
        </p:nvSpPr>
        <p:spPr>
          <a:xfrm>
            <a:off x="706581" y="6363837"/>
            <a:ext cx="6881515" cy="52322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400" dirty="0" err="1">
                <a:solidFill>
                  <a:schemeClr val="bg1"/>
                </a:solidFill>
              </a:rPr>
              <a:t>Hanxiao</a:t>
            </a:r>
            <a:r>
              <a:rPr lang="en-US" altLang="ja-JP" sz="1400" dirty="0">
                <a:solidFill>
                  <a:schemeClr val="bg1"/>
                </a:solidFill>
              </a:rPr>
              <a:t> Liu, Karen Simonyan, and </a:t>
            </a:r>
            <a:r>
              <a:rPr lang="en-US" altLang="ja-JP" sz="1400" dirty="0" err="1">
                <a:solidFill>
                  <a:schemeClr val="bg1"/>
                </a:solidFill>
              </a:rPr>
              <a:t>Yiming</a:t>
            </a:r>
            <a:r>
              <a:rPr lang="en-US" altLang="ja-JP" sz="1400" dirty="0">
                <a:solidFill>
                  <a:schemeClr val="bg1"/>
                </a:solidFill>
              </a:rPr>
              <a:t> Yang. DARTS: differentiable architecture search. abs/1806.09055, 2018.</a:t>
            </a:r>
            <a:endParaRPr lang="ja-JP" altLang="en-US" sz="1400" dirty="0">
              <a:solidFill>
                <a:schemeClr val="bg1"/>
              </a:solidFill>
            </a:endParaRPr>
          </a:p>
        </p:txBody>
      </p:sp>
    </p:spTree>
    <p:extLst>
      <p:ext uri="{BB962C8B-B14F-4D97-AF65-F5344CB8AC3E}">
        <p14:creationId xmlns:p14="http://schemas.microsoft.com/office/powerpoint/2010/main" val="2608416085"/>
      </p:ext>
    </p:extLst>
  </p:cSld>
  <p:clrMapOvr>
    <a:masterClrMapping/>
  </p:clrMapOvr>
  <mc:AlternateContent xmlns:mc="http://schemas.openxmlformats.org/markup-compatibility/2006">
    <mc:Choice xmlns:p14="http://schemas.microsoft.com/office/powerpoint/2010/main" Requires="p14">
      <p:transition spd="slow" p14:dur="2000" advTm="10735"/>
    </mc:Choice>
    <mc:Fallback>
      <p:transition spd="slow" advTm="1073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5BB624-BE56-4867-9585-F357CD4FE919}"/>
              </a:ext>
            </a:extLst>
          </p:cNvPr>
          <p:cNvSpPr>
            <a:spLocks noGrp="1"/>
          </p:cNvSpPr>
          <p:nvPr>
            <p:ph type="title"/>
          </p:nvPr>
        </p:nvSpPr>
        <p:spPr>
          <a:xfrm>
            <a:off x="706581" y="231067"/>
            <a:ext cx="8093469" cy="1026234"/>
          </a:xfrm>
        </p:spPr>
        <p:txBody>
          <a:bodyPr>
            <a:noAutofit/>
          </a:bodyPr>
          <a:lstStyle/>
          <a:p>
            <a:r>
              <a:rPr lang="en-US" altLang="ja-JP" sz="3600" dirty="0"/>
              <a:t>Differentiable Architecture Search</a:t>
            </a:r>
            <a:endParaRPr kumimoji="1" lang="ja-JP" altLang="en-US" sz="3600" dirty="0"/>
          </a:p>
        </p:txBody>
      </p:sp>
      <p:sp>
        <p:nvSpPr>
          <p:cNvPr id="3" name="コンテンツ プレースホルダー 2">
            <a:extLst>
              <a:ext uri="{FF2B5EF4-FFF2-40B4-BE49-F238E27FC236}">
                <a16:creationId xmlns:a16="http://schemas.microsoft.com/office/drawing/2014/main" id="{D5F8401B-29A8-461B-9A1D-E98E8F2DFFAB}"/>
              </a:ext>
            </a:extLst>
          </p:cNvPr>
          <p:cNvSpPr>
            <a:spLocks noGrp="1"/>
          </p:cNvSpPr>
          <p:nvPr>
            <p:ph idx="1"/>
          </p:nvPr>
        </p:nvSpPr>
        <p:spPr>
          <a:xfrm>
            <a:off x="822959" y="1661050"/>
            <a:ext cx="7543801" cy="1643708"/>
          </a:xfrm>
        </p:spPr>
        <p:txBody>
          <a:bodyPr>
            <a:normAutofit lnSpcReduction="10000"/>
          </a:bodyPr>
          <a:lstStyle/>
          <a:p>
            <a:pPr lvl="1">
              <a:lnSpc>
                <a:spcPct val="150000"/>
              </a:lnSpc>
            </a:pPr>
            <a:r>
              <a:rPr lang="ja-JP" altLang="en-US" dirty="0"/>
              <a:t>辺ごとに最適な演算子を決定</a:t>
            </a:r>
            <a:endParaRPr lang="en-US" altLang="ja-JP" dirty="0"/>
          </a:p>
          <a:p>
            <a:pPr lvl="1">
              <a:lnSpc>
                <a:spcPct val="150000"/>
              </a:lnSpc>
            </a:pPr>
            <a:r>
              <a:rPr lang="ja-JP" altLang="en-US" dirty="0"/>
              <a:t>すべての演算子</a:t>
            </a:r>
            <a:r>
              <a:rPr lang="ja-JP" altLang="en-US" dirty="0">
                <a:solidFill>
                  <a:schemeClr val="accent1"/>
                </a:solidFill>
              </a:rPr>
              <a:t>候補を同時に学習</a:t>
            </a:r>
          </a:p>
          <a:p>
            <a:pPr lvl="1">
              <a:lnSpc>
                <a:spcPct val="150000"/>
              </a:lnSpc>
            </a:pPr>
            <a:endParaRPr kumimoji="1" lang="ja-JP" altLang="en-US" dirty="0"/>
          </a:p>
        </p:txBody>
      </p:sp>
      <p:sp>
        <p:nvSpPr>
          <p:cNvPr id="4" name="スライド番号プレースホルダー 3">
            <a:extLst>
              <a:ext uri="{FF2B5EF4-FFF2-40B4-BE49-F238E27FC236}">
                <a16:creationId xmlns:a16="http://schemas.microsoft.com/office/drawing/2014/main" id="{91DE9D33-9930-42E5-848C-6F9826B1D290}"/>
              </a:ext>
            </a:extLst>
          </p:cNvPr>
          <p:cNvSpPr>
            <a:spLocks noGrp="1"/>
          </p:cNvSpPr>
          <p:nvPr>
            <p:ph type="sldNum" sz="quarter" idx="12"/>
          </p:nvPr>
        </p:nvSpPr>
        <p:spPr/>
        <p:txBody>
          <a:bodyPr/>
          <a:lstStyle/>
          <a:p>
            <a:fld id="{304739FC-810C-4CDC-B60F-21F1951FBC64}" type="slidenum">
              <a:rPr kumimoji="1" lang="ja-JP" altLang="en-US" smtClean="0"/>
              <a:t>14</a:t>
            </a:fld>
            <a:endParaRPr kumimoji="1" lang="ja-JP" altLang="en-US"/>
          </a:p>
        </p:txBody>
      </p:sp>
      <p:sp>
        <p:nvSpPr>
          <p:cNvPr id="7" name="正方形/長方形 6">
            <a:extLst>
              <a:ext uri="{FF2B5EF4-FFF2-40B4-BE49-F238E27FC236}">
                <a16:creationId xmlns:a16="http://schemas.microsoft.com/office/drawing/2014/main" id="{815ABD04-015A-4800-AF90-CE8D269A12DF}"/>
              </a:ext>
            </a:extLst>
          </p:cNvPr>
          <p:cNvSpPr/>
          <p:nvPr/>
        </p:nvSpPr>
        <p:spPr>
          <a:xfrm>
            <a:off x="706581" y="6363837"/>
            <a:ext cx="6881515" cy="52322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400" dirty="0" err="1">
                <a:solidFill>
                  <a:schemeClr val="bg1"/>
                </a:solidFill>
              </a:rPr>
              <a:t>Hanxiao</a:t>
            </a:r>
            <a:r>
              <a:rPr lang="en-US" altLang="ja-JP" sz="1400" dirty="0">
                <a:solidFill>
                  <a:schemeClr val="bg1"/>
                </a:solidFill>
              </a:rPr>
              <a:t> Liu, Karen Simonyan, and </a:t>
            </a:r>
            <a:r>
              <a:rPr lang="en-US" altLang="ja-JP" sz="1400" dirty="0" err="1">
                <a:solidFill>
                  <a:schemeClr val="bg1"/>
                </a:solidFill>
              </a:rPr>
              <a:t>Yiming</a:t>
            </a:r>
            <a:r>
              <a:rPr lang="en-US" altLang="ja-JP" sz="1400" dirty="0">
                <a:solidFill>
                  <a:schemeClr val="bg1"/>
                </a:solidFill>
              </a:rPr>
              <a:t> Yang. DARTS: differentiable architecture search. abs/1806.09055, 2018.</a:t>
            </a:r>
            <a:endParaRPr lang="ja-JP" altLang="en-US" sz="1400" dirty="0">
              <a:solidFill>
                <a:schemeClr val="bg1"/>
              </a:solidFill>
            </a:endParaRPr>
          </a:p>
        </p:txBody>
      </p:sp>
      <p:pic>
        <p:nvPicPr>
          <p:cNvPr id="9" name="Picture 2" descr="Differentiable Architecture Search for RNN with fastai | by HOANG Bao Tin |  Towards Data Science">
            <a:extLst>
              <a:ext uri="{FF2B5EF4-FFF2-40B4-BE49-F238E27FC236}">
                <a16:creationId xmlns:a16="http://schemas.microsoft.com/office/drawing/2014/main" id="{8CF04AA4-6091-4553-9C7E-7C6770F413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4581" y="3694370"/>
            <a:ext cx="6494838" cy="2375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143489"/>
      </p:ext>
    </p:extLst>
  </p:cSld>
  <p:clrMapOvr>
    <a:masterClrMapping/>
  </p:clrMapOvr>
  <mc:AlternateContent xmlns:mc="http://schemas.openxmlformats.org/markup-compatibility/2006">
    <mc:Choice xmlns:p14="http://schemas.microsoft.com/office/powerpoint/2010/main" Requires="p14">
      <p:transition spd="slow" p14:dur="2000" advTm="23591"/>
    </mc:Choice>
    <mc:Fallback>
      <p:transition spd="slow" advTm="2359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5BB624-BE56-4867-9585-F357CD4FE919}"/>
              </a:ext>
            </a:extLst>
          </p:cNvPr>
          <p:cNvSpPr>
            <a:spLocks noGrp="1"/>
          </p:cNvSpPr>
          <p:nvPr>
            <p:ph type="title"/>
          </p:nvPr>
        </p:nvSpPr>
        <p:spPr>
          <a:xfrm>
            <a:off x="706581" y="231067"/>
            <a:ext cx="8093469" cy="1026234"/>
          </a:xfrm>
        </p:spPr>
        <p:txBody>
          <a:bodyPr>
            <a:noAutofit/>
          </a:bodyPr>
          <a:lstStyle/>
          <a:p>
            <a:r>
              <a:rPr lang="en-US" altLang="ja-JP" sz="3600" dirty="0"/>
              <a:t>Differentiable Architecture Search</a:t>
            </a:r>
            <a:endParaRPr kumimoji="1" lang="ja-JP" altLang="en-US" sz="3600" dirty="0"/>
          </a:p>
        </p:txBody>
      </p:sp>
      <p:sp>
        <p:nvSpPr>
          <p:cNvPr id="3" name="コンテンツ プレースホルダー 2">
            <a:extLst>
              <a:ext uri="{FF2B5EF4-FFF2-40B4-BE49-F238E27FC236}">
                <a16:creationId xmlns:a16="http://schemas.microsoft.com/office/drawing/2014/main" id="{D5F8401B-29A8-461B-9A1D-E98E8F2DFFAB}"/>
              </a:ext>
            </a:extLst>
          </p:cNvPr>
          <p:cNvSpPr>
            <a:spLocks noGrp="1"/>
          </p:cNvSpPr>
          <p:nvPr>
            <p:ph idx="1"/>
          </p:nvPr>
        </p:nvSpPr>
        <p:spPr>
          <a:xfrm>
            <a:off x="822959" y="1661050"/>
            <a:ext cx="7543801" cy="958326"/>
          </a:xfrm>
        </p:spPr>
        <p:txBody>
          <a:bodyPr>
            <a:normAutofit/>
          </a:bodyPr>
          <a:lstStyle/>
          <a:p>
            <a:r>
              <a:rPr kumimoji="1" lang="ja-JP" altLang="en-US" dirty="0"/>
              <a:t>混合演算子</a:t>
            </a:r>
          </a:p>
        </p:txBody>
      </p:sp>
      <p:sp>
        <p:nvSpPr>
          <p:cNvPr id="4" name="スライド番号プレースホルダー 3">
            <a:extLst>
              <a:ext uri="{FF2B5EF4-FFF2-40B4-BE49-F238E27FC236}">
                <a16:creationId xmlns:a16="http://schemas.microsoft.com/office/drawing/2014/main" id="{91DE9D33-9930-42E5-848C-6F9826B1D290}"/>
              </a:ext>
            </a:extLst>
          </p:cNvPr>
          <p:cNvSpPr>
            <a:spLocks noGrp="1"/>
          </p:cNvSpPr>
          <p:nvPr>
            <p:ph type="sldNum" sz="quarter" idx="12"/>
          </p:nvPr>
        </p:nvSpPr>
        <p:spPr/>
        <p:txBody>
          <a:bodyPr/>
          <a:lstStyle/>
          <a:p>
            <a:fld id="{304739FC-810C-4CDC-B60F-21F1951FBC64}" type="slidenum">
              <a:rPr kumimoji="1" lang="ja-JP" altLang="en-US" smtClean="0"/>
              <a:t>15</a:t>
            </a:fld>
            <a:endParaRPr kumimoji="1" lang="ja-JP" altLang="en-US"/>
          </a:p>
        </p:txBody>
      </p:sp>
      <p:graphicFrame>
        <p:nvGraphicFramePr>
          <p:cNvPr id="6" name="オブジェクト 5">
            <a:extLst>
              <a:ext uri="{FF2B5EF4-FFF2-40B4-BE49-F238E27FC236}">
                <a16:creationId xmlns:a16="http://schemas.microsoft.com/office/drawing/2014/main" id="{A2FDDD9F-736B-4CAF-89DC-01ADC1321B2F}"/>
              </a:ext>
            </a:extLst>
          </p:cNvPr>
          <p:cNvGraphicFramePr>
            <a:graphicFrameLocks noChangeAspect="1"/>
          </p:cNvGraphicFramePr>
          <p:nvPr>
            <p:extLst/>
          </p:nvPr>
        </p:nvGraphicFramePr>
        <p:xfrm>
          <a:off x="3671888" y="2528888"/>
          <a:ext cx="1800225" cy="1800225"/>
        </p:xfrm>
        <a:graphic>
          <a:graphicData uri="http://schemas.openxmlformats.org/presentationml/2006/ole">
            <mc:AlternateContent xmlns:mc="http://schemas.openxmlformats.org/markup-compatibility/2006">
              <mc:Choice xmlns:v="urn:schemas-microsoft-com:vml" Requires="v">
                <p:oleObj spid="_x0000_s14388" name="ビットマップ イメージ" r:id="rId4" imgW="1800360" imgH="1800360" progId="Paint.Picture">
                  <p:embed/>
                </p:oleObj>
              </mc:Choice>
              <mc:Fallback>
                <p:oleObj name="ビットマップ イメージ" r:id="rId4" imgW="1800360" imgH="1800360" progId="Paint.Picture">
                  <p:embed/>
                  <p:pic>
                    <p:nvPicPr>
                      <p:cNvPr id="6" name="オブジェクト 5">
                        <a:extLst>
                          <a:ext uri="{FF2B5EF4-FFF2-40B4-BE49-F238E27FC236}">
                            <a16:creationId xmlns:a16="http://schemas.microsoft.com/office/drawing/2014/main" id="{A2FDDD9F-736B-4CAF-89DC-01ADC1321B2F}"/>
                          </a:ext>
                        </a:extLst>
                      </p:cNvPr>
                      <p:cNvPicPr/>
                      <p:nvPr/>
                    </p:nvPicPr>
                    <p:blipFill>
                      <a:blip r:embed="rId5"/>
                      <a:stretch>
                        <a:fillRect/>
                      </a:stretch>
                    </p:blipFill>
                    <p:spPr>
                      <a:xfrm>
                        <a:off x="3671888" y="2528888"/>
                        <a:ext cx="1800225" cy="1800225"/>
                      </a:xfrm>
                      <a:prstGeom prst="rect">
                        <a:avLst/>
                      </a:prstGeom>
                    </p:spPr>
                  </p:pic>
                </p:oleObj>
              </mc:Fallback>
            </mc:AlternateContent>
          </a:graphicData>
        </a:graphic>
      </p:graphicFrame>
      <p:pic>
        <p:nvPicPr>
          <p:cNvPr id="8" name="図 7">
            <a:extLst>
              <a:ext uri="{FF2B5EF4-FFF2-40B4-BE49-F238E27FC236}">
                <a16:creationId xmlns:a16="http://schemas.microsoft.com/office/drawing/2014/main" id="{3897165F-F58B-4837-942E-43C83DCC86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668" y="2829000"/>
            <a:ext cx="6352381" cy="1200000"/>
          </a:xfrm>
          <a:prstGeom prst="rect">
            <a:avLst/>
          </a:prstGeom>
        </p:spPr>
      </p:pic>
      <p:sp>
        <p:nvSpPr>
          <p:cNvPr id="7" name="正方形/長方形 6">
            <a:extLst>
              <a:ext uri="{FF2B5EF4-FFF2-40B4-BE49-F238E27FC236}">
                <a16:creationId xmlns:a16="http://schemas.microsoft.com/office/drawing/2014/main" id="{815ABD04-015A-4800-AF90-CE8D269A12DF}"/>
              </a:ext>
            </a:extLst>
          </p:cNvPr>
          <p:cNvSpPr/>
          <p:nvPr/>
        </p:nvSpPr>
        <p:spPr>
          <a:xfrm>
            <a:off x="706581" y="6363837"/>
            <a:ext cx="6881515" cy="52322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400" dirty="0" err="1">
                <a:solidFill>
                  <a:schemeClr val="bg1"/>
                </a:solidFill>
              </a:rPr>
              <a:t>Hanxiao</a:t>
            </a:r>
            <a:r>
              <a:rPr lang="en-US" altLang="ja-JP" sz="1400" dirty="0">
                <a:solidFill>
                  <a:schemeClr val="bg1"/>
                </a:solidFill>
              </a:rPr>
              <a:t> Liu, Karen Simonyan, and </a:t>
            </a:r>
            <a:r>
              <a:rPr lang="en-US" altLang="ja-JP" sz="1400" dirty="0" err="1">
                <a:solidFill>
                  <a:schemeClr val="bg1"/>
                </a:solidFill>
              </a:rPr>
              <a:t>Yiming</a:t>
            </a:r>
            <a:r>
              <a:rPr lang="en-US" altLang="ja-JP" sz="1400" dirty="0">
                <a:solidFill>
                  <a:schemeClr val="bg1"/>
                </a:solidFill>
              </a:rPr>
              <a:t> Yang. DARTS: differentiable architecture search. abs/1806.09055, 2018.</a:t>
            </a:r>
            <a:endParaRPr lang="ja-JP" altLang="en-US" sz="1400" dirty="0">
              <a:solidFill>
                <a:schemeClr val="bg1"/>
              </a:solidFill>
            </a:endParaRP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7BD378D7-A653-4888-9B90-C724296D7296}"/>
                  </a:ext>
                </a:extLst>
              </p:cNvPr>
              <p:cNvSpPr txBox="1"/>
              <p:nvPr/>
            </p:nvSpPr>
            <p:spPr>
              <a:xfrm>
                <a:off x="5124069" y="4738769"/>
                <a:ext cx="348044"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ja-JP" altLang="el-GR" sz="2800" i="1" smtClean="0">
                          <a:latin typeface="Cambria Math" panose="02040503050406030204" pitchFamily="18" charset="0"/>
                          <a:ea typeface="Cambria Math" panose="02040503050406030204" pitchFamily="18" charset="0"/>
                        </a:rPr>
                        <m:t>𝒪</m:t>
                      </m:r>
                    </m:oMath>
                  </m:oMathPara>
                </a14:m>
                <a:endParaRPr kumimoji="1" lang="ja-JP" altLang="en-US" dirty="0"/>
              </a:p>
            </p:txBody>
          </p:sp>
        </mc:Choice>
        <mc:Fallback>
          <p:sp>
            <p:nvSpPr>
              <p:cNvPr id="5" name="テキスト ボックス 4">
                <a:extLst>
                  <a:ext uri="{FF2B5EF4-FFF2-40B4-BE49-F238E27FC236}">
                    <a16:creationId xmlns:a16="http://schemas.microsoft.com/office/drawing/2014/main" id="{7BD378D7-A653-4888-9B90-C724296D7296}"/>
                  </a:ext>
                </a:extLst>
              </p:cNvPr>
              <p:cNvSpPr txBox="1">
                <a:spLocks noRot="1" noChangeAspect="1" noMove="1" noResize="1" noEditPoints="1" noAdjustHandles="1" noChangeArrowheads="1" noChangeShapeType="1" noTextEdit="1"/>
              </p:cNvSpPr>
              <p:nvPr/>
            </p:nvSpPr>
            <p:spPr>
              <a:xfrm>
                <a:off x="5124069" y="4738769"/>
                <a:ext cx="348044" cy="43088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436972DB-146E-40DF-BFE7-BF418FD675A7}"/>
                  </a:ext>
                </a:extLst>
              </p:cNvPr>
              <p:cNvSpPr txBox="1"/>
              <p:nvPr/>
            </p:nvSpPr>
            <p:spPr>
              <a:xfrm>
                <a:off x="1418668" y="4738769"/>
                <a:ext cx="301043"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𝑥</m:t>
                      </m:r>
                    </m:oMath>
                  </m:oMathPara>
                </a14:m>
                <a:endParaRPr kumimoji="1" lang="ja-JP" altLang="en-US" dirty="0"/>
              </a:p>
            </p:txBody>
          </p:sp>
        </mc:Choice>
        <mc:Fallback>
          <p:sp>
            <p:nvSpPr>
              <p:cNvPr id="10" name="テキスト ボックス 9">
                <a:extLst>
                  <a:ext uri="{FF2B5EF4-FFF2-40B4-BE49-F238E27FC236}">
                    <a16:creationId xmlns:a16="http://schemas.microsoft.com/office/drawing/2014/main" id="{436972DB-146E-40DF-BFE7-BF418FD675A7}"/>
                  </a:ext>
                </a:extLst>
              </p:cNvPr>
              <p:cNvSpPr txBox="1">
                <a:spLocks noRot="1" noChangeAspect="1" noMove="1" noResize="1" noEditPoints="1" noAdjustHandles="1" noChangeArrowheads="1" noChangeShapeType="1" noTextEdit="1"/>
              </p:cNvSpPr>
              <p:nvPr/>
            </p:nvSpPr>
            <p:spPr>
              <a:xfrm>
                <a:off x="1418668" y="4738769"/>
                <a:ext cx="301043" cy="43088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C2C1CA4F-EE2D-40D4-A679-9D581F7EB626}"/>
                  </a:ext>
                </a:extLst>
              </p:cNvPr>
              <p:cNvSpPr txBox="1"/>
              <p:nvPr/>
            </p:nvSpPr>
            <p:spPr>
              <a:xfrm>
                <a:off x="3230373" y="4738769"/>
                <a:ext cx="298030"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𝑜</m:t>
                      </m:r>
                    </m:oMath>
                  </m:oMathPara>
                </a14:m>
                <a:endParaRPr kumimoji="1" lang="ja-JP" altLang="en-US" dirty="0"/>
              </a:p>
            </p:txBody>
          </p:sp>
        </mc:Choice>
        <mc:Fallback>
          <p:sp>
            <p:nvSpPr>
              <p:cNvPr id="11" name="テキスト ボックス 10">
                <a:extLst>
                  <a:ext uri="{FF2B5EF4-FFF2-40B4-BE49-F238E27FC236}">
                    <a16:creationId xmlns:a16="http://schemas.microsoft.com/office/drawing/2014/main" id="{C2C1CA4F-EE2D-40D4-A679-9D581F7EB626}"/>
                  </a:ext>
                </a:extLst>
              </p:cNvPr>
              <p:cNvSpPr txBox="1">
                <a:spLocks noRot="1" noChangeAspect="1" noMove="1" noResize="1" noEditPoints="1" noAdjustHandles="1" noChangeArrowheads="1" noChangeShapeType="1" noTextEdit="1"/>
              </p:cNvSpPr>
              <p:nvPr/>
            </p:nvSpPr>
            <p:spPr>
              <a:xfrm>
                <a:off x="3230373" y="4738769"/>
                <a:ext cx="298030" cy="43088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C84471E5-E57F-4F39-AC86-2541799311C0}"/>
                  </a:ext>
                </a:extLst>
              </p:cNvPr>
              <p:cNvSpPr txBox="1"/>
              <p:nvPr/>
            </p:nvSpPr>
            <p:spPr>
              <a:xfrm>
                <a:off x="1418668" y="5448538"/>
                <a:ext cx="325089"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ja-JP" altLang="en-US" sz="2800" b="0" i="1" smtClean="0">
                          <a:latin typeface="Cambria Math" panose="02040503050406030204" pitchFamily="18" charset="0"/>
                          <a:ea typeface="Cambria Math" panose="02040503050406030204" pitchFamily="18" charset="0"/>
                        </a:rPr>
                        <m:t>𝛼</m:t>
                      </m:r>
                    </m:oMath>
                  </m:oMathPara>
                </a14:m>
                <a:endParaRPr kumimoji="1" lang="ja-JP" altLang="en-US" dirty="0"/>
              </a:p>
            </p:txBody>
          </p:sp>
        </mc:Choice>
        <mc:Fallback>
          <p:sp>
            <p:nvSpPr>
              <p:cNvPr id="12" name="テキスト ボックス 11">
                <a:extLst>
                  <a:ext uri="{FF2B5EF4-FFF2-40B4-BE49-F238E27FC236}">
                    <a16:creationId xmlns:a16="http://schemas.microsoft.com/office/drawing/2014/main" id="{C84471E5-E57F-4F39-AC86-2541799311C0}"/>
                  </a:ext>
                </a:extLst>
              </p:cNvPr>
              <p:cNvSpPr txBox="1">
                <a:spLocks noRot="1" noChangeAspect="1" noMove="1" noResize="1" noEditPoints="1" noAdjustHandles="1" noChangeArrowheads="1" noChangeShapeType="1" noTextEdit="1"/>
              </p:cNvSpPr>
              <p:nvPr/>
            </p:nvSpPr>
            <p:spPr>
              <a:xfrm>
                <a:off x="1418668" y="5448538"/>
                <a:ext cx="325089" cy="430887"/>
              </a:xfrm>
              <a:prstGeom prst="rect">
                <a:avLst/>
              </a:prstGeom>
              <a:blipFill>
                <a:blip r:embed="rId10"/>
                <a:stretch>
                  <a:fillRect/>
                </a:stretch>
              </a:blipFill>
            </p:spPr>
            <p:txBody>
              <a:bodyPr/>
              <a:lstStyle/>
              <a:p>
                <a:r>
                  <a:rPr lang="ja-JP" altLang="en-US">
                    <a:noFill/>
                  </a:rPr>
                  <a:t> </a:t>
                </a:r>
              </a:p>
            </p:txBody>
          </p:sp>
        </mc:Fallback>
      </mc:AlternateContent>
      <p:sp>
        <p:nvSpPr>
          <p:cNvPr id="13" name="コンテンツ プレースホルダー 2">
            <a:extLst>
              <a:ext uri="{FF2B5EF4-FFF2-40B4-BE49-F238E27FC236}">
                <a16:creationId xmlns:a16="http://schemas.microsoft.com/office/drawing/2014/main" id="{D38DEE25-6DD9-4254-92C1-D240B06CD8E4}"/>
              </a:ext>
            </a:extLst>
          </p:cNvPr>
          <p:cNvSpPr txBox="1">
            <a:spLocks/>
          </p:cNvSpPr>
          <p:nvPr/>
        </p:nvSpPr>
        <p:spPr>
          <a:xfrm>
            <a:off x="1799666" y="4878085"/>
            <a:ext cx="1159352" cy="404407"/>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2400" dirty="0"/>
              <a:t>特徴量</a:t>
            </a:r>
          </a:p>
        </p:txBody>
      </p:sp>
      <p:sp>
        <p:nvSpPr>
          <p:cNvPr id="14" name="コンテンツ プレースホルダー 2">
            <a:extLst>
              <a:ext uri="{FF2B5EF4-FFF2-40B4-BE49-F238E27FC236}">
                <a16:creationId xmlns:a16="http://schemas.microsoft.com/office/drawing/2014/main" id="{B448FF70-EC4D-4F67-B950-C491F720E4B6}"/>
              </a:ext>
            </a:extLst>
          </p:cNvPr>
          <p:cNvSpPr txBox="1">
            <a:spLocks/>
          </p:cNvSpPr>
          <p:nvPr/>
        </p:nvSpPr>
        <p:spPr>
          <a:xfrm>
            <a:off x="3601127" y="4878085"/>
            <a:ext cx="1295063" cy="404407"/>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2400" dirty="0"/>
              <a:t>演算子</a:t>
            </a:r>
          </a:p>
        </p:txBody>
      </p:sp>
      <p:sp>
        <p:nvSpPr>
          <p:cNvPr id="15" name="コンテンツ プレースホルダー 2">
            <a:extLst>
              <a:ext uri="{FF2B5EF4-FFF2-40B4-BE49-F238E27FC236}">
                <a16:creationId xmlns:a16="http://schemas.microsoft.com/office/drawing/2014/main" id="{D2074A10-A125-426D-845D-84DAB15A8202}"/>
              </a:ext>
            </a:extLst>
          </p:cNvPr>
          <p:cNvSpPr txBox="1">
            <a:spLocks/>
          </p:cNvSpPr>
          <p:nvPr/>
        </p:nvSpPr>
        <p:spPr>
          <a:xfrm>
            <a:off x="5593146" y="4878084"/>
            <a:ext cx="2324207" cy="404407"/>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2400" dirty="0"/>
              <a:t>演算子候補集合</a:t>
            </a:r>
          </a:p>
        </p:txBody>
      </p:sp>
      <p:sp>
        <p:nvSpPr>
          <p:cNvPr id="16" name="コンテンツ プレースホルダー 2">
            <a:extLst>
              <a:ext uri="{FF2B5EF4-FFF2-40B4-BE49-F238E27FC236}">
                <a16:creationId xmlns:a16="http://schemas.microsoft.com/office/drawing/2014/main" id="{7E8FBDAA-EE16-4843-B4BC-3AE560CA6B19}"/>
              </a:ext>
            </a:extLst>
          </p:cNvPr>
          <p:cNvSpPr txBox="1">
            <a:spLocks/>
          </p:cNvSpPr>
          <p:nvPr/>
        </p:nvSpPr>
        <p:spPr>
          <a:xfrm>
            <a:off x="1799666" y="5586896"/>
            <a:ext cx="5788430" cy="404407"/>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2400" dirty="0"/>
              <a:t>演算子の重み ＝ </a:t>
            </a:r>
            <a:r>
              <a:rPr lang="ja-JP" altLang="en-US" sz="2400" b="1" dirty="0">
                <a:solidFill>
                  <a:schemeClr val="accent1"/>
                </a:solidFill>
              </a:rPr>
              <a:t>アーキテクチャ変数</a:t>
            </a:r>
          </a:p>
        </p:txBody>
      </p:sp>
    </p:spTree>
    <p:extLst>
      <p:ext uri="{BB962C8B-B14F-4D97-AF65-F5344CB8AC3E}">
        <p14:creationId xmlns:p14="http://schemas.microsoft.com/office/powerpoint/2010/main" val="3617755529"/>
      </p:ext>
    </p:extLst>
  </p:cSld>
  <p:clrMapOvr>
    <a:masterClrMapping/>
  </p:clrMapOvr>
  <mc:AlternateContent xmlns:mc="http://schemas.openxmlformats.org/markup-compatibility/2006">
    <mc:Choice xmlns:p14="http://schemas.microsoft.com/office/powerpoint/2010/main" Requires="p14">
      <p:transition spd="slow" p14:dur="2000" advTm="43456"/>
    </mc:Choice>
    <mc:Fallback>
      <p:transition spd="slow" advTm="4345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5BB624-BE56-4867-9585-F357CD4FE919}"/>
              </a:ext>
            </a:extLst>
          </p:cNvPr>
          <p:cNvSpPr>
            <a:spLocks noGrp="1"/>
          </p:cNvSpPr>
          <p:nvPr>
            <p:ph type="title"/>
          </p:nvPr>
        </p:nvSpPr>
        <p:spPr>
          <a:xfrm>
            <a:off x="706581" y="231067"/>
            <a:ext cx="8093469" cy="1026234"/>
          </a:xfrm>
        </p:spPr>
        <p:txBody>
          <a:bodyPr>
            <a:noAutofit/>
          </a:bodyPr>
          <a:lstStyle/>
          <a:p>
            <a:r>
              <a:rPr lang="en-US" altLang="ja-JP" sz="3600" dirty="0"/>
              <a:t>Differentiable Architecture Search</a:t>
            </a:r>
            <a:endParaRPr kumimoji="1" lang="ja-JP" altLang="en-US" sz="3600"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D5F8401B-29A8-461B-9A1D-E98E8F2DFFAB}"/>
                  </a:ext>
                </a:extLst>
              </p:cNvPr>
              <p:cNvSpPr>
                <a:spLocks noGrp="1"/>
              </p:cNvSpPr>
              <p:nvPr>
                <p:ph idx="1"/>
              </p:nvPr>
            </p:nvSpPr>
            <p:spPr/>
            <p:txBody>
              <a:bodyPr>
                <a:normAutofit lnSpcReduction="10000"/>
              </a:bodyPr>
              <a:lstStyle/>
              <a:p>
                <a:pPr>
                  <a:lnSpc>
                    <a:spcPct val="150000"/>
                  </a:lnSpc>
                </a:pPr>
                <a:r>
                  <a:rPr lang="en-US" altLang="ja-JP" dirty="0"/>
                  <a:t>DARTS</a:t>
                </a:r>
                <a:r>
                  <a:rPr lang="ja-JP" altLang="en-US" dirty="0"/>
                  <a:t>の利点</a:t>
                </a:r>
                <a:endParaRPr lang="en-US" altLang="ja-JP" dirty="0"/>
              </a:p>
              <a:p>
                <a:pPr lvl="1">
                  <a:lnSpc>
                    <a:spcPct val="150000"/>
                  </a:lnSpc>
                </a:pPr>
                <a:r>
                  <a:rPr lang="ja-JP" altLang="en-US" dirty="0"/>
                  <a:t>従来</a:t>
                </a:r>
                <a:r>
                  <a:rPr lang="en-US" altLang="ja-JP" dirty="0"/>
                  <a:t>		3000 GPU days </a:t>
                </a:r>
              </a:p>
              <a:p>
                <a:pPr lvl="1">
                  <a:lnSpc>
                    <a:spcPct val="150000"/>
                  </a:lnSpc>
                </a:pPr>
                <a:r>
                  <a:rPr lang="en-US" altLang="ja-JP" dirty="0"/>
                  <a:t>DARTS</a:t>
                </a:r>
                <a:r>
                  <a:rPr lang="ja-JP" altLang="en-US" dirty="0"/>
                  <a:t> </a:t>
                </a:r>
                <a:r>
                  <a:rPr lang="en-US" altLang="ja-JP" dirty="0"/>
                  <a:t>	3.3 GPU days</a:t>
                </a:r>
              </a:p>
              <a:p>
                <a:endParaRPr lang="en-US" altLang="ja-JP" dirty="0"/>
              </a:p>
              <a:p>
                <a14:m>
                  <m:oMath xmlns:m="http://schemas.openxmlformats.org/officeDocument/2006/math">
                    <m:r>
                      <a:rPr lang="en-US" altLang="ja-JP" i="1">
                        <a:latin typeface="Cambria Math" panose="02040503050406030204" pitchFamily="18" charset="0"/>
                      </a:rPr>
                      <m:t>𝑤</m:t>
                    </m:r>
                  </m:oMath>
                </a14:m>
                <a:r>
                  <a:rPr lang="ja-JP" altLang="en-US" dirty="0"/>
                  <a:t> を引き継いで</a:t>
                </a:r>
                <a:r>
                  <a:rPr lang="ja-JP" altLang="en-US" dirty="0">
                    <a:solidFill>
                      <a:schemeClr val="accent1"/>
                    </a:solidFill>
                  </a:rPr>
                  <a:t>再利用</a:t>
                </a:r>
                <a:endParaRPr kumimoji="1" lang="en-US" altLang="ja-JP" dirty="0">
                  <a:solidFill>
                    <a:schemeClr val="accent1"/>
                  </a:solidFill>
                </a:endParaRPr>
              </a:p>
              <a:p>
                <a14:m>
                  <m:oMath xmlns:m="http://schemas.openxmlformats.org/officeDocument/2006/math">
                    <m:r>
                      <a:rPr lang="en-US" altLang="ja-JP" i="1">
                        <a:latin typeface="Cambria Math" panose="02040503050406030204" pitchFamily="18" charset="0"/>
                      </a:rPr>
                      <m:t>𝑤</m:t>
                    </m:r>
                  </m:oMath>
                </a14:m>
                <a:r>
                  <a:rPr lang="en-US" altLang="ja-JP" dirty="0"/>
                  <a:t> </a:t>
                </a:r>
                <a:r>
                  <a:rPr lang="ja-JP" altLang="en-US" dirty="0"/>
                  <a:t>と </a:t>
                </a:r>
                <a14:m>
                  <m:oMath xmlns:m="http://schemas.openxmlformats.org/officeDocument/2006/math">
                    <m:r>
                      <a:rPr lang="ja-JP" altLang="en-US" i="1">
                        <a:latin typeface="Cambria Math" panose="02040503050406030204" pitchFamily="18" charset="0"/>
                      </a:rPr>
                      <m:t>𝛼</m:t>
                    </m:r>
                  </m:oMath>
                </a14:m>
                <a:r>
                  <a:rPr lang="ja-JP" altLang="en-US" dirty="0"/>
                  <a:t> の同時学習</a:t>
                </a:r>
                <a:endParaRPr lang="en-US" altLang="ja-JP" dirty="0"/>
              </a:p>
            </p:txBody>
          </p:sp>
        </mc:Choice>
        <mc:Fallback>
          <p:sp>
            <p:nvSpPr>
              <p:cNvPr id="3" name="コンテンツ プレースホルダー 2">
                <a:extLst>
                  <a:ext uri="{FF2B5EF4-FFF2-40B4-BE49-F238E27FC236}">
                    <a16:creationId xmlns:a16="http://schemas.microsoft.com/office/drawing/2014/main" id="{D5F8401B-29A8-461B-9A1D-E98E8F2DFFAB}"/>
                  </a:ext>
                </a:extLst>
              </p:cNvPr>
              <p:cNvSpPr>
                <a:spLocks noGrp="1" noRot="1" noChangeAspect="1" noMove="1" noResize="1" noEditPoints="1" noAdjustHandles="1" noChangeArrowheads="1" noChangeShapeType="1" noTextEdit="1"/>
              </p:cNvSpPr>
              <p:nvPr>
                <p:ph idx="1"/>
              </p:nvPr>
            </p:nvSpPr>
            <p:spPr>
              <a:blipFill>
                <a:blip r:embed="rId3"/>
                <a:stretch>
                  <a:fillRect l="-363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91DE9D33-9930-42E5-848C-6F9826B1D290}"/>
              </a:ext>
            </a:extLst>
          </p:cNvPr>
          <p:cNvSpPr>
            <a:spLocks noGrp="1"/>
          </p:cNvSpPr>
          <p:nvPr>
            <p:ph type="sldNum" sz="quarter" idx="12"/>
          </p:nvPr>
        </p:nvSpPr>
        <p:spPr/>
        <p:txBody>
          <a:bodyPr/>
          <a:lstStyle/>
          <a:p>
            <a:fld id="{304739FC-810C-4CDC-B60F-21F1951FBC64}" type="slidenum">
              <a:rPr kumimoji="1" lang="ja-JP" altLang="en-US" smtClean="0"/>
              <a:t>16</a:t>
            </a:fld>
            <a:endParaRPr kumimoji="1" lang="ja-JP" altLang="en-US"/>
          </a:p>
        </p:txBody>
      </p:sp>
      <p:sp>
        <p:nvSpPr>
          <p:cNvPr id="5" name="正方形/長方形 4">
            <a:extLst>
              <a:ext uri="{FF2B5EF4-FFF2-40B4-BE49-F238E27FC236}">
                <a16:creationId xmlns:a16="http://schemas.microsoft.com/office/drawing/2014/main" id="{2B45F0EC-8862-4723-B8FB-103DA30C92A6}"/>
              </a:ext>
            </a:extLst>
          </p:cNvPr>
          <p:cNvSpPr/>
          <p:nvPr/>
        </p:nvSpPr>
        <p:spPr>
          <a:xfrm>
            <a:off x="706581" y="6363837"/>
            <a:ext cx="6881515" cy="52322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400" dirty="0" err="1">
                <a:solidFill>
                  <a:schemeClr val="bg1"/>
                </a:solidFill>
              </a:rPr>
              <a:t>Hanxiao</a:t>
            </a:r>
            <a:r>
              <a:rPr lang="en-US" altLang="ja-JP" sz="1400" dirty="0">
                <a:solidFill>
                  <a:schemeClr val="bg1"/>
                </a:solidFill>
              </a:rPr>
              <a:t> Liu, Karen Simonyan, and </a:t>
            </a:r>
            <a:r>
              <a:rPr lang="en-US" altLang="ja-JP" sz="1400" dirty="0" err="1">
                <a:solidFill>
                  <a:schemeClr val="bg1"/>
                </a:solidFill>
              </a:rPr>
              <a:t>Yiming</a:t>
            </a:r>
            <a:r>
              <a:rPr lang="en-US" altLang="ja-JP" sz="1400" dirty="0">
                <a:solidFill>
                  <a:schemeClr val="bg1"/>
                </a:solidFill>
              </a:rPr>
              <a:t> Yang. DARTS: differentiable architecture search. abs/1806.09055, 2018.</a:t>
            </a:r>
            <a:endParaRPr lang="ja-JP" altLang="en-US" sz="1400" dirty="0">
              <a:solidFill>
                <a:schemeClr val="bg1"/>
              </a:solidFill>
            </a:endParaRPr>
          </a:p>
        </p:txBody>
      </p:sp>
    </p:spTree>
    <p:extLst>
      <p:ext uri="{BB962C8B-B14F-4D97-AF65-F5344CB8AC3E}">
        <p14:creationId xmlns:p14="http://schemas.microsoft.com/office/powerpoint/2010/main" val="1321184753"/>
      </p:ext>
    </p:extLst>
  </p:cSld>
  <p:clrMapOvr>
    <a:masterClrMapping/>
  </p:clrMapOvr>
  <mc:AlternateContent xmlns:mc="http://schemas.openxmlformats.org/markup-compatibility/2006">
    <mc:Choice xmlns:p14="http://schemas.microsoft.com/office/powerpoint/2010/main" Requires="p14">
      <p:transition spd="slow" p14:dur="2000" advTm="23087"/>
    </mc:Choice>
    <mc:Fallback>
      <p:transition spd="slow" advTm="23087"/>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5BB624-BE56-4867-9585-F357CD4FE919}"/>
              </a:ext>
            </a:extLst>
          </p:cNvPr>
          <p:cNvSpPr>
            <a:spLocks noGrp="1"/>
          </p:cNvSpPr>
          <p:nvPr>
            <p:ph type="title"/>
          </p:nvPr>
        </p:nvSpPr>
        <p:spPr>
          <a:xfrm>
            <a:off x="706581" y="231067"/>
            <a:ext cx="8093469" cy="1026234"/>
          </a:xfrm>
        </p:spPr>
        <p:txBody>
          <a:bodyPr>
            <a:noAutofit/>
          </a:bodyPr>
          <a:lstStyle/>
          <a:p>
            <a:r>
              <a:rPr lang="en-US" altLang="ja-JP" sz="3600" dirty="0"/>
              <a:t>Differentiable Architecture Search</a:t>
            </a:r>
            <a:endParaRPr kumimoji="1" lang="ja-JP" altLang="en-US" sz="3600" dirty="0"/>
          </a:p>
        </p:txBody>
      </p:sp>
      <p:sp>
        <p:nvSpPr>
          <p:cNvPr id="3" name="コンテンツ プレースホルダー 2">
            <a:extLst>
              <a:ext uri="{FF2B5EF4-FFF2-40B4-BE49-F238E27FC236}">
                <a16:creationId xmlns:a16="http://schemas.microsoft.com/office/drawing/2014/main" id="{D5F8401B-29A8-461B-9A1D-E98E8F2DFFAB}"/>
              </a:ext>
            </a:extLst>
          </p:cNvPr>
          <p:cNvSpPr>
            <a:spLocks noGrp="1"/>
          </p:cNvSpPr>
          <p:nvPr>
            <p:ph idx="1"/>
          </p:nvPr>
        </p:nvSpPr>
        <p:spPr>
          <a:xfrm>
            <a:off x="822959" y="1661049"/>
            <a:ext cx="7543801" cy="2339451"/>
          </a:xfrm>
        </p:spPr>
        <p:txBody>
          <a:bodyPr>
            <a:normAutofit lnSpcReduction="10000"/>
          </a:bodyPr>
          <a:lstStyle/>
          <a:p>
            <a:pPr>
              <a:lnSpc>
                <a:spcPct val="150000"/>
              </a:lnSpc>
            </a:pPr>
            <a:r>
              <a:rPr lang="ja-JP" altLang="en-US" dirty="0"/>
              <a:t>ネットワークの構造</a:t>
            </a:r>
            <a:endParaRPr lang="en-US" altLang="ja-JP" dirty="0"/>
          </a:p>
          <a:p>
            <a:pPr lvl="1">
              <a:lnSpc>
                <a:spcPct val="150000"/>
              </a:lnSpc>
            </a:pPr>
            <a:r>
              <a:rPr lang="ja-JP" altLang="en-US" dirty="0"/>
              <a:t>セルを重ねたモデル</a:t>
            </a:r>
            <a:endParaRPr lang="en-US" altLang="ja-JP" dirty="0"/>
          </a:p>
          <a:p>
            <a:pPr lvl="1">
              <a:lnSpc>
                <a:spcPct val="150000"/>
              </a:lnSpc>
            </a:pPr>
            <a:r>
              <a:rPr lang="ja-JP" altLang="en-US" dirty="0"/>
              <a:t>各ノードは２つ演算子エッジを持つ</a:t>
            </a:r>
            <a:endParaRPr lang="en-US" altLang="ja-JP" dirty="0"/>
          </a:p>
        </p:txBody>
      </p:sp>
      <p:sp>
        <p:nvSpPr>
          <p:cNvPr id="4" name="スライド番号プレースホルダー 3">
            <a:extLst>
              <a:ext uri="{FF2B5EF4-FFF2-40B4-BE49-F238E27FC236}">
                <a16:creationId xmlns:a16="http://schemas.microsoft.com/office/drawing/2014/main" id="{91DE9D33-9930-42E5-848C-6F9826B1D290}"/>
              </a:ext>
            </a:extLst>
          </p:cNvPr>
          <p:cNvSpPr>
            <a:spLocks noGrp="1"/>
          </p:cNvSpPr>
          <p:nvPr>
            <p:ph type="sldNum" sz="quarter" idx="12"/>
          </p:nvPr>
        </p:nvSpPr>
        <p:spPr/>
        <p:txBody>
          <a:bodyPr/>
          <a:lstStyle/>
          <a:p>
            <a:fld id="{304739FC-810C-4CDC-B60F-21F1951FBC64}" type="slidenum">
              <a:rPr kumimoji="1" lang="ja-JP" altLang="en-US" smtClean="0"/>
              <a:t>17</a:t>
            </a:fld>
            <a:endParaRPr kumimoji="1" lang="ja-JP" altLang="en-US"/>
          </a:p>
        </p:txBody>
      </p:sp>
      <p:sp>
        <p:nvSpPr>
          <p:cNvPr id="5" name="正方形/長方形 4">
            <a:extLst>
              <a:ext uri="{FF2B5EF4-FFF2-40B4-BE49-F238E27FC236}">
                <a16:creationId xmlns:a16="http://schemas.microsoft.com/office/drawing/2014/main" id="{2B45F0EC-8862-4723-B8FB-103DA30C92A6}"/>
              </a:ext>
            </a:extLst>
          </p:cNvPr>
          <p:cNvSpPr/>
          <p:nvPr/>
        </p:nvSpPr>
        <p:spPr>
          <a:xfrm>
            <a:off x="706581" y="6363837"/>
            <a:ext cx="6881515" cy="52322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400" dirty="0" err="1">
                <a:solidFill>
                  <a:schemeClr val="bg1"/>
                </a:solidFill>
              </a:rPr>
              <a:t>Hanxiao</a:t>
            </a:r>
            <a:r>
              <a:rPr lang="en-US" altLang="ja-JP" sz="1400" dirty="0">
                <a:solidFill>
                  <a:schemeClr val="bg1"/>
                </a:solidFill>
              </a:rPr>
              <a:t> Liu, Karen Simonyan, and </a:t>
            </a:r>
            <a:r>
              <a:rPr lang="en-US" altLang="ja-JP" sz="1400" dirty="0" err="1">
                <a:solidFill>
                  <a:schemeClr val="bg1"/>
                </a:solidFill>
              </a:rPr>
              <a:t>Yiming</a:t>
            </a:r>
            <a:r>
              <a:rPr lang="en-US" altLang="ja-JP" sz="1400" dirty="0">
                <a:solidFill>
                  <a:schemeClr val="bg1"/>
                </a:solidFill>
              </a:rPr>
              <a:t> Yang. DARTS: differentiable architecture search. abs/1806.09055, 2018.</a:t>
            </a:r>
            <a:endParaRPr lang="ja-JP" altLang="en-US" sz="1400" dirty="0">
              <a:solidFill>
                <a:schemeClr val="bg1"/>
              </a:solidFill>
            </a:endParaRPr>
          </a:p>
        </p:txBody>
      </p:sp>
      <p:pic>
        <p:nvPicPr>
          <p:cNvPr id="10244" name="Picture 4" descr="RobustDARTS">
            <a:extLst>
              <a:ext uri="{FF2B5EF4-FFF2-40B4-BE49-F238E27FC236}">
                <a16:creationId xmlns:a16="http://schemas.microsoft.com/office/drawing/2014/main" id="{F6D42515-B3D7-49E6-B34A-0DEF899B34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306" r="75833" b="25207"/>
          <a:stretch/>
        </p:blipFill>
        <p:spPr bwMode="auto">
          <a:xfrm>
            <a:off x="2538932" y="3927011"/>
            <a:ext cx="4066136" cy="217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256701"/>
      </p:ext>
    </p:extLst>
  </p:cSld>
  <p:clrMapOvr>
    <a:masterClrMapping/>
  </p:clrMapOvr>
  <mc:AlternateContent xmlns:mc="http://schemas.openxmlformats.org/markup-compatibility/2006">
    <mc:Choice xmlns:p14="http://schemas.microsoft.com/office/powerpoint/2010/main" Requires="p14">
      <p:transition spd="slow" p14:dur="2000" advTm="39735"/>
    </mc:Choice>
    <mc:Fallback>
      <p:transition spd="slow" advTm="3973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5BB624-BE56-4867-9585-F357CD4FE919}"/>
              </a:ext>
            </a:extLst>
          </p:cNvPr>
          <p:cNvSpPr>
            <a:spLocks noGrp="1"/>
          </p:cNvSpPr>
          <p:nvPr>
            <p:ph type="title"/>
          </p:nvPr>
        </p:nvSpPr>
        <p:spPr>
          <a:xfrm>
            <a:off x="706581" y="231067"/>
            <a:ext cx="8093469" cy="1026234"/>
          </a:xfrm>
        </p:spPr>
        <p:txBody>
          <a:bodyPr>
            <a:noAutofit/>
          </a:bodyPr>
          <a:lstStyle/>
          <a:p>
            <a:r>
              <a:rPr lang="en-US" altLang="ja-JP" sz="3600" dirty="0"/>
              <a:t>Differentiable Architecture Search</a:t>
            </a:r>
            <a:endParaRPr kumimoji="1" lang="ja-JP" altLang="en-US" sz="3600" dirty="0"/>
          </a:p>
        </p:txBody>
      </p:sp>
      <p:sp>
        <p:nvSpPr>
          <p:cNvPr id="3" name="コンテンツ プレースホルダー 2">
            <a:extLst>
              <a:ext uri="{FF2B5EF4-FFF2-40B4-BE49-F238E27FC236}">
                <a16:creationId xmlns:a16="http://schemas.microsoft.com/office/drawing/2014/main" id="{D5F8401B-29A8-461B-9A1D-E98E8F2DFFAB}"/>
              </a:ext>
            </a:extLst>
          </p:cNvPr>
          <p:cNvSpPr>
            <a:spLocks noGrp="1"/>
          </p:cNvSpPr>
          <p:nvPr>
            <p:ph idx="1"/>
          </p:nvPr>
        </p:nvSpPr>
        <p:spPr>
          <a:xfrm>
            <a:off x="822959" y="1661049"/>
            <a:ext cx="7543801" cy="2339451"/>
          </a:xfrm>
        </p:spPr>
        <p:txBody>
          <a:bodyPr>
            <a:normAutofit lnSpcReduction="10000"/>
          </a:bodyPr>
          <a:lstStyle/>
          <a:p>
            <a:pPr>
              <a:lnSpc>
                <a:spcPct val="150000"/>
              </a:lnSpc>
            </a:pPr>
            <a:r>
              <a:rPr lang="en-US" altLang="ja-JP" dirty="0"/>
              <a:t>DARTS</a:t>
            </a:r>
            <a:r>
              <a:rPr lang="ja-JP" altLang="en-US" dirty="0"/>
              <a:t>の構造制限</a:t>
            </a:r>
            <a:endParaRPr lang="en-US" altLang="ja-JP" dirty="0"/>
          </a:p>
          <a:p>
            <a:pPr lvl="1">
              <a:lnSpc>
                <a:spcPct val="150000"/>
              </a:lnSpc>
            </a:pPr>
            <a:r>
              <a:rPr lang="ja-JP" altLang="en-US" dirty="0"/>
              <a:t>大局的な構造が固定</a:t>
            </a:r>
            <a:endParaRPr lang="en-US" altLang="ja-JP" dirty="0"/>
          </a:p>
          <a:p>
            <a:pPr lvl="1">
              <a:lnSpc>
                <a:spcPct val="150000"/>
              </a:lnSpc>
            </a:pPr>
            <a:r>
              <a:rPr lang="ja-JP" altLang="en-US" dirty="0"/>
              <a:t>エッジ数が固定</a:t>
            </a:r>
            <a:endParaRPr kumimoji="1" lang="ja-JP" altLang="en-US" dirty="0"/>
          </a:p>
        </p:txBody>
      </p:sp>
      <p:sp>
        <p:nvSpPr>
          <p:cNvPr id="4" name="スライド番号プレースホルダー 3">
            <a:extLst>
              <a:ext uri="{FF2B5EF4-FFF2-40B4-BE49-F238E27FC236}">
                <a16:creationId xmlns:a16="http://schemas.microsoft.com/office/drawing/2014/main" id="{91DE9D33-9930-42E5-848C-6F9826B1D290}"/>
              </a:ext>
            </a:extLst>
          </p:cNvPr>
          <p:cNvSpPr>
            <a:spLocks noGrp="1"/>
          </p:cNvSpPr>
          <p:nvPr>
            <p:ph type="sldNum" sz="quarter" idx="12"/>
          </p:nvPr>
        </p:nvSpPr>
        <p:spPr/>
        <p:txBody>
          <a:bodyPr/>
          <a:lstStyle/>
          <a:p>
            <a:fld id="{304739FC-810C-4CDC-B60F-21F1951FBC64}" type="slidenum">
              <a:rPr kumimoji="1" lang="ja-JP" altLang="en-US" smtClean="0"/>
              <a:t>18</a:t>
            </a:fld>
            <a:endParaRPr kumimoji="1" lang="ja-JP" altLang="en-US"/>
          </a:p>
        </p:txBody>
      </p:sp>
      <p:sp>
        <p:nvSpPr>
          <p:cNvPr id="5" name="正方形/長方形 4">
            <a:extLst>
              <a:ext uri="{FF2B5EF4-FFF2-40B4-BE49-F238E27FC236}">
                <a16:creationId xmlns:a16="http://schemas.microsoft.com/office/drawing/2014/main" id="{2B45F0EC-8862-4723-B8FB-103DA30C92A6}"/>
              </a:ext>
            </a:extLst>
          </p:cNvPr>
          <p:cNvSpPr/>
          <p:nvPr/>
        </p:nvSpPr>
        <p:spPr>
          <a:xfrm>
            <a:off x="706581" y="6363837"/>
            <a:ext cx="6881515" cy="52322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400" dirty="0" err="1">
                <a:solidFill>
                  <a:schemeClr val="bg1"/>
                </a:solidFill>
              </a:rPr>
              <a:t>Hanxiao</a:t>
            </a:r>
            <a:r>
              <a:rPr lang="en-US" altLang="ja-JP" sz="1400" dirty="0">
                <a:solidFill>
                  <a:schemeClr val="bg1"/>
                </a:solidFill>
              </a:rPr>
              <a:t> Liu, Karen Simonyan, and </a:t>
            </a:r>
            <a:r>
              <a:rPr lang="en-US" altLang="ja-JP" sz="1400" dirty="0" err="1">
                <a:solidFill>
                  <a:schemeClr val="bg1"/>
                </a:solidFill>
              </a:rPr>
              <a:t>Yiming</a:t>
            </a:r>
            <a:r>
              <a:rPr lang="en-US" altLang="ja-JP" sz="1400" dirty="0">
                <a:solidFill>
                  <a:schemeClr val="bg1"/>
                </a:solidFill>
              </a:rPr>
              <a:t> Yang. DARTS: differentiable architecture search. abs/1806.09055, 2018.</a:t>
            </a:r>
            <a:endParaRPr lang="ja-JP" altLang="en-US" sz="1400" dirty="0">
              <a:solidFill>
                <a:schemeClr val="bg1"/>
              </a:solidFill>
            </a:endParaRPr>
          </a:p>
        </p:txBody>
      </p:sp>
      <p:pic>
        <p:nvPicPr>
          <p:cNvPr id="10244" name="Picture 4" descr="RobustDARTS">
            <a:extLst>
              <a:ext uri="{FF2B5EF4-FFF2-40B4-BE49-F238E27FC236}">
                <a16:creationId xmlns:a16="http://schemas.microsoft.com/office/drawing/2014/main" id="{F6D42515-B3D7-49E6-B34A-0DEF899B34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306" r="75833" b="25207"/>
          <a:stretch/>
        </p:blipFill>
        <p:spPr bwMode="auto">
          <a:xfrm>
            <a:off x="2538932" y="3927011"/>
            <a:ext cx="4066136" cy="217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326655"/>
      </p:ext>
    </p:extLst>
  </p:cSld>
  <p:clrMapOvr>
    <a:masterClrMapping/>
  </p:clrMapOvr>
  <mc:AlternateContent xmlns:mc="http://schemas.openxmlformats.org/markup-compatibility/2006">
    <mc:Choice xmlns:p14="http://schemas.microsoft.com/office/powerpoint/2010/main" Requires="p14">
      <p:transition spd="slow" p14:dur="2000" advTm="16423"/>
    </mc:Choice>
    <mc:Fallback>
      <p:transition spd="slow" advTm="1642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7D0895-3766-4D08-B520-FA861FE45408}"/>
              </a:ext>
            </a:extLst>
          </p:cNvPr>
          <p:cNvSpPr>
            <a:spLocks noGrp="1"/>
          </p:cNvSpPr>
          <p:nvPr>
            <p:ph type="title"/>
          </p:nvPr>
        </p:nvSpPr>
        <p:spPr/>
        <p:txBody>
          <a:bodyPr/>
          <a:lstStyle/>
          <a:p>
            <a:r>
              <a:rPr lang="en-US" altLang="ja-JP" dirty="0"/>
              <a:t>Genetic Algorithm</a:t>
            </a:r>
            <a:endParaRPr kumimoji="1" lang="ja-JP" altLang="en-US" dirty="0"/>
          </a:p>
        </p:txBody>
      </p:sp>
      <p:sp>
        <p:nvSpPr>
          <p:cNvPr id="3" name="コンテンツ プレースホルダー 2">
            <a:extLst>
              <a:ext uri="{FF2B5EF4-FFF2-40B4-BE49-F238E27FC236}">
                <a16:creationId xmlns:a16="http://schemas.microsoft.com/office/drawing/2014/main" id="{967C35AA-F762-4704-A5C9-DCB23C77A97E}"/>
              </a:ext>
            </a:extLst>
          </p:cNvPr>
          <p:cNvSpPr>
            <a:spLocks noGrp="1"/>
          </p:cNvSpPr>
          <p:nvPr>
            <p:ph idx="1"/>
          </p:nvPr>
        </p:nvSpPr>
        <p:spPr>
          <a:xfrm>
            <a:off x="822959" y="1661049"/>
            <a:ext cx="7543801" cy="1253601"/>
          </a:xfrm>
        </p:spPr>
        <p:txBody>
          <a:bodyPr>
            <a:normAutofit fontScale="92500"/>
          </a:bodyPr>
          <a:lstStyle/>
          <a:p>
            <a:r>
              <a:rPr lang="ja-JP" altLang="en-US" sz="2800" dirty="0"/>
              <a:t>生物の進化の仕組みを模倣した最適化手法</a:t>
            </a:r>
            <a:endParaRPr lang="en-US" altLang="ja-JP" sz="2800" dirty="0"/>
          </a:p>
          <a:p>
            <a:r>
              <a:rPr lang="ja-JP" altLang="en-US" dirty="0"/>
              <a:t>解候補を遺伝子の持つ個体として表現</a:t>
            </a:r>
            <a:endParaRPr lang="en-US" altLang="ja-JP" dirty="0"/>
          </a:p>
        </p:txBody>
      </p:sp>
      <p:sp>
        <p:nvSpPr>
          <p:cNvPr id="4" name="スライド番号プレースホルダー 3">
            <a:extLst>
              <a:ext uri="{FF2B5EF4-FFF2-40B4-BE49-F238E27FC236}">
                <a16:creationId xmlns:a16="http://schemas.microsoft.com/office/drawing/2014/main" id="{4AF181D3-7262-47C2-8302-F138D11F0ACB}"/>
              </a:ext>
            </a:extLst>
          </p:cNvPr>
          <p:cNvSpPr>
            <a:spLocks noGrp="1"/>
          </p:cNvSpPr>
          <p:nvPr>
            <p:ph type="sldNum" sz="quarter" idx="12"/>
          </p:nvPr>
        </p:nvSpPr>
        <p:spPr/>
        <p:txBody>
          <a:bodyPr/>
          <a:lstStyle/>
          <a:p>
            <a:fld id="{304739FC-810C-4CDC-B60F-21F1951FBC64}" type="slidenum">
              <a:rPr kumimoji="1" lang="ja-JP" altLang="en-US" smtClean="0"/>
              <a:t>19</a:t>
            </a:fld>
            <a:endParaRPr kumimoji="1" lang="ja-JP" altLang="en-US"/>
          </a:p>
        </p:txBody>
      </p:sp>
      <p:pic>
        <p:nvPicPr>
          <p:cNvPr id="16" name="図 15">
            <a:extLst>
              <a:ext uri="{FF2B5EF4-FFF2-40B4-BE49-F238E27FC236}">
                <a16:creationId xmlns:a16="http://schemas.microsoft.com/office/drawing/2014/main" id="{5E21F05C-BCB3-4785-B43D-E536B158D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59" y="3649136"/>
            <a:ext cx="1533525" cy="1343025"/>
          </a:xfrm>
          <a:prstGeom prst="rect">
            <a:avLst/>
          </a:prstGeom>
        </p:spPr>
      </p:pic>
      <p:pic>
        <p:nvPicPr>
          <p:cNvPr id="18" name="図 17">
            <a:extLst>
              <a:ext uri="{FF2B5EF4-FFF2-40B4-BE49-F238E27FC236}">
                <a16:creationId xmlns:a16="http://schemas.microsoft.com/office/drawing/2014/main" id="{F373FC50-D476-494C-9ABC-E075ED81F23D}"/>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2819875" y="3649135"/>
            <a:ext cx="1533525" cy="1343025"/>
          </a:xfrm>
          <a:prstGeom prst="rect">
            <a:avLst/>
          </a:prstGeom>
        </p:spPr>
      </p:pic>
      <p:pic>
        <p:nvPicPr>
          <p:cNvPr id="20" name="図 19">
            <a:extLst>
              <a:ext uri="{FF2B5EF4-FFF2-40B4-BE49-F238E27FC236}">
                <a16:creationId xmlns:a16="http://schemas.microsoft.com/office/drawing/2014/main" id="{D1DD003F-DB52-4E7C-835A-81551AA49507}"/>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4816791" y="3649133"/>
            <a:ext cx="1533525" cy="1343025"/>
          </a:xfrm>
          <a:prstGeom prst="rect">
            <a:avLst/>
          </a:prstGeom>
        </p:spPr>
      </p:pic>
      <p:pic>
        <p:nvPicPr>
          <p:cNvPr id="22" name="図 21">
            <a:extLst>
              <a:ext uri="{FF2B5EF4-FFF2-40B4-BE49-F238E27FC236}">
                <a16:creationId xmlns:a16="http://schemas.microsoft.com/office/drawing/2014/main" id="{CF3EFB0C-9C9B-4C0F-B1DA-983649B64ECE}"/>
              </a:ext>
            </a:extLst>
          </p:cNvPr>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6813707" y="3649132"/>
            <a:ext cx="1533525" cy="1343025"/>
          </a:xfrm>
          <a:prstGeom prst="rect">
            <a:avLst/>
          </a:prstGeom>
        </p:spPr>
      </p:pic>
      <p:sp>
        <p:nvSpPr>
          <p:cNvPr id="24" name="コンテンツ プレースホルダー 2">
            <a:extLst>
              <a:ext uri="{FF2B5EF4-FFF2-40B4-BE49-F238E27FC236}">
                <a16:creationId xmlns:a16="http://schemas.microsoft.com/office/drawing/2014/main" id="{C6F6B183-11E3-4C1C-96F5-0394E46AC6BC}"/>
              </a:ext>
            </a:extLst>
          </p:cNvPr>
          <p:cNvSpPr txBox="1">
            <a:spLocks/>
          </p:cNvSpPr>
          <p:nvPr/>
        </p:nvSpPr>
        <p:spPr>
          <a:xfrm>
            <a:off x="667463"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latin typeface="Yu Gothic UI Light" panose="020B0300000000000000" pitchFamily="50" charset="-128"/>
                <a:ea typeface="Yu Gothic UI Light" panose="020B0300000000000000" pitchFamily="50" charset="-128"/>
              </a:rPr>
              <a:t>初期個体</a:t>
            </a:r>
            <a:endParaRPr lang="en-US" altLang="ja-JP" sz="2800" dirty="0">
              <a:latin typeface="Yu Gothic UI Light" panose="020B0300000000000000" pitchFamily="50" charset="-128"/>
              <a:ea typeface="Yu Gothic UI Light" panose="020B0300000000000000" pitchFamily="50" charset="-128"/>
            </a:endParaRPr>
          </a:p>
        </p:txBody>
      </p:sp>
      <p:sp>
        <p:nvSpPr>
          <p:cNvPr id="25" name="コンテンツ プレースホルダー 2">
            <a:extLst>
              <a:ext uri="{FF2B5EF4-FFF2-40B4-BE49-F238E27FC236}">
                <a16:creationId xmlns:a16="http://schemas.microsoft.com/office/drawing/2014/main" id="{F5935D8B-E931-4FCF-93D6-719E11B40DC7}"/>
              </a:ext>
            </a:extLst>
          </p:cNvPr>
          <p:cNvSpPr txBox="1">
            <a:spLocks/>
          </p:cNvSpPr>
          <p:nvPr/>
        </p:nvSpPr>
        <p:spPr>
          <a:xfrm>
            <a:off x="2664379"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solidFill>
                  <a:schemeClr val="bg1">
                    <a:lumMod val="95000"/>
                  </a:schemeClr>
                </a:solidFill>
                <a:latin typeface="Yu Gothic UI Light" panose="020B0300000000000000" pitchFamily="50" charset="-128"/>
                <a:ea typeface="Yu Gothic UI Light" panose="020B0300000000000000" pitchFamily="50" charset="-128"/>
              </a:rPr>
              <a:t>評価・選択</a:t>
            </a:r>
            <a:endParaRPr lang="en-US" altLang="ja-JP" sz="2800" dirty="0">
              <a:solidFill>
                <a:schemeClr val="bg1">
                  <a:lumMod val="95000"/>
                </a:schemeClr>
              </a:solidFill>
              <a:latin typeface="Yu Gothic UI Light" panose="020B0300000000000000" pitchFamily="50" charset="-128"/>
              <a:ea typeface="Yu Gothic UI Light" panose="020B0300000000000000" pitchFamily="50" charset="-128"/>
            </a:endParaRPr>
          </a:p>
        </p:txBody>
      </p:sp>
      <p:sp>
        <p:nvSpPr>
          <p:cNvPr id="26" name="コンテンツ プレースホルダー 2">
            <a:extLst>
              <a:ext uri="{FF2B5EF4-FFF2-40B4-BE49-F238E27FC236}">
                <a16:creationId xmlns:a16="http://schemas.microsoft.com/office/drawing/2014/main" id="{3B3E656D-7516-49B0-AF7A-4DB93A806D37}"/>
              </a:ext>
            </a:extLst>
          </p:cNvPr>
          <p:cNvSpPr txBox="1">
            <a:spLocks/>
          </p:cNvSpPr>
          <p:nvPr/>
        </p:nvSpPr>
        <p:spPr>
          <a:xfrm>
            <a:off x="4661295"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solidFill>
                  <a:schemeClr val="bg1">
                    <a:lumMod val="95000"/>
                  </a:schemeClr>
                </a:solidFill>
                <a:latin typeface="Yu Gothic UI Light" panose="020B0300000000000000" pitchFamily="50" charset="-128"/>
                <a:ea typeface="Yu Gothic UI Light" panose="020B0300000000000000" pitchFamily="50" charset="-128"/>
              </a:rPr>
              <a:t>交叉</a:t>
            </a:r>
            <a:endParaRPr lang="en-US" altLang="ja-JP" sz="2800" dirty="0">
              <a:solidFill>
                <a:schemeClr val="bg1">
                  <a:lumMod val="95000"/>
                </a:schemeClr>
              </a:solidFill>
              <a:latin typeface="Yu Gothic UI Light" panose="020B0300000000000000" pitchFamily="50" charset="-128"/>
              <a:ea typeface="Yu Gothic UI Light" panose="020B0300000000000000" pitchFamily="50" charset="-128"/>
            </a:endParaRPr>
          </a:p>
        </p:txBody>
      </p:sp>
      <p:sp>
        <p:nvSpPr>
          <p:cNvPr id="27" name="コンテンツ プレースホルダー 2">
            <a:extLst>
              <a:ext uri="{FF2B5EF4-FFF2-40B4-BE49-F238E27FC236}">
                <a16:creationId xmlns:a16="http://schemas.microsoft.com/office/drawing/2014/main" id="{9BA4DDDD-AF4D-4034-A1D0-3B0D543179A8}"/>
              </a:ext>
            </a:extLst>
          </p:cNvPr>
          <p:cNvSpPr txBox="1">
            <a:spLocks/>
          </p:cNvSpPr>
          <p:nvPr/>
        </p:nvSpPr>
        <p:spPr>
          <a:xfrm>
            <a:off x="6658211"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solidFill>
                  <a:schemeClr val="bg1">
                    <a:lumMod val="95000"/>
                  </a:schemeClr>
                </a:solidFill>
                <a:latin typeface="Yu Gothic UI Light" panose="020B0300000000000000" pitchFamily="50" charset="-128"/>
                <a:ea typeface="Yu Gothic UI Light" panose="020B0300000000000000" pitchFamily="50" charset="-128"/>
              </a:rPr>
              <a:t>突然変異</a:t>
            </a:r>
            <a:endParaRPr lang="en-US" altLang="ja-JP" sz="2800" dirty="0">
              <a:solidFill>
                <a:schemeClr val="bg1">
                  <a:lumMod val="95000"/>
                </a:schemeClr>
              </a:solidFill>
              <a:latin typeface="Yu Gothic UI Light" panose="020B0300000000000000" pitchFamily="50" charset="-128"/>
              <a:ea typeface="Yu Gothic UI Light" panose="020B0300000000000000" pitchFamily="50" charset="-128"/>
            </a:endParaRPr>
          </a:p>
        </p:txBody>
      </p:sp>
    </p:spTree>
    <p:extLst>
      <p:ext uri="{BB962C8B-B14F-4D97-AF65-F5344CB8AC3E}">
        <p14:creationId xmlns:p14="http://schemas.microsoft.com/office/powerpoint/2010/main" val="3822484827"/>
      </p:ext>
    </p:extLst>
  </p:cSld>
  <p:clrMapOvr>
    <a:masterClrMapping/>
  </p:clrMapOvr>
  <mc:AlternateContent xmlns:mc="http://schemas.openxmlformats.org/markup-compatibility/2006">
    <mc:Choice xmlns:p14="http://schemas.microsoft.com/office/powerpoint/2010/main" Requires="p14">
      <p:transition spd="slow" p14:dur="2000" advTm="12882"/>
    </mc:Choice>
    <mc:Fallback>
      <p:transition spd="slow" advTm="1288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71CDC-97C2-465F-8B9B-AE9D55104F50}"/>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EA6F3566-9A84-4DED-A27B-A69CD8CF6C57}"/>
              </a:ext>
            </a:extLst>
          </p:cNvPr>
          <p:cNvSpPr>
            <a:spLocks noGrp="1"/>
          </p:cNvSpPr>
          <p:nvPr>
            <p:ph idx="1"/>
          </p:nvPr>
        </p:nvSpPr>
        <p:spPr>
          <a:xfrm>
            <a:off x="822959" y="1661049"/>
            <a:ext cx="7543801" cy="4531925"/>
          </a:xfrm>
        </p:spPr>
        <p:txBody>
          <a:bodyPr/>
          <a:lstStyle/>
          <a:p>
            <a:pPr marL="742950" indent="-742950">
              <a:buFont typeface="+mj-lt"/>
              <a:buAutoNum type="arabicPeriod"/>
            </a:pPr>
            <a:r>
              <a:rPr kumimoji="1" lang="ja-JP" altLang="en-US" dirty="0"/>
              <a:t>はじめに</a:t>
            </a:r>
            <a:endParaRPr kumimoji="1" lang="en-US" altLang="ja-JP" dirty="0"/>
          </a:p>
          <a:p>
            <a:pPr marL="742950" indent="-742950">
              <a:buFont typeface="+mj-lt"/>
              <a:buAutoNum type="arabicPeriod"/>
            </a:pPr>
            <a:r>
              <a:rPr lang="ja-JP" altLang="en-US" dirty="0"/>
              <a:t>要素技術</a:t>
            </a:r>
            <a:endParaRPr lang="en-US" altLang="ja-JP" dirty="0"/>
          </a:p>
          <a:p>
            <a:pPr marL="742950" indent="-742950">
              <a:buFont typeface="+mj-lt"/>
              <a:buAutoNum type="arabicPeriod"/>
            </a:pPr>
            <a:r>
              <a:rPr lang="ja-JP" altLang="en-US" dirty="0"/>
              <a:t>問題設定</a:t>
            </a:r>
            <a:endParaRPr lang="en-US" altLang="ja-JP" dirty="0"/>
          </a:p>
          <a:p>
            <a:pPr marL="742950" indent="-742950">
              <a:buFont typeface="+mj-lt"/>
              <a:buAutoNum type="arabicPeriod"/>
            </a:pPr>
            <a:r>
              <a:rPr kumimoji="1" lang="ja-JP" altLang="en-US" dirty="0"/>
              <a:t>手法１</a:t>
            </a:r>
            <a:endParaRPr kumimoji="1" lang="en-US" altLang="ja-JP" dirty="0"/>
          </a:p>
          <a:p>
            <a:pPr marL="742950" indent="-742950">
              <a:buFont typeface="+mj-lt"/>
              <a:buAutoNum type="arabicPeriod"/>
            </a:pPr>
            <a:r>
              <a:rPr lang="ja-JP" altLang="en-US" dirty="0"/>
              <a:t>手法２</a:t>
            </a:r>
            <a:r>
              <a:rPr lang="en-US" altLang="ja-JP" dirty="0"/>
              <a:t>(GA)</a:t>
            </a:r>
          </a:p>
          <a:p>
            <a:pPr marL="742950" indent="-742950">
              <a:buFont typeface="+mj-lt"/>
              <a:buAutoNum type="arabicPeriod"/>
            </a:pPr>
            <a:r>
              <a:rPr kumimoji="1" lang="ja-JP" altLang="en-US" dirty="0"/>
              <a:t>まとめと今後の課題</a:t>
            </a:r>
          </a:p>
        </p:txBody>
      </p:sp>
      <p:sp>
        <p:nvSpPr>
          <p:cNvPr id="4" name="スライド番号プレースホルダー 3">
            <a:extLst>
              <a:ext uri="{FF2B5EF4-FFF2-40B4-BE49-F238E27FC236}">
                <a16:creationId xmlns:a16="http://schemas.microsoft.com/office/drawing/2014/main" id="{35C788A5-E800-4B67-8212-144F12E0C41A}"/>
              </a:ext>
            </a:extLst>
          </p:cNvPr>
          <p:cNvSpPr>
            <a:spLocks noGrp="1"/>
          </p:cNvSpPr>
          <p:nvPr>
            <p:ph type="sldNum" sz="quarter" idx="12"/>
          </p:nvPr>
        </p:nvSpPr>
        <p:spPr/>
        <p:txBody>
          <a:bodyPr/>
          <a:lstStyle/>
          <a:p>
            <a:fld id="{304739FC-810C-4CDC-B60F-21F1951FBC64}" type="slidenum">
              <a:rPr kumimoji="1" lang="ja-JP" altLang="en-US" smtClean="0"/>
              <a:t>2</a:t>
            </a:fld>
            <a:endParaRPr kumimoji="1" lang="ja-JP" altLang="en-US"/>
          </a:p>
        </p:txBody>
      </p:sp>
    </p:spTree>
    <p:extLst>
      <p:ext uri="{BB962C8B-B14F-4D97-AF65-F5344CB8AC3E}">
        <p14:creationId xmlns:p14="http://schemas.microsoft.com/office/powerpoint/2010/main" val="3897319291"/>
      </p:ext>
    </p:extLst>
  </p:cSld>
  <p:clrMapOvr>
    <a:masterClrMapping/>
  </p:clrMapOvr>
  <mc:AlternateContent xmlns:mc="http://schemas.openxmlformats.org/markup-compatibility/2006">
    <mc:Choice xmlns:p14="http://schemas.microsoft.com/office/powerpoint/2010/main" Requires="p14">
      <p:transition spd="slow" p14:dur="2000" advTm="2705"/>
    </mc:Choice>
    <mc:Fallback>
      <p:transition spd="slow" advTm="270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7D0895-3766-4D08-B520-FA861FE45408}"/>
              </a:ext>
            </a:extLst>
          </p:cNvPr>
          <p:cNvSpPr>
            <a:spLocks noGrp="1"/>
          </p:cNvSpPr>
          <p:nvPr>
            <p:ph type="title"/>
          </p:nvPr>
        </p:nvSpPr>
        <p:spPr/>
        <p:txBody>
          <a:bodyPr/>
          <a:lstStyle/>
          <a:p>
            <a:r>
              <a:rPr lang="en-US" altLang="ja-JP" dirty="0"/>
              <a:t>Genetic Algorithm</a:t>
            </a:r>
            <a:endParaRPr kumimoji="1" lang="ja-JP" altLang="en-US" dirty="0"/>
          </a:p>
        </p:txBody>
      </p:sp>
      <p:sp>
        <p:nvSpPr>
          <p:cNvPr id="3" name="コンテンツ プレースホルダー 2">
            <a:extLst>
              <a:ext uri="{FF2B5EF4-FFF2-40B4-BE49-F238E27FC236}">
                <a16:creationId xmlns:a16="http://schemas.microsoft.com/office/drawing/2014/main" id="{967C35AA-F762-4704-A5C9-DCB23C77A97E}"/>
              </a:ext>
            </a:extLst>
          </p:cNvPr>
          <p:cNvSpPr>
            <a:spLocks noGrp="1"/>
          </p:cNvSpPr>
          <p:nvPr>
            <p:ph idx="1"/>
          </p:nvPr>
        </p:nvSpPr>
        <p:spPr>
          <a:xfrm>
            <a:off x="822959" y="1661049"/>
            <a:ext cx="7543801" cy="1253601"/>
          </a:xfrm>
        </p:spPr>
        <p:txBody>
          <a:bodyPr>
            <a:normAutofit fontScale="92500"/>
          </a:bodyPr>
          <a:lstStyle/>
          <a:p>
            <a:r>
              <a:rPr lang="ja-JP" altLang="en-US" sz="2800" dirty="0"/>
              <a:t>生物の進化の仕組みを模倣した最適化手法</a:t>
            </a:r>
            <a:endParaRPr lang="en-US" altLang="ja-JP" sz="2800" dirty="0"/>
          </a:p>
          <a:p>
            <a:r>
              <a:rPr lang="ja-JP" altLang="en-US" dirty="0"/>
              <a:t>解候補を遺伝子の持つ個体として表現</a:t>
            </a:r>
            <a:endParaRPr lang="en-US" altLang="ja-JP" dirty="0"/>
          </a:p>
        </p:txBody>
      </p:sp>
      <p:sp>
        <p:nvSpPr>
          <p:cNvPr id="4" name="スライド番号プレースホルダー 3">
            <a:extLst>
              <a:ext uri="{FF2B5EF4-FFF2-40B4-BE49-F238E27FC236}">
                <a16:creationId xmlns:a16="http://schemas.microsoft.com/office/drawing/2014/main" id="{4AF181D3-7262-47C2-8302-F138D11F0ACB}"/>
              </a:ext>
            </a:extLst>
          </p:cNvPr>
          <p:cNvSpPr>
            <a:spLocks noGrp="1"/>
          </p:cNvSpPr>
          <p:nvPr>
            <p:ph type="sldNum" sz="quarter" idx="12"/>
          </p:nvPr>
        </p:nvSpPr>
        <p:spPr/>
        <p:txBody>
          <a:bodyPr/>
          <a:lstStyle/>
          <a:p>
            <a:fld id="{304739FC-810C-4CDC-B60F-21F1951FBC64}" type="slidenum">
              <a:rPr kumimoji="1" lang="ja-JP" altLang="en-US" smtClean="0"/>
              <a:t>20</a:t>
            </a:fld>
            <a:endParaRPr kumimoji="1" lang="ja-JP" altLang="en-US"/>
          </a:p>
        </p:txBody>
      </p:sp>
      <p:pic>
        <p:nvPicPr>
          <p:cNvPr id="16" name="図 15">
            <a:extLst>
              <a:ext uri="{FF2B5EF4-FFF2-40B4-BE49-F238E27FC236}">
                <a16:creationId xmlns:a16="http://schemas.microsoft.com/office/drawing/2014/main" id="{5E21F05C-BCB3-4785-B43D-E536B158DE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9" y="3649136"/>
            <a:ext cx="1533525" cy="1343025"/>
          </a:xfrm>
          <a:prstGeom prst="rect">
            <a:avLst/>
          </a:prstGeom>
        </p:spPr>
      </p:pic>
      <p:pic>
        <p:nvPicPr>
          <p:cNvPr id="18" name="図 17">
            <a:extLst>
              <a:ext uri="{FF2B5EF4-FFF2-40B4-BE49-F238E27FC236}">
                <a16:creationId xmlns:a16="http://schemas.microsoft.com/office/drawing/2014/main" id="{F373FC50-D476-494C-9ABC-E075ED81F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875" y="3649135"/>
            <a:ext cx="1533525" cy="1343025"/>
          </a:xfrm>
          <a:prstGeom prst="rect">
            <a:avLst/>
          </a:prstGeom>
        </p:spPr>
      </p:pic>
      <p:pic>
        <p:nvPicPr>
          <p:cNvPr id="20" name="図 19">
            <a:extLst>
              <a:ext uri="{FF2B5EF4-FFF2-40B4-BE49-F238E27FC236}">
                <a16:creationId xmlns:a16="http://schemas.microsoft.com/office/drawing/2014/main" id="{D1DD003F-DB52-4E7C-835A-81551AA49507}"/>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4816791" y="3649133"/>
            <a:ext cx="1533525" cy="1343025"/>
          </a:xfrm>
          <a:prstGeom prst="rect">
            <a:avLst/>
          </a:prstGeom>
        </p:spPr>
      </p:pic>
      <p:pic>
        <p:nvPicPr>
          <p:cNvPr id="22" name="図 21">
            <a:extLst>
              <a:ext uri="{FF2B5EF4-FFF2-40B4-BE49-F238E27FC236}">
                <a16:creationId xmlns:a16="http://schemas.microsoft.com/office/drawing/2014/main" id="{CF3EFB0C-9C9B-4C0F-B1DA-983649B64ECE}"/>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6813707" y="3649132"/>
            <a:ext cx="1533525" cy="1343025"/>
          </a:xfrm>
          <a:prstGeom prst="rect">
            <a:avLst/>
          </a:prstGeom>
        </p:spPr>
      </p:pic>
      <p:sp>
        <p:nvSpPr>
          <p:cNvPr id="24" name="コンテンツ プレースホルダー 2">
            <a:extLst>
              <a:ext uri="{FF2B5EF4-FFF2-40B4-BE49-F238E27FC236}">
                <a16:creationId xmlns:a16="http://schemas.microsoft.com/office/drawing/2014/main" id="{C6F6B183-11E3-4C1C-96F5-0394E46AC6BC}"/>
              </a:ext>
            </a:extLst>
          </p:cNvPr>
          <p:cNvSpPr txBox="1">
            <a:spLocks/>
          </p:cNvSpPr>
          <p:nvPr/>
        </p:nvSpPr>
        <p:spPr>
          <a:xfrm>
            <a:off x="667463"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latin typeface="Yu Gothic UI Light" panose="020B0300000000000000" pitchFamily="50" charset="-128"/>
                <a:ea typeface="Yu Gothic UI Light" panose="020B0300000000000000" pitchFamily="50" charset="-128"/>
              </a:rPr>
              <a:t>初期個体</a:t>
            </a:r>
            <a:endParaRPr lang="en-US" altLang="ja-JP" sz="2800" dirty="0">
              <a:latin typeface="Yu Gothic UI Light" panose="020B0300000000000000" pitchFamily="50" charset="-128"/>
              <a:ea typeface="Yu Gothic UI Light" panose="020B0300000000000000" pitchFamily="50" charset="-128"/>
            </a:endParaRPr>
          </a:p>
        </p:txBody>
      </p:sp>
      <p:sp>
        <p:nvSpPr>
          <p:cNvPr id="25" name="コンテンツ プレースホルダー 2">
            <a:extLst>
              <a:ext uri="{FF2B5EF4-FFF2-40B4-BE49-F238E27FC236}">
                <a16:creationId xmlns:a16="http://schemas.microsoft.com/office/drawing/2014/main" id="{F5935D8B-E931-4FCF-93D6-719E11B40DC7}"/>
              </a:ext>
            </a:extLst>
          </p:cNvPr>
          <p:cNvSpPr txBox="1">
            <a:spLocks/>
          </p:cNvSpPr>
          <p:nvPr/>
        </p:nvSpPr>
        <p:spPr>
          <a:xfrm>
            <a:off x="2664379"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latin typeface="Yu Gothic UI Light" panose="020B0300000000000000" pitchFamily="50" charset="-128"/>
                <a:ea typeface="Yu Gothic UI Light" panose="020B0300000000000000" pitchFamily="50" charset="-128"/>
              </a:rPr>
              <a:t>評価・選択</a:t>
            </a:r>
            <a:endParaRPr lang="en-US" altLang="ja-JP" sz="2800" dirty="0">
              <a:latin typeface="Yu Gothic UI Light" panose="020B0300000000000000" pitchFamily="50" charset="-128"/>
              <a:ea typeface="Yu Gothic UI Light" panose="020B0300000000000000" pitchFamily="50" charset="-128"/>
            </a:endParaRPr>
          </a:p>
        </p:txBody>
      </p:sp>
      <p:sp>
        <p:nvSpPr>
          <p:cNvPr id="26" name="コンテンツ プレースホルダー 2">
            <a:extLst>
              <a:ext uri="{FF2B5EF4-FFF2-40B4-BE49-F238E27FC236}">
                <a16:creationId xmlns:a16="http://schemas.microsoft.com/office/drawing/2014/main" id="{3B3E656D-7516-49B0-AF7A-4DB93A806D37}"/>
              </a:ext>
            </a:extLst>
          </p:cNvPr>
          <p:cNvSpPr txBox="1">
            <a:spLocks/>
          </p:cNvSpPr>
          <p:nvPr/>
        </p:nvSpPr>
        <p:spPr>
          <a:xfrm>
            <a:off x="4661295"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solidFill>
                  <a:schemeClr val="bg1">
                    <a:lumMod val="95000"/>
                  </a:schemeClr>
                </a:solidFill>
                <a:latin typeface="Yu Gothic UI Light" panose="020B0300000000000000" pitchFamily="50" charset="-128"/>
                <a:ea typeface="Yu Gothic UI Light" panose="020B0300000000000000" pitchFamily="50" charset="-128"/>
              </a:rPr>
              <a:t>交叉</a:t>
            </a:r>
            <a:endParaRPr lang="en-US" altLang="ja-JP" sz="2800" dirty="0">
              <a:solidFill>
                <a:schemeClr val="bg1">
                  <a:lumMod val="95000"/>
                </a:schemeClr>
              </a:solidFill>
              <a:latin typeface="Yu Gothic UI Light" panose="020B0300000000000000" pitchFamily="50" charset="-128"/>
              <a:ea typeface="Yu Gothic UI Light" panose="020B0300000000000000" pitchFamily="50" charset="-128"/>
            </a:endParaRPr>
          </a:p>
        </p:txBody>
      </p:sp>
      <p:sp>
        <p:nvSpPr>
          <p:cNvPr id="27" name="コンテンツ プレースホルダー 2">
            <a:extLst>
              <a:ext uri="{FF2B5EF4-FFF2-40B4-BE49-F238E27FC236}">
                <a16:creationId xmlns:a16="http://schemas.microsoft.com/office/drawing/2014/main" id="{9BA4DDDD-AF4D-4034-A1D0-3B0D543179A8}"/>
              </a:ext>
            </a:extLst>
          </p:cNvPr>
          <p:cNvSpPr txBox="1">
            <a:spLocks/>
          </p:cNvSpPr>
          <p:nvPr/>
        </p:nvSpPr>
        <p:spPr>
          <a:xfrm>
            <a:off x="6658211"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solidFill>
                  <a:schemeClr val="bg1">
                    <a:lumMod val="95000"/>
                  </a:schemeClr>
                </a:solidFill>
                <a:latin typeface="Yu Gothic UI Light" panose="020B0300000000000000" pitchFamily="50" charset="-128"/>
                <a:ea typeface="Yu Gothic UI Light" panose="020B0300000000000000" pitchFamily="50" charset="-128"/>
              </a:rPr>
              <a:t>突然変異</a:t>
            </a:r>
            <a:endParaRPr lang="en-US" altLang="ja-JP" sz="2800" dirty="0">
              <a:solidFill>
                <a:schemeClr val="bg1">
                  <a:lumMod val="95000"/>
                </a:schemeClr>
              </a:solidFill>
              <a:latin typeface="Yu Gothic UI Light" panose="020B0300000000000000" pitchFamily="50" charset="-128"/>
              <a:ea typeface="Yu Gothic UI Light" panose="020B0300000000000000" pitchFamily="50" charset="-128"/>
            </a:endParaRPr>
          </a:p>
        </p:txBody>
      </p:sp>
      <p:sp>
        <p:nvSpPr>
          <p:cNvPr id="6" name="正方形/長方形 5">
            <a:extLst>
              <a:ext uri="{FF2B5EF4-FFF2-40B4-BE49-F238E27FC236}">
                <a16:creationId xmlns:a16="http://schemas.microsoft.com/office/drawing/2014/main" id="{6728A035-02A1-4EEF-AF74-548A68EF359B}"/>
              </a:ext>
            </a:extLst>
          </p:cNvPr>
          <p:cNvSpPr/>
          <p:nvPr/>
        </p:nvSpPr>
        <p:spPr>
          <a:xfrm>
            <a:off x="4671056" y="5072088"/>
            <a:ext cx="4039073" cy="1077218"/>
          </a:xfrm>
          <a:prstGeom prst="rect">
            <a:avLst/>
          </a:prstGeom>
        </p:spPr>
        <p:txBody>
          <a:bodyPr wrap="square">
            <a:spAutoFit/>
          </a:bodyPr>
          <a:lstStyle/>
          <a:p>
            <a:r>
              <a:rPr kumimoji="1" lang="ja-JP" altLang="en-US" sz="3200" dirty="0">
                <a:solidFill>
                  <a:schemeClr val="accent2"/>
                </a:solidFill>
                <a:latin typeface="メイリオ" panose="020B0604030504040204" pitchFamily="50" charset="-128"/>
              </a:rPr>
              <a:t>適応度の高い個体が</a:t>
            </a:r>
            <a:endParaRPr kumimoji="1" lang="en-US" altLang="ja-JP" sz="3200" dirty="0">
              <a:solidFill>
                <a:schemeClr val="accent2"/>
              </a:solidFill>
              <a:latin typeface="メイリオ" panose="020B0604030504040204" pitchFamily="50" charset="-128"/>
            </a:endParaRPr>
          </a:p>
          <a:p>
            <a:r>
              <a:rPr kumimoji="1" lang="ja-JP" altLang="en-US" sz="3200" dirty="0">
                <a:solidFill>
                  <a:schemeClr val="accent2"/>
                </a:solidFill>
                <a:latin typeface="メイリオ" panose="020B0604030504040204" pitchFamily="50" charset="-128"/>
              </a:rPr>
              <a:t>生き残る</a:t>
            </a:r>
            <a:endParaRPr lang="ja-JP" altLang="en-US" sz="1600" dirty="0">
              <a:solidFill>
                <a:schemeClr val="accent2"/>
              </a:solidFill>
            </a:endParaRPr>
          </a:p>
        </p:txBody>
      </p:sp>
    </p:spTree>
    <p:extLst>
      <p:ext uri="{BB962C8B-B14F-4D97-AF65-F5344CB8AC3E}">
        <p14:creationId xmlns:p14="http://schemas.microsoft.com/office/powerpoint/2010/main" val="692291647"/>
      </p:ext>
    </p:extLst>
  </p:cSld>
  <p:clrMapOvr>
    <a:masterClrMapping/>
  </p:clrMapOvr>
  <mc:AlternateContent xmlns:mc="http://schemas.openxmlformats.org/markup-compatibility/2006">
    <mc:Choice xmlns:p14="http://schemas.microsoft.com/office/powerpoint/2010/main" Requires="p14">
      <p:transition spd="slow" p14:dur="2000" advTm="11212"/>
    </mc:Choice>
    <mc:Fallback>
      <p:transition spd="slow" advTm="1121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7D0895-3766-4D08-B520-FA861FE45408}"/>
              </a:ext>
            </a:extLst>
          </p:cNvPr>
          <p:cNvSpPr>
            <a:spLocks noGrp="1"/>
          </p:cNvSpPr>
          <p:nvPr>
            <p:ph type="title"/>
          </p:nvPr>
        </p:nvSpPr>
        <p:spPr/>
        <p:txBody>
          <a:bodyPr/>
          <a:lstStyle/>
          <a:p>
            <a:r>
              <a:rPr lang="en-US" altLang="ja-JP" dirty="0"/>
              <a:t>Genetic Algorithm</a:t>
            </a:r>
            <a:endParaRPr kumimoji="1" lang="ja-JP" altLang="en-US" dirty="0"/>
          </a:p>
        </p:txBody>
      </p:sp>
      <p:sp>
        <p:nvSpPr>
          <p:cNvPr id="3" name="コンテンツ プレースホルダー 2">
            <a:extLst>
              <a:ext uri="{FF2B5EF4-FFF2-40B4-BE49-F238E27FC236}">
                <a16:creationId xmlns:a16="http://schemas.microsoft.com/office/drawing/2014/main" id="{967C35AA-F762-4704-A5C9-DCB23C77A97E}"/>
              </a:ext>
            </a:extLst>
          </p:cNvPr>
          <p:cNvSpPr>
            <a:spLocks noGrp="1"/>
          </p:cNvSpPr>
          <p:nvPr>
            <p:ph idx="1"/>
          </p:nvPr>
        </p:nvSpPr>
        <p:spPr>
          <a:xfrm>
            <a:off x="822959" y="1661049"/>
            <a:ext cx="7543801" cy="1253601"/>
          </a:xfrm>
        </p:spPr>
        <p:txBody>
          <a:bodyPr>
            <a:normAutofit fontScale="92500"/>
          </a:bodyPr>
          <a:lstStyle/>
          <a:p>
            <a:r>
              <a:rPr lang="ja-JP" altLang="en-US" sz="2800" dirty="0"/>
              <a:t>生物の進化の仕組みを模倣した最適化手法</a:t>
            </a:r>
            <a:endParaRPr lang="en-US" altLang="ja-JP" sz="2800" dirty="0"/>
          </a:p>
          <a:p>
            <a:r>
              <a:rPr lang="ja-JP" altLang="en-US" dirty="0"/>
              <a:t>解候補を遺伝子の持つ個体として表現</a:t>
            </a:r>
            <a:endParaRPr lang="en-US" altLang="ja-JP" dirty="0"/>
          </a:p>
        </p:txBody>
      </p:sp>
      <p:sp>
        <p:nvSpPr>
          <p:cNvPr id="4" name="スライド番号プレースホルダー 3">
            <a:extLst>
              <a:ext uri="{FF2B5EF4-FFF2-40B4-BE49-F238E27FC236}">
                <a16:creationId xmlns:a16="http://schemas.microsoft.com/office/drawing/2014/main" id="{4AF181D3-7262-47C2-8302-F138D11F0ACB}"/>
              </a:ext>
            </a:extLst>
          </p:cNvPr>
          <p:cNvSpPr>
            <a:spLocks noGrp="1"/>
          </p:cNvSpPr>
          <p:nvPr>
            <p:ph type="sldNum" sz="quarter" idx="12"/>
          </p:nvPr>
        </p:nvSpPr>
        <p:spPr/>
        <p:txBody>
          <a:bodyPr/>
          <a:lstStyle/>
          <a:p>
            <a:fld id="{304739FC-810C-4CDC-B60F-21F1951FBC64}" type="slidenum">
              <a:rPr kumimoji="1" lang="ja-JP" altLang="en-US" smtClean="0"/>
              <a:t>21</a:t>
            </a:fld>
            <a:endParaRPr kumimoji="1" lang="ja-JP" altLang="en-US"/>
          </a:p>
        </p:txBody>
      </p:sp>
      <p:pic>
        <p:nvPicPr>
          <p:cNvPr id="16" name="図 15">
            <a:extLst>
              <a:ext uri="{FF2B5EF4-FFF2-40B4-BE49-F238E27FC236}">
                <a16:creationId xmlns:a16="http://schemas.microsoft.com/office/drawing/2014/main" id="{5E21F05C-BCB3-4785-B43D-E536B158DE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9" y="3649136"/>
            <a:ext cx="1533525" cy="1343025"/>
          </a:xfrm>
          <a:prstGeom prst="rect">
            <a:avLst/>
          </a:prstGeom>
        </p:spPr>
      </p:pic>
      <p:pic>
        <p:nvPicPr>
          <p:cNvPr id="18" name="図 17">
            <a:extLst>
              <a:ext uri="{FF2B5EF4-FFF2-40B4-BE49-F238E27FC236}">
                <a16:creationId xmlns:a16="http://schemas.microsoft.com/office/drawing/2014/main" id="{F373FC50-D476-494C-9ABC-E075ED81F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875" y="3649135"/>
            <a:ext cx="1533525" cy="1343025"/>
          </a:xfrm>
          <a:prstGeom prst="rect">
            <a:avLst/>
          </a:prstGeom>
        </p:spPr>
      </p:pic>
      <p:pic>
        <p:nvPicPr>
          <p:cNvPr id="20" name="図 19">
            <a:extLst>
              <a:ext uri="{FF2B5EF4-FFF2-40B4-BE49-F238E27FC236}">
                <a16:creationId xmlns:a16="http://schemas.microsoft.com/office/drawing/2014/main" id="{D1DD003F-DB52-4E7C-835A-81551AA495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6791" y="3649133"/>
            <a:ext cx="1533525" cy="1343025"/>
          </a:xfrm>
          <a:prstGeom prst="rect">
            <a:avLst/>
          </a:prstGeom>
        </p:spPr>
      </p:pic>
      <p:pic>
        <p:nvPicPr>
          <p:cNvPr id="22" name="図 21">
            <a:extLst>
              <a:ext uri="{FF2B5EF4-FFF2-40B4-BE49-F238E27FC236}">
                <a16:creationId xmlns:a16="http://schemas.microsoft.com/office/drawing/2014/main" id="{CF3EFB0C-9C9B-4C0F-B1DA-983649B64E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3707" y="3649132"/>
            <a:ext cx="1533525" cy="1343025"/>
          </a:xfrm>
          <a:prstGeom prst="rect">
            <a:avLst/>
          </a:prstGeom>
        </p:spPr>
      </p:pic>
      <p:sp>
        <p:nvSpPr>
          <p:cNvPr id="24" name="コンテンツ プレースホルダー 2">
            <a:extLst>
              <a:ext uri="{FF2B5EF4-FFF2-40B4-BE49-F238E27FC236}">
                <a16:creationId xmlns:a16="http://schemas.microsoft.com/office/drawing/2014/main" id="{C6F6B183-11E3-4C1C-96F5-0394E46AC6BC}"/>
              </a:ext>
            </a:extLst>
          </p:cNvPr>
          <p:cNvSpPr txBox="1">
            <a:spLocks/>
          </p:cNvSpPr>
          <p:nvPr/>
        </p:nvSpPr>
        <p:spPr>
          <a:xfrm>
            <a:off x="667463"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latin typeface="Yu Gothic UI Light" panose="020B0300000000000000" pitchFamily="50" charset="-128"/>
                <a:ea typeface="Yu Gothic UI Light" panose="020B0300000000000000" pitchFamily="50" charset="-128"/>
              </a:rPr>
              <a:t>初期個体</a:t>
            </a:r>
            <a:endParaRPr lang="en-US" altLang="ja-JP" sz="2800" dirty="0">
              <a:latin typeface="Yu Gothic UI Light" panose="020B0300000000000000" pitchFamily="50" charset="-128"/>
              <a:ea typeface="Yu Gothic UI Light" panose="020B0300000000000000" pitchFamily="50" charset="-128"/>
            </a:endParaRPr>
          </a:p>
        </p:txBody>
      </p:sp>
      <p:sp>
        <p:nvSpPr>
          <p:cNvPr id="25" name="コンテンツ プレースホルダー 2">
            <a:extLst>
              <a:ext uri="{FF2B5EF4-FFF2-40B4-BE49-F238E27FC236}">
                <a16:creationId xmlns:a16="http://schemas.microsoft.com/office/drawing/2014/main" id="{F5935D8B-E931-4FCF-93D6-719E11B40DC7}"/>
              </a:ext>
            </a:extLst>
          </p:cNvPr>
          <p:cNvSpPr txBox="1">
            <a:spLocks/>
          </p:cNvSpPr>
          <p:nvPr/>
        </p:nvSpPr>
        <p:spPr>
          <a:xfrm>
            <a:off x="2664379"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latin typeface="Yu Gothic UI Light" panose="020B0300000000000000" pitchFamily="50" charset="-128"/>
                <a:ea typeface="Yu Gothic UI Light" panose="020B0300000000000000" pitchFamily="50" charset="-128"/>
              </a:rPr>
              <a:t>評価・選択</a:t>
            </a:r>
            <a:endParaRPr lang="en-US" altLang="ja-JP" sz="2800" dirty="0">
              <a:latin typeface="Yu Gothic UI Light" panose="020B0300000000000000" pitchFamily="50" charset="-128"/>
              <a:ea typeface="Yu Gothic UI Light" panose="020B0300000000000000" pitchFamily="50" charset="-128"/>
            </a:endParaRPr>
          </a:p>
        </p:txBody>
      </p:sp>
      <p:sp>
        <p:nvSpPr>
          <p:cNvPr id="26" name="コンテンツ プレースホルダー 2">
            <a:extLst>
              <a:ext uri="{FF2B5EF4-FFF2-40B4-BE49-F238E27FC236}">
                <a16:creationId xmlns:a16="http://schemas.microsoft.com/office/drawing/2014/main" id="{3B3E656D-7516-49B0-AF7A-4DB93A806D37}"/>
              </a:ext>
            </a:extLst>
          </p:cNvPr>
          <p:cNvSpPr txBox="1">
            <a:spLocks/>
          </p:cNvSpPr>
          <p:nvPr/>
        </p:nvSpPr>
        <p:spPr>
          <a:xfrm>
            <a:off x="4661295"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latin typeface="Yu Gothic UI Light" panose="020B0300000000000000" pitchFamily="50" charset="-128"/>
                <a:ea typeface="Yu Gothic UI Light" panose="020B0300000000000000" pitchFamily="50" charset="-128"/>
              </a:rPr>
              <a:t>交叉</a:t>
            </a:r>
            <a:endParaRPr lang="en-US" altLang="ja-JP" sz="2800" dirty="0">
              <a:latin typeface="Yu Gothic UI Light" panose="020B0300000000000000" pitchFamily="50" charset="-128"/>
              <a:ea typeface="Yu Gothic UI Light" panose="020B0300000000000000" pitchFamily="50" charset="-128"/>
            </a:endParaRPr>
          </a:p>
        </p:txBody>
      </p:sp>
      <p:sp>
        <p:nvSpPr>
          <p:cNvPr id="27" name="コンテンツ プレースホルダー 2">
            <a:extLst>
              <a:ext uri="{FF2B5EF4-FFF2-40B4-BE49-F238E27FC236}">
                <a16:creationId xmlns:a16="http://schemas.microsoft.com/office/drawing/2014/main" id="{9BA4DDDD-AF4D-4034-A1D0-3B0D543179A8}"/>
              </a:ext>
            </a:extLst>
          </p:cNvPr>
          <p:cNvSpPr txBox="1">
            <a:spLocks/>
          </p:cNvSpPr>
          <p:nvPr/>
        </p:nvSpPr>
        <p:spPr>
          <a:xfrm>
            <a:off x="6658211"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latin typeface="Yu Gothic UI Light" panose="020B0300000000000000" pitchFamily="50" charset="-128"/>
                <a:ea typeface="Yu Gothic UI Light" panose="020B0300000000000000" pitchFamily="50" charset="-128"/>
              </a:rPr>
              <a:t>突然変異</a:t>
            </a:r>
            <a:endParaRPr lang="en-US" altLang="ja-JP" sz="2800" dirty="0">
              <a:latin typeface="Yu Gothic UI Light" panose="020B0300000000000000" pitchFamily="50" charset="-128"/>
              <a:ea typeface="Yu Gothic UI Light" panose="020B0300000000000000" pitchFamily="50" charset="-128"/>
            </a:endParaRPr>
          </a:p>
        </p:txBody>
      </p:sp>
    </p:spTree>
    <p:extLst>
      <p:ext uri="{BB962C8B-B14F-4D97-AF65-F5344CB8AC3E}">
        <p14:creationId xmlns:p14="http://schemas.microsoft.com/office/powerpoint/2010/main" val="3380885252"/>
      </p:ext>
    </p:extLst>
  </p:cSld>
  <p:clrMapOvr>
    <a:masterClrMapping/>
  </p:clrMapOvr>
  <mc:AlternateContent xmlns:mc="http://schemas.openxmlformats.org/markup-compatibility/2006">
    <mc:Choice xmlns:p14="http://schemas.microsoft.com/office/powerpoint/2010/main" Requires="p14">
      <p:transition spd="slow" p14:dur="2000" advTm="14453"/>
    </mc:Choice>
    <mc:Fallback>
      <p:transition spd="slow" advTm="14453"/>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7D0895-3766-4D08-B520-FA861FE45408}"/>
              </a:ext>
            </a:extLst>
          </p:cNvPr>
          <p:cNvSpPr>
            <a:spLocks noGrp="1"/>
          </p:cNvSpPr>
          <p:nvPr>
            <p:ph type="title"/>
          </p:nvPr>
        </p:nvSpPr>
        <p:spPr/>
        <p:txBody>
          <a:bodyPr/>
          <a:lstStyle/>
          <a:p>
            <a:r>
              <a:rPr lang="en-US" altLang="ja-JP" dirty="0"/>
              <a:t>Genetic Algorithm</a:t>
            </a:r>
            <a:endParaRPr kumimoji="1" lang="ja-JP" altLang="en-US" dirty="0"/>
          </a:p>
        </p:txBody>
      </p:sp>
      <p:sp>
        <p:nvSpPr>
          <p:cNvPr id="3" name="コンテンツ プレースホルダー 2">
            <a:extLst>
              <a:ext uri="{FF2B5EF4-FFF2-40B4-BE49-F238E27FC236}">
                <a16:creationId xmlns:a16="http://schemas.microsoft.com/office/drawing/2014/main" id="{967C35AA-F762-4704-A5C9-DCB23C77A97E}"/>
              </a:ext>
            </a:extLst>
          </p:cNvPr>
          <p:cNvSpPr>
            <a:spLocks noGrp="1"/>
          </p:cNvSpPr>
          <p:nvPr>
            <p:ph idx="1"/>
          </p:nvPr>
        </p:nvSpPr>
        <p:spPr>
          <a:xfrm>
            <a:off x="822959" y="1661049"/>
            <a:ext cx="7543801" cy="1253601"/>
          </a:xfrm>
        </p:spPr>
        <p:txBody>
          <a:bodyPr>
            <a:normAutofit fontScale="92500"/>
          </a:bodyPr>
          <a:lstStyle/>
          <a:p>
            <a:r>
              <a:rPr lang="ja-JP" altLang="en-US" sz="2800" dirty="0"/>
              <a:t>生物の進化の仕組みを模倣した最適化手法</a:t>
            </a:r>
            <a:endParaRPr lang="en-US" altLang="ja-JP" sz="2800" dirty="0"/>
          </a:p>
          <a:p>
            <a:r>
              <a:rPr lang="ja-JP" altLang="en-US" dirty="0"/>
              <a:t>解候補を遺伝子の持つ個体として表現</a:t>
            </a:r>
            <a:endParaRPr lang="en-US" altLang="ja-JP" dirty="0"/>
          </a:p>
        </p:txBody>
      </p:sp>
      <p:sp>
        <p:nvSpPr>
          <p:cNvPr id="4" name="スライド番号プレースホルダー 3">
            <a:extLst>
              <a:ext uri="{FF2B5EF4-FFF2-40B4-BE49-F238E27FC236}">
                <a16:creationId xmlns:a16="http://schemas.microsoft.com/office/drawing/2014/main" id="{4AF181D3-7262-47C2-8302-F138D11F0ACB}"/>
              </a:ext>
            </a:extLst>
          </p:cNvPr>
          <p:cNvSpPr>
            <a:spLocks noGrp="1"/>
          </p:cNvSpPr>
          <p:nvPr>
            <p:ph type="sldNum" sz="quarter" idx="12"/>
          </p:nvPr>
        </p:nvSpPr>
        <p:spPr/>
        <p:txBody>
          <a:bodyPr/>
          <a:lstStyle/>
          <a:p>
            <a:fld id="{304739FC-810C-4CDC-B60F-21F1951FBC64}" type="slidenum">
              <a:rPr kumimoji="1" lang="ja-JP" altLang="en-US" smtClean="0"/>
              <a:t>22</a:t>
            </a:fld>
            <a:endParaRPr kumimoji="1" lang="ja-JP" altLang="en-US"/>
          </a:p>
        </p:txBody>
      </p:sp>
      <p:pic>
        <p:nvPicPr>
          <p:cNvPr id="16" name="図 15">
            <a:extLst>
              <a:ext uri="{FF2B5EF4-FFF2-40B4-BE49-F238E27FC236}">
                <a16:creationId xmlns:a16="http://schemas.microsoft.com/office/drawing/2014/main" id="{5E21F05C-BCB3-4785-B43D-E536B158D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59" y="3649136"/>
            <a:ext cx="1533525" cy="1343025"/>
          </a:xfrm>
          <a:prstGeom prst="rect">
            <a:avLst/>
          </a:prstGeom>
        </p:spPr>
      </p:pic>
      <p:pic>
        <p:nvPicPr>
          <p:cNvPr id="18" name="図 17">
            <a:extLst>
              <a:ext uri="{FF2B5EF4-FFF2-40B4-BE49-F238E27FC236}">
                <a16:creationId xmlns:a16="http://schemas.microsoft.com/office/drawing/2014/main" id="{F373FC50-D476-494C-9ABC-E075ED81F2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875" y="3649135"/>
            <a:ext cx="1533525" cy="1343025"/>
          </a:xfrm>
          <a:prstGeom prst="rect">
            <a:avLst/>
          </a:prstGeom>
        </p:spPr>
      </p:pic>
      <p:pic>
        <p:nvPicPr>
          <p:cNvPr id="20" name="図 19">
            <a:extLst>
              <a:ext uri="{FF2B5EF4-FFF2-40B4-BE49-F238E27FC236}">
                <a16:creationId xmlns:a16="http://schemas.microsoft.com/office/drawing/2014/main" id="{D1DD003F-DB52-4E7C-835A-81551AA495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6791" y="3649133"/>
            <a:ext cx="1533525" cy="1343025"/>
          </a:xfrm>
          <a:prstGeom prst="rect">
            <a:avLst/>
          </a:prstGeom>
        </p:spPr>
      </p:pic>
      <p:pic>
        <p:nvPicPr>
          <p:cNvPr id="22" name="図 21">
            <a:extLst>
              <a:ext uri="{FF2B5EF4-FFF2-40B4-BE49-F238E27FC236}">
                <a16:creationId xmlns:a16="http://schemas.microsoft.com/office/drawing/2014/main" id="{CF3EFB0C-9C9B-4C0F-B1DA-983649B64E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3707" y="3649132"/>
            <a:ext cx="1533525" cy="1343025"/>
          </a:xfrm>
          <a:prstGeom prst="rect">
            <a:avLst/>
          </a:prstGeom>
        </p:spPr>
      </p:pic>
      <p:sp>
        <p:nvSpPr>
          <p:cNvPr id="24" name="コンテンツ プレースホルダー 2">
            <a:extLst>
              <a:ext uri="{FF2B5EF4-FFF2-40B4-BE49-F238E27FC236}">
                <a16:creationId xmlns:a16="http://schemas.microsoft.com/office/drawing/2014/main" id="{C6F6B183-11E3-4C1C-96F5-0394E46AC6BC}"/>
              </a:ext>
            </a:extLst>
          </p:cNvPr>
          <p:cNvSpPr txBox="1">
            <a:spLocks/>
          </p:cNvSpPr>
          <p:nvPr/>
        </p:nvSpPr>
        <p:spPr>
          <a:xfrm>
            <a:off x="667463"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latin typeface="Yu Gothic UI Light" panose="020B0300000000000000" pitchFamily="50" charset="-128"/>
                <a:ea typeface="Yu Gothic UI Light" panose="020B0300000000000000" pitchFamily="50" charset="-128"/>
              </a:rPr>
              <a:t>初期個体</a:t>
            </a:r>
            <a:endParaRPr lang="en-US" altLang="ja-JP" sz="2800" dirty="0">
              <a:latin typeface="Yu Gothic UI Light" panose="020B0300000000000000" pitchFamily="50" charset="-128"/>
              <a:ea typeface="Yu Gothic UI Light" panose="020B0300000000000000" pitchFamily="50" charset="-128"/>
            </a:endParaRPr>
          </a:p>
        </p:txBody>
      </p:sp>
      <p:sp>
        <p:nvSpPr>
          <p:cNvPr id="25" name="コンテンツ プレースホルダー 2">
            <a:extLst>
              <a:ext uri="{FF2B5EF4-FFF2-40B4-BE49-F238E27FC236}">
                <a16:creationId xmlns:a16="http://schemas.microsoft.com/office/drawing/2014/main" id="{F5935D8B-E931-4FCF-93D6-719E11B40DC7}"/>
              </a:ext>
            </a:extLst>
          </p:cNvPr>
          <p:cNvSpPr txBox="1">
            <a:spLocks/>
          </p:cNvSpPr>
          <p:nvPr/>
        </p:nvSpPr>
        <p:spPr>
          <a:xfrm>
            <a:off x="2664379"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latin typeface="Yu Gothic UI Light" panose="020B0300000000000000" pitchFamily="50" charset="-128"/>
                <a:ea typeface="Yu Gothic UI Light" panose="020B0300000000000000" pitchFamily="50" charset="-128"/>
              </a:rPr>
              <a:t>評価・選択</a:t>
            </a:r>
            <a:endParaRPr lang="en-US" altLang="ja-JP" sz="2800" dirty="0">
              <a:latin typeface="Yu Gothic UI Light" panose="020B0300000000000000" pitchFamily="50" charset="-128"/>
              <a:ea typeface="Yu Gothic UI Light" panose="020B0300000000000000" pitchFamily="50" charset="-128"/>
            </a:endParaRPr>
          </a:p>
        </p:txBody>
      </p:sp>
      <p:sp>
        <p:nvSpPr>
          <p:cNvPr id="26" name="コンテンツ プレースホルダー 2">
            <a:extLst>
              <a:ext uri="{FF2B5EF4-FFF2-40B4-BE49-F238E27FC236}">
                <a16:creationId xmlns:a16="http://schemas.microsoft.com/office/drawing/2014/main" id="{3B3E656D-7516-49B0-AF7A-4DB93A806D37}"/>
              </a:ext>
            </a:extLst>
          </p:cNvPr>
          <p:cNvSpPr txBox="1">
            <a:spLocks/>
          </p:cNvSpPr>
          <p:nvPr/>
        </p:nvSpPr>
        <p:spPr>
          <a:xfrm>
            <a:off x="4661295"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latin typeface="Yu Gothic UI Light" panose="020B0300000000000000" pitchFamily="50" charset="-128"/>
                <a:ea typeface="Yu Gothic UI Light" panose="020B0300000000000000" pitchFamily="50" charset="-128"/>
              </a:rPr>
              <a:t>交叉</a:t>
            </a:r>
            <a:endParaRPr lang="en-US" altLang="ja-JP" sz="2800" dirty="0">
              <a:latin typeface="Yu Gothic UI Light" panose="020B0300000000000000" pitchFamily="50" charset="-128"/>
              <a:ea typeface="Yu Gothic UI Light" panose="020B0300000000000000" pitchFamily="50" charset="-128"/>
            </a:endParaRPr>
          </a:p>
        </p:txBody>
      </p:sp>
      <p:sp>
        <p:nvSpPr>
          <p:cNvPr id="27" name="コンテンツ プレースホルダー 2">
            <a:extLst>
              <a:ext uri="{FF2B5EF4-FFF2-40B4-BE49-F238E27FC236}">
                <a16:creationId xmlns:a16="http://schemas.microsoft.com/office/drawing/2014/main" id="{9BA4DDDD-AF4D-4034-A1D0-3B0D543179A8}"/>
              </a:ext>
            </a:extLst>
          </p:cNvPr>
          <p:cNvSpPr txBox="1">
            <a:spLocks/>
          </p:cNvSpPr>
          <p:nvPr/>
        </p:nvSpPr>
        <p:spPr>
          <a:xfrm>
            <a:off x="6658211"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latin typeface="Yu Gothic UI Light" panose="020B0300000000000000" pitchFamily="50" charset="-128"/>
                <a:ea typeface="Yu Gothic UI Light" panose="020B0300000000000000" pitchFamily="50" charset="-128"/>
              </a:rPr>
              <a:t>突然変異</a:t>
            </a:r>
            <a:endParaRPr lang="en-US" altLang="ja-JP" sz="2800" dirty="0">
              <a:latin typeface="Yu Gothic UI Light" panose="020B0300000000000000" pitchFamily="50" charset="-128"/>
              <a:ea typeface="Yu Gothic UI Light" panose="020B0300000000000000" pitchFamily="50" charset="-128"/>
            </a:endParaRPr>
          </a:p>
        </p:txBody>
      </p:sp>
      <p:cxnSp>
        <p:nvCxnSpPr>
          <p:cNvPr id="8" name="コネクタ: カギ線 7">
            <a:extLst>
              <a:ext uri="{FF2B5EF4-FFF2-40B4-BE49-F238E27FC236}">
                <a16:creationId xmlns:a16="http://schemas.microsoft.com/office/drawing/2014/main" id="{68A6931A-2113-4D6B-B8AB-D3DEFA86FA0B}"/>
              </a:ext>
            </a:extLst>
          </p:cNvPr>
          <p:cNvCxnSpPr>
            <a:cxnSpLocks/>
          </p:cNvCxnSpPr>
          <p:nvPr/>
        </p:nvCxnSpPr>
        <p:spPr>
          <a:xfrm rot="16200000" flipH="1" flipV="1">
            <a:off x="5583552" y="1518867"/>
            <a:ext cx="3" cy="3993832"/>
          </a:xfrm>
          <a:prstGeom prst="bentConnector3">
            <a:avLst>
              <a:gd name="adj1" fmla="val -7620000000"/>
            </a:avLst>
          </a:prstGeom>
          <a:ln w="28575">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84872516"/>
      </p:ext>
    </p:extLst>
  </p:cSld>
  <p:clrMapOvr>
    <a:masterClrMapping/>
  </p:clrMapOvr>
  <mc:AlternateContent xmlns:mc="http://schemas.openxmlformats.org/markup-compatibility/2006">
    <mc:Choice xmlns:p14="http://schemas.microsoft.com/office/powerpoint/2010/main" Requires="p14">
      <p:transition spd="slow" p14:dur="2000" advTm="22019"/>
    </mc:Choice>
    <mc:Fallback>
      <p:transition spd="slow" advTm="22019"/>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71CDC-97C2-465F-8B9B-AE9D55104F50}"/>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EA6F3566-9A84-4DED-A27B-A69CD8CF6C57}"/>
              </a:ext>
            </a:extLst>
          </p:cNvPr>
          <p:cNvSpPr>
            <a:spLocks noGrp="1"/>
          </p:cNvSpPr>
          <p:nvPr>
            <p:ph idx="1"/>
          </p:nvPr>
        </p:nvSpPr>
        <p:spPr>
          <a:xfrm>
            <a:off x="822959" y="1661049"/>
            <a:ext cx="7543801" cy="4531925"/>
          </a:xfrm>
        </p:spPr>
        <p:txBody>
          <a:bodyPr/>
          <a:lstStyle/>
          <a:p>
            <a:pPr marL="742950" indent="-742950">
              <a:buFont typeface="+mj-lt"/>
              <a:buAutoNum type="arabicPeriod"/>
            </a:pPr>
            <a:r>
              <a:rPr kumimoji="1" lang="ja-JP" altLang="en-US" dirty="0">
                <a:solidFill>
                  <a:schemeClr val="bg1">
                    <a:lumMod val="75000"/>
                  </a:schemeClr>
                </a:solidFill>
              </a:rPr>
              <a:t>はじめに</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要素技術</a:t>
            </a:r>
            <a:endParaRPr lang="en-US" altLang="ja-JP" dirty="0">
              <a:solidFill>
                <a:schemeClr val="bg1">
                  <a:lumMod val="75000"/>
                </a:schemeClr>
              </a:solidFill>
            </a:endParaRPr>
          </a:p>
          <a:p>
            <a:pPr marL="742950" indent="-742950">
              <a:buFont typeface="+mj-lt"/>
              <a:buAutoNum type="arabicPeriod"/>
            </a:pPr>
            <a:r>
              <a:rPr lang="ja-JP" altLang="en-US" dirty="0"/>
              <a:t>問題設定</a:t>
            </a:r>
            <a:endParaRPr lang="en-US" altLang="ja-JP" dirty="0"/>
          </a:p>
          <a:p>
            <a:pPr marL="742950" indent="-742950">
              <a:buFont typeface="+mj-lt"/>
              <a:buAutoNum type="arabicPeriod"/>
            </a:pPr>
            <a:r>
              <a:rPr kumimoji="1" lang="ja-JP" altLang="en-US" dirty="0">
                <a:solidFill>
                  <a:schemeClr val="bg1">
                    <a:lumMod val="75000"/>
                  </a:schemeClr>
                </a:solidFill>
              </a:rPr>
              <a:t>手法１</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手法２</a:t>
            </a:r>
            <a:r>
              <a:rPr lang="en-US" altLang="ja-JP" dirty="0">
                <a:solidFill>
                  <a:schemeClr val="bg1">
                    <a:lumMod val="75000"/>
                  </a:schemeClr>
                </a:solidFill>
              </a:rPr>
              <a:t>(GA)</a:t>
            </a:r>
          </a:p>
          <a:p>
            <a:pPr marL="742950" indent="-742950">
              <a:buFont typeface="+mj-lt"/>
              <a:buAutoNum type="arabicPeriod"/>
            </a:pPr>
            <a:r>
              <a:rPr kumimoji="1" lang="ja-JP" altLang="en-US" dirty="0">
                <a:solidFill>
                  <a:schemeClr val="bg1">
                    <a:lumMod val="75000"/>
                  </a:schemeClr>
                </a:solidFill>
              </a:rPr>
              <a:t>まとめと今後の課題</a:t>
            </a:r>
          </a:p>
        </p:txBody>
      </p:sp>
      <p:sp>
        <p:nvSpPr>
          <p:cNvPr id="4" name="スライド番号プレースホルダー 3">
            <a:extLst>
              <a:ext uri="{FF2B5EF4-FFF2-40B4-BE49-F238E27FC236}">
                <a16:creationId xmlns:a16="http://schemas.microsoft.com/office/drawing/2014/main" id="{35C788A5-E800-4B67-8212-144F12E0C41A}"/>
              </a:ext>
            </a:extLst>
          </p:cNvPr>
          <p:cNvSpPr>
            <a:spLocks noGrp="1"/>
          </p:cNvSpPr>
          <p:nvPr>
            <p:ph type="sldNum" sz="quarter" idx="12"/>
          </p:nvPr>
        </p:nvSpPr>
        <p:spPr/>
        <p:txBody>
          <a:bodyPr/>
          <a:lstStyle/>
          <a:p>
            <a:fld id="{304739FC-810C-4CDC-B60F-21F1951FBC64}" type="slidenum">
              <a:rPr kumimoji="1" lang="ja-JP" altLang="en-US" smtClean="0"/>
              <a:t>23</a:t>
            </a:fld>
            <a:endParaRPr kumimoji="1" lang="ja-JP" altLang="en-US"/>
          </a:p>
        </p:txBody>
      </p:sp>
    </p:spTree>
    <p:extLst>
      <p:ext uri="{BB962C8B-B14F-4D97-AF65-F5344CB8AC3E}">
        <p14:creationId xmlns:p14="http://schemas.microsoft.com/office/powerpoint/2010/main" val="2543836608"/>
      </p:ext>
    </p:extLst>
  </p:cSld>
  <p:clrMapOvr>
    <a:masterClrMapping/>
  </p:clrMapOvr>
  <mc:AlternateContent xmlns:mc="http://schemas.openxmlformats.org/markup-compatibility/2006">
    <mc:Choice xmlns:p14="http://schemas.microsoft.com/office/powerpoint/2010/main" Requires="p14">
      <p:transition spd="slow" p14:dur="2000" advTm="3311"/>
    </mc:Choice>
    <mc:Fallback>
      <p:transition spd="slow" advTm="331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40F520-70E3-45C3-AEF7-51C96928D589}"/>
              </a:ext>
            </a:extLst>
          </p:cNvPr>
          <p:cNvSpPr>
            <a:spLocks noGrp="1"/>
          </p:cNvSpPr>
          <p:nvPr>
            <p:ph type="title"/>
          </p:nvPr>
        </p:nvSpPr>
        <p:spPr/>
        <p:txBody>
          <a:bodyPr>
            <a:normAutofit/>
          </a:bodyPr>
          <a:lstStyle/>
          <a:p>
            <a:r>
              <a:rPr kumimoji="1" lang="ja-JP" altLang="en-US" dirty="0"/>
              <a:t>ネットワーク構造の探索</a:t>
            </a:r>
          </a:p>
        </p:txBody>
      </p:sp>
      <p:sp>
        <p:nvSpPr>
          <p:cNvPr id="3" name="コンテンツ プレースホルダー 2">
            <a:extLst>
              <a:ext uri="{FF2B5EF4-FFF2-40B4-BE49-F238E27FC236}">
                <a16:creationId xmlns:a16="http://schemas.microsoft.com/office/drawing/2014/main" id="{9F743CD2-83BF-462B-A204-B2B7181D77BA}"/>
              </a:ext>
            </a:extLst>
          </p:cNvPr>
          <p:cNvSpPr>
            <a:spLocks noGrp="1"/>
          </p:cNvSpPr>
          <p:nvPr>
            <p:ph idx="1"/>
          </p:nvPr>
        </p:nvSpPr>
        <p:spPr/>
        <p:txBody>
          <a:bodyPr>
            <a:normAutofit/>
          </a:bodyPr>
          <a:lstStyle/>
          <a:p>
            <a:r>
              <a:rPr lang="en-US" altLang="ja-JP" dirty="0"/>
              <a:t>DARTS</a:t>
            </a:r>
            <a:r>
              <a:rPr lang="ja-JP" altLang="en-US" dirty="0"/>
              <a:t>の問題点：構造的制限</a:t>
            </a:r>
            <a:endParaRPr lang="en-US" altLang="ja-JP" dirty="0"/>
          </a:p>
          <a:p>
            <a:endParaRPr kumimoji="1" lang="en-US" altLang="ja-JP" dirty="0"/>
          </a:p>
          <a:p>
            <a:r>
              <a:rPr lang="ja-JP" altLang="en-US" sz="4000" dirty="0"/>
              <a:t>目標：柔軟なネットワーク構造</a:t>
            </a:r>
            <a:endParaRPr lang="en-US" altLang="ja-JP" sz="4000" dirty="0"/>
          </a:p>
          <a:p>
            <a:r>
              <a:rPr lang="en-US" altLang="ja-JP" sz="3200" dirty="0"/>
              <a:t>           (</a:t>
            </a:r>
            <a:r>
              <a:rPr lang="ja-JP" altLang="en-US" sz="3200" dirty="0"/>
              <a:t>演算子は固定</a:t>
            </a:r>
            <a:r>
              <a:rPr lang="en-US" altLang="ja-JP" sz="3200" dirty="0"/>
              <a:t>)</a:t>
            </a:r>
          </a:p>
        </p:txBody>
      </p:sp>
      <p:sp>
        <p:nvSpPr>
          <p:cNvPr id="4" name="スライド番号プレースホルダー 3">
            <a:extLst>
              <a:ext uri="{FF2B5EF4-FFF2-40B4-BE49-F238E27FC236}">
                <a16:creationId xmlns:a16="http://schemas.microsoft.com/office/drawing/2014/main" id="{18BCFDDE-C34B-4CA8-835B-13BB1BEBDA51}"/>
              </a:ext>
            </a:extLst>
          </p:cNvPr>
          <p:cNvSpPr>
            <a:spLocks noGrp="1"/>
          </p:cNvSpPr>
          <p:nvPr>
            <p:ph type="sldNum" sz="quarter" idx="12"/>
          </p:nvPr>
        </p:nvSpPr>
        <p:spPr/>
        <p:txBody>
          <a:bodyPr/>
          <a:lstStyle/>
          <a:p>
            <a:fld id="{304739FC-810C-4CDC-B60F-21F1951FBC64}" type="slidenum">
              <a:rPr kumimoji="1" lang="ja-JP" altLang="en-US" smtClean="0"/>
              <a:t>24</a:t>
            </a:fld>
            <a:endParaRPr kumimoji="1" lang="ja-JP" altLang="en-US"/>
          </a:p>
        </p:txBody>
      </p:sp>
    </p:spTree>
    <p:extLst>
      <p:ext uri="{BB962C8B-B14F-4D97-AF65-F5344CB8AC3E}">
        <p14:creationId xmlns:p14="http://schemas.microsoft.com/office/powerpoint/2010/main" val="3644504257"/>
      </p:ext>
    </p:extLst>
  </p:cSld>
  <p:clrMapOvr>
    <a:masterClrMapping/>
  </p:clrMapOvr>
  <mc:AlternateContent xmlns:mc="http://schemas.openxmlformats.org/markup-compatibility/2006">
    <mc:Choice xmlns:p14="http://schemas.microsoft.com/office/powerpoint/2010/main" Requires="p14">
      <p:transition spd="slow" p14:dur="2000" advTm="19288"/>
    </mc:Choice>
    <mc:Fallback>
      <p:transition spd="slow" advTm="19288"/>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40F520-70E3-45C3-AEF7-51C96928D589}"/>
              </a:ext>
            </a:extLst>
          </p:cNvPr>
          <p:cNvSpPr>
            <a:spLocks noGrp="1"/>
          </p:cNvSpPr>
          <p:nvPr>
            <p:ph type="title"/>
          </p:nvPr>
        </p:nvSpPr>
        <p:spPr/>
        <p:txBody>
          <a:bodyPr>
            <a:normAutofit/>
          </a:bodyPr>
          <a:lstStyle/>
          <a:p>
            <a:r>
              <a:rPr kumimoji="1" lang="ja-JP" altLang="en-US" dirty="0"/>
              <a:t>ネットワーク構造の探索</a:t>
            </a:r>
          </a:p>
        </p:txBody>
      </p:sp>
      <p:sp>
        <p:nvSpPr>
          <p:cNvPr id="3" name="コンテンツ プレースホルダー 2">
            <a:extLst>
              <a:ext uri="{FF2B5EF4-FFF2-40B4-BE49-F238E27FC236}">
                <a16:creationId xmlns:a16="http://schemas.microsoft.com/office/drawing/2014/main" id="{9F743CD2-83BF-462B-A204-B2B7181D77BA}"/>
              </a:ext>
            </a:extLst>
          </p:cNvPr>
          <p:cNvSpPr>
            <a:spLocks noGrp="1"/>
          </p:cNvSpPr>
          <p:nvPr>
            <p:ph idx="1"/>
          </p:nvPr>
        </p:nvSpPr>
        <p:spPr>
          <a:xfrm>
            <a:off x="822959" y="1661050"/>
            <a:ext cx="7543801" cy="1305636"/>
          </a:xfrm>
        </p:spPr>
        <p:txBody>
          <a:bodyPr>
            <a:normAutofit/>
          </a:bodyPr>
          <a:lstStyle/>
          <a:p>
            <a:r>
              <a:rPr lang="en-US" altLang="ja-JP" dirty="0"/>
              <a:t>VGG19</a:t>
            </a:r>
            <a:r>
              <a:rPr lang="ja-JP" altLang="en-US" dirty="0"/>
              <a:t>のショートカット接続を探索</a:t>
            </a:r>
            <a:endParaRPr lang="en-US" altLang="ja-JP" dirty="0"/>
          </a:p>
          <a:p>
            <a:r>
              <a:rPr lang="en-US" altLang="ja-JP" dirty="0"/>
              <a:t> </a:t>
            </a:r>
            <a:r>
              <a:rPr lang="en-US" altLang="ja-JP" sz="2800" dirty="0"/>
              <a:t>16</a:t>
            </a:r>
            <a:r>
              <a:rPr lang="ja-JP" altLang="en-US" sz="2800" dirty="0"/>
              <a:t>層の畳み込み層</a:t>
            </a:r>
            <a:r>
              <a:rPr lang="en-US" altLang="ja-JP" sz="2800" dirty="0"/>
              <a:t>, 3</a:t>
            </a:r>
            <a:r>
              <a:rPr lang="ja-JP" altLang="en-US" sz="2800" dirty="0"/>
              <a:t>層の線形結合層</a:t>
            </a:r>
            <a:endParaRPr lang="en-US" altLang="ja-JP" dirty="0"/>
          </a:p>
        </p:txBody>
      </p:sp>
      <p:sp>
        <p:nvSpPr>
          <p:cNvPr id="4" name="スライド番号プレースホルダー 3">
            <a:extLst>
              <a:ext uri="{FF2B5EF4-FFF2-40B4-BE49-F238E27FC236}">
                <a16:creationId xmlns:a16="http://schemas.microsoft.com/office/drawing/2014/main" id="{18BCFDDE-C34B-4CA8-835B-13BB1BEBDA51}"/>
              </a:ext>
            </a:extLst>
          </p:cNvPr>
          <p:cNvSpPr>
            <a:spLocks noGrp="1"/>
          </p:cNvSpPr>
          <p:nvPr>
            <p:ph type="sldNum" sz="quarter" idx="12"/>
          </p:nvPr>
        </p:nvSpPr>
        <p:spPr/>
        <p:txBody>
          <a:bodyPr/>
          <a:lstStyle/>
          <a:p>
            <a:fld id="{304739FC-810C-4CDC-B60F-21F1951FBC64}" type="slidenum">
              <a:rPr kumimoji="1" lang="ja-JP" altLang="en-US" smtClean="0"/>
              <a:t>25</a:t>
            </a:fld>
            <a:endParaRPr kumimoji="1" lang="ja-JP" altLang="en-US"/>
          </a:p>
        </p:txBody>
      </p:sp>
      <p:sp>
        <p:nvSpPr>
          <p:cNvPr id="5" name="正方形/長方形 4">
            <a:extLst>
              <a:ext uri="{FF2B5EF4-FFF2-40B4-BE49-F238E27FC236}">
                <a16:creationId xmlns:a16="http://schemas.microsoft.com/office/drawing/2014/main" id="{A706FFED-44B2-43E7-941C-E324D0D076A0}"/>
              </a:ext>
            </a:extLst>
          </p:cNvPr>
          <p:cNvSpPr/>
          <p:nvPr/>
        </p:nvSpPr>
        <p:spPr>
          <a:xfrm>
            <a:off x="809625" y="4269712"/>
            <a:ext cx="1076325"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画像</a:t>
            </a:r>
          </a:p>
        </p:txBody>
      </p:sp>
      <p:sp>
        <p:nvSpPr>
          <p:cNvPr id="6" name="正方形/長方形 5">
            <a:extLst>
              <a:ext uri="{FF2B5EF4-FFF2-40B4-BE49-F238E27FC236}">
                <a16:creationId xmlns:a16="http://schemas.microsoft.com/office/drawing/2014/main" id="{60A7B7A8-78E2-487A-9EC9-F08BC2E5235A}"/>
              </a:ext>
            </a:extLst>
          </p:cNvPr>
          <p:cNvSpPr/>
          <p:nvPr/>
        </p:nvSpPr>
        <p:spPr>
          <a:xfrm>
            <a:off x="2581275" y="4269712"/>
            <a:ext cx="1076325"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BA0E277-5883-4F1A-9F07-D24B45230A6D}"/>
              </a:ext>
            </a:extLst>
          </p:cNvPr>
          <p:cNvSpPr/>
          <p:nvPr/>
        </p:nvSpPr>
        <p:spPr>
          <a:xfrm>
            <a:off x="6124575" y="4269712"/>
            <a:ext cx="1076325"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 name="直線矢印コネクタ 9">
            <a:extLst>
              <a:ext uri="{FF2B5EF4-FFF2-40B4-BE49-F238E27FC236}">
                <a16:creationId xmlns:a16="http://schemas.microsoft.com/office/drawing/2014/main" id="{6C7176E0-3C13-4236-B469-974DDDAD9E1F}"/>
              </a:ext>
            </a:extLst>
          </p:cNvPr>
          <p:cNvCxnSpPr>
            <a:stCxn id="5" idx="3"/>
            <a:endCxn id="6" idx="1"/>
          </p:cNvCxnSpPr>
          <p:nvPr/>
        </p:nvCxnSpPr>
        <p:spPr>
          <a:xfrm>
            <a:off x="1885950" y="4631662"/>
            <a:ext cx="69532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2" name="直線矢印コネクタ 11">
            <a:extLst>
              <a:ext uri="{FF2B5EF4-FFF2-40B4-BE49-F238E27FC236}">
                <a16:creationId xmlns:a16="http://schemas.microsoft.com/office/drawing/2014/main" id="{4A0EC95A-C813-429D-8A4E-3C5888519A02}"/>
              </a:ext>
            </a:extLst>
          </p:cNvPr>
          <p:cNvCxnSpPr>
            <a:cxnSpLocks/>
            <a:stCxn id="6" idx="3"/>
          </p:cNvCxnSpPr>
          <p:nvPr/>
        </p:nvCxnSpPr>
        <p:spPr>
          <a:xfrm>
            <a:off x="3657600" y="4631662"/>
            <a:ext cx="69532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4" name="直線矢印コネクタ 13">
            <a:extLst>
              <a:ext uri="{FF2B5EF4-FFF2-40B4-BE49-F238E27FC236}">
                <a16:creationId xmlns:a16="http://schemas.microsoft.com/office/drawing/2014/main" id="{F33F8787-044A-4B77-9930-4E34AF8FA3DB}"/>
              </a:ext>
            </a:extLst>
          </p:cNvPr>
          <p:cNvCxnSpPr>
            <a:cxnSpLocks/>
            <a:endCxn id="8" idx="1"/>
          </p:cNvCxnSpPr>
          <p:nvPr/>
        </p:nvCxnSpPr>
        <p:spPr>
          <a:xfrm>
            <a:off x="5429250" y="4631662"/>
            <a:ext cx="69532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35" name="正方形/長方形 34">
            <a:extLst>
              <a:ext uri="{FF2B5EF4-FFF2-40B4-BE49-F238E27FC236}">
                <a16:creationId xmlns:a16="http://schemas.microsoft.com/office/drawing/2014/main" id="{A942BE07-115E-492B-8632-0609ECEFA082}"/>
              </a:ext>
            </a:extLst>
          </p:cNvPr>
          <p:cNvSpPr/>
          <p:nvPr/>
        </p:nvSpPr>
        <p:spPr>
          <a:xfrm>
            <a:off x="822959" y="5884251"/>
            <a:ext cx="419100" cy="28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BC6D3616-CF9C-412E-9750-6988BF2F2F21}"/>
              </a:ext>
            </a:extLst>
          </p:cNvPr>
          <p:cNvCxnSpPr/>
          <p:nvPr/>
        </p:nvCxnSpPr>
        <p:spPr>
          <a:xfrm>
            <a:off x="2723196" y="6025187"/>
            <a:ext cx="69532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1" name="正方形/長方形 40">
            <a:extLst>
              <a:ext uri="{FF2B5EF4-FFF2-40B4-BE49-F238E27FC236}">
                <a16:creationId xmlns:a16="http://schemas.microsoft.com/office/drawing/2014/main" id="{13EF1F4F-E9CA-4E8D-8324-C707C596B238}"/>
              </a:ext>
            </a:extLst>
          </p:cNvPr>
          <p:cNvSpPr/>
          <p:nvPr/>
        </p:nvSpPr>
        <p:spPr>
          <a:xfrm>
            <a:off x="1389577" y="5832748"/>
            <a:ext cx="800219" cy="461665"/>
          </a:xfrm>
          <a:prstGeom prst="rect">
            <a:avLst/>
          </a:prstGeom>
        </p:spPr>
        <p:txBody>
          <a:bodyPr wrap="none">
            <a:spAutoFit/>
          </a:bodyPr>
          <a:lstStyle/>
          <a:p>
            <a:r>
              <a:rPr kumimoji="1" lang="ja-JP" altLang="en-US" sz="2400" dirty="0">
                <a:solidFill>
                  <a:srgbClr val="000000">
                    <a:lumMod val="75000"/>
                    <a:lumOff val="25000"/>
                  </a:srgbClr>
                </a:solidFill>
                <a:latin typeface="メイリオ" panose="020B0604030504040204" pitchFamily="50" charset="-128"/>
              </a:rPr>
              <a:t>特徴</a:t>
            </a:r>
            <a:endParaRPr lang="ja-JP" altLang="en-US" sz="1200" dirty="0"/>
          </a:p>
        </p:txBody>
      </p:sp>
      <p:sp>
        <p:nvSpPr>
          <p:cNvPr id="42" name="正方形/長方形 41">
            <a:extLst>
              <a:ext uri="{FF2B5EF4-FFF2-40B4-BE49-F238E27FC236}">
                <a16:creationId xmlns:a16="http://schemas.microsoft.com/office/drawing/2014/main" id="{8BB3056F-3CD7-48AB-9872-818A237FBBFC}"/>
              </a:ext>
            </a:extLst>
          </p:cNvPr>
          <p:cNvSpPr/>
          <p:nvPr/>
        </p:nvSpPr>
        <p:spPr>
          <a:xfrm>
            <a:off x="3504484" y="5832748"/>
            <a:ext cx="1723549" cy="461665"/>
          </a:xfrm>
          <a:prstGeom prst="rect">
            <a:avLst/>
          </a:prstGeom>
        </p:spPr>
        <p:txBody>
          <a:bodyPr wrap="none">
            <a:spAutoFit/>
          </a:bodyPr>
          <a:lstStyle/>
          <a:p>
            <a:r>
              <a:rPr kumimoji="1" lang="ja-JP" altLang="en-US" sz="2400" dirty="0">
                <a:solidFill>
                  <a:srgbClr val="000000">
                    <a:lumMod val="75000"/>
                    <a:lumOff val="25000"/>
                  </a:srgbClr>
                </a:solidFill>
                <a:latin typeface="メイリオ" panose="020B0604030504040204" pitchFamily="50" charset="-128"/>
              </a:rPr>
              <a:t>畳み込み層</a:t>
            </a:r>
            <a:endParaRPr lang="ja-JP" altLang="en-US" sz="1200" dirty="0"/>
          </a:p>
        </p:txBody>
      </p:sp>
      <p:sp>
        <p:nvSpPr>
          <p:cNvPr id="21" name="正方形/長方形 20">
            <a:extLst>
              <a:ext uri="{FF2B5EF4-FFF2-40B4-BE49-F238E27FC236}">
                <a16:creationId xmlns:a16="http://schemas.microsoft.com/office/drawing/2014/main" id="{634D1563-E905-4EFC-B149-66B7F5504290}"/>
              </a:ext>
            </a:extLst>
          </p:cNvPr>
          <p:cNvSpPr/>
          <p:nvPr/>
        </p:nvSpPr>
        <p:spPr>
          <a:xfrm>
            <a:off x="4352925" y="4269712"/>
            <a:ext cx="1076325" cy="7239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5ACFE3A7-5E73-456A-B265-0B9A3B7FDFA2}"/>
              </a:ext>
            </a:extLst>
          </p:cNvPr>
          <p:cNvSpPr/>
          <p:nvPr/>
        </p:nvSpPr>
        <p:spPr>
          <a:xfrm>
            <a:off x="7726853" y="4269712"/>
            <a:ext cx="1076325" cy="7239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solidFill>
                  <a:schemeClr val="accent1"/>
                </a:solidFill>
              </a:rPr>
              <a:t>Linear</a:t>
            </a:r>
            <a:endParaRPr kumimoji="1" lang="ja-JP" altLang="en-US" dirty="0">
              <a:solidFill>
                <a:schemeClr val="accent1"/>
              </a:solidFill>
            </a:endParaRPr>
          </a:p>
        </p:txBody>
      </p:sp>
      <p:cxnSp>
        <p:nvCxnSpPr>
          <p:cNvPr id="11" name="直線矢印コネクタ 10">
            <a:extLst>
              <a:ext uri="{FF2B5EF4-FFF2-40B4-BE49-F238E27FC236}">
                <a16:creationId xmlns:a16="http://schemas.microsoft.com/office/drawing/2014/main" id="{A0332C1C-8C18-4260-AF01-81DC48D8552C}"/>
              </a:ext>
            </a:extLst>
          </p:cNvPr>
          <p:cNvCxnSpPr>
            <a:cxnSpLocks/>
            <a:stCxn id="8" idx="3"/>
            <a:endCxn id="22" idx="1"/>
          </p:cNvCxnSpPr>
          <p:nvPr/>
        </p:nvCxnSpPr>
        <p:spPr>
          <a:xfrm>
            <a:off x="7200900" y="4631662"/>
            <a:ext cx="525953" cy="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左大かっこ 12">
            <a:extLst>
              <a:ext uri="{FF2B5EF4-FFF2-40B4-BE49-F238E27FC236}">
                <a16:creationId xmlns:a16="http://schemas.microsoft.com/office/drawing/2014/main" id="{65DE33ED-4AF8-4E1E-9DC6-97FE1048E803}"/>
              </a:ext>
            </a:extLst>
          </p:cNvPr>
          <p:cNvSpPr/>
          <p:nvPr/>
        </p:nvSpPr>
        <p:spPr>
          <a:xfrm rot="5400000">
            <a:off x="3922711" y="788512"/>
            <a:ext cx="165102" cy="6391275"/>
          </a:xfrm>
          <a:prstGeom prst="leftBracket">
            <a:avLst>
              <a:gd name="adj" fmla="val 288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 name="左大かっこ 25">
            <a:extLst>
              <a:ext uri="{FF2B5EF4-FFF2-40B4-BE49-F238E27FC236}">
                <a16:creationId xmlns:a16="http://schemas.microsoft.com/office/drawing/2014/main" id="{60BDB998-25E6-4D1B-88E5-92957170C38F}"/>
              </a:ext>
            </a:extLst>
          </p:cNvPr>
          <p:cNvSpPr/>
          <p:nvPr/>
        </p:nvSpPr>
        <p:spPr>
          <a:xfrm rot="5400000">
            <a:off x="8182464" y="3440004"/>
            <a:ext cx="165102" cy="1076325"/>
          </a:xfrm>
          <a:prstGeom prst="leftBracket">
            <a:avLst>
              <a:gd name="adj" fmla="val 288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427DD3E0-847B-42D2-AD46-A83135BDEF8D}"/>
              </a:ext>
            </a:extLst>
          </p:cNvPr>
          <p:cNvCxnSpPr>
            <a:cxnSpLocks/>
          </p:cNvCxnSpPr>
          <p:nvPr/>
        </p:nvCxnSpPr>
        <p:spPr>
          <a:xfrm flipV="1">
            <a:off x="2343706" y="2827896"/>
            <a:ext cx="0" cy="10634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C2A20327-1BE7-474C-9EAA-9CE8A50A6F3C}"/>
              </a:ext>
            </a:extLst>
          </p:cNvPr>
          <p:cNvCxnSpPr>
            <a:cxnSpLocks/>
            <a:stCxn id="26" idx="1"/>
          </p:cNvCxnSpPr>
          <p:nvPr/>
        </p:nvCxnSpPr>
        <p:spPr>
          <a:xfrm flipV="1">
            <a:off x="8265015" y="3344003"/>
            <a:ext cx="0" cy="551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DADDE99C-4455-4582-B18A-673EF4429711}"/>
              </a:ext>
            </a:extLst>
          </p:cNvPr>
          <p:cNvCxnSpPr>
            <a:cxnSpLocks/>
          </p:cNvCxnSpPr>
          <p:nvPr/>
        </p:nvCxnSpPr>
        <p:spPr>
          <a:xfrm flipH="1">
            <a:off x="5605463" y="3344003"/>
            <a:ext cx="26595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7279E557-3FFF-4002-839F-B270672FEAE0}"/>
              </a:ext>
            </a:extLst>
          </p:cNvPr>
          <p:cNvCxnSpPr>
            <a:cxnSpLocks/>
          </p:cNvCxnSpPr>
          <p:nvPr/>
        </p:nvCxnSpPr>
        <p:spPr>
          <a:xfrm flipV="1">
            <a:off x="5605463" y="2827897"/>
            <a:ext cx="0" cy="5161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099114"/>
      </p:ext>
    </p:extLst>
  </p:cSld>
  <p:clrMapOvr>
    <a:masterClrMapping/>
  </p:clrMapOvr>
  <mc:AlternateContent xmlns:mc="http://schemas.openxmlformats.org/markup-compatibility/2006">
    <mc:Choice xmlns:p14="http://schemas.microsoft.com/office/powerpoint/2010/main" Requires="p14">
      <p:transition spd="slow" p14:dur="2000" advTm="22216"/>
    </mc:Choice>
    <mc:Fallback>
      <p:transition spd="slow" advTm="22216"/>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40F520-70E3-45C3-AEF7-51C96928D589}"/>
              </a:ext>
            </a:extLst>
          </p:cNvPr>
          <p:cNvSpPr>
            <a:spLocks noGrp="1"/>
          </p:cNvSpPr>
          <p:nvPr>
            <p:ph type="title"/>
          </p:nvPr>
        </p:nvSpPr>
        <p:spPr/>
        <p:txBody>
          <a:bodyPr>
            <a:normAutofit/>
          </a:bodyPr>
          <a:lstStyle/>
          <a:p>
            <a:r>
              <a:rPr kumimoji="1" lang="ja-JP" altLang="en-US" dirty="0"/>
              <a:t>ネットワーク構造の探索</a:t>
            </a:r>
          </a:p>
        </p:txBody>
      </p:sp>
      <p:sp>
        <p:nvSpPr>
          <p:cNvPr id="3" name="コンテンツ プレースホルダー 2">
            <a:extLst>
              <a:ext uri="{FF2B5EF4-FFF2-40B4-BE49-F238E27FC236}">
                <a16:creationId xmlns:a16="http://schemas.microsoft.com/office/drawing/2014/main" id="{9F743CD2-83BF-462B-A204-B2B7181D77BA}"/>
              </a:ext>
            </a:extLst>
          </p:cNvPr>
          <p:cNvSpPr>
            <a:spLocks noGrp="1"/>
          </p:cNvSpPr>
          <p:nvPr>
            <p:ph idx="1"/>
          </p:nvPr>
        </p:nvSpPr>
        <p:spPr>
          <a:xfrm>
            <a:off x="822959" y="1661050"/>
            <a:ext cx="7543801" cy="1305636"/>
          </a:xfrm>
        </p:spPr>
        <p:txBody>
          <a:bodyPr>
            <a:normAutofit/>
          </a:bodyPr>
          <a:lstStyle/>
          <a:p>
            <a:r>
              <a:rPr lang="en-US" altLang="ja-JP" dirty="0"/>
              <a:t>VGG19</a:t>
            </a:r>
            <a:r>
              <a:rPr lang="ja-JP" altLang="en-US" dirty="0"/>
              <a:t>のショートカット接続を探索</a:t>
            </a:r>
            <a:endParaRPr lang="en-US" altLang="ja-JP" dirty="0"/>
          </a:p>
          <a:p>
            <a:r>
              <a:rPr lang="en-US" altLang="ja-JP" dirty="0"/>
              <a:t> </a:t>
            </a:r>
            <a:r>
              <a:rPr lang="en-US" altLang="ja-JP" sz="2800" dirty="0"/>
              <a:t>16</a:t>
            </a:r>
            <a:r>
              <a:rPr lang="ja-JP" altLang="en-US" sz="2800" dirty="0"/>
              <a:t>層の畳み込み層</a:t>
            </a:r>
            <a:r>
              <a:rPr lang="en-US" altLang="ja-JP" sz="2800" dirty="0"/>
              <a:t>, 3</a:t>
            </a:r>
            <a:r>
              <a:rPr lang="ja-JP" altLang="en-US" sz="2800" dirty="0"/>
              <a:t>層の線形結合層</a:t>
            </a:r>
            <a:endParaRPr lang="en-US" altLang="ja-JP" dirty="0"/>
          </a:p>
        </p:txBody>
      </p:sp>
      <p:sp>
        <p:nvSpPr>
          <p:cNvPr id="4" name="スライド番号プレースホルダー 3">
            <a:extLst>
              <a:ext uri="{FF2B5EF4-FFF2-40B4-BE49-F238E27FC236}">
                <a16:creationId xmlns:a16="http://schemas.microsoft.com/office/drawing/2014/main" id="{18BCFDDE-C34B-4CA8-835B-13BB1BEBDA51}"/>
              </a:ext>
            </a:extLst>
          </p:cNvPr>
          <p:cNvSpPr>
            <a:spLocks noGrp="1"/>
          </p:cNvSpPr>
          <p:nvPr>
            <p:ph type="sldNum" sz="quarter" idx="12"/>
          </p:nvPr>
        </p:nvSpPr>
        <p:spPr/>
        <p:txBody>
          <a:bodyPr/>
          <a:lstStyle/>
          <a:p>
            <a:fld id="{304739FC-810C-4CDC-B60F-21F1951FBC64}" type="slidenum">
              <a:rPr kumimoji="1" lang="ja-JP" altLang="en-US" smtClean="0"/>
              <a:t>26</a:t>
            </a:fld>
            <a:endParaRPr kumimoji="1" lang="ja-JP" altLang="en-US"/>
          </a:p>
        </p:txBody>
      </p:sp>
      <p:sp>
        <p:nvSpPr>
          <p:cNvPr id="5" name="正方形/長方形 4">
            <a:extLst>
              <a:ext uri="{FF2B5EF4-FFF2-40B4-BE49-F238E27FC236}">
                <a16:creationId xmlns:a16="http://schemas.microsoft.com/office/drawing/2014/main" id="{A706FFED-44B2-43E7-941C-E324D0D076A0}"/>
              </a:ext>
            </a:extLst>
          </p:cNvPr>
          <p:cNvSpPr/>
          <p:nvPr/>
        </p:nvSpPr>
        <p:spPr>
          <a:xfrm>
            <a:off x="809625" y="4269712"/>
            <a:ext cx="1076325"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画像</a:t>
            </a:r>
          </a:p>
        </p:txBody>
      </p:sp>
      <p:sp>
        <p:nvSpPr>
          <p:cNvPr id="6" name="正方形/長方形 5">
            <a:extLst>
              <a:ext uri="{FF2B5EF4-FFF2-40B4-BE49-F238E27FC236}">
                <a16:creationId xmlns:a16="http://schemas.microsoft.com/office/drawing/2014/main" id="{60A7B7A8-78E2-487A-9EC9-F08BC2E5235A}"/>
              </a:ext>
            </a:extLst>
          </p:cNvPr>
          <p:cNvSpPr/>
          <p:nvPr/>
        </p:nvSpPr>
        <p:spPr>
          <a:xfrm>
            <a:off x="2581275" y="4269712"/>
            <a:ext cx="1076325"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BA0E277-5883-4F1A-9F07-D24B45230A6D}"/>
              </a:ext>
            </a:extLst>
          </p:cNvPr>
          <p:cNvSpPr/>
          <p:nvPr/>
        </p:nvSpPr>
        <p:spPr>
          <a:xfrm>
            <a:off x="6124575" y="4269712"/>
            <a:ext cx="1076325"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 name="直線矢印コネクタ 9">
            <a:extLst>
              <a:ext uri="{FF2B5EF4-FFF2-40B4-BE49-F238E27FC236}">
                <a16:creationId xmlns:a16="http://schemas.microsoft.com/office/drawing/2014/main" id="{6C7176E0-3C13-4236-B469-974DDDAD9E1F}"/>
              </a:ext>
            </a:extLst>
          </p:cNvPr>
          <p:cNvCxnSpPr>
            <a:stCxn id="5" idx="3"/>
            <a:endCxn id="6" idx="1"/>
          </p:cNvCxnSpPr>
          <p:nvPr/>
        </p:nvCxnSpPr>
        <p:spPr>
          <a:xfrm>
            <a:off x="1885950" y="4631662"/>
            <a:ext cx="69532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2" name="直線矢印コネクタ 11">
            <a:extLst>
              <a:ext uri="{FF2B5EF4-FFF2-40B4-BE49-F238E27FC236}">
                <a16:creationId xmlns:a16="http://schemas.microsoft.com/office/drawing/2014/main" id="{4A0EC95A-C813-429D-8A4E-3C5888519A02}"/>
              </a:ext>
            </a:extLst>
          </p:cNvPr>
          <p:cNvCxnSpPr>
            <a:cxnSpLocks/>
            <a:stCxn id="6" idx="3"/>
          </p:cNvCxnSpPr>
          <p:nvPr/>
        </p:nvCxnSpPr>
        <p:spPr>
          <a:xfrm>
            <a:off x="3657600" y="4631662"/>
            <a:ext cx="69532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4" name="直線矢印コネクタ 13">
            <a:extLst>
              <a:ext uri="{FF2B5EF4-FFF2-40B4-BE49-F238E27FC236}">
                <a16:creationId xmlns:a16="http://schemas.microsoft.com/office/drawing/2014/main" id="{F33F8787-044A-4B77-9930-4E34AF8FA3DB}"/>
              </a:ext>
            </a:extLst>
          </p:cNvPr>
          <p:cNvCxnSpPr>
            <a:cxnSpLocks/>
            <a:endCxn id="8" idx="1"/>
          </p:cNvCxnSpPr>
          <p:nvPr/>
        </p:nvCxnSpPr>
        <p:spPr>
          <a:xfrm>
            <a:off x="5429250" y="4631662"/>
            <a:ext cx="69532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28" name="コネクタ: カギ線 27">
            <a:extLst>
              <a:ext uri="{FF2B5EF4-FFF2-40B4-BE49-F238E27FC236}">
                <a16:creationId xmlns:a16="http://schemas.microsoft.com/office/drawing/2014/main" id="{C0E535E9-4921-438A-A322-88D995FA5085}"/>
              </a:ext>
            </a:extLst>
          </p:cNvPr>
          <p:cNvCxnSpPr>
            <a:cxnSpLocks/>
            <a:stCxn id="5" idx="0"/>
          </p:cNvCxnSpPr>
          <p:nvPr/>
        </p:nvCxnSpPr>
        <p:spPr>
          <a:xfrm rot="5400000" flipH="1" flipV="1">
            <a:off x="3119438" y="2498062"/>
            <a:ext cx="12700" cy="3543300"/>
          </a:xfrm>
          <a:prstGeom prst="bentConnector3">
            <a:avLst>
              <a:gd name="adj1" fmla="val 3000000"/>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C6ABE574-CAD8-44D7-8D16-73B153B2CAF4}"/>
              </a:ext>
            </a:extLst>
          </p:cNvPr>
          <p:cNvCxnSpPr>
            <a:stCxn id="5" idx="0"/>
            <a:endCxn id="8" idx="0"/>
          </p:cNvCxnSpPr>
          <p:nvPr/>
        </p:nvCxnSpPr>
        <p:spPr>
          <a:xfrm rot="5400000" flipH="1" flipV="1">
            <a:off x="4005263" y="1612237"/>
            <a:ext cx="12700" cy="5314950"/>
          </a:xfrm>
          <a:prstGeom prst="bentConnector3">
            <a:avLst>
              <a:gd name="adj1" fmla="val 1800000"/>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A942BE07-115E-492B-8632-0609ECEFA082}"/>
              </a:ext>
            </a:extLst>
          </p:cNvPr>
          <p:cNvSpPr/>
          <p:nvPr/>
        </p:nvSpPr>
        <p:spPr>
          <a:xfrm>
            <a:off x="822959" y="5884251"/>
            <a:ext cx="419100" cy="28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BC6D3616-CF9C-412E-9750-6988BF2F2F21}"/>
              </a:ext>
            </a:extLst>
          </p:cNvPr>
          <p:cNvCxnSpPr/>
          <p:nvPr/>
        </p:nvCxnSpPr>
        <p:spPr>
          <a:xfrm>
            <a:off x="2723196" y="6025187"/>
            <a:ext cx="69532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37" name="直線矢印コネクタ 36">
            <a:extLst>
              <a:ext uri="{FF2B5EF4-FFF2-40B4-BE49-F238E27FC236}">
                <a16:creationId xmlns:a16="http://schemas.microsoft.com/office/drawing/2014/main" id="{5912292F-D3DC-4D1D-94A5-7659D3B58A4A}"/>
              </a:ext>
            </a:extLst>
          </p:cNvPr>
          <p:cNvCxnSpPr/>
          <p:nvPr/>
        </p:nvCxnSpPr>
        <p:spPr>
          <a:xfrm>
            <a:off x="5556883" y="6025187"/>
            <a:ext cx="695325" cy="0"/>
          </a:xfrm>
          <a:prstGeom prst="straightConnector1">
            <a:avLst/>
          </a:prstGeom>
          <a:ln w="38100">
            <a:prstDash val="sysDot"/>
            <a:tailEnd type="triangle"/>
          </a:ln>
        </p:spPr>
        <p:style>
          <a:lnRef idx="2">
            <a:schemeClr val="accent1"/>
          </a:lnRef>
          <a:fillRef idx="0">
            <a:schemeClr val="accent1"/>
          </a:fillRef>
          <a:effectRef idx="1">
            <a:schemeClr val="accent1"/>
          </a:effectRef>
          <a:fontRef idx="minor">
            <a:schemeClr val="tx1"/>
          </a:fontRef>
        </p:style>
      </p:cxnSp>
      <p:sp>
        <p:nvSpPr>
          <p:cNvPr id="41" name="正方形/長方形 40">
            <a:extLst>
              <a:ext uri="{FF2B5EF4-FFF2-40B4-BE49-F238E27FC236}">
                <a16:creationId xmlns:a16="http://schemas.microsoft.com/office/drawing/2014/main" id="{13EF1F4F-E9CA-4E8D-8324-C707C596B238}"/>
              </a:ext>
            </a:extLst>
          </p:cNvPr>
          <p:cNvSpPr/>
          <p:nvPr/>
        </p:nvSpPr>
        <p:spPr>
          <a:xfrm>
            <a:off x="1389577" y="5832748"/>
            <a:ext cx="800219" cy="461665"/>
          </a:xfrm>
          <a:prstGeom prst="rect">
            <a:avLst/>
          </a:prstGeom>
        </p:spPr>
        <p:txBody>
          <a:bodyPr wrap="none">
            <a:spAutoFit/>
          </a:bodyPr>
          <a:lstStyle/>
          <a:p>
            <a:r>
              <a:rPr kumimoji="1" lang="ja-JP" altLang="en-US" sz="2400" dirty="0">
                <a:solidFill>
                  <a:srgbClr val="000000">
                    <a:lumMod val="75000"/>
                    <a:lumOff val="25000"/>
                  </a:srgbClr>
                </a:solidFill>
                <a:latin typeface="メイリオ" panose="020B0604030504040204" pitchFamily="50" charset="-128"/>
              </a:rPr>
              <a:t>特徴</a:t>
            </a:r>
            <a:endParaRPr lang="ja-JP" altLang="en-US" sz="1200" dirty="0"/>
          </a:p>
        </p:txBody>
      </p:sp>
      <p:sp>
        <p:nvSpPr>
          <p:cNvPr id="42" name="正方形/長方形 41">
            <a:extLst>
              <a:ext uri="{FF2B5EF4-FFF2-40B4-BE49-F238E27FC236}">
                <a16:creationId xmlns:a16="http://schemas.microsoft.com/office/drawing/2014/main" id="{8BB3056F-3CD7-48AB-9872-818A237FBBFC}"/>
              </a:ext>
            </a:extLst>
          </p:cNvPr>
          <p:cNvSpPr/>
          <p:nvPr/>
        </p:nvSpPr>
        <p:spPr>
          <a:xfrm>
            <a:off x="3504484" y="5832748"/>
            <a:ext cx="1723549" cy="461665"/>
          </a:xfrm>
          <a:prstGeom prst="rect">
            <a:avLst/>
          </a:prstGeom>
        </p:spPr>
        <p:txBody>
          <a:bodyPr wrap="none">
            <a:spAutoFit/>
          </a:bodyPr>
          <a:lstStyle/>
          <a:p>
            <a:r>
              <a:rPr kumimoji="1" lang="ja-JP" altLang="en-US" sz="2400" dirty="0">
                <a:solidFill>
                  <a:srgbClr val="000000">
                    <a:lumMod val="75000"/>
                    <a:lumOff val="25000"/>
                  </a:srgbClr>
                </a:solidFill>
                <a:latin typeface="メイリオ" panose="020B0604030504040204" pitchFamily="50" charset="-128"/>
              </a:rPr>
              <a:t>畳み込み層</a:t>
            </a:r>
            <a:endParaRPr lang="ja-JP" altLang="en-US" sz="1200" dirty="0"/>
          </a:p>
        </p:txBody>
      </p:sp>
      <p:sp>
        <p:nvSpPr>
          <p:cNvPr id="43" name="正方形/長方形 42">
            <a:extLst>
              <a:ext uri="{FF2B5EF4-FFF2-40B4-BE49-F238E27FC236}">
                <a16:creationId xmlns:a16="http://schemas.microsoft.com/office/drawing/2014/main" id="{D7185E7A-717B-41CE-AD44-D0357CED1CBA}"/>
              </a:ext>
            </a:extLst>
          </p:cNvPr>
          <p:cNvSpPr/>
          <p:nvPr/>
        </p:nvSpPr>
        <p:spPr>
          <a:xfrm>
            <a:off x="6341012" y="5825132"/>
            <a:ext cx="1980029" cy="400110"/>
          </a:xfrm>
          <a:prstGeom prst="rect">
            <a:avLst/>
          </a:prstGeom>
        </p:spPr>
        <p:txBody>
          <a:bodyPr wrap="none">
            <a:spAutoFit/>
          </a:bodyPr>
          <a:lstStyle/>
          <a:p>
            <a:r>
              <a:rPr kumimoji="1" lang="ja-JP" altLang="en-US" sz="2000" dirty="0">
                <a:solidFill>
                  <a:srgbClr val="000000">
                    <a:lumMod val="75000"/>
                    <a:lumOff val="25000"/>
                  </a:srgbClr>
                </a:solidFill>
                <a:latin typeface="メイリオ" panose="020B0604030504040204" pitchFamily="50" charset="-128"/>
              </a:rPr>
              <a:t>ショートカット</a:t>
            </a:r>
            <a:endParaRPr lang="ja-JP" altLang="en-US" sz="1100" dirty="0"/>
          </a:p>
        </p:txBody>
      </p:sp>
      <p:sp>
        <p:nvSpPr>
          <p:cNvPr id="21" name="正方形/長方形 20">
            <a:extLst>
              <a:ext uri="{FF2B5EF4-FFF2-40B4-BE49-F238E27FC236}">
                <a16:creationId xmlns:a16="http://schemas.microsoft.com/office/drawing/2014/main" id="{634D1563-E905-4EFC-B149-66B7F5504290}"/>
              </a:ext>
            </a:extLst>
          </p:cNvPr>
          <p:cNvSpPr/>
          <p:nvPr/>
        </p:nvSpPr>
        <p:spPr>
          <a:xfrm>
            <a:off x="4352925" y="4269712"/>
            <a:ext cx="1076325" cy="7239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5ACFE3A7-5E73-456A-B265-0B9A3B7FDFA2}"/>
              </a:ext>
            </a:extLst>
          </p:cNvPr>
          <p:cNvSpPr/>
          <p:nvPr/>
        </p:nvSpPr>
        <p:spPr>
          <a:xfrm>
            <a:off x="7726853" y="4269712"/>
            <a:ext cx="1076325" cy="7239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solidFill>
                  <a:schemeClr val="accent1"/>
                </a:solidFill>
              </a:rPr>
              <a:t>Linear</a:t>
            </a:r>
            <a:endParaRPr kumimoji="1" lang="ja-JP" altLang="en-US" dirty="0">
              <a:solidFill>
                <a:schemeClr val="accent1"/>
              </a:solidFill>
            </a:endParaRPr>
          </a:p>
        </p:txBody>
      </p:sp>
      <p:cxnSp>
        <p:nvCxnSpPr>
          <p:cNvPr id="11" name="直線矢印コネクタ 10">
            <a:extLst>
              <a:ext uri="{FF2B5EF4-FFF2-40B4-BE49-F238E27FC236}">
                <a16:creationId xmlns:a16="http://schemas.microsoft.com/office/drawing/2014/main" id="{A0332C1C-8C18-4260-AF01-81DC48D8552C}"/>
              </a:ext>
            </a:extLst>
          </p:cNvPr>
          <p:cNvCxnSpPr>
            <a:stCxn id="8" idx="3"/>
            <a:endCxn id="22" idx="1"/>
          </p:cNvCxnSpPr>
          <p:nvPr/>
        </p:nvCxnSpPr>
        <p:spPr>
          <a:xfrm>
            <a:off x="7200900" y="4631662"/>
            <a:ext cx="525953" cy="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55932926"/>
      </p:ext>
    </p:extLst>
  </p:cSld>
  <p:clrMapOvr>
    <a:masterClrMapping/>
  </p:clrMapOvr>
  <mc:AlternateContent xmlns:mc="http://schemas.openxmlformats.org/markup-compatibility/2006">
    <mc:Choice xmlns:p14="http://schemas.microsoft.com/office/powerpoint/2010/main" Requires="p14">
      <p:transition spd="slow" p14:dur="2000" advTm="22216"/>
    </mc:Choice>
    <mc:Fallback>
      <p:transition spd="slow" advTm="2221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43A24E-BAA0-41DF-A7C4-36C9DAB94AAB}"/>
              </a:ext>
            </a:extLst>
          </p:cNvPr>
          <p:cNvSpPr>
            <a:spLocks noGrp="1"/>
          </p:cNvSpPr>
          <p:nvPr>
            <p:ph type="title"/>
          </p:nvPr>
        </p:nvSpPr>
        <p:spPr/>
        <p:txBody>
          <a:bodyPr/>
          <a:lstStyle/>
          <a:p>
            <a:r>
              <a:rPr kumimoji="1" lang="ja-JP" altLang="en-US" dirty="0"/>
              <a:t>問題設定</a:t>
            </a:r>
          </a:p>
        </p:txBody>
      </p:sp>
      <p:sp>
        <p:nvSpPr>
          <p:cNvPr id="3" name="コンテンツ プレースホルダー 2">
            <a:extLst>
              <a:ext uri="{FF2B5EF4-FFF2-40B4-BE49-F238E27FC236}">
                <a16:creationId xmlns:a16="http://schemas.microsoft.com/office/drawing/2014/main" id="{3D0F9441-B6DC-40DE-9C19-A49296834B73}"/>
              </a:ext>
            </a:extLst>
          </p:cNvPr>
          <p:cNvSpPr>
            <a:spLocks noGrp="1"/>
          </p:cNvSpPr>
          <p:nvPr>
            <p:ph idx="1"/>
          </p:nvPr>
        </p:nvSpPr>
        <p:spPr/>
        <p:txBody>
          <a:bodyPr/>
          <a:lstStyle/>
          <a:p>
            <a:pPr lvl="1"/>
            <a:r>
              <a:rPr kumimoji="1" lang="ja-JP" altLang="en-US" dirty="0"/>
              <a:t>目的</a:t>
            </a:r>
            <a:endParaRPr kumimoji="1" lang="en-US" altLang="ja-JP" dirty="0"/>
          </a:p>
          <a:p>
            <a:pPr marL="566928" lvl="3" indent="0">
              <a:buNone/>
            </a:pPr>
            <a:r>
              <a:rPr kumimoji="1" lang="en-US" altLang="ja-JP" sz="3600" dirty="0"/>
              <a:t>DARTS</a:t>
            </a:r>
            <a:r>
              <a:rPr kumimoji="1" lang="ja-JP" altLang="en-US" sz="3600" dirty="0"/>
              <a:t>による柔軟な構造推定</a:t>
            </a:r>
            <a:endParaRPr kumimoji="1" lang="en-US" altLang="ja-JP" sz="3600" dirty="0"/>
          </a:p>
          <a:p>
            <a:pPr marL="201168" lvl="1" indent="0">
              <a:buNone/>
            </a:pPr>
            <a:endParaRPr kumimoji="1" lang="en-US" altLang="ja-JP" dirty="0"/>
          </a:p>
          <a:p>
            <a:pPr lvl="1"/>
            <a:r>
              <a:rPr lang="ja-JP" altLang="en-US" dirty="0"/>
              <a:t>問題</a:t>
            </a:r>
            <a:endParaRPr lang="en-US" altLang="ja-JP" dirty="0"/>
          </a:p>
          <a:p>
            <a:pPr marL="566928" lvl="3" indent="0">
              <a:buNone/>
            </a:pPr>
            <a:r>
              <a:rPr lang="en-US" altLang="ja-JP" sz="3600" dirty="0"/>
              <a:t>VGG19</a:t>
            </a:r>
            <a:r>
              <a:rPr lang="ja-JP" altLang="en-US" sz="3600" dirty="0"/>
              <a:t>の性能を向上させる</a:t>
            </a:r>
            <a:endParaRPr lang="en-US" altLang="ja-JP" sz="3600" dirty="0"/>
          </a:p>
          <a:p>
            <a:pPr marL="566928" lvl="3" indent="0">
              <a:buNone/>
            </a:pPr>
            <a:r>
              <a:rPr lang="ja-JP" altLang="en-US" sz="3600" b="1" dirty="0"/>
              <a:t>ショートカット位置の探索</a:t>
            </a:r>
            <a:endParaRPr lang="en-US" altLang="ja-JP" sz="3600" b="1" dirty="0"/>
          </a:p>
        </p:txBody>
      </p:sp>
      <p:sp>
        <p:nvSpPr>
          <p:cNvPr id="4" name="スライド番号プレースホルダー 3">
            <a:extLst>
              <a:ext uri="{FF2B5EF4-FFF2-40B4-BE49-F238E27FC236}">
                <a16:creationId xmlns:a16="http://schemas.microsoft.com/office/drawing/2014/main" id="{7EB821EC-1CAE-4AA9-B559-0B683C4E01FB}"/>
              </a:ext>
            </a:extLst>
          </p:cNvPr>
          <p:cNvSpPr>
            <a:spLocks noGrp="1"/>
          </p:cNvSpPr>
          <p:nvPr>
            <p:ph type="sldNum" sz="quarter" idx="12"/>
          </p:nvPr>
        </p:nvSpPr>
        <p:spPr/>
        <p:txBody>
          <a:bodyPr/>
          <a:lstStyle/>
          <a:p>
            <a:fld id="{304739FC-810C-4CDC-B60F-21F1951FBC64}" type="slidenum">
              <a:rPr kumimoji="1" lang="ja-JP" altLang="en-US" smtClean="0"/>
              <a:t>27</a:t>
            </a:fld>
            <a:endParaRPr kumimoji="1" lang="ja-JP" altLang="en-US"/>
          </a:p>
        </p:txBody>
      </p:sp>
    </p:spTree>
    <p:extLst>
      <p:ext uri="{BB962C8B-B14F-4D97-AF65-F5344CB8AC3E}">
        <p14:creationId xmlns:p14="http://schemas.microsoft.com/office/powerpoint/2010/main" val="3128396690"/>
      </p:ext>
    </p:extLst>
  </p:cSld>
  <p:clrMapOvr>
    <a:masterClrMapping/>
  </p:clrMapOvr>
  <mc:AlternateContent xmlns:mc="http://schemas.openxmlformats.org/markup-compatibility/2006">
    <mc:Choice xmlns:p14="http://schemas.microsoft.com/office/powerpoint/2010/main" Requires="p14">
      <p:transition spd="slow" p14:dur="2000" advTm="13232"/>
    </mc:Choice>
    <mc:Fallback>
      <p:transition spd="slow" advTm="13232"/>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51B4F9-C03D-4E72-A88B-60729FC379C7}"/>
              </a:ext>
            </a:extLst>
          </p:cNvPr>
          <p:cNvSpPr>
            <a:spLocks noGrp="1"/>
          </p:cNvSpPr>
          <p:nvPr>
            <p:ph type="title"/>
          </p:nvPr>
        </p:nvSpPr>
        <p:spPr/>
        <p:txBody>
          <a:bodyPr/>
          <a:lstStyle/>
          <a:p>
            <a:r>
              <a:rPr kumimoji="1" lang="ja-JP" altLang="en-US" dirty="0"/>
              <a:t>ショートカットの条件</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9FE0C42D-899D-4C8E-A2F3-C6551E7CDD87}"/>
                  </a:ext>
                </a:extLst>
              </p:cNvPr>
              <p:cNvSpPr>
                <a:spLocks noGrp="1"/>
              </p:cNvSpPr>
              <p:nvPr>
                <p:ph idx="1"/>
              </p:nvPr>
            </p:nvSpPr>
            <p:spPr>
              <a:xfrm>
                <a:off x="822959" y="1661049"/>
                <a:ext cx="7959091" cy="4531925"/>
              </a:xfrm>
            </p:spPr>
            <p:txBody>
              <a:bodyPr>
                <a:normAutofit fontScale="92500" lnSpcReduction="20000"/>
              </a:bodyPr>
              <a:lstStyle/>
              <a:p>
                <a:pPr marL="331470" indent="-514350">
                  <a:buFont typeface="Wingdings" panose="05000000000000000000" pitchFamily="2" charset="2"/>
                  <a:buChar char="n"/>
                </a:pPr>
                <a:r>
                  <a:rPr lang="ja-JP" altLang="en-US" sz="2200" dirty="0"/>
                  <a:t>次元が同じ場合：</a:t>
                </a:r>
                <a:endParaRPr lang="en-US" altLang="ja-JP" sz="2200" dirty="0"/>
              </a:p>
              <a:p>
                <a:r>
                  <a:rPr lang="en-US" altLang="ja-JP" dirty="0"/>
                  <a:t>    </a:t>
                </a:r>
                <a:r>
                  <a:rPr lang="ja-JP" altLang="en-US" dirty="0"/>
                  <a:t>恒等関数</a:t>
                </a:r>
              </a:p>
              <a:p>
                <a:pPr marL="331470" indent="-514350">
                  <a:buFont typeface="Wingdings" panose="05000000000000000000" pitchFamily="2" charset="2"/>
                  <a:buChar char="n"/>
                </a:pPr>
                <a:r>
                  <a:rPr lang="ja-JP" altLang="en-US" sz="2200" dirty="0"/>
                  <a:t>チャンネル数が違う場合：</a:t>
                </a:r>
                <a:endParaRPr lang="en-US" altLang="ja-JP" sz="2200" dirty="0"/>
              </a:p>
              <a:p>
                <a:r>
                  <a:rPr lang="en-US" altLang="ja-JP" sz="3200" dirty="0"/>
                  <a:t>    Pointwise Convolution</a:t>
                </a:r>
              </a:p>
              <a:p>
                <a:pPr marL="331470" indent="-514350">
                  <a:buFont typeface="Wingdings" panose="05000000000000000000" pitchFamily="2" charset="2"/>
                  <a:buChar char="n"/>
                </a:pPr>
                <a:r>
                  <a:rPr lang="ja-JP" altLang="en-US" sz="2200" dirty="0"/>
                  <a:t>高さと幅が半分の場合：</a:t>
                </a:r>
                <a:endParaRPr lang="en-US" altLang="ja-JP" sz="2200" dirty="0"/>
              </a:p>
              <a:p>
                <a:r>
                  <a:rPr lang="en-US" altLang="ja-JP" sz="3200" dirty="0"/>
                  <a:t>    Factorized Reduce</a:t>
                </a:r>
              </a:p>
              <a:p>
                <a:pPr marL="331470" indent="-514350">
                  <a:buFont typeface="Wingdings" panose="05000000000000000000" pitchFamily="2" charset="2"/>
                  <a:buChar char="n"/>
                </a:pPr>
                <a:r>
                  <a:rPr lang="ja-JP" altLang="en-US" sz="2200" dirty="0"/>
                  <a:t>それ以外の場合：</a:t>
                </a:r>
                <a:endParaRPr lang="en-US" altLang="ja-JP" sz="2200" dirty="0"/>
              </a:p>
              <a:p>
                <a:r>
                  <a:rPr lang="en-US" altLang="ja-JP" sz="3200" dirty="0"/>
                  <a:t>    </a:t>
                </a:r>
                <a:r>
                  <a:rPr lang="ja-JP" altLang="en-US" sz="3200" dirty="0"/>
                  <a:t>ショートカットを定義しない</a:t>
                </a:r>
                <a:endParaRPr lang="en-US" altLang="ja-JP" sz="3200" dirty="0"/>
              </a:p>
              <a:p>
                <a:endParaRPr kumimoji="1" lang="en-US" altLang="ja-JP" dirty="0"/>
              </a:p>
              <a:p>
                <a:pPr marL="201168" lvl="1" indent="0">
                  <a:buNone/>
                </a:pPr>
                <a:r>
                  <a:rPr lang="ja-JP" altLang="en-US" dirty="0"/>
                  <a:t>探索空間：</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61</m:t>
                        </m:r>
                      </m:sup>
                    </m:sSup>
                  </m:oMath>
                </a14:m>
                <a:endParaRPr kumimoji="1" lang="ja-JP" altLang="en-US" dirty="0"/>
              </a:p>
            </p:txBody>
          </p:sp>
        </mc:Choice>
        <mc:Fallback>
          <p:sp>
            <p:nvSpPr>
              <p:cNvPr id="3" name="コンテンツ プレースホルダー 2">
                <a:extLst>
                  <a:ext uri="{FF2B5EF4-FFF2-40B4-BE49-F238E27FC236}">
                    <a16:creationId xmlns:a16="http://schemas.microsoft.com/office/drawing/2014/main" id="{9FE0C42D-899D-4C8E-A2F3-C6551E7CDD87}"/>
                  </a:ext>
                </a:extLst>
              </p:cNvPr>
              <p:cNvSpPr>
                <a:spLocks noGrp="1" noRot="1" noChangeAspect="1" noMove="1" noResize="1" noEditPoints="1" noAdjustHandles="1" noChangeArrowheads="1" noChangeShapeType="1" noTextEdit="1"/>
              </p:cNvSpPr>
              <p:nvPr>
                <p:ph idx="1"/>
              </p:nvPr>
            </p:nvSpPr>
            <p:spPr>
              <a:xfrm>
                <a:off x="822959" y="1661049"/>
                <a:ext cx="7959091" cy="4531925"/>
              </a:xfrm>
              <a:blipFill>
                <a:blip r:embed="rId3"/>
                <a:stretch>
                  <a:fillRect l="-1838" t="-2419" b="-228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A685BFC8-A892-4C9D-9EF2-BCF8D69038FE}"/>
              </a:ext>
            </a:extLst>
          </p:cNvPr>
          <p:cNvSpPr>
            <a:spLocks noGrp="1"/>
          </p:cNvSpPr>
          <p:nvPr>
            <p:ph type="sldNum" sz="quarter" idx="12"/>
          </p:nvPr>
        </p:nvSpPr>
        <p:spPr/>
        <p:txBody>
          <a:bodyPr/>
          <a:lstStyle/>
          <a:p>
            <a:fld id="{304739FC-810C-4CDC-B60F-21F1951FBC64}" type="slidenum">
              <a:rPr kumimoji="1" lang="ja-JP" altLang="en-US" smtClean="0"/>
              <a:t>28</a:t>
            </a:fld>
            <a:endParaRPr kumimoji="1" lang="ja-JP" altLang="en-US"/>
          </a:p>
        </p:txBody>
      </p:sp>
    </p:spTree>
    <p:extLst>
      <p:ext uri="{BB962C8B-B14F-4D97-AF65-F5344CB8AC3E}">
        <p14:creationId xmlns:p14="http://schemas.microsoft.com/office/powerpoint/2010/main" val="3552550135"/>
      </p:ext>
    </p:extLst>
  </p:cSld>
  <p:clrMapOvr>
    <a:masterClrMapping/>
  </p:clrMapOvr>
  <mc:AlternateContent xmlns:mc="http://schemas.openxmlformats.org/markup-compatibility/2006">
    <mc:Choice xmlns:p14="http://schemas.microsoft.com/office/powerpoint/2010/main" Requires="p14">
      <p:transition spd="slow" p14:dur="2000" advTm="58627"/>
    </mc:Choice>
    <mc:Fallback>
      <p:transition spd="slow" advTm="5862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51B4F9-C03D-4E72-A88B-60729FC379C7}"/>
              </a:ext>
            </a:extLst>
          </p:cNvPr>
          <p:cNvSpPr>
            <a:spLocks noGrp="1"/>
          </p:cNvSpPr>
          <p:nvPr>
            <p:ph type="title"/>
          </p:nvPr>
        </p:nvSpPr>
        <p:spPr/>
        <p:txBody>
          <a:bodyPr/>
          <a:lstStyle/>
          <a:p>
            <a:r>
              <a:rPr kumimoji="1" lang="ja-JP" altLang="en-US" dirty="0"/>
              <a:t>ショートカットの条件</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9FE0C42D-899D-4C8E-A2F3-C6551E7CDD87}"/>
                  </a:ext>
                </a:extLst>
              </p:cNvPr>
              <p:cNvSpPr>
                <a:spLocks noGrp="1"/>
              </p:cNvSpPr>
              <p:nvPr>
                <p:ph idx="1"/>
              </p:nvPr>
            </p:nvSpPr>
            <p:spPr>
              <a:xfrm>
                <a:off x="822959" y="1661049"/>
                <a:ext cx="7959091" cy="4531925"/>
              </a:xfrm>
            </p:spPr>
            <p:txBody>
              <a:bodyPr>
                <a:normAutofit fontScale="92500" lnSpcReduction="20000"/>
              </a:bodyPr>
              <a:lstStyle/>
              <a:p>
                <a:pPr marL="331470" indent="-514350">
                  <a:buFont typeface="Wingdings" panose="05000000000000000000" pitchFamily="2" charset="2"/>
                  <a:buChar char="n"/>
                </a:pPr>
                <a:r>
                  <a:rPr lang="ja-JP" altLang="en-US" sz="2200" dirty="0"/>
                  <a:t>次元が同じ場合：</a:t>
                </a:r>
                <a:endParaRPr lang="en-US" altLang="ja-JP" sz="2200" dirty="0"/>
              </a:p>
              <a:p>
                <a:r>
                  <a:rPr lang="en-US" altLang="ja-JP" dirty="0"/>
                  <a:t>    </a:t>
                </a:r>
                <a:r>
                  <a:rPr lang="ja-JP" altLang="en-US" dirty="0"/>
                  <a:t>恒等関数</a:t>
                </a:r>
              </a:p>
              <a:p>
                <a:pPr marL="331470" indent="-514350">
                  <a:buFont typeface="Wingdings" panose="05000000000000000000" pitchFamily="2" charset="2"/>
                  <a:buChar char="n"/>
                </a:pPr>
                <a:r>
                  <a:rPr lang="ja-JP" altLang="en-US" sz="2200" dirty="0"/>
                  <a:t>チャンネル数が違う場合：</a:t>
                </a:r>
                <a:endParaRPr lang="en-US" altLang="ja-JP" sz="2200" dirty="0"/>
              </a:p>
              <a:p>
                <a:r>
                  <a:rPr lang="en-US" altLang="ja-JP" sz="3200" dirty="0"/>
                  <a:t>    Pointwise Convolution</a:t>
                </a:r>
              </a:p>
              <a:p>
                <a:pPr marL="331470" indent="-514350">
                  <a:buFont typeface="Wingdings" panose="05000000000000000000" pitchFamily="2" charset="2"/>
                  <a:buChar char="n"/>
                </a:pPr>
                <a:r>
                  <a:rPr lang="ja-JP" altLang="en-US" sz="2200" dirty="0"/>
                  <a:t>高さと幅が半分の場合：</a:t>
                </a:r>
                <a:endParaRPr lang="en-US" altLang="ja-JP" sz="2200" dirty="0"/>
              </a:p>
              <a:p>
                <a:r>
                  <a:rPr lang="en-US" altLang="ja-JP" sz="3200" dirty="0"/>
                  <a:t>    Factorized Reduce</a:t>
                </a:r>
              </a:p>
              <a:p>
                <a:pPr marL="331470" indent="-514350">
                  <a:buFont typeface="Wingdings" panose="05000000000000000000" pitchFamily="2" charset="2"/>
                  <a:buChar char="n"/>
                </a:pPr>
                <a:r>
                  <a:rPr lang="ja-JP" altLang="en-US" sz="2200" dirty="0"/>
                  <a:t>それ以外の場合：</a:t>
                </a:r>
                <a:endParaRPr lang="en-US" altLang="ja-JP" sz="2200" dirty="0"/>
              </a:p>
              <a:p>
                <a:r>
                  <a:rPr lang="en-US" altLang="ja-JP" sz="3200" dirty="0"/>
                  <a:t>    </a:t>
                </a:r>
                <a:r>
                  <a:rPr lang="ja-JP" altLang="en-US" sz="3200" dirty="0"/>
                  <a:t>ショートカットを定義しない</a:t>
                </a:r>
                <a:endParaRPr lang="en-US" altLang="ja-JP" sz="3200" dirty="0"/>
              </a:p>
              <a:p>
                <a:endParaRPr kumimoji="1" lang="en-US" altLang="ja-JP" dirty="0"/>
              </a:p>
              <a:p>
                <a:pPr marL="201168" lvl="1" indent="0">
                  <a:buNone/>
                </a:pPr>
                <a:r>
                  <a:rPr lang="ja-JP" altLang="en-US" dirty="0"/>
                  <a:t>探索空間：</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61</m:t>
                        </m:r>
                      </m:sup>
                    </m:sSup>
                  </m:oMath>
                </a14:m>
                <a:endParaRPr kumimoji="1" lang="ja-JP" altLang="en-US" dirty="0"/>
              </a:p>
            </p:txBody>
          </p:sp>
        </mc:Choice>
        <mc:Fallback>
          <p:sp>
            <p:nvSpPr>
              <p:cNvPr id="3" name="コンテンツ プレースホルダー 2">
                <a:extLst>
                  <a:ext uri="{FF2B5EF4-FFF2-40B4-BE49-F238E27FC236}">
                    <a16:creationId xmlns:a16="http://schemas.microsoft.com/office/drawing/2014/main" id="{9FE0C42D-899D-4C8E-A2F3-C6551E7CDD87}"/>
                  </a:ext>
                </a:extLst>
              </p:cNvPr>
              <p:cNvSpPr>
                <a:spLocks noGrp="1" noRot="1" noChangeAspect="1" noMove="1" noResize="1" noEditPoints="1" noAdjustHandles="1" noChangeArrowheads="1" noChangeShapeType="1" noTextEdit="1"/>
              </p:cNvSpPr>
              <p:nvPr>
                <p:ph idx="1"/>
              </p:nvPr>
            </p:nvSpPr>
            <p:spPr>
              <a:xfrm>
                <a:off x="822959" y="1661049"/>
                <a:ext cx="7959091" cy="4531925"/>
              </a:xfrm>
              <a:blipFill>
                <a:blip r:embed="rId2"/>
                <a:stretch>
                  <a:fillRect l="-1838" t="-2419" b="-228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A685BFC8-A892-4C9D-9EF2-BCF8D69038FE}"/>
              </a:ext>
            </a:extLst>
          </p:cNvPr>
          <p:cNvSpPr>
            <a:spLocks noGrp="1"/>
          </p:cNvSpPr>
          <p:nvPr>
            <p:ph type="sldNum" sz="quarter" idx="12"/>
          </p:nvPr>
        </p:nvSpPr>
        <p:spPr/>
        <p:txBody>
          <a:bodyPr/>
          <a:lstStyle/>
          <a:p>
            <a:fld id="{304739FC-810C-4CDC-B60F-21F1951FBC64}" type="slidenum">
              <a:rPr kumimoji="1" lang="ja-JP" altLang="en-US" smtClean="0"/>
              <a:t>29</a:t>
            </a:fld>
            <a:endParaRPr kumimoji="1" lang="ja-JP" altLang="en-US"/>
          </a:p>
        </p:txBody>
      </p:sp>
      <p:sp>
        <p:nvSpPr>
          <p:cNvPr id="7" name="右大かっこ 6">
            <a:extLst>
              <a:ext uri="{FF2B5EF4-FFF2-40B4-BE49-F238E27FC236}">
                <a16:creationId xmlns:a16="http://schemas.microsoft.com/office/drawing/2014/main" id="{52FF1A81-E0C8-42E3-AD4C-05E1BE0CF23E}"/>
              </a:ext>
            </a:extLst>
          </p:cNvPr>
          <p:cNvSpPr/>
          <p:nvPr/>
        </p:nvSpPr>
        <p:spPr>
          <a:xfrm>
            <a:off x="6214961" y="1645809"/>
            <a:ext cx="124288" cy="2534714"/>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8330C2A9-CF5C-4CFA-9046-C3216FC7B1EF}"/>
              </a:ext>
            </a:extLst>
          </p:cNvPr>
          <p:cNvCxnSpPr>
            <a:cxnSpLocks/>
            <a:stCxn id="7" idx="2"/>
          </p:cNvCxnSpPr>
          <p:nvPr/>
        </p:nvCxnSpPr>
        <p:spPr>
          <a:xfrm>
            <a:off x="6339249" y="2913166"/>
            <a:ext cx="23364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D075D81B-F8E6-421C-88BA-766AF5C83215}"/>
              </a:ext>
            </a:extLst>
          </p:cNvPr>
          <p:cNvSpPr/>
          <p:nvPr/>
        </p:nvSpPr>
        <p:spPr>
          <a:xfrm>
            <a:off x="6667765" y="2620778"/>
            <a:ext cx="1515158" cy="584775"/>
          </a:xfrm>
          <a:prstGeom prst="rect">
            <a:avLst/>
          </a:prstGeom>
        </p:spPr>
        <p:txBody>
          <a:bodyPr wrap="none">
            <a:spAutoFit/>
          </a:bodyPr>
          <a:lstStyle/>
          <a:p>
            <a:r>
              <a:rPr kumimoji="1" lang="en-US" altLang="ja-JP" sz="3200" dirty="0">
                <a:solidFill>
                  <a:schemeClr val="accent1"/>
                </a:solidFill>
                <a:latin typeface="メイリオ" panose="020B0604030504040204" pitchFamily="50" charset="-128"/>
              </a:rPr>
              <a:t>61</a:t>
            </a:r>
            <a:r>
              <a:rPr kumimoji="1" lang="ja-JP" altLang="en-US" sz="3200" dirty="0">
                <a:solidFill>
                  <a:schemeClr val="accent1"/>
                </a:solidFill>
                <a:latin typeface="メイリオ" panose="020B0604030504040204" pitchFamily="50" charset="-128"/>
              </a:rPr>
              <a:t>箇所</a:t>
            </a:r>
            <a:endParaRPr lang="ja-JP" altLang="en-US" sz="1600" dirty="0">
              <a:solidFill>
                <a:schemeClr val="accent1"/>
              </a:solidFill>
            </a:endParaRPr>
          </a:p>
        </p:txBody>
      </p:sp>
    </p:spTree>
    <p:extLst>
      <p:ext uri="{BB962C8B-B14F-4D97-AF65-F5344CB8AC3E}">
        <p14:creationId xmlns:p14="http://schemas.microsoft.com/office/powerpoint/2010/main" val="1508986655"/>
      </p:ext>
    </p:extLst>
  </p:cSld>
  <p:clrMapOvr>
    <a:masterClrMapping/>
  </p:clrMapOvr>
  <mc:AlternateContent xmlns:mc="http://schemas.openxmlformats.org/markup-compatibility/2006">
    <mc:Choice xmlns:p14="http://schemas.microsoft.com/office/powerpoint/2010/main" Requires="p14">
      <p:transition spd="slow" p14:dur="2000" advTm="58627"/>
    </mc:Choice>
    <mc:Fallback>
      <p:transition spd="slow" advTm="5862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71CDC-97C2-465F-8B9B-AE9D55104F50}"/>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EA6F3566-9A84-4DED-A27B-A69CD8CF6C57}"/>
              </a:ext>
            </a:extLst>
          </p:cNvPr>
          <p:cNvSpPr>
            <a:spLocks noGrp="1"/>
          </p:cNvSpPr>
          <p:nvPr>
            <p:ph idx="1"/>
          </p:nvPr>
        </p:nvSpPr>
        <p:spPr>
          <a:xfrm>
            <a:off x="822959" y="1661049"/>
            <a:ext cx="7543801" cy="4531925"/>
          </a:xfrm>
        </p:spPr>
        <p:txBody>
          <a:bodyPr>
            <a:normAutofit/>
          </a:bodyPr>
          <a:lstStyle/>
          <a:p>
            <a:pPr marL="742950" indent="-742950">
              <a:buFont typeface="+mj-lt"/>
              <a:buAutoNum type="arabicPeriod"/>
            </a:pPr>
            <a:r>
              <a:rPr kumimoji="1" lang="ja-JP" altLang="en-US" dirty="0"/>
              <a:t>はじめに</a:t>
            </a:r>
            <a:endParaRPr kumimoji="1" lang="en-US" altLang="ja-JP" dirty="0"/>
          </a:p>
          <a:p>
            <a:pPr marL="742950" indent="-742950">
              <a:buFont typeface="+mj-lt"/>
              <a:buAutoNum type="arabicPeriod"/>
            </a:pPr>
            <a:r>
              <a:rPr lang="ja-JP" altLang="en-US" dirty="0">
                <a:solidFill>
                  <a:schemeClr val="bg1">
                    <a:lumMod val="75000"/>
                  </a:schemeClr>
                </a:solidFill>
              </a:rPr>
              <a:t>要素技術</a:t>
            </a:r>
            <a:endParaRPr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問題設定</a:t>
            </a:r>
            <a:endParaRPr lang="en-US" altLang="ja-JP" dirty="0">
              <a:solidFill>
                <a:schemeClr val="bg1">
                  <a:lumMod val="75000"/>
                </a:schemeClr>
              </a:solidFill>
            </a:endParaRPr>
          </a:p>
          <a:p>
            <a:pPr marL="742950" indent="-742950">
              <a:buFont typeface="+mj-lt"/>
              <a:buAutoNum type="arabicPeriod"/>
            </a:pPr>
            <a:r>
              <a:rPr kumimoji="1" lang="ja-JP" altLang="en-US" dirty="0">
                <a:solidFill>
                  <a:schemeClr val="bg1">
                    <a:lumMod val="75000"/>
                  </a:schemeClr>
                </a:solidFill>
              </a:rPr>
              <a:t>手法１</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手法２</a:t>
            </a:r>
            <a:r>
              <a:rPr lang="en-US" altLang="ja-JP" dirty="0">
                <a:solidFill>
                  <a:schemeClr val="bg1">
                    <a:lumMod val="75000"/>
                  </a:schemeClr>
                </a:solidFill>
              </a:rPr>
              <a:t>(GA)</a:t>
            </a:r>
          </a:p>
          <a:p>
            <a:pPr marL="742950" indent="-742950">
              <a:buFont typeface="+mj-lt"/>
              <a:buAutoNum type="arabicPeriod"/>
            </a:pPr>
            <a:r>
              <a:rPr kumimoji="1" lang="ja-JP" altLang="en-US" dirty="0">
                <a:solidFill>
                  <a:schemeClr val="bg1">
                    <a:lumMod val="75000"/>
                  </a:schemeClr>
                </a:solidFill>
              </a:rPr>
              <a:t>まとめと今後の課題</a:t>
            </a:r>
          </a:p>
        </p:txBody>
      </p:sp>
      <p:sp>
        <p:nvSpPr>
          <p:cNvPr id="4" name="スライド番号プレースホルダー 3">
            <a:extLst>
              <a:ext uri="{FF2B5EF4-FFF2-40B4-BE49-F238E27FC236}">
                <a16:creationId xmlns:a16="http://schemas.microsoft.com/office/drawing/2014/main" id="{35C788A5-E800-4B67-8212-144F12E0C41A}"/>
              </a:ext>
            </a:extLst>
          </p:cNvPr>
          <p:cNvSpPr>
            <a:spLocks noGrp="1"/>
          </p:cNvSpPr>
          <p:nvPr>
            <p:ph type="sldNum" sz="quarter" idx="12"/>
          </p:nvPr>
        </p:nvSpPr>
        <p:spPr/>
        <p:txBody>
          <a:bodyPr/>
          <a:lstStyle/>
          <a:p>
            <a:fld id="{304739FC-810C-4CDC-B60F-21F1951FBC64}" type="slidenum">
              <a:rPr kumimoji="1" lang="ja-JP" altLang="en-US" smtClean="0"/>
              <a:t>3</a:t>
            </a:fld>
            <a:endParaRPr kumimoji="1" lang="ja-JP" altLang="en-US"/>
          </a:p>
        </p:txBody>
      </p:sp>
    </p:spTree>
    <p:extLst>
      <p:ext uri="{BB962C8B-B14F-4D97-AF65-F5344CB8AC3E}">
        <p14:creationId xmlns:p14="http://schemas.microsoft.com/office/powerpoint/2010/main" val="3063094179"/>
      </p:ext>
    </p:extLst>
  </p:cSld>
  <p:clrMapOvr>
    <a:masterClrMapping/>
  </p:clrMapOvr>
  <mc:AlternateContent xmlns:mc="http://schemas.openxmlformats.org/markup-compatibility/2006">
    <mc:Choice xmlns:p14="http://schemas.microsoft.com/office/powerpoint/2010/main" Requires="p14">
      <p:transition spd="slow" p14:dur="2000" advTm="1060"/>
    </mc:Choice>
    <mc:Fallback>
      <p:transition spd="slow" advTm="106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71CDC-97C2-465F-8B9B-AE9D55104F50}"/>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EA6F3566-9A84-4DED-A27B-A69CD8CF6C57}"/>
              </a:ext>
            </a:extLst>
          </p:cNvPr>
          <p:cNvSpPr>
            <a:spLocks noGrp="1"/>
          </p:cNvSpPr>
          <p:nvPr>
            <p:ph idx="1"/>
          </p:nvPr>
        </p:nvSpPr>
        <p:spPr>
          <a:xfrm>
            <a:off x="822959" y="1661049"/>
            <a:ext cx="7543801" cy="4531925"/>
          </a:xfrm>
        </p:spPr>
        <p:txBody>
          <a:bodyPr/>
          <a:lstStyle/>
          <a:p>
            <a:pPr marL="742950" indent="-742950">
              <a:buFont typeface="+mj-lt"/>
              <a:buAutoNum type="arabicPeriod"/>
            </a:pPr>
            <a:r>
              <a:rPr kumimoji="1" lang="ja-JP" altLang="en-US" dirty="0">
                <a:solidFill>
                  <a:schemeClr val="bg1">
                    <a:lumMod val="75000"/>
                  </a:schemeClr>
                </a:solidFill>
              </a:rPr>
              <a:t>はじめに</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要素技術</a:t>
            </a:r>
            <a:endParaRPr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問題設定</a:t>
            </a:r>
            <a:endParaRPr lang="en-US" altLang="ja-JP" dirty="0">
              <a:solidFill>
                <a:schemeClr val="bg1">
                  <a:lumMod val="75000"/>
                </a:schemeClr>
              </a:solidFill>
            </a:endParaRPr>
          </a:p>
          <a:p>
            <a:pPr marL="742950" indent="-742950">
              <a:buFont typeface="+mj-lt"/>
              <a:buAutoNum type="arabicPeriod"/>
            </a:pPr>
            <a:r>
              <a:rPr kumimoji="1" lang="ja-JP" altLang="en-US" dirty="0"/>
              <a:t>手法１</a:t>
            </a:r>
            <a:endParaRPr kumimoji="1" lang="en-US" altLang="ja-JP" dirty="0"/>
          </a:p>
          <a:p>
            <a:pPr marL="742950" indent="-742950">
              <a:buFont typeface="+mj-lt"/>
              <a:buAutoNum type="arabicPeriod"/>
            </a:pPr>
            <a:r>
              <a:rPr lang="ja-JP" altLang="en-US" dirty="0">
                <a:solidFill>
                  <a:schemeClr val="bg1">
                    <a:lumMod val="75000"/>
                  </a:schemeClr>
                </a:solidFill>
              </a:rPr>
              <a:t>手法２</a:t>
            </a:r>
            <a:r>
              <a:rPr lang="en-US" altLang="ja-JP" dirty="0">
                <a:solidFill>
                  <a:schemeClr val="bg1">
                    <a:lumMod val="75000"/>
                  </a:schemeClr>
                </a:solidFill>
              </a:rPr>
              <a:t>(GA)</a:t>
            </a:r>
          </a:p>
          <a:p>
            <a:pPr marL="742950" indent="-742950">
              <a:buFont typeface="+mj-lt"/>
              <a:buAutoNum type="arabicPeriod"/>
            </a:pPr>
            <a:r>
              <a:rPr kumimoji="1" lang="ja-JP" altLang="en-US" dirty="0">
                <a:solidFill>
                  <a:schemeClr val="bg1">
                    <a:lumMod val="75000"/>
                  </a:schemeClr>
                </a:solidFill>
              </a:rPr>
              <a:t>まとめと今後の課題</a:t>
            </a:r>
          </a:p>
        </p:txBody>
      </p:sp>
      <p:sp>
        <p:nvSpPr>
          <p:cNvPr id="4" name="スライド番号プレースホルダー 3">
            <a:extLst>
              <a:ext uri="{FF2B5EF4-FFF2-40B4-BE49-F238E27FC236}">
                <a16:creationId xmlns:a16="http://schemas.microsoft.com/office/drawing/2014/main" id="{35C788A5-E800-4B67-8212-144F12E0C41A}"/>
              </a:ext>
            </a:extLst>
          </p:cNvPr>
          <p:cNvSpPr>
            <a:spLocks noGrp="1"/>
          </p:cNvSpPr>
          <p:nvPr>
            <p:ph type="sldNum" sz="quarter" idx="12"/>
          </p:nvPr>
        </p:nvSpPr>
        <p:spPr/>
        <p:txBody>
          <a:bodyPr/>
          <a:lstStyle/>
          <a:p>
            <a:fld id="{304739FC-810C-4CDC-B60F-21F1951FBC64}" type="slidenum">
              <a:rPr kumimoji="1" lang="ja-JP" altLang="en-US" smtClean="0"/>
              <a:t>30</a:t>
            </a:fld>
            <a:endParaRPr kumimoji="1" lang="ja-JP" altLang="en-US"/>
          </a:p>
        </p:txBody>
      </p:sp>
    </p:spTree>
    <p:extLst>
      <p:ext uri="{BB962C8B-B14F-4D97-AF65-F5344CB8AC3E}">
        <p14:creationId xmlns:p14="http://schemas.microsoft.com/office/powerpoint/2010/main" val="1067326843"/>
      </p:ext>
    </p:extLst>
  </p:cSld>
  <p:clrMapOvr>
    <a:masterClrMapping/>
  </p:clrMapOvr>
  <mc:AlternateContent xmlns:mc="http://schemas.openxmlformats.org/markup-compatibility/2006">
    <mc:Choice xmlns:p14="http://schemas.microsoft.com/office/powerpoint/2010/main" Requires="p14">
      <p:transition spd="slow" p14:dur="2000" advTm="1650"/>
    </mc:Choice>
    <mc:Fallback>
      <p:transition spd="slow" advTm="165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提案手法</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a:xfrm>
                <a:off x="822959" y="1661050"/>
                <a:ext cx="7543801" cy="739250"/>
              </a:xfrm>
            </p:spPr>
            <p:txBody>
              <a:bodyPr>
                <a:normAutofit/>
              </a:bodyPr>
              <a:lstStyle/>
              <a:p>
                <a14:m>
                  <m:oMath xmlns:m="http://schemas.openxmlformats.org/officeDocument/2006/math">
                    <m:r>
                      <a:rPr lang="en-US" altLang="ja-JP" i="1" dirty="0" smtClean="0">
                        <a:latin typeface="Cambria Math" panose="02040503050406030204" pitchFamily="18" charset="0"/>
                      </a:rPr>
                      <m:t>𝛼</m:t>
                    </m:r>
                  </m:oMath>
                </a14:m>
                <a:r>
                  <a:rPr lang="en-US" altLang="ja-JP" dirty="0"/>
                  <a:t> </a:t>
                </a:r>
                <a:r>
                  <a:rPr lang="ja-JP" altLang="en-US" dirty="0"/>
                  <a:t>に対する重み補正 </a:t>
                </a:r>
                <a14:m>
                  <m:oMath xmlns:m="http://schemas.openxmlformats.org/officeDocument/2006/math">
                    <m:r>
                      <a:rPr lang="en-US" altLang="ja-JP" i="1" dirty="0" smtClean="0">
                        <a:latin typeface="Cambria Math" panose="02040503050406030204" pitchFamily="18" charset="0"/>
                      </a:rPr>
                      <m:t>𝛽</m:t>
                    </m:r>
                  </m:oMath>
                </a14:m>
                <a:r>
                  <a:rPr lang="en-US" altLang="ja-JP" dirty="0"/>
                  <a:t> </a:t>
                </a:r>
              </a:p>
            </p:txBody>
          </p:sp>
        </mc:Choice>
        <mc:Fallback>
          <p:sp>
            <p:nvSpPr>
              <p:cNvPr id="3" name="コンテンツ プレースホルダー 2">
                <a:extLst>
                  <a:ext uri="{FF2B5EF4-FFF2-40B4-BE49-F238E27FC236}">
                    <a16:creationId xmlns:a16="http://schemas.microsoft.com/office/drawing/2014/main" id="{16CD0B30-B81C-48A7-AD69-55ECEFD9088C}"/>
                  </a:ext>
                </a:extLst>
              </p:cNvPr>
              <p:cNvSpPr>
                <a:spLocks noGrp="1" noRot="1" noChangeAspect="1" noMove="1" noResize="1" noEditPoints="1" noAdjustHandles="1" noChangeArrowheads="1" noChangeShapeType="1" noTextEdit="1"/>
              </p:cNvSpPr>
              <p:nvPr>
                <p:ph idx="1"/>
              </p:nvPr>
            </p:nvSpPr>
            <p:spPr>
              <a:xfrm>
                <a:off x="822959" y="1661050"/>
                <a:ext cx="7543801" cy="739250"/>
              </a:xfrm>
              <a:blipFill>
                <a:blip r:embed="rId3"/>
                <a:stretch>
                  <a:fillRect t="-16393" b="-1311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31</a:t>
            </a:fld>
            <a:endParaRPr kumimoji="1" lang="ja-JP" altLang="en-US"/>
          </a:p>
        </p:txBody>
      </p:sp>
      <p:pic>
        <p:nvPicPr>
          <p:cNvPr id="15362" name="Picture 2" descr="\begin{align*}&#10;  x_i = f^{\mathrm{c}}_{i-1, i}(x_{i-1}) + \beta_i \sum_{j \in S_i} \alpha_{ij} f^{\mathrm{s}}_{j, i} (x_j)&#10;\end{align*}">
            <a:extLst>
              <a:ext uri="{FF2B5EF4-FFF2-40B4-BE49-F238E27FC236}">
                <a16:creationId xmlns:a16="http://schemas.microsoft.com/office/drawing/2014/main" id="{57C1CF7F-89AF-4E7F-AAE7-CC5150F62BC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3187"/>
          <a:stretch/>
        </p:blipFill>
        <p:spPr bwMode="auto">
          <a:xfrm>
            <a:off x="1433512" y="2689750"/>
            <a:ext cx="2938463" cy="9144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コンテンツ プレースホルダー 2">
                <a:extLst>
                  <a:ext uri="{FF2B5EF4-FFF2-40B4-BE49-F238E27FC236}">
                    <a16:creationId xmlns:a16="http://schemas.microsoft.com/office/drawing/2014/main" id="{7012745E-292C-46BF-855A-2A4082BADC9C}"/>
                  </a:ext>
                </a:extLst>
              </p:cNvPr>
              <p:cNvSpPr txBox="1">
                <a:spLocks/>
              </p:cNvSpPr>
              <p:nvPr/>
            </p:nvSpPr>
            <p:spPr>
              <a:xfrm>
                <a:off x="822959" y="4010012"/>
                <a:ext cx="7543801" cy="2009788"/>
              </a:xfrm>
              <a:prstGeom prst="rect">
                <a:avLst/>
              </a:prstGeom>
            </p:spPr>
            <p:txBody>
              <a:bodyPr vert="horz" lIns="0" tIns="45720" rIns="0" bIns="45720" rtlCol="0">
                <a:normAutofit fontScale="92500" lnSpcReduction="10000"/>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𝑓</m:t>
                        </m:r>
                      </m:e>
                      <m:sup>
                        <m:r>
                          <a:rPr lang="en-US" altLang="ja-JP" sz="2800" b="0" i="1" smtClean="0">
                            <a:latin typeface="Cambria Math" panose="02040503050406030204" pitchFamily="18" charset="0"/>
                          </a:rPr>
                          <m:t>𝑐</m:t>
                        </m:r>
                      </m:sup>
                    </m:sSup>
                  </m:oMath>
                </a14:m>
                <a:r>
                  <a:rPr lang="ja-JP" altLang="en-US" sz="2800" dirty="0"/>
                  <a:t> 畳み込み関数</a:t>
                </a:r>
                <a:endParaRPr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𝑓</m:t>
                        </m:r>
                      </m:e>
                      <m:sup>
                        <m:r>
                          <a:rPr lang="en-US" altLang="ja-JP" sz="2800" b="0" i="1" smtClean="0">
                            <a:latin typeface="Cambria Math" panose="02040503050406030204" pitchFamily="18" charset="0"/>
                          </a:rPr>
                          <m:t>𝑠</m:t>
                        </m:r>
                      </m:sup>
                    </m:sSup>
                  </m:oMath>
                </a14:m>
                <a:r>
                  <a:rPr lang="en-US" altLang="ja-JP" sz="2800" dirty="0"/>
                  <a:t> </a:t>
                </a:r>
                <a:r>
                  <a:rPr lang="ja-JP" altLang="en-US" sz="2800" dirty="0"/>
                  <a:t>ショートカット関数</a:t>
                </a:r>
                <a:endParaRPr lang="en-US" altLang="ja-JP" sz="2800" dirty="0"/>
              </a:p>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𝑆</m:t>
                        </m:r>
                      </m:e>
                      <m:sub>
                        <m:r>
                          <a:rPr lang="en-US" altLang="ja-JP" sz="2800" b="0" i="1" smtClean="0">
                            <a:latin typeface="Cambria Math" panose="02040503050406030204" pitchFamily="18" charset="0"/>
                          </a:rPr>
                          <m:t>𝑖</m:t>
                        </m:r>
                      </m:sub>
                    </m:sSub>
                  </m:oMath>
                </a14:m>
                <a:r>
                  <a:rPr lang="en-US" altLang="ja-JP" sz="2800" dirty="0"/>
                  <a:t> </a:t>
                </a:r>
                <a:r>
                  <a:rPr lang="ja-JP" altLang="en-US" sz="2800" dirty="0"/>
                  <a:t>ノード </a:t>
                </a:r>
                <a14:m>
                  <m:oMath xmlns:m="http://schemas.openxmlformats.org/officeDocument/2006/math">
                    <m:r>
                      <a:rPr lang="en-US" altLang="ja-JP" sz="2800" i="1" dirty="0" smtClean="0">
                        <a:latin typeface="Cambria Math" panose="02040503050406030204" pitchFamily="18" charset="0"/>
                      </a:rPr>
                      <m:t>𝑖</m:t>
                    </m:r>
                  </m:oMath>
                </a14:m>
                <a:r>
                  <a:rPr lang="en-US" altLang="ja-JP" sz="2800" dirty="0"/>
                  <a:t> </a:t>
                </a:r>
                <a:r>
                  <a:rPr lang="ja-JP" altLang="en-US" sz="2800" dirty="0"/>
                  <a:t>とショートカット接続する</a:t>
                </a:r>
                <a:endParaRPr lang="en-US" altLang="ja-JP" sz="2800" dirty="0"/>
              </a:p>
              <a:p>
                <a:r>
                  <a:rPr lang="en-US" altLang="ja-JP" sz="2800" dirty="0"/>
                  <a:t>    </a:t>
                </a:r>
                <a:r>
                  <a:rPr lang="ja-JP" altLang="en-US" sz="2800" dirty="0"/>
                  <a:t>先行ノードのインデックス集合</a:t>
                </a:r>
                <a:endParaRPr lang="en-US" altLang="ja-JP" sz="3200" dirty="0"/>
              </a:p>
            </p:txBody>
          </p:sp>
        </mc:Choice>
        <mc:Fallback>
          <p:sp>
            <p:nvSpPr>
              <p:cNvPr id="6" name="コンテンツ プレースホルダー 2">
                <a:extLst>
                  <a:ext uri="{FF2B5EF4-FFF2-40B4-BE49-F238E27FC236}">
                    <a16:creationId xmlns:a16="http://schemas.microsoft.com/office/drawing/2014/main" id="{7012745E-292C-46BF-855A-2A4082BADC9C}"/>
                  </a:ext>
                </a:extLst>
              </p:cNvPr>
              <p:cNvSpPr txBox="1">
                <a:spLocks noRot="1" noChangeAspect="1" noMove="1" noResize="1" noEditPoints="1" noAdjustHandles="1" noChangeArrowheads="1" noChangeShapeType="1" noTextEdit="1"/>
              </p:cNvSpPr>
              <p:nvPr/>
            </p:nvSpPr>
            <p:spPr>
              <a:xfrm>
                <a:off x="822959" y="4010012"/>
                <a:ext cx="7543801" cy="2009788"/>
              </a:xfrm>
              <a:prstGeom prst="rect">
                <a:avLst/>
              </a:prstGeom>
              <a:blipFill>
                <a:blip r:embed="rId5"/>
                <a:stretch>
                  <a:fillRect l="-2019" t="-5152" b="-272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29731819"/>
      </p:ext>
    </p:extLst>
  </p:cSld>
  <p:clrMapOvr>
    <a:masterClrMapping/>
  </p:clrMapOvr>
  <mc:AlternateContent xmlns:mc="http://schemas.openxmlformats.org/markup-compatibility/2006">
    <mc:Choice xmlns:p14="http://schemas.microsoft.com/office/powerpoint/2010/main" Requires="p14">
      <p:transition spd="slow" p14:dur="2000" advTm="45424"/>
    </mc:Choice>
    <mc:Fallback>
      <p:transition spd="slow" advTm="45424"/>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提案手法</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a:xfrm>
                <a:off x="822959" y="1661050"/>
                <a:ext cx="7543801" cy="739250"/>
              </a:xfrm>
            </p:spPr>
            <p:txBody>
              <a:bodyPr>
                <a:normAutofit/>
              </a:bodyPr>
              <a:lstStyle/>
              <a:p>
                <a14:m>
                  <m:oMath xmlns:m="http://schemas.openxmlformats.org/officeDocument/2006/math">
                    <m:r>
                      <a:rPr lang="en-US" altLang="ja-JP" i="1" dirty="0" smtClean="0">
                        <a:latin typeface="Cambria Math" panose="02040503050406030204" pitchFamily="18" charset="0"/>
                      </a:rPr>
                      <m:t>𝛼</m:t>
                    </m:r>
                  </m:oMath>
                </a14:m>
                <a:r>
                  <a:rPr lang="en-US" altLang="ja-JP" dirty="0"/>
                  <a:t> </a:t>
                </a:r>
                <a:r>
                  <a:rPr lang="ja-JP" altLang="en-US" dirty="0"/>
                  <a:t>に対する重み補正 </a:t>
                </a:r>
                <a14:m>
                  <m:oMath xmlns:m="http://schemas.openxmlformats.org/officeDocument/2006/math">
                    <m:r>
                      <a:rPr lang="en-US" altLang="ja-JP" i="1" dirty="0" smtClean="0">
                        <a:latin typeface="Cambria Math" panose="02040503050406030204" pitchFamily="18" charset="0"/>
                      </a:rPr>
                      <m:t>𝛽</m:t>
                    </m:r>
                  </m:oMath>
                </a14:m>
                <a:r>
                  <a:rPr lang="en-US" altLang="ja-JP" dirty="0"/>
                  <a:t> </a:t>
                </a:r>
              </a:p>
            </p:txBody>
          </p:sp>
        </mc:Choice>
        <mc:Fallback>
          <p:sp>
            <p:nvSpPr>
              <p:cNvPr id="3" name="コンテンツ プレースホルダー 2">
                <a:extLst>
                  <a:ext uri="{FF2B5EF4-FFF2-40B4-BE49-F238E27FC236}">
                    <a16:creationId xmlns:a16="http://schemas.microsoft.com/office/drawing/2014/main" id="{16CD0B30-B81C-48A7-AD69-55ECEFD9088C}"/>
                  </a:ext>
                </a:extLst>
              </p:cNvPr>
              <p:cNvSpPr>
                <a:spLocks noGrp="1" noRot="1" noChangeAspect="1" noMove="1" noResize="1" noEditPoints="1" noAdjustHandles="1" noChangeArrowheads="1" noChangeShapeType="1" noTextEdit="1"/>
              </p:cNvSpPr>
              <p:nvPr>
                <p:ph idx="1"/>
              </p:nvPr>
            </p:nvSpPr>
            <p:spPr>
              <a:xfrm>
                <a:off x="822959" y="1661050"/>
                <a:ext cx="7543801" cy="739250"/>
              </a:xfrm>
              <a:blipFill>
                <a:blip r:embed="rId3"/>
                <a:stretch>
                  <a:fillRect t="-16393" b="-1311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32</a:t>
            </a:fld>
            <a:endParaRPr kumimoji="1" lang="ja-JP" altLang="en-US"/>
          </a:p>
        </p:txBody>
      </p:sp>
      <p:pic>
        <p:nvPicPr>
          <p:cNvPr id="15362" name="Picture 2" descr="\begin{align*}&#10;  x_i = f^{\mathrm{c}}_{i-1, i}(x_{i-1}) + \beta_i \sum_{j \in S_i} \alpha_{ij} f^{\mathrm{s}}_{j, i} (x_j)&#10;\end{align*}">
            <a:extLst>
              <a:ext uri="{FF2B5EF4-FFF2-40B4-BE49-F238E27FC236}">
                <a16:creationId xmlns:a16="http://schemas.microsoft.com/office/drawing/2014/main" id="{57C1CF7F-89AF-4E7F-AAE7-CC5150F62B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3512" y="2689750"/>
            <a:ext cx="6276975" cy="9144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コンテンツ プレースホルダー 2">
                <a:extLst>
                  <a:ext uri="{FF2B5EF4-FFF2-40B4-BE49-F238E27FC236}">
                    <a16:creationId xmlns:a16="http://schemas.microsoft.com/office/drawing/2014/main" id="{7012745E-292C-46BF-855A-2A4082BADC9C}"/>
                  </a:ext>
                </a:extLst>
              </p:cNvPr>
              <p:cNvSpPr txBox="1">
                <a:spLocks/>
              </p:cNvSpPr>
              <p:nvPr/>
            </p:nvSpPr>
            <p:spPr>
              <a:xfrm>
                <a:off x="822959" y="4010012"/>
                <a:ext cx="7543801" cy="2009788"/>
              </a:xfrm>
              <a:prstGeom prst="rect">
                <a:avLst/>
              </a:prstGeom>
            </p:spPr>
            <p:txBody>
              <a:bodyPr vert="horz" lIns="0" tIns="45720" rIns="0" bIns="45720" rtlCol="0">
                <a:normAutofit fontScale="92500" lnSpcReduction="10000"/>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𝑓</m:t>
                        </m:r>
                      </m:e>
                      <m:sup>
                        <m:r>
                          <a:rPr lang="en-US" altLang="ja-JP" sz="2800" b="0" i="1" smtClean="0">
                            <a:latin typeface="Cambria Math" panose="02040503050406030204" pitchFamily="18" charset="0"/>
                          </a:rPr>
                          <m:t>𝑐</m:t>
                        </m:r>
                      </m:sup>
                    </m:sSup>
                  </m:oMath>
                </a14:m>
                <a:r>
                  <a:rPr lang="ja-JP" altLang="en-US" sz="2800" dirty="0"/>
                  <a:t> 畳み込み関数</a:t>
                </a:r>
                <a:endParaRPr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𝑓</m:t>
                        </m:r>
                      </m:e>
                      <m:sup>
                        <m:r>
                          <a:rPr lang="en-US" altLang="ja-JP" sz="2800" b="0" i="1" smtClean="0">
                            <a:latin typeface="Cambria Math" panose="02040503050406030204" pitchFamily="18" charset="0"/>
                          </a:rPr>
                          <m:t>𝑠</m:t>
                        </m:r>
                      </m:sup>
                    </m:sSup>
                  </m:oMath>
                </a14:m>
                <a:r>
                  <a:rPr lang="en-US" altLang="ja-JP" sz="2800" dirty="0"/>
                  <a:t> </a:t>
                </a:r>
                <a:r>
                  <a:rPr lang="ja-JP" altLang="en-US" sz="2800" dirty="0"/>
                  <a:t>ショートカット関数</a:t>
                </a:r>
                <a:endParaRPr lang="en-US" altLang="ja-JP" sz="2800" dirty="0"/>
              </a:p>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𝑆</m:t>
                        </m:r>
                      </m:e>
                      <m:sub>
                        <m:r>
                          <a:rPr lang="en-US" altLang="ja-JP" sz="2800" b="0" i="1" smtClean="0">
                            <a:latin typeface="Cambria Math" panose="02040503050406030204" pitchFamily="18" charset="0"/>
                          </a:rPr>
                          <m:t>𝑖</m:t>
                        </m:r>
                      </m:sub>
                    </m:sSub>
                  </m:oMath>
                </a14:m>
                <a:r>
                  <a:rPr lang="en-US" altLang="ja-JP" sz="2800" dirty="0"/>
                  <a:t> </a:t>
                </a:r>
                <a:r>
                  <a:rPr lang="ja-JP" altLang="en-US" sz="2800" dirty="0"/>
                  <a:t>ノード </a:t>
                </a:r>
                <a14:m>
                  <m:oMath xmlns:m="http://schemas.openxmlformats.org/officeDocument/2006/math">
                    <m:r>
                      <a:rPr lang="en-US" altLang="ja-JP" sz="2800" i="1" dirty="0" smtClean="0">
                        <a:latin typeface="Cambria Math" panose="02040503050406030204" pitchFamily="18" charset="0"/>
                      </a:rPr>
                      <m:t>𝑖</m:t>
                    </m:r>
                  </m:oMath>
                </a14:m>
                <a:r>
                  <a:rPr lang="en-US" altLang="ja-JP" sz="2800" dirty="0"/>
                  <a:t> </a:t>
                </a:r>
                <a:r>
                  <a:rPr lang="ja-JP" altLang="en-US" sz="2800" dirty="0"/>
                  <a:t>とショートカット接続する</a:t>
                </a:r>
                <a:endParaRPr lang="en-US" altLang="ja-JP" sz="2800" dirty="0"/>
              </a:p>
              <a:p>
                <a:r>
                  <a:rPr lang="en-US" altLang="ja-JP" sz="2800" dirty="0"/>
                  <a:t>    </a:t>
                </a:r>
                <a:r>
                  <a:rPr lang="ja-JP" altLang="en-US" sz="2800" dirty="0"/>
                  <a:t>先行ノードのインデックス集合</a:t>
                </a:r>
                <a:endParaRPr lang="en-US" altLang="ja-JP" sz="3200" dirty="0"/>
              </a:p>
            </p:txBody>
          </p:sp>
        </mc:Choice>
        <mc:Fallback>
          <p:sp>
            <p:nvSpPr>
              <p:cNvPr id="6" name="コンテンツ プレースホルダー 2">
                <a:extLst>
                  <a:ext uri="{FF2B5EF4-FFF2-40B4-BE49-F238E27FC236}">
                    <a16:creationId xmlns:a16="http://schemas.microsoft.com/office/drawing/2014/main" id="{7012745E-292C-46BF-855A-2A4082BADC9C}"/>
                  </a:ext>
                </a:extLst>
              </p:cNvPr>
              <p:cNvSpPr txBox="1">
                <a:spLocks noRot="1" noChangeAspect="1" noMove="1" noResize="1" noEditPoints="1" noAdjustHandles="1" noChangeArrowheads="1" noChangeShapeType="1" noTextEdit="1"/>
              </p:cNvSpPr>
              <p:nvPr/>
            </p:nvSpPr>
            <p:spPr>
              <a:xfrm>
                <a:off x="822959" y="4010012"/>
                <a:ext cx="7543801" cy="2009788"/>
              </a:xfrm>
              <a:prstGeom prst="rect">
                <a:avLst/>
              </a:prstGeom>
              <a:blipFill>
                <a:blip r:embed="rId5"/>
                <a:stretch>
                  <a:fillRect l="-2019" t="-5152" b="-2727"/>
                </a:stretch>
              </a:blipFill>
            </p:spPr>
            <p:txBody>
              <a:bodyPr/>
              <a:lstStyle/>
              <a:p>
                <a:r>
                  <a:rPr lang="ja-JP" altLang="en-US">
                    <a:noFill/>
                  </a:rPr>
                  <a:t> </a:t>
                </a:r>
              </a:p>
            </p:txBody>
          </p:sp>
        </mc:Fallback>
      </mc:AlternateContent>
      <p:sp>
        <p:nvSpPr>
          <p:cNvPr id="5" name="正方形/長方形 4">
            <a:extLst>
              <a:ext uri="{FF2B5EF4-FFF2-40B4-BE49-F238E27FC236}">
                <a16:creationId xmlns:a16="http://schemas.microsoft.com/office/drawing/2014/main" id="{4E9B8EF6-B92D-480D-A238-C70366E0DB23}"/>
              </a:ext>
            </a:extLst>
          </p:cNvPr>
          <p:cNvSpPr/>
          <p:nvPr/>
        </p:nvSpPr>
        <p:spPr>
          <a:xfrm>
            <a:off x="4714875" y="2686050"/>
            <a:ext cx="476250" cy="59055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029113001"/>
      </p:ext>
    </p:extLst>
  </p:cSld>
  <p:clrMapOvr>
    <a:masterClrMapping/>
  </p:clrMapOvr>
  <mc:AlternateContent xmlns:mc="http://schemas.openxmlformats.org/markup-compatibility/2006">
    <mc:Choice xmlns:p14="http://schemas.microsoft.com/office/powerpoint/2010/main" Requires="p14">
      <p:transition spd="slow" p14:dur="2000" advTm="45424"/>
    </mc:Choice>
    <mc:Fallback>
      <p:transition spd="slow" advTm="45424"/>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提案手法</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a:xfrm>
                <a:off x="822959" y="1661050"/>
                <a:ext cx="7543801" cy="739250"/>
              </a:xfrm>
            </p:spPr>
            <p:txBody>
              <a:bodyPr>
                <a:normAutofit/>
              </a:bodyPr>
              <a:lstStyle/>
              <a:p>
                <a14:m>
                  <m:oMath xmlns:m="http://schemas.openxmlformats.org/officeDocument/2006/math">
                    <m:r>
                      <a:rPr lang="en-US" altLang="ja-JP" i="1" dirty="0" smtClean="0">
                        <a:latin typeface="Cambria Math" panose="02040503050406030204" pitchFamily="18" charset="0"/>
                      </a:rPr>
                      <m:t>𝛼</m:t>
                    </m:r>
                  </m:oMath>
                </a14:m>
                <a:r>
                  <a:rPr lang="en-US" altLang="ja-JP" dirty="0"/>
                  <a:t> </a:t>
                </a:r>
                <a:r>
                  <a:rPr lang="ja-JP" altLang="en-US" dirty="0"/>
                  <a:t>に対する重み補正 </a:t>
                </a:r>
                <a14:m>
                  <m:oMath xmlns:m="http://schemas.openxmlformats.org/officeDocument/2006/math">
                    <m:r>
                      <a:rPr lang="en-US" altLang="ja-JP" i="1" dirty="0" smtClean="0">
                        <a:latin typeface="Cambria Math" panose="02040503050406030204" pitchFamily="18" charset="0"/>
                      </a:rPr>
                      <m:t>𝛽</m:t>
                    </m:r>
                  </m:oMath>
                </a14:m>
                <a:r>
                  <a:rPr lang="en-US" altLang="ja-JP" dirty="0"/>
                  <a:t> </a:t>
                </a:r>
              </a:p>
            </p:txBody>
          </p:sp>
        </mc:Choice>
        <mc:Fallback>
          <p:sp>
            <p:nvSpPr>
              <p:cNvPr id="3" name="コンテンツ プレースホルダー 2">
                <a:extLst>
                  <a:ext uri="{FF2B5EF4-FFF2-40B4-BE49-F238E27FC236}">
                    <a16:creationId xmlns:a16="http://schemas.microsoft.com/office/drawing/2014/main" id="{16CD0B30-B81C-48A7-AD69-55ECEFD9088C}"/>
                  </a:ext>
                </a:extLst>
              </p:cNvPr>
              <p:cNvSpPr>
                <a:spLocks noGrp="1" noRot="1" noChangeAspect="1" noMove="1" noResize="1" noEditPoints="1" noAdjustHandles="1" noChangeArrowheads="1" noChangeShapeType="1" noTextEdit="1"/>
              </p:cNvSpPr>
              <p:nvPr>
                <p:ph idx="1"/>
              </p:nvPr>
            </p:nvSpPr>
            <p:spPr>
              <a:xfrm>
                <a:off x="822959" y="1661050"/>
                <a:ext cx="7543801" cy="739250"/>
              </a:xfrm>
              <a:blipFill>
                <a:blip r:embed="rId3"/>
                <a:stretch>
                  <a:fillRect t="-16393" b="-1311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33</a:t>
            </a:fld>
            <a:endParaRPr kumimoji="1" lang="ja-JP" altLang="en-US"/>
          </a:p>
        </p:txBody>
      </p:sp>
      <p:pic>
        <p:nvPicPr>
          <p:cNvPr id="15362" name="Picture 2" descr="\begin{align*}&#10;  x_i = f^{\mathrm{c}}_{i-1, i}(x_{i-1}) + \beta_i \sum_{j \in S_i} \alpha_{ij} f^{\mathrm{s}}_{j, i} (x_j)&#10;\end{align*}">
            <a:extLst>
              <a:ext uri="{FF2B5EF4-FFF2-40B4-BE49-F238E27FC236}">
                <a16:creationId xmlns:a16="http://schemas.microsoft.com/office/drawing/2014/main" id="{57C1CF7F-89AF-4E7F-AAE7-CC5150F62B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3512" y="2689750"/>
            <a:ext cx="6276975" cy="9144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コンテンツ プレースホルダー 2">
                <a:extLst>
                  <a:ext uri="{FF2B5EF4-FFF2-40B4-BE49-F238E27FC236}">
                    <a16:creationId xmlns:a16="http://schemas.microsoft.com/office/drawing/2014/main" id="{7012745E-292C-46BF-855A-2A4082BADC9C}"/>
                  </a:ext>
                </a:extLst>
              </p:cNvPr>
              <p:cNvSpPr txBox="1">
                <a:spLocks/>
              </p:cNvSpPr>
              <p:nvPr/>
            </p:nvSpPr>
            <p:spPr>
              <a:xfrm>
                <a:off x="822959" y="4010012"/>
                <a:ext cx="7543801" cy="2009788"/>
              </a:xfrm>
              <a:prstGeom prst="rect">
                <a:avLst/>
              </a:prstGeom>
            </p:spPr>
            <p:txBody>
              <a:bodyPr vert="horz" lIns="0" tIns="45720" rIns="0" bIns="45720" rtlCol="0">
                <a:normAutofit fontScale="92500" lnSpcReduction="10000"/>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𝑓</m:t>
                        </m:r>
                      </m:e>
                      <m:sup>
                        <m:r>
                          <a:rPr lang="en-US" altLang="ja-JP" sz="2800" b="0" i="1" smtClean="0">
                            <a:latin typeface="Cambria Math" panose="02040503050406030204" pitchFamily="18" charset="0"/>
                          </a:rPr>
                          <m:t>𝑐</m:t>
                        </m:r>
                      </m:sup>
                    </m:sSup>
                  </m:oMath>
                </a14:m>
                <a:r>
                  <a:rPr lang="ja-JP" altLang="en-US" sz="2800" dirty="0"/>
                  <a:t> 畳み込み関数</a:t>
                </a:r>
                <a:endParaRPr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𝑓</m:t>
                        </m:r>
                      </m:e>
                      <m:sup>
                        <m:r>
                          <a:rPr lang="en-US" altLang="ja-JP" sz="2800" b="0" i="1" smtClean="0">
                            <a:latin typeface="Cambria Math" panose="02040503050406030204" pitchFamily="18" charset="0"/>
                          </a:rPr>
                          <m:t>𝑠</m:t>
                        </m:r>
                      </m:sup>
                    </m:sSup>
                  </m:oMath>
                </a14:m>
                <a:r>
                  <a:rPr lang="en-US" altLang="ja-JP" sz="2800" dirty="0"/>
                  <a:t> </a:t>
                </a:r>
                <a:r>
                  <a:rPr lang="ja-JP" altLang="en-US" sz="2800" dirty="0"/>
                  <a:t>ショートカット関数</a:t>
                </a:r>
                <a:endParaRPr lang="en-US" altLang="ja-JP" sz="2800" dirty="0"/>
              </a:p>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𝑆</m:t>
                        </m:r>
                      </m:e>
                      <m:sub>
                        <m:r>
                          <a:rPr lang="en-US" altLang="ja-JP" sz="2800" b="0" i="1" smtClean="0">
                            <a:latin typeface="Cambria Math" panose="02040503050406030204" pitchFamily="18" charset="0"/>
                          </a:rPr>
                          <m:t>𝑖</m:t>
                        </m:r>
                      </m:sub>
                    </m:sSub>
                  </m:oMath>
                </a14:m>
                <a:r>
                  <a:rPr lang="en-US" altLang="ja-JP" sz="2800" dirty="0"/>
                  <a:t> </a:t>
                </a:r>
                <a:r>
                  <a:rPr lang="ja-JP" altLang="en-US" sz="2800" dirty="0"/>
                  <a:t>ノード </a:t>
                </a:r>
                <a14:m>
                  <m:oMath xmlns:m="http://schemas.openxmlformats.org/officeDocument/2006/math">
                    <m:r>
                      <a:rPr lang="en-US" altLang="ja-JP" sz="2800" i="1" dirty="0" smtClean="0">
                        <a:latin typeface="Cambria Math" panose="02040503050406030204" pitchFamily="18" charset="0"/>
                      </a:rPr>
                      <m:t>𝑖</m:t>
                    </m:r>
                  </m:oMath>
                </a14:m>
                <a:r>
                  <a:rPr lang="en-US" altLang="ja-JP" sz="2800" dirty="0"/>
                  <a:t> </a:t>
                </a:r>
                <a:r>
                  <a:rPr lang="ja-JP" altLang="en-US" sz="2800" dirty="0"/>
                  <a:t>とショートカット接続する</a:t>
                </a:r>
                <a:endParaRPr lang="en-US" altLang="ja-JP" sz="2800" dirty="0"/>
              </a:p>
              <a:p>
                <a:r>
                  <a:rPr lang="en-US" altLang="ja-JP" sz="2800" dirty="0"/>
                  <a:t>    </a:t>
                </a:r>
                <a:r>
                  <a:rPr lang="ja-JP" altLang="en-US" sz="2800" dirty="0"/>
                  <a:t>先行ノードのインデックス集合</a:t>
                </a:r>
                <a:endParaRPr lang="en-US" altLang="ja-JP" sz="3200" dirty="0"/>
              </a:p>
            </p:txBody>
          </p:sp>
        </mc:Choice>
        <mc:Fallback>
          <p:sp>
            <p:nvSpPr>
              <p:cNvPr id="6" name="コンテンツ プレースホルダー 2">
                <a:extLst>
                  <a:ext uri="{FF2B5EF4-FFF2-40B4-BE49-F238E27FC236}">
                    <a16:creationId xmlns:a16="http://schemas.microsoft.com/office/drawing/2014/main" id="{7012745E-292C-46BF-855A-2A4082BADC9C}"/>
                  </a:ext>
                </a:extLst>
              </p:cNvPr>
              <p:cNvSpPr txBox="1">
                <a:spLocks noRot="1" noChangeAspect="1" noMove="1" noResize="1" noEditPoints="1" noAdjustHandles="1" noChangeArrowheads="1" noChangeShapeType="1" noTextEdit="1"/>
              </p:cNvSpPr>
              <p:nvPr/>
            </p:nvSpPr>
            <p:spPr>
              <a:xfrm>
                <a:off x="822959" y="4010012"/>
                <a:ext cx="7543801" cy="2009788"/>
              </a:xfrm>
              <a:prstGeom prst="rect">
                <a:avLst/>
              </a:prstGeom>
              <a:blipFill>
                <a:blip r:embed="rId5"/>
                <a:stretch>
                  <a:fillRect l="-2019" t="-5152" b="-272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41280438"/>
      </p:ext>
    </p:extLst>
  </p:cSld>
  <p:clrMapOvr>
    <a:masterClrMapping/>
  </p:clrMapOvr>
  <mc:AlternateContent xmlns:mc="http://schemas.openxmlformats.org/markup-compatibility/2006">
    <mc:Choice xmlns:p14="http://schemas.microsoft.com/office/powerpoint/2010/main" Requires="p14">
      <p:transition spd="slow" p14:dur="2000" advTm="45424"/>
    </mc:Choice>
    <mc:Fallback>
      <p:transition spd="slow" advTm="45424"/>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提案手法</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a:xfrm>
                <a:off x="822959" y="1661049"/>
                <a:ext cx="7660178" cy="1425051"/>
              </a:xfrm>
            </p:spPr>
            <p:txBody>
              <a:bodyPr>
                <a:normAutofit fontScale="85000" lnSpcReduction="10000"/>
              </a:bodyPr>
              <a:lstStyle/>
              <a:p>
                <a:r>
                  <a:rPr lang="ja-JP" altLang="en-US" dirty="0"/>
                  <a:t>ただし </a:t>
                </a:r>
                <a14:m>
                  <m:oMath xmlns:m="http://schemas.openxmlformats.org/officeDocument/2006/math">
                    <m:r>
                      <a:rPr lang="en-US" altLang="ja-JP" i="1" dirty="0" smtClean="0">
                        <a:latin typeface="Cambria Math" panose="02040503050406030204" pitchFamily="18" charset="0"/>
                      </a:rPr>
                      <m:t>𝛽</m:t>
                    </m:r>
                    <m:r>
                      <a:rPr lang="en-US" altLang="ja-JP" i="1" dirty="0" smtClean="0">
                        <a:latin typeface="Cambria Math" panose="02040503050406030204" pitchFamily="18" charset="0"/>
                      </a:rPr>
                      <m:t> = 0</m:t>
                    </m:r>
                  </m:oMath>
                </a14:m>
                <a:r>
                  <a:rPr lang="ja-JP" altLang="en-US" dirty="0"/>
                  <a:t> で勾配の更新が</a:t>
                </a:r>
                <a:endParaRPr lang="en-US" altLang="ja-JP" dirty="0"/>
              </a:p>
              <a:p>
                <a:r>
                  <a:rPr lang="ja-JP" altLang="en-US" dirty="0"/>
                  <a:t>できなくなるので</a:t>
                </a:r>
                <a:r>
                  <a:rPr lang="en-US" altLang="ja-JP" dirty="0"/>
                  <a:t>, </a:t>
                </a:r>
                <a:r>
                  <a:rPr lang="ja-JP" altLang="en-US" dirty="0"/>
                  <a:t>補正した </a:t>
                </a:r>
                <a14:m>
                  <m:oMath xmlns:m="http://schemas.openxmlformats.org/officeDocument/2006/math">
                    <m:acc>
                      <m:accPr>
                        <m:chr m:val="̂"/>
                        <m:ctrlPr>
                          <a:rPr lang="en-US" altLang="ja-JP" i="1" dirty="0" smtClean="0">
                            <a:latin typeface="Cambria Math" panose="02040503050406030204" pitchFamily="18" charset="0"/>
                          </a:rPr>
                        </m:ctrlPr>
                      </m:accPr>
                      <m:e>
                        <m:r>
                          <a:rPr lang="en-US" altLang="ja-JP" b="0" i="1" dirty="0" smtClean="0">
                            <a:latin typeface="Cambria Math" panose="02040503050406030204" pitchFamily="18" charset="0"/>
                          </a:rPr>
                          <m:t>𝛽</m:t>
                        </m:r>
                      </m:e>
                    </m:acc>
                  </m:oMath>
                </a14:m>
                <a:r>
                  <a:rPr lang="en-US" altLang="ja-JP" dirty="0"/>
                  <a:t> </a:t>
                </a:r>
                <a:r>
                  <a:rPr lang="ja-JP" altLang="en-US" dirty="0"/>
                  <a:t>を用いる</a:t>
                </a:r>
                <a:r>
                  <a:rPr lang="en-US" altLang="ja-JP" dirty="0"/>
                  <a:t> </a:t>
                </a:r>
                <a:endParaRPr kumimoji="1" lang="ja-JP" altLang="en-US" dirty="0"/>
              </a:p>
            </p:txBody>
          </p:sp>
        </mc:Choice>
        <mc:Fallback>
          <p:sp>
            <p:nvSpPr>
              <p:cNvPr id="3" name="コンテンツ プレースホルダー 2">
                <a:extLst>
                  <a:ext uri="{FF2B5EF4-FFF2-40B4-BE49-F238E27FC236}">
                    <a16:creationId xmlns:a16="http://schemas.microsoft.com/office/drawing/2014/main" id="{16CD0B30-B81C-48A7-AD69-55ECEFD9088C}"/>
                  </a:ext>
                </a:extLst>
              </p:cNvPr>
              <p:cNvSpPr>
                <a:spLocks noGrp="1" noRot="1" noChangeAspect="1" noMove="1" noResize="1" noEditPoints="1" noAdjustHandles="1" noChangeArrowheads="1" noChangeShapeType="1" noTextEdit="1"/>
              </p:cNvSpPr>
              <p:nvPr>
                <p:ph idx="1"/>
              </p:nvPr>
            </p:nvSpPr>
            <p:spPr>
              <a:xfrm>
                <a:off x="822959" y="1661049"/>
                <a:ext cx="7660178" cy="1425051"/>
              </a:xfrm>
              <a:blipFill>
                <a:blip r:embed="rId2"/>
                <a:stretch>
                  <a:fillRect l="-3103" t="-940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34</a:t>
            </a:fld>
            <a:endParaRPr kumimoji="1" lang="ja-JP" altLang="en-US"/>
          </a:p>
        </p:txBody>
      </p:sp>
      <p:pic>
        <p:nvPicPr>
          <p:cNvPr id="17410" name="Picture 2" descr="\begin{align*}&#10;  \hat{\beta} = \begin{cases}&#10;    \exp(\beta - 1) &amp; (\beta \leq 1) \\&#10;    \log(\beta) + 1 &amp; (\mathrm{otherwise})&#10;  \end{cases}&#10;\end{align*}">
            <a:extLst>
              <a:ext uri="{FF2B5EF4-FFF2-40B4-BE49-F238E27FC236}">
                <a16:creationId xmlns:a16="http://schemas.microsoft.com/office/drawing/2014/main" id="{F438544B-D30C-4673-8279-92FE2BCE32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583" y="3331698"/>
            <a:ext cx="5210175"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543258"/>
      </p:ext>
    </p:extLst>
  </p:cSld>
  <p:clrMapOvr>
    <a:masterClrMapping/>
  </p:clrMapOvr>
  <mc:AlternateContent xmlns:mc="http://schemas.openxmlformats.org/markup-compatibility/2006">
    <mc:Choice xmlns:p14="http://schemas.microsoft.com/office/powerpoint/2010/main" Requires="p14">
      <p:transition spd="slow" p14:dur="2000" advTm="16118"/>
    </mc:Choice>
    <mc:Fallback>
      <p:transition spd="slow" advTm="16118"/>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学習の手順</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a:xfrm>
                <a:off x="822959" y="1661049"/>
                <a:ext cx="8073391" cy="4531925"/>
              </a:xfrm>
            </p:spPr>
            <p:txBody>
              <a:bodyPr>
                <a:normAutofit/>
              </a:bodyPr>
              <a:lstStyle/>
              <a:p>
                <a:pPr marL="742950" indent="-742950">
                  <a:lnSpc>
                    <a:spcPct val="150000"/>
                  </a:lnSpc>
                  <a:buFont typeface="+mj-lt"/>
                  <a:buAutoNum type="arabicPeriod"/>
                </a:pPr>
                <a:r>
                  <a:rPr lang="ja-JP" altLang="en-US" sz="3200" dirty="0"/>
                  <a:t>探索：アーキテクチャ </a:t>
                </a:r>
                <a14:m>
                  <m:oMath xmlns:m="http://schemas.openxmlformats.org/officeDocument/2006/math">
                    <m:r>
                      <a:rPr lang="ja-JP" altLang="en-US" sz="3200" i="1" smtClean="0">
                        <a:latin typeface="Cambria Math" panose="02040503050406030204" pitchFamily="18" charset="0"/>
                      </a:rPr>
                      <m:t>𝛼</m:t>
                    </m:r>
                  </m:oMath>
                </a14:m>
                <a:r>
                  <a:rPr lang="en-US" altLang="ja-JP" sz="3200" dirty="0"/>
                  <a:t> </a:t>
                </a:r>
                <a:r>
                  <a:rPr lang="ja-JP" altLang="en-US" sz="3200" dirty="0"/>
                  <a:t>の訓練</a:t>
                </a:r>
                <a:endParaRPr lang="en-US" altLang="ja-JP" sz="3200" dirty="0"/>
              </a:p>
              <a:p>
                <a:pPr marL="742950" indent="-742950">
                  <a:lnSpc>
                    <a:spcPct val="150000"/>
                  </a:lnSpc>
                  <a:buFont typeface="+mj-lt"/>
                  <a:buAutoNum type="arabicPeriod"/>
                </a:pPr>
                <a:r>
                  <a:rPr lang="ja-JP" altLang="en-US" sz="3200" dirty="0"/>
                  <a:t>構成：</a:t>
                </a:r>
                <a14:m>
                  <m:oMath xmlns:m="http://schemas.openxmlformats.org/officeDocument/2006/math">
                    <m:r>
                      <a:rPr lang="ja-JP" altLang="en-US" sz="3200" i="1">
                        <a:latin typeface="Cambria Math" panose="02040503050406030204" pitchFamily="18" charset="0"/>
                      </a:rPr>
                      <m:t>𝛼</m:t>
                    </m:r>
                  </m:oMath>
                </a14:m>
                <a:r>
                  <a:rPr lang="ja-JP" altLang="en-US" sz="3200" dirty="0"/>
                  <a:t> からネットワークを構成</a:t>
                </a:r>
                <a:endParaRPr lang="en-US" altLang="ja-JP" sz="3200" dirty="0"/>
              </a:p>
              <a:p>
                <a:pPr marL="742950" indent="-742950">
                  <a:lnSpc>
                    <a:spcPct val="150000"/>
                  </a:lnSpc>
                  <a:buFont typeface="+mj-lt"/>
                  <a:buAutoNum type="arabicPeriod"/>
                </a:pPr>
                <a:r>
                  <a:rPr lang="ja-JP" altLang="en-US" sz="3200" dirty="0"/>
                  <a:t>評価：ネットワークを逆伝播で訓練</a:t>
                </a:r>
                <a:r>
                  <a:rPr lang="en-US" altLang="ja-JP" sz="3200" dirty="0"/>
                  <a:t>, </a:t>
                </a:r>
              </a:p>
              <a:p>
                <a:pPr>
                  <a:lnSpc>
                    <a:spcPct val="150000"/>
                  </a:lnSpc>
                </a:pPr>
                <a:r>
                  <a:rPr lang="en-US" altLang="ja-JP" sz="3200" dirty="0"/>
                  <a:t>	        </a:t>
                </a:r>
                <a:r>
                  <a:rPr lang="ja-JP" altLang="en-US" sz="3200" dirty="0"/>
                  <a:t>テストデータで性能を評価</a:t>
                </a:r>
                <a:endParaRPr kumimoji="1" lang="ja-JP" altLang="en-US" sz="3200" dirty="0"/>
              </a:p>
            </p:txBody>
          </p:sp>
        </mc:Choice>
        <mc:Fallback>
          <p:sp>
            <p:nvSpPr>
              <p:cNvPr id="3" name="コンテンツ プレースホルダー 2">
                <a:extLst>
                  <a:ext uri="{FF2B5EF4-FFF2-40B4-BE49-F238E27FC236}">
                    <a16:creationId xmlns:a16="http://schemas.microsoft.com/office/drawing/2014/main" id="{16CD0B30-B81C-48A7-AD69-55ECEFD9088C}"/>
                  </a:ext>
                </a:extLst>
              </p:cNvPr>
              <p:cNvSpPr>
                <a:spLocks noGrp="1" noRot="1" noChangeAspect="1" noMove="1" noResize="1" noEditPoints="1" noAdjustHandles="1" noChangeArrowheads="1" noChangeShapeType="1" noTextEdit="1"/>
              </p:cNvSpPr>
              <p:nvPr>
                <p:ph idx="1"/>
              </p:nvPr>
            </p:nvSpPr>
            <p:spPr>
              <a:xfrm>
                <a:off x="822959" y="1661049"/>
                <a:ext cx="8073391" cy="4531925"/>
              </a:xfrm>
              <a:blipFill>
                <a:blip r:embed="rId3"/>
                <a:stretch>
                  <a:fillRect l="-3776" t="-134"/>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35</a:t>
            </a:fld>
            <a:endParaRPr kumimoji="1" lang="ja-JP" altLang="en-US"/>
          </a:p>
        </p:txBody>
      </p:sp>
    </p:spTree>
    <p:extLst>
      <p:ext uri="{BB962C8B-B14F-4D97-AF65-F5344CB8AC3E}">
        <p14:creationId xmlns:p14="http://schemas.microsoft.com/office/powerpoint/2010/main" val="3156904643"/>
      </p:ext>
    </p:extLst>
  </p:cSld>
  <p:clrMapOvr>
    <a:masterClrMapping/>
  </p:clrMapOvr>
  <mc:AlternateContent xmlns:mc="http://schemas.openxmlformats.org/markup-compatibility/2006">
    <mc:Choice xmlns:p14="http://schemas.microsoft.com/office/powerpoint/2010/main" Requires="p14">
      <p:transition spd="slow" p14:dur="2000" advTm="33063"/>
    </mc:Choice>
    <mc:Fallback>
      <p:transition spd="slow" advTm="33063"/>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構成手法</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p:txBody>
              <a:bodyPr>
                <a:normAutofit/>
              </a:bodyPr>
              <a:lstStyle/>
              <a:p>
                <a:pPr marL="571500" indent="-571500">
                  <a:lnSpc>
                    <a:spcPct val="100000"/>
                  </a:lnSpc>
                  <a:buFont typeface="Wingdings" panose="05000000000000000000" pitchFamily="2" charset="2"/>
                  <a:buChar char="n"/>
                </a:pPr>
                <a:r>
                  <a:rPr lang="ja-JP" altLang="en-US" dirty="0"/>
                  <a:t>構成手法 </a:t>
                </a:r>
                <a:r>
                  <a:rPr lang="en-US" altLang="ja-JP" dirty="0"/>
                  <a:t>A : </a:t>
                </a:r>
                <a:r>
                  <a:rPr lang="ja-JP" altLang="en-US" dirty="0"/>
                  <a:t>大きい順</a:t>
                </a:r>
                <a:endParaRPr lang="en-US" altLang="ja-JP" dirty="0"/>
              </a:p>
              <a:p>
                <a:pPr>
                  <a:lnSpc>
                    <a:spcPct val="100000"/>
                  </a:lnSpc>
                </a:pPr>
                <a:r>
                  <a:rPr lang="ja-JP" altLang="en-US" dirty="0"/>
                  <a:t>先行ノードの中で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𝛼</m:t>
                        </m:r>
                      </m:e>
                      <m:sub>
                        <m:r>
                          <a:rPr lang="en-US" altLang="ja-JP" i="1">
                            <a:latin typeface="Cambria Math" panose="02040503050406030204" pitchFamily="18" charset="0"/>
                          </a:rPr>
                          <m:t>𝑗</m:t>
                        </m:r>
                      </m:sub>
                    </m:sSub>
                  </m:oMath>
                </a14:m>
                <a:r>
                  <a:rPr lang="ja-JP" altLang="en-US" dirty="0"/>
                  <a:t> が大きい順に</a:t>
                </a:r>
                <a:endParaRPr lang="en-US" altLang="ja-JP" dirty="0"/>
              </a:p>
              <a:p>
                <a:pPr>
                  <a:lnSpc>
                    <a:spcPct val="100000"/>
                  </a:lnSpc>
                </a:pPr>
                <a14:m>
                  <m:oMath xmlns:m="http://schemas.openxmlformats.org/officeDocument/2006/math">
                    <m:r>
                      <m:rPr>
                        <m:sty m:val="p"/>
                      </m:rPr>
                      <a:rPr lang="en-US" altLang="ja-JP" b="0" i="1" smtClean="0">
                        <a:latin typeface="Cambria Math" panose="02040503050406030204" pitchFamily="18" charset="0"/>
                      </a:rPr>
                      <m:t>round</m:t>
                    </m:r>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𝑗</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𝑆</m:t>
                            </m:r>
                          </m:e>
                          <m:sub>
                            <m:r>
                              <a:rPr lang="en-US" altLang="ja-JP" b="0" i="1" smtClean="0">
                                <a:latin typeface="Cambria Math" panose="02040503050406030204" pitchFamily="18" charset="0"/>
                              </a:rPr>
                              <m:t>𝑖</m:t>
                            </m:r>
                          </m:sub>
                        </m:sSub>
                      </m:sub>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𝛼</m:t>
                            </m:r>
                          </m:e>
                          <m:sub>
                            <m:r>
                              <a:rPr lang="en-US" altLang="ja-JP" b="0" i="1" smtClean="0">
                                <a:latin typeface="Cambria Math" panose="02040503050406030204" pitchFamily="18" charset="0"/>
                              </a:rPr>
                              <m:t>𝑗</m:t>
                            </m:r>
                          </m:sub>
                        </m:sSub>
                      </m:e>
                    </m:nary>
                    <m:r>
                      <a:rPr lang="en-US" altLang="ja-JP" b="0" i="1" smtClean="0">
                        <a:latin typeface="Cambria Math" panose="02040503050406030204" pitchFamily="18" charset="0"/>
                      </a:rPr>
                      <m:t>)</m:t>
                    </m:r>
                  </m:oMath>
                </a14:m>
                <a:r>
                  <a:rPr lang="ja-JP" altLang="en-US" dirty="0"/>
                  <a:t> 本 採択 </a:t>
                </a:r>
                <a:endParaRPr lang="en-US" altLang="ja-JP" dirty="0"/>
              </a:p>
              <a:p>
                <a:pPr>
                  <a:lnSpc>
                    <a:spcPct val="100000"/>
                  </a:lnSpc>
                </a:pPr>
                <a:endParaRPr lang="en-US" altLang="ja-JP" dirty="0"/>
              </a:p>
              <a:p>
                <a:pPr marL="571500" indent="-571500">
                  <a:lnSpc>
                    <a:spcPct val="100000"/>
                  </a:lnSpc>
                  <a:buFont typeface="Wingdings" panose="05000000000000000000" pitchFamily="2" charset="2"/>
                  <a:buChar char="n"/>
                </a:pPr>
                <a:r>
                  <a:rPr lang="ja-JP" altLang="en-US" dirty="0"/>
                  <a:t>構成手法 </a:t>
                </a:r>
                <a:r>
                  <a:rPr lang="en-US" altLang="ja-JP" dirty="0"/>
                  <a:t>B : </a:t>
                </a:r>
                <a:r>
                  <a:rPr lang="ja-JP" altLang="en-US" dirty="0"/>
                  <a:t>閾値</a:t>
                </a:r>
                <a:endParaRPr lang="en-US" altLang="ja-JP" dirty="0"/>
              </a:p>
              <a:p>
                <a:pPr>
                  <a:lnSpc>
                    <a:spcPct val="100000"/>
                  </a:lnSpc>
                </a:pP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𝛼</m:t>
                        </m:r>
                      </m:e>
                      <m:sub>
                        <m:r>
                          <a:rPr lang="en-US" altLang="ja-JP" i="1">
                            <a:latin typeface="Cambria Math" panose="02040503050406030204" pitchFamily="18" charset="0"/>
                          </a:rPr>
                          <m:t>𝑗</m:t>
                        </m:r>
                      </m:sub>
                    </m:sSub>
                  </m:oMath>
                </a14:m>
                <a:r>
                  <a:rPr lang="ja-JP" altLang="en-US" dirty="0"/>
                  <a:t> が閾値</a:t>
                </a:r>
                <a:r>
                  <a:rPr lang="en-US" altLang="ja-JP" dirty="0"/>
                  <a:t>(</a:t>
                </a:r>
                <a14:m>
                  <m:oMath xmlns:m="http://schemas.openxmlformats.org/officeDocument/2006/math">
                    <m:r>
                      <a:rPr lang="en-US" altLang="ja-JP" b="0" i="1" smtClean="0">
                        <a:latin typeface="Cambria Math" panose="02040503050406030204" pitchFamily="18" charset="0"/>
                      </a:rPr>
                      <m:t>0.5</m:t>
                    </m:r>
                  </m:oMath>
                </a14:m>
                <a:r>
                  <a:rPr lang="en-US" altLang="ja-JP" dirty="0"/>
                  <a:t>)</a:t>
                </a:r>
                <a:r>
                  <a:rPr lang="ja-JP" altLang="en-US" dirty="0"/>
                  <a:t>以上の辺を全て採択</a:t>
                </a:r>
                <a:endParaRPr kumimoji="1" lang="ja-JP" altLang="en-US" dirty="0"/>
              </a:p>
            </p:txBody>
          </p:sp>
        </mc:Choice>
        <mc:Fallback>
          <p:sp>
            <p:nvSpPr>
              <p:cNvPr id="3" name="コンテンツ プレースホルダー 2">
                <a:extLst>
                  <a:ext uri="{FF2B5EF4-FFF2-40B4-BE49-F238E27FC236}">
                    <a16:creationId xmlns:a16="http://schemas.microsoft.com/office/drawing/2014/main" id="{16CD0B30-B81C-48A7-AD69-55ECEFD9088C}"/>
                  </a:ext>
                </a:extLst>
              </p:cNvPr>
              <p:cNvSpPr>
                <a:spLocks noGrp="1" noRot="1" noChangeAspect="1" noMove="1" noResize="1" noEditPoints="1" noAdjustHandles="1" noChangeArrowheads="1" noChangeShapeType="1" noTextEdit="1"/>
              </p:cNvSpPr>
              <p:nvPr>
                <p:ph idx="1"/>
              </p:nvPr>
            </p:nvSpPr>
            <p:spPr>
              <a:blipFill>
                <a:blip r:embed="rId3"/>
                <a:stretch>
                  <a:fillRect l="-3635" t="-2151" b="-457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36</a:t>
            </a:fld>
            <a:endParaRPr kumimoji="1" lang="ja-JP" altLang="en-US"/>
          </a:p>
        </p:txBody>
      </p:sp>
    </p:spTree>
    <p:extLst>
      <p:ext uri="{BB962C8B-B14F-4D97-AF65-F5344CB8AC3E}">
        <p14:creationId xmlns:p14="http://schemas.microsoft.com/office/powerpoint/2010/main" val="3499690431"/>
      </p:ext>
    </p:extLst>
  </p:cSld>
  <p:clrMapOvr>
    <a:masterClrMapping/>
  </p:clrMapOvr>
  <mc:AlternateContent xmlns:mc="http://schemas.openxmlformats.org/markup-compatibility/2006">
    <mc:Choice xmlns:p14="http://schemas.microsoft.com/office/powerpoint/2010/main" Requires="p14">
      <p:transition spd="slow" p14:dur="2000" advTm="50118"/>
    </mc:Choice>
    <mc:Fallback>
      <p:transition spd="slow" advTm="50118"/>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設定</a:t>
            </a:r>
          </a:p>
        </p:txBody>
      </p:sp>
      <p:graphicFrame>
        <p:nvGraphicFramePr>
          <p:cNvPr id="7" name="コンテンツ プレースホルダー 6">
            <a:extLst>
              <a:ext uri="{FF2B5EF4-FFF2-40B4-BE49-F238E27FC236}">
                <a16:creationId xmlns:a16="http://schemas.microsoft.com/office/drawing/2014/main" id="{1C41816B-2609-4894-8681-D3411A4DCB32}"/>
              </a:ext>
            </a:extLst>
          </p:cNvPr>
          <p:cNvGraphicFramePr>
            <a:graphicFrameLocks noGrp="1"/>
          </p:cNvGraphicFramePr>
          <p:nvPr>
            <p:ph idx="1"/>
            <p:extLst>
              <p:ext uri="{D42A27DB-BD31-4B8C-83A1-F6EECF244321}">
                <p14:modId xmlns:p14="http://schemas.microsoft.com/office/powerpoint/2010/main" val="477371794"/>
              </p:ext>
            </p:extLst>
          </p:nvPr>
        </p:nvGraphicFramePr>
        <p:xfrm>
          <a:off x="822325" y="1472567"/>
          <a:ext cx="7543800" cy="741680"/>
        </p:xfrm>
        <a:graphic>
          <a:graphicData uri="http://schemas.openxmlformats.org/drawingml/2006/table">
            <a:tbl>
              <a:tblPr firstRow="1" bandRow="1">
                <a:tableStyleId>{5940675A-B579-460E-94D1-54222C63F5DA}</a:tableStyleId>
              </a:tblPr>
              <a:tblGrid>
                <a:gridCol w="1787525">
                  <a:extLst>
                    <a:ext uri="{9D8B030D-6E8A-4147-A177-3AD203B41FA5}">
                      <a16:colId xmlns:a16="http://schemas.microsoft.com/office/drawing/2014/main" val="3294734784"/>
                    </a:ext>
                  </a:extLst>
                </a:gridCol>
                <a:gridCol w="5756275">
                  <a:extLst>
                    <a:ext uri="{9D8B030D-6E8A-4147-A177-3AD203B41FA5}">
                      <a16:colId xmlns:a16="http://schemas.microsoft.com/office/drawing/2014/main" val="3247234136"/>
                    </a:ext>
                  </a:extLst>
                </a:gridCol>
              </a:tblGrid>
              <a:tr h="370840">
                <a:tc>
                  <a:txBody>
                    <a:bodyPr/>
                    <a:lstStyle/>
                    <a:p>
                      <a:r>
                        <a:rPr lang="en-US" altLang="ja-JP" dirty="0"/>
                        <a:t>Loss</a:t>
                      </a:r>
                      <a:endParaRPr kumimoji="1" lang="ja-JP" altLang="en-US" dirty="0"/>
                    </a:p>
                  </a:txBody>
                  <a:tcPr/>
                </a:tc>
                <a:tc>
                  <a:txBody>
                    <a:bodyPr/>
                    <a:lstStyle/>
                    <a:p>
                      <a:r>
                        <a:rPr lang="en-US" altLang="ja-JP" dirty="0"/>
                        <a:t>Cross Entropy Loss</a:t>
                      </a:r>
                      <a:endParaRPr kumimoji="1" lang="ja-JP" altLang="en-US" dirty="0"/>
                    </a:p>
                  </a:txBody>
                  <a:tcPr/>
                </a:tc>
                <a:extLst>
                  <a:ext uri="{0D108BD9-81ED-4DB2-BD59-A6C34878D82A}">
                    <a16:rowId xmlns:a16="http://schemas.microsoft.com/office/drawing/2014/main" val="4068467951"/>
                  </a:ext>
                </a:extLst>
              </a:tr>
              <a:tr h="370840">
                <a:tc>
                  <a:txBody>
                    <a:bodyPr/>
                    <a:lstStyle/>
                    <a:p>
                      <a:r>
                        <a:rPr lang="en-US" altLang="ja-JP" dirty="0"/>
                        <a:t>batch size</a:t>
                      </a:r>
                      <a:endParaRPr kumimoji="1" lang="ja-JP" altLang="en-US" dirty="0"/>
                    </a:p>
                  </a:txBody>
                  <a:tcPr/>
                </a:tc>
                <a:tc>
                  <a:txBody>
                    <a:bodyPr/>
                    <a:lstStyle/>
                    <a:p>
                      <a:r>
                        <a:rPr lang="en-US" altLang="ja-JP" dirty="0"/>
                        <a:t>64</a:t>
                      </a:r>
                      <a:endParaRPr kumimoji="1" lang="ja-JP" altLang="en-US" dirty="0"/>
                    </a:p>
                  </a:txBody>
                  <a:tcPr/>
                </a:tc>
                <a:extLst>
                  <a:ext uri="{0D108BD9-81ED-4DB2-BD59-A6C34878D82A}">
                    <a16:rowId xmlns:a16="http://schemas.microsoft.com/office/drawing/2014/main" val="174231890"/>
                  </a:ext>
                </a:extLst>
              </a:tr>
            </a:tbl>
          </a:graphicData>
        </a:graphic>
      </p:graphicFrame>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37</a:t>
            </a:fld>
            <a:endParaRPr kumimoji="1" lang="ja-JP" altLang="en-US"/>
          </a:p>
        </p:txBody>
      </p:sp>
      <p:graphicFrame>
        <p:nvGraphicFramePr>
          <p:cNvPr id="12" name="コンテンツ プレースホルダー 6">
            <a:extLst>
              <a:ext uri="{FF2B5EF4-FFF2-40B4-BE49-F238E27FC236}">
                <a16:creationId xmlns:a16="http://schemas.microsoft.com/office/drawing/2014/main" id="{B78579D4-BF98-42C0-87C3-632EFCB079FE}"/>
              </a:ext>
            </a:extLst>
          </p:cNvPr>
          <p:cNvGraphicFramePr>
            <a:graphicFrameLocks/>
          </p:cNvGraphicFramePr>
          <p:nvPr>
            <p:extLst>
              <p:ext uri="{D42A27DB-BD31-4B8C-83A1-F6EECF244321}">
                <p14:modId xmlns:p14="http://schemas.microsoft.com/office/powerpoint/2010/main" val="2220106422"/>
              </p:ext>
            </p:extLst>
          </p:nvPr>
        </p:nvGraphicFramePr>
        <p:xfrm>
          <a:off x="822325" y="2349960"/>
          <a:ext cx="7543800" cy="1854200"/>
        </p:xfrm>
        <a:graphic>
          <a:graphicData uri="http://schemas.openxmlformats.org/drawingml/2006/table">
            <a:tbl>
              <a:tblPr firstRow="1" bandRow="1">
                <a:tableStyleId>{5940675A-B579-460E-94D1-54222C63F5DA}</a:tableStyleId>
              </a:tblPr>
              <a:tblGrid>
                <a:gridCol w="1797050">
                  <a:extLst>
                    <a:ext uri="{9D8B030D-6E8A-4147-A177-3AD203B41FA5}">
                      <a16:colId xmlns:a16="http://schemas.microsoft.com/office/drawing/2014/main" val="3294734784"/>
                    </a:ext>
                  </a:extLst>
                </a:gridCol>
                <a:gridCol w="5746750">
                  <a:extLst>
                    <a:ext uri="{9D8B030D-6E8A-4147-A177-3AD203B41FA5}">
                      <a16:colId xmlns:a16="http://schemas.microsoft.com/office/drawing/2014/main" val="3247234136"/>
                    </a:ext>
                  </a:extLst>
                </a:gridCol>
              </a:tblGrid>
              <a:tr h="370840">
                <a:tc>
                  <a:txBody>
                    <a:bodyPr/>
                    <a:lstStyle/>
                    <a:p>
                      <a:r>
                        <a:rPr lang="en-US" altLang="ja-JP" b="1" dirty="0"/>
                        <a:t>Step </a:t>
                      </a:r>
                      <a:endParaRPr kumimoji="1" lang="ja-JP" altLang="en-US" b="1" dirty="0"/>
                    </a:p>
                  </a:txBody>
                  <a:tcPr/>
                </a:tc>
                <a:tc>
                  <a:txBody>
                    <a:bodyPr/>
                    <a:lstStyle/>
                    <a:p>
                      <a:r>
                        <a:rPr lang="en-US" altLang="ja-JP" b="1" dirty="0"/>
                        <a:t>Architecture Search</a:t>
                      </a:r>
                      <a:endParaRPr kumimoji="1" lang="ja-JP" altLang="en-US" b="1" dirty="0"/>
                    </a:p>
                  </a:txBody>
                  <a:tcPr/>
                </a:tc>
                <a:extLst>
                  <a:ext uri="{0D108BD9-81ED-4DB2-BD59-A6C34878D82A}">
                    <a16:rowId xmlns:a16="http://schemas.microsoft.com/office/drawing/2014/main" val="3531562815"/>
                  </a:ext>
                </a:extLst>
              </a:tr>
              <a:tr h="370840">
                <a:tc>
                  <a:txBody>
                    <a:bodyPr/>
                    <a:lstStyle/>
                    <a:p>
                      <a:r>
                        <a:rPr lang="en-US" altLang="ja-JP" dirty="0" err="1"/>
                        <a:t>Optim</a:t>
                      </a:r>
                      <a:r>
                        <a:rPr lang="en-US" altLang="ja-JP" dirty="0"/>
                        <a:t>(w) </a:t>
                      </a:r>
                      <a:endParaRPr kumimoji="1" lang="ja-JP" altLang="en-US" dirty="0"/>
                    </a:p>
                  </a:txBody>
                  <a:tcPr/>
                </a:tc>
                <a:tc>
                  <a:txBody>
                    <a:bodyPr/>
                    <a:lstStyle/>
                    <a:p>
                      <a:r>
                        <a:rPr lang="en-US" altLang="ja-JP" dirty="0"/>
                        <a:t>SGD(</a:t>
                      </a:r>
                      <a:r>
                        <a:rPr lang="en-US" altLang="ja-JP" dirty="0" err="1"/>
                        <a:t>lr</a:t>
                      </a:r>
                      <a:r>
                        <a:rPr lang="en-US" altLang="ja-JP" dirty="0"/>
                        <a:t>=0.001, momentum=0.9)</a:t>
                      </a:r>
                      <a:endParaRPr kumimoji="1" lang="ja-JP" altLang="en-US" dirty="0"/>
                    </a:p>
                  </a:txBody>
                  <a:tcPr/>
                </a:tc>
                <a:extLst>
                  <a:ext uri="{0D108BD9-81ED-4DB2-BD59-A6C34878D82A}">
                    <a16:rowId xmlns:a16="http://schemas.microsoft.com/office/drawing/2014/main" val="4068467951"/>
                  </a:ext>
                </a:extLst>
              </a:tr>
              <a:tr h="370840">
                <a:tc>
                  <a:txBody>
                    <a:bodyPr/>
                    <a:lstStyle/>
                    <a:p>
                      <a:r>
                        <a:rPr lang="en-US" altLang="ja-JP" dirty="0" err="1"/>
                        <a:t>Optim</a:t>
                      </a:r>
                      <a:r>
                        <a:rPr lang="en-US" altLang="ja-JP" dirty="0"/>
                        <a:t>(</a:t>
                      </a:r>
                      <a:r>
                        <a:rPr lang="el-GR" altLang="ja-JP" dirty="0"/>
                        <a:t>α) </a:t>
                      </a:r>
                      <a:endParaRPr kumimoji="1" lang="ja-JP" altLang="en-US" dirty="0"/>
                    </a:p>
                  </a:txBody>
                  <a:tcPr/>
                </a:tc>
                <a:tc>
                  <a:txBody>
                    <a:bodyPr/>
                    <a:lstStyle/>
                    <a:p>
                      <a:r>
                        <a:rPr lang="pt-BR" altLang="ja-JP" dirty="0"/>
                        <a:t>Adam(lr=0.003, β=(0.5, 0.999))</a:t>
                      </a:r>
                    </a:p>
                  </a:txBody>
                  <a:tcPr/>
                </a:tc>
                <a:extLst>
                  <a:ext uri="{0D108BD9-81ED-4DB2-BD59-A6C34878D82A}">
                    <a16:rowId xmlns:a16="http://schemas.microsoft.com/office/drawing/2014/main" val="174231890"/>
                  </a:ext>
                </a:extLst>
              </a:tr>
              <a:tr h="370840">
                <a:tc>
                  <a:txBody>
                    <a:bodyPr/>
                    <a:lstStyle/>
                    <a:p>
                      <a:r>
                        <a:rPr lang="en-US" altLang="ja-JP" dirty="0"/>
                        <a:t>data size </a:t>
                      </a:r>
                      <a:endParaRPr kumimoji="1" lang="ja-JP" altLang="en-US" dirty="0"/>
                    </a:p>
                  </a:txBody>
                  <a:tcPr/>
                </a:tc>
                <a:tc>
                  <a:txBody>
                    <a:bodyPr/>
                    <a:lstStyle/>
                    <a:p>
                      <a:r>
                        <a:rPr lang="en-US" altLang="ja-JP" dirty="0"/>
                        <a:t>train : valid : test = 25000 : 25000 : 10000</a:t>
                      </a:r>
                      <a:endParaRPr lang="pt-BR" altLang="ja-JP" dirty="0"/>
                    </a:p>
                  </a:txBody>
                  <a:tcPr/>
                </a:tc>
                <a:extLst>
                  <a:ext uri="{0D108BD9-81ED-4DB2-BD59-A6C34878D82A}">
                    <a16:rowId xmlns:a16="http://schemas.microsoft.com/office/drawing/2014/main" val="1406909147"/>
                  </a:ext>
                </a:extLst>
              </a:tr>
              <a:tr h="370840">
                <a:tc>
                  <a:txBody>
                    <a:bodyPr/>
                    <a:lstStyle/>
                    <a:p>
                      <a:r>
                        <a:rPr kumimoji="1" lang="en-US" altLang="ja-JP" dirty="0"/>
                        <a:t>Epoch</a:t>
                      </a:r>
                      <a:endParaRPr kumimoji="1" lang="ja-JP" altLang="en-US" dirty="0"/>
                    </a:p>
                  </a:txBody>
                  <a:tcPr/>
                </a:tc>
                <a:tc>
                  <a:txBody>
                    <a:bodyPr/>
                    <a:lstStyle/>
                    <a:p>
                      <a:r>
                        <a:rPr lang="pt-BR" altLang="ja-JP" dirty="0"/>
                        <a:t>50, 100, 150</a:t>
                      </a:r>
                    </a:p>
                  </a:txBody>
                  <a:tcPr/>
                </a:tc>
                <a:extLst>
                  <a:ext uri="{0D108BD9-81ED-4DB2-BD59-A6C34878D82A}">
                    <a16:rowId xmlns:a16="http://schemas.microsoft.com/office/drawing/2014/main" val="3365028258"/>
                  </a:ext>
                </a:extLst>
              </a:tr>
            </a:tbl>
          </a:graphicData>
        </a:graphic>
      </p:graphicFrame>
      <p:graphicFrame>
        <p:nvGraphicFramePr>
          <p:cNvPr id="13" name="コンテンツ プレースホルダー 6">
            <a:extLst>
              <a:ext uri="{FF2B5EF4-FFF2-40B4-BE49-F238E27FC236}">
                <a16:creationId xmlns:a16="http://schemas.microsoft.com/office/drawing/2014/main" id="{3BB032A0-3B99-405E-B4CA-71DB16F140F0}"/>
              </a:ext>
            </a:extLst>
          </p:cNvPr>
          <p:cNvGraphicFramePr>
            <a:graphicFrameLocks/>
          </p:cNvGraphicFramePr>
          <p:nvPr>
            <p:extLst>
              <p:ext uri="{D42A27DB-BD31-4B8C-83A1-F6EECF244321}">
                <p14:modId xmlns:p14="http://schemas.microsoft.com/office/powerpoint/2010/main" val="1837747813"/>
              </p:ext>
            </p:extLst>
          </p:nvPr>
        </p:nvGraphicFramePr>
        <p:xfrm>
          <a:off x="822325" y="4339873"/>
          <a:ext cx="7543800" cy="1854200"/>
        </p:xfrm>
        <a:graphic>
          <a:graphicData uri="http://schemas.openxmlformats.org/drawingml/2006/table">
            <a:tbl>
              <a:tblPr firstRow="1" bandRow="1">
                <a:tableStyleId>{5940675A-B579-460E-94D1-54222C63F5DA}</a:tableStyleId>
              </a:tblPr>
              <a:tblGrid>
                <a:gridCol w="1797050">
                  <a:extLst>
                    <a:ext uri="{9D8B030D-6E8A-4147-A177-3AD203B41FA5}">
                      <a16:colId xmlns:a16="http://schemas.microsoft.com/office/drawing/2014/main" val="3294734784"/>
                    </a:ext>
                  </a:extLst>
                </a:gridCol>
                <a:gridCol w="5746750">
                  <a:extLst>
                    <a:ext uri="{9D8B030D-6E8A-4147-A177-3AD203B41FA5}">
                      <a16:colId xmlns:a16="http://schemas.microsoft.com/office/drawing/2014/main" val="3247234136"/>
                    </a:ext>
                  </a:extLst>
                </a:gridCol>
              </a:tblGrid>
              <a:tr h="370840">
                <a:tc>
                  <a:txBody>
                    <a:bodyPr/>
                    <a:lstStyle/>
                    <a:p>
                      <a:r>
                        <a:rPr lang="en-US" altLang="ja-JP" b="1" dirty="0"/>
                        <a:t>Step </a:t>
                      </a:r>
                      <a:endParaRPr kumimoji="1" lang="ja-JP" altLang="en-US" b="1" dirty="0"/>
                    </a:p>
                  </a:txBody>
                  <a:tcPr/>
                </a:tc>
                <a:tc>
                  <a:txBody>
                    <a:bodyPr/>
                    <a:lstStyle/>
                    <a:p>
                      <a:r>
                        <a:rPr lang="en-US" altLang="ja-JP" b="1" dirty="0"/>
                        <a:t>Evaluation</a:t>
                      </a:r>
                      <a:endParaRPr kumimoji="1" lang="ja-JP" altLang="en-US" b="1" dirty="0"/>
                    </a:p>
                  </a:txBody>
                  <a:tcPr/>
                </a:tc>
                <a:extLst>
                  <a:ext uri="{0D108BD9-81ED-4DB2-BD59-A6C34878D82A}">
                    <a16:rowId xmlns:a16="http://schemas.microsoft.com/office/drawing/2014/main" val="3531562815"/>
                  </a:ext>
                </a:extLst>
              </a:tr>
              <a:tr h="370840">
                <a:tc>
                  <a:txBody>
                    <a:bodyPr/>
                    <a:lstStyle/>
                    <a:p>
                      <a:r>
                        <a:rPr lang="en-US" altLang="ja-JP" dirty="0" err="1"/>
                        <a:t>Optim</a:t>
                      </a:r>
                      <a:r>
                        <a:rPr lang="en-US" altLang="ja-JP" dirty="0"/>
                        <a:t>(w) </a:t>
                      </a:r>
                      <a:endParaRPr kumimoji="1" lang="ja-JP" altLang="en-US" dirty="0"/>
                    </a:p>
                  </a:txBody>
                  <a:tcPr/>
                </a:tc>
                <a:tc>
                  <a:txBody>
                    <a:bodyPr/>
                    <a:lstStyle/>
                    <a:p>
                      <a:r>
                        <a:rPr lang="en-US" altLang="ja-JP" dirty="0"/>
                        <a:t>SGD(</a:t>
                      </a:r>
                      <a:r>
                        <a:rPr lang="en-US" altLang="ja-JP" dirty="0" err="1"/>
                        <a:t>lr</a:t>
                      </a:r>
                      <a:r>
                        <a:rPr lang="en-US" altLang="ja-JP" dirty="0"/>
                        <a:t>=0.0090131, momentum=0.9)</a:t>
                      </a:r>
                      <a:endParaRPr kumimoji="1" lang="ja-JP" altLang="en-US" dirty="0"/>
                    </a:p>
                  </a:txBody>
                  <a:tcPr/>
                </a:tc>
                <a:extLst>
                  <a:ext uri="{0D108BD9-81ED-4DB2-BD59-A6C34878D82A}">
                    <a16:rowId xmlns:a16="http://schemas.microsoft.com/office/drawing/2014/main" val="4068467951"/>
                  </a:ext>
                </a:extLst>
              </a:tr>
              <a:tr h="370840">
                <a:tc>
                  <a:txBody>
                    <a:bodyPr/>
                    <a:lstStyle/>
                    <a:p>
                      <a:r>
                        <a:rPr lang="en-US" altLang="ja-JP" dirty="0"/>
                        <a:t>Scheduler(w) </a:t>
                      </a:r>
                      <a:endParaRPr kumimoji="1" lang="ja-JP" altLang="en-US" dirty="0"/>
                    </a:p>
                  </a:txBody>
                  <a:tcPr/>
                </a:tc>
                <a:tc>
                  <a:txBody>
                    <a:bodyPr/>
                    <a:lstStyle/>
                    <a:p>
                      <a:r>
                        <a:rPr lang="en-US" altLang="ja-JP" dirty="0"/>
                        <a:t>Step(γ=0.23440, </a:t>
                      </a:r>
                      <a:r>
                        <a:rPr lang="en-US" altLang="ja-JP" dirty="0" err="1"/>
                        <a:t>stepsize</a:t>
                      </a:r>
                      <a:r>
                        <a:rPr lang="en-US" altLang="ja-JP" dirty="0"/>
                        <a:t>=100)</a:t>
                      </a:r>
                      <a:endParaRPr lang="pt-BR" altLang="ja-JP" dirty="0"/>
                    </a:p>
                  </a:txBody>
                  <a:tcPr/>
                </a:tc>
                <a:extLst>
                  <a:ext uri="{0D108BD9-81ED-4DB2-BD59-A6C34878D82A}">
                    <a16:rowId xmlns:a16="http://schemas.microsoft.com/office/drawing/2014/main" val="174231890"/>
                  </a:ext>
                </a:extLst>
              </a:tr>
              <a:tr h="370840">
                <a:tc>
                  <a:txBody>
                    <a:bodyPr/>
                    <a:lstStyle/>
                    <a:p>
                      <a:r>
                        <a:rPr lang="en-US" altLang="ja-JP" dirty="0"/>
                        <a:t>data size </a:t>
                      </a:r>
                      <a:endParaRPr kumimoji="1" lang="ja-JP" altLang="en-US" dirty="0"/>
                    </a:p>
                  </a:txBody>
                  <a:tcPr/>
                </a:tc>
                <a:tc>
                  <a:txBody>
                    <a:bodyPr/>
                    <a:lstStyle/>
                    <a:p>
                      <a:r>
                        <a:rPr lang="en-US" altLang="ja-JP" dirty="0"/>
                        <a:t>train : valid : test = 50000 : 0 : 10000</a:t>
                      </a:r>
                      <a:endParaRPr lang="pt-BR" altLang="ja-JP" dirty="0"/>
                    </a:p>
                  </a:txBody>
                  <a:tcPr/>
                </a:tc>
                <a:extLst>
                  <a:ext uri="{0D108BD9-81ED-4DB2-BD59-A6C34878D82A}">
                    <a16:rowId xmlns:a16="http://schemas.microsoft.com/office/drawing/2014/main" val="1406909147"/>
                  </a:ext>
                </a:extLst>
              </a:tr>
              <a:tr h="370840">
                <a:tc>
                  <a:txBody>
                    <a:bodyPr/>
                    <a:lstStyle/>
                    <a:p>
                      <a:r>
                        <a:rPr kumimoji="1" lang="en-US" altLang="ja-JP" dirty="0"/>
                        <a:t>Epoch</a:t>
                      </a:r>
                      <a:endParaRPr kumimoji="1" lang="ja-JP" altLang="en-US" dirty="0"/>
                    </a:p>
                  </a:txBody>
                  <a:tcPr/>
                </a:tc>
                <a:tc>
                  <a:txBody>
                    <a:bodyPr/>
                    <a:lstStyle/>
                    <a:p>
                      <a:r>
                        <a:rPr lang="pt-BR" altLang="ja-JP" dirty="0"/>
                        <a:t>150</a:t>
                      </a:r>
                    </a:p>
                  </a:txBody>
                  <a:tcPr/>
                </a:tc>
                <a:extLst>
                  <a:ext uri="{0D108BD9-81ED-4DB2-BD59-A6C34878D82A}">
                    <a16:rowId xmlns:a16="http://schemas.microsoft.com/office/drawing/2014/main" val="3181262062"/>
                  </a:ext>
                </a:extLst>
              </a:tr>
            </a:tbl>
          </a:graphicData>
        </a:graphic>
      </p:graphicFrame>
    </p:spTree>
    <p:extLst>
      <p:ext uri="{BB962C8B-B14F-4D97-AF65-F5344CB8AC3E}">
        <p14:creationId xmlns:p14="http://schemas.microsoft.com/office/powerpoint/2010/main" val="3027145420"/>
      </p:ext>
    </p:extLst>
  </p:cSld>
  <p:clrMapOvr>
    <a:masterClrMapping/>
  </p:clrMapOvr>
  <mc:AlternateContent xmlns:mc="http://schemas.openxmlformats.org/markup-compatibility/2006">
    <mc:Choice xmlns:p14="http://schemas.microsoft.com/office/powerpoint/2010/main" Requires="p14">
      <p:transition spd="slow" p14:dur="2000" advTm="14810"/>
    </mc:Choice>
    <mc:Fallback>
      <p:transition spd="slow" advTm="1481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a:t>
            </a:r>
            <a:r>
              <a:rPr lang="ja-JP" altLang="en-US" dirty="0"/>
              <a:t>設定</a:t>
            </a:r>
            <a:endParaRPr kumimoji="1" lang="ja-JP" altLang="en-US" dirty="0"/>
          </a:p>
        </p:txBody>
      </p:sp>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p:txBody>
          <a:bodyPr>
            <a:normAutofit/>
          </a:bodyPr>
          <a:lstStyle/>
          <a:p>
            <a:r>
              <a:rPr lang="en-US" altLang="ja-JP" dirty="0"/>
              <a:t>CIFAR-10</a:t>
            </a:r>
          </a:p>
          <a:p>
            <a:r>
              <a:rPr lang="en-US" altLang="ja-JP" sz="3200" dirty="0"/>
              <a:t>32 x 32 pixel, 60000 </a:t>
            </a:r>
            <a:r>
              <a:rPr lang="ja-JP" altLang="en-US" sz="3200" dirty="0"/>
              <a:t>枚</a:t>
            </a:r>
            <a:endParaRPr lang="en-US" altLang="ja-JP" sz="3200" dirty="0"/>
          </a:p>
          <a:p>
            <a:r>
              <a:rPr lang="en-US" altLang="ja-JP" sz="3200" dirty="0"/>
              <a:t>10 </a:t>
            </a:r>
            <a:r>
              <a:rPr lang="ja-JP" altLang="en-US" sz="3200" dirty="0"/>
              <a:t>クラスラベル</a:t>
            </a:r>
            <a:endParaRPr lang="en-US" altLang="ja-JP" sz="3200" dirty="0"/>
          </a:p>
          <a:p>
            <a:endParaRPr lang="en-US" altLang="ja-JP" dirty="0"/>
          </a:p>
          <a:p>
            <a:r>
              <a:rPr lang="ja-JP" altLang="en-US" dirty="0"/>
              <a:t>各手法において </a:t>
            </a:r>
            <a:r>
              <a:rPr lang="en-US" altLang="ja-JP" dirty="0"/>
              <a:t>10 </a:t>
            </a:r>
            <a:r>
              <a:rPr lang="ja-JP" altLang="en-US" dirty="0"/>
              <a:t>回試行して</a:t>
            </a:r>
            <a:endParaRPr lang="en-US" altLang="ja-JP" dirty="0"/>
          </a:p>
          <a:p>
            <a:r>
              <a:rPr lang="ja-JP" altLang="en-US" dirty="0"/>
              <a:t>統計的な性能を比較</a:t>
            </a:r>
            <a:endParaRPr kumimoji="1" lang="ja-JP" altLang="en-US" dirty="0"/>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38</a:t>
            </a:fld>
            <a:endParaRPr kumimoji="1" lang="ja-JP" altLang="en-US"/>
          </a:p>
        </p:txBody>
      </p:sp>
      <p:sp>
        <p:nvSpPr>
          <p:cNvPr id="5" name="正方形/長方形 4">
            <a:extLst>
              <a:ext uri="{FF2B5EF4-FFF2-40B4-BE49-F238E27FC236}">
                <a16:creationId xmlns:a16="http://schemas.microsoft.com/office/drawing/2014/main" id="{96460FE5-2DF8-42B4-AC0C-2B3A0C48EB66}"/>
              </a:ext>
            </a:extLst>
          </p:cNvPr>
          <p:cNvSpPr/>
          <p:nvPr/>
        </p:nvSpPr>
        <p:spPr>
          <a:xfrm>
            <a:off x="813434" y="6396100"/>
            <a:ext cx="4572000" cy="461665"/>
          </a:xfrm>
          <a:prstGeom prst="rect">
            <a:avLst/>
          </a:prstGeom>
        </p:spPr>
        <p:txBody>
          <a:bodyPr>
            <a:spAutoFit/>
          </a:bodyPr>
          <a:lstStyle/>
          <a:p>
            <a:r>
              <a:rPr lang="en" altLang="ja-JP" sz="1200" dirty="0">
                <a:solidFill>
                  <a:schemeClr val="bg1"/>
                </a:solidFill>
              </a:rPr>
              <a:t>CIFAR-10: A. Krizhevsky. Learning multiple layers of features from tiny images. Master’s thesis, University of Tront, 2009. </a:t>
            </a:r>
            <a:endParaRPr lang="en" altLang="ja-JP" sz="1100" dirty="0">
              <a:solidFill>
                <a:schemeClr val="bg1"/>
              </a:solidFill>
            </a:endParaRPr>
          </a:p>
        </p:txBody>
      </p:sp>
    </p:spTree>
    <p:extLst>
      <p:ext uri="{BB962C8B-B14F-4D97-AF65-F5344CB8AC3E}">
        <p14:creationId xmlns:p14="http://schemas.microsoft.com/office/powerpoint/2010/main" val="2466008625"/>
      </p:ext>
    </p:extLst>
  </p:cSld>
  <p:clrMapOvr>
    <a:masterClrMapping/>
  </p:clrMapOvr>
  <mc:AlternateContent xmlns:mc="http://schemas.openxmlformats.org/markup-compatibility/2006">
    <mc:Choice xmlns:p14="http://schemas.microsoft.com/office/powerpoint/2010/main" Requires="p14">
      <p:transition spd="slow" p14:dur="2000" advTm="21596"/>
    </mc:Choice>
    <mc:Fallback>
      <p:transition spd="slow" advTm="21596"/>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コンテンツ プレースホルダー 11">
            <a:extLst>
              <a:ext uri="{FF2B5EF4-FFF2-40B4-BE49-F238E27FC236}">
                <a16:creationId xmlns:a16="http://schemas.microsoft.com/office/drawing/2014/main" id="{7F13E465-1FA5-4DD5-956C-A90B09EF85B7}"/>
              </a:ext>
            </a:extLst>
          </p:cNvPr>
          <p:cNvGraphicFramePr>
            <a:graphicFrameLocks noGrp="1"/>
          </p:cNvGraphicFramePr>
          <p:nvPr>
            <p:ph idx="1"/>
            <p:extLst>
              <p:ext uri="{D42A27DB-BD31-4B8C-83A1-F6EECF244321}">
                <p14:modId xmlns:p14="http://schemas.microsoft.com/office/powerpoint/2010/main" val="2812338983"/>
              </p:ext>
            </p:extLst>
          </p:nvPr>
        </p:nvGraphicFramePr>
        <p:xfrm>
          <a:off x="762376" y="1545238"/>
          <a:ext cx="7646987" cy="4302760"/>
        </p:xfrm>
        <a:graphic>
          <a:graphicData uri="http://schemas.openxmlformats.org/drawingml/2006/table">
            <a:tbl>
              <a:tblPr firstRow="1" bandRow="1">
                <a:tableStyleId>{5940675A-B579-460E-94D1-54222C63F5DA}</a:tableStyleId>
              </a:tblPr>
              <a:tblGrid>
                <a:gridCol w="1065212">
                  <a:extLst>
                    <a:ext uri="{9D8B030D-6E8A-4147-A177-3AD203B41FA5}">
                      <a16:colId xmlns:a16="http://schemas.microsoft.com/office/drawing/2014/main" val="3150211771"/>
                    </a:ext>
                  </a:extLst>
                </a:gridCol>
                <a:gridCol w="800100">
                  <a:extLst>
                    <a:ext uri="{9D8B030D-6E8A-4147-A177-3AD203B41FA5}">
                      <a16:colId xmlns:a16="http://schemas.microsoft.com/office/drawing/2014/main" val="3058837178"/>
                    </a:ext>
                  </a:extLst>
                </a:gridCol>
                <a:gridCol w="1447800">
                  <a:extLst>
                    <a:ext uri="{9D8B030D-6E8A-4147-A177-3AD203B41FA5}">
                      <a16:colId xmlns:a16="http://schemas.microsoft.com/office/drawing/2014/main" val="3220318084"/>
                    </a:ext>
                  </a:extLst>
                </a:gridCol>
                <a:gridCol w="1399523">
                  <a:extLst>
                    <a:ext uri="{9D8B030D-6E8A-4147-A177-3AD203B41FA5}">
                      <a16:colId xmlns:a16="http://schemas.microsoft.com/office/drawing/2014/main" val="4192021148"/>
                    </a:ext>
                  </a:extLst>
                </a:gridCol>
                <a:gridCol w="1257952">
                  <a:extLst>
                    <a:ext uri="{9D8B030D-6E8A-4147-A177-3AD203B41FA5}">
                      <a16:colId xmlns:a16="http://schemas.microsoft.com/office/drawing/2014/main" val="985640917"/>
                    </a:ext>
                  </a:extLst>
                </a:gridCol>
                <a:gridCol w="1676400">
                  <a:extLst>
                    <a:ext uri="{9D8B030D-6E8A-4147-A177-3AD203B41FA5}">
                      <a16:colId xmlns:a16="http://schemas.microsoft.com/office/drawing/2014/main" val="2320827954"/>
                    </a:ext>
                  </a:extLst>
                </a:gridCol>
              </a:tblGrid>
              <a:tr h="370840">
                <a:tc gridSpan="2">
                  <a:txBody>
                    <a:bodyPr/>
                    <a:lstStyle/>
                    <a:p>
                      <a:pPr algn="ctr"/>
                      <a:r>
                        <a:rPr kumimoji="1" lang="en-US" altLang="ja-JP" sz="1600" b="1" dirty="0">
                          <a:latin typeface="Arial" panose="020B0604020202020204" pitchFamily="34" charset="0"/>
                          <a:cs typeface="Arial" panose="020B0604020202020204" pitchFamily="34" charset="0"/>
                        </a:rPr>
                        <a:t>Architecture</a:t>
                      </a:r>
                      <a:endParaRPr kumimoji="1" lang="ja-JP" altLang="en-US" sz="1600" b="1" dirty="0">
                        <a:latin typeface="Arial" panose="020B0604020202020204" pitchFamily="34" charset="0"/>
                        <a:cs typeface="Arial" panose="020B0604020202020204" pitchFamily="34" charset="0"/>
                      </a:endParaRPr>
                    </a:p>
                  </a:txBody>
                  <a:tcPr anchor="ctr"/>
                </a:tc>
                <a:tc hMerge="1">
                  <a:txBody>
                    <a:bodyPr/>
                    <a:lstStyle/>
                    <a:p>
                      <a:endParaRPr kumimoji="1" lang="ja-JP" altLang="en-US" dirty="0"/>
                    </a:p>
                  </a:txBody>
                  <a:tcPr/>
                </a:tc>
                <a:tc>
                  <a:txBody>
                    <a:bodyPr/>
                    <a:lstStyle/>
                    <a:p>
                      <a:pPr algn="ctr"/>
                      <a:r>
                        <a:rPr kumimoji="1" lang="en-US" altLang="ja-JP" sz="1600" b="1" dirty="0">
                          <a:latin typeface="Arial" panose="020B0604020202020204" pitchFamily="34" charset="0"/>
                          <a:cs typeface="Arial" panose="020B0604020202020204" pitchFamily="34" charset="0"/>
                        </a:rPr>
                        <a:t>Test accuracy</a:t>
                      </a:r>
                    </a:p>
                    <a:p>
                      <a:pPr algn="ctr"/>
                      <a:r>
                        <a:rPr kumimoji="1" lang="en-US" altLang="ja-JP" sz="1600" b="1" dirty="0">
                          <a:latin typeface="Arial" panose="020B0604020202020204" pitchFamily="34" charset="0"/>
                          <a:cs typeface="Arial" panose="020B0604020202020204" pitchFamily="34" charset="0"/>
                        </a:rPr>
                        <a:t>(%)</a:t>
                      </a:r>
                      <a:endParaRPr kumimoji="1" lang="ja-JP" altLang="en-US" sz="1600" b="1" dirty="0">
                        <a:latin typeface="Arial" panose="020B0604020202020204" pitchFamily="34" charset="0"/>
                        <a:cs typeface="Arial" panose="020B0604020202020204" pitchFamily="34" charset="0"/>
                      </a:endParaRPr>
                    </a:p>
                  </a:txBody>
                  <a:tcPr anchor="ctr"/>
                </a:tc>
                <a:tc>
                  <a:txBody>
                    <a:bodyPr/>
                    <a:lstStyle/>
                    <a:p>
                      <a:pPr algn="ctr"/>
                      <a:r>
                        <a:rPr kumimoji="1" lang="en-US" altLang="ja-JP" sz="1600" b="1" dirty="0">
                          <a:latin typeface="Arial" panose="020B0604020202020204" pitchFamily="34" charset="0"/>
                          <a:cs typeface="Arial" panose="020B0604020202020204" pitchFamily="34" charset="0"/>
                        </a:rPr>
                        <a:t>Param</a:t>
                      </a:r>
                    </a:p>
                    <a:p>
                      <a:pPr algn="ctr"/>
                      <a:r>
                        <a:rPr kumimoji="1" lang="en-US" altLang="ja-JP" sz="1600" b="1" dirty="0">
                          <a:latin typeface="Arial" panose="020B0604020202020204" pitchFamily="34" charset="0"/>
                          <a:cs typeface="Arial" panose="020B0604020202020204" pitchFamily="34" charset="0"/>
                        </a:rPr>
                        <a:t>(M)</a:t>
                      </a:r>
                      <a:endParaRPr kumimoji="1" lang="ja-JP" altLang="en-US" sz="1600" b="1" dirty="0">
                        <a:latin typeface="Arial" panose="020B0604020202020204" pitchFamily="34" charset="0"/>
                        <a:cs typeface="Arial" panose="020B0604020202020204" pitchFamily="34" charset="0"/>
                      </a:endParaRPr>
                    </a:p>
                  </a:txBody>
                  <a:tcPr anchor="ctr"/>
                </a:tc>
                <a:tc>
                  <a:txBody>
                    <a:bodyPr/>
                    <a:lstStyle/>
                    <a:p>
                      <a:pPr algn="ctr"/>
                      <a:r>
                        <a:rPr kumimoji="1" lang="en-US" altLang="ja-JP" sz="1600" b="1" dirty="0">
                          <a:latin typeface="Arial" panose="020B0604020202020204" pitchFamily="34" charset="0"/>
                          <a:cs typeface="Arial" panose="020B0604020202020204" pitchFamily="34" charset="0"/>
                        </a:rPr>
                        <a:t>Number of shortcuts</a:t>
                      </a:r>
                      <a:endParaRPr kumimoji="1" lang="ja-JP" altLang="en-US" sz="16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kumimoji="1" lang="en-US" altLang="ja-JP" sz="1600" b="1" dirty="0">
                          <a:latin typeface="Arial" panose="020B0604020202020204" pitchFamily="34" charset="0"/>
                          <a:cs typeface="Arial" panose="020B0604020202020204" pitchFamily="34" charset="0"/>
                        </a:rPr>
                        <a:t>Random architect</a:t>
                      </a:r>
                    </a:p>
                    <a:p>
                      <a:pPr algn="ctr"/>
                      <a:r>
                        <a:rPr kumimoji="1" lang="en-US" altLang="ja-JP" sz="1600" b="1" dirty="0">
                          <a:latin typeface="Arial" panose="020B0604020202020204" pitchFamily="34" charset="0"/>
                          <a:cs typeface="Arial" panose="020B0604020202020204" pitchFamily="34" charset="0"/>
                        </a:rPr>
                        <a:t>Accuracy (%)</a:t>
                      </a:r>
                      <a:endParaRPr kumimoji="1" lang="ja-JP" altLang="en-US" sz="16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15894297"/>
                  </a:ext>
                </a:extLst>
              </a:tr>
              <a:tr h="370840">
                <a:tc rowSpan="3">
                  <a:txBody>
                    <a:bodyPr/>
                    <a:lstStyle/>
                    <a:p>
                      <a:pPr algn="ctr"/>
                      <a:r>
                        <a:rPr kumimoji="1" lang="en-US" altLang="ja-JP" sz="1600" dirty="0">
                          <a:latin typeface="Arial" panose="020B0604020202020204" pitchFamily="34" charset="0"/>
                          <a:cs typeface="Arial" panose="020B0604020202020204" pitchFamily="34" charset="0"/>
                        </a:rPr>
                        <a:t>Method A</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kumimoji="1" lang="en-US" altLang="ja-JP" sz="1400" dirty="0">
                          <a:latin typeface="Arial" panose="020B0604020202020204" pitchFamily="34" charset="0"/>
                          <a:cs typeface="Arial" panose="020B0604020202020204" pitchFamily="34" charset="0"/>
                        </a:rPr>
                        <a:t>50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93.70 ± 0.22 </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21.06 ± 0.07</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12.7 ± 1.4</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93.60 ± 0.15</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24566515"/>
                  </a:ext>
                </a:extLst>
              </a:tr>
              <a:tr h="370840">
                <a:tc vMerge="1">
                  <a:txBody>
                    <a:bodyPr/>
                    <a:lstStyle/>
                    <a:p>
                      <a:endParaRPr kumimoji="1" lang="ja-JP" altLang="en-US" dirty="0"/>
                    </a:p>
                  </a:txBody>
                  <a:tcPr anchor="ctr"/>
                </a:tc>
                <a:tc>
                  <a:txBody>
                    <a:bodyPr/>
                    <a:lstStyle/>
                    <a:p>
                      <a:pPr algn="ctr"/>
                      <a:r>
                        <a:rPr kumimoji="1" lang="en-US" altLang="ja-JP" sz="1400" dirty="0">
                          <a:latin typeface="Arial" panose="020B0604020202020204" pitchFamily="34" charset="0"/>
                          <a:cs typeface="Arial" panose="020B0604020202020204" pitchFamily="34" charset="0"/>
                        </a:rPr>
                        <a:t>100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94.02 ± 0.12 </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21.50 ± 0.11</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18.2 ± 0.9</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93.67 ± 0.14</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0450067"/>
                  </a:ext>
                </a:extLst>
              </a:tr>
              <a:tr h="370840">
                <a:tc vMerge="1">
                  <a:txBody>
                    <a:bodyPr/>
                    <a:lstStyle/>
                    <a:p>
                      <a:endParaRPr kumimoji="1" lang="ja-JP" altLang="en-US" dirty="0"/>
                    </a:p>
                  </a:txBody>
                  <a:tcPr anchor="ctr"/>
                </a:tc>
                <a:tc>
                  <a:txBody>
                    <a:bodyPr/>
                    <a:lstStyle/>
                    <a:p>
                      <a:pPr algn="ctr"/>
                      <a:r>
                        <a:rPr kumimoji="1" lang="en-US" altLang="ja-JP" sz="1400" dirty="0">
                          <a:latin typeface="Arial" panose="020B0604020202020204" pitchFamily="34" charset="0"/>
                          <a:cs typeface="Arial" panose="020B0604020202020204" pitchFamily="34" charset="0"/>
                        </a:rPr>
                        <a:t>150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93.90 ± 0.17</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21.57 ± 0.25</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18.9 ± 0.6</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93.64 ± 0.09</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78259897"/>
                  </a:ext>
                </a:extLst>
              </a:tr>
              <a:tr h="370840">
                <a:tc rowSpan="3">
                  <a:txBody>
                    <a:bodyPr/>
                    <a:lstStyle/>
                    <a:p>
                      <a:pPr algn="ctr"/>
                      <a:r>
                        <a:rPr kumimoji="1" lang="en-US" altLang="ja-JP" sz="1600" dirty="0">
                          <a:latin typeface="Arial" panose="020B0604020202020204" pitchFamily="34" charset="0"/>
                          <a:cs typeface="Arial" panose="020B0604020202020204" pitchFamily="34" charset="0"/>
                        </a:rPr>
                        <a:t>Method B</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kumimoji="1" lang="en-US" altLang="ja-JP" sz="1400" dirty="0">
                          <a:latin typeface="Arial" panose="020B0604020202020204" pitchFamily="34" charset="0"/>
                          <a:cs typeface="Arial" panose="020B0604020202020204" pitchFamily="34" charset="0"/>
                        </a:rPr>
                        <a:t>50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93.57 ± 0.19</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20.45 ± 0.09</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5.8 ± 1.2</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93.36 ± 0.19</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23102066"/>
                  </a:ext>
                </a:extLst>
              </a:tr>
              <a:tr h="370840">
                <a:tc vMerge="1">
                  <a:txBody>
                    <a:bodyPr/>
                    <a:lstStyle/>
                    <a:p>
                      <a:endParaRPr kumimoji="1" lang="ja-JP" altLang="en-US" dirty="0"/>
                    </a:p>
                  </a:txBody>
                  <a:tcPr anchor="ctr"/>
                </a:tc>
                <a:tc>
                  <a:txBody>
                    <a:bodyPr/>
                    <a:lstStyle/>
                    <a:p>
                      <a:pPr algn="ctr"/>
                      <a:r>
                        <a:rPr kumimoji="1" lang="en-US" altLang="ja-JP" sz="1400" dirty="0">
                          <a:latin typeface="Arial" panose="020B0604020202020204" pitchFamily="34" charset="0"/>
                          <a:cs typeface="Arial" panose="020B0604020202020204" pitchFamily="34" charset="0"/>
                        </a:rPr>
                        <a:t>100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93.93 ± 0.08</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20.73 ± 0.10</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9.8 ± 1.0</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93.47 ± 0.17</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31523089"/>
                  </a:ext>
                </a:extLst>
              </a:tr>
              <a:tr h="370840">
                <a:tc vMerge="1">
                  <a:txBody>
                    <a:bodyPr/>
                    <a:lstStyle/>
                    <a:p>
                      <a:endParaRPr kumimoji="1" lang="ja-JP" altLang="en-US" dirty="0"/>
                    </a:p>
                  </a:txBody>
                  <a:tcPr anchor="ctr"/>
                </a:tc>
                <a:tc>
                  <a:txBody>
                    <a:bodyPr/>
                    <a:lstStyle/>
                    <a:p>
                      <a:pPr algn="ctr"/>
                      <a:r>
                        <a:rPr kumimoji="1" lang="en-US" altLang="ja-JP" sz="1400" dirty="0">
                          <a:latin typeface="Arial" panose="020B0604020202020204" pitchFamily="34" charset="0"/>
                          <a:cs typeface="Arial" panose="020B0604020202020204" pitchFamily="34" charset="0"/>
                        </a:rPr>
                        <a:t>150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93.92 ± 0.12</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20.76 ± 0.15</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10.6 ± 1.0</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93.48 ± 0.15</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32416869"/>
                  </a:ext>
                </a:extLst>
              </a:tr>
              <a:tr h="370840">
                <a:tc gridSpan="2">
                  <a:txBody>
                    <a:bodyPr/>
                    <a:lstStyle/>
                    <a:p>
                      <a:pPr algn="ctr"/>
                      <a:r>
                        <a:rPr kumimoji="1" lang="en-US" altLang="ja-JP" sz="1600" dirty="0">
                          <a:latin typeface="Arial" panose="020B0604020202020204" pitchFamily="34" charset="0"/>
                          <a:cs typeface="Arial" panose="020B0604020202020204" pitchFamily="34" charset="0"/>
                        </a:rPr>
                        <a:t>Baseline(VGG19)</a:t>
                      </a:r>
                      <a:endParaRPr kumimoji="1" lang="ja-JP" altLang="en-US" sz="1600" dirty="0">
                        <a:latin typeface="Arial" panose="020B0604020202020204" pitchFamily="34" charset="0"/>
                        <a:cs typeface="Arial" panose="020B0604020202020204" pitchFamily="34" charset="0"/>
                      </a:endParaRPr>
                    </a:p>
                  </a:txBody>
                  <a:tcPr anchor="ctr"/>
                </a:tc>
                <a:tc hMerge="1">
                  <a:txBody>
                    <a:bodyPr/>
                    <a:lstStyle/>
                    <a:p>
                      <a:pPr algn="ctr"/>
                      <a:endParaRPr kumimoji="1" lang="ja-JP" altLang="en-US" dirty="0"/>
                    </a:p>
                  </a:txBody>
                  <a:tcPr anchor="ctr"/>
                </a:tc>
                <a:tc>
                  <a:txBody>
                    <a:bodyPr/>
                    <a:lstStyle/>
                    <a:p>
                      <a:pPr algn="ctr"/>
                      <a:r>
                        <a:rPr lang="en-US" altLang="ja-JP" sz="1600" dirty="0">
                          <a:latin typeface="Arial" panose="020B0604020202020204" pitchFamily="34" charset="0"/>
                          <a:cs typeface="Arial" panose="020B0604020202020204" pitchFamily="34" charset="0"/>
                        </a:rPr>
                        <a:t>93.03 ± 0.10</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20.04</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kumimoji="1" lang="en-US" altLang="ja-JP" sz="1600" dirty="0">
                          <a:latin typeface="Arial" panose="020B0604020202020204" pitchFamily="34" charset="0"/>
                          <a:cs typeface="Arial" panose="020B0604020202020204" pitchFamily="34" charset="0"/>
                        </a:rPr>
                        <a:t>0</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kumimoji="1" lang="en-US" altLang="ja-JP" sz="1600" dirty="0">
                          <a:latin typeface="Arial" panose="020B0604020202020204" pitchFamily="34" charset="0"/>
                          <a:cs typeface="Arial" panose="020B0604020202020204" pitchFamily="34" charset="0"/>
                        </a:rPr>
                        <a:t>-</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05728134"/>
                  </a:ext>
                </a:extLst>
              </a:tr>
            </a:tbl>
          </a:graphicData>
        </a:graphic>
      </p:graphicFrame>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結果</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39</a:t>
            </a:fld>
            <a:endParaRPr kumimoji="1" lang="ja-JP" altLang="en-US"/>
          </a:p>
        </p:txBody>
      </p:sp>
    </p:spTree>
    <p:extLst>
      <p:ext uri="{BB962C8B-B14F-4D97-AF65-F5344CB8AC3E}">
        <p14:creationId xmlns:p14="http://schemas.microsoft.com/office/powerpoint/2010/main" val="1786063340"/>
      </p:ext>
    </p:extLst>
  </p:cSld>
  <p:clrMapOvr>
    <a:masterClrMapping/>
  </p:clrMapOvr>
  <mc:AlternateContent xmlns:mc="http://schemas.openxmlformats.org/markup-compatibility/2006">
    <mc:Choice xmlns:p14="http://schemas.microsoft.com/office/powerpoint/2010/main" Requires="p14">
      <p:transition spd="slow" p14:dur="2000" advTm="63135"/>
    </mc:Choice>
    <mc:Fallback>
      <p:transition spd="slow" advTm="6313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06BA5F-D2B8-4713-8D25-D4396789FFC5}"/>
              </a:ext>
            </a:extLst>
          </p:cNvPr>
          <p:cNvSpPr>
            <a:spLocks noGrp="1"/>
          </p:cNvSpPr>
          <p:nvPr>
            <p:ph type="title"/>
          </p:nvPr>
        </p:nvSpPr>
        <p:spPr/>
        <p:txBody>
          <a:bodyPr/>
          <a:lstStyle/>
          <a:p>
            <a:r>
              <a:rPr kumimoji="1" lang="ja-JP" altLang="en-US" dirty="0"/>
              <a:t>深層学習モデルの発展</a:t>
            </a:r>
          </a:p>
        </p:txBody>
      </p:sp>
      <p:sp>
        <p:nvSpPr>
          <p:cNvPr id="3" name="コンテンツ プレースホルダー 2">
            <a:extLst>
              <a:ext uri="{FF2B5EF4-FFF2-40B4-BE49-F238E27FC236}">
                <a16:creationId xmlns:a16="http://schemas.microsoft.com/office/drawing/2014/main" id="{A039F885-9DE0-46A8-A4E3-0AD952829E88}"/>
              </a:ext>
            </a:extLst>
          </p:cNvPr>
          <p:cNvSpPr>
            <a:spLocks noGrp="1"/>
          </p:cNvSpPr>
          <p:nvPr>
            <p:ph idx="1"/>
          </p:nvPr>
        </p:nvSpPr>
        <p:spPr>
          <a:xfrm>
            <a:off x="822959" y="4957894"/>
            <a:ext cx="7543801" cy="1235080"/>
          </a:xfrm>
        </p:spPr>
        <p:txBody>
          <a:bodyPr>
            <a:normAutofit/>
          </a:bodyPr>
          <a:lstStyle/>
          <a:p>
            <a:pPr lvl="1"/>
            <a:r>
              <a:rPr kumimoji="1" lang="ja-JP" altLang="en-US" dirty="0"/>
              <a:t>モデル構造の改良で性能が向上</a:t>
            </a:r>
            <a:endParaRPr kumimoji="1" lang="en-US" altLang="ja-JP" dirty="0"/>
          </a:p>
        </p:txBody>
      </p:sp>
      <p:sp>
        <p:nvSpPr>
          <p:cNvPr id="4" name="スライド番号プレースホルダー 3">
            <a:extLst>
              <a:ext uri="{FF2B5EF4-FFF2-40B4-BE49-F238E27FC236}">
                <a16:creationId xmlns:a16="http://schemas.microsoft.com/office/drawing/2014/main" id="{3180D2BA-9454-4D57-8FD2-6BF1A7E7CC03}"/>
              </a:ext>
            </a:extLst>
          </p:cNvPr>
          <p:cNvSpPr>
            <a:spLocks noGrp="1"/>
          </p:cNvSpPr>
          <p:nvPr>
            <p:ph type="sldNum" sz="quarter" idx="12"/>
          </p:nvPr>
        </p:nvSpPr>
        <p:spPr/>
        <p:txBody>
          <a:bodyPr/>
          <a:lstStyle/>
          <a:p>
            <a:fld id="{304739FC-810C-4CDC-B60F-21F1951FBC64}" type="slidenum">
              <a:rPr kumimoji="1" lang="ja-JP" altLang="en-US" smtClean="0"/>
              <a:t>4</a:t>
            </a:fld>
            <a:endParaRPr kumimoji="1" lang="ja-JP" altLang="en-US"/>
          </a:p>
        </p:txBody>
      </p:sp>
      <p:pic>
        <p:nvPicPr>
          <p:cNvPr id="2050" name="Picture 2" descr="ResNetまわりの論文まとめ | ALIS">
            <a:extLst>
              <a:ext uri="{FF2B5EF4-FFF2-40B4-BE49-F238E27FC236}">
                <a16:creationId xmlns:a16="http://schemas.microsoft.com/office/drawing/2014/main" id="{73144198-578E-46BE-BD5A-CD181435F1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5582" y="1838500"/>
            <a:ext cx="2905125" cy="157162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a:extLst>
              <a:ext uri="{FF2B5EF4-FFF2-40B4-BE49-F238E27FC236}">
                <a16:creationId xmlns:a16="http://schemas.microsoft.com/office/drawing/2014/main" id="{FEC94C0E-A4C1-42DA-9A08-088D9F7F59D6}"/>
              </a:ext>
            </a:extLst>
          </p:cNvPr>
          <p:cNvSpPr/>
          <p:nvPr/>
        </p:nvSpPr>
        <p:spPr>
          <a:xfrm>
            <a:off x="4699205" y="6365685"/>
            <a:ext cx="3227673" cy="507831"/>
          </a:xfrm>
          <a:prstGeom prst="rect">
            <a:avLst/>
          </a:prstGeom>
        </p:spPr>
        <p:txBody>
          <a:bodyPr wrap="square">
            <a:spAutoFit/>
          </a:bodyPr>
          <a:lstStyle/>
          <a:p>
            <a:r>
              <a:rPr lang="en-US" altLang="ja-JP" sz="900" dirty="0">
                <a:solidFill>
                  <a:schemeClr val="bg1"/>
                </a:solidFill>
              </a:rPr>
              <a:t>ResNet : Kaiming He, Xiangyu Zhang, Shaoqing Ren, and Jian Sun. Deep residual learning for image recognition. CoRR, abs/1512.03385, 2015.</a:t>
            </a:r>
            <a:endParaRPr lang="ja-JP" altLang="en-US" sz="900" dirty="0">
              <a:solidFill>
                <a:schemeClr val="bg1"/>
              </a:solidFill>
            </a:endParaRPr>
          </a:p>
        </p:txBody>
      </p:sp>
      <p:sp>
        <p:nvSpPr>
          <p:cNvPr id="6" name="正方形/長方形 5">
            <a:extLst>
              <a:ext uri="{FF2B5EF4-FFF2-40B4-BE49-F238E27FC236}">
                <a16:creationId xmlns:a16="http://schemas.microsoft.com/office/drawing/2014/main" id="{0CE6F609-A14D-48B3-B18C-903868D7627B}"/>
              </a:ext>
            </a:extLst>
          </p:cNvPr>
          <p:cNvSpPr/>
          <p:nvPr/>
        </p:nvSpPr>
        <p:spPr>
          <a:xfrm>
            <a:off x="822959" y="6373374"/>
            <a:ext cx="2867025" cy="507831"/>
          </a:xfrm>
          <a:prstGeom prst="rect">
            <a:avLst/>
          </a:prstGeom>
        </p:spPr>
        <p:txBody>
          <a:bodyPr wrap="square">
            <a:spAutoFit/>
          </a:bodyPr>
          <a:lstStyle/>
          <a:p>
            <a:r>
              <a:rPr lang="en-US" altLang="ja-JP" sz="900" dirty="0">
                <a:solidFill>
                  <a:schemeClr val="bg1"/>
                </a:solidFill>
              </a:rPr>
              <a:t>VGG : Karen Simonyan and Andrew Zisserman. Very deep convolutional networks for large-scale image recognition. 2015. </a:t>
            </a:r>
            <a:endParaRPr lang="ja-JP" altLang="en-US" sz="900" dirty="0">
              <a:solidFill>
                <a:schemeClr val="bg1"/>
              </a:solidFill>
            </a:endParaRPr>
          </a:p>
        </p:txBody>
      </p:sp>
      <p:pic>
        <p:nvPicPr>
          <p:cNvPr id="2052" name="Picture 4" descr="Deep Learning VGG">
            <a:extLst>
              <a:ext uri="{FF2B5EF4-FFF2-40B4-BE49-F238E27FC236}">
                <a16:creationId xmlns:a16="http://schemas.microsoft.com/office/drawing/2014/main" id="{DB8EDFEC-DCC0-4B6A-85CF-57CD6B9199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3517" y="1819450"/>
            <a:ext cx="2867025" cy="1590675"/>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B6A7AF18-93AE-49AD-86DC-85D51A1DD572}"/>
              </a:ext>
            </a:extLst>
          </p:cNvPr>
          <p:cNvSpPr/>
          <p:nvPr/>
        </p:nvSpPr>
        <p:spPr>
          <a:xfrm>
            <a:off x="2037075" y="3470240"/>
            <a:ext cx="1059906" cy="584775"/>
          </a:xfrm>
          <a:prstGeom prst="rect">
            <a:avLst/>
          </a:prstGeom>
        </p:spPr>
        <p:txBody>
          <a:bodyPr wrap="none">
            <a:spAutoFit/>
          </a:bodyPr>
          <a:lstStyle/>
          <a:p>
            <a:r>
              <a:rPr kumimoji="1" lang="en-US" altLang="ja-JP" sz="3200" dirty="0">
                <a:latin typeface="+mn-ea"/>
              </a:rPr>
              <a:t>VGG</a:t>
            </a:r>
            <a:endParaRPr lang="ja-JP" altLang="en-US" sz="3200" dirty="0">
              <a:latin typeface="+mn-ea"/>
            </a:endParaRPr>
          </a:p>
        </p:txBody>
      </p:sp>
      <p:sp>
        <p:nvSpPr>
          <p:cNvPr id="10" name="正方形/長方形 9">
            <a:extLst>
              <a:ext uri="{FF2B5EF4-FFF2-40B4-BE49-F238E27FC236}">
                <a16:creationId xmlns:a16="http://schemas.microsoft.com/office/drawing/2014/main" id="{0009896F-2515-4BFE-889F-8E04C0086272}"/>
              </a:ext>
            </a:extLst>
          </p:cNvPr>
          <p:cNvSpPr/>
          <p:nvPr/>
        </p:nvSpPr>
        <p:spPr>
          <a:xfrm>
            <a:off x="5877140" y="3470239"/>
            <a:ext cx="1597104" cy="584775"/>
          </a:xfrm>
          <a:prstGeom prst="rect">
            <a:avLst/>
          </a:prstGeom>
        </p:spPr>
        <p:txBody>
          <a:bodyPr wrap="none">
            <a:spAutoFit/>
          </a:bodyPr>
          <a:lstStyle/>
          <a:p>
            <a:r>
              <a:rPr kumimoji="1" lang="en-US" altLang="ja-JP" sz="3200" dirty="0">
                <a:latin typeface="+mn-ea"/>
              </a:rPr>
              <a:t>ResNet</a:t>
            </a:r>
            <a:endParaRPr lang="ja-JP" altLang="en-US" sz="3200" dirty="0">
              <a:latin typeface="+mn-ea"/>
            </a:endParaRPr>
          </a:p>
        </p:txBody>
      </p:sp>
    </p:spTree>
    <p:extLst>
      <p:ext uri="{BB962C8B-B14F-4D97-AF65-F5344CB8AC3E}">
        <p14:creationId xmlns:p14="http://schemas.microsoft.com/office/powerpoint/2010/main" val="627480658"/>
      </p:ext>
    </p:extLst>
  </p:cSld>
  <p:clrMapOvr>
    <a:masterClrMapping/>
  </p:clrMapOvr>
  <mc:AlternateContent xmlns:mc="http://schemas.openxmlformats.org/markup-compatibility/2006">
    <mc:Choice xmlns:p14="http://schemas.microsoft.com/office/powerpoint/2010/main" Requires="p14">
      <p:transition spd="slow" p14:dur="2000" advTm="15881"/>
    </mc:Choice>
    <mc:Fallback>
      <p:transition spd="slow" advTm="15881"/>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コンテンツ プレースホルダー 11">
            <a:extLst>
              <a:ext uri="{FF2B5EF4-FFF2-40B4-BE49-F238E27FC236}">
                <a16:creationId xmlns:a16="http://schemas.microsoft.com/office/drawing/2014/main" id="{7F13E465-1FA5-4DD5-956C-A90B09EF85B7}"/>
              </a:ext>
            </a:extLst>
          </p:cNvPr>
          <p:cNvGraphicFramePr>
            <a:graphicFrameLocks noGrp="1"/>
          </p:cNvGraphicFramePr>
          <p:nvPr>
            <p:ph idx="1"/>
            <p:extLst>
              <p:ext uri="{D42A27DB-BD31-4B8C-83A1-F6EECF244321}">
                <p14:modId xmlns:p14="http://schemas.microsoft.com/office/powerpoint/2010/main" val="1116662930"/>
              </p:ext>
            </p:extLst>
          </p:nvPr>
        </p:nvGraphicFramePr>
        <p:xfrm>
          <a:off x="762376" y="1545238"/>
          <a:ext cx="7646987" cy="4302760"/>
        </p:xfrm>
        <a:graphic>
          <a:graphicData uri="http://schemas.openxmlformats.org/drawingml/2006/table">
            <a:tbl>
              <a:tblPr firstRow="1" bandRow="1">
                <a:tableStyleId>{5940675A-B579-460E-94D1-54222C63F5DA}</a:tableStyleId>
              </a:tblPr>
              <a:tblGrid>
                <a:gridCol w="1065212">
                  <a:extLst>
                    <a:ext uri="{9D8B030D-6E8A-4147-A177-3AD203B41FA5}">
                      <a16:colId xmlns:a16="http://schemas.microsoft.com/office/drawing/2014/main" val="3150211771"/>
                    </a:ext>
                  </a:extLst>
                </a:gridCol>
                <a:gridCol w="800100">
                  <a:extLst>
                    <a:ext uri="{9D8B030D-6E8A-4147-A177-3AD203B41FA5}">
                      <a16:colId xmlns:a16="http://schemas.microsoft.com/office/drawing/2014/main" val="3058837178"/>
                    </a:ext>
                  </a:extLst>
                </a:gridCol>
                <a:gridCol w="1447800">
                  <a:extLst>
                    <a:ext uri="{9D8B030D-6E8A-4147-A177-3AD203B41FA5}">
                      <a16:colId xmlns:a16="http://schemas.microsoft.com/office/drawing/2014/main" val="3220318084"/>
                    </a:ext>
                  </a:extLst>
                </a:gridCol>
                <a:gridCol w="1399523">
                  <a:extLst>
                    <a:ext uri="{9D8B030D-6E8A-4147-A177-3AD203B41FA5}">
                      <a16:colId xmlns:a16="http://schemas.microsoft.com/office/drawing/2014/main" val="4192021148"/>
                    </a:ext>
                  </a:extLst>
                </a:gridCol>
                <a:gridCol w="1257952">
                  <a:extLst>
                    <a:ext uri="{9D8B030D-6E8A-4147-A177-3AD203B41FA5}">
                      <a16:colId xmlns:a16="http://schemas.microsoft.com/office/drawing/2014/main" val="985640917"/>
                    </a:ext>
                  </a:extLst>
                </a:gridCol>
                <a:gridCol w="1676400">
                  <a:extLst>
                    <a:ext uri="{9D8B030D-6E8A-4147-A177-3AD203B41FA5}">
                      <a16:colId xmlns:a16="http://schemas.microsoft.com/office/drawing/2014/main" val="2320827954"/>
                    </a:ext>
                  </a:extLst>
                </a:gridCol>
              </a:tblGrid>
              <a:tr h="370840">
                <a:tc gridSpan="2">
                  <a:txBody>
                    <a:bodyPr/>
                    <a:lstStyle/>
                    <a:p>
                      <a:pPr algn="ctr"/>
                      <a:r>
                        <a:rPr kumimoji="1" lang="en-US" altLang="ja-JP" sz="1600" b="1" dirty="0">
                          <a:latin typeface="Arial" panose="020B0604020202020204" pitchFamily="34" charset="0"/>
                          <a:cs typeface="Arial" panose="020B0604020202020204" pitchFamily="34" charset="0"/>
                        </a:rPr>
                        <a:t>Architecture</a:t>
                      </a:r>
                      <a:endParaRPr kumimoji="1" lang="ja-JP" altLang="en-US" sz="1600" b="1" dirty="0">
                        <a:latin typeface="Arial" panose="020B0604020202020204" pitchFamily="34" charset="0"/>
                        <a:cs typeface="Arial" panose="020B0604020202020204" pitchFamily="34" charset="0"/>
                      </a:endParaRPr>
                    </a:p>
                  </a:txBody>
                  <a:tcPr anchor="ctr"/>
                </a:tc>
                <a:tc hMerge="1">
                  <a:txBody>
                    <a:bodyPr/>
                    <a:lstStyle/>
                    <a:p>
                      <a:endParaRPr kumimoji="1" lang="ja-JP" altLang="en-US" dirty="0"/>
                    </a:p>
                  </a:txBody>
                  <a:tcPr/>
                </a:tc>
                <a:tc>
                  <a:txBody>
                    <a:bodyPr/>
                    <a:lstStyle/>
                    <a:p>
                      <a:pPr algn="ctr"/>
                      <a:r>
                        <a:rPr kumimoji="1" lang="en-US" altLang="ja-JP" sz="1600" b="1" dirty="0">
                          <a:latin typeface="Arial" panose="020B0604020202020204" pitchFamily="34" charset="0"/>
                          <a:cs typeface="Arial" panose="020B0604020202020204" pitchFamily="34" charset="0"/>
                        </a:rPr>
                        <a:t>Test accuracy</a:t>
                      </a:r>
                    </a:p>
                    <a:p>
                      <a:pPr algn="ctr"/>
                      <a:r>
                        <a:rPr kumimoji="1" lang="en-US" altLang="ja-JP" sz="1600" b="1" dirty="0">
                          <a:latin typeface="Arial" panose="020B0604020202020204" pitchFamily="34" charset="0"/>
                          <a:cs typeface="Arial" panose="020B0604020202020204" pitchFamily="34" charset="0"/>
                        </a:rPr>
                        <a:t>(%)</a:t>
                      </a:r>
                      <a:endParaRPr kumimoji="1" lang="ja-JP" altLang="en-US" sz="1600" b="1" dirty="0">
                        <a:latin typeface="Arial" panose="020B0604020202020204" pitchFamily="34" charset="0"/>
                        <a:cs typeface="Arial" panose="020B0604020202020204" pitchFamily="34" charset="0"/>
                      </a:endParaRPr>
                    </a:p>
                  </a:txBody>
                  <a:tcPr anchor="ctr">
                    <a:solidFill>
                      <a:schemeClr val="accent1">
                        <a:lumMod val="60000"/>
                        <a:lumOff val="40000"/>
                      </a:schemeClr>
                    </a:solidFill>
                  </a:tcPr>
                </a:tc>
                <a:tc>
                  <a:txBody>
                    <a:bodyPr/>
                    <a:lstStyle/>
                    <a:p>
                      <a:pPr algn="ctr"/>
                      <a:r>
                        <a:rPr kumimoji="1" lang="en-US" altLang="ja-JP" sz="1600" b="1" dirty="0">
                          <a:latin typeface="Arial" panose="020B0604020202020204" pitchFamily="34" charset="0"/>
                          <a:cs typeface="Arial" panose="020B0604020202020204" pitchFamily="34" charset="0"/>
                        </a:rPr>
                        <a:t>Param</a:t>
                      </a:r>
                    </a:p>
                    <a:p>
                      <a:pPr algn="ctr"/>
                      <a:r>
                        <a:rPr kumimoji="1" lang="en-US" altLang="ja-JP" sz="1600" b="1" dirty="0">
                          <a:latin typeface="Arial" panose="020B0604020202020204" pitchFamily="34" charset="0"/>
                          <a:cs typeface="Arial" panose="020B0604020202020204" pitchFamily="34" charset="0"/>
                        </a:rPr>
                        <a:t>(M)</a:t>
                      </a:r>
                      <a:endParaRPr kumimoji="1" lang="ja-JP" altLang="en-US" sz="1600" b="1" dirty="0">
                        <a:latin typeface="Arial" panose="020B0604020202020204" pitchFamily="34" charset="0"/>
                        <a:cs typeface="Arial" panose="020B0604020202020204" pitchFamily="34" charset="0"/>
                      </a:endParaRPr>
                    </a:p>
                  </a:txBody>
                  <a:tcPr anchor="ctr"/>
                </a:tc>
                <a:tc>
                  <a:txBody>
                    <a:bodyPr/>
                    <a:lstStyle/>
                    <a:p>
                      <a:pPr algn="ctr"/>
                      <a:r>
                        <a:rPr kumimoji="1" lang="en-US" altLang="ja-JP" sz="1600" b="1" dirty="0">
                          <a:latin typeface="Arial" panose="020B0604020202020204" pitchFamily="34" charset="0"/>
                          <a:cs typeface="Arial" panose="020B0604020202020204" pitchFamily="34" charset="0"/>
                        </a:rPr>
                        <a:t>Number of shortcuts</a:t>
                      </a:r>
                      <a:endParaRPr kumimoji="1" lang="ja-JP" altLang="en-US" sz="16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kumimoji="1" lang="en-US" altLang="ja-JP" sz="1600" b="1" dirty="0">
                          <a:latin typeface="Arial" panose="020B0604020202020204" pitchFamily="34" charset="0"/>
                          <a:cs typeface="Arial" panose="020B0604020202020204" pitchFamily="34" charset="0"/>
                        </a:rPr>
                        <a:t>Random architect</a:t>
                      </a:r>
                    </a:p>
                    <a:p>
                      <a:pPr algn="ctr"/>
                      <a:r>
                        <a:rPr kumimoji="1" lang="en-US" altLang="ja-JP" sz="1600" b="1" dirty="0">
                          <a:latin typeface="Arial" panose="020B0604020202020204" pitchFamily="34" charset="0"/>
                          <a:cs typeface="Arial" panose="020B0604020202020204" pitchFamily="34" charset="0"/>
                        </a:rPr>
                        <a:t>Accuracy (%)</a:t>
                      </a:r>
                      <a:endParaRPr kumimoji="1" lang="ja-JP" altLang="en-US" sz="16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accent2">
                        <a:lumMod val="60000"/>
                        <a:lumOff val="40000"/>
                      </a:schemeClr>
                    </a:solidFill>
                  </a:tcPr>
                </a:tc>
                <a:extLst>
                  <a:ext uri="{0D108BD9-81ED-4DB2-BD59-A6C34878D82A}">
                    <a16:rowId xmlns:a16="http://schemas.microsoft.com/office/drawing/2014/main" val="3515894297"/>
                  </a:ext>
                </a:extLst>
              </a:tr>
              <a:tr h="370840">
                <a:tc rowSpan="3">
                  <a:txBody>
                    <a:bodyPr/>
                    <a:lstStyle/>
                    <a:p>
                      <a:pPr algn="ctr"/>
                      <a:r>
                        <a:rPr kumimoji="1" lang="en-US" altLang="ja-JP" sz="1600" dirty="0">
                          <a:latin typeface="Arial" panose="020B0604020202020204" pitchFamily="34" charset="0"/>
                          <a:cs typeface="Arial" panose="020B0604020202020204" pitchFamily="34" charset="0"/>
                        </a:rPr>
                        <a:t>Method A</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kumimoji="1" lang="en-US" altLang="ja-JP" sz="1400" dirty="0">
                          <a:latin typeface="Arial" panose="020B0604020202020204" pitchFamily="34" charset="0"/>
                          <a:cs typeface="Arial" panose="020B0604020202020204" pitchFamily="34" charset="0"/>
                        </a:rPr>
                        <a:t>50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93.70 ± 0.22 </a:t>
                      </a:r>
                      <a:endParaRPr kumimoji="1" lang="ja-JP" altLang="en-US" sz="1600" dirty="0">
                        <a:latin typeface="Arial" panose="020B0604020202020204" pitchFamily="34" charset="0"/>
                        <a:cs typeface="Arial" panose="020B0604020202020204" pitchFamily="34" charset="0"/>
                      </a:endParaRPr>
                    </a:p>
                  </a:txBody>
                  <a:tcPr anchor="ctr">
                    <a:solidFill>
                      <a:schemeClr val="accent1">
                        <a:lumMod val="60000"/>
                        <a:lumOff val="40000"/>
                      </a:schemeClr>
                    </a:solidFill>
                  </a:tcPr>
                </a:tc>
                <a:tc>
                  <a:txBody>
                    <a:bodyPr/>
                    <a:lstStyle/>
                    <a:p>
                      <a:pPr algn="ctr"/>
                      <a:r>
                        <a:rPr lang="en-US" altLang="ja-JP" sz="1600" dirty="0">
                          <a:latin typeface="Arial" panose="020B0604020202020204" pitchFamily="34" charset="0"/>
                          <a:cs typeface="Arial" panose="020B0604020202020204" pitchFamily="34" charset="0"/>
                        </a:rPr>
                        <a:t>21.06 ± 0.07</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12.7 ± 1.4</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93.60 ± 0.15</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accent2">
                        <a:lumMod val="60000"/>
                        <a:lumOff val="40000"/>
                      </a:schemeClr>
                    </a:solidFill>
                  </a:tcPr>
                </a:tc>
                <a:extLst>
                  <a:ext uri="{0D108BD9-81ED-4DB2-BD59-A6C34878D82A}">
                    <a16:rowId xmlns:a16="http://schemas.microsoft.com/office/drawing/2014/main" val="2724566515"/>
                  </a:ext>
                </a:extLst>
              </a:tr>
              <a:tr h="370840">
                <a:tc vMerge="1">
                  <a:txBody>
                    <a:bodyPr/>
                    <a:lstStyle/>
                    <a:p>
                      <a:endParaRPr kumimoji="1" lang="ja-JP" altLang="en-US" dirty="0"/>
                    </a:p>
                  </a:txBody>
                  <a:tcPr anchor="ctr"/>
                </a:tc>
                <a:tc>
                  <a:txBody>
                    <a:bodyPr/>
                    <a:lstStyle/>
                    <a:p>
                      <a:pPr algn="ctr"/>
                      <a:r>
                        <a:rPr kumimoji="1" lang="en-US" altLang="ja-JP" sz="1400" dirty="0">
                          <a:latin typeface="Arial" panose="020B0604020202020204" pitchFamily="34" charset="0"/>
                          <a:cs typeface="Arial" panose="020B0604020202020204" pitchFamily="34" charset="0"/>
                        </a:rPr>
                        <a:t>100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b="1" dirty="0">
                          <a:latin typeface="Arial" panose="020B0604020202020204" pitchFamily="34" charset="0"/>
                          <a:cs typeface="Arial" panose="020B0604020202020204" pitchFamily="34" charset="0"/>
                        </a:rPr>
                        <a:t>94.02 ± 0.12 </a:t>
                      </a:r>
                      <a:endParaRPr kumimoji="1" lang="ja-JP" altLang="en-US" sz="1600" b="1" dirty="0">
                        <a:latin typeface="Arial" panose="020B0604020202020204" pitchFamily="34" charset="0"/>
                        <a:cs typeface="Arial" panose="020B0604020202020204" pitchFamily="34" charset="0"/>
                      </a:endParaRPr>
                    </a:p>
                  </a:txBody>
                  <a:tcPr anchor="ctr">
                    <a:solidFill>
                      <a:schemeClr val="accent1">
                        <a:lumMod val="60000"/>
                        <a:lumOff val="40000"/>
                      </a:schemeClr>
                    </a:solidFill>
                  </a:tcPr>
                </a:tc>
                <a:tc>
                  <a:txBody>
                    <a:bodyPr/>
                    <a:lstStyle/>
                    <a:p>
                      <a:pPr algn="ctr"/>
                      <a:r>
                        <a:rPr lang="en-US" altLang="ja-JP" sz="1600" dirty="0">
                          <a:latin typeface="Arial" panose="020B0604020202020204" pitchFamily="34" charset="0"/>
                          <a:cs typeface="Arial" panose="020B0604020202020204" pitchFamily="34" charset="0"/>
                        </a:rPr>
                        <a:t>21.50 ± 0.11</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18.2 ± 0.9</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93.67 ± 0.14</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accent2">
                        <a:lumMod val="60000"/>
                        <a:lumOff val="40000"/>
                      </a:schemeClr>
                    </a:solidFill>
                  </a:tcPr>
                </a:tc>
                <a:extLst>
                  <a:ext uri="{0D108BD9-81ED-4DB2-BD59-A6C34878D82A}">
                    <a16:rowId xmlns:a16="http://schemas.microsoft.com/office/drawing/2014/main" val="90450067"/>
                  </a:ext>
                </a:extLst>
              </a:tr>
              <a:tr h="370840">
                <a:tc vMerge="1">
                  <a:txBody>
                    <a:bodyPr/>
                    <a:lstStyle/>
                    <a:p>
                      <a:endParaRPr kumimoji="1" lang="ja-JP" altLang="en-US" dirty="0"/>
                    </a:p>
                  </a:txBody>
                  <a:tcPr anchor="ctr"/>
                </a:tc>
                <a:tc>
                  <a:txBody>
                    <a:bodyPr/>
                    <a:lstStyle/>
                    <a:p>
                      <a:pPr algn="ctr"/>
                      <a:r>
                        <a:rPr kumimoji="1" lang="en-US" altLang="ja-JP" sz="1400" dirty="0">
                          <a:latin typeface="Arial" panose="020B0604020202020204" pitchFamily="34" charset="0"/>
                          <a:cs typeface="Arial" panose="020B0604020202020204" pitchFamily="34" charset="0"/>
                        </a:rPr>
                        <a:t>150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93.90 ± 0.17</a:t>
                      </a:r>
                      <a:endParaRPr kumimoji="1" lang="ja-JP" altLang="en-US" sz="1600" dirty="0">
                        <a:latin typeface="Arial" panose="020B0604020202020204" pitchFamily="34" charset="0"/>
                        <a:cs typeface="Arial" panose="020B0604020202020204" pitchFamily="34" charset="0"/>
                      </a:endParaRPr>
                    </a:p>
                  </a:txBody>
                  <a:tcPr anchor="ctr">
                    <a:solidFill>
                      <a:schemeClr val="accent1">
                        <a:lumMod val="60000"/>
                        <a:lumOff val="40000"/>
                      </a:schemeClr>
                    </a:solidFill>
                  </a:tcPr>
                </a:tc>
                <a:tc>
                  <a:txBody>
                    <a:bodyPr/>
                    <a:lstStyle/>
                    <a:p>
                      <a:pPr algn="ctr"/>
                      <a:r>
                        <a:rPr lang="en-US" altLang="ja-JP" sz="1600" dirty="0">
                          <a:latin typeface="Arial" panose="020B0604020202020204" pitchFamily="34" charset="0"/>
                          <a:cs typeface="Arial" panose="020B0604020202020204" pitchFamily="34" charset="0"/>
                        </a:rPr>
                        <a:t>21.57 ± 0.25</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18.9 ± 0.6</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93.64 ± 0.09</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accent2">
                        <a:lumMod val="60000"/>
                        <a:lumOff val="40000"/>
                      </a:schemeClr>
                    </a:solidFill>
                  </a:tcPr>
                </a:tc>
                <a:extLst>
                  <a:ext uri="{0D108BD9-81ED-4DB2-BD59-A6C34878D82A}">
                    <a16:rowId xmlns:a16="http://schemas.microsoft.com/office/drawing/2014/main" val="2878259897"/>
                  </a:ext>
                </a:extLst>
              </a:tr>
              <a:tr h="370840">
                <a:tc rowSpan="3">
                  <a:txBody>
                    <a:bodyPr/>
                    <a:lstStyle/>
                    <a:p>
                      <a:pPr algn="ctr"/>
                      <a:r>
                        <a:rPr kumimoji="1" lang="en-US" altLang="ja-JP" sz="1600" dirty="0">
                          <a:latin typeface="Arial" panose="020B0604020202020204" pitchFamily="34" charset="0"/>
                          <a:cs typeface="Arial" panose="020B0604020202020204" pitchFamily="34" charset="0"/>
                        </a:rPr>
                        <a:t>Method B</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kumimoji="1" lang="en-US" altLang="ja-JP" sz="1400" dirty="0">
                          <a:latin typeface="Arial" panose="020B0604020202020204" pitchFamily="34" charset="0"/>
                          <a:cs typeface="Arial" panose="020B0604020202020204" pitchFamily="34" charset="0"/>
                        </a:rPr>
                        <a:t>50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93.57 ± 0.19</a:t>
                      </a:r>
                      <a:endParaRPr kumimoji="1" lang="ja-JP" altLang="en-US" sz="1600" dirty="0">
                        <a:latin typeface="Arial" panose="020B0604020202020204" pitchFamily="34" charset="0"/>
                        <a:cs typeface="Arial" panose="020B0604020202020204" pitchFamily="34" charset="0"/>
                      </a:endParaRPr>
                    </a:p>
                  </a:txBody>
                  <a:tcPr anchor="ctr">
                    <a:solidFill>
                      <a:schemeClr val="accent1">
                        <a:lumMod val="60000"/>
                        <a:lumOff val="40000"/>
                      </a:schemeClr>
                    </a:solidFill>
                  </a:tcPr>
                </a:tc>
                <a:tc>
                  <a:txBody>
                    <a:bodyPr/>
                    <a:lstStyle/>
                    <a:p>
                      <a:pPr algn="ctr"/>
                      <a:r>
                        <a:rPr lang="en-US" altLang="ja-JP" sz="1600" dirty="0">
                          <a:latin typeface="Arial" panose="020B0604020202020204" pitchFamily="34" charset="0"/>
                          <a:cs typeface="Arial" panose="020B0604020202020204" pitchFamily="34" charset="0"/>
                        </a:rPr>
                        <a:t>20.45 ± 0.09</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5.8 ± 1.2</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93.36 ± 0.19</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accent2">
                        <a:lumMod val="60000"/>
                        <a:lumOff val="40000"/>
                      </a:schemeClr>
                    </a:solidFill>
                  </a:tcPr>
                </a:tc>
                <a:extLst>
                  <a:ext uri="{0D108BD9-81ED-4DB2-BD59-A6C34878D82A}">
                    <a16:rowId xmlns:a16="http://schemas.microsoft.com/office/drawing/2014/main" val="2223102066"/>
                  </a:ext>
                </a:extLst>
              </a:tr>
              <a:tr h="370840">
                <a:tc vMerge="1">
                  <a:txBody>
                    <a:bodyPr/>
                    <a:lstStyle/>
                    <a:p>
                      <a:endParaRPr kumimoji="1" lang="ja-JP" altLang="en-US" dirty="0"/>
                    </a:p>
                  </a:txBody>
                  <a:tcPr anchor="ctr"/>
                </a:tc>
                <a:tc>
                  <a:txBody>
                    <a:bodyPr/>
                    <a:lstStyle/>
                    <a:p>
                      <a:pPr algn="ctr"/>
                      <a:r>
                        <a:rPr kumimoji="1" lang="en-US" altLang="ja-JP" sz="1400" dirty="0">
                          <a:latin typeface="Arial" panose="020B0604020202020204" pitchFamily="34" charset="0"/>
                          <a:cs typeface="Arial" panose="020B0604020202020204" pitchFamily="34" charset="0"/>
                        </a:rPr>
                        <a:t>100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b="1" dirty="0">
                          <a:latin typeface="Arial" panose="020B0604020202020204" pitchFamily="34" charset="0"/>
                          <a:cs typeface="Arial" panose="020B0604020202020204" pitchFamily="34" charset="0"/>
                        </a:rPr>
                        <a:t>93.93 ± 0.08</a:t>
                      </a:r>
                      <a:endParaRPr kumimoji="1" lang="ja-JP" altLang="en-US" sz="1600" b="1" dirty="0">
                        <a:latin typeface="Arial" panose="020B0604020202020204" pitchFamily="34" charset="0"/>
                        <a:cs typeface="Arial" panose="020B0604020202020204" pitchFamily="34" charset="0"/>
                      </a:endParaRPr>
                    </a:p>
                  </a:txBody>
                  <a:tcPr anchor="ctr">
                    <a:solidFill>
                      <a:schemeClr val="accent1">
                        <a:lumMod val="60000"/>
                        <a:lumOff val="40000"/>
                      </a:schemeClr>
                    </a:solidFill>
                  </a:tcPr>
                </a:tc>
                <a:tc>
                  <a:txBody>
                    <a:bodyPr/>
                    <a:lstStyle/>
                    <a:p>
                      <a:pPr algn="ctr"/>
                      <a:r>
                        <a:rPr lang="en-US" altLang="ja-JP" sz="1600" dirty="0">
                          <a:latin typeface="Arial" panose="020B0604020202020204" pitchFamily="34" charset="0"/>
                          <a:cs typeface="Arial" panose="020B0604020202020204" pitchFamily="34" charset="0"/>
                        </a:rPr>
                        <a:t>20.73 ± 0.10</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9.8 ± 1.0</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93.47 ± 0.17</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accent2">
                        <a:lumMod val="60000"/>
                        <a:lumOff val="40000"/>
                      </a:schemeClr>
                    </a:solidFill>
                  </a:tcPr>
                </a:tc>
                <a:extLst>
                  <a:ext uri="{0D108BD9-81ED-4DB2-BD59-A6C34878D82A}">
                    <a16:rowId xmlns:a16="http://schemas.microsoft.com/office/drawing/2014/main" val="1231523089"/>
                  </a:ext>
                </a:extLst>
              </a:tr>
              <a:tr h="370840">
                <a:tc vMerge="1">
                  <a:txBody>
                    <a:bodyPr/>
                    <a:lstStyle/>
                    <a:p>
                      <a:endParaRPr kumimoji="1" lang="ja-JP" altLang="en-US" dirty="0"/>
                    </a:p>
                  </a:txBody>
                  <a:tcPr anchor="ctr"/>
                </a:tc>
                <a:tc>
                  <a:txBody>
                    <a:bodyPr/>
                    <a:lstStyle/>
                    <a:p>
                      <a:pPr algn="ctr"/>
                      <a:r>
                        <a:rPr kumimoji="1" lang="en-US" altLang="ja-JP" sz="1400" dirty="0">
                          <a:latin typeface="Arial" panose="020B0604020202020204" pitchFamily="34" charset="0"/>
                          <a:cs typeface="Arial" panose="020B0604020202020204" pitchFamily="34" charset="0"/>
                        </a:rPr>
                        <a:t>150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93.92 ± 0.12</a:t>
                      </a:r>
                      <a:endParaRPr kumimoji="1" lang="ja-JP" altLang="en-US" sz="1600" dirty="0">
                        <a:latin typeface="Arial" panose="020B0604020202020204" pitchFamily="34" charset="0"/>
                        <a:cs typeface="Arial" panose="020B0604020202020204" pitchFamily="34" charset="0"/>
                      </a:endParaRPr>
                    </a:p>
                  </a:txBody>
                  <a:tcPr anchor="ctr">
                    <a:solidFill>
                      <a:schemeClr val="accent1">
                        <a:lumMod val="60000"/>
                        <a:lumOff val="40000"/>
                      </a:schemeClr>
                    </a:solidFill>
                  </a:tcPr>
                </a:tc>
                <a:tc>
                  <a:txBody>
                    <a:bodyPr/>
                    <a:lstStyle/>
                    <a:p>
                      <a:pPr algn="ctr"/>
                      <a:r>
                        <a:rPr lang="en-US" altLang="ja-JP" sz="1600" dirty="0">
                          <a:latin typeface="Arial" panose="020B0604020202020204" pitchFamily="34" charset="0"/>
                          <a:cs typeface="Arial" panose="020B0604020202020204" pitchFamily="34" charset="0"/>
                        </a:rPr>
                        <a:t>20.76 ± 0.15</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10.6 ± 1.0</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93.48 ± 0.15</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accent2">
                        <a:lumMod val="60000"/>
                        <a:lumOff val="40000"/>
                      </a:schemeClr>
                    </a:solidFill>
                  </a:tcPr>
                </a:tc>
                <a:extLst>
                  <a:ext uri="{0D108BD9-81ED-4DB2-BD59-A6C34878D82A}">
                    <a16:rowId xmlns:a16="http://schemas.microsoft.com/office/drawing/2014/main" val="1232416869"/>
                  </a:ext>
                </a:extLst>
              </a:tr>
              <a:tr h="370840">
                <a:tc gridSpan="2">
                  <a:txBody>
                    <a:bodyPr/>
                    <a:lstStyle/>
                    <a:p>
                      <a:pPr algn="ctr"/>
                      <a:r>
                        <a:rPr kumimoji="1" lang="en-US" altLang="ja-JP" sz="1600" dirty="0">
                          <a:latin typeface="Arial" panose="020B0604020202020204" pitchFamily="34" charset="0"/>
                          <a:cs typeface="Arial" panose="020B0604020202020204" pitchFamily="34" charset="0"/>
                        </a:rPr>
                        <a:t>Baseline(VGG19)</a:t>
                      </a:r>
                      <a:endParaRPr kumimoji="1" lang="ja-JP" altLang="en-US" sz="1600" dirty="0">
                        <a:latin typeface="Arial" panose="020B0604020202020204" pitchFamily="34" charset="0"/>
                        <a:cs typeface="Arial" panose="020B0604020202020204" pitchFamily="34" charset="0"/>
                      </a:endParaRPr>
                    </a:p>
                  </a:txBody>
                  <a:tcPr anchor="ctr"/>
                </a:tc>
                <a:tc hMerge="1">
                  <a:txBody>
                    <a:bodyPr/>
                    <a:lstStyle/>
                    <a:p>
                      <a:pPr algn="ctr"/>
                      <a:endParaRPr kumimoji="1" lang="ja-JP" altLang="en-US" dirty="0"/>
                    </a:p>
                  </a:txBody>
                  <a:tcPr anchor="ctr"/>
                </a:tc>
                <a:tc>
                  <a:txBody>
                    <a:bodyPr/>
                    <a:lstStyle/>
                    <a:p>
                      <a:pPr algn="ctr"/>
                      <a:r>
                        <a:rPr lang="en-US" altLang="ja-JP" sz="1600" dirty="0">
                          <a:latin typeface="Arial" panose="020B0604020202020204" pitchFamily="34" charset="0"/>
                          <a:cs typeface="Arial" panose="020B0604020202020204" pitchFamily="34" charset="0"/>
                        </a:rPr>
                        <a:t>93.03 ± 0.10</a:t>
                      </a:r>
                      <a:endParaRPr kumimoji="1" lang="ja-JP" altLang="en-US" sz="1600" dirty="0">
                        <a:latin typeface="Arial" panose="020B0604020202020204" pitchFamily="34" charset="0"/>
                        <a:cs typeface="Arial" panose="020B0604020202020204" pitchFamily="34" charset="0"/>
                      </a:endParaRPr>
                    </a:p>
                  </a:txBody>
                  <a:tcPr anchor="ctr">
                    <a:solidFill>
                      <a:schemeClr val="accent1">
                        <a:lumMod val="60000"/>
                        <a:lumOff val="40000"/>
                      </a:schemeClr>
                    </a:solidFill>
                  </a:tcPr>
                </a:tc>
                <a:tc>
                  <a:txBody>
                    <a:bodyPr/>
                    <a:lstStyle/>
                    <a:p>
                      <a:pPr algn="ctr"/>
                      <a:r>
                        <a:rPr lang="en-US" altLang="ja-JP" sz="1600" dirty="0">
                          <a:latin typeface="Arial" panose="020B0604020202020204" pitchFamily="34" charset="0"/>
                          <a:cs typeface="Arial" panose="020B0604020202020204" pitchFamily="34" charset="0"/>
                        </a:rPr>
                        <a:t>20.04</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kumimoji="1" lang="en-US" altLang="ja-JP" sz="1600" dirty="0">
                          <a:latin typeface="Arial" panose="020B0604020202020204" pitchFamily="34" charset="0"/>
                          <a:cs typeface="Arial" panose="020B0604020202020204" pitchFamily="34" charset="0"/>
                        </a:rPr>
                        <a:t>0</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kumimoji="1" lang="en-US" altLang="ja-JP" sz="1600" dirty="0">
                          <a:latin typeface="Arial" panose="020B0604020202020204" pitchFamily="34" charset="0"/>
                          <a:cs typeface="Arial" panose="020B0604020202020204" pitchFamily="34" charset="0"/>
                        </a:rPr>
                        <a:t>-</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accent2">
                        <a:lumMod val="60000"/>
                        <a:lumOff val="40000"/>
                      </a:schemeClr>
                    </a:solidFill>
                  </a:tcPr>
                </a:tc>
                <a:extLst>
                  <a:ext uri="{0D108BD9-81ED-4DB2-BD59-A6C34878D82A}">
                    <a16:rowId xmlns:a16="http://schemas.microsoft.com/office/drawing/2014/main" val="1305728134"/>
                  </a:ext>
                </a:extLst>
              </a:tr>
            </a:tbl>
          </a:graphicData>
        </a:graphic>
      </p:graphicFrame>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結果</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40</a:t>
            </a:fld>
            <a:endParaRPr kumimoji="1" lang="ja-JP" altLang="en-US"/>
          </a:p>
        </p:txBody>
      </p:sp>
    </p:spTree>
    <p:extLst>
      <p:ext uri="{BB962C8B-B14F-4D97-AF65-F5344CB8AC3E}">
        <p14:creationId xmlns:p14="http://schemas.microsoft.com/office/powerpoint/2010/main" val="3128243587"/>
      </p:ext>
    </p:extLst>
  </p:cSld>
  <p:clrMapOvr>
    <a:masterClrMapping/>
  </p:clrMapOvr>
  <mc:AlternateContent xmlns:mc="http://schemas.openxmlformats.org/markup-compatibility/2006">
    <mc:Choice xmlns:p14="http://schemas.microsoft.com/office/powerpoint/2010/main" Requires="p14">
      <p:transition spd="slow" p14:dur="2000" advTm="63135"/>
    </mc:Choice>
    <mc:Fallback>
      <p:transition spd="slow" advTm="63135"/>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9">
            <a:extLst>
              <a:ext uri="{FF2B5EF4-FFF2-40B4-BE49-F238E27FC236}">
                <a16:creationId xmlns:a16="http://schemas.microsoft.com/office/drawing/2014/main" id="{F21E5DB1-D712-4DB7-87D4-ABF7C8D51C7F}"/>
              </a:ext>
            </a:extLst>
          </p:cNvPr>
          <p:cNvSpPr>
            <a:spLocks noGrp="1"/>
          </p:cNvSpPr>
          <p:nvPr>
            <p:ph idx="1"/>
          </p:nvPr>
        </p:nvSpPr>
        <p:spPr>
          <a:xfrm>
            <a:off x="1262842" y="5276850"/>
            <a:ext cx="7660178" cy="916124"/>
          </a:xfrm>
        </p:spPr>
        <p:txBody>
          <a:bodyPr>
            <a:normAutofit fontScale="77500" lnSpcReduction="20000"/>
          </a:bodyPr>
          <a:lstStyle/>
          <a:p>
            <a:r>
              <a:rPr lang="ja-JP" altLang="en-US" dirty="0"/>
              <a:t>手法 </a:t>
            </a:r>
            <a:r>
              <a:rPr lang="en-US" altLang="ja-JP" dirty="0"/>
              <a:t>A (</a:t>
            </a:r>
            <a:r>
              <a:rPr lang="ja-JP" altLang="en-US" dirty="0"/>
              <a:t>大きい順</a:t>
            </a:r>
            <a:r>
              <a:rPr lang="en-US" altLang="ja-JP" dirty="0"/>
              <a:t>) : 94.02 %</a:t>
            </a:r>
          </a:p>
          <a:p>
            <a:r>
              <a:rPr lang="ja-JP" altLang="en-US" dirty="0"/>
              <a:t>手法 </a:t>
            </a:r>
            <a:r>
              <a:rPr lang="en-US" altLang="ja-JP" dirty="0"/>
              <a:t>B (</a:t>
            </a:r>
            <a:r>
              <a:rPr lang="ja-JP" altLang="en-US" dirty="0"/>
              <a:t>閾値</a:t>
            </a:r>
            <a:r>
              <a:rPr lang="en-US" altLang="ja-JP" dirty="0"/>
              <a:t>)      </a:t>
            </a:r>
            <a:r>
              <a:rPr lang="ja-JP" altLang="en-US" dirty="0"/>
              <a:t> </a:t>
            </a:r>
            <a:r>
              <a:rPr lang="en-US" altLang="ja-JP" dirty="0"/>
              <a:t>: 93.93 %</a:t>
            </a:r>
            <a:endParaRPr lang="ja-JP" altLang="en-US" dirty="0"/>
          </a:p>
        </p:txBody>
      </p:sp>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結果</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41</a:t>
            </a:fld>
            <a:endParaRPr kumimoji="1" lang="ja-JP" altLang="en-US"/>
          </a:p>
        </p:txBody>
      </p:sp>
      <p:pic>
        <p:nvPicPr>
          <p:cNvPr id="8" name="図 7">
            <a:extLst>
              <a:ext uri="{FF2B5EF4-FFF2-40B4-BE49-F238E27FC236}">
                <a16:creationId xmlns:a16="http://schemas.microsoft.com/office/drawing/2014/main" id="{A46D0757-8094-4D57-88BE-CA8305C12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842" y="1764921"/>
            <a:ext cx="4979534" cy="3328158"/>
          </a:xfrm>
          <a:prstGeom prst="rect">
            <a:avLst/>
          </a:prstGeom>
        </p:spPr>
      </p:pic>
    </p:spTree>
    <p:extLst>
      <p:ext uri="{BB962C8B-B14F-4D97-AF65-F5344CB8AC3E}">
        <p14:creationId xmlns:p14="http://schemas.microsoft.com/office/powerpoint/2010/main" val="2536081219"/>
      </p:ext>
    </p:extLst>
  </p:cSld>
  <p:clrMapOvr>
    <a:masterClrMapping/>
  </p:clrMapOvr>
  <mc:AlternateContent xmlns:mc="http://schemas.openxmlformats.org/markup-compatibility/2006">
    <mc:Choice xmlns:p14="http://schemas.microsoft.com/office/powerpoint/2010/main" Requires="p14">
      <p:transition spd="slow" p14:dur="2000" advTm="44312"/>
    </mc:Choice>
    <mc:Fallback>
      <p:transition spd="slow" advTm="44312"/>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9">
            <a:extLst>
              <a:ext uri="{FF2B5EF4-FFF2-40B4-BE49-F238E27FC236}">
                <a16:creationId xmlns:a16="http://schemas.microsoft.com/office/drawing/2014/main" id="{F21E5DB1-D712-4DB7-87D4-ABF7C8D51C7F}"/>
              </a:ext>
            </a:extLst>
          </p:cNvPr>
          <p:cNvSpPr>
            <a:spLocks noGrp="1"/>
          </p:cNvSpPr>
          <p:nvPr>
            <p:ph idx="1"/>
          </p:nvPr>
        </p:nvSpPr>
        <p:spPr>
          <a:xfrm>
            <a:off x="1262842" y="5276850"/>
            <a:ext cx="7660178" cy="916124"/>
          </a:xfrm>
        </p:spPr>
        <p:txBody>
          <a:bodyPr>
            <a:normAutofit fontScale="77500" lnSpcReduction="20000"/>
          </a:bodyPr>
          <a:lstStyle/>
          <a:p>
            <a:r>
              <a:rPr lang="ja-JP" altLang="en-US" dirty="0"/>
              <a:t>手法 </a:t>
            </a:r>
            <a:r>
              <a:rPr lang="en-US" altLang="ja-JP" dirty="0"/>
              <a:t>A (</a:t>
            </a:r>
            <a:r>
              <a:rPr lang="ja-JP" altLang="en-US" dirty="0"/>
              <a:t>大きい順</a:t>
            </a:r>
            <a:r>
              <a:rPr lang="en-US" altLang="ja-JP" dirty="0"/>
              <a:t>) : 94.02 % (+0.99%) </a:t>
            </a:r>
          </a:p>
          <a:p>
            <a:r>
              <a:rPr lang="ja-JP" altLang="en-US" dirty="0"/>
              <a:t>手法 </a:t>
            </a:r>
            <a:r>
              <a:rPr lang="en-US" altLang="ja-JP" dirty="0"/>
              <a:t>B (</a:t>
            </a:r>
            <a:r>
              <a:rPr lang="ja-JP" altLang="en-US" dirty="0"/>
              <a:t>閾値</a:t>
            </a:r>
            <a:r>
              <a:rPr lang="en-US" altLang="ja-JP" dirty="0"/>
              <a:t>)      </a:t>
            </a:r>
            <a:r>
              <a:rPr lang="ja-JP" altLang="en-US" dirty="0"/>
              <a:t> </a:t>
            </a:r>
            <a:r>
              <a:rPr lang="en-US" altLang="ja-JP" dirty="0"/>
              <a:t>: 93.93 % (+0.90%)</a:t>
            </a:r>
            <a:endParaRPr lang="ja-JP" altLang="en-US" dirty="0"/>
          </a:p>
        </p:txBody>
      </p:sp>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結果</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42</a:t>
            </a:fld>
            <a:endParaRPr kumimoji="1" lang="ja-JP" altLang="en-US"/>
          </a:p>
        </p:txBody>
      </p:sp>
      <p:pic>
        <p:nvPicPr>
          <p:cNvPr id="8" name="図 7">
            <a:extLst>
              <a:ext uri="{FF2B5EF4-FFF2-40B4-BE49-F238E27FC236}">
                <a16:creationId xmlns:a16="http://schemas.microsoft.com/office/drawing/2014/main" id="{A46D0757-8094-4D57-88BE-CA8305C12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842" y="1764921"/>
            <a:ext cx="4979534" cy="3328158"/>
          </a:xfrm>
          <a:prstGeom prst="rect">
            <a:avLst/>
          </a:prstGeom>
        </p:spPr>
      </p:pic>
      <p:sp>
        <p:nvSpPr>
          <p:cNvPr id="6" name="コンテンツ プレースホルダー 9">
            <a:extLst>
              <a:ext uri="{FF2B5EF4-FFF2-40B4-BE49-F238E27FC236}">
                <a16:creationId xmlns:a16="http://schemas.microsoft.com/office/drawing/2014/main" id="{458CC09B-6771-4265-BCBC-F68B36F1515B}"/>
              </a:ext>
            </a:extLst>
          </p:cNvPr>
          <p:cNvSpPr txBox="1">
            <a:spLocks/>
          </p:cNvSpPr>
          <p:nvPr/>
        </p:nvSpPr>
        <p:spPr>
          <a:xfrm>
            <a:off x="5940483" y="4776961"/>
            <a:ext cx="2308860" cy="58293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en-US" altLang="ja-JP" sz="2800" dirty="0"/>
              <a:t>baseline</a:t>
            </a:r>
            <a:endParaRPr lang="ja-JP" altLang="en-US" sz="2800" dirty="0"/>
          </a:p>
        </p:txBody>
      </p:sp>
      <p:sp>
        <p:nvSpPr>
          <p:cNvPr id="3" name="正方形/長方形 2">
            <a:extLst>
              <a:ext uri="{FF2B5EF4-FFF2-40B4-BE49-F238E27FC236}">
                <a16:creationId xmlns:a16="http://schemas.microsoft.com/office/drawing/2014/main" id="{247A08E9-D889-496A-A9E0-AA73B3067A7F}"/>
              </a:ext>
            </a:extLst>
          </p:cNvPr>
          <p:cNvSpPr/>
          <p:nvPr/>
        </p:nvSpPr>
        <p:spPr>
          <a:xfrm>
            <a:off x="4030980" y="2087880"/>
            <a:ext cx="137160" cy="2476500"/>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3AC8F7A-8E56-4725-AB52-F9A37407AA36}"/>
              </a:ext>
            </a:extLst>
          </p:cNvPr>
          <p:cNvSpPr/>
          <p:nvPr/>
        </p:nvSpPr>
        <p:spPr>
          <a:xfrm>
            <a:off x="5759769" y="1866900"/>
            <a:ext cx="137160" cy="2697480"/>
          </a:xfrm>
          <a:prstGeom prst="rect">
            <a:avLst/>
          </a:prstGeom>
          <a:noFill/>
          <a:ln w="190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3338288772"/>
      </p:ext>
    </p:extLst>
  </p:cSld>
  <p:clrMapOvr>
    <a:masterClrMapping/>
  </p:clrMapOvr>
  <mc:AlternateContent xmlns:mc="http://schemas.openxmlformats.org/markup-compatibility/2006">
    <mc:Choice xmlns:p14="http://schemas.microsoft.com/office/powerpoint/2010/main" Requires="p14">
      <p:transition spd="slow" p14:dur="2000" advTm="44312"/>
    </mc:Choice>
    <mc:Fallback>
      <p:transition spd="slow" advTm="44312"/>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9">
            <a:extLst>
              <a:ext uri="{FF2B5EF4-FFF2-40B4-BE49-F238E27FC236}">
                <a16:creationId xmlns:a16="http://schemas.microsoft.com/office/drawing/2014/main" id="{F21E5DB1-D712-4DB7-87D4-ABF7C8D51C7F}"/>
              </a:ext>
            </a:extLst>
          </p:cNvPr>
          <p:cNvSpPr>
            <a:spLocks noGrp="1"/>
          </p:cNvSpPr>
          <p:nvPr>
            <p:ph idx="1"/>
          </p:nvPr>
        </p:nvSpPr>
        <p:spPr>
          <a:xfrm>
            <a:off x="1262842" y="5276850"/>
            <a:ext cx="7660178" cy="916124"/>
          </a:xfrm>
        </p:spPr>
        <p:txBody>
          <a:bodyPr>
            <a:normAutofit fontScale="77500" lnSpcReduction="20000"/>
          </a:bodyPr>
          <a:lstStyle/>
          <a:p>
            <a:r>
              <a:rPr lang="ja-JP" altLang="en-US" dirty="0"/>
              <a:t>手法 </a:t>
            </a:r>
            <a:r>
              <a:rPr lang="en-US" altLang="ja-JP" dirty="0"/>
              <a:t>A (</a:t>
            </a:r>
            <a:r>
              <a:rPr lang="ja-JP" altLang="en-US" dirty="0"/>
              <a:t>大きい順</a:t>
            </a:r>
            <a:r>
              <a:rPr lang="en-US" altLang="ja-JP" dirty="0"/>
              <a:t>) : 94.02 % (+0.35%) </a:t>
            </a:r>
          </a:p>
          <a:p>
            <a:r>
              <a:rPr lang="ja-JP" altLang="en-US" dirty="0"/>
              <a:t>手法 </a:t>
            </a:r>
            <a:r>
              <a:rPr lang="en-US" altLang="ja-JP" dirty="0"/>
              <a:t>B (</a:t>
            </a:r>
            <a:r>
              <a:rPr lang="ja-JP" altLang="en-US" dirty="0"/>
              <a:t>閾値</a:t>
            </a:r>
            <a:r>
              <a:rPr lang="en-US" altLang="ja-JP" dirty="0"/>
              <a:t>)      </a:t>
            </a:r>
            <a:r>
              <a:rPr lang="ja-JP" altLang="en-US" dirty="0"/>
              <a:t> </a:t>
            </a:r>
            <a:r>
              <a:rPr lang="en-US" altLang="ja-JP" dirty="0"/>
              <a:t>: 93.93 % (+0.46%)</a:t>
            </a:r>
            <a:endParaRPr lang="ja-JP" altLang="en-US" dirty="0"/>
          </a:p>
        </p:txBody>
      </p:sp>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結果</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43</a:t>
            </a:fld>
            <a:endParaRPr kumimoji="1" lang="ja-JP" altLang="en-US"/>
          </a:p>
        </p:txBody>
      </p:sp>
      <p:pic>
        <p:nvPicPr>
          <p:cNvPr id="8" name="図 7">
            <a:extLst>
              <a:ext uri="{FF2B5EF4-FFF2-40B4-BE49-F238E27FC236}">
                <a16:creationId xmlns:a16="http://schemas.microsoft.com/office/drawing/2014/main" id="{A46D0757-8094-4D57-88BE-CA8305C12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842" y="1764921"/>
            <a:ext cx="4979534" cy="3328158"/>
          </a:xfrm>
          <a:prstGeom prst="rect">
            <a:avLst/>
          </a:prstGeom>
        </p:spPr>
      </p:pic>
      <p:sp>
        <p:nvSpPr>
          <p:cNvPr id="6" name="コンテンツ プレースホルダー 9">
            <a:extLst>
              <a:ext uri="{FF2B5EF4-FFF2-40B4-BE49-F238E27FC236}">
                <a16:creationId xmlns:a16="http://schemas.microsoft.com/office/drawing/2014/main" id="{458CC09B-6771-4265-BCBC-F68B36F1515B}"/>
              </a:ext>
            </a:extLst>
          </p:cNvPr>
          <p:cNvSpPr txBox="1">
            <a:spLocks/>
          </p:cNvSpPr>
          <p:nvPr/>
        </p:nvSpPr>
        <p:spPr>
          <a:xfrm>
            <a:off x="5940483" y="4776961"/>
            <a:ext cx="2308860" cy="58293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en-US" altLang="ja-JP" sz="2800" dirty="0"/>
              <a:t>random</a:t>
            </a:r>
            <a:endParaRPr lang="ja-JP" altLang="en-US" sz="2800" dirty="0"/>
          </a:p>
        </p:txBody>
      </p:sp>
      <p:sp>
        <p:nvSpPr>
          <p:cNvPr id="3" name="正方形/長方形 2">
            <a:extLst>
              <a:ext uri="{FF2B5EF4-FFF2-40B4-BE49-F238E27FC236}">
                <a16:creationId xmlns:a16="http://schemas.microsoft.com/office/drawing/2014/main" id="{247A08E9-D889-496A-A9E0-AA73B3067A7F}"/>
              </a:ext>
            </a:extLst>
          </p:cNvPr>
          <p:cNvSpPr/>
          <p:nvPr/>
        </p:nvSpPr>
        <p:spPr>
          <a:xfrm>
            <a:off x="4030980" y="2087880"/>
            <a:ext cx="137160" cy="1393508"/>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3AC8F7A-8E56-4725-AB52-F9A37407AA36}"/>
              </a:ext>
            </a:extLst>
          </p:cNvPr>
          <p:cNvSpPr/>
          <p:nvPr/>
        </p:nvSpPr>
        <p:spPr>
          <a:xfrm>
            <a:off x="5759769" y="1866900"/>
            <a:ext cx="137160" cy="1119188"/>
          </a:xfrm>
          <a:prstGeom prst="rect">
            <a:avLst/>
          </a:prstGeom>
          <a:noFill/>
          <a:ln w="190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4170178910"/>
      </p:ext>
    </p:extLst>
  </p:cSld>
  <p:clrMapOvr>
    <a:masterClrMapping/>
  </p:clrMapOvr>
  <mc:AlternateContent xmlns:mc="http://schemas.openxmlformats.org/markup-compatibility/2006">
    <mc:Choice xmlns:p14="http://schemas.microsoft.com/office/powerpoint/2010/main" Requires="p14">
      <p:transition spd="slow" p14:dur="2000" advTm="44312"/>
    </mc:Choice>
    <mc:Fallback>
      <p:transition spd="slow" advTm="44312"/>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結果</a:t>
            </a:r>
          </a:p>
        </p:txBody>
      </p:sp>
      <p:pic>
        <p:nvPicPr>
          <p:cNvPr id="6" name="コンテンツ プレースホルダー 5">
            <a:extLst>
              <a:ext uri="{FF2B5EF4-FFF2-40B4-BE49-F238E27FC236}">
                <a16:creationId xmlns:a16="http://schemas.microsoft.com/office/drawing/2014/main" id="{54E681B4-8B84-4FF9-BF62-35DFF95D4AD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8383" y="1764921"/>
            <a:ext cx="4979534" cy="3328158"/>
          </a:xfrm>
        </p:spPr>
      </p:pic>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44</a:t>
            </a:fld>
            <a:endParaRPr kumimoji="1" lang="ja-JP" altLang="en-US"/>
          </a:p>
        </p:txBody>
      </p:sp>
      <p:sp>
        <p:nvSpPr>
          <p:cNvPr id="9" name="コンテンツ プレースホルダー 9">
            <a:extLst>
              <a:ext uri="{FF2B5EF4-FFF2-40B4-BE49-F238E27FC236}">
                <a16:creationId xmlns:a16="http://schemas.microsoft.com/office/drawing/2014/main" id="{BC2ED203-692B-4A53-8214-3B38AF46941A}"/>
              </a:ext>
            </a:extLst>
          </p:cNvPr>
          <p:cNvSpPr txBox="1">
            <a:spLocks/>
          </p:cNvSpPr>
          <p:nvPr/>
        </p:nvSpPr>
        <p:spPr>
          <a:xfrm>
            <a:off x="1238250" y="5276850"/>
            <a:ext cx="7128509" cy="916124"/>
          </a:xfrm>
          <a:prstGeom prst="rect">
            <a:avLst/>
          </a:prstGeom>
        </p:spPr>
        <p:txBody>
          <a:bodyPr vert="horz" lIns="0" tIns="45720" rIns="0" bIns="45720" rtlCol="0">
            <a:normAutofit fontScale="775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a:t>手法 </a:t>
            </a:r>
            <a:r>
              <a:rPr lang="en-US" altLang="ja-JP" dirty="0"/>
              <a:t>B (</a:t>
            </a:r>
            <a:r>
              <a:rPr lang="ja-JP" altLang="en-US" dirty="0"/>
              <a:t>閾値</a:t>
            </a:r>
            <a:r>
              <a:rPr lang="en-US" altLang="ja-JP" dirty="0"/>
              <a:t>)</a:t>
            </a:r>
          </a:p>
          <a:p>
            <a:r>
              <a:rPr lang="ja-JP" altLang="en-US" dirty="0"/>
              <a:t>少ないパラメータ数でより有効に探索</a:t>
            </a:r>
          </a:p>
        </p:txBody>
      </p:sp>
    </p:spTree>
    <p:extLst>
      <p:ext uri="{BB962C8B-B14F-4D97-AF65-F5344CB8AC3E}">
        <p14:creationId xmlns:p14="http://schemas.microsoft.com/office/powerpoint/2010/main" val="64782272"/>
      </p:ext>
    </p:extLst>
  </p:cSld>
  <p:clrMapOvr>
    <a:masterClrMapping/>
  </p:clrMapOvr>
  <mc:AlternateContent xmlns:mc="http://schemas.openxmlformats.org/markup-compatibility/2006">
    <mc:Choice xmlns:p14="http://schemas.microsoft.com/office/powerpoint/2010/main" Requires="p14">
      <p:transition spd="slow" p14:dur="2000" advTm="24222"/>
    </mc:Choice>
    <mc:Fallback>
      <p:transition spd="slow" advTm="24222"/>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結果</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45</a:t>
            </a:fld>
            <a:endParaRPr kumimoji="1" lang="ja-JP" altLang="en-US"/>
          </a:p>
        </p:txBody>
      </p:sp>
      <p:sp>
        <p:nvSpPr>
          <p:cNvPr id="9" name="コンテンツ プレースホルダー 9">
            <a:extLst>
              <a:ext uri="{FF2B5EF4-FFF2-40B4-BE49-F238E27FC236}">
                <a16:creationId xmlns:a16="http://schemas.microsoft.com/office/drawing/2014/main" id="{BC2ED203-692B-4A53-8214-3B38AF46941A}"/>
              </a:ext>
            </a:extLst>
          </p:cNvPr>
          <p:cNvSpPr txBox="1">
            <a:spLocks/>
          </p:cNvSpPr>
          <p:nvPr/>
        </p:nvSpPr>
        <p:spPr>
          <a:xfrm>
            <a:off x="1238250" y="5276850"/>
            <a:ext cx="7128509" cy="916124"/>
          </a:xfrm>
          <a:prstGeom prst="rect">
            <a:avLst/>
          </a:prstGeom>
        </p:spPr>
        <p:txBody>
          <a:bodyPr vert="horz" lIns="0" tIns="45720" rIns="0" bIns="45720" rtlCol="0">
            <a:normAutofit fontScale="775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a:t>探索段階</a:t>
            </a:r>
            <a:endParaRPr lang="en-US" altLang="ja-JP" dirty="0"/>
          </a:p>
          <a:p>
            <a:r>
              <a:rPr lang="en-US" altLang="ja-JP" dirty="0"/>
              <a:t>50 epoch</a:t>
            </a:r>
            <a:endParaRPr lang="ja-JP" altLang="en-US" dirty="0"/>
          </a:p>
        </p:txBody>
      </p:sp>
      <p:pic>
        <p:nvPicPr>
          <p:cNvPr id="5" name="図 4">
            <a:extLst>
              <a:ext uri="{FF2B5EF4-FFF2-40B4-BE49-F238E27FC236}">
                <a16:creationId xmlns:a16="http://schemas.microsoft.com/office/drawing/2014/main" id="{E6A95DCD-4A75-445F-82CC-58AEA8D46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1034" y="1538518"/>
            <a:ext cx="5487650" cy="3658433"/>
          </a:xfrm>
          <a:prstGeom prst="rect">
            <a:avLst/>
          </a:prstGeom>
        </p:spPr>
      </p:pic>
    </p:spTree>
    <p:extLst>
      <p:ext uri="{BB962C8B-B14F-4D97-AF65-F5344CB8AC3E}">
        <p14:creationId xmlns:p14="http://schemas.microsoft.com/office/powerpoint/2010/main" val="3338330284"/>
      </p:ext>
    </p:extLst>
  </p:cSld>
  <p:clrMapOvr>
    <a:masterClrMapping/>
  </p:clrMapOvr>
  <mc:AlternateContent xmlns:mc="http://schemas.openxmlformats.org/markup-compatibility/2006">
    <mc:Choice xmlns:p14="http://schemas.microsoft.com/office/powerpoint/2010/main" Requires="p14">
      <p:transition spd="slow" p14:dur="2000" advTm="24222"/>
    </mc:Choice>
    <mc:Fallback>
      <p:transition spd="slow" advTm="24222"/>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結果</a:t>
            </a:r>
            <a:r>
              <a:rPr kumimoji="1" lang="en-US" altLang="ja-JP" dirty="0"/>
              <a:t>(50 epoch)</a:t>
            </a:r>
            <a:endParaRPr kumimoji="1" lang="ja-JP" altLang="en-US" dirty="0"/>
          </a:p>
        </p:txBody>
      </p:sp>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a:xfrm>
            <a:off x="777135" y="1524113"/>
            <a:ext cx="1901191" cy="796401"/>
          </a:xfrm>
        </p:spPr>
        <p:txBody>
          <a:bodyPr>
            <a:normAutofit/>
          </a:bodyPr>
          <a:lstStyle/>
          <a:p>
            <a:r>
              <a:rPr kumimoji="1" lang="ja-JP" altLang="en-US" dirty="0"/>
              <a:t>手法</a:t>
            </a:r>
            <a:r>
              <a:rPr kumimoji="1" lang="en-US" altLang="ja-JP" dirty="0"/>
              <a:t>A</a:t>
            </a:r>
            <a:endParaRPr kumimoji="1" lang="ja-JP" altLang="en-US" dirty="0"/>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46</a:t>
            </a:fld>
            <a:endParaRPr kumimoji="1" lang="ja-JP" altLang="en-US"/>
          </a:p>
        </p:txBody>
      </p:sp>
      <p:sp>
        <p:nvSpPr>
          <p:cNvPr id="9" name="コンテンツ プレースホルダー 2">
            <a:extLst>
              <a:ext uri="{FF2B5EF4-FFF2-40B4-BE49-F238E27FC236}">
                <a16:creationId xmlns:a16="http://schemas.microsoft.com/office/drawing/2014/main" id="{4538E354-5349-4A06-887C-8C1218D544B0}"/>
              </a:ext>
            </a:extLst>
          </p:cNvPr>
          <p:cNvSpPr txBox="1">
            <a:spLocks/>
          </p:cNvSpPr>
          <p:nvPr/>
        </p:nvSpPr>
        <p:spPr>
          <a:xfrm>
            <a:off x="4572000" y="1558657"/>
            <a:ext cx="1901191" cy="79640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a:t>手法</a:t>
            </a:r>
            <a:r>
              <a:rPr lang="en-US" altLang="ja-JP" dirty="0"/>
              <a:t>B</a:t>
            </a:r>
            <a:endParaRPr lang="ja-JP" altLang="en-US" dirty="0"/>
          </a:p>
        </p:txBody>
      </p:sp>
      <p:pic>
        <p:nvPicPr>
          <p:cNvPr id="11" name="図 10">
            <a:extLst>
              <a:ext uri="{FF2B5EF4-FFF2-40B4-BE49-F238E27FC236}">
                <a16:creationId xmlns:a16="http://schemas.microsoft.com/office/drawing/2014/main" id="{86F71540-4FFD-484B-A655-12895146C1F9}"/>
              </a:ext>
            </a:extLst>
          </p:cNvPr>
          <p:cNvPicPr>
            <a:picLocks noChangeAspect="1"/>
          </p:cNvPicPr>
          <p:nvPr/>
        </p:nvPicPr>
        <p:blipFill>
          <a:blip r:embed="rId2"/>
          <a:stretch>
            <a:fillRect/>
          </a:stretch>
        </p:blipFill>
        <p:spPr>
          <a:xfrm>
            <a:off x="2081515" y="1558657"/>
            <a:ext cx="1480836" cy="4755709"/>
          </a:xfrm>
          <a:prstGeom prst="rect">
            <a:avLst/>
          </a:prstGeom>
        </p:spPr>
      </p:pic>
      <p:pic>
        <p:nvPicPr>
          <p:cNvPr id="13" name="図 12">
            <a:extLst>
              <a:ext uri="{FF2B5EF4-FFF2-40B4-BE49-F238E27FC236}">
                <a16:creationId xmlns:a16="http://schemas.microsoft.com/office/drawing/2014/main" id="{C2E121AC-5F4D-4443-BBAD-776EAF19BF34}"/>
              </a:ext>
            </a:extLst>
          </p:cNvPr>
          <p:cNvPicPr>
            <a:picLocks noChangeAspect="1"/>
          </p:cNvPicPr>
          <p:nvPr/>
        </p:nvPicPr>
        <p:blipFill>
          <a:blip r:embed="rId3"/>
          <a:stretch>
            <a:fillRect/>
          </a:stretch>
        </p:blipFill>
        <p:spPr>
          <a:xfrm>
            <a:off x="6231940" y="1558657"/>
            <a:ext cx="793992" cy="4755709"/>
          </a:xfrm>
          <a:prstGeom prst="rect">
            <a:avLst/>
          </a:prstGeom>
        </p:spPr>
      </p:pic>
    </p:spTree>
    <p:extLst>
      <p:ext uri="{BB962C8B-B14F-4D97-AF65-F5344CB8AC3E}">
        <p14:creationId xmlns:p14="http://schemas.microsoft.com/office/powerpoint/2010/main" val="3281284090"/>
      </p:ext>
    </p:extLst>
  </p:cSld>
  <p:clrMapOvr>
    <a:masterClrMapping/>
  </p:clrMapOvr>
  <mc:AlternateContent xmlns:mc="http://schemas.openxmlformats.org/markup-compatibility/2006">
    <mc:Choice xmlns:p14="http://schemas.microsoft.com/office/powerpoint/2010/main" Requires="p14">
      <p:transition spd="slow" p14:dur="2000" advTm="6079"/>
    </mc:Choice>
    <mc:Fallback>
      <p:transition spd="slow" advTm="6079"/>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結果</a:t>
            </a:r>
            <a:r>
              <a:rPr kumimoji="1" lang="en-US" altLang="ja-JP" dirty="0"/>
              <a:t>(100 epoch)</a:t>
            </a:r>
            <a:endParaRPr kumimoji="1" lang="ja-JP" altLang="en-US" dirty="0"/>
          </a:p>
        </p:txBody>
      </p:sp>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a:xfrm>
            <a:off x="777135" y="1524113"/>
            <a:ext cx="1901191" cy="796401"/>
          </a:xfrm>
        </p:spPr>
        <p:txBody>
          <a:bodyPr>
            <a:normAutofit/>
          </a:bodyPr>
          <a:lstStyle/>
          <a:p>
            <a:r>
              <a:rPr kumimoji="1" lang="ja-JP" altLang="en-US" dirty="0"/>
              <a:t>手法</a:t>
            </a:r>
            <a:r>
              <a:rPr kumimoji="1" lang="en-US" altLang="ja-JP" dirty="0"/>
              <a:t>A</a:t>
            </a:r>
            <a:endParaRPr kumimoji="1" lang="ja-JP" altLang="en-US" dirty="0"/>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47</a:t>
            </a:fld>
            <a:endParaRPr kumimoji="1" lang="ja-JP" altLang="en-US"/>
          </a:p>
        </p:txBody>
      </p:sp>
      <p:pic>
        <p:nvPicPr>
          <p:cNvPr id="6" name="図 5">
            <a:extLst>
              <a:ext uri="{FF2B5EF4-FFF2-40B4-BE49-F238E27FC236}">
                <a16:creationId xmlns:a16="http://schemas.microsoft.com/office/drawing/2014/main" id="{4F3409B0-B3D6-4CCD-8C05-FCA877FD3E17}"/>
              </a:ext>
            </a:extLst>
          </p:cNvPr>
          <p:cNvPicPr>
            <a:picLocks noChangeAspect="1"/>
          </p:cNvPicPr>
          <p:nvPr/>
        </p:nvPicPr>
        <p:blipFill>
          <a:blip r:embed="rId3"/>
          <a:stretch>
            <a:fillRect/>
          </a:stretch>
        </p:blipFill>
        <p:spPr>
          <a:xfrm>
            <a:off x="6141907" y="1524113"/>
            <a:ext cx="1273108" cy="4759716"/>
          </a:xfrm>
          <a:prstGeom prst="rect">
            <a:avLst/>
          </a:prstGeom>
        </p:spPr>
      </p:pic>
      <p:pic>
        <p:nvPicPr>
          <p:cNvPr id="8" name="図 7">
            <a:extLst>
              <a:ext uri="{FF2B5EF4-FFF2-40B4-BE49-F238E27FC236}">
                <a16:creationId xmlns:a16="http://schemas.microsoft.com/office/drawing/2014/main" id="{9B9B0E1A-1A07-423A-9DB5-DCE7E17AC3A0}"/>
              </a:ext>
            </a:extLst>
          </p:cNvPr>
          <p:cNvPicPr>
            <a:picLocks noChangeAspect="1"/>
          </p:cNvPicPr>
          <p:nvPr/>
        </p:nvPicPr>
        <p:blipFill>
          <a:blip r:embed="rId4"/>
          <a:stretch>
            <a:fillRect/>
          </a:stretch>
        </p:blipFill>
        <p:spPr>
          <a:xfrm>
            <a:off x="2289878" y="1558657"/>
            <a:ext cx="1529647" cy="4736707"/>
          </a:xfrm>
          <a:prstGeom prst="rect">
            <a:avLst/>
          </a:prstGeom>
        </p:spPr>
      </p:pic>
      <p:sp>
        <p:nvSpPr>
          <p:cNvPr id="9" name="コンテンツ プレースホルダー 2">
            <a:extLst>
              <a:ext uri="{FF2B5EF4-FFF2-40B4-BE49-F238E27FC236}">
                <a16:creationId xmlns:a16="http://schemas.microsoft.com/office/drawing/2014/main" id="{4538E354-5349-4A06-887C-8C1218D544B0}"/>
              </a:ext>
            </a:extLst>
          </p:cNvPr>
          <p:cNvSpPr txBox="1">
            <a:spLocks/>
          </p:cNvSpPr>
          <p:nvPr/>
        </p:nvSpPr>
        <p:spPr>
          <a:xfrm>
            <a:off x="4572000" y="1558657"/>
            <a:ext cx="1901191" cy="79640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a:t>手法</a:t>
            </a:r>
            <a:r>
              <a:rPr lang="en-US" altLang="ja-JP" dirty="0"/>
              <a:t>B</a:t>
            </a:r>
            <a:endParaRPr lang="ja-JP" altLang="en-US" dirty="0"/>
          </a:p>
        </p:txBody>
      </p:sp>
    </p:spTree>
    <p:extLst>
      <p:ext uri="{BB962C8B-B14F-4D97-AF65-F5344CB8AC3E}">
        <p14:creationId xmlns:p14="http://schemas.microsoft.com/office/powerpoint/2010/main" val="1855254718"/>
      </p:ext>
    </p:extLst>
  </p:cSld>
  <p:clrMapOvr>
    <a:masterClrMapping/>
  </p:clrMapOvr>
  <mc:AlternateContent xmlns:mc="http://schemas.openxmlformats.org/markup-compatibility/2006">
    <mc:Choice xmlns:p14="http://schemas.microsoft.com/office/powerpoint/2010/main" Requires="p14">
      <p:transition spd="slow" p14:dur="2000" advTm="6079"/>
    </mc:Choice>
    <mc:Fallback>
      <p:transition spd="slow" advTm="6079"/>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結果</a:t>
            </a:r>
            <a:r>
              <a:rPr kumimoji="1" lang="en-US" altLang="ja-JP" dirty="0"/>
              <a:t>(150 epoch)</a:t>
            </a:r>
            <a:endParaRPr kumimoji="1" lang="ja-JP" altLang="en-US" dirty="0"/>
          </a:p>
        </p:txBody>
      </p:sp>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a:xfrm>
            <a:off x="777135" y="1524113"/>
            <a:ext cx="1901191" cy="796401"/>
          </a:xfrm>
        </p:spPr>
        <p:txBody>
          <a:bodyPr>
            <a:normAutofit/>
          </a:bodyPr>
          <a:lstStyle/>
          <a:p>
            <a:r>
              <a:rPr kumimoji="1" lang="ja-JP" altLang="en-US" dirty="0"/>
              <a:t>手法</a:t>
            </a:r>
            <a:r>
              <a:rPr kumimoji="1" lang="en-US" altLang="ja-JP" dirty="0"/>
              <a:t>A</a:t>
            </a:r>
            <a:endParaRPr kumimoji="1" lang="ja-JP" altLang="en-US" dirty="0"/>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48</a:t>
            </a:fld>
            <a:endParaRPr kumimoji="1" lang="ja-JP" altLang="en-US"/>
          </a:p>
        </p:txBody>
      </p:sp>
      <p:sp>
        <p:nvSpPr>
          <p:cNvPr id="9" name="コンテンツ プレースホルダー 2">
            <a:extLst>
              <a:ext uri="{FF2B5EF4-FFF2-40B4-BE49-F238E27FC236}">
                <a16:creationId xmlns:a16="http://schemas.microsoft.com/office/drawing/2014/main" id="{4538E354-5349-4A06-887C-8C1218D544B0}"/>
              </a:ext>
            </a:extLst>
          </p:cNvPr>
          <p:cNvSpPr txBox="1">
            <a:spLocks/>
          </p:cNvSpPr>
          <p:nvPr/>
        </p:nvSpPr>
        <p:spPr>
          <a:xfrm>
            <a:off x="4572000" y="1558657"/>
            <a:ext cx="1901191" cy="79640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a:t>手法</a:t>
            </a:r>
            <a:r>
              <a:rPr lang="en-US" altLang="ja-JP" dirty="0"/>
              <a:t>B</a:t>
            </a:r>
            <a:endParaRPr lang="ja-JP" altLang="en-US" dirty="0"/>
          </a:p>
        </p:txBody>
      </p:sp>
      <p:pic>
        <p:nvPicPr>
          <p:cNvPr id="7" name="図 6">
            <a:extLst>
              <a:ext uri="{FF2B5EF4-FFF2-40B4-BE49-F238E27FC236}">
                <a16:creationId xmlns:a16="http://schemas.microsoft.com/office/drawing/2014/main" id="{3DA8608B-457C-48AE-BA22-085E26C77D3D}"/>
              </a:ext>
            </a:extLst>
          </p:cNvPr>
          <p:cNvPicPr>
            <a:picLocks noChangeAspect="1"/>
          </p:cNvPicPr>
          <p:nvPr/>
        </p:nvPicPr>
        <p:blipFill>
          <a:blip r:embed="rId2"/>
          <a:stretch>
            <a:fillRect/>
          </a:stretch>
        </p:blipFill>
        <p:spPr>
          <a:xfrm>
            <a:off x="2201542" y="1562213"/>
            <a:ext cx="1619568" cy="4759716"/>
          </a:xfrm>
          <a:prstGeom prst="rect">
            <a:avLst/>
          </a:prstGeom>
        </p:spPr>
      </p:pic>
      <p:pic>
        <p:nvPicPr>
          <p:cNvPr id="11" name="図 10">
            <a:extLst>
              <a:ext uri="{FF2B5EF4-FFF2-40B4-BE49-F238E27FC236}">
                <a16:creationId xmlns:a16="http://schemas.microsoft.com/office/drawing/2014/main" id="{ACC72C45-046C-4B88-805C-0CC608484D1E}"/>
              </a:ext>
            </a:extLst>
          </p:cNvPr>
          <p:cNvPicPr>
            <a:picLocks noChangeAspect="1"/>
          </p:cNvPicPr>
          <p:nvPr/>
        </p:nvPicPr>
        <p:blipFill>
          <a:blip r:embed="rId3"/>
          <a:stretch>
            <a:fillRect/>
          </a:stretch>
        </p:blipFill>
        <p:spPr>
          <a:xfrm>
            <a:off x="6140851" y="1524113"/>
            <a:ext cx="1273107" cy="4759716"/>
          </a:xfrm>
          <a:prstGeom prst="rect">
            <a:avLst/>
          </a:prstGeom>
        </p:spPr>
      </p:pic>
    </p:spTree>
    <p:extLst>
      <p:ext uri="{BB962C8B-B14F-4D97-AF65-F5344CB8AC3E}">
        <p14:creationId xmlns:p14="http://schemas.microsoft.com/office/powerpoint/2010/main" val="1574119410"/>
      </p:ext>
    </p:extLst>
  </p:cSld>
  <p:clrMapOvr>
    <a:masterClrMapping/>
  </p:clrMapOvr>
  <mc:AlternateContent xmlns:mc="http://schemas.openxmlformats.org/markup-compatibility/2006">
    <mc:Choice xmlns:p14="http://schemas.microsoft.com/office/powerpoint/2010/main" Requires="p14">
      <p:transition spd="slow" p14:dur="2000" advTm="6079"/>
    </mc:Choice>
    <mc:Fallback>
      <p:transition spd="slow" advTm="6079"/>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3883A1-0AA4-4AB6-9869-3F71111C26F1}"/>
              </a:ext>
            </a:extLst>
          </p:cNvPr>
          <p:cNvSpPr>
            <a:spLocks noGrp="1"/>
          </p:cNvSpPr>
          <p:nvPr>
            <p:ph type="title"/>
          </p:nvPr>
        </p:nvSpPr>
        <p:spPr/>
        <p:txBody>
          <a:bodyPr/>
          <a:lstStyle/>
          <a:p>
            <a:r>
              <a:rPr lang="ja-JP" altLang="en-US" dirty="0"/>
              <a:t>実験</a:t>
            </a:r>
            <a:r>
              <a:rPr lang="en-US" altLang="ja-JP" dirty="0"/>
              <a:t>1 </a:t>
            </a:r>
            <a:r>
              <a:rPr lang="ja-JP" altLang="en-US" dirty="0"/>
              <a:t>： まとめ</a:t>
            </a:r>
            <a:endParaRPr kumimoji="1" lang="ja-JP" altLang="en-US" dirty="0"/>
          </a:p>
        </p:txBody>
      </p:sp>
      <p:sp>
        <p:nvSpPr>
          <p:cNvPr id="3" name="コンテンツ プレースホルダー 2">
            <a:extLst>
              <a:ext uri="{FF2B5EF4-FFF2-40B4-BE49-F238E27FC236}">
                <a16:creationId xmlns:a16="http://schemas.microsoft.com/office/drawing/2014/main" id="{606BB0F9-8ECE-42A0-9906-D3BFA124AD33}"/>
              </a:ext>
            </a:extLst>
          </p:cNvPr>
          <p:cNvSpPr>
            <a:spLocks noGrp="1"/>
          </p:cNvSpPr>
          <p:nvPr>
            <p:ph idx="1"/>
          </p:nvPr>
        </p:nvSpPr>
        <p:spPr/>
        <p:txBody>
          <a:bodyPr>
            <a:normAutofit/>
          </a:bodyPr>
          <a:lstStyle/>
          <a:p>
            <a:pPr marL="571500" indent="-571500">
              <a:lnSpc>
                <a:spcPct val="150000"/>
              </a:lnSpc>
              <a:buFont typeface="Wingdings" panose="05000000000000000000" pitchFamily="2" charset="2"/>
              <a:buChar char="n"/>
            </a:pPr>
            <a:r>
              <a:rPr lang="ja-JP" altLang="en-US" dirty="0"/>
              <a:t>アーキテクチャ全体の探索</a:t>
            </a:r>
            <a:endParaRPr lang="en-US" altLang="ja-JP" dirty="0"/>
          </a:p>
          <a:p>
            <a:pPr marL="571500" indent="-571500">
              <a:lnSpc>
                <a:spcPct val="150000"/>
              </a:lnSpc>
              <a:buFont typeface="Wingdings" panose="05000000000000000000" pitchFamily="2" charset="2"/>
              <a:buChar char="n"/>
            </a:pPr>
            <a:r>
              <a:rPr lang="ja-JP" altLang="en-US" dirty="0"/>
              <a:t>自由なエッジ数の探索</a:t>
            </a:r>
            <a:endParaRPr lang="en-US" altLang="ja-JP" dirty="0"/>
          </a:p>
          <a:p>
            <a:pPr marL="571500" indent="-571500">
              <a:lnSpc>
                <a:spcPct val="150000"/>
              </a:lnSpc>
              <a:buFont typeface="Wingdings" panose="05000000000000000000" pitchFamily="2" charset="2"/>
              <a:buChar char="n"/>
            </a:pPr>
            <a:r>
              <a:rPr lang="ja-JP" altLang="en-US" dirty="0"/>
              <a:t>構成手法は</a:t>
            </a:r>
            <a:r>
              <a:rPr lang="en-US" altLang="ja-JP" dirty="0"/>
              <a:t>B</a:t>
            </a:r>
            <a:r>
              <a:rPr lang="ja-JP" altLang="en-US" dirty="0"/>
              <a:t>が優れている</a:t>
            </a:r>
            <a:endParaRPr lang="en-US" altLang="ja-JP" dirty="0"/>
          </a:p>
        </p:txBody>
      </p:sp>
      <p:sp>
        <p:nvSpPr>
          <p:cNvPr id="4" name="スライド番号プレースホルダー 3">
            <a:extLst>
              <a:ext uri="{FF2B5EF4-FFF2-40B4-BE49-F238E27FC236}">
                <a16:creationId xmlns:a16="http://schemas.microsoft.com/office/drawing/2014/main" id="{E51138E7-6D8B-4FBE-A0B6-0658EFDF9F6E}"/>
              </a:ext>
            </a:extLst>
          </p:cNvPr>
          <p:cNvSpPr>
            <a:spLocks noGrp="1"/>
          </p:cNvSpPr>
          <p:nvPr>
            <p:ph type="sldNum" sz="quarter" idx="12"/>
          </p:nvPr>
        </p:nvSpPr>
        <p:spPr/>
        <p:txBody>
          <a:bodyPr/>
          <a:lstStyle/>
          <a:p>
            <a:fld id="{304739FC-810C-4CDC-B60F-21F1951FBC64}" type="slidenum">
              <a:rPr kumimoji="1" lang="ja-JP" altLang="en-US" smtClean="0"/>
              <a:t>49</a:t>
            </a:fld>
            <a:endParaRPr kumimoji="1" lang="ja-JP" altLang="en-US"/>
          </a:p>
        </p:txBody>
      </p:sp>
    </p:spTree>
    <p:extLst>
      <p:ext uri="{BB962C8B-B14F-4D97-AF65-F5344CB8AC3E}">
        <p14:creationId xmlns:p14="http://schemas.microsoft.com/office/powerpoint/2010/main" val="2280839119"/>
      </p:ext>
    </p:extLst>
  </p:cSld>
  <p:clrMapOvr>
    <a:masterClrMapping/>
  </p:clrMapOvr>
  <mc:AlternateContent xmlns:mc="http://schemas.openxmlformats.org/markup-compatibility/2006">
    <mc:Choice xmlns:p14="http://schemas.microsoft.com/office/powerpoint/2010/main" Requires="p14">
      <p:transition spd="slow" p14:dur="2000" advTm="6665"/>
    </mc:Choice>
    <mc:Fallback>
      <p:transition spd="slow" advTm="666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C54766-522D-4A36-9F3D-27B28C68CF96}"/>
              </a:ext>
            </a:extLst>
          </p:cNvPr>
          <p:cNvSpPr>
            <a:spLocks noGrp="1"/>
          </p:cNvSpPr>
          <p:nvPr>
            <p:ph type="title"/>
          </p:nvPr>
        </p:nvSpPr>
        <p:spPr/>
        <p:txBody>
          <a:bodyPr>
            <a:normAutofit/>
          </a:bodyPr>
          <a:lstStyle/>
          <a:p>
            <a:r>
              <a:rPr kumimoji="1" lang="ja-JP" altLang="en-US" dirty="0"/>
              <a:t>アーキテクチャ設計の難しさ</a:t>
            </a:r>
          </a:p>
        </p:txBody>
      </p:sp>
      <p:sp>
        <p:nvSpPr>
          <p:cNvPr id="4" name="スライド番号プレースホルダー 3">
            <a:extLst>
              <a:ext uri="{FF2B5EF4-FFF2-40B4-BE49-F238E27FC236}">
                <a16:creationId xmlns:a16="http://schemas.microsoft.com/office/drawing/2014/main" id="{E584AA1A-0C06-4BBA-B90E-C4C5D7199DB9}"/>
              </a:ext>
            </a:extLst>
          </p:cNvPr>
          <p:cNvSpPr>
            <a:spLocks noGrp="1"/>
          </p:cNvSpPr>
          <p:nvPr>
            <p:ph type="sldNum" sz="quarter" idx="12"/>
          </p:nvPr>
        </p:nvSpPr>
        <p:spPr/>
        <p:txBody>
          <a:bodyPr/>
          <a:lstStyle/>
          <a:p>
            <a:fld id="{304739FC-810C-4CDC-B60F-21F1951FBC64}" type="slidenum">
              <a:rPr kumimoji="1" lang="ja-JP" altLang="en-US" smtClean="0"/>
              <a:t>5</a:t>
            </a:fld>
            <a:endParaRPr kumimoji="1" lang="ja-JP" altLang="en-US"/>
          </a:p>
        </p:txBody>
      </p:sp>
      <p:sp>
        <p:nvSpPr>
          <p:cNvPr id="5" name="正方形/長方形 4">
            <a:extLst>
              <a:ext uri="{FF2B5EF4-FFF2-40B4-BE49-F238E27FC236}">
                <a16:creationId xmlns:a16="http://schemas.microsoft.com/office/drawing/2014/main" id="{F9476C83-44DD-4C44-9E36-472E15ABE586}"/>
              </a:ext>
            </a:extLst>
          </p:cNvPr>
          <p:cNvSpPr/>
          <p:nvPr/>
        </p:nvSpPr>
        <p:spPr>
          <a:xfrm>
            <a:off x="941727" y="3724556"/>
            <a:ext cx="2492990" cy="62076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none" anchor="b">
            <a:normAutofit/>
          </a:bodyPr>
          <a:lstStyle/>
          <a:p>
            <a:pPr algn="ctr"/>
            <a:r>
              <a:rPr kumimoji="1" lang="ja-JP" altLang="en-US" sz="2800" dirty="0"/>
              <a:t>モデルの設計</a:t>
            </a:r>
            <a:endParaRPr lang="ja-JP" altLang="en-US" sz="2800" dirty="0"/>
          </a:p>
        </p:txBody>
      </p:sp>
      <p:pic>
        <p:nvPicPr>
          <p:cNvPr id="3074" name="Picture 2" descr="若い大工のイラスト">
            <a:extLst>
              <a:ext uri="{FF2B5EF4-FFF2-40B4-BE49-F238E27FC236}">
                <a16:creationId xmlns:a16="http://schemas.microsoft.com/office/drawing/2014/main" id="{4FE1C6A3-41D5-4033-995E-933D28C73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363" y="2168881"/>
            <a:ext cx="1227606" cy="13914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ふき取り検査のイラスト">
            <a:extLst>
              <a:ext uri="{FF2B5EF4-FFF2-40B4-BE49-F238E27FC236}">
                <a16:creationId xmlns:a16="http://schemas.microsoft.com/office/drawing/2014/main" id="{D398D5F1-A0CB-40EE-9AD5-C53D489094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98" y="1917175"/>
            <a:ext cx="1443249" cy="1654154"/>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a:extLst>
              <a:ext uri="{FF2B5EF4-FFF2-40B4-BE49-F238E27FC236}">
                <a16:creationId xmlns:a16="http://schemas.microsoft.com/office/drawing/2014/main" id="{B037D337-96C1-4786-9FE5-752F95D2CD04}"/>
              </a:ext>
            </a:extLst>
          </p:cNvPr>
          <p:cNvSpPr/>
          <p:nvPr/>
        </p:nvSpPr>
        <p:spPr>
          <a:xfrm>
            <a:off x="5681981" y="3724556"/>
            <a:ext cx="2139246" cy="61696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anchor="b">
            <a:normAutofit/>
          </a:bodyPr>
          <a:lstStyle/>
          <a:p>
            <a:pPr algn="ctr"/>
            <a:r>
              <a:rPr lang="ja-JP" altLang="en-US" sz="2800" dirty="0"/>
              <a:t>性能の測定</a:t>
            </a:r>
          </a:p>
        </p:txBody>
      </p:sp>
      <p:sp>
        <p:nvSpPr>
          <p:cNvPr id="6" name="矢印: ストライプ 5">
            <a:extLst>
              <a:ext uri="{FF2B5EF4-FFF2-40B4-BE49-F238E27FC236}">
                <a16:creationId xmlns:a16="http://schemas.microsoft.com/office/drawing/2014/main" id="{DB0368A3-D52E-4D8B-AE27-417C4094B8EA}"/>
              </a:ext>
            </a:extLst>
          </p:cNvPr>
          <p:cNvSpPr/>
          <p:nvPr/>
        </p:nvSpPr>
        <p:spPr>
          <a:xfrm>
            <a:off x="4062439" y="3249990"/>
            <a:ext cx="1096211" cy="620767"/>
          </a:xfrm>
          <a:prstGeom prst="striped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F1E0657F-7749-43CE-8D80-2FB566B1B4D0}"/>
              </a:ext>
            </a:extLst>
          </p:cNvPr>
          <p:cNvSpPr/>
          <p:nvPr/>
        </p:nvSpPr>
        <p:spPr>
          <a:xfrm>
            <a:off x="3710225" y="2664572"/>
            <a:ext cx="1723549" cy="400110"/>
          </a:xfrm>
          <a:prstGeom prst="rect">
            <a:avLst/>
          </a:prstGeom>
        </p:spPr>
        <p:txBody>
          <a:bodyPr wrap="none">
            <a:spAutoFit/>
          </a:bodyPr>
          <a:lstStyle/>
          <a:p>
            <a:r>
              <a:rPr lang="ja-JP" altLang="en-US" sz="2000" dirty="0"/>
              <a:t>長い学習時間</a:t>
            </a:r>
            <a:endParaRPr lang="en-US" altLang="ja-JP" sz="2000" dirty="0"/>
          </a:p>
        </p:txBody>
      </p:sp>
      <p:sp>
        <p:nvSpPr>
          <p:cNvPr id="12" name="コンテンツ プレースホルダー 2">
            <a:extLst>
              <a:ext uri="{FF2B5EF4-FFF2-40B4-BE49-F238E27FC236}">
                <a16:creationId xmlns:a16="http://schemas.microsoft.com/office/drawing/2014/main" id="{06B507E2-203E-43A0-9D6D-F7CE120F01D4}"/>
              </a:ext>
            </a:extLst>
          </p:cNvPr>
          <p:cNvSpPr>
            <a:spLocks noGrp="1"/>
          </p:cNvSpPr>
          <p:nvPr>
            <p:ph idx="1"/>
          </p:nvPr>
        </p:nvSpPr>
        <p:spPr>
          <a:xfrm>
            <a:off x="822959" y="4891596"/>
            <a:ext cx="7543801" cy="1301378"/>
          </a:xfrm>
        </p:spPr>
        <p:txBody>
          <a:bodyPr/>
          <a:lstStyle/>
          <a:p>
            <a:pPr lvl="1"/>
            <a:r>
              <a:rPr lang="ja-JP" altLang="en-US" dirty="0"/>
              <a:t>人による作業</a:t>
            </a:r>
          </a:p>
          <a:p>
            <a:pPr lvl="1"/>
            <a:r>
              <a:rPr lang="ja-JP" altLang="en-US" dirty="0"/>
              <a:t>学習に時間がかかる</a:t>
            </a:r>
            <a:endParaRPr lang="en-US" altLang="ja-JP" dirty="0"/>
          </a:p>
        </p:txBody>
      </p:sp>
    </p:spTree>
    <p:extLst>
      <p:ext uri="{BB962C8B-B14F-4D97-AF65-F5344CB8AC3E}">
        <p14:creationId xmlns:p14="http://schemas.microsoft.com/office/powerpoint/2010/main" val="1229011820"/>
      </p:ext>
    </p:extLst>
  </p:cSld>
  <p:clrMapOvr>
    <a:masterClrMapping/>
  </p:clrMapOvr>
  <mc:AlternateContent xmlns:mc="http://schemas.openxmlformats.org/markup-compatibility/2006">
    <mc:Choice xmlns:p14="http://schemas.microsoft.com/office/powerpoint/2010/main" Requires="p14">
      <p:transition spd="slow" p14:dur="2000" advTm="9422"/>
    </mc:Choice>
    <mc:Fallback>
      <p:transition spd="slow" advTm="9422"/>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71CDC-97C2-465F-8B9B-AE9D55104F50}"/>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EA6F3566-9A84-4DED-A27B-A69CD8CF6C57}"/>
              </a:ext>
            </a:extLst>
          </p:cNvPr>
          <p:cNvSpPr>
            <a:spLocks noGrp="1"/>
          </p:cNvSpPr>
          <p:nvPr>
            <p:ph idx="1"/>
          </p:nvPr>
        </p:nvSpPr>
        <p:spPr>
          <a:xfrm>
            <a:off x="822959" y="1661049"/>
            <a:ext cx="7543801" cy="4531925"/>
          </a:xfrm>
        </p:spPr>
        <p:txBody>
          <a:bodyPr/>
          <a:lstStyle/>
          <a:p>
            <a:pPr marL="742950" indent="-742950">
              <a:buFont typeface="+mj-lt"/>
              <a:buAutoNum type="arabicPeriod"/>
            </a:pPr>
            <a:r>
              <a:rPr kumimoji="1" lang="ja-JP" altLang="en-US" dirty="0">
                <a:solidFill>
                  <a:schemeClr val="bg1">
                    <a:lumMod val="75000"/>
                  </a:schemeClr>
                </a:solidFill>
              </a:rPr>
              <a:t>はじめに</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要素技術</a:t>
            </a:r>
            <a:endParaRPr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問題設定</a:t>
            </a:r>
            <a:endParaRPr lang="en-US" altLang="ja-JP" dirty="0">
              <a:solidFill>
                <a:schemeClr val="bg1">
                  <a:lumMod val="75000"/>
                </a:schemeClr>
              </a:solidFill>
            </a:endParaRPr>
          </a:p>
          <a:p>
            <a:pPr marL="742950" indent="-742950">
              <a:buFont typeface="+mj-lt"/>
              <a:buAutoNum type="arabicPeriod"/>
            </a:pPr>
            <a:r>
              <a:rPr kumimoji="1" lang="ja-JP" altLang="en-US" dirty="0">
                <a:solidFill>
                  <a:schemeClr val="bg1">
                    <a:lumMod val="75000"/>
                  </a:schemeClr>
                </a:solidFill>
              </a:rPr>
              <a:t>手法１</a:t>
            </a:r>
            <a:endParaRPr kumimoji="1" lang="en-US" altLang="ja-JP" dirty="0">
              <a:solidFill>
                <a:schemeClr val="bg1">
                  <a:lumMod val="75000"/>
                </a:schemeClr>
              </a:solidFill>
            </a:endParaRPr>
          </a:p>
          <a:p>
            <a:pPr marL="742950" indent="-742950">
              <a:buFont typeface="+mj-lt"/>
              <a:buAutoNum type="arabicPeriod"/>
            </a:pPr>
            <a:r>
              <a:rPr lang="ja-JP" altLang="en-US" dirty="0"/>
              <a:t>手法２</a:t>
            </a:r>
            <a:r>
              <a:rPr lang="en-US" altLang="ja-JP" dirty="0"/>
              <a:t>(GA)</a:t>
            </a:r>
          </a:p>
          <a:p>
            <a:pPr marL="742950" indent="-742950">
              <a:buFont typeface="+mj-lt"/>
              <a:buAutoNum type="arabicPeriod"/>
            </a:pPr>
            <a:r>
              <a:rPr kumimoji="1" lang="ja-JP" altLang="en-US" dirty="0">
                <a:solidFill>
                  <a:schemeClr val="bg1">
                    <a:lumMod val="75000"/>
                  </a:schemeClr>
                </a:solidFill>
              </a:rPr>
              <a:t>まとめと今後の課題</a:t>
            </a:r>
          </a:p>
        </p:txBody>
      </p:sp>
      <p:sp>
        <p:nvSpPr>
          <p:cNvPr id="4" name="スライド番号プレースホルダー 3">
            <a:extLst>
              <a:ext uri="{FF2B5EF4-FFF2-40B4-BE49-F238E27FC236}">
                <a16:creationId xmlns:a16="http://schemas.microsoft.com/office/drawing/2014/main" id="{35C788A5-E800-4B67-8212-144F12E0C41A}"/>
              </a:ext>
            </a:extLst>
          </p:cNvPr>
          <p:cNvSpPr>
            <a:spLocks noGrp="1"/>
          </p:cNvSpPr>
          <p:nvPr>
            <p:ph type="sldNum" sz="quarter" idx="12"/>
          </p:nvPr>
        </p:nvSpPr>
        <p:spPr/>
        <p:txBody>
          <a:bodyPr/>
          <a:lstStyle/>
          <a:p>
            <a:fld id="{304739FC-810C-4CDC-B60F-21F1951FBC64}" type="slidenum">
              <a:rPr kumimoji="1" lang="ja-JP" altLang="en-US" smtClean="0"/>
              <a:t>50</a:t>
            </a:fld>
            <a:endParaRPr kumimoji="1" lang="ja-JP" altLang="en-US"/>
          </a:p>
        </p:txBody>
      </p:sp>
    </p:spTree>
    <p:extLst>
      <p:ext uri="{BB962C8B-B14F-4D97-AF65-F5344CB8AC3E}">
        <p14:creationId xmlns:p14="http://schemas.microsoft.com/office/powerpoint/2010/main" val="2304643826"/>
      </p:ext>
    </p:extLst>
  </p:cSld>
  <p:clrMapOvr>
    <a:masterClrMapping/>
  </p:clrMapOvr>
  <mc:AlternateContent xmlns:mc="http://schemas.openxmlformats.org/markup-compatibility/2006">
    <mc:Choice xmlns:p14="http://schemas.microsoft.com/office/powerpoint/2010/main" Requires="p14">
      <p:transition spd="slow" p14:dur="2000" advTm="2755"/>
    </mc:Choice>
    <mc:Fallback>
      <p:transition spd="slow" advTm="2755"/>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2 </a:t>
            </a:r>
            <a:r>
              <a:rPr kumimoji="1" lang="ja-JP" altLang="en-US" dirty="0"/>
              <a:t>： 提案手法</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a:xfrm>
                <a:off x="822959" y="1661049"/>
                <a:ext cx="8073391" cy="4531925"/>
              </a:xfrm>
            </p:spPr>
            <p:txBody>
              <a:bodyPr>
                <a:normAutofit/>
              </a:bodyPr>
              <a:lstStyle/>
              <a:p>
                <a:r>
                  <a:rPr lang="ja-JP" altLang="en-US" sz="4000" dirty="0"/>
                  <a:t>遺伝的アルゴリズムを導入</a:t>
                </a:r>
                <a:endParaRPr lang="en-US" altLang="ja-JP" sz="4000" dirty="0"/>
              </a:p>
              <a:p>
                <a:pPr marL="571500" indent="-571500">
                  <a:lnSpc>
                    <a:spcPct val="150000"/>
                  </a:lnSpc>
                  <a:buFont typeface="Wingdings" panose="05000000000000000000" pitchFamily="2" charset="2"/>
                  <a:buChar char="n"/>
                </a:pPr>
                <a:r>
                  <a:rPr lang="ja-JP" altLang="en-US" dirty="0"/>
                  <a:t>個体表現を</a:t>
                </a:r>
                <a14:m>
                  <m:oMath xmlns:m="http://schemas.openxmlformats.org/officeDocument/2006/math">
                    <m:r>
                      <a:rPr lang="ja-JP" altLang="en-US" i="1" dirty="0" smtClean="0">
                        <a:latin typeface="Cambria Math" panose="02040503050406030204" pitchFamily="18" charset="0"/>
                      </a:rPr>
                      <m:t> </m:t>
                    </m:r>
                    <m:r>
                      <a:rPr lang="en-US" altLang="ja-JP" i="1" dirty="0">
                        <a:latin typeface="Cambria Math" panose="02040503050406030204" pitchFamily="18" charset="0"/>
                      </a:rPr>
                      <m:t>𝛼</m:t>
                    </m:r>
                    <m:r>
                      <a:rPr lang="en-US" altLang="ja-JP" i="1" dirty="0">
                        <a:latin typeface="Cambria Math" panose="02040503050406030204" pitchFamily="18" charset="0"/>
                      </a:rPr>
                      <m:t> </m:t>
                    </m:r>
                  </m:oMath>
                </a14:m>
                <a:endParaRPr lang="en-US" altLang="ja-JP" dirty="0"/>
              </a:p>
              <a:p>
                <a:pPr marL="571500" indent="-571500">
                  <a:buFont typeface="Wingdings" panose="05000000000000000000" pitchFamily="2" charset="2"/>
                  <a:buChar char="n"/>
                </a:pPr>
                <a:r>
                  <a:rPr lang="ja-JP" altLang="en-US" dirty="0"/>
                  <a:t>アーキテクチャの多様性を維持     安定的な学習</a:t>
                </a:r>
                <a:endParaRPr lang="en-US" altLang="ja-JP" dirty="0"/>
              </a:p>
            </p:txBody>
          </p:sp>
        </mc:Choice>
        <mc:Fallback>
          <p:sp>
            <p:nvSpPr>
              <p:cNvPr id="3" name="コンテンツ プレースホルダー 2">
                <a:extLst>
                  <a:ext uri="{FF2B5EF4-FFF2-40B4-BE49-F238E27FC236}">
                    <a16:creationId xmlns:a16="http://schemas.microsoft.com/office/drawing/2014/main" id="{16CD0B30-B81C-48A7-AD69-55ECEFD9088C}"/>
                  </a:ext>
                </a:extLst>
              </p:cNvPr>
              <p:cNvSpPr>
                <a:spLocks noGrp="1" noRot="1" noChangeAspect="1" noMove="1" noResize="1" noEditPoints="1" noAdjustHandles="1" noChangeArrowheads="1" noChangeShapeType="1" noTextEdit="1"/>
              </p:cNvSpPr>
              <p:nvPr>
                <p:ph idx="1"/>
              </p:nvPr>
            </p:nvSpPr>
            <p:spPr>
              <a:xfrm>
                <a:off x="822959" y="1661049"/>
                <a:ext cx="8073391" cy="4531925"/>
              </a:xfrm>
              <a:blipFill>
                <a:blip r:embed="rId3"/>
                <a:stretch>
                  <a:fillRect l="-3776" t="-336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51</a:t>
            </a:fld>
            <a:endParaRPr kumimoji="1" lang="ja-JP" altLang="en-US"/>
          </a:p>
        </p:txBody>
      </p:sp>
    </p:spTree>
    <p:extLst>
      <p:ext uri="{BB962C8B-B14F-4D97-AF65-F5344CB8AC3E}">
        <p14:creationId xmlns:p14="http://schemas.microsoft.com/office/powerpoint/2010/main" val="3583239127"/>
      </p:ext>
    </p:extLst>
  </p:cSld>
  <p:clrMapOvr>
    <a:masterClrMapping/>
  </p:clrMapOvr>
  <mc:AlternateContent xmlns:mc="http://schemas.openxmlformats.org/markup-compatibility/2006">
    <mc:Choice xmlns:p14="http://schemas.microsoft.com/office/powerpoint/2010/main" Requires="p14">
      <p:transition spd="slow" p14:dur="2000" advTm="18083"/>
    </mc:Choice>
    <mc:Fallback>
      <p:transition spd="slow" advTm="18083"/>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2 </a:t>
            </a:r>
            <a:r>
              <a:rPr kumimoji="1" lang="ja-JP" altLang="en-US" dirty="0"/>
              <a:t>： 提案手法</a:t>
            </a:r>
          </a:p>
        </p:txBody>
      </p:sp>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a:xfrm>
            <a:off x="822959" y="1661050"/>
            <a:ext cx="7543801" cy="939276"/>
          </a:xfrm>
        </p:spPr>
        <p:txBody>
          <a:bodyPr>
            <a:normAutofit/>
          </a:bodyPr>
          <a:lstStyle/>
          <a:p>
            <a:r>
              <a:rPr lang="ja-JP" altLang="en-US" sz="4000" dirty="0"/>
              <a:t>遺伝的アルゴリズムを導入</a:t>
            </a:r>
            <a:endParaRPr lang="en-US" altLang="ja-JP" sz="4000" dirty="0"/>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52</a:t>
            </a:fld>
            <a:endParaRPr kumimoji="1" lang="ja-JP" altLang="en-US"/>
          </a:p>
        </p:txBody>
      </p:sp>
      <mc:AlternateContent xmlns:mc="http://schemas.openxmlformats.org/markup-compatibility/2006">
        <mc:Choice xmlns:a14="http://schemas.microsoft.com/office/drawing/2010/main" Requires="a14">
          <p:sp>
            <p:nvSpPr>
              <p:cNvPr id="5" name="正方形/長方形 4">
                <a:extLst>
                  <a:ext uri="{FF2B5EF4-FFF2-40B4-BE49-F238E27FC236}">
                    <a16:creationId xmlns:a16="http://schemas.microsoft.com/office/drawing/2014/main" id="{8F068D69-6947-42BD-8F2A-05D6AAAB1BD2}"/>
                  </a:ext>
                </a:extLst>
              </p:cNvPr>
              <p:cNvSpPr/>
              <p:nvPr/>
            </p:nvSpPr>
            <p:spPr>
              <a:xfrm>
                <a:off x="1581150" y="4267200"/>
                <a:ext cx="1676400" cy="1438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ja-JP" sz="3600" b="0" i="1" smtClean="0">
                          <a:latin typeface="Cambria Math" panose="02040503050406030204" pitchFamily="18" charset="0"/>
                        </a:rPr>
                        <m:t>  </m:t>
                      </m:r>
                      <m:r>
                        <a:rPr kumimoji="1" lang="en-US" altLang="ja-JP" sz="3600" b="0" i="1" smtClean="0">
                          <a:latin typeface="Cambria Math" panose="02040503050406030204" pitchFamily="18" charset="0"/>
                        </a:rPr>
                        <m:t>𝑤</m:t>
                      </m:r>
                      <m:r>
                        <a:rPr kumimoji="1" lang="en-US" altLang="ja-JP" sz="3600" b="0" i="1" smtClean="0">
                          <a:latin typeface="Cambria Math" panose="02040503050406030204" pitchFamily="18" charset="0"/>
                        </a:rPr>
                        <m:t> </m:t>
                      </m:r>
                    </m:oMath>
                  </m:oMathPara>
                </a14:m>
                <a:endParaRPr kumimoji="1" lang="ja-JP" altLang="en-US" sz="3600" dirty="0"/>
              </a:p>
            </p:txBody>
          </p:sp>
        </mc:Choice>
        <mc:Fallback>
          <p:sp>
            <p:nvSpPr>
              <p:cNvPr id="5" name="正方形/長方形 4">
                <a:extLst>
                  <a:ext uri="{FF2B5EF4-FFF2-40B4-BE49-F238E27FC236}">
                    <a16:creationId xmlns:a16="http://schemas.microsoft.com/office/drawing/2014/main" id="{8F068D69-6947-42BD-8F2A-05D6AAAB1BD2}"/>
                  </a:ext>
                </a:extLst>
              </p:cNvPr>
              <p:cNvSpPr>
                <a:spLocks noRot="1" noChangeAspect="1" noMove="1" noResize="1" noEditPoints="1" noAdjustHandles="1" noChangeArrowheads="1" noChangeShapeType="1" noTextEdit="1"/>
              </p:cNvSpPr>
              <p:nvPr/>
            </p:nvSpPr>
            <p:spPr>
              <a:xfrm>
                <a:off x="1581150" y="4267200"/>
                <a:ext cx="1676400" cy="143827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正方形/長方形 5">
                <a:extLst>
                  <a:ext uri="{FF2B5EF4-FFF2-40B4-BE49-F238E27FC236}">
                    <a16:creationId xmlns:a16="http://schemas.microsoft.com/office/drawing/2014/main" id="{8F598C88-CFAC-4789-9150-AADA4C4008CE}"/>
                  </a:ext>
                </a:extLst>
              </p:cNvPr>
              <p:cNvSpPr/>
              <p:nvPr/>
            </p:nvSpPr>
            <p:spPr>
              <a:xfrm>
                <a:off x="1571625" y="3276601"/>
                <a:ext cx="1676400" cy="695324"/>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chemeClr val="accent1"/>
                          </a:solidFill>
                          <a:latin typeface="Cambria Math" panose="02040503050406030204" pitchFamily="18" charset="0"/>
                        </a:rPr>
                        <m:t> </m:t>
                      </m:r>
                      <m:r>
                        <a:rPr kumimoji="1" lang="en-US" altLang="ja-JP" sz="2800" b="0" i="1" smtClean="0">
                          <a:solidFill>
                            <a:schemeClr val="accent1"/>
                          </a:solidFill>
                          <a:latin typeface="Cambria Math" panose="02040503050406030204" pitchFamily="18" charset="0"/>
                        </a:rPr>
                        <m:t>𝛼</m:t>
                      </m:r>
                    </m:oMath>
                  </m:oMathPara>
                </a14:m>
                <a:endParaRPr kumimoji="1" lang="ja-JP" altLang="en-US" sz="2800" dirty="0">
                  <a:solidFill>
                    <a:schemeClr val="accent1"/>
                  </a:solidFill>
                </a:endParaRPr>
              </a:p>
            </p:txBody>
          </p:sp>
        </mc:Choice>
        <mc:Fallback>
          <p:sp>
            <p:nvSpPr>
              <p:cNvPr id="6" name="正方形/長方形 5">
                <a:extLst>
                  <a:ext uri="{FF2B5EF4-FFF2-40B4-BE49-F238E27FC236}">
                    <a16:creationId xmlns:a16="http://schemas.microsoft.com/office/drawing/2014/main" id="{8F598C88-CFAC-4789-9150-AADA4C4008CE}"/>
                  </a:ext>
                </a:extLst>
              </p:cNvPr>
              <p:cNvSpPr>
                <a:spLocks noRot="1" noChangeAspect="1" noMove="1" noResize="1" noEditPoints="1" noAdjustHandles="1" noChangeArrowheads="1" noChangeShapeType="1" noTextEdit="1"/>
              </p:cNvSpPr>
              <p:nvPr/>
            </p:nvSpPr>
            <p:spPr>
              <a:xfrm>
                <a:off x="1571625" y="3276601"/>
                <a:ext cx="1676400" cy="695324"/>
              </a:xfrm>
              <a:prstGeom prst="rect">
                <a:avLst/>
              </a:prstGeom>
              <a:blipFill>
                <a:blip r:embed="rId4"/>
                <a:stretch>
                  <a:fillRect/>
                </a:stretch>
              </a:blipFill>
              <a:ln>
                <a:prstDash val="sysDash"/>
              </a:ln>
            </p:spPr>
            <p:txBody>
              <a:bodyPr/>
              <a:lstStyle/>
              <a:p>
                <a:r>
                  <a:rPr lang="ja-JP" altLang="en-US">
                    <a:noFill/>
                  </a:rPr>
                  <a:t> </a:t>
                </a:r>
              </a:p>
            </p:txBody>
          </p:sp>
        </mc:Fallback>
      </mc:AlternateContent>
      <p:sp>
        <p:nvSpPr>
          <p:cNvPr id="7" name="正方形/長方形 6">
            <a:extLst>
              <a:ext uri="{FF2B5EF4-FFF2-40B4-BE49-F238E27FC236}">
                <a16:creationId xmlns:a16="http://schemas.microsoft.com/office/drawing/2014/main" id="{2E5521CB-477F-415F-9BA3-7B15C2944564}"/>
              </a:ext>
            </a:extLst>
          </p:cNvPr>
          <p:cNvSpPr/>
          <p:nvPr/>
        </p:nvSpPr>
        <p:spPr>
          <a:xfrm>
            <a:off x="1114425" y="2762251"/>
            <a:ext cx="2562225" cy="3209925"/>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A801F11-072B-4F19-88AE-9E8CE260CC2C}"/>
              </a:ext>
            </a:extLst>
          </p:cNvPr>
          <p:cNvSpPr/>
          <p:nvPr/>
        </p:nvSpPr>
        <p:spPr>
          <a:xfrm>
            <a:off x="1733550" y="2628901"/>
            <a:ext cx="1352550" cy="35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DARTS</a:t>
            </a:r>
            <a:endParaRPr kumimoji="1" lang="ja-JP" altLang="en-US" dirty="0"/>
          </a:p>
        </p:txBody>
      </p:sp>
      <p:sp>
        <p:nvSpPr>
          <p:cNvPr id="9" name="正方形/長方形 8">
            <a:extLst>
              <a:ext uri="{FF2B5EF4-FFF2-40B4-BE49-F238E27FC236}">
                <a16:creationId xmlns:a16="http://schemas.microsoft.com/office/drawing/2014/main" id="{F5452FC6-1BB1-48CB-96DE-8B75D8851782}"/>
              </a:ext>
            </a:extLst>
          </p:cNvPr>
          <p:cNvSpPr/>
          <p:nvPr/>
        </p:nvSpPr>
        <p:spPr>
          <a:xfrm>
            <a:off x="4776789" y="2762250"/>
            <a:ext cx="3589971" cy="3209925"/>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4A38DEEA-308D-44B2-8948-0AD4AD6A9354}"/>
              </a:ext>
            </a:extLst>
          </p:cNvPr>
          <p:cNvSpPr/>
          <p:nvPr/>
        </p:nvSpPr>
        <p:spPr>
          <a:xfrm>
            <a:off x="5714524" y="2586037"/>
            <a:ext cx="1714500" cy="35242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t>Population</a:t>
            </a:r>
            <a:endParaRPr kumimoji="1" lang="ja-JP" altLang="en-US" dirty="0"/>
          </a:p>
        </p:txBody>
      </p:sp>
      <mc:AlternateContent xmlns:mc="http://schemas.openxmlformats.org/markup-compatibility/2006">
        <mc:Choice xmlns:a14="http://schemas.microsoft.com/office/drawing/2010/main" Requires="a14">
          <p:sp>
            <p:nvSpPr>
              <p:cNvPr id="11" name="正方形/長方形 10">
                <a:extLst>
                  <a:ext uri="{FF2B5EF4-FFF2-40B4-BE49-F238E27FC236}">
                    <a16:creationId xmlns:a16="http://schemas.microsoft.com/office/drawing/2014/main" id="{3BD7EB98-C2F8-4945-A0E1-1A26A6A3D996}"/>
                  </a:ext>
                </a:extLst>
              </p:cNvPr>
              <p:cNvSpPr/>
              <p:nvPr/>
            </p:nvSpPr>
            <p:spPr>
              <a:xfrm>
                <a:off x="5002769" y="3276601"/>
                <a:ext cx="895350" cy="69532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chemeClr val="accent1"/>
                          </a:solidFill>
                          <a:latin typeface="Cambria Math" panose="02040503050406030204" pitchFamily="18" charset="0"/>
                        </a:rPr>
                        <m:t> </m:t>
                      </m:r>
                      <m:r>
                        <a:rPr kumimoji="1" lang="en-US" altLang="ja-JP" sz="2800" b="0" i="1" smtClean="0">
                          <a:solidFill>
                            <a:schemeClr val="accent1"/>
                          </a:solidFill>
                          <a:latin typeface="Cambria Math" panose="02040503050406030204" pitchFamily="18" charset="0"/>
                        </a:rPr>
                        <m:t>𝛼</m:t>
                      </m:r>
                    </m:oMath>
                  </m:oMathPara>
                </a14:m>
                <a:endParaRPr kumimoji="1" lang="ja-JP" altLang="en-US" sz="2800" dirty="0">
                  <a:solidFill>
                    <a:schemeClr val="accent1"/>
                  </a:solidFill>
                </a:endParaRPr>
              </a:p>
            </p:txBody>
          </p:sp>
        </mc:Choice>
        <mc:Fallback>
          <p:sp>
            <p:nvSpPr>
              <p:cNvPr id="11" name="正方形/長方形 10">
                <a:extLst>
                  <a:ext uri="{FF2B5EF4-FFF2-40B4-BE49-F238E27FC236}">
                    <a16:creationId xmlns:a16="http://schemas.microsoft.com/office/drawing/2014/main" id="{3BD7EB98-C2F8-4945-A0E1-1A26A6A3D996}"/>
                  </a:ext>
                </a:extLst>
              </p:cNvPr>
              <p:cNvSpPr>
                <a:spLocks noRot="1" noChangeAspect="1" noMove="1" noResize="1" noEditPoints="1" noAdjustHandles="1" noChangeArrowheads="1" noChangeShapeType="1" noTextEdit="1"/>
              </p:cNvSpPr>
              <p:nvPr/>
            </p:nvSpPr>
            <p:spPr>
              <a:xfrm>
                <a:off x="5002769" y="3276601"/>
                <a:ext cx="895350" cy="695324"/>
              </a:xfrm>
              <a:prstGeom prst="rect">
                <a:avLst/>
              </a:prstGeom>
              <a:blipFill>
                <a:blip r:embed="rId5"/>
                <a:stretch>
                  <a:fillRect/>
                </a:stretch>
              </a:blip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正方形/長方形 11">
                <a:extLst>
                  <a:ext uri="{FF2B5EF4-FFF2-40B4-BE49-F238E27FC236}">
                    <a16:creationId xmlns:a16="http://schemas.microsoft.com/office/drawing/2014/main" id="{3755722A-8BAD-45A7-85DE-E908F3FEB63D}"/>
                  </a:ext>
                </a:extLst>
              </p:cNvPr>
              <p:cNvSpPr/>
              <p:nvPr/>
            </p:nvSpPr>
            <p:spPr>
              <a:xfrm>
                <a:off x="6124099" y="3276603"/>
                <a:ext cx="895350" cy="695324"/>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chemeClr val="accent1"/>
                          </a:solidFill>
                          <a:latin typeface="Cambria Math" panose="02040503050406030204" pitchFamily="18" charset="0"/>
                        </a:rPr>
                        <m:t> </m:t>
                      </m:r>
                      <m:r>
                        <a:rPr kumimoji="1" lang="en-US" altLang="ja-JP" sz="2800" b="0" i="1" smtClean="0">
                          <a:solidFill>
                            <a:schemeClr val="accent1"/>
                          </a:solidFill>
                          <a:latin typeface="Cambria Math" panose="02040503050406030204" pitchFamily="18" charset="0"/>
                        </a:rPr>
                        <m:t>𝛼</m:t>
                      </m:r>
                    </m:oMath>
                  </m:oMathPara>
                </a14:m>
                <a:endParaRPr kumimoji="1" lang="ja-JP" altLang="en-US" sz="2800" dirty="0">
                  <a:solidFill>
                    <a:schemeClr val="accent1"/>
                  </a:solidFill>
                </a:endParaRPr>
              </a:p>
            </p:txBody>
          </p:sp>
        </mc:Choice>
        <mc:Fallback>
          <p:sp>
            <p:nvSpPr>
              <p:cNvPr id="12" name="正方形/長方形 11">
                <a:extLst>
                  <a:ext uri="{FF2B5EF4-FFF2-40B4-BE49-F238E27FC236}">
                    <a16:creationId xmlns:a16="http://schemas.microsoft.com/office/drawing/2014/main" id="{3755722A-8BAD-45A7-85DE-E908F3FEB63D}"/>
                  </a:ext>
                </a:extLst>
              </p:cNvPr>
              <p:cNvSpPr>
                <a:spLocks noRot="1" noChangeAspect="1" noMove="1" noResize="1" noEditPoints="1" noAdjustHandles="1" noChangeArrowheads="1" noChangeShapeType="1" noTextEdit="1"/>
              </p:cNvSpPr>
              <p:nvPr/>
            </p:nvSpPr>
            <p:spPr>
              <a:xfrm>
                <a:off x="6124099" y="3276603"/>
                <a:ext cx="895350" cy="695324"/>
              </a:xfrm>
              <a:prstGeom prst="rect">
                <a:avLst/>
              </a:prstGeom>
              <a:blipFill>
                <a:blip r:embed="rId6"/>
                <a:stretch>
                  <a:fillRect/>
                </a:stretch>
              </a:blipFill>
              <a:ln>
                <a:prstDash val="sysDash"/>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正方形/長方形 12">
                <a:extLst>
                  <a:ext uri="{FF2B5EF4-FFF2-40B4-BE49-F238E27FC236}">
                    <a16:creationId xmlns:a16="http://schemas.microsoft.com/office/drawing/2014/main" id="{92228C86-A17A-40D2-ADD6-E9040CA7EEFF}"/>
                  </a:ext>
                </a:extLst>
              </p:cNvPr>
              <p:cNvSpPr/>
              <p:nvPr/>
            </p:nvSpPr>
            <p:spPr>
              <a:xfrm>
                <a:off x="7245429" y="3276601"/>
                <a:ext cx="895350" cy="695324"/>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chemeClr val="accent1"/>
                          </a:solidFill>
                          <a:latin typeface="Cambria Math" panose="02040503050406030204" pitchFamily="18" charset="0"/>
                        </a:rPr>
                        <m:t> </m:t>
                      </m:r>
                      <m:r>
                        <a:rPr kumimoji="1" lang="en-US" altLang="ja-JP" sz="2800" b="0" i="1" smtClean="0">
                          <a:solidFill>
                            <a:schemeClr val="accent1"/>
                          </a:solidFill>
                          <a:latin typeface="Cambria Math" panose="02040503050406030204" pitchFamily="18" charset="0"/>
                        </a:rPr>
                        <m:t>𝛼</m:t>
                      </m:r>
                    </m:oMath>
                  </m:oMathPara>
                </a14:m>
                <a:endParaRPr kumimoji="1" lang="ja-JP" altLang="en-US" sz="2800" dirty="0">
                  <a:solidFill>
                    <a:schemeClr val="accent1"/>
                  </a:solidFill>
                </a:endParaRPr>
              </a:p>
            </p:txBody>
          </p:sp>
        </mc:Choice>
        <mc:Fallback>
          <p:sp>
            <p:nvSpPr>
              <p:cNvPr id="13" name="正方形/長方形 12">
                <a:extLst>
                  <a:ext uri="{FF2B5EF4-FFF2-40B4-BE49-F238E27FC236}">
                    <a16:creationId xmlns:a16="http://schemas.microsoft.com/office/drawing/2014/main" id="{92228C86-A17A-40D2-ADD6-E9040CA7EEFF}"/>
                  </a:ext>
                </a:extLst>
              </p:cNvPr>
              <p:cNvSpPr>
                <a:spLocks noRot="1" noChangeAspect="1" noMove="1" noResize="1" noEditPoints="1" noAdjustHandles="1" noChangeArrowheads="1" noChangeShapeType="1" noTextEdit="1"/>
              </p:cNvSpPr>
              <p:nvPr/>
            </p:nvSpPr>
            <p:spPr>
              <a:xfrm>
                <a:off x="7245429" y="3276601"/>
                <a:ext cx="895350" cy="695324"/>
              </a:xfrm>
              <a:prstGeom prst="rect">
                <a:avLst/>
              </a:prstGeom>
              <a:blipFill>
                <a:blip r:embed="rId7"/>
                <a:stretch>
                  <a:fillRect/>
                </a:stretch>
              </a:blipFill>
              <a:ln>
                <a:prstDash val="sysDash"/>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正方形/長方形 13">
                <a:extLst>
                  <a:ext uri="{FF2B5EF4-FFF2-40B4-BE49-F238E27FC236}">
                    <a16:creationId xmlns:a16="http://schemas.microsoft.com/office/drawing/2014/main" id="{1E6B6F60-C60C-4D6B-B657-E9D52537CA6D}"/>
                  </a:ext>
                </a:extLst>
              </p:cNvPr>
              <p:cNvSpPr/>
              <p:nvPr/>
            </p:nvSpPr>
            <p:spPr>
              <a:xfrm>
                <a:off x="5002769" y="4174598"/>
                <a:ext cx="895350" cy="695324"/>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chemeClr val="accent1"/>
                          </a:solidFill>
                          <a:latin typeface="Cambria Math" panose="02040503050406030204" pitchFamily="18" charset="0"/>
                        </a:rPr>
                        <m:t> </m:t>
                      </m:r>
                      <m:r>
                        <a:rPr kumimoji="1" lang="en-US" altLang="ja-JP" sz="2800" b="0" i="1" smtClean="0">
                          <a:solidFill>
                            <a:schemeClr val="accent1"/>
                          </a:solidFill>
                          <a:latin typeface="Cambria Math" panose="02040503050406030204" pitchFamily="18" charset="0"/>
                        </a:rPr>
                        <m:t>𝛼</m:t>
                      </m:r>
                    </m:oMath>
                  </m:oMathPara>
                </a14:m>
                <a:endParaRPr kumimoji="1" lang="ja-JP" altLang="en-US" sz="2800" dirty="0">
                  <a:solidFill>
                    <a:schemeClr val="accent1"/>
                  </a:solidFill>
                </a:endParaRPr>
              </a:p>
            </p:txBody>
          </p:sp>
        </mc:Choice>
        <mc:Fallback>
          <p:sp>
            <p:nvSpPr>
              <p:cNvPr id="14" name="正方形/長方形 13">
                <a:extLst>
                  <a:ext uri="{FF2B5EF4-FFF2-40B4-BE49-F238E27FC236}">
                    <a16:creationId xmlns:a16="http://schemas.microsoft.com/office/drawing/2014/main" id="{1E6B6F60-C60C-4D6B-B657-E9D52537CA6D}"/>
                  </a:ext>
                </a:extLst>
              </p:cNvPr>
              <p:cNvSpPr>
                <a:spLocks noRot="1" noChangeAspect="1" noMove="1" noResize="1" noEditPoints="1" noAdjustHandles="1" noChangeArrowheads="1" noChangeShapeType="1" noTextEdit="1"/>
              </p:cNvSpPr>
              <p:nvPr/>
            </p:nvSpPr>
            <p:spPr>
              <a:xfrm>
                <a:off x="5002769" y="4174598"/>
                <a:ext cx="895350" cy="695324"/>
              </a:xfrm>
              <a:prstGeom prst="rect">
                <a:avLst/>
              </a:prstGeom>
              <a:blipFill>
                <a:blip r:embed="rId8"/>
                <a:stretch>
                  <a:fillRect/>
                </a:stretch>
              </a:blipFill>
              <a:ln>
                <a:prstDash val="sysDash"/>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正方形/長方形 14">
                <a:extLst>
                  <a:ext uri="{FF2B5EF4-FFF2-40B4-BE49-F238E27FC236}">
                    <a16:creationId xmlns:a16="http://schemas.microsoft.com/office/drawing/2014/main" id="{2E8231DB-455E-4DFB-8381-5668795133FD}"/>
                  </a:ext>
                </a:extLst>
              </p:cNvPr>
              <p:cNvSpPr/>
              <p:nvPr/>
            </p:nvSpPr>
            <p:spPr>
              <a:xfrm>
                <a:off x="6124099" y="4174600"/>
                <a:ext cx="895350" cy="695324"/>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chemeClr val="accent1"/>
                          </a:solidFill>
                          <a:latin typeface="Cambria Math" panose="02040503050406030204" pitchFamily="18" charset="0"/>
                        </a:rPr>
                        <m:t> </m:t>
                      </m:r>
                      <m:r>
                        <a:rPr kumimoji="1" lang="en-US" altLang="ja-JP" sz="2800" b="0" i="1" smtClean="0">
                          <a:solidFill>
                            <a:schemeClr val="accent1"/>
                          </a:solidFill>
                          <a:latin typeface="Cambria Math" panose="02040503050406030204" pitchFamily="18" charset="0"/>
                        </a:rPr>
                        <m:t>𝛼</m:t>
                      </m:r>
                    </m:oMath>
                  </m:oMathPara>
                </a14:m>
                <a:endParaRPr kumimoji="1" lang="ja-JP" altLang="en-US" sz="2800" dirty="0">
                  <a:solidFill>
                    <a:schemeClr val="accent1"/>
                  </a:solidFill>
                </a:endParaRPr>
              </a:p>
            </p:txBody>
          </p:sp>
        </mc:Choice>
        <mc:Fallback>
          <p:sp>
            <p:nvSpPr>
              <p:cNvPr id="15" name="正方形/長方形 14">
                <a:extLst>
                  <a:ext uri="{FF2B5EF4-FFF2-40B4-BE49-F238E27FC236}">
                    <a16:creationId xmlns:a16="http://schemas.microsoft.com/office/drawing/2014/main" id="{2E8231DB-455E-4DFB-8381-5668795133FD}"/>
                  </a:ext>
                </a:extLst>
              </p:cNvPr>
              <p:cNvSpPr>
                <a:spLocks noRot="1" noChangeAspect="1" noMove="1" noResize="1" noEditPoints="1" noAdjustHandles="1" noChangeArrowheads="1" noChangeShapeType="1" noTextEdit="1"/>
              </p:cNvSpPr>
              <p:nvPr/>
            </p:nvSpPr>
            <p:spPr>
              <a:xfrm>
                <a:off x="6124099" y="4174600"/>
                <a:ext cx="895350" cy="695324"/>
              </a:xfrm>
              <a:prstGeom prst="rect">
                <a:avLst/>
              </a:prstGeom>
              <a:blipFill>
                <a:blip r:embed="rId9"/>
                <a:stretch>
                  <a:fillRect/>
                </a:stretch>
              </a:blipFill>
              <a:ln>
                <a:prstDash val="sysDash"/>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正方形/長方形 15">
                <a:extLst>
                  <a:ext uri="{FF2B5EF4-FFF2-40B4-BE49-F238E27FC236}">
                    <a16:creationId xmlns:a16="http://schemas.microsoft.com/office/drawing/2014/main" id="{EB1F7201-35A3-4388-91F2-6504E54CA4D2}"/>
                  </a:ext>
                </a:extLst>
              </p:cNvPr>
              <p:cNvSpPr/>
              <p:nvPr/>
            </p:nvSpPr>
            <p:spPr>
              <a:xfrm>
                <a:off x="7245429" y="4174598"/>
                <a:ext cx="895350" cy="695324"/>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chemeClr val="accent1"/>
                          </a:solidFill>
                          <a:latin typeface="Cambria Math" panose="02040503050406030204" pitchFamily="18" charset="0"/>
                        </a:rPr>
                        <m:t> </m:t>
                      </m:r>
                      <m:r>
                        <a:rPr kumimoji="1" lang="en-US" altLang="ja-JP" sz="2800" b="0" i="1" smtClean="0">
                          <a:solidFill>
                            <a:schemeClr val="accent1"/>
                          </a:solidFill>
                          <a:latin typeface="Cambria Math" panose="02040503050406030204" pitchFamily="18" charset="0"/>
                        </a:rPr>
                        <m:t>𝛼</m:t>
                      </m:r>
                    </m:oMath>
                  </m:oMathPara>
                </a14:m>
                <a:endParaRPr kumimoji="1" lang="ja-JP" altLang="en-US" sz="2800" dirty="0">
                  <a:solidFill>
                    <a:schemeClr val="accent1"/>
                  </a:solidFill>
                </a:endParaRPr>
              </a:p>
            </p:txBody>
          </p:sp>
        </mc:Choice>
        <mc:Fallback>
          <p:sp>
            <p:nvSpPr>
              <p:cNvPr id="16" name="正方形/長方形 15">
                <a:extLst>
                  <a:ext uri="{FF2B5EF4-FFF2-40B4-BE49-F238E27FC236}">
                    <a16:creationId xmlns:a16="http://schemas.microsoft.com/office/drawing/2014/main" id="{EB1F7201-35A3-4388-91F2-6504E54CA4D2}"/>
                  </a:ext>
                </a:extLst>
              </p:cNvPr>
              <p:cNvSpPr>
                <a:spLocks noRot="1" noChangeAspect="1" noMove="1" noResize="1" noEditPoints="1" noAdjustHandles="1" noChangeArrowheads="1" noChangeShapeType="1" noTextEdit="1"/>
              </p:cNvSpPr>
              <p:nvPr/>
            </p:nvSpPr>
            <p:spPr>
              <a:xfrm>
                <a:off x="7245429" y="4174598"/>
                <a:ext cx="895350" cy="695324"/>
              </a:xfrm>
              <a:prstGeom prst="rect">
                <a:avLst/>
              </a:prstGeom>
              <a:blipFill>
                <a:blip r:embed="rId10"/>
                <a:stretch>
                  <a:fillRect/>
                </a:stretch>
              </a:blipFill>
              <a:ln>
                <a:prstDash val="sysDash"/>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正方形/長方形 16">
                <a:extLst>
                  <a:ext uri="{FF2B5EF4-FFF2-40B4-BE49-F238E27FC236}">
                    <a16:creationId xmlns:a16="http://schemas.microsoft.com/office/drawing/2014/main" id="{162EE5D6-0BFE-44A0-A3D7-B12A2F6168D9}"/>
                  </a:ext>
                </a:extLst>
              </p:cNvPr>
              <p:cNvSpPr/>
              <p:nvPr/>
            </p:nvSpPr>
            <p:spPr>
              <a:xfrm>
                <a:off x="5002769" y="5072595"/>
                <a:ext cx="895350" cy="695324"/>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chemeClr val="accent1"/>
                          </a:solidFill>
                          <a:latin typeface="Cambria Math" panose="02040503050406030204" pitchFamily="18" charset="0"/>
                        </a:rPr>
                        <m:t> </m:t>
                      </m:r>
                      <m:r>
                        <a:rPr kumimoji="1" lang="en-US" altLang="ja-JP" sz="2800" b="0" i="1" smtClean="0">
                          <a:solidFill>
                            <a:schemeClr val="accent1"/>
                          </a:solidFill>
                          <a:latin typeface="Cambria Math" panose="02040503050406030204" pitchFamily="18" charset="0"/>
                        </a:rPr>
                        <m:t>𝛼</m:t>
                      </m:r>
                    </m:oMath>
                  </m:oMathPara>
                </a14:m>
                <a:endParaRPr kumimoji="1" lang="ja-JP" altLang="en-US" sz="2800" dirty="0">
                  <a:solidFill>
                    <a:schemeClr val="accent1"/>
                  </a:solidFill>
                </a:endParaRPr>
              </a:p>
            </p:txBody>
          </p:sp>
        </mc:Choice>
        <mc:Fallback>
          <p:sp>
            <p:nvSpPr>
              <p:cNvPr id="17" name="正方形/長方形 16">
                <a:extLst>
                  <a:ext uri="{FF2B5EF4-FFF2-40B4-BE49-F238E27FC236}">
                    <a16:creationId xmlns:a16="http://schemas.microsoft.com/office/drawing/2014/main" id="{162EE5D6-0BFE-44A0-A3D7-B12A2F6168D9}"/>
                  </a:ext>
                </a:extLst>
              </p:cNvPr>
              <p:cNvSpPr>
                <a:spLocks noRot="1" noChangeAspect="1" noMove="1" noResize="1" noEditPoints="1" noAdjustHandles="1" noChangeArrowheads="1" noChangeShapeType="1" noTextEdit="1"/>
              </p:cNvSpPr>
              <p:nvPr/>
            </p:nvSpPr>
            <p:spPr>
              <a:xfrm>
                <a:off x="5002769" y="5072595"/>
                <a:ext cx="895350" cy="695324"/>
              </a:xfrm>
              <a:prstGeom prst="rect">
                <a:avLst/>
              </a:prstGeom>
              <a:blipFill>
                <a:blip r:embed="rId11"/>
                <a:stretch>
                  <a:fillRect/>
                </a:stretch>
              </a:blipFill>
              <a:ln>
                <a:prstDash val="sysDash"/>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正方形/長方形 17">
                <a:extLst>
                  <a:ext uri="{FF2B5EF4-FFF2-40B4-BE49-F238E27FC236}">
                    <a16:creationId xmlns:a16="http://schemas.microsoft.com/office/drawing/2014/main" id="{D770F8E5-4B10-4155-BAC2-3BF728FA44A1}"/>
                  </a:ext>
                </a:extLst>
              </p:cNvPr>
              <p:cNvSpPr/>
              <p:nvPr/>
            </p:nvSpPr>
            <p:spPr>
              <a:xfrm>
                <a:off x="6124099" y="5078420"/>
                <a:ext cx="895350" cy="695324"/>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chemeClr val="accent1"/>
                          </a:solidFill>
                          <a:latin typeface="Cambria Math" panose="02040503050406030204" pitchFamily="18" charset="0"/>
                        </a:rPr>
                        <m:t> …</m:t>
                      </m:r>
                    </m:oMath>
                  </m:oMathPara>
                </a14:m>
                <a:endParaRPr kumimoji="1" lang="ja-JP" altLang="en-US" sz="2800" dirty="0">
                  <a:solidFill>
                    <a:schemeClr val="accent1"/>
                  </a:solidFill>
                </a:endParaRPr>
              </a:p>
            </p:txBody>
          </p:sp>
        </mc:Choice>
        <mc:Fallback>
          <p:sp>
            <p:nvSpPr>
              <p:cNvPr id="18" name="正方形/長方形 17">
                <a:extLst>
                  <a:ext uri="{FF2B5EF4-FFF2-40B4-BE49-F238E27FC236}">
                    <a16:creationId xmlns:a16="http://schemas.microsoft.com/office/drawing/2014/main" id="{D770F8E5-4B10-4155-BAC2-3BF728FA44A1}"/>
                  </a:ext>
                </a:extLst>
              </p:cNvPr>
              <p:cNvSpPr>
                <a:spLocks noRot="1" noChangeAspect="1" noMove="1" noResize="1" noEditPoints="1" noAdjustHandles="1" noChangeArrowheads="1" noChangeShapeType="1" noTextEdit="1"/>
              </p:cNvSpPr>
              <p:nvPr/>
            </p:nvSpPr>
            <p:spPr>
              <a:xfrm>
                <a:off x="6124099" y="5078420"/>
                <a:ext cx="895350" cy="695324"/>
              </a:xfrm>
              <a:prstGeom prst="rect">
                <a:avLst/>
              </a:prstGeom>
              <a:blipFill>
                <a:blip r:embed="rId12"/>
                <a:stretch>
                  <a:fillRect/>
                </a:stretch>
              </a:blipFill>
              <a:ln>
                <a:noFill/>
              </a:ln>
            </p:spPr>
            <p:txBody>
              <a:bodyPr/>
              <a:lstStyle/>
              <a:p>
                <a:r>
                  <a:rPr lang="ja-JP" altLang="en-US">
                    <a:noFill/>
                  </a:rPr>
                  <a:t> </a:t>
                </a:r>
              </a:p>
            </p:txBody>
          </p:sp>
        </mc:Fallback>
      </mc:AlternateContent>
      <p:cxnSp>
        <p:nvCxnSpPr>
          <p:cNvPr id="20" name="直線矢印コネクタ 19">
            <a:extLst>
              <a:ext uri="{FF2B5EF4-FFF2-40B4-BE49-F238E27FC236}">
                <a16:creationId xmlns:a16="http://schemas.microsoft.com/office/drawing/2014/main" id="{7FEF1109-78E8-4DEE-A8C4-79B012E2A209}"/>
              </a:ext>
            </a:extLst>
          </p:cNvPr>
          <p:cNvCxnSpPr>
            <a:stCxn id="6" idx="3"/>
            <a:endCxn id="11" idx="1"/>
          </p:cNvCxnSpPr>
          <p:nvPr/>
        </p:nvCxnSpPr>
        <p:spPr>
          <a:xfrm>
            <a:off x="3248025" y="3624263"/>
            <a:ext cx="1754744" cy="0"/>
          </a:xfrm>
          <a:prstGeom prst="straightConnector1">
            <a:avLst/>
          </a:prstGeom>
          <a:ln w="28575" cap="flat" cmpd="sng" algn="ctr">
            <a:solidFill>
              <a:schemeClr val="accent1"/>
            </a:solidFill>
            <a:prstDash val="solid"/>
            <a:round/>
            <a:headEnd type="arrow" w="lg" len="lg"/>
            <a:tailEnd type="arrow" w="lg" len="lg"/>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39330450"/>
      </p:ext>
    </p:extLst>
  </p:cSld>
  <p:clrMapOvr>
    <a:masterClrMapping/>
  </p:clrMapOvr>
  <mc:AlternateContent xmlns:mc="http://schemas.openxmlformats.org/markup-compatibility/2006">
    <mc:Choice xmlns:p14="http://schemas.microsoft.com/office/powerpoint/2010/main" Requires="p14">
      <p:transition spd="slow" p14:dur="2000" advTm="18083"/>
    </mc:Choice>
    <mc:Fallback>
      <p:transition spd="slow" advTm="18083"/>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2 </a:t>
            </a:r>
            <a:r>
              <a:rPr kumimoji="1" lang="ja-JP" altLang="en-US" dirty="0"/>
              <a:t>： 提案手法</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p:txBody>
              <a:bodyPr>
                <a:normAutofit fontScale="92500"/>
              </a:bodyPr>
              <a:lstStyle/>
              <a:p>
                <a:pPr marL="742950" indent="-742950">
                  <a:buAutoNum type="arabicPeriod"/>
                </a:pPr>
                <a:r>
                  <a:rPr lang="ja-JP" altLang="en-US" dirty="0"/>
                  <a:t>一様乱数で初期個体生成 </a:t>
                </a:r>
                <a:endParaRPr lang="en-US" altLang="ja-JP" dirty="0"/>
              </a:p>
              <a:p>
                <a:pPr marL="742950" indent="-742950">
                  <a:buAutoNum type="arabicPeriod"/>
                </a:pPr>
                <a:r>
                  <a:rPr lang="ja-JP" altLang="en-US" dirty="0"/>
                  <a:t>重み </a:t>
                </a:r>
                <a14:m>
                  <m:oMath xmlns:m="http://schemas.openxmlformats.org/officeDocument/2006/math">
                    <m:r>
                      <a:rPr lang="en-US" altLang="ja-JP" i="1" dirty="0" smtClean="0">
                        <a:latin typeface="Cambria Math" panose="02040503050406030204" pitchFamily="18" charset="0"/>
                      </a:rPr>
                      <m:t>𝑤</m:t>
                    </m:r>
                  </m:oMath>
                </a14:m>
                <a:r>
                  <a:rPr lang="en-US" altLang="ja-JP" dirty="0"/>
                  <a:t> </a:t>
                </a:r>
                <a:r>
                  <a:rPr lang="ja-JP" altLang="en-US" dirty="0"/>
                  <a:t>を </a:t>
                </a:r>
                <a14:m>
                  <m:oMath xmlns:m="http://schemas.openxmlformats.org/officeDocument/2006/math">
                    <m:sSub>
                      <m:sSubPr>
                        <m:ctrlPr>
                          <a:rPr lang="en-US" altLang="ja-JP" b="0" i="1" smtClean="0">
                            <a:latin typeface="Cambria Math" panose="02040503050406030204" pitchFamily="18" charset="0"/>
                          </a:rPr>
                        </m:ctrlPr>
                      </m:sSubPr>
                      <m:e>
                        <m:r>
                          <m:rPr>
                            <m:sty m:val="p"/>
                          </m:rPr>
                          <a:rPr lang="ja-JP" altLang="en-US" i="1" smtClean="0">
                            <a:latin typeface="Cambria Math" panose="02040503050406030204" pitchFamily="18" charset="0"/>
                          </a:rPr>
                          <m:t>∇</m:t>
                        </m:r>
                      </m:e>
                      <m:sub>
                        <m:r>
                          <a:rPr lang="en-US" altLang="ja-JP" b="0" i="1" smtClean="0">
                            <a:latin typeface="Cambria Math" panose="02040503050406030204" pitchFamily="18" charset="0"/>
                          </a:rPr>
                          <m:t>𝑤</m:t>
                        </m:r>
                      </m:sub>
                    </m:sSub>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ℒ</m:t>
                        </m:r>
                      </m:e>
                      <m:sub>
                        <m:r>
                          <a:rPr lang="en-US" altLang="ja-JP" b="0" i="1" smtClean="0">
                            <a:latin typeface="Cambria Math" panose="02040503050406030204" pitchFamily="18" charset="0"/>
                            <a:ea typeface="Cambria Math" panose="02040503050406030204" pitchFamily="18" charset="0"/>
                          </a:rPr>
                          <m:t>𝑡𝑟𝑎𝑖𝑛</m:t>
                        </m:r>
                      </m:sub>
                    </m:sSub>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𝑤</m:t>
                        </m:r>
                      </m:e>
                      <m:sup>
                        <m:r>
                          <a:rPr lang="en-US" altLang="ja-JP" b="0" i="1" smtClean="0">
                            <a:latin typeface="Cambria Math" panose="02040503050406030204" pitchFamily="18" charset="0"/>
                            <a:ea typeface="Cambria Math" panose="02040503050406030204" pitchFamily="18" charset="0"/>
                          </a:rPr>
                          <m:t>∗</m:t>
                        </m:r>
                      </m:sup>
                    </m:sSup>
                    <m:r>
                      <a:rPr lang="en-US" altLang="ja-JP" b="0" i="1" smtClean="0">
                        <a:latin typeface="Cambria Math" panose="02040503050406030204" pitchFamily="18" charset="0"/>
                        <a:ea typeface="Cambria Math" panose="02040503050406030204" pitchFamily="18" charset="0"/>
                      </a:rPr>
                      <m:t>, </m:t>
                    </m:r>
                    <m:acc>
                      <m:accPr>
                        <m:chr m:val="̅"/>
                        <m:ctrlPr>
                          <a:rPr lang="en-US" altLang="ja-JP" b="0"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𝛼</m:t>
                        </m:r>
                      </m:e>
                    </m:acc>
                    <m:r>
                      <a:rPr lang="en-US" altLang="ja-JP" b="0" i="1" smtClean="0">
                        <a:latin typeface="Cambria Math" panose="02040503050406030204" pitchFamily="18" charset="0"/>
                      </a:rPr>
                      <m:t>)</m:t>
                    </m:r>
                  </m:oMath>
                </a14:m>
                <a:r>
                  <a:rPr lang="ja-JP" altLang="en-US" dirty="0"/>
                  <a:t> で更新 </a:t>
                </a:r>
                <a:endParaRPr lang="en-US" altLang="ja-JP" dirty="0"/>
              </a:p>
              <a:p>
                <a:pPr marL="742950" indent="-742950">
                  <a:buAutoNum type="arabicPeriod"/>
                </a:pPr>
                <a:r>
                  <a:rPr lang="ja-JP" altLang="en-US" dirty="0"/>
                  <a:t>個体 </a:t>
                </a:r>
                <a14:m>
                  <m:oMath xmlns:m="http://schemas.openxmlformats.org/officeDocument/2006/math">
                    <m:sSub>
                      <m:sSubPr>
                        <m:ctrlPr>
                          <a:rPr lang="en-US" altLang="ja-JP" b="0" i="1" dirty="0" smtClean="0">
                            <a:latin typeface="Cambria Math" panose="02040503050406030204" pitchFamily="18" charset="0"/>
                          </a:rPr>
                        </m:ctrlPr>
                      </m:sSubPr>
                      <m:e>
                        <m:r>
                          <a:rPr lang="en-US" altLang="ja-JP" i="1" dirty="0" smtClean="0">
                            <a:latin typeface="Cambria Math" panose="02040503050406030204" pitchFamily="18" charset="0"/>
                          </a:rPr>
                          <m:t>𝛼</m:t>
                        </m:r>
                      </m:e>
                      <m:sub>
                        <m:r>
                          <a:rPr lang="en-US" altLang="ja-JP" i="1" dirty="0" err="1">
                            <a:latin typeface="Cambria Math" panose="02040503050406030204" pitchFamily="18" charset="0"/>
                          </a:rPr>
                          <m:t>𝑖</m:t>
                        </m:r>
                      </m:sub>
                    </m:sSub>
                  </m:oMath>
                </a14:m>
                <a:r>
                  <a:rPr lang="en-US" altLang="ja-JP" dirty="0"/>
                  <a:t> </a:t>
                </a:r>
                <a:r>
                  <a:rPr lang="ja-JP" altLang="en-US" dirty="0"/>
                  <a:t>を </a:t>
                </a:r>
                <a14:m>
                  <m:oMath xmlns:m="http://schemas.openxmlformats.org/officeDocument/2006/math">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m:t>
                        </m:r>
                      </m:e>
                      <m:sub>
                        <m:r>
                          <a:rPr lang="en-US" altLang="ja-JP" b="0" i="1" smtClean="0">
                            <a:latin typeface="Cambria Math" panose="02040503050406030204" pitchFamily="18" charset="0"/>
                          </a:rPr>
                          <m:t>𝛼</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ℒ</m:t>
                        </m:r>
                      </m:e>
                      <m:sub>
                        <m:r>
                          <a:rPr lang="en-US" altLang="ja-JP" b="0" i="1" smtClean="0">
                            <a:latin typeface="Cambria Math" panose="02040503050406030204" pitchFamily="18" charset="0"/>
                          </a:rPr>
                          <m:t>𝑣𝑎𝑙𝑖𝑑</m:t>
                        </m:r>
                      </m:sub>
                    </m:sSub>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𝑤</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𝛼</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oMath>
                </a14:m>
                <a:r>
                  <a:rPr lang="en-US" altLang="ja-JP" dirty="0"/>
                  <a:t> </a:t>
                </a:r>
                <a:r>
                  <a:rPr lang="ja-JP" altLang="en-US" dirty="0"/>
                  <a:t>で更新 </a:t>
                </a:r>
                <a:endParaRPr lang="en-US" altLang="ja-JP" dirty="0"/>
              </a:p>
              <a:p>
                <a:pPr marL="742950" indent="-742950">
                  <a:buAutoNum type="arabicPeriod"/>
                </a:pPr>
                <a:r>
                  <a:rPr lang="ja-JP" altLang="en-US" dirty="0"/>
                  <a:t>適応度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ℒ</m:t>
                        </m:r>
                      </m:e>
                      <m:sub>
                        <m:r>
                          <a:rPr lang="en-US" altLang="ja-JP" b="0" i="1" smtClean="0">
                            <a:latin typeface="Cambria Math" panose="02040503050406030204" pitchFamily="18" charset="0"/>
                          </a:rPr>
                          <m:t>𝑡𝑒𝑠𝑡</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𝑤</m:t>
                    </m:r>
                    <m:r>
                      <a:rPr lang="en-US" altLang="ja-JP" b="0" i="1"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𝛼</m:t>
                        </m:r>
                      </m:e>
                      <m:sub>
                        <m:r>
                          <a:rPr lang="en-US" altLang="ja-JP" b="0" i="1" smtClean="0">
                            <a:latin typeface="Cambria Math" panose="02040503050406030204" pitchFamily="18" charset="0"/>
                          </a:rPr>
                          <m:t>𝑠𝑚𝑝</m:t>
                        </m:r>
                      </m:sub>
                    </m:sSub>
                    <m:r>
                      <a:rPr lang="en-US" altLang="ja-JP" b="0" i="1" smtClean="0">
                        <a:latin typeface="Cambria Math" panose="02040503050406030204" pitchFamily="18" charset="0"/>
                      </a:rPr>
                      <m:t>)</m:t>
                    </m:r>
                  </m:oMath>
                </a14:m>
                <a:r>
                  <a:rPr lang="en-US" altLang="ja-JP" dirty="0"/>
                  <a:t> </a:t>
                </a:r>
                <a:r>
                  <a:rPr lang="ja-JP" altLang="en-US" dirty="0"/>
                  <a:t>で個体 </a:t>
                </a:r>
                <a14:m>
                  <m:oMath xmlns:m="http://schemas.openxmlformats.org/officeDocument/2006/math">
                    <m:r>
                      <a:rPr lang="en-US" altLang="ja-JP" i="1" dirty="0" smtClean="0">
                        <a:latin typeface="Cambria Math" panose="02040503050406030204" pitchFamily="18" charset="0"/>
                      </a:rPr>
                      <m:t>𝛼</m:t>
                    </m:r>
                  </m:oMath>
                </a14:m>
                <a:r>
                  <a:rPr lang="en-US" altLang="ja-JP" dirty="0"/>
                  <a:t> </a:t>
                </a:r>
                <a:r>
                  <a:rPr lang="ja-JP" altLang="en-US" dirty="0"/>
                  <a:t>を 評価・選択 </a:t>
                </a:r>
                <a:endParaRPr lang="en-US" altLang="ja-JP" dirty="0"/>
              </a:p>
              <a:p>
                <a:pPr marL="742950" indent="-742950">
                  <a:buAutoNum type="arabicPeriod"/>
                </a:pPr>
                <a:r>
                  <a:rPr lang="ja-JP" altLang="en-US" dirty="0"/>
                  <a:t>交叉・突然変異 </a:t>
                </a:r>
                <a:endParaRPr lang="en-US" altLang="ja-JP" dirty="0"/>
              </a:p>
              <a:p>
                <a:pPr marL="742950" indent="-742950">
                  <a:buAutoNum type="arabicPeriod"/>
                </a:pPr>
                <a:r>
                  <a:rPr lang="ja-JP" altLang="en-US" dirty="0"/>
                  <a:t>収束するまで </a:t>
                </a:r>
                <a:r>
                  <a:rPr lang="en-US" altLang="ja-JP" dirty="0"/>
                  <a:t>2. </a:t>
                </a:r>
                <a:r>
                  <a:rPr lang="ja-JP" altLang="en-US" dirty="0"/>
                  <a:t>に戻る </a:t>
                </a:r>
                <a:endParaRPr lang="en-US" altLang="ja-JP" dirty="0"/>
              </a:p>
            </p:txBody>
          </p:sp>
        </mc:Choice>
        <mc:Fallback>
          <p:sp>
            <p:nvSpPr>
              <p:cNvPr id="3" name="コンテンツ プレースホルダー 2">
                <a:extLst>
                  <a:ext uri="{FF2B5EF4-FFF2-40B4-BE49-F238E27FC236}">
                    <a16:creationId xmlns:a16="http://schemas.microsoft.com/office/drawing/2014/main" id="{16CD0B30-B81C-48A7-AD69-55ECEFD9088C}"/>
                  </a:ext>
                </a:extLst>
              </p:cNvPr>
              <p:cNvSpPr>
                <a:spLocks noGrp="1" noRot="1" noChangeAspect="1" noMove="1" noResize="1" noEditPoints="1" noAdjustHandles="1" noChangeArrowheads="1" noChangeShapeType="1" noTextEdit="1"/>
              </p:cNvSpPr>
              <p:nvPr>
                <p:ph idx="1"/>
              </p:nvPr>
            </p:nvSpPr>
            <p:spPr>
              <a:blipFill>
                <a:blip r:embed="rId3"/>
                <a:stretch>
                  <a:fillRect l="-4200" t="-524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53</a:t>
            </a:fld>
            <a:endParaRPr kumimoji="1" lang="ja-JP" altLang="en-US"/>
          </a:p>
        </p:txBody>
      </p:sp>
      <mc:AlternateContent xmlns:mc="http://schemas.openxmlformats.org/markup-compatibility/2006">
        <mc:Choice xmlns:a14="http://schemas.microsoft.com/office/drawing/2010/main" Requires="a14">
          <p:sp>
            <p:nvSpPr>
              <p:cNvPr id="5" name="正方形/長方形 4">
                <a:extLst>
                  <a:ext uri="{FF2B5EF4-FFF2-40B4-BE49-F238E27FC236}">
                    <a16:creationId xmlns:a16="http://schemas.microsoft.com/office/drawing/2014/main" id="{872BEDC1-F2DA-43E1-997B-76C55E4E60D1}"/>
                  </a:ext>
                </a:extLst>
              </p:cNvPr>
              <p:cNvSpPr/>
              <p:nvPr/>
            </p:nvSpPr>
            <p:spPr>
              <a:xfrm>
                <a:off x="822959" y="6294844"/>
                <a:ext cx="5996941" cy="603755"/>
              </a:xfrm>
              <a:prstGeom prst="rect">
                <a:avLst/>
              </a:prstGeom>
            </p:spPr>
            <p:txBody>
              <a:bodyPr wrap="square">
                <a:spAutoFit/>
              </a:bodyPr>
              <a:lstStyle/>
              <a:p>
                <a14:m>
                  <m:oMath xmlns:m="http://schemas.openxmlformats.org/officeDocument/2006/math">
                    <m:acc>
                      <m:accPr>
                        <m:chr m:val="̅"/>
                        <m:ctrlPr>
                          <a:rPr lang="ja-JP" altLang="en-US" sz="1600" i="1" smtClean="0">
                            <a:solidFill>
                              <a:schemeClr val="bg1"/>
                            </a:solidFill>
                            <a:latin typeface="Cambria Math" panose="02040503050406030204" pitchFamily="18" charset="0"/>
                          </a:rPr>
                        </m:ctrlPr>
                      </m:accPr>
                      <m:e>
                        <m:r>
                          <a:rPr lang="en-US" altLang="ja-JP" sz="1600" b="0" i="1" smtClean="0">
                            <a:solidFill>
                              <a:schemeClr val="bg1"/>
                            </a:solidFill>
                            <a:latin typeface="Cambria Math" panose="02040503050406030204" pitchFamily="18" charset="0"/>
                          </a:rPr>
                          <m:t>𝛼</m:t>
                        </m:r>
                      </m:e>
                    </m:acc>
                  </m:oMath>
                </a14:m>
                <a:r>
                  <a:rPr lang="ja-JP" altLang="en-US" sz="1600" dirty="0">
                    <a:solidFill>
                      <a:schemeClr val="bg1"/>
                    </a:solidFill>
                  </a:rPr>
                  <a:t> は各個体の平均, </a:t>
                </a:r>
              </a:p>
              <a:p>
                <a14:m>
                  <m:oMath xmlns:m="http://schemas.openxmlformats.org/officeDocument/2006/math">
                    <m:sSub>
                      <m:sSubPr>
                        <m:ctrlPr>
                          <a:rPr lang="en-US" altLang="ja-JP" sz="1600" b="0" i="1" smtClean="0">
                            <a:solidFill>
                              <a:schemeClr val="bg1"/>
                            </a:solidFill>
                            <a:latin typeface="Cambria Math" panose="02040503050406030204" pitchFamily="18" charset="0"/>
                          </a:rPr>
                        </m:ctrlPr>
                      </m:sSubPr>
                      <m:e>
                        <m:r>
                          <a:rPr lang="en-US" altLang="ja-JP" sz="1600" b="0" i="1" smtClean="0">
                            <a:solidFill>
                              <a:schemeClr val="bg1"/>
                            </a:solidFill>
                            <a:latin typeface="Cambria Math" panose="02040503050406030204" pitchFamily="18" charset="0"/>
                          </a:rPr>
                          <m:t>𝛼</m:t>
                        </m:r>
                      </m:e>
                      <m:sub>
                        <m:r>
                          <a:rPr lang="en-US" altLang="ja-JP" sz="1600" b="0" i="1" smtClean="0">
                            <a:solidFill>
                              <a:schemeClr val="bg1"/>
                            </a:solidFill>
                            <a:latin typeface="Cambria Math" panose="02040503050406030204" pitchFamily="18" charset="0"/>
                          </a:rPr>
                          <m:t>𝑠𝑚𝑝</m:t>
                        </m:r>
                      </m:sub>
                    </m:sSub>
                  </m:oMath>
                </a14:m>
                <a:r>
                  <a:rPr lang="ja-JP" altLang="en-US" sz="1600" dirty="0">
                    <a:solidFill>
                      <a:schemeClr val="bg1"/>
                    </a:solidFill>
                  </a:rPr>
                  <a:t> は構成手法 B で隣接行列にサンプリングした </a:t>
                </a:r>
                <a14:m>
                  <m:oMath xmlns:m="http://schemas.openxmlformats.org/officeDocument/2006/math">
                    <m:r>
                      <a:rPr lang="ja-JP" altLang="en-US" sz="1600" i="1" dirty="0" smtClean="0">
                        <a:solidFill>
                          <a:schemeClr val="bg1"/>
                        </a:solidFill>
                        <a:latin typeface="Cambria Math" panose="02040503050406030204" pitchFamily="18" charset="0"/>
                      </a:rPr>
                      <m:t>𝛼</m:t>
                    </m:r>
                  </m:oMath>
                </a14:m>
                <a:endParaRPr lang="ja-JP" altLang="en-US" sz="1600" dirty="0">
                  <a:solidFill>
                    <a:schemeClr val="bg1"/>
                  </a:solidFill>
                </a:endParaRPr>
              </a:p>
            </p:txBody>
          </p:sp>
        </mc:Choice>
        <mc:Fallback>
          <p:sp>
            <p:nvSpPr>
              <p:cNvPr id="5" name="正方形/長方形 4">
                <a:extLst>
                  <a:ext uri="{FF2B5EF4-FFF2-40B4-BE49-F238E27FC236}">
                    <a16:creationId xmlns:a16="http://schemas.microsoft.com/office/drawing/2014/main" id="{872BEDC1-F2DA-43E1-997B-76C55E4E60D1}"/>
                  </a:ext>
                </a:extLst>
              </p:cNvPr>
              <p:cNvSpPr>
                <a:spLocks noRot="1" noChangeAspect="1" noMove="1" noResize="1" noEditPoints="1" noAdjustHandles="1" noChangeArrowheads="1" noChangeShapeType="1" noTextEdit="1"/>
              </p:cNvSpPr>
              <p:nvPr/>
            </p:nvSpPr>
            <p:spPr>
              <a:xfrm>
                <a:off x="822959" y="6294844"/>
                <a:ext cx="5996941" cy="603755"/>
              </a:xfrm>
              <a:prstGeom prst="rect">
                <a:avLst/>
              </a:prstGeom>
              <a:blipFill>
                <a:blip r:embed="rId4"/>
                <a:stretch>
                  <a:fillRect t="-7071" b="-1313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09229904"/>
      </p:ext>
    </p:extLst>
  </p:cSld>
  <p:clrMapOvr>
    <a:masterClrMapping/>
  </p:clrMapOvr>
  <mc:AlternateContent xmlns:mc="http://schemas.openxmlformats.org/markup-compatibility/2006">
    <mc:Choice xmlns:p14="http://schemas.microsoft.com/office/powerpoint/2010/main" Requires="p14">
      <p:transition spd="slow" p14:dur="2000" advTm="7064"/>
    </mc:Choice>
    <mc:Fallback>
      <p:transition spd="slow" advTm="7064"/>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lang="en-US" altLang="ja-JP" dirty="0"/>
              <a:t>2</a:t>
            </a:r>
            <a:r>
              <a:rPr kumimoji="1" lang="en-US" altLang="ja-JP" dirty="0"/>
              <a:t> </a:t>
            </a:r>
            <a:r>
              <a:rPr kumimoji="1" lang="ja-JP" altLang="en-US" dirty="0"/>
              <a:t>： 設定</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54</a:t>
            </a:fld>
            <a:endParaRPr kumimoji="1" lang="ja-JP" altLang="en-US"/>
          </a:p>
        </p:txBody>
      </p:sp>
      <p:graphicFrame>
        <p:nvGraphicFramePr>
          <p:cNvPr id="5" name="コンテンツ プレースホルダー 6">
            <a:extLst>
              <a:ext uri="{FF2B5EF4-FFF2-40B4-BE49-F238E27FC236}">
                <a16:creationId xmlns:a16="http://schemas.microsoft.com/office/drawing/2014/main" id="{FAA4D837-8023-4327-8F39-7CD1E5544A2A}"/>
              </a:ext>
            </a:extLst>
          </p:cNvPr>
          <p:cNvGraphicFramePr>
            <a:graphicFrameLocks noGrp="1"/>
          </p:cNvGraphicFramePr>
          <p:nvPr>
            <p:ph idx="1"/>
            <p:extLst>
              <p:ext uri="{D42A27DB-BD31-4B8C-83A1-F6EECF244321}">
                <p14:modId xmlns:p14="http://schemas.microsoft.com/office/powerpoint/2010/main" val="3284174518"/>
              </p:ext>
            </p:extLst>
          </p:nvPr>
        </p:nvGraphicFramePr>
        <p:xfrm>
          <a:off x="822325" y="1660525"/>
          <a:ext cx="7543800" cy="2225040"/>
        </p:xfrm>
        <a:graphic>
          <a:graphicData uri="http://schemas.openxmlformats.org/drawingml/2006/table">
            <a:tbl>
              <a:tblPr firstRow="1" bandRow="1">
                <a:tableStyleId>{5940675A-B579-460E-94D1-54222C63F5DA}</a:tableStyleId>
              </a:tblPr>
              <a:tblGrid>
                <a:gridCol w="1787525">
                  <a:extLst>
                    <a:ext uri="{9D8B030D-6E8A-4147-A177-3AD203B41FA5}">
                      <a16:colId xmlns:a16="http://schemas.microsoft.com/office/drawing/2014/main" val="3294734784"/>
                    </a:ext>
                  </a:extLst>
                </a:gridCol>
                <a:gridCol w="5756275">
                  <a:extLst>
                    <a:ext uri="{9D8B030D-6E8A-4147-A177-3AD203B41FA5}">
                      <a16:colId xmlns:a16="http://schemas.microsoft.com/office/drawing/2014/main" val="3247234136"/>
                    </a:ext>
                  </a:extLst>
                </a:gridCol>
              </a:tblGrid>
              <a:tr h="370840">
                <a:tc>
                  <a:txBody>
                    <a:bodyPr/>
                    <a:lstStyle/>
                    <a:p>
                      <a:r>
                        <a:rPr lang="en-US" altLang="ja-JP" dirty="0" err="1"/>
                        <a:t>Optim</a:t>
                      </a:r>
                      <a:r>
                        <a:rPr lang="en-US" altLang="ja-JP" dirty="0"/>
                        <a:t>(w)</a:t>
                      </a:r>
                      <a:endParaRPr kumimoji="1" lang="ja-JP" altLang="en-US" dirty="0"/>
                    </a:p>
                  </a:txBody>
                  <a:tcPr/>
                </a:tc>
                <a:tc>
                  <a:txBody>
                    <a:bodyPr/>
                    <a:lstStyle/>
                    <a:p>
                      <a:r>
                        <a:rPr lang="en-US" altLang="ja-JP" dirty="0"/>
                        <a:t>SGD(</a:t>
                      </a:r>
                      <a:r>
                        <a:rPr lang="en-US" altLang="ja-JP" dirty="0" err="1"/>
                        <a:t>lr</a:t>
                      </a:r>
                      <a:r>
                        <a:rPr lang="en-US" altLang="ja-JP" dirty="0"/>
                        <a:t>=0.001, momentum=0.9) </a:t>
                      </a:r>
                      <a:endParaRPr kumimoji="1" lang="ja-JP" altLang="en-US" dirty="0"/>
                    </a:p>
                  </a:txBody>
                  <a:tcPr/>
                </a:tc>
                <a:extLst>
                  <a:ext uri="{0D108BD9-81ED-4DB2-BD59-A6C34878D82A}">
                    <a16:rowId xmlns:a16="http://schemas.microsoft.com/office/drawing/2014/main" val="4068467951"/>
                  </a:ext>
                </a:extLst>
              </a:tr>
              <a:tr h="370840">
                <a:tc>
                  <a:txBody>
                    <a:bodyPr/>
                    <a:lstStyle/>
                    <a:p>
                      <a:r>
                        <a:rPr lang="en-US" altLang="ja-JP" dirty="0" err="1"/>
                        <a:t>Optim</a:t>
                      </a:r>
                      <a:r>
                        <a:rPr lang="en-US" altLang="ja-JP" dirty="0"/>
                        <a:t>(</a:t>
                      </a:r>
                      <a:r>
                        <a:rPr lang="el-GR" altLang="ja-JP" dirty="0"/>
                        <a:t>α) </a:t>
                      </a:r>
                      <a:endParaRPr kumimoji="1" lang="ja-JP" altLang="en-US" dirty="0"/>
                    </a:p>
                  </a:txBody>
                  <a:tcPr/>
                </a:tc>
                <a:tc>
                  <a:txBody>
                    <a:bodyPr/>
                    <a:lstStyle/>
                    <a:p>
                      <a:r>
                        <a:rPr lang="pt-BR" altLang="ja-JP" dirty="0"/>
                        <a:t>Adam(lr=0.003, β=(0.5, 0.999))</a:t>
                      </a:r>
                      <a:endParaRPr kumimoji="1" lang="ja-JP" altLang="en-US" dirty="0"/>
                    </a:p>
                  </a:txBody>
                  <a:tcPr/>
                </a:tc>
                <a:extLst>
                  <a:ext uri="{0D108BD9-81ED-4DB2-BD59-A6C34878D82A}">
                    <a16:rowId xmlns:a16="http://schemas.microsoft.com/office/drawing/2014/main" val="174231890"/>
                  </a:ext>
                </a:extLst>
              </a:tr>
              <a:tr h="370840">
                <a:tc>
                  <a:txBody>
                    <a:bodyPr/>
                    <a:lstStyle/>
                    <a:p>
                      <a:r>
                        <a:rPr lang="en-US" altLang="ja-JP" dirty="0"/>
                        <a:t>Loss</a:t>
                      </a:r>
                      <a:endParaRPr kumimoji="1" lang="ja-JP" altLang="en-US" dirty="0"/>
                    </a:p>
                  </a:txBody>
                  <a:tcPr/>
                </a:tc>
                <a:tc>
                  <a:txBody>
                    <a:bodyPr/>
                    <a:lstStyle/>
                    <a:p>
                      <a:r>
                        <a:rPr lang="en-US" altLang="ja-JP" dirty="0"/>
                        <a:t>Cross Entropy Loss</a:t>
                      </a:r>
                      <a:endParaRPr kumimoji="1" lang="ja-JP" altLang="en-US" dirty="0"/>
                    </a:p>
                  </a:txBody>
                  <a:tcPr/>
                </a:tc>
                <a:extLst>
                  <a:ext uri="{0D108BD9-81ED-4DB2-BD59-A6C34878D82A}">
                    <a16:rowId xmlns:a16="http://schemas.microsoft.com/office/drawing/2014/main" val="2506299682"/>
                  </a:ext>
                </a:extLst>
              </a:tr>
              <a:tr h="370840">
                <a:tc>
                  <a:txBody>
                    <a:bodyPr/>
                    <a:lstStyle/>
                    <a:p>
                      <a:r>
                        <a:rPr lang="en-US" altLang="ja-JP" dirty="0"/>
                        <a:t>pretrain</a:t>
                      </a:r>
                      <a:endParaRPr kumimoji="1" lang="ja-JP" altLang="en-US" dirty="0"/>
                    </a:p>
                  </a:txBody>
                  <a:tcPr/>
                </a:tc>
                <a:tc>
                  <a:txBody>
                    <a:bodyPr/>
                    <a:lstStyle/>
                    <a:p>
                      <a:r>
                        <a:rPr lang="en-US" altLang="ja-JP" dirty="0"/>
                        <a:t>true</a:t>
                      </a:r>
                      <a:endParaRPr kumimoji="1" lang="ja-JP" altLang="en-US" dirty="0"/>
                    </a:p>
                  </a:txBody>
                  <a:tcPr/>
                </a:tc>
                <a:extLst>
                  <a:ext uri="{0D108BD9-81ED-4DB2-BD59-A6C34878D82A}">
                    <a16:rowId xmlns:a16="http://schemas.microsoft.com/office/drawing/2014/main" val="3260624995"/>
                  </a:ext>
                </a:extLst>
              </a:tr>
              <a:tr h="370840">
                <a:tc>
                  <a:txBody>
                    <a:bodyPr/>
                    <a:lstStyle/>
                    <a:p>
                      <a:r>
                        <a:rPr lang="en-US" altLang="ja-JP" dirty="0"/>
                        <a:t>batch size</a:t>
                      </a:r>
                      <a:endParaRPr kumimoji="1" lang="ja-JP" altLang="en-US" dirty="0"/>
                    </a:p>
                  </a:txBody>
                  <a:tcPr/>
                </a:tc>
                <a:tc>
                  <a:txBody>
                    <a:bodyPr/>
                    <a:lstStyle/>
                    <a:p>
                      <a:r>
                        <a:rPr lang="en-US" altLang="ja-JP" dirty="0"/>
                        <a:t>64</a:t>
                      </a:r>
                      <a:endParaRPr kumimoji="1" lang="ja-JP" altLang="en-US" dirty="0"/>
                    </a:p>
                  </a:txBody>
                  <a:tcPr/>
                </a:tc>
                <a:extLst>
                  <a:ext uri="{0D108BD9-81ED-4DB2-BD59-A6C34878D82A}">
                    <a16:rowId xmlns:a16="http://schemas.microsoft.com/office/drawing/2014/main" val="417493593"/>
                  </a:ext>
                </a:extLst>
              </a:tr>
              <a:tr h="370840">
                <a:tc>
                  <a:txBody>
                    <a:bodyPr/>
                    <a:lstStyle/>
                    <a:p>
                      <a:r>
                        <a:rPr kumimoji="1" lang="en-US" altLang="ja-JP" dirty="0"/>
                        <a:t>Data size</a:t>
                      </a:r>
                      <a:endParaRPr kumimoji="1" lang="ja-JP" altLang="en-US" dirty="0"/>
                    </a:p>
                  </a:txBody>
                  <a:tcPr/>
                </a:tc>
                <a:tc>
                  <a:txBody>
                    <a:bodyPr/>
                    <a:lstStyle/>
                    <a:p>
                      <a:r>
                        <a:rPr kumimoji="1" lang="en-US" altLang="ja-JP" dirty="0"/>
                        <a:t>Train : valid : test = 25000 : 10000 : 10000</a:t>
                      </a:r>
                      <a:endParaRPr kumimoji="1" lang="ja-JP" altLang="en-US" dirty="0"/>
                    </a:p>
                  </a:txBody>
                  <a:tcPr/>
                </a:tc>
                <a:extLst>
                  <a:ext uri="{0D108BD9-81ED-4DB2-BD59-A6C34878D82A}">
                    <a16:rowId xmlns:a16="http://schemas.microsoft.com/office/drawing/2014/main" val="949525336"/>
                  </a:ext>
                </a:extLst>
              </a:tr>
            </a:tbl>
          </a:graphicData>
        </a:graphic>
      </p:graphicFrame>
      <p:graphicFrame>
        <p:nvGraphicFramePr>
          <p:cNvPr id="6" name="コンテンツ プレースホルダー 6">
            <a:extLst>
              <a:ext uri="{FF2B5EF4-FFF2-40B4-BE49-F238E27FC236}">
                <a16:creationId xmlns:a16="http://schemas.microsoft.com/office/drawing/2014/main" id="{BBD96700-1E44-4576-B1F3-761B2E897F06}"/>
              </a:ext>
            </a:extLst>
          </p:cNvPr>
          <p:cNvGraphicFramePr>
            <a:graphicFrameLocks/>
          </p:cNvGraphicFramePr>
          <p:nvPr>
            <p:extLst>
              <p:ext uri="{D42A27DB-BD31-4B8C-83A1-F6EECF244321}">
                <p14:modId xmlns:p14="http://schemas.microsoft.com/office/powerpoint/2010/main" val="701210555"/>
              </p:ext>
            </p:extLst>
          </p:nvPr>
        </p:nvGraphicFramePr>
        <p:xfrm>
          <a:off x="822325" y="4156075"/>
          <a:ext cx="7543799" cy="1483360"/>
        </p:xfrm>
        <a:graphic>
          <a:graphicData uri="http://schemas.openxmlformats.org/drawingml/2006/table">
            <a:tbl>
              <a:tblPr firstRow="1" bandRow="1">
                <a:tableStyleId>{5940675A-B579-460E-94D1-54222C63F5DA}</a:tableStyleId>
              </a:tblPr>
              <a:tblGrid>
                <a:gridCol w="1225550">
                  <a:extLst>
                    <a:ext uri="{9D8B030D-6E8A-4147-A177-3AD203B41FA5}">
                      <a16:colId xmlns:a16="http://schemas.microsoft.com/office/drawing/2014/main" val="3294734784"/>
                    </a:ext>
                  </a:extLst>
                </a:gridCol>
                <a:gridCol w="2552700">
                  <a:extLst>
                    <a:ext uri="{9D8B030D-6E8A-4147-A177-3AD203B41FA5}">
                      <a16:colId xmlns:a16="http://schemas.microsoft.com/office/drawing/2014/main" val="3247234136"/>
                    </a:ext>
                  </a:extLst>
                </a:gridCol>
                <a:gridCol w="1304925">
                  <a:extLst>
                    <a:ext uri="{9D8B030D-6E8A-4147-A177-3AD203B41FA5}">
                      <a16:colId xmlns:a16="http://schemas.microsoft.com/office/drawing/2014/main" val="507797195"/>
                    </a:ext>
                  </a:extLst>
                </a:gridCol>
                <a:gridCol w="2460624">
                  <a:extLst>
                    <a:ext uri="{9D8B030D-6E8A-4147-A177-3AD203B41FA5}">
                      <a16:colId xmlns:a16="http://schemas.microsoft.com/office/drawing/2014/main" val="3413056231"/>
                    </a:ext>
                  </a:extLst>
                </a:gridCol>
              </a:tblGrid>
              <a:tr h="370840">
                <a:tc>
                  <a:txBody>
                    <a:bodyPr/>
                    <a:lstStyle/>
                    <a:p>
                      <a:r>
                        <a:rPr lang="ja-JP" altLang="en-US" dirty="0"/>
                        <a:t>個体数</a:t>
                      </a:r>
                      <a:endParaRPr kumimoji="1" lang="ja-JP" altLang="en-US" dirty="0"/>
                    </a:p>
                  </a:txBody>
                  <a:tcPr/>
                </a:tc>
                <a:tc>
                  <a:txBody>
                    <a:bodyPr/>
                    <a:lstStyle/>
                    <a:p>
                      <a:r>
                        <a:rPr lang="en-US" altLang="ja-JP" dirty="0"/>
                        <a:t>15</a:t>
                      </a:r>
                      <a:endParaRPr kumimoji="1" lang="ja-JP" altLang="en-US" dirty="0"/>
                    </a:p>
                  </a:txBody>
                  <a:tcPr/>
                </a:tc>
                <a:tc>
                  <a:txBody>
                    <a:bodyPr/>
                    <a:lstStyle/>
                    <a:p>
                      <a:r>
                        <a:rPr lang="ja-JP" altLang="en-US" dirty="0"/>
                        <a:t>交叉</a:t>
                      </a:r>
                      <a:endParaRPr kumimoji="1" lang="ja-JP" altLang="en-US" dirty="0"/>
                    </a:p>
                  </a:txBody>
                  <a:tcPr/>
                </a:tc>
                <a:tc>
                  <a:txBody>
                    <a:bodyPr/>
                    <a:lstStyle/>
                    <a:p>
                      <a:r>
                        <a:rPr lang="ja-JP" altLang="en-US" dirty="0"/>
                        <a:t>一様交叉</a:t>
                      </a:r>
                      <a:endParaRPr kumimoji="1" lang="ja-JP" altLang="en-US" dirty="0"/>
                    </a:p>
                  </a:txBody>
                  <a:tcPr/>
                </a:tc>
                <a:extLst>
                  <a:ext uri="{0D108BD9-81ED-4DB2-BD59-A6C34878D82A}">
                    <a16:rowId xmlns:a16="http://schemas.microsoft.com/office/drawing/2014/main" val="4068467951"/>
                  </a:ext>
                </a:extLst>
              </a:tr>
              <a:tr h="370840">
                <a:tc>
                  <a:txBody>
                    <a:bodyPr/>
                    <a:lstStyle/>
                    <a:p>
                      <a:r>
                        <a:rPr lang="ja-JP" altLang="en-US" dirty="0"/>
                        <a:t>世代数</a:t>
                      </a:r>
                      <a:endParaRPr kumimoji="1" lang="ja-JP" altLang="en-US" dirty="0"/>
                    </a:p>
                  </a:txBody>
                  <a:tcPr/>
                </a:tc>
                <a:tc>
                  <a:txBody>
                    <a:bodyPr/>
                    <a:lstStyle/>
                    <a:p>
                      <a:r>
                        <a:rPr lang="en-US" altLang="ja-JP" dirty="0"/>
                        <a:t>20</a:t>
                      </a:r>
                      <a:endParaRPr kumimoji="1" lang="ja-JP" altLang="en-US" dirty="0"/>
                    </a:p>
                  </a:txBody>
                  <a:tcPr/>
                </a:tc>
                <a:tc>
                  <a:txBody>
                    <a:bodyPr/>
                    <a:lstStyle/>
                    <a:p>
                      <a:r>
                        <a:rPr lang="ja-JP" altLang="en-US" dirty="0"/>
                        <a:t>交叉率</a:t>
                      </a:r>
                      <a:endParaRPr kumimoji="1" lang="ja-JP" altLang="en-US" dirty="0"/>
                    </a:p>
                  </a:txBody>
                  <a:tcPr/>
                </a:tc>
                <a:tc>
                  <a:txBody>
                    <a:bodyPr/>
                    <a:lstStyle/>
                    <a:p>
                      <a:r>
                        <a:rPr lang="en-US" altLang="ja-JP" dirty="0"/>
                        <a:t>0.8</a:t>
                      </a:r>
                      <a:endParaRPr kumimoji="1" lang="ja-JP" altLang="en-US" dirty="0"/>
                    </a:p>
                  </a:txBody>
                  <a:tcPr/>
                </a:tc>
                <a:extLst>
                  <a:ext uri="{0D108BD9-81ED-4DB2-BD59-A6C34878D82A}">
                    <a16:rowId xmlns:a16="http://schemas.microsoft.com/office/drawing/2014/main" val="174231890"/>
                  </a:ext>
                </a:extLst>
              </a:tr>
              <a:tr h="370840">
                <a:tc>
                  <a:txBody>
                    <a:bodyPr/>
                    <a:lstStyle/>
                    <a:p>
                      <a:r>
                        <a:rPr lang="ja-JP" altLang="en-US" dirty="0"/>
                        <a:t>選択 </a:t>
                      </a:r>
                      <a:endParaRPr kumimoji="1" lang="ja-JP" altLang="en-US" dirty="0"/>
                    </a:p>
                  </a:txBody>
                  <a:tcPr/>
                </a:tc>
                <a:tc>
                  <a:txBody>
                    <a:bodyPr/>
                    <a:lstStyle/>
                    <a:p>
                      <a:r>
                        <a:rPr lang="ja-JP" altLang="en-US" dirty="0"/>
                        <a:t>トーナメント</a:t>
                      </a:r>
                      <a:endParaRPr kumimoji="1" lang="ja-JP" altLang="en-US" dirty="0"/>
                    </a:p>
                  </a:txBody>
                  <a:tcPr/>
                </a:tc>
                <a:tc>
                  <a:txBody>
                    <a:bodyPr/>
                    <a:lstStyle/>
                    <a:p>
                      <a:r>
                        <a:rPr lang="ja-JP" altLang="en-US" dirty="0"/>
                        <a:t>変異</a:t>
                      </a:r>
                      <a:endParaRPr kumimoji="1" lang="ja-JP" altLang="en-US" dirty="0"/>
                    </a:p>
                  </a:txBody>
                  <a:tcPr/>
                </a:tc>
                <a:tc>
                  <a:txBody>
                    <a:bodyPr/>
                    <a:lstStyle/>
                    <a:p>
                      <a:r>
                        <a:rPr lang="ja-JP" altLang="en-US" dirty="0"/>
                        <a:t>ガウス分布</a:t>
                      </a:r>
                      <a:endParaRPr kumimoji="1" lang="ja-JP" altLang="en-US" dirty="0"/>
                    </a:p>
                  </a:txBody>
                  <a:tcPr/>
                </a:tc>
                <a:extLst>
                  <a:ext uri="{0D108BD9-81ED-4DB2-BD59-A6C34878D82A}">
                    <a16:rowId xmlns:a16="http://schemas.microsoft.com/office/drawing/2014/main" val="2506299682"/>
                  </a:ext>
                </a:extLst>
              </a:tr>
              <a:tr h="370840">
                <a:tc>
                  <a:txBody>
                    <a:bodyPr/>
                    <a:lstStyle/>
                    <a:p>
                      <a:r>
                        <a:rPr lang="ja-JP" altLang="en-US" dirty="0"/>
                        <a:t>サイズ</a:t>
                      </a:r>
                      <a:endParaRPr kumimoji="1" lang="ja-JP" altLang="en-US" dirty="0"/>
                    </a:p>
                  </a:txBody>
                  <a:tcPr/>
                </a:tc>
                <a:tc>
                  <a:txBody>
                    <a:bodyPr/>
                    <a:lstStyle/>
                    <a:p>
                      <a:r>
                        <a:rPr lang="en-US" altLang="ja-JP" dirty="0"/>
                        <a:t>2</a:t>
                      </a:r>
                      <a:endParaRPr kumimoji="1" lang="ja-JP" altLang="en-US" dirty="0"/>
                    </a:p>
                  </a:txBody>
                  <a:tcPr/>
                </a:tc>
                <a:tc>
                  <a:txBody>
                    <a:bodyPr/>
                    <a:lstStyle/>
                    <a:p>
                      <a:r>
                        <a:rPr lang="ja-JP" altLang="en-US" dirty="0"/>
                        <a:t>変異率</a:t>
                      </a:r>
                      <a:endParaRPr kumimoji="1" lang="ja-JP" altLang="en-US" dirty="0"/>
                    </a:p>
                  </a:txBody>
                  <a:tcPr/>
                </a:tc>
                <a:tc>
                  <a:txBody>
                    <a:bodyPr/>
                    <a:lstStyle/>
                    <a:p>
                      <a:r>
                        <a:rPr lang="en-US" altLang="ja-JP" dirty="0"/>
                        <a:t>0.2 </a:t>
                      </a:r>
                      <a:endParaRPr kumimoji="1" lang="ja-JP" altLang="en-US" dirty="0"/>
                    </a:p>
                  </a:txBody>
                  <a:tcPr/>
                </a:tc>
                <a:extLst>
                  <a:ext uri="{0D108BD9-81ED-4DB2-BD59-A6C34878D82A}">
                    <a16:rowId xmlns:a16="http://schemas.microsoft.com/office/drawing/2014/main" val="3260624995"/>
                  </a:ext>
                </a:extLst>
              </a:tr>
            </a:tbl>
          </a:graphicData>
        </a:graphic>
      </p:graphicFrame>
    </p:spTree>
    <p:extLst>
      <p:ext uri="{BB962C8B-B14F-4D97-AF65-F5344CB8AC3E}">
        <p14:creationId xmlns:p14="http://schemas.microsoft.com/office/powerpoint/2010/main" val="3102275494"/>
      </p:ext>
    </p:extLst>
  </p:cSld>
  <p:clrMapOvr>
    <a:masterClrMapping/>
  </p:clrMapOvr>
  <mc:AlternateContent xmlns:mc="http://schemas.openxmlformats.org/markup-compatibility/2006">
    <mc:Choice xmlns:p14="http://schemas.microsoft.com/office/powerpoint/2010/main" Requires="p14">
      <p:transition spd="slow" p14:dur="2000" advTm="10831"/>
    </mc:Choice>
    <mc:Fallback>
      <p:transition spd="slow" advTm="10831"/>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lang="en-US" altLang="ja-JP" dirty="0"/>
              <a:t>2</a:t>
            </a:r>
            <a:r>
              <a:rPr kumimoji="1" lang="en-US" altLang="ja-JP" dirty="0"/>
              <a:t> </a:t>
            </a:r>
            <a:r>
              <a:rPr kumimoji="1" lang="ja-JP" altLang="en-US" dirty="0"/>
              <a:t>： 結果</a:t>
            </a:r>
          </a:p>
        </p:txBody>
      </p:sp>
      <p:pic>
        <p:nvPicPr>
          <p:cNvPr id="6" name="コンテンツ プレースホルダー 5">
            <a:extLst>
              <a:ext uri="{FF2B5EF4-FFF2-40B4-BE49-F238E27FC236}">
                <a16:creationId xmlns:a16="http://schemas.microsoft.com/office/drawing/2014/main" id="{DF36FC3C-AA97-4D5C-9551-15F9EBA12C9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85411" y="1593800"/>
            <a:ext cx="4852506" cy="3328158"/>
          </a:xfrm>
        </p:spPr>
      </p:pic>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55</a:t>
            </a:fld>
            <a:endParaRPr kumimoji="1" lang="ja-JP" altLang="en-US"/>
          </a:p>
        </p:txBody>
      </p:sp>
      <p:sp>
        <p:nvSpPr>
          <p:cNvPr id="13" name="コンテンツ プレースホルダー 4">
            <a:extLst>
              <a:ext uri="{FF2B5EF4-FFF2-40B4-BE49-F238E27FC236}">
                <a16:creationId xmlns:a16="http://schemas.microsoft.com/office/drawing/2014/main" id="{1322EB2F-9C3A-4CB3-A207-CA6BB50953E1}"/>
              </a:ext>
            </a:extLst>
          </p:cNvPr>
          <p:cNvSpPr txBox="1">
            <a:spLocks/>
          </p:cNvSpPr>
          <p:nvPr/>
        </p:nvSpPr>
        <p:spPr>
          <a:xfrm>
            <a:off x="822959" y="5166740"/>
            <a:ext cx="7543801" cy="102623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a:t>学習段階：世代ごとの精度</a:t>
            </a:r>
          </a:p>
        </p:txBody>
      </p:sp>
    </p:spTree>
    <p:extLst>
      <p:ext uri="{BB962C8B-B14F-4D97-AF65-F5344CB8AC3E}">
        <p14:creationId xmlns:p14="http://schemas.microsoft.com/office/powerpoint/2010/main" val="1491949379"/>
      </p:ext>
    </p:extLst>
  </p:cSld>
  <p:clrMapOvr>
    <a:masterClrMapping/>
  </p:clrMapOvr>
  <mc:AlternateContent xmlns:mc="http://schemas.openxmlformats.org/markup-compatibility/2006">
    <mc:Choice xmlns:p14="http://schemas.microsoft.com/office/powerpoint/2010/main" Requires="p14">
      <p:transition spd="slow" p14:dur="2000" advTm="20195"/>
    </mc:Choice>
    <mc:Fallback>
      <p:transition spd="slow" advTm="20195"/>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0AE5854D-9603-4FE7-BD1C-ABBE6D481666}"/>
              </a:ext>
            </a:extLst>
          </p:cNvPr>
          <p:cNvSpPr>
            <a:spLocks noGrp="1"/>
          </p:cNvSpPr>
          <p:nvPr>
            <p:ph idx="1"/>
          </p:nvPr>
        </p:nvSpPr>
        <p:spPr>
          <a:xfrm>
            <a:off x="822959" y="5048250"/>
            <a:ext cx="7543801" cy="1144724"/>
          </a:xfrm>
        </p:spPr>
        <p:txBody>
          <a:bodyPr/>
          <a:lstStyle/>
          <a:p>
            <a:endParaRPr lang="ja-JP" altLang="en-US" dirty="0"/>
          </a:p>
        </p:txBody>
      </p:sp>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lang="en-US" altLang="ja-JP" dirty="0"/>
              <a:t>2</a:t>
            </a:r>
            <a:r>
              <a:rPr kumimoji="1" lang="en-US" altLang="ja-JP" dirty="0"/>
              <a:t> </a:t>
            </a:r>
            <a:r>
              <a:rPr kumimoji="1" lang="ja-JP" altLang="en-US" dirty="0"/>
              <a:t>： 結果</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56</a:t>
            </a:fld>
            <a:endParaRPr kumimoji="1" lang="ja-JP" altLang="en-US"/>
          </a:p>
        </p:txBody>
      </p:sp>
      <p:pic>
        <p:nvPicPr>
          <p:cNvPr id="5" name="Picture 2">
            <a:extLst>
              <a:ext uri="{FF2B5EF4-FFF2-40B4-BE49-F238E27FC236}">
                <a16:creationId xmlns:a16="http://schemas.microsoft.com/office/drawing/2014/main" id="{12F799A4-5DE7-48D3-991E-20F43563C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643" y="1548641"/>
            <a:ext cx="4852506" cy="3328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678398"/>
      </p:ext>
    </p:extLst>
  </p:cSld>
  <p:clrMapOvr>
    <a:masterClrMapping/>
  </p:clrMapOvr>
  <mc:AlternateContent xmlns:mc="http://schemas.openxmlformats.org/markup-compatibility/2006">
    <mc:Choice xmlns:p14="http://schemas.microsoft.com/office/powerpoint/2010/main" Requires="p14">
      <p:transition spd="slow" p14:dur="2000" advTm="1391"/>
    </mc:Choice>
    <mc:Fallback>
      <p:transition spd="slow" advTm="1391"/>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lang="en-US" altLang="ja-JP" dirty="0"/>
              <a:t>2</a:t>
            </a:r>
            <a:r>
              <a:rPr kumimoji="1" lang="en-US" altLang="ja-JP" dirty="0"/>
              <a:t> </a:t>
            </a:r>
            <a:r>
              <a:rPr kumimoji="1" lang="ja-JP" altLang="en-US" dirty="0"/>
              <a:t>： 結果</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57</a:t>
            </a:fld>
            <a:endParaRPr kumimoji="1" lang="ja-JP" altLang="en-US"/>
          </a:p>
        </p:txBody>
      </p:sp>
      <p:sp>
        <p:nvSpPr>
          <p:cNvPr id="5" name="コンテンツ プレースホルダー 4">
            <a:extLst>
              <a:ext uri="{FF2B5EF4-FFF2-40B4-BE49-F238E27FC236}">
                <a16:creationId xmlns:a16="http://schemas.microsoft.com/office/drawing/2014/main" id="{E828A314-501A-496A-AD7D-F795887AEF7D}"/>
              </a:ext>
            </a:extLst>
          </p:cNvPr>
          <p:cNvSpPr>
            <a:spLocks noGrp="1"/>
          </p:cNvSpPr>
          <p:nvPr>
            <p:ph idx="1"/>
          </p:nvPr>
        </p:nvSpPr>
        <p:spPr>
          <a:xfrm>
            <a:off x="822959" y="5166740"/>
            <a:ext cx="7543801" cy="1026234"/>
          </a:xfrm>
        </p:spPr>
        <p:txBody>
          <a:bodyPr>
            <a:normAutofit/>
          </a:bodyPr>
          <a:lstStyle/>
          <a:p>
            <a:r>
              <a:rPr lang="ja-JP" altLang="en-US" dirty="0"/>
              <a:t>評価段階：最良個体の精度</a:t>
            </a:r>
          </a:p>
        </p:txBody>
      </p:sp>
      <p:pic>
        <p:nvPicPr>
          <p:cNvPr id="8" name="図 7">
            <a:extLst>
              <a:ext uri="{FF2B5EF4-FFF2-40B4-BE49-F238E27FC236}">
                <a16:creationId xmlns:a16="http://schemas.microsoft.com/office/drawing/2014/main" id="{73F1D132-40DB-4C45-9232-6CCAEFC2F5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383" y="1593800"/>
            <a:ext cx="4979534" cy="3328158"/>
          </a:xfrm>
          <a:prstGeom prst="rect">
            <a:avLst/>
          </a:prstGeom>
        </p:spPr>
      </p:pic>
    </p:spTree>
    <p:extLst>
      <p:ext uri="{BB962C8B-B14F-4D97-AF65-F5344CB8AC3E}">
        <p14:creationId xmlns:p14="http://schemas.microsoft.com/office/powerpoint/2010/main" val="427049602"/>
      </p:ext>
    </p:extLst>
  </p:cSld>
  <p:clrMapOvr>
    <a:masterClrMapping/>
  </p:clrMapOvr>
  <mc:AlternateContent xmlns:mc="http://schemas.openxmlformats.org/markup-compatibility/2006">
    <mc:Choice xmlns:p14="http://schemas.microsoft.com/office/powerpoint/2010/main" Requires="p14">
      <p:transition spd="slow" p14:dur="2000" advTm="48806"/>
    </mc:Choice>
    <mc:Fallback>
      <p:transition spd="slow" advTm="48806"/>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lang="en-US" altLang="ja-JP" dirty="0"/>
              <a:t>2</a:t>
            </a:r>
            <a:r>
              <a:rPr kumimoji="1" lang="en-US" altLang="ja-JP" dirty="0"/>
              <a:t> </a:t>
            </a:r>
            <a:r>
              <a:rPr kumimoji="1" lang="ja-JP" altLang="en-US" dirty="0"/>
              <a:t>： 結果</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58</a:t>
            </a:fld>
            <a:endParaRPr kumimoji="1" lang="ja-JP" altLang="en-US"/>
          </a:p>
        </p:txBody>
      </p:sp>
      <p:sp>
        <p:nvSpPr>
          <p:cNvPr id="5" name="コンテンツ プレースホルダー 4">
            <a:extLst>
              <a:ext uri="{FF2B5EF4-FFF2-40B4-BE49-F238E27FC236}">
                <a16:creationId xmlns:a16="http://schemas.microsoft.com/office/drawing/2014/main" id="{E828A314-501A-496A-AD7D-F795887AEF7D}"/>
              </a:ext>
            </a:extLst>
          </p:cNvPr>
          <p:cNvSpPr>
            <a:spLocks noGrp="1"/>
          </p:cNvSpPr>
          <p:nvPr>
            <p:ph idx="1"/>
          </p:nvPr>
        </p:nvSpPr>
        <p:spPr>
          <a:xfrm>
            <a:off x="822959" y="5166740"/>
            <a:ext cx="7543801" cy="1026234"/>
          </a:xfrm>
        </p:spPr>
        <p:txBody>
          <a:bodyPr>
            <a:normAutofit fontScale="85000" lnSpcReduction="20000"/>
          </a:bodyPr>
          <a:lstStyle/>
          <a:p>
            <a:r>
              <a:rPr lang="ja-JP" altLang="en-US" dirty="0"/>
              <a:t>第 </a:t>
            </a:r>
            <a:r>
              <a:rPr lang="en-US" altLang="ja-JP" dirty="0"/>
              <a:t>15 </a:t>
            </a:r>
            <a:r>
              <a:rPr lang="ja-JP" altLang="en-US" dirty="0"/>
              <a:t>世代目の最良個体</a:t>
            </a:r>
            <a:endParaRPr lang="en-US" altLang="ja-JP" dirty="0"/>
          </a:p>
          <a:p>
            <a:r>
              <a:rPr lang="ja-JP" altLang="en-US" dirty="0"/>
              <a:t>精度 </a:t>
            </a:r>
            <a:r>
              <a:rPr lang="en-US" altLang="ja-JP" dirty="0"/>
              <a:t>93.69% / </a:t>
            </a:r>
            <a:r>
              <a:rPr lang="ja-JP" altLang="en-US" dirty="0"/>
              <a:t>ショートカット </a:t>
            </a:r>
            <a:r>
              <a:rPr lang="en-US" altLang="ja-JP" dirty="0"/>
              <a:t>12 </a:t>
            </a:r>
            <a:r>
              <a:rPr lang="ja-JP" altLang="en-US" dirty="0"/>
              <a:t>本</a:t>
            </a:r>
          </a:p>
        </p:txBody>
      </p:sp>
      <p:pic>
        <p:nvPicPr>
          <p:cNvPr id="8" name="図 7">
            <a:extLst>
              <a:ext uri="{FF2B5EF4-FFF2-40B4-BE49-F238E27FC236}">
                <a16:creationId xmlns:a16="http://schemas.microsoft.com/office/drawing/2014/main" id="{73F1D132-40DB-4C45-9232-6CCAEFC2F5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59" y="1641096"/>
            <a:ext cx="4979534" cy="3328158"/>
          </a:xfrm>
          <a:prstGeom prst="rect">
            <a:avLst/>
          </a:prstGeom>
        </p:spPr>
      </p:pic>
      <p:sp>
        <p:nvSpPr>
          <p:cNvPr id="6" name="コンテンツ プレースホルダー 4">
            <a:extLst>
              <a:ext uri="{FF2B5EF4-FFF2-40B4-BE49-F238E27FC236}">
                <a16:creationId xmlns:a16="http://schemas.microsoft.com/office/drawing/2014/main" id="{98BABC92-085B-4AE7-BD39-60BD40563FBA}"/>
              </a:ext>
            </a:extLst>
          </p:cNvPr>
          <p:cNvSpPr txBox="1">
            <a:spLocks/>
          </p:cNvSpPr>
          <p:nvPr/>
        </p:nvSpPr>
        <p:spPr>
          <a:xfrm>
            <a:off x="5884649" y="1643095"/>
            <a:ext cx="3011701" cy="91464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2800" dirty="0">
                <a:solidFill>
                  <a:schemeClr val="accent1"/>
                </a:solidFill>
              </a:rPr>
              <a:t>手法</a:t>
            </a:r>
            <a:r>
              <a:rPr lang="en-US" altLang="ja-JP" sz="2800" dirty="0">
                <a:solidFill>
                  <a:schemeClr val="accent1"/>
                </a:solidFill>
              </a:rPr>
              <a:t>A </a:t>
            </a:r>
            <a:r>
              <a:rPr lang="en-US" altLang="ja-JP" sz="2400" dirty="0">
                <a:solidFill>
                  <a:schemeClr val="accent1"/>
                </a:solidFill>
              </a:rPr>
              <a:t>(18.2</a:t>
            </a:r>
            <a:r>
              <a:rPr lang="ja-JP" altLang="en-US" sz="2400" dirty="0">
                <a:solidFill>
                  <a:schemeClr val="accent1"/>
                </a:solidFill>
              </a:rPr>
              <a:t>本</a:t>
            </a:r>
            <a:r>
              <a:rPr lang="en-US" altLang="ja-JP" sz="2400" dirty="0">
                <a:solidFill>
                  <a:schemeClr val="accent1"/>
                </a:solidFill>
              </a:rPr>
              <a:t>)</a:t>
            </a:r>
            <a:endParaRPr lang="ja-JP" altLang="en-US" sz="2800" dirty="0">
              <a:solidFill>
                <a:schemeClr val="accent1"/>
              </a:solidFill>
            </a:endParaRPr>
          </a:p>
        </p:txBody>
      </p:sp>
      <p:sp>
        <p:nvSpPr>
          <p:cNvPr id="7" name="コンテンツ プレースホルダー 4">
            <a:extLst>
              <a:ext uri="{FF2B5EF4-FFF2-40B4-BE49-F238E27FC236}">
                <a16:creationId xmlns:a16="http://schemas.microsoft.com/office/drawing/2014/main" id="{B754FEF4-C2AC-4217-8D3E-D00DB12E769A}"/>
              </a:ext>
            </a:extLst>
          </p:cNvPr>
          <p:cNvSpPr txBox="1">
            <a:spLocks/>
          </p:cNvSpPr>
          <p:nvPr/>
        </p:nvSpPr>
        <p:spPr>
          <a:xfrm>
            <a:off x="5884648" y="4145595"/>
            <a:ext cx="3011701" cy="61493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en-US" altLang="ja-JP" sz="2800" dirty="0">
                <a:solidFill>
                  <a:srgbClr val="C00000"/>
                </a:solidFill>
              </a:rPr>
              <a:t>VGG19</a:t>
            </a:r>
            <a:r>
              <a:rPr lang="en-US" altLang="ja-JP" sz="2400" dirty="0">
                <a:solidFill>
                  <a:srgbClr val="C00000"/>
                </a:solidFill>
              </a:rPr>
              <a:t> (0</a:t>
            </a:r>
            <a:r>
              <a:rPr lang="ja-JP" altLang="en-US" sz="2400" dirty="0">
                <a:solidFill>
                  <a:srgbClr val="C00000"/>
                </a:solidFill>
              </a:rPr>
              <a:t>本</a:t>
            </a:r>
            <a:r>
              <a:rPr lang="en-US" altLang="ja-JP" sz="2400" dirty="0">
                <a:solidFill>
                  <a:srgbClr val="C00000"/>
                </a:solidFill>
              </a:rPr>
              <a:t>)</a:t>
            </a:r>
            <a:endParaRPr lang="ja-JP" altLang="en-US" sz="2800" dirty="0">
              <a:solidFill>
                <a:srgbClr val="C00000"/>
              </a:solidFill>
            </a:endParaRPr>
          </a:p>
        </p:txBody>
      </p:sp>
      <p:sp>
        <p:nvSpPr>
          <p:cNvPr id="9" name="コンテンツ プレースホルダー 4">
            <a:extLst>
              <a:ext uri="{FF2B5EF4-FFF2-40B4-BE49-F238E27FC236}">
                <a16:creationId xmlns:a16="http://schemas.microsoft.com/office/drawing/2014/main" id="{C50C966C-0948-416C-AEF9-09DE60B4529C}"/>
              </a:ext>
            </a:extLst>
          </p:cNvPr>
          <p:cNvSpPr txBox="1">
            <a:spLocks/>
          </p:cNvSpPr>
          <p:nvPr/>
        </p:nvSpPr>
        <p:spPr>
          <a:xfrm>
            <a:off x="5884647" y="2557743"/>
            <a:ext cx="3354603" cy="8712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2800" dirty="0">
                <a:solidFill>
                  <a:srgbClr val="639729"/>
                </a:solidFill>
              </a:rPr>
              <a:t>ランダム化 </a:t>
            </a:r>
            <a:r>
              <a:rPr lang="en-US" altLang="ja-JP" sz="2400" dirty="0">
                <a:solidFill>
                  <a:srgbClr val="639729"/>
                </a:solidFill>
              </a:rPr>
              <a:t>(12.7</a:t>
            </a:r>
            <a:r>
              <a:rPr lang="ja-JP" altLang="en-US" sz="2400" dirty="0">
                <a:solidFill>
                  <a:srgbClr val="639729"/>
                </a:solidFill>
              </a:rPr>
              <a:t>本</a:t>
            </a:r>
            <a:r>
              <a:rPr lang="en-US" altLang="ja-JP" sz="2400" dirty="0">
                <a:solidFill>
                  <a:srgbClr val="639729"/>
                </a:solidFill>
              </a:rPr>
              <a:t>)</a:t>
            </a:r>
            <a:endParaRPr lang="ja-JP" altLang="en-US" sz="2800" dirty="0">
              <a:solidFill>
                <a:srgbClr val="639729"/>
              </a:solidFill>
            </a:endParaRPr>
          </a:p>
        </p:txBody>
      </p:sp>
      <p:sp>
        <p:nvSpPr>
          <p:cNvPr id="10" name="正方形/長方形 9">
            <a:extLst>
              <a:ext uri="{FF2B5EF4-FFF2-40B4-BE49-F238E27FC236}">
                <a16:creationId xmlns:a16="http://schemas.microsoft.com/office/drawing/2014/main" id="{D4C35EE2-4939-446F-9C65-01640C0CC19B}"/>
              </a:ext>
            </a:extLst>
          </p:cNvPr>
          <p:cNvSpPr/>
          <p:nvPr/>
        </p:nvSpPr>
        <p:spPr>
          <a:xfrm>
            <a:off x="4333876" y="2347970"/>
            <a:ext cx="328556" cy="328556"/>
          </a:xfrm>
          <a:prstGeom prst="rect">
            <a:avLst/>
          </a:prstGeom>
          <a:noFill/>
          <a:ln w="28575"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4034202840"/>
      </p:ext>
    </p:extLst>
  </p:cSld>
  <p:clrMapOvr>
    <a:masterClrMapping/>
  </p:clrMapOvr>
  <mc:AlternateContent xmlns:mc="http://schemas.openxmlformats.org/markup-compatibility/2006">
    <mc:Choice xmlns:p14="http://schemas.microsoft.com/office/powerpoint/2010/main" Requires="p14">
      <p:transition spd="slow" p14:dur="2000" advTm="48806"/>
    </mc:Choice>
    <mc:Fallback>
      <p:transition spd="slow" advTm="48806"/>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D6C55-5DAC-4F59-84F1-3BFE053940E1}"/>
              </a:ext>
            </a:extLst>
          </p:cNvPr>
          <p:cNvSpPr>
            <a:spLocks noGrp="1"/>
          </p:cNvSpPr>
          <p:nvPr>
            <p:ph type="title"/>
          </p:nvPr>
        </p:nvSpPr>
        <p:spPr/>
        <p:txBody>
          <a:bodyPr/>
          <a:lstStyle/>
          <a:p>
            <a:r>
              <a:rPr lang="ja-JP" altLang="en-US" dirty="0"/>
              <a:t>実験</a:t>
            </a:r>
            <a:r>
              <a:rPr lang="en-US" altLang="ja-JP" dirty="0"/>
              <a:t>2 </a:t>
            </a:r>
            <a:r>
              <a:rPr lang="ja-JP" altLang="en-US" dirty="0"/>
              <a:t>： 結果</a:t>
            </a:r>
            <a:endParaRPr kumimoji="1" lang="ja-JP" altLang="en-US" dirty="0"/>
          </a:p>
        </p:txBody>
      </p:sp>
      <p:pic>
        <p:nvPicPr>
          <p:cNvPr id="6" name="コンテンツ プレースホルダー 5">
            <a:extLst>
              <a:ext uri="{FF2B5EF4-FFF2-40B4-BE49-F238E27FC236}">
                <a16:creationId xmlns:a16="http://schemas.microsoft.com/office/drawing/2014/main" id="{8B684361-9D04-49FE-9354-45BD73B3FE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9957" y="1825812"/>
            <a:ext cx="885429" cy="4065463"/>
          </a:xfrm>
        </p:spPr>
      </p:pic>
      <p:sp>
        <p:nvSpPr>
          <p:cNvPr id="4" name="スライド番号プレースホルダー 3">
            <a:extLst>
              <a:ext uri="{FF2B5EF4-FFF2-40B4-BE49-F238E27FC236}">
                <a16:creationId xmlns:a16="http://schemas.microsoft.com/office/drawing/2014/main" id="{7F5AFB51-CF33-4CA8-AF76-2FE0EF98A8BF}"/>
              </a:ext>
            </a:extLst>
          </p:cNvPr>
          <p:cNvSpPr>
            <a:spLocks noGrp="1"/>
          </p:cNvSpPr>
          <p:nvPr>
            <p:ph type="sldNum" sz="quarter" idx="12"/>
          </p:nvPr>
        </p:nvSpPr>
        <p:spPr/>
        <p:txBody>
          <a:bodyPr/>
          <a:lstStyle/>
          <a:p>
            <a:fld id="{304739FC-810C-4CDC-B60F-21F1951FBC64}" type="slidenum">
              <a:rPr kumimoji="1" lang="ja-JP" altLang="en-US" smtClean="0"/>
              <a:t>59</a:t>
            </a:fld>
            <a:endParaRPr kumimoji="1" lang="ja-JP" altLang="en-US"/>
          </a:p>
        </p:txBody>
      </p:sp>
      <p:pic>
        <p:nvPicPr>
          <p:cNvPr id="8" name="図 7">
            <a:extLst>
              <a:ext uri="{FF2B5EF4-FFF2-40B4-BE49-F238E27FC236}">
                <a16:creationId xmlns:a16="http://schemas.microsoft.com/office/drawing/2014/main" id="{15B3C184-E23A-4EB3-8762-86BF72343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4202" y="1825812"/>
            <a:ext cx="1056879" cy="4065463"/>
          </a:xfrm>
          <a:prstGeom prst="rect">
            <a:avLst/>
          </a:prstGeom>
        </p:spPr>
      </p:pic>
      <p:pic>
        <p:nvPicPr>
          <p:cNvPr id="10" name="図 9">
            <a:extLst>
              <a:ext uri="{FF2B5EF4-FFF2-40B4-BE49-F238E27FC236}">
                <a16:creationId xmlns:a16="http://schemas.microsoft.com/office/drawing/2014/main" id="{6F4BB6CC-F698-402A-88D8-E601F1F5C9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9898" y="1825812"/>
            <a:ext cx="857246" cy="4065463"/>
          </a:xfrm>
          <a:prstGeom prst="rect">
            <a:avLst/>
          </a:prstGeom>
        </p:spPr>
      </p:pic>
      <p:pic>
        <p:nvPicPr>
          <p:cNvPr id="12" name="図 11">
            <a:extLst>
              <a:ext uri="{FF2B5EF4-FFF2-40B4-BE49-F238E27FC236}">
                <a16:creationId xmlns:a16="http://schemas.microsoft.com/office/drawing/2014/main" id="{9D9233E6-341F-4F21-BD37-976CF4187F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5962" y="1825812"/>
            <a:ext cx="824366" cy="4065463"/>
          </a:xfrm>
          <a:prstGeom prst="rect">
            <a:avLst/>
          </a:prstGeom>
        </p:spPr>
      </p:pic>
      <p:pic>
        <p:nvPicPr>
          <p:cNvPr id="14" name="図 13">
            <a:extLst>
              <a:ext uri="{FF2B5EF4-FFF2-40B4-BE49-F238E27FC236}">
                <a16:creationId xmlns:a16="http://schemas.microsoft.com/office/drawing/2014/main" id="{F9B64059-29D3-4E0B-B31B-DA1293CB23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9147" y="1825812"/>
            <a:ext cx="861944" cy="4065463"/>
          </a:xfrm>
          <a:prstGeom prst="rect">
            <a:avLst/>
          </a:prstGeom>
        </p:spPr>
      </p:pic>
      <p:sp>
        <p:nvSpPr>
          <p:cNvPr id="15" name="コンテンツ プレースホルダー 4">
            <a:extLst>
              <a:ext uri="{FF2B5EF4-FFF2-40B4-BE49-F238E27FC236}">
                <a16:creationId xmlns:a16="http://schemas.microsoft.com/office/drawing/2014/main" id="{2C8BCD43-181C-4894-8543-96AE50DD7A8B}"/>
              </a:ext>
            </a:extLst>
          </p:cNvPr>
          <p:cNvSpPr txBox="1">
            <a:spLocks/>
          </p:cNvSpPr>
          <p:nvPr/>
        </p:nvSpPr>
        <p:spPr>
          <a:xfrm>
            <a:off x="857197" y="1451990"/>
            <a:ext cx="1250948" cy="440497"/>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en-US" altLang="ja-JP" sz="2400" dirty="0"/>
              <a:t>1 </a:t>
            </a:r>
            <a:r>
              <a:rPr lang="ja-JP" altLang="en-US" sz="2400" dirty="0"/>
              <a:t>世代</a:t>
            </a:r>
            <a:endParaRPr lang="en-US" altLang="ja-JP" sz="2400" dirty="0"/>
          </a:p>
        </p:txBody>
      </p:sp>
      <p:sp>
        <p:nvSpPr>
          <p:cNvPr id="16" name="コンテンツ プレースホルダー 4">
            <a:extLst>
              <a:ext uri="{FF2B5EF4-FFF2-40B4-BE49-F238E27FC236}">
                <a16:creationId xmlns:a16="http://schemas.microsoft.com/office/drawing/2014/main" id="{E0AEFB1F-1CE2-446C-8BAD-DD19A90EFB24}"/>
              </a:ext>
            </a:extLst>
          </p:cNvPr>
          <p:cNvSpPr txBox="1">
            <a:spLocks/>
          </p:cNvSpPr>
          <p:nvPr/>
        </p:nvSpPr>
        <p:spPr>
          <a:xfrm>
            <a:off x="2257366" y="1451988"/>
            <a:ext cx="1250948" cy="440497"/>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en-US" altLang="ja-JP" sz="2400" dirty="0"/>
              <a:t>5 </a:t>
            </a:r>
            <a:r>
              <a:rPr lang="ja-JP" altLang="en-US" sz="2400" dirty="0"/>
              <a:t>世代</a:t>
            </a:r>
            <a:endParaRPr lang="en-US" altLang="ja-JP" sz="2400" dirty="0"/>
          </a:p>
        </p:txBody>
      </p:sp>
      <p:sp>
        <p:nvSpPr>
          <p:cNvPr id="17" name="コンテンツ プレースホルダー 4">
            <a:extLst>
              <a:ext uri="{FF2B5EF4-FFF2-40B4-BE49-F238E27FC236}">
                <a16:creationId xmlns:a16="http://schemas.microsoft.com/office/drawing/2014/main" id="{36B47FEA-6D23-43C6-A3EC-7AFCC8240D9C}"/>
              </a:ext>
            </a:extLst>
          </p:cNvPr>
          <p:cNvSpPr txBox="1">
            <a:spLocks/>
          </p:cNvSpPr>
          <p:nvPr/>
        </p:nvSpPr>
        <p:spPr>
          <a:xfrm>
            <a:off x="3863047" y="1456176"/>
            <a:ext cx="1250948" cy="440497"/>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en-US" altLang="ja-JP" sz="2400" dirty="0"/>
              <a:t>10 </a:t>
            </a:r>
            <a:r>
              <a:rPr lang="ja-JP" altLang="en-US" sz="2400" dirty="0"/>
              <a:t>世代</a:t>
            </a:r>
            <a:endParaRPr lang="en-US" altLang="ja-JP" sz="2400" dirty="0"/>
          </a:p>
        </p:txBody>
      </p:sp>
      <p:sp>
        <p:nvSpPr>
          <p:cNvPr id="18" name="コンテンツ プレースホルダー 4">
            <a:extLst>
              <a:ext uri="{FF2B5EF4-FFF2-40B4-BE49-F238E27FC236}">
                <a16:creationId xmlns:a16="http://schemas.microsoft.com/office/drawing/2014/main" id="{1B919624-90B2-4F05-A421-13836F1AF623}"/>
              </a:ext>
            </a:extLst>
          </p:cNvPr>
          <p:cNvSpPr txBox="1">
            <a:spLocks/>
          </p:cNvSpPr>
          <p:nvPr/>
        </p:nvSpPr>
        <p:spPr>
          <a:xfrm>
            <a:off x="5310846" y="1451987"/>
            <a:ext cx="1250948" cy="440497"/>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en-US" altLang="ja-JP" sz="2400" dirty="0"/>
              <a:t>15 </a:t>
            </a:r>
            <a:r>
              <a:rPr lang="ja-JP" altLang="en-US" sz="2400" dirty="0"/>
              <a:t>世代</a:t>
            </a:r>
            <a:endParaRPr lang="en-US" altLang="ja-JP" sz="2400" dirty="0"/>
          </a:p>
        </p:txBody>
      </p:sp>
      <p:sp>
        <p:nvSpPr>
          <p:cNvPr id="19" name="コンテンツ プレースホルダー 4">
            <a:extLst>
              <a:ext uri="{FF2B5EF4-FFF2-40B4-BE49-F238E27FC236}">
                <a16:creationId xmlns:a16="http://schemas.microsoft.com/office/drawing/2014/main" id="{545C5C11-F660-460D-9541-DC893BD061DE}"/>
              </a:ext>
            </a:extLst>
          </p:cNvPr>
          <p:cNvSpPr txBox="1">
            <a:spLocks/>
          </p:cNvSpPr>
          <p:nvPr/>
        </p:nvSpPr>
        <p:spPr>
          <a:xfrm>
            <a:off x="6819146" y="1451987"/>
            <a:ext cx="1250948" cy="440497"/>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en-US" altLang="ja-JP" sz="2400" dirty="0"/>
              <a:t>20 </a:t>
            </a:r>
            <a:r>
              <a:rPr lang="ja-JP" altLang="en-US" sz="2400" dirty="0"/>
              <a:t>世代</a:t>
            </a:r>
            <a:endParaRPr lang="en-US" altLang="ja-JP" sz="2400" dirty="0"/>
          </a:p>
        </p:txBody>
      </p:sp>
    </p:spTree>
    <p:extLst>
      <p:ext uri="{BB962C8B-B14F-4D97-AF65-F5344CB8AC3E}">
        <p14:creationId xmlns:p14="http://schemas.microsoft.com/office/powerpoint/2010/main" val="150166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C54766-522D-4A36-9F3D-27B28C68CF96}"/>
              </a:ext>
            </a:extLst>
          </p:cNvPr>
          <p:cNvSpPr>
            <a:spLocks noGrp="1"/>
          </p:cNvSpPr>
          <p:nvPr>
            <p:ph type="title"/>
          </p:nvPr>
        </p:nvSpPr>
        <p:spPr/>
        <p:txBody>
          <a:bodyPr>
            <a:normAutofit/>
          </a:bodyPr>
          <a:lstStyle/>
          <a:p>
            <a:r>
              <a:rPr kumimoji="1" lang="ja-JP" altLang="en-US" dirty="0"/>
              <a:t>アーキテクチャ設計の難しさ</a:t>
            </a:r>
          </a:p>
        </p:txBody>
      </p:sp>
      <p:sp>
        <p:nvSpPr>
          <p:cNvPr id="4" name="スライド番号プレースホルダー 3">
            <a:extLst>
              <a:ext uri="{FF2B5EF4-FFF2-40B4-BE49-F238E27FC236}">
                <a16:creationId xmlns:a16="http://schemas.microsoft.com/office/drawing/2014/main" id="{E584AA1A-0C06-4BBA-B90E-C4C5D7199DB9}"/>
              </a:ext>
            </a:extLst>
          </p:cNvPr>
          <p:cNvSpPr>
            <a:spLocks noGrp="1"/>
          </p:cNvSpPr>
          <p:nvPr>
            <p:ph type="sldNum" sz="quarter" idx="12"/>
          </p:nvPr>
        </p:nvSpPr>
        <p:spPr/>
        <p:txBody>
          <a:bodyPr/>
          <a:lstStyle/>
          <a:p>
            <a:fld id="{304739FC-810C-4CDC-B60F-21F1951FBC64}" type="slidenum">
              <a:rPr kumimoji="1" lang="ja-JP" altLang="en-US" smtClean="0"/>
              <a:t>6</a:t>
            </a:fld>
            <a:endParaRPr kumimoji="1" lang="ja-JP" altLang="en-US"/>
          </a:p>
        </p:txBody>
      </p:sp>
      <p:sp>
        <p:nvSpPr>
          <p:cNvPr id="5" name="正方形/長方形 4">
            <a:extLst>
              <a:ext uri="{FF2B5EF4-FFF2-40B4-BE49-F238E27FC236}">
                <a16:creationId xmlns:a16="http://schemas.microsoft.com/office/drawing/2014/main" id="{F9476C83-44DD-4C44-9E36-472E15ABE586}"/>
              </a:ext>
            </a:extLst>
          </p:cNvPr>
          <p:cNvSpPr/>
          <p:nvPr/>
        </p:nvSpPr>
        <p:spPr>
          <a:xfrm>
            <a:off x="941727" y="3724556"/>
            <a:ext cx="2492990" cy="62076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none" anchor="b">
            <a:normAutofit/>
          </a:bodyPr>
          <a:lstStyle/>
          <a:p>
            <a:pPr algn="ctr"/>
            <a:r>
              <a:rPr kumimoji="1" lang="ja-JP" altLang="en-US" sz="2800" dirty="0"/>
              <a:t>モデルの設計</a:t>
            </a:r>
            <a:endParaRPr lang="ja-JP" altLang="en-US" sz="2800" dirty="0"/>
          </a:p>
        </p:txBody>
      </p:sp>
      <p:pic>
        <p:nvPicPr>
          <p:cNvPr id="3074" name="Picture 2" descr="若い大工のイラスト">
            <a:extLst>
              <a:ext uri="{FF2B5EF4-FFF2-40B4-BE49-F238E27FC236}">
                <a16:creationId xmlns:a16="http://schemas.microsoft.com/office/drawing/2014/main" id="{4FE1C6A3-41D5-4033-995E-933D28C73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363" y="2168881"/>
            <a:ext cx="1227606" cy="13914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ふき取り検査のイラスト">
            <a:extLst>
              <a:ext uri="{FF2B5EF4-FFF2-40B4-BE49-F238E27FC236}">
                <a16:creationId xmlns:a16="http://schemas.microsoft.com/office/drawing/2014/main" id="{D398D5F1-A0CB-40EE-9AD5-C53D489094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98" y="1917175"/>
            <a:ext cx="1443249" cy="1654154"/>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a:extLst>
              <a:ext uri="{FF2B5EF4-FFF2-40B4-BE49-F238E27FC236}">
                <a16:creationId xmlns:a16="http://schemas.microsoft.com/office/drawing/2014/main" id="{B037D337-96C1-4786-9FE5-752F95D2CD04}"/>
              </a:ext>
            </a:extLst>
          </p:cNvPr>
          <p:cNvSpPr/>
          <p:nvPr/>
        </p:nvSpPr>
        <p:spPr>
          <a:xfrm>
            <a:off x="5681981" y="3724556"/>
            <a:ext cx="2139246" cy="61696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anchor="b">
            <a:normAutofit/>
          </a:bodyPr>
          <a:lstStyle/>
          <a:p>
            <a:pPr algn="ctr"/>
            <a:r>
              <a:rPr lang="ja-JP" altLang="en-US" sz="2800" dirty="0"/>
              <a:t>性能の測定</a:t>
            </a:r>
          </a:p>
        </p:txBody>
      </p:sp>
      <p:sp>
        <p:nvSpPr>
          <p:cNvPr id="20" name="正方形/長方形 19">
            <a:extLst>
              <a:ext uri="{FF2B5EF4-FFF2-40B4-BE49-F238E27FC236}">
                <a16:creationId xmlns:a16="http://schemas.microsoft.com/office/drawing/2014/main" id="{303C01EC-1448-4E36-8651-256DEF1C8CED}"/>
              </a:ext>
            </a:extLst>
          </p:cNvPr>
          <p:cNvSpPr/>
          <p:nvPr/>
        </p:nvSpPr>
        <p:spPr>
          <a:xfrm>
            <a:off x="5424256" y="1695635"/>
            <a:ext cx="2663301" cy="2769833"/>
          </a:xfrm>
          <a:prstGeom prst="rect">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3652B249-5A5A-472F-B879-DE52BAEF0F33}"/>
              </a:ext>
            </a:extLst>
          </p:cNvPr>
          <p:cNvSpPr txBox="1"/>
          <p:nvPr/>
        </p:nvSpPr>
        <p:spPr>
          <a:xfrm>
            <a:off x="6278300" y="2550294"/>
            <a:ext cx="1056443" cy="1446550"/>
          </a:xfrm>
          <a:prstGeom prst="rect">
            <a:avLst/>
          </a:prstGeom>
          <a:noFill/>
        </p:spPr>
        <p:txBody>
          <a:bodyPr wrap="square" rtlCol="0" anchor="ctr">
            <a:spAutoFit/>
          </a:bodyPr>
          <a:lstStyle/>
          <a:p>
            <a:pPr algn="ctr"/>
            <a:r>
              <a:rPr kumimoji="1" lang="en-US" altLang="ja-JP" sz="8800" dirty="0">
                <a:ln w="34925">
                  <a:solidFill>
                    <a:schemeClr val="bg1"/>
                  </a:solidFill>
                </a:ln>
                <a:solidFill>
                  <a:schemeClr val="accent1"/>
                </a:solidFill>
                <a:latin typeface="Arial Black" panose="020B0A04020102020204" pitchFamily="34" charset="0"/>
              </a:rPr>
              <a:t>?</a:t>
            </a:r>
            <a:endParaRPr kumimoji="1" lang="ja-JP" altLang="en-US" sz="8800" dirty="0">
              <a:ln w="34925">
                <a:solidFill>
                  <a:schemeClr val="bg1"/>
                </a:solidFill>
              </a:ln>
              <a:solidFill>
                <a:schemeClr val="accent1"/>
              </a:solidFill>
              <a:latin typeface="Arial Black" panose="020B0A04020102020204" pitchFamily="34" charset="0"/>
            </a:endParaRPr>
          </a:p>
        </p:txBody>
      </p:sp>
      <p:sp>
        <p:nvSpPr>
          <p:cNvPr id="22" name="矢印: 左右 21">
            <a:extLst>
              <a:ext uri="{FF2B5EF4-FFF2-40B4-BE49-F238E27FC236}">
                <a16:creationId xmlns:a16="http://schemas.microsoft.com/office/drawing/2014/main" id="{DA619AFF-8996-4F37-94C8-624A7DB866EC}"/>
              </a:ext>
            </a:extLst>
          </p:cNvPr>
          <p:cNvSpPr/>
          <p:nvPr/>
        </p:nvSpPr>
        <p:spPr>
          <a:xfrm>
            <a:off x="3753360" y="2930669"/>
            <a:ext cx="1647851"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コンテンツ プレースホルダー 2">
            <a:extLst>
              <a:ext uri="{FF2B5EF4-FFF2-40B4-BE49-F238E27FC236}">
                <a16:creationId xmlns:a16="http://schemas.microsoft.com/office/drawing/2014/main" id="{5BDF4C08-FB9B-42C7-9185-0B228A8FFF05}"/>
              </a:ext>
            </a:extLst>
          </p:cNvPr>
          <p:cNvSpPr>
            <a:spLocks noGrp="1"/>
          </p:cNvSpPr>
          <p:nvPr>
            <p:ph idx="1"/>
          </p:nvPr>
        </p:nvSpPr>
        <p:spPr>
          <a:xfrm>
            <a:off x="822959" y="5033638"/>
            <a:ext cx="7543801" cy="1159335"/>
          </a:xfrm>
        </p:spPr>
        <p:txBody>
          <a:bodyPr/>
          <a:lstStyle/>
          <a:p>
            <a:pPr lvl="1"/>
            <a:r>
              <a:rPr kumimoji="1" lang="ja-JP" altLang="en-US" dirty="0"/>
              <a:t>設計と性能の関係が不明瞭</a:t>
            </a:r>
          </a:p>
        </p:txBody>
      </p:sp>
    </p:spTree>
    <p:extLst>
      <p:ext uri="{BB962C8B-B14F-4D97-AF65-F5344CB8AC3E}">
        <p14:creationId xmlns:p14="http://schemas.microsoft.com/office/powerpoint/2010/main" val="495426037"/>
      </p:ext>
    </p:extLst>
  </p:cSld>
  <p:clrMapOvr>
    <a:masterClrMapping/>
  </p:clrMapOvr>
  <mc:AlternateContent xmlns:mc="http://schemas.openxmlformats.org/markup-compatibility/2006">
    <mc:Choice xmlns:p14="http://schemas.microsoft.com/office/powerpoint/2010/main" Requires="p14">
      <p:transition spd="slow" p14:dur="2000" advTm="6369"/>
    </mc:Choice>
    <mc:Fallback>
      <p:transition spd="slow" advTm="6369"/>
    </mc:Fallback>
  </mc:AlternateContent>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lang="en-US" altLang="ja-JP" dirty="0"/>
              <a:t>2</a:t>
            </a:r>
            <a:r>
              <a:rPr kumimoji="1" lang="en-US" altLang="ja-JP" dirty="0"/>
              <a:t> </a:t>
            </a:r>
            <a:r>
              <a:rPr kumimoji="1" lang="ja-JP" altLang="en-US" dirty="0"/>
              <a:t>： 結果</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60</a:t>
            </a:fld>
            <a:endParaRPr kumimoji="1" lang="ja-JP" altLang="en-US"/>
          </a:p>
        </p:txBody>
      </p:sp>
      <p:pic>
        <p:nvPicPr>
          <p:cNvPr id="10" name="図 9">
            <a:extLst>
              <a:ext uri="{FF2B5EF4-FFF2-40B4-BE49-F238E27FC236}">
                <a16:creationId xmlns:a16="http://schemas.microsoft.com/office/drawing/2014/main" id="{2E66DD96-62B0-4AC9-B9EF-4C828B523E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987" y="2299239"/>
            <a:ext cx="4903317" cy="3328158"/>
          </a:xfrm>
          <a:prstGeom prst="rect">
            <a:avLst/>
          </a:prstGeom>
        </p:spPr>
      </p:pic>
    </p:spTree>
    <p:extLst>
      <p:ext uri="{BB962C8B-B14F-4D97-AF65-F5344CB8AC3E}">
        <p14:creationId xmlns:p14="http://schemas.microsoft.com/office/powerpoint/2010/main" val="28119223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71CDC-97C2-465F-8B9B-AE9D55104F50}"/>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EA6F3566-9A84-4DED-A27B-A69CD8CF6C57}"/>
              </a:ext>
            </a:extLst>
          </p:cNvPr>
          <p:cNvSpPr>
            <a:spLocks noGrp="1"/>
          </p:cNvSpPr>
          <p:nvPr>
            <p:ph idx="1"/>
          </p:nvPr>
        </p:nvSpPr>
        <p:spPr>
          <a:xfrm>
            <a:off x="822959" y="1661049"/>
            <a:ext cx="7543801" cy="4531925"/>
          </a:xfrm>
        </p:spPr>
        <p:txBody>
          <a:bodyPr/>
          <a:lstStyle/>
          <a:p>
            <a:pPr marL="742950" indent="-742950">
              <a:buFont typeface="+mj-lt"/>
              <a:buAutoNum type="arabicPeriod"/>
            </a:pPr>
            <a:r>
              <a:rPr kumimoji="1" lang="ja-JP" altLang="en-US" dirty="0">
                <a:solidFill>
                  <a:schemeClr val="bg1">
                    <a:lumMod val="75000"/>
                  </a:schemeClr>
                </a:solidFill>
              </a:rPr>
              <a:t>はじめに</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要素技術</a:t>
            </a:r>
            <a:endParaRPr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問題設定</a:t>
            </a:r>
            <a:endParaRPr lang="en-US" altLang="ja-JP" dirty="0">
              <a:solidFill>
                <a:schemeClr val="bg1">
                  <a:lumMod val="75000"/>
                </a:schemeClr>
              </a:solidFill>
            </a:endParaRPr>
          </a:p>
          <a:p>
            <a:pPr marL="742950" indent="-742950">
              <a:buFont typeface="+mj-lt"/>
              <a:buAutoNum type="arabicPeriod"/>
            </a:pPr>
            <a:r>
              <a:rPr kumimoji="1" lang="ja-JP" altLang="en-US" dirty="0">
                <a:solidFill>
                  <a:schemeClr val="bg1">
                    <a:lumMod val="75000"/>
                  </a:schemeClr>
                </a:solidFill>
              </a:rPr>
              <a:t>手法１</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手法２</a:t>
            </a:r>
            <a:r>
              <a:rPr lang="en-US" altLang="ja-JP" dirty="0">
                <a:solidFill>
                  <a:schemeClr val="bg1">
                    <a:lumMod val="75000"/>
                  </a:schemeClr>
                </a:solidFill>
              </a:rPr>
              <a:t>(GA)</a:t>
            </a:r>
          </a:p>
          <a:p>
            <a:pPr marL="742950" indent="-742950">
              <a:buFont typeface="+mj-lt"/>
              <a:buAutoNum type="arabicPeriod"/>
            </a:pPr>
            <a:r>
              <a:rPr kumimoji="1" lang="ja-JP" altLang="en-US" dirty="0"/>
              <a:t>まとめと今後の課題</a:t>
            </a:r>
          </a:p>
        </p:txBody>
      </p:sp>
      <p:sp>
        <p:nvSpPr>
          <p:cNvPr id="4" name="スライド番号プレースホルダー 3">
            <a:extLst>
              <a:ext uri="{FF2B5EF4-FFF2-40B4-BE49-F238E27FC236}">
                <a16:creationId xmlns:a16="http://schemas.microsoft.com/office/drawing/2014/main" id="{35C788A5-E800-4B67-8212-144F12E0C41A}"/>
              </a:ext>
            </a:extLst>
          </p:cNvPr>
          <p:cNvSpPr>
            <a:spLocks noGrp="1"/>
          </p:cNvSpPr>
          <p:nvPr>
            <p:ph type="sldNum" sz="quarter" idx="12"/>
          </p:nvPr>
        </p:nvSpPr>
        <p:spPr/>
        <p:txBody>
          <a:bodyPr/>
          <a:lstStyle/>
          <a:p>
            <a:fld id="{304739FC-810C-4CDC-B60F-21F1951FBC64}" type="slidenum">
              <a:rPr kumimoji="1" lang="ja-JP" altLang="en-US" smtClean="0"/>
              <a:t>61</a:t>
            </a:fld>
            <a:endParaRPr kumimoji="1" lang="ja-JP" altLang="en-US"/>
          </a:p>
        </p:txBody>
      </p:sp>
    </p:spTree>
    <p:extLst>
      <p:ext uri="{BB962C8B-B14F-4D97-AF65-F5344CB8AC3E}">
        <p14:creationId xmlns:p14="http://schemas.microsoft.com/office/powerpoint/2010/main" val="3968973922"/>
      </p:ext>
    </p:extLst>
  </p:cSld>
  <p:clrMapOvr>
    <a:masterClrMapping/>
  </p:clrMapOvr>
  <mc:AlternateContent xmlns:mc="http://schemas.openxmlformats.org/markup-compatibility/2006">
    <mc:Choice xmlns:p14="http://schemas.microsoft.com/office/powerpoint/2010/main" Requires="p14">
      <p:transition spd="slow" p14:dur="2000" advTm="1330"/>
    </mc:Choice>
    <mc:Fallback>
      <p:transition spd="slow" advTm="133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3883A1-0AA4-4AB6-9869-3F71111C26F1}"/>
              </a:ext>
            </a:extLst>
          </p:cNvPr>
          <p:cNvSpPr>
            <a:spLocks noGrp="1"/>
          </p:cNvSpPr>
          <p:nvPr>
            <p:ph type="title"/>
          </p:nvPr>
        </p:nvSpPr>
        <p:spPr/>
        <p:txBody>
          <a:bodyPr/>
          <a:lstStyle/>
          <a:p>
            <a:r>
              <a:rPr kumimoji="1" lang="ja-JP" altLang="en-US" dirty="0"/>
              <a:t>まとめと</a:t>
            </a:r>
            <a:r>
              <a:rPr lang="ja-JP" altLang="en-US" dirty="0"/>
              <a:t>今後の課題</a:t>
            </a:r>
            <a:endParaRPr kumimoji="1" lang="ja-JP" altLang="en-US" dirty="0"/>
          </a:p>
        </p:txBody>
      </p:sp>
      <p:sp>
        <p:nvSpPr>
          <p:cNvPr id="3" name="コンテンツ プレースホルダー 2">
            <a:extLst>
              <a:ext uri="{FF2B5EF4-FFF2-40B4-BE49-F238E27FC236}">
                <a16:creationId xmlns:a16="http://schemas.microsoft.com/office/drawing/2014/main" id="{606BB0F9-8ECE-42A0-9906-D3BFA124AD33}"/>
              </a:ext>
            </a:extLst>
          </p:cNvPr>
          <p:cNvSpPr>
            <a:spLocks noGrp="1"/>
          </p:cNvSpPr>
          <p:nvPr>
            <p:ph idx="1"/>
          </p:nvPr>
        </p:nvSpPr>
        <p:spPr/>
        <p:txBody>
          <a:bodyPr>
            <a:normAutofit fontScale="92500" lnSpcReduction="20000"/>
          </a:bodyPr>
          <a:lstStyle/>
          <a:p>
            <a:r>
              <a:rPr lang="ja-JP" altLang="en-US" dirty="0"/>
              <a:t>実験</a:t>
            </a:r>
            <a:r>
              <a:rPr lang="en-US" altLang="ja-JP" dirty="0"/>
              <a:t>1</a:t>
            </a:r>
            <a:r>
              <a:rPr lang="ja-JP" altLang="en-US" dirty="0"/>
              <a:t>の課題</a:t>
            </a:r>
            <a:endParaRPr lang="en-US" altLang="ja-JP" dirty="0"/>
          </a:p>
          <a:p>
            <a:r>
              <a:rPr lang="ja-JP" altLang="en-US" dirty="0"/>
              <a:t>選択しないという候補を導入</a:t>
            </a:r>
            <a:endParaRPr lang="en-US" altLang="ja-JP" dirty="0"/>
          </a:p>
          <a:p>
            <a:r>
              <a:rPr lang="ja-JP" altLang="en-US" dirty="0"/>
              <a:t>他のショートカットと妥当な比較</a:t>
            </a:r>
            <a:endParaRPr lang="en-US" altLang="ja-JP" dirty="0"/>
          </a:p>
          <a:p>
            <a:endParaRPr lang="en-US" altLang="ja-JP" dirty="0"/>
          </a:p>
          <a:p>
            <a:r>
              <a:rPr lang="ja-JP" altLang="en-US" dirty="0"/>
              <a:t>課題</a:t>
            </a:r>
            <a:r>
              <a:rPr lang="en-US" altLang="ja-JP" dirty="0"/>
              <a:t>2</a:t>
            </a:r>
            <a:r>
              <a:rPr lang="ja-JP" altLang="en-US" dirty="0"/>
              <a:t>の課題</a:t>
            </a:r>
            <a:endParaRPr lang="en-US" altLang="ja-JP" dirty="0"/>
          </a:p>
          <a:p>
            <a:r>
              <a:rPr lang="ja-JP" altLang="en-US" dirty="0"/>
              <a:t>設定の改善</a:t>
            </a:r>
            <a:endParaRPr lang="en-US" altLang="ja-JP" dirty="0"/>
          </a:p>
          <a:p>
            <a:r>
              <a:rPr lang="ja-JP" altLang="en-US" dirty="0"/>
              <a:t>パラメータ数が少ないモデルが</a:t>
            </a:r>
            <a:endParaRPr lang="en-US" altLang="ja-JP" dirty="0"/>
          </a:p>
          <a:p>
            <a:r>
              <a:rPr lang="ja-JP" altLang="en-US" dirty="0"/>
              <a:t>得られるような適応度</a:t>
            </a:r>
          </a:p>
          <a:p>
            <a:endParaRPr kumimoji="1" lang="ja-JP" altLang="en-US" dirty="0"/>
          </a:p>
        </p:txBody>
      </p:sp>
      <p:sp>
        <p:nvSpPr>
          <p:cNvPr id="4" name="スライド番号プレースホルダー 3">
            <a:extLst>
              <a:ext uri="{FF2B5EF4-FFF2-40B4-BE49-F238E27FC236}">
                <a16:creationId xmlns:a16="http://schemas.microsoft.com/office/drawing/2014/main" id="{E51138E7-6D8B-4FBE-A0B6-0658EFDF9F6E}"/>
              </a:ext>
            </a:extLst>
          </p:cNvPr>
          <p:cNvSpPr>
            <a:spLocks noGrp="1"/>
          </p:cNvSpPr>
          <p:nvPr>
            <p:ph type="sldNum" sz="quarter" idx="12"/>
          </p:nvPr>
        </p:nvSpPr>
        <p:spPr/>
        <p:txBody>
          <a:bodyPr/>
          <a:lstStyle/>
          <a:p>
            <a:fld id="{304739FC-810C-4CDC-B60F-21F1951FBC64}" type="slidenum">
              <a:rPr kumimoji="1" lang="ja-JP" altLang="en-US" smtClean="0"/>
              <a:t>62</a:t>
            </a:fld>
            <a:endParaRPr kumimoji="1" lang="ja-JP" altLang="en-US"/>
          </a:p>
        </p:txBody>
      </p:sp>
    </p:spTree>
    <p:extLst>
      <p:ext uri="{BB962C8B-B14F-4D97-AF65-F5344CB8AC3E}">
        <p14:creationId xmlns:p14="http://schemas.microsoft.com/office/powerpoint/2010/main" val="731302677"/>
      </p:ext>
    </p:extLst>
  </p:cSld>
  <p:clrMapOvr>
    <a:masterClrMapping/>
  </p:clrMapOvr>
  <mc:AlternateContent xmlns:mc="http://schemas.openxmlformats.org/markup-compatibility/2006">
    <mc:Choice xmlns:p14="http://schemas.microsoft.com/office/powerpoint/2010/main" Requires="p14">
      <p:transition spd="slow" p14:dur="2000" advTm="6665"/>
    </mc:Choice>
    <mc:Fallback>
      <p:transition spd="slow" advTm="6665"/>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5695746B-2D09-43FB-B1D1-BE7F3EB79F5C}"/>
              </a:ext>
            </a:extLst>
          </p:cNvPr>
          <p:cNvSpPr>
            <a:spLocks noGrp="1"/>
          </p:cNvSpPr>
          <p:nvPr>
            <p:ph type="title"/>
          </p:nvPr>
        </p:nvSpPr>
        <p:spPr/>
        <p:txBody>
          <a:bodyPr>
            <a:normAutofit/>
          </a:bodyPr>
          <a:lstStyle/>
          <a:p>
            <a:r>
              <a:rPr lang="ja-JP" altLang="en-US" sz="6000" dirty="0"/>
              <a:t>ご清聴ありがとう</a:t>
            </a:r>
            <a:br>
              <a:rPr lang="en-US" altLang="ja-JP" sz="6000" dirty="0"/>
            </a:br>
            <a:r>
              <a:rPr lang="ja-JP" altLang="en-US" sz="6000" dirty="0"/>
              <a:t>ございました</a:t>
            </a:r>
            <a:endParaRPr kumimoji="1" lang="ja-JP" altLang="en-US" sz="6000" dirty="0"/>
          </a:p>
        </p:txBody>
      </p:sp>
      <p:sp>
        <p:nvSpPr>
          <p:cNvPr id="4" name="スライド番号プレースホルダー 3">
            <a:extLst>
              <a:ext uri="{FF2B5EF4-FFF2-40B4-BE49-F238E27FC236}">
                <a16:creationId xmlns:a16="http://schemas.microsoft.com/office/drawing/2014/main" id="{FD0E98B8-3A05-4CDB-9494-F03EA8DF9B7F}"/>
              </a:ext>
            </a:extLst>
          </p:cNvPr>
          <p:cNvSpPr>
            <a:spLocks noGrp="1"/>
          </p:cNvSpPr>
          <p:nvPr>
            <p:ph type="sldNum" sz="quarter" idx="12"/>
          </p:nvPr>
        </p:nvSpPr>
        <p:spPr/>
        <p:txBody>
          <a:bodyPr/>
          <a:lstStyle/>
          <a:p>
            <a:fld id="{304739FC-810C-4CDC-B60F-21F1951FBC64}" type="slidenum">
              <a:rPr kumimoji="1" lang="ja-JP" altLang="en-US" smtClean="0"/>
              <a:t>63</a:t>
            </a:fld>
            <a:endParaRPr kumimoji="1" lang="ja-JP" altLang="en-US"/>
          </a:p>
        </p:txBody>
      </p:sp>
      <p:sp>
        <p:nvSpPr>
          <p:cNvPr id="9" name="正方形/長方形 8">
            <a:extLst>
              <a:ext uri="{FF2B5EF4-FFF2-40B4-BE49-F238E27FC236}">
                <a16:creationId xmlns:a16="http://schemas.microsoft.com/office/drawing/2014/main" id="{8E53B5A8-45DB-4F3F-9A9D-CEBF5EAD6CFB}"/>
              </a:ext>
            </a:extLst>
          </p:cNvPr>
          <p:cNvSpPr/>
          <p:nvPr/>
        </p:nvSpPr>
        <p:spPr>
          <a:xfrm>
            <a:off x="0" y="0"/>
            <a:ext cx="9144000" cy="36512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pic>
        <p:nvPicPr>
          <p:cNvPr id="25602" name="Picture 2" descr="神頼み">
            <a:extLst>
              <a:ext uri="{FF2B5EF4-FFF2-40B4-BE49-F238E27FC236}">
                <a16:creationId xmlns:a16="http://schemas.microsoft.com/office/drawing/2014/main" id="{810E9118-4D65-4255-B57D-A3E08A78B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8603" y="2420112"/>
            <a:ext cx="2857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194475"/>
      </p:ext>
    </p:extLst>
  </p:cSld>
  <p:clrMapOvr>
    <a:masterClrMapping/>
  </p:clrMapOvr>
  <mc:AlternateContent xmlns:mc="http://schemas.openxmlformats.org/markup-compatibility/2006">
    <mc:Choice xmlns:p14="http://schemas.microsoft.com/office/powerpoint/2010/main" Requires="p14">
      <p:transition spd="slow" p14:dur="2000" advTm="1079"/>
    </mc:Choice>
    <mc:Fallback>
      <p:transition spd="slow" advTm="107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2CA43-889D-472F-A15A-BE9AB4A20677}"/>
              </a:ext>
            </a:extLst>
          </p:cNvPr>
          <p:cNvSpPr>
            <a:spLocks noGrp="1"/>
          </p:cNvSpPr>
          <p:nvPr>
            <p:ph type="title"/>
          </p:nvPr>
        </p:nvSpPr>
        <p:spPr/>
        <p:txBody>
          <a:bodyPr/>
          <a:lstStyle/>
          <a:p>
            <a:r>
              <a:rPr lang="en-US" altLang="ja-JP" dirty="0"/>
              <a:t>Neural Architecture Search</a:t>
            </a:r>
          </a:p>
        </p:txBody>
      </p:sp>
      <p:sp>
        <p:nvSpPr>
          <p:cNvPr id="3" name="コンテンツ プレースホルダー 2">
            <a:extLst>
              <a:ext uri="{FF2B5EF4-FFF2-40B4-BE49-F238E27FC236}">
                <a16:creationId xmlns:a16="http://schemas.microsoft.com/office/drawing/2014/main" id="{A0C95482-7F34-42EF-84C4-29A1AB900522}"/>
              </a:ext>
            </a:extLst>
          </p:cNvPr>
          <p:cNvSpPr>
            <a:spLocks noGrp="1"/>
          </p:cNvSpPr>
          <p:nvPr>
            <p:ph idx="1"/>
          </p:nvPr>
        </p:nvSpPr>
        <p:spPr/>
        <p:txBody>
          <a:bodyPr/>
          <a:lstStyle/>
          <a:p>
            <a:r>
              <a:rPr lang="en-US" altLang="ja-JP" dirty="0" err="1"/>
              <a:t>AutoML</a:t>
            </a:r>
            <a:r>
              <a:rPr lang="ja-JP" altLang="en-US" dirty="0"/>
              <a:t>の一分野</a:t>
            </a:r>
            <a:endParaRPr lang="en-US" altLang="ja-JP" dirty="0"/>
          </a:p>
          <a:p>
            <a:endParaRPr lang="en-US" altLang="ja-JP" sz="1200" dirty="0"/>
          </a:p>
          <a:p>
            <a:pPr lvl="1"/>
            <a:r>
              <a:rPr lang="en-US" altLang="ja-JP" dirty="0"/>
              <a:t>Neural Architecture Search with Reinforcement Learning</a:t>
            </a:r>
          </a:p>
          <a:p>
            <a:pPr lvl="1"/>
            <a:endParaRPr lang="en-US" altLang="ja-JP" dirty="0"/>
          </a:p>
          <a:p>
            <a:pPr lvl="1"/>
            <a:r>
              <a:rPr lang="en-US" altLang="ja-JP" dirty="0"/>
              <a:t>Differentiable Architecture Search</a:t>
            </a:r>
          </a:p>
          <a:p>
            <a:pPr marL="201168" lvl="1" indent="0">
              <a:buNone/>
            </a:pPr>
            <a:endParaRPr lang="en-US" altLang="ja-JP" sz="4000" dirty="0"/>
          </a:p>
          <a:p>
            <a:endParaRPr kumimoji="1" lang="ja-JP" altLang="en-US" dirty="0"/>
          </a:p>
        </p:txBody>
      </p:sp>
      <p:sp>
        <p:nvSpPr>
          <p:cNvPr id="4" name="スライド番号プレースホルダー 3">
            <a:extLst>
              <a:ext uri="{FF2B5EF4-FFF2-40B4-BE49-F238E27FC236}">
                <a16:creationId xmlns:a16="http://schemas.microsoft.com/office/drawing/2014/main" id="{2D6F4046-9E5F-4894-81D8-89C4465CB1A8}"/>
              </a:ext>
            </a:extLst>
          </p:cNvPr>
          <p:cNvSpPr>
            <a:spLocks noGrp="1"/>
          </p:cNvSpPr>
          <p:nvPr>
            <p:ph type="sldNum" sz="quarter" idx="12"/>
          </p:nvPr>
        </p:nvSpPr>
        <p:spPr/>
        <p:txBody>
          <a:bodyPr/>
          <a:lstStyle/>
          <a:p>
            <a:fld id="{304739FC-810C-4CDC-B60F-21F1951FBC64}" type="slidenum">
              <a:rPr kumimoji="1" lang="ja-JP" altLang="en-US" smtClean="0"/>
              <a:t>7</a:t>
            </a:fld>
            <a:endParaRPr kumimoji="1" lang="ja-JP" altLang="en-US"/>
          </a:p>
        </p:txBody>
      </p:sp>
    </p:spTree>
    <p:extLst>
      <p:ext uri="{BB962C8B-B14F-4D97-AF65-F5344CB8AC3E}">
        <p14:creationId xmlns:p14="http://schemas.microsoft.com/office/powerpoint/2010/main" val="1518140100"/>
      </p:ext>
    </p:extLst>
  </p:cSld>
  <p:clrMapOvr>
    <a:masterClrMapping/>
  </p:clrMapOvr>
  <mc:AlternateContent xmlns:mc="http://schemas.openxmlformats.org/markup-compatibility/2006">
    <mc:Choice xmlns:p14="http://schemas.microsoft.com/office/powerpoint/2010/main" Requires="p14">
      <p:transition spd="slow" p14:dur="2000" advTm="3887"/>
    </mc:Choice>
    <mc:Fallback>
      <p:transition spd="slow" advTm="388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2CA43-889D-472F-A15A-BE9AB4A20677}"/>
              </a:ext>
            </a:extLst>
          </p:cNvPr>
          <p:cNvSpPr>
            <a:spLocks noGrp="1"/>
          </p:cNvSpPr>
          <p:nvPr>
            <p:ph type="title"/>
          </p:nvPr>
        </p:nvSpPr>
        <p:spPr/>
        <p:txBody>
          <a:bodyPr/>
          <a:lstStyle/>
          <a:p>
            <a:r>
              <a:rPr lang="en-US" altLang="ja-JP" dirty="0"/>
              <a:t>Neural Architecture Search</a:t>
            </a:r>
          </a:p>
        </p:txBody>
      </p:sp>
      <p:sp>
        <p:nvSpPr>
          <p:cNvPr id="3" name="コンテンツ プレースホルダー 2">
            <a:extLst>
              <a:ext uri="{FF2B5EF4-FFF2-40B4-BE49-F238E27FC236}">
                <a16:creationId xmlns:a16="http://schemas.microsoft.com/office/drawing/2014/main" id="{A0C95482-7F34-42EF-84C4-29A1AB900522}"/>
              </a:ext>
            </a:extLst>
          </p:cNvPr>
          <p:cNvSpPr>
            <a:spLocks noGrp="1"/>
          </p:cNvSpPr>
          <p:nvPr>
            <p:ph idx="1"/>
          </p:nvPr>
        </p:nvSpPr>
        <p:spPr/>
        <p:txBody>
          <a:bodyPr/>
          <a:lstStyle/>
          <a:p>
            <a:r>
              <a:rPr lang="en-US" altLang="ja-JP" dirty="0" err="1"/>
              <a:t>AutoML</a:t>
            </a:r>
            <a:r>
              <a:rPr lang="ja-JP" altLang="en-US" dirty="0"/>
              <a:t>の一分野</a:t>
            </a:r>
            <a:endParaRPr lang="en-US" altLang="ja-JP" dirty="0"/>
          </a:p>
          <a:p>
            <a:endParaRPr lang="en-US" altLang="ja-JP" sz="1200" dirty="0"/>
          </a:p>
          <a:p>
            <a:pPr lvl="1"/>
            <a:r>
              <a:rPr lang="en-US" altLang="ja-JP" dirty="0"/>
              <a:t>Neural Architecture Search with Reinforcement Learning</a:t>
            </a:r>
          </a:p>
          <a:p>
            <a:pPr lvl="1"/>
            <a:endParaRPr lang="en-US" altLang="ja-JP" dirty="0"/>
          </a:p>
          <a:p>
            <a:pPr lvl="1"/>
            <a:r>
              <a:rPr lang="en-US" altLang="ja-JP" dirty="0"/>
              <a:t>Differentiable Architecture Search</a:t>
            </a:r>
          </a:p>
          <a:p>
            <a:pPr marL="566928" lvl="3" indent="0">
              <a:buNone/>
            </a:pPr>
            <a:r>
              <a:rPr lang="en-US" altLang="ja-JP" sz="3200" dirty="0"/>
              <a:t>=</a:t>
            </a:r>
            <a:r>
              <a:rPr lang="ja-JP" altLang="en-US" sz="3200" dirty="0"/>
              <a:t>注目されている</a:t>
            </a:r>
            <a:endParaRPr lang="en-US" altLang="ja-JP" sz="3200" dirty="0"/>
          </a:p>
          <a:p>
            <a:pPr lvl="1"/>
            <a:endParaRPr lang="en-US" altLang="ja-JP" sz="4000" dirty="0"/>
          </a:p>
          <a:p>
            <a:endParaRPr kumimoji="1" lang="ja-JP" altLang="en-US" dirty="0"/>
          </a:p>
        </p:txBody>
      </p:sp>
      <p:sp>
        <p:nvSpPr>
          <p:cNvPr id="4" name="スライド番号プレースホルダー 3">
            <a:extLst>
              <a:ext uri="{FF2B5EF4-FFF2-40B4-BE49-F238E27FC236}">
                <a16:creationId xmlns:a16="http://schemas.microsoft.com/office/drawing/2014/main" id="{2D6F4046-9E5F-4894-81D8-89C4465CB1A8}"/>
              </a:ext>
            </a:extLst>
          </p:cNvPr>
          <p:cNvSpPr>
            <a:spLocks noGrp="1"/>
          </p:cNvSpPr>
          <p:nvPr>
            <p:ph type="sldNum" sz="quarter" idx="12"/>
          </p:nvPr>
        </p:nvSpPr>
        <p:spPr/>
        <p:txBody>
          <a:bodyPr/>
          <a:lstStyle/>
          <a:p>
            <a:fld id="{304739FC-810C-4CDC-B60F-21F1951FBC64}" type="slidenum">
              <a:rPr kumimoji="1" lang="ja-JP" altLang="en-US" smtClean="0"/>
              <a:t>8</a:t>
            </a:fld>
            <a:endParaRPr kumimoji="1" lang="ja-JP" altLang="en-US"/>
          </a:p>
        </p:txBody>
      </p:sp>
    </p:spTree>
    <p:extLst>
      <p:ext uri="{BB962C8B-B14F-4D97-AF65-F5344CB8AC3E}">
        <p14:creationId xmlns:p14="http://schemas.microsoft.com/office/powerpoint/2010/main" val="1852890526"/>
      </p:ext>
    </p:extLst>
  </p:cSld>
  <p:clrMapOvr>
    <a:masterClrMapping/>
  </p:clrMapOvr>
  <mc:AlternateContent xmlns:mc="http://schemas.openxmlformats.org/markup-compatibility/2006">
    <mc:Choice xmlns:p14="http://schemas.microsoft.com/office/powerpoint/2010/main" Requires="p14">
      <p:transition spd="slow" p14:dur="2000" advTm="3887"/>
    </mc:Choice>
    <mc:Fallback>
      <p:transition spd="slow" advTm="388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71CDC-97C2-465F-8B9B-AE9D55104F50}"/>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EA6F3566-9A84-4DED-A27B-A69CD8CF6C57}"/>
              </a:ext>
            </a:extLst>
          </p:cNvPr>
          <p:cNvSpPr>
            <a:spLocks noGrp="1"/>
          </p:cNvSpPr>
          <p:nvPr>
            <p:ph idx="1"/>
          </p:nvPr>
        </p:nvSpPr>
        <p:spPr>
          <a:xfrm>
            <a:off x="822959" y="1661049"/>
            <a:ext cx="7543801" cy="4531925"/>
          </a:xfrm>
        </p:spPr>
        <p:txBody>
          <a:bodyPr/>
          <a:lstStyle/>
          <a:p>
            <a:pPr marL="742950" indent="-742950">
              <a:buFont typeface="+mj-lt"/>
              <a:buAutoNum type="arabicPeriod"/>
            </a:pPr>
            <a:r>
              <a:rPr kumimoji="1" lang="ja-JP" altLang="en-US" dirty="0">
                <a:solidFill>
                  <a:schemeClr val="bg1">
                    <a:lumMod val="75000"/>
                  </a:schemeClr>
                </a:solidFill>
              </a:rPr>
              <a:t>はじめに</a:t>
            </a:r>
            <a:endParaRPr kumimoji="1" lang="en-US" altLang="ja-JP" dirty="0">
              <a:solidFill>
                <a:schemeClr val="bg1">
                  <a:lumMod val="75000"/>
                </a:schemeClr>
              </a:solidFill>
            </a:endParaRPr>
          </a:p>
          <a:p>
            <a:pPr marL="742950" indent="-742950">
              <a:buFont typeface="+mj-lt"/>
              <a:buAutoNum type="arabicPeriod"/>
            </a:pPr>
            <a:r>
              <a:rPr lang="ja-JP" altLang="en-US" dirty="0"/>
              <a:t>要素技術</a:t>
            </a:r>
            <a:endParaRPr lang="en-US" altLang="ja-JP" dirty="0"/>
          </a:p>
          <a:p>
            <a:pPr marL="742950" indent="-742950">
              <a:buFont typeface="+mj-lt"/>
              <a:buAutoNum type="arabicPeriod"/>
            </a:pPr>
            <a:r>
              <a:rPr lang="ja-JP" altLang="en-US" dirty="0">
                <a:solidFill>
                  <a:schemeClr val="bg1">
                    <a:lumMod val="75000"/>
                  </a:schemeClr>
                </a:solidFill>
              </a:rPr>
              <a:t>問題設定</a:t>
            </a:r>
            <a:endParaRPr lang="en-US" altLang="ja-JP" dirty="0">
              <a:solidFill>
                <a:schemeClr val="bg1">
                  <a:lumMod val="75000"/>
                </a:schemeClr>
              </a:solidFill>
            </a:endParaRPr>
          </a:p>
          <a:p>
            <a:pPr marL="742950" indent="-742950">
              <a:buFont typeface="+mj-lt"/>
              <a:buAutoNum type="arabicPeriod"/>
            </a:pPr>
            <a:r>
              <a:rPr kumimoji="1" lang="ja-JP" altLang="en-US" dirty="0">
                <a:solidFill>
                  <a:schemeClr val="bg1">
                    <a:lumMod val="75000"/>
                  </a:schemeClr>
                </a:solidFill>
              </a:rPr>
              <a:t>手法１</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手法２</a:t>
            </a:r>
            <a:r>
              <a:rPr lang="en-US" altLang="ja-JP" dirty="0">
                <a:solidFill>
                  <a:schemeClr val="bg1">
                    <a:lumMod val="75000"/>
                  </a:schemeClr>
                </a:solidFill>
              </a:rPr>
              <a:t>(GA)</a:t>
            </a:r>
          </a:p>
          <a:p>
            <a:pPr marL="742950" indent="-742950">
              <a:buFont typeface="+mj-lt"/>
              <a:buAutoNum type="arabicPeriod"/>
            </a:pPr>
            <a:r>
              <a:rPr kumimoji="1" lang="ja-JP" altLang="en-US" dirty="0">
                <a:solidFill>
                  <a:schemeClr val="bg1">
                    <a:lumMod val="75000"/>
                  </a:schemeClr>
                </a:solidFill>
              </a:rPr>
              <a:t>まとめと今後の課題</a:t>
            </a:r>
          </a:p>
        </p:txBody>
      </p:sp>
      <p:sp>
        <p:nvSpPr>
          <p:cNvPr id="4" name="スライド番号プレースホルダー 3">
            <a:extLst>
              <a:ext uri="{FF2B5EF4-FFF2-40B4-BE49-F238E27FC236}">
                <a16:creationId xmlns:a16="http://schemas.microsoft.com/office/drawing/2014/main" id="{35C788A5-E800-4B67-8212-144F12E0C41A}"/>
              </a:ext>
            </a:extLst>
          </p:cNvPr>
          <p:cNvSpPr>
            <a:spLocks noGrp="1"/>
          </p:cNvSpPr>
          <p:nvPr>
            <p:ph type="sldNum" sz="quarter" idx="12"/>
          </p:nvPr>
        </p:nvSpPr>
        <p:spPr/>
        <p:txBody>
          <a:bodyPr/>
          <a:lstStyle/>
          <a:p>
            <a:fld id="{304739FC-810C-4CDC-B60F-21F1951FBC64}" type="slidenum">
              <a:rPr kumimoji="1" lang="ja-JP" altLang="en-US" smtClean="0"/>
              <a:t>9</a:t>
            </a:fld>
            <a:endParaRPr kumimoji="1" lang="ja-JP" altLang="en-US"/>
          </a:p>
        </p:txBody>
      </p:sp>
    </p:spTree>
    <p:extLst>
      <p:ext uri="{BB962C8B-B14F-4D97-AF65-F5344CB8AC3E}">
        <p14:creationId xmlns:p14="http://schemas.microsoft.com/office/powerpoint/2010/main" val="1056141456"/>
      </p:ext>
    </p:extLst>
  </p:cSld>
  <p:clrMapOvr>
    <a:masterClrMapping/>
  </p:clrMapOvr>
  <mc:AlternateContent xmlns:mc="http://schemas.openxmlformats.org/markup-compatibility/2006">
    <mc:Choice xmlns:p14="http://schemas.microsoft.com/office/powerpoint/2010/main" Requires="p14">
      <p:transition spd="slow" p14:dur="2000" advTm="3158"/>
    </mc:Choice>
    <mc:Fallback>
      <p:transition spd="slow" advTm="3158"/>
    </mc:Fallback>
  </mc:AlternateContent>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6237</TotalTime>
  <Words>3239</Words>
  <Application>Microsoft Office PowerPoint</Application>
  <PresentationFormat>画面に合わせる (4:3)</PresentationFormat>
  <Paragraphs>651</Paragraphs>
  <Slides>63</Slides>
  <Notes>43</Notes>
  <HiddenSlides>6</HiddenSlides>
  <MMClips>0</MMClips>
  <ScaleCrop>false</ScaleCrop>
  <HeadingPairs>
    <vt:vector size="8" baseType="variant">
      <vt:variant>
        <vt:lpstr>使用されているフォント</vt:lpstr>
      </vt:variant>
      <vt:variant>
        <vt:i4>10</vt:i4>
      </vt:variant>
      <vt:variant>
        <vt:lpstr>テーマ</vt:lpstr>
      </vt:variant>
      <vt:variant>
        <vt:i4>1</vt:i4>
      </vt:variant>
      <vt:variant>
        <vt:lpstr>埋め込まれた OLE サーバー</vt:lpstr>
      </vt:variant>
      <vt:variant>
        <vt:i4>1</vt:i4>
      </vt:variant>
      <vt:variant>
        <vt:lpstr>スライド タイトル</vt:lpstr>
      </vt:variant>
      <vt:variant>
        <vt:i4>63</vt:i4>
      </vt:variant>
    </vt:vector>
  </HeadingPairs>
  <TitlesOfParts>
    <vt:vector size="75" baseType="lpstr">
      <vt:lpstr>Yu Gothic UI Light</vt:lpstr>
      <vt:lpstr>メイリオ</vt:lpstr>
      <vt:lpstr>游ゴシック</vt:lpstr>
      <vt:lpstr>Arial</vt:lpstr>
      <vt:lpstr>Arial Black</vt:lpstr>
      <vt:lpstr>Bahnschrift SemiBold</vt:lpstr>
      <vt:lpstr>Calibri</vt:lpstr>
      <vt:lpstr>Cambria Math</vt:lpstr>
      <vt:lpstr>Century Gothic</vt:lpstr>
      <vt:lpstr>Wingdings</vt:lpstr>
      <vt:lpstr>レトロスペクト</vt:lpstr>
      <vt:lpstr>ビットマップ イメージ</vt:lpstr>
      <vt:lpstr>DARTS を用いた VGG の ショートカット探索と GA による改良</vt:lpstr>
      <vt:lpstr>発表の流れ</vt:lpstr>
      <vt:lpstr>発表の流れ</vt:lpstr>
      <vt:lpstr>深層学習モデルの発展</vt:lpstr>
      <vt:lpstr>アーキテクチャ設計の難しさ</vt:lpstr>
      <vt:lpstr>アーキテクチャ設計の難しさ</vt:lpstr>
      <vt:lpstr>Neural Architecture Search</vt:lpstr>
      <vt:lpstr>Neural Architecture Search</vt:lpstr>
      <vt:lpstr>発表の流れ</vt:lpstr>
      <vt:lpstr>NAS with RL (従来)</vt:lpstr>
      <vt:lpstr>NAS with RL (従来)</vt:lpstr>
      <vt:lpstr>NAS with RL (従来)</vt:lpstr>
      <vt:lpstr>Differentiable Architecture Search</vt:lpstr>
      <vt:lpstr>Differentiable Architecture Search</vt:lpstr>
      <vt:lpstr>Differentiable Architecture Search</vt:lpstr>
      <vt:lpstr>Differentiable Architecture Search</vt:lpstr>
      <vt:lpstr>Differentiable Architecture Search</vt:lpstr>
      <vt:lpstr>Differentiable Architecture Search</vt:lpstr>
      <vt:lpstr>Genetic Algorithm</vt:lpstr>
      <vt:lpstr>Genetic Algorithm</vt:lpstr>
      <vt:lpstr>Genetic Algorithm</vt:lpstr>
      <vt:lpstr>Genetic Algorithm</vt:lpstr>
      <vt:lpstr>発表の流れ</vt:lpstr>
      <vt:lpstr>ネットワーク構造の探索</vt:lpstr>
      <vt:lpstr>ネットワーク構造の探索</vt:lpstr>
      <vt:lpstr>ネットワーク構造の探索</vt:lpstr>
      <vt:lpstr>問題設定</vt:lpstr>
      <vt:lpstr>ショートカットの条件</vt:lpstr>
      <vt:lpstr>ショートカットの条件</vt:lpstr>
      <vt:lpstr>発表の流れ</vt:lpstr>
      <vt:lpstr>実験1 ： 提案手法</vt:lpstr>
      <vt:lpstr>実験1 ： 提案手法</vt:lpstr>
      <vt:lpstr>実験1 ： 提案手法</vt:lpstr>
      <vt:lpstr>実験1 ： 提案手法</vt:lpstr>
      <vt:lpstr>学習の手順</vt:lpstr>
      <vt:lpstr>構成手法</vt:lpstr>
      <vt:lpstr>実験1 ： 設定</vt:lpstr>
      <vt:lpstr>実験1 ： 設定</vt:lpstr>
      <vt:lpstr>実験1 ： 結果</vt:lpstr>
      <vt:lpstr>実験1 ： 結果</vt:lpstr>
      <vt:lpstr>実験1 ： 結果</vt:lpstr>
      <vt:lpstr>実験1 ： 結果</vt:lpstr>
      <vt:lpstr>実験1 ： 結果</vt:lpstr>
      <vt:lpstr>実験1 ： 結果</vt:lpstr>
      <vt:lpstr>実験1 ： 結果</vt:lpstr>
      <vt:lpstr>実験1 ： 結果(50 epoch)</vt:lpstr>
      <vt:lpstr>実験1 ： 結果(100 epoch)</vt:lpstr>
      <vt:lpstr>実験1 ： 結果(150 epoch)</vt:lpstr>
      <vt:lpstr>実験1 ： まとめ</vt:lpstr>
      <vt:lpstr>発表の流れ</vt:lpstr>
      <vt:lpstr>実験2 ： 提案手法</vt:lpstr>
      <vt:lpstr>実験2 ： 提案手法</vt:lpstr>
      <vt:lpstr>実験2 ： 提案手法</vt:lpstr>
      <vt:lpstr>実験2 ： 設定</vt:lpstr>
      <vt:lpstr>実験2 ： 結果</vt:lpstr>
      <vt:lpstr>実験2 ： 結果</vt:lpstr>
      <vt:lpstr>実験2 ： 結果</vt:lpstr>
      <vt:lpstr>実験2 ： 結果</vt:lpstr>
      <vt:lpstr>実験2 ： 結果</vt:lpstr>
      <vt:lpstr>実験2 ： 結果</vt:lpstr>
      <vt:lpstr>発表の流れ</vt:lpstr>
      <vt:lpstr>まとめと今後の課題</vt:lpstr>
      <vt:lpstr>ご清聴ありがとう 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DARTSを用いたあれのあれ</dc:title>
  <dc:creator>Tatsuya Sugiyama</dc:creator>
  <cp:lastModifiedBy>Tatsuya Sugiyama</cp:lastModifiedBy>
  <cp:revision>102</cp:revision>
  <dcterms:created xsi:type="dcterms:W3CDTF">2020-12-08T23:06:56Z</dcterms:created>
  <dcterms:modified xsi:type="dcterms:W3CDTF">2020-12-14T04:26:52Z</dcterms:modified>
</cp:coreProperties>
</file>