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68"/>
  </p:notesMasterIdLst>
  <p:handoutMasterIdLst>
    <p:handoutMasterId r:id="rId69"/>
  </p:handoutMasterIdLst>
  <p:sldIdLst>
    <p:sldId id="256" r:id="rId3"/>
    <p:sldId id="257" r:id="rId4"/>
    <p:sldId id="258" r:id="rId5"/>
    <p:sldId id="283" r:id="rId6"/>
    <p:sldId id="310" r:id="rId7"/>
    <p:sldId id="315" r:id="rId8"/>
    <p:sldId id="259" r:id="rId9"/>
    <p:sldId id="260" r:id="rId10"/>
    <p:sldId id="282" r:id="rId11"/>
    <p:sldId id="309" r:id="rId12"/>
    <p:sldId id="311" r:id="rId13"/>
    <p:sldId id="285" r:id="rId14"/>
    <p:sldId id="312" r:id="rId15"/>
    <p:sldId id="284" r:id="rId16"/>
    <p:sldId id="313" r:id="rId17"/>
    <p:sldId id="306" r:id="rId18"/>
    <p:sldId id="314" r:id="rId19"/>
    <p:sldId id="307" r:id="rId20"/>
    <p:sldId id="269" r:id="rId21"/>
    <p:sldId id="304" r:id="rId22"/>
    <p:sldId id="280" r:id="rId23"/>
    <p:sldId id="288" r:id="rId24"/>
    <p:sldId id="261" r:id="rId25"/>
    <p:sldId id="270" r:id="rId26"/>
    <p:sldId id="287" r:id="rId27"/>
    <p:sldId id="286" r:id="rId28"/>
    <p:sldId id="291" r:id="rId29"/>
    <p:sldId id="299" r:id="rId30"/>
    <p:sldId id="308" r:id="rId31"/>
    <p:sldId id="294" r:id="rId32"/>
    <p:sldId id="322" r:id="rId33"/>
    <p:sldId id="295" r:id="rId34"/>
    <p:sldId id="325" r:id="rId35"/>
    <p:sldId id="326" r:id="rId36"/>
    <p:sldId id="324" r:id="rId37"/>
    <p:sldId id="327" r:id="rId38"/>
    <p:sldId id="289" r:id="rId39"/>
    <p:sldId id="262" r:id="rId40"/>
    <p:sldId id="290" r:id="rId41"/>
    <p:sldId id="263" r:id="rId42"/>
    <p:sldId id="317" r:id="rId43"/>
    <p:sldId id="316" r:id="rId44"/>
    <p:sldId id="278" r:id="rId45"/>
    <p:sldId id="276" r:id="rId46"/>
    <p:sldId id="302" r:id="rId47"/>
    <p:sldId id="296" r:id="rId48"/>
    <p:sldId id="273" r:id="rId49"/>
    <p:sldId id="275" r:id="rId50"/>
    <p:sldId id="297" r:id="rId51"/>
    <p:sldId id="318" r:id="rId52"/>
    <p:sldId id="319" r:id="rId53"/>
    <p:sldId id="264" r:id="rId54"/>
    <p:sldId id="320" r:id="rId55"/>
    <p:sldId id="277" r:id="rId56"/>
    <p:sldId id="298" r:id="rId57"/>
    <p:sldId id="331" r:id="rId58"/>
    <p:sldId id="279" r:id="rId59"/>
    <p:sldId id="328" r:id="rId60"/>
    <p:sldId id="329" r:id="rId61"/>
    <p:sldId id="330" r:id="rId62"/>
    <p:sldId id="303" r:id="rId63"/>
    <p:sldId id="265" r:id="rId64"/>
    <p:sldId id="266" r:id="rId65"/>
    <p:sldId id="267" r:id="rId66"/>
    <p:sldId id="33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FD3758F8-978B-48FE-B243-6B2B8909C6F2}">
          <p14:sldIdLst>
            <p14:sldId id="256"/>
            <p14:sldId id="257"/>
          </p14:sldIdLst>
        </p14:section>
        <p14:section name="はじめに" id="{0DDEE006-8E1E-49FD-A1BC-2048BC19FE47}">
          <p14:sldIdLst>
            <p14:sldId id="258"/>
            <p14:sldId id="283"/>
            <p14:sldId id="310"/>
            <p14:sldId id="315"/>
          </p14:sldIdLst>
        </p14:section>
        <p14:section name="要素技術" id="{1DE11A80-45A8-4A33-9079-B8DB69863E5D}">
          <p14:sldIdLst>
            <p14:sldId id="259"/>
          </p14:sldIdLst>
        </p14:section>
        <p14:section name="AutoML" id="{2CA40046-EF30-44EA-A581-A3CFA8B24653}">
          <p14:sldIdLst>
            <p14:sldId id="260"/>
            <p14:sldId id="282"/>
            <p14:sldId id="309"/>
            <p14:sldId id="311"/>
            <p14:sldId id="285"/>
            <p14:sldId id="312"/>
            <p14:sldId id="284"/>
            <p14:sldId id="313"/>
            <p14:sldId id="306"/>
            <p14:sldId id="314"/>
            <p14:sldId id="307"/>
            <p14:sldId id="269"/>
            <p14:sldId id="304"/>
            <p14:sldId id="280"/>
            <p14:sldId id="288"/>
          </p14:sldIdLst>
        </p14:section>
        <p14:section name="NAS" id="{1581B0F1-FA5E-4B7A-AE00-A65DC68C8E3A}">
          <p14:sldIdLst>
            <p14:sldId id="261"/>
            <p14:sldId id="270"/>
            <p14:sldId id="287"/>
            <p14:sldId id="286"/>
            <p14:sldId id="291"/>
            <p14:sldId id="299"/>
            <p14:sldId id="308"/>
            <p14:sldId id="294"/>
            <p14:sldId id="322"/>
            <p14:sldId id="295"/>
            <p14:sldId id="325"/>
            <p14:sldId id="326"/>
            <p14:sldId id="324"/>
            <p14:sldId id="327"/>
            <p14:sldId id="289"/>
          </p14:sldIdLst>
        </p14:section>
        <p14:section name="Auto　Augment" id="{DF679D3A-B671-4BF7-833D-F3DA63948510}">
          <p14:sldIdLst>
            <p14:sldId id="262"/>
          </p14:sldIdLst>
        </p14:section>
        <p14:section name="実験" id="{7F24CDE0-1A34-4609-819F-097913F882EA}">
          <p14:sldIdLst>
            <p14:sldId id="290"/>
            <p14:sldId id="263"/>
            <p14:sldId id="317"/>
            <p14:sldId id="316"/>
            <p14:sldId id="278"/>
            <p14:sldId id="276"/>
            <p14:sldId id="302"/>
            <p14:sldId id="296"/>
            <p14:sldId id="273"/>
            <p14:sldId id="275"/>
            <p14:sldId id="297"/>
            <p14:sldId id="318"/>
            <p14:sldId id="319"/>
            <p14:sldId id="264"/>
            <p14:sldId id="320"/>
            <p14:sldId id="277"/>
            <p14:sldId id="298"/>
            <p14:sldId id="331"/>
            <p14:sldId id="279"/>
            <p14:sldId id="328"/>
            <p14:sldId id="329"/>
            <p14:sldId id="330"/>
          </p14:sldIdLst>
        </p14:section>
        <p14:section name="まとめ" id="{3C34261D-4435-4AE3-AE44-44313A5936EA}">
          <p14:sldIdLst>
            <p14:sldId id="303"/>
            <p14:sldId id="265"/>
            <p14:sldId id="266"/>
            <p14:sldId id="267"/>
            <p14:sldId id="33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3ACD1-6E9E-42DC-A288-93928F7711A3}" v="1305" dt="2020-07-10T01:52:58.721"/>
    <p1510:client id="{4E244387-3265-4E32-BACA-2F617FE089AF}" v="260" dt="2020-07-08T07:30:16.878"/>
    <p1510:client id="{851366A8-2757-4B8E-B573-2DFB6B0D488B}" v="621" dt="2020-07-08T12:55:56.860"/>
    <p1510:client id="{83F7F0CB-7C65-403F-A3A5-04237B2E63B7}" v="211" dt="2020-07-10T03:39:08.478"/>
    <p1510:client id="{A80EEEDC-2CD1-4409-932F-510B272FB193}" v="1027" dt="2020-07-10T03:18:10.47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78195" autoAdjust="0"/>
  </p:normalViewPr>
  <p:slideViewPr>
    <p:cSldViewPr snapToGrid="0">
      <p:cViewPr varScale="1">
        <p:scale>
          <a:sx n="83" d="100"/>
          <a:sy n="83" d="100"/>
        </p:scale>
        <p:origin x="702" y="96"/>
      </p:cViewPr>
      <p:guideLst>
        <p:guide orient="horz" pos="2160"/>
        <p:guide pos="2880"/>
      </p:guideLst>
    </p:cSldViewPr>
  </p:slideViewPr>
  <p:notesTextViewPr>
    <p:cViewPr>
      <p:scale>
        <a:sx n="1" d="1"/>
        <a:sy n="1" d="1"/>
      </p:scale>
      <p:origin x="0" y="0"/>
    </p:cViewPr>
  </p:notesTextViewPr>
  <p:notesViewPr>
    <p:cSldViewPr snapToGrid="0">
      <p:cViewPr varScale="1">
        <p:scale>
          <a:sx n="81" d="100"/>
          <a:sy n="81" d="100"/>
        </p:scale>
        <p:origin x="205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D9B9C5C-FBB6-4AC0-BA1A-31C4E1185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32EDD317-9F3E-4FBE-B305-25E98073E5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61390E-D16D-4195-A8F2-AF22B1985BB6}" type="datetimeFigureOut">
              <a:rPr kumimoji="1" lang="ja-JP" altLang="en-US" smtClean="0"/>
              <a:t>2020/7/12</a:t>
            </a:fld>
            <a:endParaRPr kumimoji="1" lang="ja-JP" altLang="en-US" dirty="0"/>
          </a:p>
        </p:txBody>
      </p:sp>
      <p:sp>
        <p:nvSpPr>
          <p:cNvPr id="4" name="フッター プレースホルダー 3">
            <a:extLst>
              <a:ext uri="{FF2B5EF4-FFF2-40B4-BE49-F238E27FC236}">
                <a16:creationId xmlns:a16="http://schemas.microsoft.com/office/drawing/2014/main" id="{0EF3C958-7BD0-4BFD-963B-AA71F5674A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E3C88B1A-3C12-44AF-8B34-3C5546097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043CF-66F9-4DFE-A1C1-09C54F802B7E}" type="slidenum">
              <a:rPr kumimoji="1" lang="ja-JP" altLang="en-US" smtClean="0"/>
              <a:t>‹#›</a:t>
            </a:fld>
            <a:endParaRPr kumimoji="1" lang="ja-JP" altLang="en-US" dirty="0"/>
          </a:p>
        </p:txBody>
      </p:sp>
    </p:spTree>
    <p:extLst>
      <p:ext uri="{BB962C8B-B14F-4D97-AF65-F5344CB8AC3E}">
        <p14:creationId xmlns:p14="http://schemas.microsoft.com/office/powerpoint/2010/main" val="3215484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24B48-F712-49B6-BD28-DDE4965E8AFF}" type="datetimeFigureOut">
              <a:rPr kumimoji="1" lang="ja-JP" altLang="en-US" smtClean="0"/>
              <a:t>2020/7/12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7D255-45B2-4E15-BC9C-A5056AB724DD}" type="slidenum">
              <a:rPr kumimoji="1" lang="ja-JP" altLang="en-US" smtClean="0"/>
              <a:t>‹#›</a:t>
            </a:fld>
            <a:endParaRPr kumimoji="1" lang="ja-JP" altLang="en-US" dirty="0"/>
          </a:p>
        </p:txBody>
      </p:sp>
    </p:spTree>
    <p:extLst>
      <p:ext uri="{BB962C8B-B14F-4D97-AF65-F5344CB8AC3E}">
        <p14:creationId xmlns:p14="http://schemas.microsoft.com/office/powerpoint/2010/main" val="3127452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近年注目されている機械学習の中でもディープニューラルネットワークは</a:t>
            </a:r>
            <a:r>
              <a:rPr kumimoji="1" lang="en-US" altLang="ja-JP" dirty="0"/>
              <a:t>, </a:t>
            </a:r>
            <a:r>
              <a:rPr kumimoji="1" lang="ja-JP" altLang="en-US" dirty="0"/>
              <a:t>画像音声自然言語の問題で大きな成功を治めている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a:t>
            </a:fld>
            <a:endParaRPr kumimoji="1" lang="ja-JP" altLang="en-US" dirty="0"/>
          </a:p>
        </p:txBody>
      </p:sp>
    </p:spTree>
    <p:extLst>
      <p:ext uri="{BB962C8B-B14F-4D97-AF65-F5344CB8AC3E}">
        <p14:creationId xmlns:p14="http://schemas.microsoft.com/office/powerpoint/2010/main" val="283569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モデルを最適化する</a:t>
            </a:r>
            <a:r>
              <a:rPr kumimoji="1" lang="en-US" altLang="ja-JP" dirty="0"/>
              <a:t>neural architecture search</a:t>
            </a:r>
            <a:r>
              <a:rPr kumimoji="1" lang="ja-JP" altLang="en-US" dirty="0"/>
              <a:t>ではこの図のような手順でアーキテクチャを最適化する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23</a:t>
            </a:fld>
            <a:endParaRPr kumimoji="1" lang="ja-JP" altLang="en-US" dirty="0"/>
          </a:p>
        </p:txBody>
      </p:sp>
    </p:spTree>
    <p:extLst>
      <p:ext uri="{BB962C8B-B14F-4D97-AF65-F5344CB8AC3E}">
        <p14:creationId xmlns:p14="http://schemas.microsoft.com/office/powerpoint/2010/main" val="2927608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コントローラでハイパーパラメータを生成する。このコントローラには可変長の出力ができる</a:t>
            </a:r>
            <a:r>
              <a:rPr kumimoji="1" lang="en-US" altLang="ja-JP" dirty="0"/>
              <a:t>RNN</a:t>
            </a:r>
            <a:r>
              <a:rPr kumimoji="1" lang="ja-JP" altLang="en-US" dirty="0"/>
              <a:t>を使用する。例えば畳み込みニューラルネットワークではフィルタサイズ、ストライド、フィルタ数を生成します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24</a:t>
            </a:fld>
            <a:endParaRPr kumimoji="1" lang="ja-JP" altLang="en-US" dirty="0"/>
          </a:p>
        </p:txBody>
      </p:sp>
    </p:spTree>
    <p:extLst>
      <p:ext uri="{BB962C8B-B14F-4D97-AF65-F5344CB8AC3E}">
        <p14:creationId xmlns:p14="http://schemas.microsoft.com/office/powerpoint/2010/main" val="119279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ハイパーパラメータから子ネットワークを構築して通常の機械学習のように重みを訓練して</a:t>
            </a:r>
            <a:r>
              <a:rPr kumimoji="1" lang="en-US" altLang="ja-JP" dirty="0"/>
              <a:t>accuracy</a:t>
            </a:r>
            <a:r>
              <a:rPr kumimoji="1" lang="ja-JP" altLang="en-US" dirty="0"/>
              <a:t>を得ます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25</a:t>
            </a:fld>
            <a:endParaRPr kumimoji="1" lang="ja-JP" altLang="en-US" dirty="0"/>
          </a:p>
        </p:txBody>
      </p:sp>
    </p:spTree>
    <p:extLst>
      <p:ext uri="{BB962C8B-B14F-4D97-AF65-F5344CB8AC3E}">
        <p14:creationId xmlns:p14="http://schemas.microsoft.com/office/powerpoint/2010/main" val="355520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得られた</a:t>
            </a:r>
            <a:r>
              <a:rPr kumimoji="1" lang="en-US" altLang="ja-JP" dirty="0"/>
              <a:t>accuracy</a:t>
            </a:r>
            <a:r>
              <a:rPr kumimoji="1" lang="ja-JP" altLang="en-US" dirty="0"/>
              <a:t>を報酬とした方策勾配法でコントローラを更新します。</a:t>
            </a:r>
            <a:endParaRPr kumimoji="1" lang="en-US" altLang="ja-JP" dirty="0"/>
          </a:p>
          <a:p>
            <a:r>
              <a:rPr kumimoji="1" lang="ja-JP" altLang="en-US" dirty="0"/>
              <a:t>コントローラにアーキテクチャを学習させることで、最適なネットワークが探索できる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26</a:t>
            </a:fld>
            <a:endParaRPr kumimoji="1" lang="ja-JP" altLang="en-US" dirty="0"/>
          </a:p>
        </p:txBody>
      </p:sp>
    </p:spTree>
    <p:extLst>
      <p:ext uri="{BB962C8B-B14F-4D97-AF65-F5344CB8AC3E}">
        <p14:creationId xmlns:p14="http://schemas.microsoft.com/office/powerpoint/2010/main" val="5380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の欠点として、時間のかかるネットワークの学習を何度も行うため、計算コストが非常に高いことが挙げられます</a:t>
            </a:r>
            <a:endParaRPr kumimoji="1" lang="en-US" altLang="ja-JP" dirty="0"/>
          </a:p>
          <a:p>
            <a:r>
              <a:rPr kumimoji="1" lang="ja-JP" altLang="en-US" dirty="0"/>
              <a:t>計算コストを改善する方法は２つあります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27</a:t>
            </a:fld>
            <a:endParaRPr kumimoji="1" lang="ja-JP" altLang="en-US"/>
          </a:p>
        </p:txBody>
      </p:sp>
    </p:spTree>
    <p:extLst>
      <p:ext uri="{BB962C8B-B14F-4D97-AF65-F5344CB8AC3E}">
        <p14:creationId xmlns:p14="http://schemas.microsoft.com/office/powerpoint/2010/main" val="2605589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cs typeface="Calibri"/>
              </a:rPr>
              <a:t>１つ目は貢献度分配を導入した方策勾配による</a:t>
            </a:r>
            <a:r>
              <a:rPr lang="en-US" altLang="ja-JP" dirty="0">
                <a:latin typeface="Calibri"/>
                <a:ea typeface="+mj-lt"/>
                <a:cs typeface="Calibri"/>
              </a:rPr>
              <a:t>Neural Architecture Search</a:t>
            </a:r>
            <a:r>
              <a:rPr lang="ja-JP" altLang="ja-JP" dirty="0">
                <a:latin typeface="Calibri"/>
                <a:cs typeface="Calibri"/>
              </a:rPr>
              <a:t>の高速化</a:t>
            </a:r>
            <a:r>
              <a:rPr lang="ja-JP" altLang="en-US" dirty="0">
                <a:latin typeface="Calibri"/>
                <a:cs typeface="Calibri"/>
              </a:rPr>
              <a:t>で紹介されました。</a:t>
            </a:r>
            <a:endParaRPr lang="en-US" altLang="ja-JP" dirty="0">
              <a:latin typeface="Calibri"/>
              <a:cs typeface="Calibri"/>
            </a:endParaRPr>
          </a:p>
          <a:p>
            <a:r>
              <a:rPr kumimoji="1" lang="en-US" altLang="ja-JP" dirty="0">
                <a:latin typeface="Calibri"/>
                <a:cs typeface="Calibri"/>
              </a:rPr>
              <a:t>RNN</a:t>
            </a:r>
            <a:r>
              <a:rPr kumimoji="1" lang="ja-JP" altLang="en-US" dirty="0">
                <a:latin typeface="Calibri"/>
                <a:cs typeface="Calibri"/>
              </a:rPr>
              <a:t>によって離散的に表現されていたアーキテクチャを確率分布によって連続的に表現することで、アーキテクチャ表現の微分ができるようになります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28</a:t>
            </a:fld>
            <a:endParaRPr kumimoji="1" lang="ja-JP" altLang="en-US" dirty="0"/>
          </a:p>
        </p:txBody>
      </p:sp>
    </p:spTree>
    <p:extLst>
      <p:ext uri="{BB962C8B-B14F-4D97-AF65-F5344CB8AC3E}">
        <p14:creationId xmlns:p14="http://schemas.microsoft.com/office/powerpoint/2010/main" val="313224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アーキテクチャを微分することで効率的な勾配による更新ができ高速化できます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29</a:t>
            </a:fld>
            <a:endParaRPr kumimoji="1" lang="ja-JP" altLang="en-US" dirty="0"/>
          </a:p>
        </p:txBody>
      </p:sp>
    </p:spTree>
    <p:extLst>
      <p:ext uri="{BB962C8B-B14F-4D97-AF65-F5344CB8AC3E}">
        <p14:creationId xmlns:p14="http://schemas.microsoft.com/office/powerpoint/2010/main" val="2805201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またもう一つの方法としてネットワークの重みの再利用があります</a:t>
            </a:r>
            <a:endParaRPr kumimoji="1" lang="en-US" altLang="ja-JP" dirty="0"/>
          </a:p>
          <a:p>
            <a:r>
              <a:rPr kumimoji="1" lang="ja-JP" altLang="en-US" dirty="0"/>
              <a:t>重みを再利用することで、探索のほとんどに費やす子ネットワークの学習時間を大幅に削減できます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30</a:t>
            </a:fld>
            <a:endParaRPr kumimoji="1" lang="ja-JP" altLang="en-US"/>
          </a:p>
        </p:txBody>
      </p:sp>
    </p:spTree>
    <p:extLst>
      <p:ext uri="{BB962C8B-B14F-4D97-AF65-F5344CB8AC3E}">
        <p14:creationId xmlns:p14="http://schemas.microsoft.com/office/powerpoint/2010/main" val="2619308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しかしネットワーク構造が異なるときどの重みを適用するかは非自明であり何らかの工夫が必要です。これはネットワークの探索を行う</a:t>
            </a:r>
            <a:r>
              <a:rPr kumimoji="1" lang="en-US" altLang="ja-JP" dirty="0"/>
              <a:t>NAS</a:t>
            </a:r>
            <a:r>
              <a:rPr kumimoji="1" lang="ja-JP" altLang="en-US" dirty="0"/>
              <a:t>にとって根本的な問題です。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31</a:t>
            </a:fld>
            <a:endParaRPr kumimoji="1" lang="ja-JP" altLang="en-US"/>
          </a:p>
        </p:txBody>
      </p:sp>
    </p:spTree>
    <p:extLst>
      <p:ext uri="{BB962C8B-B14F-4D97-AF65-F5344CB8AC3E}">
        <p14:creationId xmlns:p14="http://schemas.microsoft.com/office/powerpoint/2010/main" val="2092506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では</a:t>
            </a:r>
            <a:r>
              <a:rPr kumimoji="1" lang="en-US" altLang="ja-JP" dirty="0"/>
              <a:t>RNN</a:t>
            </a:r>
            <a:r>
              <a:rPr kumimoji="1" lang="ja-JP" altLang="en-US" dirty="0"/>
              <a:t>によって可変長のネットワークを生成していたが、重みを再利用するためネットワーク構造を固定する。</a:t>
            </a:r>
            <a:endParaRPr kumimoji="1" lang="en-US" altLang="ja-JP" dirty="0"/>
          </a:p>
          <a:p>
            <a:r>
              <a:rPr kumimoji="1" lang="ja-JP" altLang="en-US" dirty="0"/>
              <a:t>このような非巡回完全有向グラフを考える。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32</a:t>
            </a:fld>
            <a:endParaRPr kumimoji="1" lang="ja-JP" altLang="en-US"/>
          </a:p>
        </p:txBody>
      </p:sp>
    </p:spTree>
    <p:extLst>
      <p:ext uri="{BB962C8B-B14F-4D97-AF65-F5344CB8AC3E}">
        <p14:creationId xmlns:p14="http://schemas.microsoft.com/office/powerpoint/2010/main" val="339990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その名の通り深層ニューラルネットワークは層が深いため</a:t>
            </a:r>
            <a:r>
              <a:rPr kumimoji="1" lang="en-US" altLang="ja-JP" dirty="0"/>
              <a:t>, </a:t>
            </a:r>
            <a:r>
              <a:rPr kumimoji="1" lang="ja-JP" altLang="en-US" dirty="0"/>
              <a:t>ハイパーパラメータの数も多い</a:t>
            </a:r>
            <a:endParaRPr kumimoji="1" lang="en-US" altLang="ja-JP" dirty="0"/>
          </a:p>
          <a:p>
            <a:r>
              <a:rPr kumimoji="1" lang="ja-JP" altLang="en-US" dirty="0"/>
              <a:t>一方でその設計は手作業であり、調整には膨大な時間がかかる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a:t>
            </a:fld>
            <a:endParaRPr kumimoji="1" lang="ja-JP" altLang="en-US"/>
          </a:p>
        </p:txBody>
      </p:sp>
    </p:spTree>
    <p:extLst>
      <p:ext uri="{BB962C8B-B14F-4D97-AF65-F5344CB8AC3E}">
        <p14:creationId xmlns:p14="http://schemas.microsoft.com/office/powerpoint/2010/main" val="4031416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ノードは特徴を表し、エッジは混合演算子を示しています。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33</a:t>
            </a:fld>
            <a:endParaRPr kumimoji="1" lang="ja-JP" altLang="en-US"/>
          </a:p>
        </p:txBody>
      </p:sp>
    </p:spTree>
    <p:extLst>
      <p:ext uri="{BB962C8B-B14F-4D97-AF65-F5344CB8AC3E}">
        <p14:creationId xmlns:p14="http://schemas.microsoft.com/office/powerpoint/2010/main" val="319957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混合演算子は、畳み込み層・プーリング層・活性化関数・恒等写像など複数の演算を持ち、確率分布によってサンプリングされる。</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34</a:t>
            </a:fld>
            <a:endParaRPr kumimoji="1" lang="ja-JP" altLang="en-US"/>
          </a:p>
        </p:txBody>
      </p:sp>
    </p:spTree>
    <p:extLst>
      <p:ext uri="{BB962C8B-B14F-4D97-AF65-F5344CB8AC3E}">
        <p14:creationId xmlns:p14="http://schemas.microsoft.com/office/powerpoint/2010/main" val="2528287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これに零写像を加えると、ノードの切断が表現できます。</a:t>
            </a:r>
            <a:endParaRPr kumimoji="1" lang="en-US" altLang="ja-JP" dirty="0"/>
          </a:p>
          <a:p>
            <a:r>
              <a:rPr kumimoji="1" lang="ja-JP" altLang="en-US" dirty="0"/>
              <a:t>この図のように一部のエッジを切断したネットワークが生成できます。</a:t>
            </a:r>
            <a:endParaRPr kumimoji="1" lang="en-US" altLang="ja-JP" dirty="0"/>
          </a:p>
          <a:p>
            <a:r>
              <a:rPr kumimoji="1" lang="ja-JP" altLang="en-US" dirty="0"/>
              <a:t>これによってネットワークを固定しながら、様々構造を表すことができ、</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35</a:t>
            </a:fld>
            <a:endParaRPr kumimoji="1" lang="ja-JP" altLang="en-US"/>
          </a:p>
        </p:txBody>
      </p:sp>
    </p:spTree>
    <p:extLst>
      <p:ext uri="{BB962C8B-B14F-4D97-AF65-F5344CB8AC3E}">
        <p14:creationId xmlns:p14="http://schemas.microsoft.com/office/powerpoint/2010/main" val="79746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それぞれのエッジでネットワークの重みを再利用することが可能になります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36</a:t>
            </a:fld>
            <a:endParaRPr kumimoji="1" lang="ja-JP" altLang="en-US"/>
          </a:p>
        </p:txBody>
      </p:sp>
    </p:spTree>
    <p:extLst>
      <p:ext uri="{BB962C8B-B14F-4D97-AF65-F5344CB8AC3E}">
        <p14:creationId xmlns:p14="http://schemas.microsoft.com/office/powerpoint/2010/main" val="383864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 Augment</a:t>
            </a:r>
            <a:r>
              <a:rPr kumimoji="1" lang="ja-JP" altLang="en-US" dirty="0"/>
              <a:t>はデータセットを最適化する</a:t>
            </a:r>
            <a:r>
              <a:rPr kumimoji="1" lang="en-US" altLang="ja-JP" dirty="0"/>
              <a:t>AutoML</a:t>
            </a:r>
            <a:r>
              <a:rPr kumimoji="1" lang="ja-JP" altLang="en-US" dirty="0" err="1"/>
              <a:t>です</a:t>
            </a:r>
            <a:endParaRPr kumimoji="1" lang="en-US" altLang="ja-JP" dirty="0"/>
          </a:p>
          <a:p>
            <a:r>
              <a:rPr kumimoji="1" lang="en-US" altLang="ja-JP" dirty="0"/>
              <a:t>Data Augmentation</a:t>
            </a:r>
            <a:r>
              <a:rPr kumimoji="1" lang="ja-JP" altLang="en-US" dirty="0"/>
              <a:t>は画像処理操作を行うことでデータセットの水増しを行うが、操作の種類・強度・順番の組合せが膨大です。</a:t>
            </a:r>
            <a:endParaRPr kumimoji="1" lang="en-US" altLang="ja-JP" dirty="0"/>
          </a:p>
          <a:p>
            <a:r>
              <a:rPr kumimoji="1" lang="en-US" altLang="ja-JP" dirty="0"/>
              <a:t>Auto Augment</a:t>
            </a:r>
            <a:r>
              <a:rPr kumimoji="1" lang="ja-JP" altLang="en-US" dirty="0"/>
              <a:t>は組合せ空間を探索し、最適な方策を見つけます。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38</a:t>
            </a:fld>
            <a:endParaRPr kumimoji="1" lang="ja-JP" altLang="en-US" dirty="0"/>
          </a:p>
        </p:txBody>
      </p:sp>
    </p:spTree>
    <p:extLst>
      <p:ext uri="{BB962C8B-B14F-4D97-AF65-F5344CB8AC3E}">
        <p14:creationId xmlns:p14="http://schemas.microsoft.com/office/powerpoint/2010/main" val="914936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err="1"/>
              <a:t>には</a:t>
            </a:r>
            <a:r>
              <a:rPr kumimoji="1" lang="ja-JP" altLang="en-US" dirty="0"/>
              <a:t>２つのカテゴリがありますが、時間の都合上</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40</a:t>
            </a:fld>
            <a:endParaRPr kumimoji="1" lang="ja-JP" altLang="en-US" dirty="0"/>
          </a:p>
        </p:txBody>
      </p:sp>
    </p:spTree>
    <p:extLst>
      <p:ext uri="{BB962C8B-B14F-4D97-AF65-F5344CB8AC3E}">
        <p14:creationId xmlns:p14="http://schemas.microsoft.com/office/powerpoint/2010/main" val="1308392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の実験ではなく、</a:t>
            </a:r>
            <a:endParaRPr kumimoji="1" lang="en-US" altLang="ja-JP" dirty="0"/>
          </a:p>
          <a:p>
            <a:r>
              <a:rPr kumimoji="1" lang="en-US" altLang="ja-JP" dirty="0" err="1"/>
              <a:t>AutoAugment</a:t>
            </a:r>
            <a:r>
              <a:rPr kumimoji="1" lang="ja-JP" altLang="en-US" dirty="0"/>
              <a:t>が探索するデータセットの解析を行った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41</a:t>
            </a:fld>
            <a:endParaRPr kumimoji="1" lang="ja-JP" altLang="en-US" dirty="0"/>
          </a:p>
        </p:txBody>
      </p:sp>
    </p:spTree>
    <p:extLst>
      <p:ext uri="{BB962C8B-B14F-4D97-AF65-F5344CB8AC3E}">
        <p14:creationId xmlns:p14="http://schemas.microsoft.com/office/powerpoint/2010/main" val="2529074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データセットの持つ潜在的な特徴を解析するため</a:t>
            </a:r>
            <a:endParaRPr kumimoji="1" lang="en-US" altLang="ja-JP" dirty="0"/>
          </a:p>
          <a:p>
            <a:r>
              <a:rPr kumimoji="1" lang="ja-JP" altLang="en-US" dirty="0"/>
              <a:t>クラス数を拡張したデータセットの分類問題を考えた。</a:t>
            </a:r>
            <a:endParaRPr kumimoji="1" lang="en-US" altLang="ja-JP" dirty="0"/>
          </a:p>
          <a:p>
            <a:r>
              <a:rPr kumimoji="1" lang="ja-JP" altLang="en-US" dirty="0"/>
              <a:t>これは予備実験で</a:t>
            </a:r>
            <a:r>
              <a:rPr kumimoji="1" lang="en-US" altLang="ja-JP" dirty="0"/>
              <a:t>AutoML</a:t>
            </a:r>
            <a:r>
              <a:rPr kumimoji="1" lang="ja-JP" altLang="en-US" dirty="0"/>
              <a:t>にあまり関係がありませんが、データセットの最適化につながります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42</a:t>
            </a:fld>
            <a:endParaRPr kumimoji="1" lang="ja-JP" altLang="en-US" dirty="0"/>
          </a:p>
        </p:txBody>
      </p:sp>
    </p:spTree>
    <p:extLst>
      <p:ext uri="{BB962C8B-B14F-4D97-AF65-F5344CB8AC3E}">
        <p14:creationId xmlns:p14="http://schemas.microsoft.com/office/powerpoint/2010/main" val="1169448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実験１の結果です。</a:t>
            </a:r>
            <a:endParaRPr kumimoji="1" lang="en-US" altLang="ja-JP" dirty="0"/>
          </a:p>
          <a:p>
            <a:r>
              <a:rPr kumimoji="1" lang="ja-JP" altLang="en-US" dirty="0"/>
              <a:t>図はモデルの正答率で、横軸が</a:t>
            </a:r>
            <a:r>
              <a:rPr kumimoji="1" lang="en-US" altLang="ja-JP" dirty="0"/>
              <a:t>epoch</a:t>
            </a:r>
            <a:r>
              <a:rPr kumimoji="1" lang="ja-JP" altLang="en-US" dirty="0"/>
              <a:t>数、縦軸が</a:t>
            </a:r>
            <a:r>
              <a:rPr kumimoji="1" lang="en-US" altLang="ja-JP" dirty="0"/>
              <a:t>accuracy</a:t>
            </a:r>
            <a:r>
              <a:rPr kumimoji="1" lang="ja-JP" altLang="en-US" dirty="0"/>
              <a:t>を示しています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48</a:t>
            </a:fld>
            <a:endParaRPr kumimoji="1" lang="ja-JP" altLang="en-US" dirty="0"/>
          </a:p>
        </p:txBody>
      </p:sp>
    </p:spTree>
    <p:extLst>
      <p:ext uri="{BB962C8B-B14F-4D97-AF65-F5344CB8AC3E}">
        <p14:creationId xmlns:p14="http://schemas.microsoft.com/office/powerpoint/2010/main" val="370532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７クラス分類器を</a:t>
            </a:r>
            <a:r>
              <a:rPr kumimoji="1" lang="en-US" altLang="ja-JP" dirty="0"/>
              <a:t>3</a:t>
            </a:r>
            <a:r>
              <a:rPr kumimoji="1" lang="ja-JP" altLang="en-US" dirty="0"/>
              <a:t>つ用意しました。</a:t>
            </a:r>
            <a:endParaRPr kumimoji="1" lang="en-US" altLang="ja-JP" dirty="0"/>
          </a:p>
          <a:p>
            <a:r>
              <a:rPr kumimoji="1" lang="ja-JP" altLang="en-US" dirty="0"/>
              <a:t>この表のように、各クラスは</a:t>
            </a:r>
            <a:r>
              <a:rPr kumimoji="1" lang="en-US" altLang="ja-JP" dirty="0"/>
              <a:t>2</a:t>
            </a:r>
            <a:r>
              <a:rPr kumimoji="1" lang="ja-JP" altLang="en-US" dirty="0"/>
              <a:t>つ以上の分類器で推定するようにクラスを割り振りました。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53</a:t>
            </a:fld>
            <a:endParaRPr kumimoji="1" lang="ja-JP" altLang="en-US" dirty="0"/>
          </a:p>
        </p:txBody>
      </p:sp>
    </p:spTree>
    <p:extLst>
      <p:ext uri="{BB962C8B-B14F-4D97-AF65-F5344CB8AC3E}">
        <p14:creationId xmlns:p14="http://schemas.microsoft.com/office/powerpoint/2010/main" val="276164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したがってこれをネットワークによって自動化する手法が研究されている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a:t>
            </a:fld>
            <a:endParaRPr kumimoji="1" lang="ja-JP" altLang="en-US"/>
          </a:p>
        </p:txBody>
      </p:sp>
    </p:spTree>
    <p:extLst>
      <p:ext uri="{BB962C8B-B14F-4D97-AF65-F5344CB8AC3E}">
        <p14:creationId xmlns:p14="http://schemas.microsoft.com/office/powerpoint/2010/main" val="3461980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１０クラス分類では結合モデルが</a:t>
            </a:r>
            <a:r>
              <a:rPr kumimoji="1" lang="en-US" altLang="ja-JP" dirty="0"/>
              <a:t>86.7%</a:t>
            </a:r>
            <a:r>
              <a:rPr kumimoji="1" lang="ja-JP" altLang="en-US" dirty="0"/>
              <a:t>となり、単体で推定した場合や７クラス分類の平均精度を上回る結果となりました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56</a:t>
            </a:fld>
            <a:endParaRPr kumimoji="1" lang="ja-JP" altLang="en-US" dirty="0"/>
          </a:p>
        </p:txBody>
      </p:sp>
    </p:spTree>
    <p:extLst>
      <p:ext uri="{BB962C8B-B14F-4D97-AF65-F5344CB8AC3E}">
        <p14:creationId xmlns:p14="http://schemas.microsoft.com/office/powerpoint/2010/main" val="1930068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57</a:t>
            </a:fld>
            <a:endParaRPr kumimoji="1" lang="ja-JP" altLang="en-US" dirty="0"/>
          </a:p>
        </p:txBody>
      </p:sp>
    </p:spTree>
    <p:extLst>
      <p:ext uri="{BB962C8B-B14F-4D97-AF65-F5344CB8AC3E}">
        <p14:creationId xmlns:p14="http://schemas.microsoft.com/office/powerpoint/2010/main" val="3267930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58</a:t>
            </a:fld>
            <a:endParaRPr kumimoji="1" lang="ja-JP" altLang="en-US" dirty="0"/>
          </a:p>
        </p:txBody>
      </p:sp>
    </p:spTree>
    <p:extLst>
      <p:ext uri="{BB962C8B-B14F-4D97-AF65-F5344CB8AC3E}">
        <p14:creationId xmlns:p14="http://schemas.microsoft.com/office/powerpoint/2010/main" val="1353697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59</a:t>
            </a:fld>
            <a:endParaRPr kumimoji="1" lang="ja-JP" altLang="en-US" dirty="0"/>
          </a:p>
        </p:txBody>
      </p:sp>
    </p:spTree>
    <p:extLst>
      <p:ext uri="{BB962C8B-B14F-4D97-AF65-F5344CB8AC3E}">
        <p14:creationId xmlns:p14="http://schemas.microsoft.com/office/powerpoint/2010/main" val="4092436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組合せをバイナリ表現し進化型計算で最適な組合せを見つけるなど</a:t>
            </a:r>
            <a:r>
              <a:rPr kumimoji="1" lang="en-US" altLang="ja-JP" dirty="0"/>
              <a:t>AutoML</a:t>
            </a:r>
            <a:r>
              <a:rPr kumimoji="1" lang="ja-JP" altLang="en-US" dirty="0" err="1"/>
              <a:t>への</a:t>
            </a:r>
            <a:r>
              <a:rPr kumimoji="1" lang="ja-JP" altLang="en-US" dirty="0"/>
              <a:t>応用が考えられます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60</a:t>
            </a:fld>
            <a:endParaRPr kumimoji="1" lang="ja-JP" altLang="en-US" dirty="0"/>
          </a:p>
        </p:txBody>
      </p:sp>
    </p:spTree>
    <p:extLst>
      <p:ext uri="{BB962C8B-B14F-4D97-AF65-F5344CB8AC3E}">
        <p14:creationId xmlns:p14="http://schemas.microsoft.com/office/powerpoint/2010/main" val="49162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a:t>のカテゴリとして</a:t>
            </a:r>
            <a:r>
              <a:rPr kumimoji="1" lang="en-US" altLang="ja-JP" dirty="0"/>
              <a:t>NAS</a:t>
            </a:r>
            <a:r>
              <a:rPr kumimoji="1" lang="ja-JP" altLang="en-US" dirty="0"/>
              <a:t>と</a:t>
            </a:r>
            <a:r>
              <a:rPr kumimoji="1" lang="en-US" altLang="ja-JP" dirty="0"/>
              <a:t>Auto Augment</a:t>
            </a:r>
            <a:r>
              <a:rPr kumimoji="1" lang="ja-JP" altLang="en-US" dirty="0"/>
              <a:t>について紹介しました</a:t>
            </a:r>
            <a:endParaRPr kumimoji="1" lang="en-US" altLang="ja-JP" dirty="0"/>
          </a:p>
          <a:p>
            <a:r>
              <a:rPr kumimoji="1" lang="ja-JP" altLang="en-US" dirty="0"/>
              <a:t>予備実験としてデータセットの分割と統合についての分類問題を行いモデルの結合の有効性を確認しました。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62</a:t>
            </a:fld>
            <a:endParaRPr kumimoji="1" lang="ja-JP" altLang="en-US" dirty="0"/>
          </a:p>
        </p:txBody>
      </p:sp>
    </p:spTree>
    <p:extLst>
      <p:ext uri="{BB962C8B-B14F-4D97-AF65-F5344CB8AC3E}">
        <p14:creationId xmlns:p14="http://schemas.microsoft.com/office/powerpoint/2010/main" val="2300648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今後の課題として、時間の都合上出来なかった</a:t>
            </a:r>
            <a:r>
              <a:rPr kumimoji="1" lang="en-US" altLang="ja-JP" dirty="0"/>
              <a:t>NAS</a:t>
            </a:r>
            <a:r>
              <a:rPr kumimoji="1" lang="ja-JP" altLang="en-US" dirty="0"/>
              <a:t>の実験をします。</a:t>
            </a:r>
            <a:endParaRPr kumimoji="1" lang="en-US" altLang="ja-JP" dirty="0"/>
          </a:p>
          <a:p>
            <a:r>
              <a:rPr kumimoji="1" lang="ja-JP" altLang="en-US" dirty="0"/>
              <a:t>提案されている様々な改良手法の中で、先ほど紹介した確率的なアーキテクチャ表現の</a:t>
            </a:r>
            <a:r>
              <a:rPr kumimoji="1" lang="en-US" altLang="ja-JP" dirty="0"/>
              <a:t>NAS</a:t>
            </a:r>
            <a:r>
              <a:rPr kumimoji="1" lang="ja-JP" altLang="en-US" dirty="0"/>
              <a:t>を実装し</a:t>
            </a:r>
            <a:endParaRPr kumimoji="1" lang="en-US" altLang="ja-JP" dirty="0"/>
          </a:p>
          <a:p>
            <a:r>
              <a:rPr kumimoji="1" lang="ja-JP" altLang="en-US" dirty="0"/>
              <a:t>任意の問題で実際にアーキテクチャの獲得とその性能評価を行うことが挙げられる。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63</a:t>
            </a:fld>
            <a:endParaRPr kumimoji="1" lang="ja-JP" altLang="en-US" dirty="0"/>
          </a:p>
        </p:txBody>
      </p:sp>
    </p:spTree>
    <p:extLst>
      <p:ext uri="{BB962C8B-B14F-4D97-AF65-F5344CB8AC3E}">
        <p14:creationId xmlns:p14="http://schemas.microsoft.com/office/powerpoint/2010/main" val="67001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ネットワークを最適化する手法は</a:t>
            </a:r>
            <a:r>
              <a:rPr kumimoji="1" lang="en-US" altLang="ja-JP" dirty="0"/>
              <a:t>Automated machine learning</a:t>
            </a:r>
            <a:r>
              <a:rPr kumimoji="1" lang="ja-JP" altLang="en-US" dirty="0"/>
              <a:t>と呼ばれてます</a:t>
            </a:r>
            <a:endParaRPr kumimoji="1" lang="en-US" altLang="ja-JP" dirty="0"/>
          </a:p>
          <a:p>
            <a:r>
              <a:rPr kumimoji="1" lang="ja-JP" altLang="en-US" dirty="0"/>
              <a:t>本発表では</a:t>
            </a:r>
            <a:r>
              <a:rPr kumimoji="1" lang="en-US" altLang="ja-JP" dirty="0"/>
              <a:t>AutoML</a:t>
            </a:r>
            <a:r>
              <a:rPr kumimoji="1" lang="ja-JP" altLang="en-US" dirty="0"/>
              <a:t>の実験の準備段階として</a:t>
            </a:r>
            <a:r>
              <a:rPr kumimoji="1" lang="en-US" altLang="ja-JP" dirty="0"/>
              <a:t>, </a:t>
            </a:r>
            <a:r>
              <a:rPr kumimoji="1" lang="ja-JP" altLang="en-US" dirty="0"/>
              <a:t>調査した</a:t>
            </a:r>
            <a:r>
              <a:rPr kumimoji="1" lang="en-US" altLang="ja-JP" dirty="0"/>
              <a:t>AutoML</a:t>
            </a:r>
            <a:r>
              <a:rPr kumimoji="1" lang="ja-JP" altLang="en-US" dirty="0"/>
              <a:t>の紹介をし、</a:t>
            </a:r>
            <a:endParaRPr kumimoji="1" lang="en-US" altLang="ja-JP" dirty="0"/>
          </a:p>
          <a:p>
            <a:r>
              <a:rPr kumimoji="1" lang="en-US" altLang="ja-JP" dirty="0"/>
              <a:t>AutoML</a:t>
            </a:r>
            <a:r>
              <a:rPr kumimoji="1" lang="ja-JP" altLang="en-US" dirty="0"/>
              <a:t>の実験のための予備実験をします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a:t>
            </a:fld>
            <a:endParaRPr kumimoji="1" lang="ja-JP" altLang="en-US" dirty="0"/>
          </a:p>
        </p:txBody>
      </p:sp>
    </p:spTree>
    <p:extLst>
      <p:ext uri="{BB962C8B-B14F-4D97-AF65-F5344CB8AC3E}">
        <p14:creationId xmlns:p14="http://schemas.microsoft.com/office/powerpoint/2010/main" val="17224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Automated machine learning</a:t>
            </a:r>
            <a:r>
              <a:rPr lang="ja-JP" altLang="en-US" dirty="0"/>
              <a:t>は機械学習の設計を自動化する</a:t>
            </a:r>
            <a:endParaRPr 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8</a:t>
            </a:fld>
            <a:endParaRPr kumimoji="1" lang="ja-JP" altLang="en-US"/>
          </a:p>
        </p:txBody>
      </p:sp>
    </p:spTree>
    <p:extLst>
      <p:ext uri="{BB962C8B-B14F-4D97-AF65-F5344CB8AC3E}">
        <p14:creationId xmlns:p14="http://schemas.microsoft.com/office/powerpoint/2010/main" val="26368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AutoML</a:t>
            </a:r>
            <a:r>
              <a:rPr lang="ja-JP" altLang="en-US" dirty="0"/>
              <a:t>の利点は</a:t>
            </a:r>
            <a:endParaRPr lang="en-US" altLang="ja-JP" dirty="0"/>
          </a:p>
          <a:p>
            <a:r>
              <a:rPr lang="ja-JP" altLang="en-US" dirty="0"/>
              <a:t>計算時間を削減</a:t>
            </a:r>
            <a:endParaRPr lang="en-US" altLang="ja-JP" dirty="0"/>
          </a:p>
          <a:p>
            <a:r>
              <a:rPr lang="ja-JP" altLang="en-US" dirty="0"/>
              <a:t>性能の向上</a:t>
            </a:r>
            <a:endParaRPr lang="en-US" altLang="ja-JP" dirty="0"/>
          </a:p>
          <a:p>
            <a:r>
              <a:rPr lang="ja-JP" altLang="en-US" dirty="0"/>
              <a:t>また機械が最適化するため、</a:t>
            </a:r>
            <a:r>
              <a:rPr lang="ja-JP" dirty="0"/>
              <a:t>アルゴリズムの評価</a:t>
            </a:r>
            <a:r>
              <a:rPr lang="ja-JP" altLang="en-US" dirty="0"/>
              <a:t>や</a:t>
            </a:r>
            <a:r>
              <a:rPr lang="ja-JP" dirty="0"/>
              <a:t>比較</a:t>
            </a:r>
            <a:r>
              <a:rPr lang="ja-JP" altLang="en-US" dirty="0"/>
              <a:t>が行いやすくなる</a:t>
            </a:r>
            <a:endParaRPr lang="en-US" altLang="ja-JP" dirty="0"/>
          </a:p>
          <a:p>
            <a:r>
              <a:rPr lang="ja-JP" altLang="en-US" dirty="0"/>
              <a:t>パラメータに関する知識を知らなくてもいい</a:t>
            </a:r>
            <a:endParaRPr 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9</a:t>
            </a:fld>
            <a:endParaRPr kumimoji="1" lang="ja-JP" altLang="en-US"/>
          </a:p>
        </p:txBody>
      </p:sp>
    </p:spTree>
    <p:extLst>
      <p:ext uri="{BB962C8B-B14F-4D97-AF65-F5344CB8AC3E}">
        <p14:creationId xmlns:p14="http://schemas.microsoft.com/office/powerpoint/2010/main" val="385680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今回はデータセットに注目した実験を行います？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11</a:t>
            </a:fld>
            <a:endParaRPr kumimoji="1" lang="ja-JP" altLang="en-US" dirty="0"/>
          </a:p>
        </p:txBody>
      </p:sp>
    </p:spTree>
    <p:extLst>
      <p:ext uri="{BB962C8B-B14F-4D97-AF65-F5344CB8AC3E}">
        <p14:creationId xmlns:p14="http://schemas.microsoft.com/office/powerpoint/2010/main" val="180821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a:t>を行う際のパラメータ調整手法この図のように分類される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12</a:t>
            </a:fld>
            <a:endParaRPr kumimoji="1" lang="ja-JP" altLang="en-US" dirty="0"/>
          </a:p>
        </p:txBody>
      </p:sp>
    </p:spTree>
    <p:extLst>
      <p:ext uri="{BB962C8B-B14F-4D97-AF65-F5344CB8AC3E}">
        <p14:creationId xmlns:p14="http://schemas.microsoft.com/office/powerpoint/2010/main" val="239607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パラメータ調整ではこの生成評価の原理を利用する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14</a:t>
            </a:fld>
            <a:endParaRPr kumimoji="1" lang="ja-JP" altLang="en-US" dirty="0"/>
          </a:p>
        </p:txBody>
      </p:sp>
    </p:spTree>
    <p:extLst>
      <p:ext uri="{BB962C8B-B14F-4D97-AF65-F5344CB8AC3E}">
        <p14:creationId xmlns:p14="http://schemas.microsoft.com/office/powerpoint/2010/main" val="228854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53489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5773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8638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50402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1309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7375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578305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93592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24562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407999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7721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1800"/>
            </a:lvl4pPr>
            <a:lvl5pPr>
              <a:defRPr sz="18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557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70592956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3195769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418160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7797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9105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2254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24962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332605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5990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6973EBF-287C-49D2-8289-D4366588353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60651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385908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1155492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084747"/>
            <a:ext cx="9141714"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9143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タイトル 1">
            <a:extLst>
              <a:ext uri="{FF2B5EF4-FFF2-40B4-BE49-F238E27FC236}">
                <a16:creationId xmlns:a16="http://schemas.microsoft.com/office/drawing/2014/main" id="{EAF52D95-7820-4498-B256-6F71D06ED45A}"/>
              </a:ext>
            </a:extLst>
          </p:cNvPr>
          <p:cNvSpPr>
            <a:spLocks noGrp="1"/>
          </p:cNvSpPr>
          <p:nvPr>
            <p:ph type="ctrTitle"/>
          </p:nvPr>
        </p:nvSpPr>
        <p:spPr>
          <a:xfrm>
            <a:off x="565443" y="2076450"/>
            <a:ext cx="8013114" cy="1345134"/>
          </a:xfrm>
        </p:spPr>
        <p:txBody>
          <a:bodyPr anchor="ctr">
            <a:normAutofit/>
          </a:bodyPr>
          <a:lstStyle/>
          <a:p>
            <a:r>
              <a:rPr lang="ja-JP" altLang="en-US" dirty="0">
                <a:solidFill>
                  <a:srgbClr val="FFFFFF"/>
                </a:solidFill>
              </a:rPr>
              <a:t>進化的手法に基づく</a:t>
            </a:r>
            <a:br>
              <a:rPr lang="en-US" altLang="ja-JP" dirty="0">
                <a:solidFill>
                  <a:srgbClr val="FFFFFF"/>
                </a:solidFill>
              </a:rPr>
            </a:br>
            <a:r>
              <a:rPr lang="ja-JP" altLang="en-US" dirty="0">
                <a:solidFill>
                  <a:srgbClr val="FFFFFF"/>
                </a:solidFill>
              </a:rPr>
              <a:t>深層学習の構築に関する研究</a:t>
            </a:r>
            <a:endParaRPr kumimoji="1" lang="ja-JP" altLang="en-US" dirty="0">
              <a:solidFill>
                <a:srgbClr val="FFFFFF"/>
              </a:solidFill>
            </a:endParaRPr>
          </a:p>
        </p:txBody>
      </p:sp>
      <p:sp>
        <p:nvSpPr>
          <p:cNvPr id="3" name="字幕 2">
            <a:extLst>
              <a:ext uri="{FF2B5EF4-FFF2-40B4-BE49-F238E27FC236}">
                <a16:creationId xmlns:a16="http://schemas.microsoft.com/office/drawing/2014/main" id="{2133C2F5-7C7D-4A63-AD48-A2BAAF8DE601}"/>
              </a:ext>
            </a:extLst>
          </p:cNvPr>
          <p:cNvSpPr>
            <a:spLocks noGrp="1"/>
          </p:cNvSpPr>
          <p:nvPr>
            <p:ph type="subTitle" idx="1"/>
          </p:nvPr>
        </p:nvSpPr>
        <p:spPr>
          <a:xfrm>
            <a:off x="878681" y="4473360"/>
            <a:ext cx="7101908" cy="865639"/>
          </a:xfrm>
        </p:spPr>
        <p:txBody>
          <a:bodyPr anchor="ctr">
            <a:normAutofit/>
          </a:bodyPr>
          <a:lstStyle/>
          <a:p>
            <a:r>
              <a:rPr kumimoji="1" lang="ja-JP" altLang="en-US" sz="2400" dirty="0">
                <a:solidFill>
                  <a:srgbClr val="000000"/>
                </a:solidFill>
              </a:rPr>
              <a:t>ソフトウェアシステム研究グループ</a:t>
            </a:r>
            <a:endParaRPr kumimoji="1" lang="en-US" altLang="ja-JP" sz="2400" dirty="0">
              <a:solidFill>
                <a:srgbClr val="000000"/>
              </a:solidFill>
            </a:endParaRPr>
          </a:p>
          <a:p>
            <a:r>
              <a:rPr lang="en-US" altLang="ja-JP" sz="2400" dirty="0">
                <a:solidFill>
                  <a:srgbClr val="000000"/>
                </a:solidFill>
              </a:rPr>
              <a:t>B4 </a:t>
            </a:r>
            <a:r>
              <a:rPr lang="ja-JP" altLang="en-US" sz="2400" dirty="0">
                <a:solidFill>
                  <a:srgbClr val="000000"/>
                </a:solidFill>
              </a:rPr>
              <a:t>杉山竜弥</a:t>
            </a:r>
            <a:endParaRPr kumimoji="1" lang="ja-JP" altLang="en-US" sz="2400" dirty="0">
              <a:solidFill>
                <a:srgbClr val="000000"/>
              </a:solidFill>
            </a:endParaRPr>
          </a:p>
        </p:txBody>
      </p:sp>
      <p:sp>
        <p:nvSpPr>
          <p:cNvPr id="4" name="スライド番号プレースホルダー 3">
            <a:extLst>
              <a:ext uri="{FF2B5EF4-FFF2-40B4-BE49-F238E27FC236}">
                <a16:creationId xmlns:a16="http://schemas.microsoft.com/office/drawing/2014/main" id="{117AAEA9-DE53-4165-8904-47A47F037274}"/>
              </a:ext>
            </a:extLst>
          </p:cNvPr>
          <p:cNvSpPr>
            <a:spLocks noGrp="1"/>
          </p:cNvSpPr>
          <p:nvPr>
            <p:ph type="sldNum" sz="quarter" idx="12"/>
          </p:nvPr>
        </p:nvSpPr>
        <p:spPr>
          <a:xfrm>
            <a:off x="8150511" y="6223702"/>
            <a:ext cx="428046" cy="314067"/>
          </a:xfrm>
        </p:spPr>
        <p:txBody>
          <a:bodyPr>
            <a:noAutofit/>
          </a:bodyPr>
          <a:lstStyle/>
          <a:p>
            <a:pPr>
              <a:spcAft>
                <a:spcPts val="600"/>
              </a:spcAft>
            </a:pPr>
            <a:fld id="{C4CD1851-4943-4D29-B153-35642A3D04B9}" type="slidenum">
              <a:rPr kumimoji="1" lang="ja-JP" altLang="en-US">
                <a:solidFill>
                  <a:srgbClr val="898989"/>
                </a:solidFill>
              </a:rPr>
              <a:pPr>
                <a:spcAft>
                  <a:spcPts val="600"/>
                </a:spcAft>
              </a:pPr>
              <a:t>1</a:t>
            </a:fld>
            <a:endParaRPr kumimoji="1" lang="ja-JP" altLang="en-US" dirty="0">
              <a:solidFill>
                <a:srgbClr val="898989"/>
              </a:solidFill>
            </a:endParaRPr>
          </a:p>
        </p:txBody>
      </p:sp>
    </p:spTree>
    <p:extLst>
      <p:ext uri="{BB962C8B-B14F-4D97-AF65-F5344CB8AC3E}">
        <p14:creationId xmlns:p14="http://schemas.microsoft.com/office/powerpoint/2010/main" val="156572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24AF0-EAEE-4037-9E36-03417E7FE830}"/>
              </a:ext>
            </a:extLst>
          </p:cNvPr>
          <p:cNvSpPr>
            <a:spLocks noGrp="1"/>
          </p:cNvSpPr>
          <p:nvPr>
            <p:ph type="title"/>
          </p:nvPr>
        </p:nvSpPr>
        <p:spPr/>
        <p:txBody>
          <a:bodyPr>
            <a:normAutofit/>
          </a:bodyPr>
          <a:lstStyle/>
          <a:p>
            <a:r>
              <a:rPr kumimoji="1" lang="en-US" altLang="ja-JP" sz="4000" dirty="0"/>
              <a:t>AutoML</a:t>
            </a:r>
            <a:endParaRPr kumimoji="1" lang="ja-JP" altLang="en-US" sz="4000" dirty="0"/>
          </a:p>
        </p:txBody>
      </p:sp>
      <p:sp>
        <p:nvSpPr>
          <p:cNvPr id="3" name="コンテンツ プレースホルダー 2">
            <a:extLst>
              <a:ext uri="{FF2B5EF4-FFF2-40B4-BE49-F238E27FC236}">
                <a16:creationId xmlns:a16="http://schemas.microsoft.com/office/drawing/2014/main" id="{2E92304A-137F-4AF7-BFE6-8F221107C245}"/>
              </a:ext>
            </a:extLst>
          </p:cNvPr>
          <p:cNvSpPr>
            <a:spLocks noGrp="1"/>
          </p:cNvSpPr>
          <p:nvPr>
            <p:ph idx="1"/>
          </p:nvPr>
        </p:nvSpPr>
        <p:spPr/>
        <p:txBody>
          <a:bodyPr>
            <a:normAutofit/>
          </a:bodyPr>
          <a:lstStyle/>
          <a:p>
            <a:pPr marL="0" indent="0">
              <a:buNone/>
            </a:pPr>
            <a:r>
              <a:rPr lang="ja-JP" altLang="en-US" sz="2800" dirty="0"/>
              <a:t>２つのカテゴリがある</a:t>
            </a:r>
            <a:endParaRPr lang="en-US" altLang="ja-JP" sz="2800" dirty="0"/>
          </a:p>
          <a:p>
            <a:pPr marL="0" indent="0">
              <a:buNone/>
            </a:pPr>
            <a:endParaRPr kumimoji="1" lang="en-US" altLang="ja-JP" sz="2800" dirty="0"/>
          </a:p>
          <a:p>
            <a:r>
              <a:rPr kumimoji="1" lang="ja-JP" altLang="en-US" sz="2800" dirty="0"/>
              <a:t>モデル</a:t>
            </a:r>
            <a:r>
              <a:rPr lang="ja-JP" altLang="en-US" sz="2800" dirty="0"/>
              <a:t>を最適化</a:t>
            </a:r>
            <a:endParaRPr kumimoji="1" lang="en-US" altLang="ja-JP" sz="2800" dirty="0"/>
          </a:p>
          <a:p>
            <a:r>
              <a:rPr lang="ja-JP" altLang="en-US" sz="2800" dirty="0"/>
              <a:t>データセットを最適化</a:t>
            </a:r>
            <a:endParaRPr kumimoji="1" lang="ja-JP" altLang="en-US" sz="2800" dirty="0"/>
          </a:p>
        </p:txBody>
      </p:sp>
      <p:sp>
        <p:nvSpPr>
          <p:cNvPr id="4" name="スライド番号プレースホルダー 3">
            <a:extLst>
              <a:ext uri="{FF2B5EF4-FFF2-40B4-BE49-F238E27FC236}">
                <a16:creationId xmlns:a16="http://schemas.microsoft.com/office/drawing/2014/main" id="{B895B068-F76D-4A78-8857-114411926636}"/>
              </a:ext>
            </a:extLst>
          </p:cNvPr>
          <p:cNvSpPr>
            <a:spLocks noGrp="1"/>
          </p:cNvSpPr>
          <p:nvPr>
            <p:ph type="sldNum" sz="quarter" idx="12"/>
          </p:nvPr>
        </p:nvSpPr>
        <p:spPr/>
        <p:txBody>
          <a:bodyPr/>
          <a:lstStyle/>
          <a:p>
            <a:fld id="{C4CD1851-4943-4D29-B153-35642A3D04B9}" type="slidenum">
              <a:rPr kumimoji="1" lang="ja-JP" altLang="en-US" smtClean="0"/>
              <a:t>10</a:t>
            </a:fld>
            <a:endParaRPr kumimoji="1" lang="ja-JP" altLang="en-US" dirty="0"/>
          </a:p>
        </p:txBody>
      </p:sp>
    </p:spTree>
    <p:extLst>
      <p:ext uri="{BB962C8B-B14F-4D97-AF65-F5344CB8AC3E}">
        <p14:creationId xmlns:p14="http://schemas.microsoft.com/office/powerpoint/2010/main" val="196787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24AF0-EAEE-4037-9E36-03417E7FE830}"/>
              </a:ext>
            </a:extLst>
          </p:cNvPr>
          <p:cNvSpPr>
            <a:spLocks noGrp="1"/>
          </p:cNvSpPr>
          <p:nvPr>
            <p:ph type="title"/>
          </p:nvPr>
        </p:nvSpPr>
        <p:spPr/>
        <p:txBody>
          <a:bodyPr>
            <a:normAutofit/>
          </a:bodyPr>
          <a:lstStyle/>
          <a:p>
            <a:r>
              <a:rPr kumimoji="1" lang="en-US" altLang="ja-JP" sz="4000" dirty="0"/>
              <a:t>AutoML</a:t>
            </a:r>
            <a:endParaRPr kumimoji="1" lang="ja-JP" altLang="en-US" sz="4000" dirty="0"/>
          </a:p>
        </p:txBody>
      </p:sp>
      <p:sp>
        <p:nvSpPr>
          <p:cNvPr id="3" name="コンテンツ プレースホルダー 2">
            <a:extLst>
              <a:ext uri="{FF2B5EF4-FFF2-40B4-BE49-F238E27FC236}">
                <a16:creationId xmlns:a16="http://schemas.microsoft.com/office/drawing/2014/main" id="{2E92304A-137F-4AF7-BFE6-8F221107C245}"/>
              </a:ext>
            </a:extLst>
          </p:cNvPr>
          <p:cNvSpPr>
            <a:spLocks noGrp="1"/>
          </p:cNvSpPr>
          <p:nvPr>
            <p:ph idx="1"/>
          </p:nvPr>
        </p:nvSpPr>
        <p:spPr/>
        <p:txBody>
          <a:bodyPr>
            <a:normAutofit/>
          </a:bodyPr>
          <a:lstStyle/>
          <a:p>
            <a:pPr marL="0" indent="0">
              <a:buNone/>
            </a:pPr>
            <a:r>
              <a:rPr lang="ja-JP" altLang="en-US" sz="2800" dirty="0"/>
              <a:t>２つのカテゴリがある</a:t>
            </a:r>
            <a:endParaRPr lang="en-US" altLang="ja-JP" sz="2800" dirty="0"/>
          </a:p>
          <a:p>
            <a:pPr marL="0" indent="0">
              <a:buNone/>
            </a:pPr>
            <a:endParaRPr kumimoji="1" lang="en-US" altLang="ja-JP" sz="2800" dirty="0"/>
          </a:p>
          <a:p>
            <a:r>
              <a:rPr kumimoji="1" lang="ja-JP" altLang="en-US" sz="2800" dirty="0"/>
              <a:t>モデル</a:t>
            </a:r>
            <a:r>
              <a:rPr lang="ja-JP" altLang="en-US" sz="2800" dirty="0"/>
              <a:t>を最適化</a:t>
            </a:r>
            <a:endParaRPr kumimoji="1" lang="en-US" altLang="ja-JP" sz="2800" dirty="0"/>
          </a:p>
          <a:p>
            <a:r>
              <a:rPr lang="ja-JP" altLang="en-US" sz="3600" dirty="0"/>
              <a:t>データセットを最適化</a:t>
            </a:r>
            <a:endParaRPr kumimoji="1" lang="ja-JP" altLang="en-US" sz="3600" dirty="0"/>
          </a:p>
        </p:txBody>
      </p:sp>
      <p:sp>
        <p:nvSpPr>
          <p:cNvPr id="4" name="スライド番号プレースホルダー 3">
            <a:extLst>
              <a:ext uri="{FF2B5EF4-FFF2-40B4-BE49-F238E27FC236}">
                <a16:creationId xmlns:a16="http://schemas.microsoft.com/office/drawing/2014/main" id="{B895B068-F76D-4A78-8857-114411926636}"/>
              </a:ext>
            </a:extLst>
          </p:cNvPr>
          <p:cNvSpPr>
            <a:spLocks noGrp="1"/>
          </p:cNvSpPr>
          <p:nvPr>
            <p:ph type="sldNum" sz="quarter" idx="12"/>
          </p:nvPr>
        </p:nvSpPr>
        <p:spPr/>
        <p:txBody>
          <a:bodyPr/>
          <a:lstStyle/>
          <a:p>
            <a:fld id="{C4CD1851-4943-4D29-B153-35642A3D04B9}" type="slidenum">
              <a:rPr kumimoji="1" lang="ja-JP" altLang="en-US" smtClean="0"/>
              <a:t>11</a:t>
            </a:fld>
            <a:endParaRPr kumimoji="1" lang="ja-JP" altLang="en-US" dirty="0"/>
          </a:p>
        </p:txBody>
      </p:sp>
    </p:spTree>
    <p:extLst>
      <p:ext uri="{BB962C8B-B14F-4D97-AF65-F5344CB8AC3E}">
        <p14:creationId xmlns:p14="http://schemas.microsoft.com/office/powerpoint/2010/main" val="326200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3"/>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Tree>
    <p:extLst>
      <p:ext uri="{BB962C8B-B14F-4D97-AF65-F5344CB8AC3E}">
        <p14:creationId xmlns:p14="http://schemas.microsoft.com/office/powerpoint/2010/main" val="122344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847725" y="1691322"/>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398146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(a)単純な生成・評価法</a:t>
            </a:r>
            <a:endParaRPr lang="en-US" altLang="ja-JP" sz="3200" b="1"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5" y="1828801"/>
            <a:ext cx="7738630" cy="4351337"/>
          </a:xfrm>
        </p:spPr>
        <p:txBody>
          <a:bodyPr vert="horz" lIns="91440" tIns="45720" rIns="91440" bIns="45720" rtlCol="0" anchor="t">
            <a:normAutofit/>
          </a:bodyPr>
          <a:lstStyle/>
          <a:p>
            <a:pPr marL="0" indent="0">
              <a:buNone/>
            </a:pPr>
            <a:r>
              <a:rPr lang="ja-JP" altLang="en-US" sz="2400" dirty="0">
                <a:ea typeface="ＭＳ Ｐゴシック"/>
              </a:rPr>
              <a:t>候補となる設定を生成</a:t>
            </a:r>
            <a:r>
              <a:rPr lang="en-US" altLang="ja-JP" sz="2400" dirty="0">
                <a:ea typeface="ＭＳ Ｐゴシック"/>
              </a:rPr>
              <a:t>, </a:t>
            </a:r>
            <a:r>
              <a:rPr lang="ja-JP" altLang="en-US" sz="2400" dirty="0">
                <a:ea typeface="ＭＳ Ｐゴシック"/>
              </a:rPr>
              <a:t>評価して最適な設定を探索</a:t>
            </a:r>
            <a:r>
              <a:rPr lang="en-US" altLang="ja-JP" sz="2400" dirty="0">
                <a:ea typeface="ＭＳ Ｐゴシック"/>
              </a:rPr>
              <a:t>.</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14</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40E7932A-ACCF-406C-83D6-FAF0C215CC5D}"/>
              </a:ext>
            </a:extLst>
          </p:cNvPr>
          <p:cNvPicPr>
            <a:picLocks noChangeAspect="1"/>
          </p:cNvPicPr>
          <p:nvPr/>
        </p:nvPicPr>
        <p:blipFill rotWithShape="1">
          <a:blip r:embed="rId3"/>
          <a:srcRect r="67995"/>
          <a:stretch/>
        </p:blipFill>
        <p:spPr>
          <a:xfrm>
            <a:off x="3041139" y="2612128"/>
            <a:ext cx="2924042" cy="4109348"/>
          </a:xfrm>
          <a:prstGeom prst="rect">
            <a:avLst/>
          </a:prstGeom>
        </p:spPr>
      </p:pic>
    </p:spTree>
    <p:extLst>
      <p:ext uri="{BB962C8B-B14F-4D97-AF65-F5344CB8AC3E}">
        <p14:creationId xmlns:p14="http://schemas.microsoft.com/office/powerpoint/2010/main" val="399705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4758170" y="2319992"/>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147992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(b)反復的生成・評価法</a:t>
            </a:r>
            <a:endParaRPr lang="en-US" altLang="ja-JP" sz="3600"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4" y="1828801"/>
            <a:ext cx="7748155" cy="4351337"/>
          </a:xfrm>
        </p:spPr>
        <p:txBody>
          <a:bodyPr vert="horz" lIns="91440" tIns="45720" rIns="91440" bIns="45720" rtlCol="0" anchor="t">
            <a:normAutofit/>
          </a:bodyPr>
          <a:lstStyle/>
          <a:p>
            <a:pPr marL="0" indent="0">
              <a:buNone/>
            </a:pPr>
            <a:r>
              <a:rPr lang="ja-JP" sz="2400" dirty="0">
                <a:ea typeface="ＭＳ Ｐゴシック"/>
              </a:rPr>
              <a:t>生成した</a:t>
            </a:r>
            <a:r>
              <a:rPr lang="ja-JP" altLang="en-US" sz="2400" dirty="0">
                <a:ea typeface="ＭＳ Ｐゴシック"/>
              </a:rPr>
              <a:t>内</a:t>
            </a:r>
            <a:r>
              <a:rPr lang="ja-JP" sz="2400" dirty="0">
                <a:ea typeface="ＭＳ Ｐゴシック"/>
              </a:rPr>
              <a:t>の</a:t>
            </a:r>
            <a:r>
              <a:rPr lang="ja-JP" altLang="en-US" sz="2400" dirty="0">
                <a:ea typeface="ＭＳ Ｐゴシック"/>
              </a:rPr>
              <a:t>最優設定を利用して</a:t>
            </a:r>
            <a:r>
              <a:rPr lang="en-US" altLang="ja-JP" sz="2400" dirty="0">
                <a:ea typeface="ＭＳ Ｐゴシック"/>
              </a:rPr>
              <a:t>, </a:t>
            </a:r>
            <a:r>
              <a:rPr lang="ja-JP" altLang="en-US" sz="2400" dirty="0">
                <a:ea typeface="ＭＳ Ｐゴシック"/>
              </a:rPr>
              <a:t>反復的に生成・探索</a:t>
            </a:r>
            <a:r>
              <a:rPr lang="en-US" altLang="ja-JP" sz="2400" dirty="0">
                <a:ea typeface="ＭＳ Ｐゴシック"/>
              </a:rPr>
              <a:t>.</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16</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7ECF3113-291B-4CF3-821B-CBC12CFE3E92}"/>
              </a:ext>
            </a:extLst>
          </p:cNvPr>
          <p:cNvPicPr>
            <a:picLocks noChangeAspect="1"/>
          </p:cNvPicPr>
          <p:nvPr/>
        </p:nvPicPr>
        <p:blipFill rotWithShape="1">
          <a:blip r:embed="rId2"/>
          <a:srcRect l="30420" r="33897"/>
          <a:stretch/>
        </p:blipFill>
        <p:spPr>
          <a:xfrm>
            <a:off x="2786629" y="2246369"/>
            <a:ext cx="3260242" cy="4109348"/>
          </a:xfrm>
          <a:prstGeom prst="rect">
            <a:avLst/>
          </a:prstGeom>
        </p:spPr>
      </p:pic>
    </p:spTree>
    <p:extLst>
      <p:ext uri="{BB962C8B-B14F-4D97-AF65-F5344CB8AC3E}">
        <p14:creationId xmlns:p14="http://schemas.microsoft.com/office/powerpoint/2010/main" val="312131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857250" y="2963614"/>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74335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(c)高レベルの生成・評価方法</a:t>
            </a:r>
            <a:endParaRPr lang="en-US" altLang="ja-JP" sz="3600"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5" y="1828801"/>
            <a:ext cx="7886700" cy="4351337"/>
          </a:xfrm>
        </p:spPr>
        <p:txBody>
          <a:bodyPr vert="horz" lIns="91440" tIns="45720" rIns="91440" bIns="45720" rtlCol="0" anchor="t">
            <a:normAutofit/>
          </a:bodyPr>
          <a:lstStyle/>
          <a:p>
            <a:pPr marL="0" indent="0">
              <a:buNone/>
            </a:pPr>
            <a:r>
              <a:rPr lang="ja-JP" altLang="en-US" sz="2400" dirty="0">
                <a:ea typeface="ＭＳ Ｐゴシック"/>
              </a:rPr>
              <a:t>既存の探索手法で少数精鋭の設定を生成し</a:t>
            </a:r>
            <a:r>
              <a:rPr lang="en-US" altLang="ja-JP" sz="2400" dirty="0">
                <a:ea typeface="ＭＳ Ｐゴシック"/>
              </a:rPr>
              <a:t>, </a:t>
            </a:r>
          </a:p>
          <a:p>
            <a:pPr marL="0" indent="0">
              <a:buNone/>
            </a:pPr>
            <a:r>
              <a:rPr lang="ja-JP" altLang="en-US" sz="2400" dirty="0">
                <a:ea typeface="ＭＳ Ｐゴシック"/>
              </a:rPr>
              <a:t>慎重に評価して探索</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18</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6B6FA134-6A6D-4507-A7C1-A12883400533}"/>
              </a:ext>
            </a:extLst>
          </p:cNvPr>
          <p:cNvPicPr>
            <a:picLocks noChangeAspect="1"/>
          </p:cNvPicPr>
          <p:nvPr/>
        </p:nvPicPr>
        <p:blipFill rotWithShape="1">
          <a:blip r:embed="rId2"/>
          <a:srcRect l="64863" r="-546"/>
          <a:stretch/>
        </p:blipFill>
        <p:spPr>
          <a:xfrm>
            <a:off x="3027604" y="2678803"/>
            <a:ext cx="3260242" cy="4109348"/>
          </a:xfrm>
          <a:prstGeom prst="rect">
            <a:avLst/>
          </a:prstGeom>
        </p:spPr>
      </p:pic>
    </p:spTree>
    <p:extLst>
      <p:ext uri="{BB962C8B-B14F-4D97-AF65-F5344CB8AC3E}">
        <p14:creationId xmlns:p14="http://schemas.microsoft.com/office/powerpoint/2010/main" val="382933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lstStyle/>
          <a:p>
            <a:r>
              <a:rPr kumimoji="1" lang="ja-JP" altLang="en-US" dirty="0"/>
              <a:t>評価法</a:t>
            </a:r>
          </a:p>
        </p:txBody>
      </p:sp>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a:xfrm>
            <a:off x="633845" y="1743503"/>
            <a:ext cx="7886700" cy="4351337"/>
          </a:xfrm>
        </p:spPr>
        <p:txBody>
          <a:bodyPr vert="horz" lIns="91440" tIns="45720" rIns="91440" bIns="45720" rtlCol="0" anchor="t">
            <a:normAutofit/>
          </a:bodyPr>
          <a:lstStyle/>
          <a:p>
            <a:pPr marL="0" indent="0">
              <a:buNone/>
            </a:pPr>
            <a:r>
              <a:rPr lang="ja-JP" altLang="en-US" sz="2800">
                <a:ea typeface="ＭＳ Ｐゴシック"/>
              </a:rPr>
              <a:t>(1)繰り返し評価法</a:t>
            </a:r>
            <a:endParaRPr lang="en-US" altLang="ja-JP" sz="2800">
              <a:ea typeface="ＭＳ Ｐゴシック"/>
              <a:cs typeface="Calibri"/>
            </a:endParaRPr>
          </a:p>
          <a:p>
            <a:pPr marL="0" indent="0">
              <a:buNone/>
            </a:pPr>
            <a:r>
              <a:rPr lang="en-US" altLang="ja-JP" sz="2800">
                <a:ea typeface="ＭＳ Ｐゴシック"/>
              </a:rPr>
              <a:t>(2)F-Racing</a:t>
            </a:r>
            <a:endParaRPr lang="en-US" altLang="ja-JP" sz="2800">
              <a:ea typeface="ＭＳ Ｐゴシック"/>
              <a:cs typeface="Calibri"/>
            </a:endParaRPr>
          </a:p>
          <a:p>
            <a:pPr marL="0" indent="0">
              <a:buNone/>
            </a:pPr>
            <a:r>
              <a:rPr lang="en-US" altLang="ja-JP" sz="2800">
                <a:ea typeface="ＭＳ Ｐゴシック"/>
                <a:cs typeface="Calibri"/>
              </a:rPr>
              <a:t>(3)</a:t>
            </a:r>
            <a:r>
              <a:rPr lang="ja-JP" altLang="en-US" sz="2800">
                <a:ea typeface="ＭＳ Ｐゴシック"/>
                <a:cs typeface="Calibri"/>
              </a:rPr>
              <a:t>インテンシフィケーション</a:t>
            </a:r>
            <a:r>
              <a:rPr lang="en-US" sz="2800">
                <a:ea typeface="ＭＳ Ｐゴシック"/>
                <a:cs typeface="Calibri"/>
              </a:rPr>
              <a:t>(</a:t>
            </a:r>
            <a:r>
              <a:rPr lang="ja-JP" altLang="en-US" sz="2800">
                <a:ea typeface="ＭＳ Ｐゴシック"/>
                <a:cs typeface="Calibri"/>
              </a:rPr>
              <a:t>強化</a:t>
            </a:r>
            <a:r>
              <a:rPr lang="en-US" sz="2800">
                <a:ea typeface="ＭＳ Ｐゴシック"/>
                <a:cs typeface="Calibri"/>
              </a:rPr>
              <a:t>)</a:t>
            </a:r>
            <a:endParaRPr lang="ja-JP" altLang="en-US" sz="2800">
              <a:ea typeface="+mn-lt"/>
              <a:cs typeface="+mn-lt"/>
            </a:endParaRPr>
          </a:p>
          <a:p>
            <a:pPr marL="0" indent="0">
              <a:buNone/>
            </a:pPr>
            <a:r>
              <a:rPr lang="en-US" altLang="ja-JP" sz="2800">
                <a:ea typeface="ＭＳ Ｐゴシック"/>
                <a:cs typeface="Calibri"/>
              </a:rPr>
              <a:t>(4)</a:t>
            </a:r>
            <a:r>
              <a:rPr lang="ja-JP" altLang="en-US" sz="2800">
                <a:ea typeface="ＭＳ Ｐゴシック"/>
                <a:cs typeface="Calibri"/>
              </a:rPr>
              <a:t>シャープニング </a:t>
            </a:r>
            <a:endParaRPr lang="en-US" sz="2800">
              <a:ea typeface="ＭＳ Ｐゴシック"/>
              <a:cs typeface="+mn-lt"/>
            </a:endParaRPr>
          </a:p>
          <a:p>
            <a:pPr marL="0" indent="0">
              <a:buNone/>
            </a:pPr>
            <a:r>
              <a:rPr lang="en-US" altLang="ja-JP" sz="2800">
                <a:ea typeface="ＭＳ Ｐゴシック"/>
                <a:cs typeface="Calibri"/>
              </a:rPr>
              <a:t>(5)</a:t>
            </a:r>
            <a:r>
              <a:rPr lang="ja-JP" altLang="en-US" sz="2800">
                <a:ea typeface="ＭＳ Ｐゴシック"/>
                <a:cs typeface="Calibri"/>
              </a:rPr>
              <a:t>アダプティブキャッピング </a:t>
            </a:r>
            <a:endParaRPr lang="en-US" sz="2800">
              <a:ea typeface="+mn-lt"/>
              <a:cs typeface="+mn-lt"/>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19</a:t>
            </a:fld>
            <a:endParaRPr kumimoji="1" lang="ja-JP" altLang="en-US"/>
          </a:p>
        </p:txBody>
      </p:sp>
    </p:spTree>
    <p:extLst>
      <p:ext uri="{BB962C8B-B14F-4D97-AF65-F5344CB8AC3E}">
        <p14:creationId xmlns:p14="http://schemas.microsoft.com/office/powerpoint/2010/main" val="329531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2</a:t>
            </a:fld>
            <a:endParaRPr kumimoji="1" lang="ja-JP" altLang="en-US" dirty="0"/>
          </a:p>
        </p:txBody>
      </p:sp>
    </p:spTree>
    <p:extLst>
      <p:ext uri="{BB962C8B-B14F-4D97-AF65-F5344CB8AC3E}">
        <p14:creationId xmlns:p14="http://schemas.microsoft.com/office/powerpoint/2010/main" val="209342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rmAutofit/>
          </a:bodyPr>
          <a:lstStyle/>
          <a:p>
            <a:pPr marL="0" indent="0">
              <a:buNone/>
            </a:pPr>
            <a:r>
              <a:rPr lang="ja-JP" altLang="en-US" sz="2800">
                <a:ea typeface="ＭＳ Ｐゴシック"/>
              </a:rPr>
              <a:t>(1)繰り返し評価法</a:t>
            </a:r>
            <a:endParaRPr lang="en-US" altLang="ja-JP" sz="2800">
              <a:ea typeface="ＭＳ Ｐゴシック"/>
              <a:cs typeface="Calibri"/>
            </a:endParaRPr>
          </a:p>
          <a:p>
            <a:pPr marL="0" indent="0">
              <a:buNone/>
            </a:pPr>
            <a:r>
              <a:rPr lang="ja-JP" altLang="en-US" sz="2400">
                <a:ea typeface="ＭＳ Ｐゴシック"/>
              </a:rPr>
              <a:t>複数回の評価を</a:t>
            </a:r>
            <a:r>
              <a:rPr lang="en-US" altLang="ja-JP" sz="2400" dirty="0">
                <a:ea typeface="ＭＳ Ｐゴシック"/>
              </a:rPr>
              <a:t>, </a:t>
            </a:r>
            <a:r>
              <a:rPr lang="ja-JP" altLang="en-US" sz="2400">
                <a:ea typeface="ＭＳ Ｐゴシック"/>
              </a:rPr>
              <a:t>平均することなどで評価する手法</a:t>
            </a:r>
            <a:r>
              <a:rPr lang="en-US" altLang="ja-JP" sz="2400" dirty="0">
                <a:ea typeface="ＭＳ Ｐゴシック"/>
              </a:rPr>
              <a:t>.</a:t>
            </a:r>
            <a:endParaRPr lang="en-US" alt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en-US" altLang="ja-JP" sz="2800">
                <a:ea typeface="ＭＳ Ｐゴシック"/>
              </a:rPr>
              <a:t>(2)F-Racing</a:t>
            </a:r>
            <a:endParaRPr lang="en-US" altLang="ja-JP" sz="2800">
              <a:ea typeface="ＭＳ Ｐゴシック"/>
              <a:cs typeface="Calibri"/>
            </a:endParaRPr>
          </a:p>
          <a:p>
            <a:pPr marL="0" indent="0">
              <a:buNone/>
            </a:pPr>
            <a:r>
              <a:rPr lang="ja-JP" altLang="en-US" sz="2400">
                <a:ea typeface="ＭＳ Ｐゴシック"/>
              </a:rPr>
              <a:t>統計的に劣る評価の設定を段階的に排除し</a:t>
            </a:r>
            <a:r>
              <a:rPr lang="en-US" altLang="ja-JP" sz="2400" dirty="0">
                <a:ea typeface="ＭＳ Ｐゴシック"/>
              </a:rPr>
              <a:t>, </a:t>
            </a:r>
            <a:endParaRPr lang="en-US" altLang="ja-JP" sz="2400">
              <a:ea typeface="ＭＳ Ｐゴシック"/>
            </a:endParaRPr>
          </a:p>
          <a:p>
            <a:pPr marL="0" indent="0">
              <a:buNone/>
            </a:pPr>
            <a:r>
              <a:rPr lang="ja-JP" altLang="en-US" sz="2400">
                <a:ea typeface="ＭＳ Ｐゴシック"/>
              </a:rPr>
              <a:t>有望な候補に計算を集中する手法</a:t>
            </a:r>
            <a:r>
              <a:rPr lang="en-US" altLang="ja-JP" sz="2400">
                <a:ea typeface="ＭＳ Ｐゴシック"/>
              </a:rPr>
              <a:t>.</a:t>
            </a:r>
            <a:endParaRPr lang="en-US" altLang="ja-JP" sz="240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20</a:t>
            </a:fld>
            <a:endParaRPr kumimoji="1" lang="ja-JP" altLang="en-US"/>
          </a:p>
        </p:txBody>
      </p:sp>
      <p:sp>
        <p:nvSpPr>
          <p:cNvPr id="8" name="タイトル 1">
            <a:extLst>
              <a:ext uri="{FF2B5EF4-FFF2-40B4-BE49-F238E27FC236}">
                <a16:creationId xmlns:a16="http://schemas.microsoft.com/office/drawing/2014/main" id="{4D336D23-5A3D-4090-A765-06D3DBC75109}"/>
              </a:ext>
            </a:extLst>
          </p:cNvPr>
          <p:cNvSpPr>
            <a:spLocks noGrp="1"/>
          </p:cNvSpPr>
          <p:nvPr>
            <p:ph type="title"/>
          </p:nvPr>
        </p:nvSpPr>
        <p:spPr>
          <a:xfrm>
            <a:off x="633413" y="365125"/>
            <a:ext cx="7886700" cy="1325563"/>
          </a:xfrm>
        </p:spPr>
        <p:txBody>
          <a:bodyPr/>
          <a:lstStyle/>
          <a:p>
            <a:r>
              <a:rPr kumimoji="1" lang="ja-JP" altLang="en-US" dirty="0"/>
              <a:t>評価法</a:t>
            </a:r>
          </a:p>
        </p:txBody>
      </p:sp>
    </p:spTree>
    <p:extLst>
      <p:ext uri="{BB962C8B-B14F-4D97-AF65-F5344CB8AC3E}">
        <p14:creationId xmlns:p14="http://schemas.microsoft.com/office/powerpoint/2010/main" val="3274163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Autofit/>
          </a:bodyPr>
          <a:lstStyle/>
          <a:p>
            <a:pPr marL="0" indent="0">
              <a:buNone/>
            </a:pPr>
            <a:r>
              <a:rPr lang="ja-JP" altLang="en-US" sz="2800">
                <a:ea typeface="ＭＳ Ｐゴシック"/>
              </a:rPr>
              <a:t>(3)インテンシフィケーション</a:t>
            </a:r>
            <a:r>
              <a:rPr lang="en-US" altLang="ja-JP" sz="2800">
                <a:ea typeface="ＭＳ Ｐゴシック"/>
              </a:rPr>
              <a:t>(</a:t>
            </a:r>
            <a:r>
              <a:rPr lang="ja-JP" altLang="en-US" sz="2800">
                <a:ea typeface="ＭＳ Ｐゴシック"/>
              </a:rPr>
              <a:t>強化</a:t>
            </a:r>
            <a:r>
              <a:rPr lang="en-US" altLang="ja-JP" sz="2800" dirty="0">
                <a:ea typeface="ＭＳ Ｐゴシック"/>
              </a:rPr>
              <a:t>)</a:t>
            </a:r>
            <a:endParaRPr lang="ja-JP" altLang="en-US" sz="2800">
              <a:ea typeface="ＭＳ Ｐゴシック"/>
              <a:cs typeface="Calibri"/>
            </a:endParaRPr>
          </a:p>
          <a:p>
            <a:pPr marL="0" indent="0">
              <a:buNone/>
            </a:pPr>
            <a:r>
              <a:rPr lang="ja-JP" altLang="en-US" sz="2400">
                <a:ea typeface="ＭＳ Ｐゴシック"/>
              </a:rPr>
              <a:t>問題のリストで候補設定と暫定設定の評価を次々比較し</a:t>
            </a:r>
            <a:r>
              <a:rPr lang="en-US" altLang="ja-JP" sz="2400" dirty="0">
                <a:ea typeface="ＭＳ Ｐゴシック"/>
              </a:rPr>
              <a:t>, </a:t>
            </a:r>
            <a:r>
              <a:rPr lang="ja-JP" altLang="en-US" sz="2400">
                <a:ea typeface="ＭＳ Ｐゴシック"/>
              </a:rPr>
              <a:t>劣る場合は途中で排除し</a:t>
            </a:r>
            <a:r>
              <a:rPr lang="en-US" altLang="ja-JP" sz="2400" dirty="0">
                <a:ea typeface="ＭＳ Ｐゴシック"/>
              </a:rPr>
              <a:t>, </a:t>
            </a:r>
            <a:r>
              <a:rPr lang="ja-JP" altLang="en-US" sz="2400">
                <a:ea typeface="ＭＳ Ｐゴシック"/>
              </a:rPr>
              <a:t>そうでなければ候補が暫定設定となる手法</a:t>
            </a:r>
            <a:r>
              <a:rPr lang="en-US" altLang="ja-JP" sz="2400" dirty="0">
                <a:ea typeface="ＭＳ Ｐゴシック"/>
              </a:rPr>
              <a:t>.</a:t>
            </a:r>
            <a:endParaRPr lang="en-US" altLang="ja-JP" sz="2400">
              <a:ea typeface="ＭＳ Ｐゴシック"/>
              <a:cs typeface="Calibri"/>
            </a:endParaRPr>
          </a:p>
          <a:p>
            <a:endParaRPr lang="en-US" altLang="ja-JP" sz="2400" dirty="0">
              <a:ea typeface="ＭＳ Ｐゴシック"/>
              <a:cs typeface="Calibri"/>
            </a:endParaRPr>
          </a:p>
          <a:p>
            <a:pPr marL="0" indent="0">
              <a:buNone/>
            </a:pPr>
            <a:r>
              <a:rPr lang="ja-JP" altLang="en-US" sz="2800">
                <a:ea typeface="ＭＳ Ｐゴシック"/>
              </a:rPr>
              <a:t>(4)シャープニング </a:t>
            </a:r>
            <a:endParaRPr lang="en-US" altLang="ja-JP" sz="2800">
              <a:ea typeface="ＭＳ Ｐゴシック"/>
              <a:cs typeface="Calibri"/>
            </a:endParaRPr>
          </a:p>
          <a:p>
            <a:pPr marL="0" indent="0">
              <a:buNone/>
            </a:pPr>
            <a:r>
              <a:rPr lang="ja-JP" altLang="en-US" sz="2400" dirty="0">
                <a:ea typeface="ＭＳ Ｐゴシック"/>
              </a:rPr>
              <a:t>少ないテスト数で評価を始め</a:t>
            </a:r>
            <a:r>
              <a:rPr lang="en-US" altLang="ja-JP" sz="2400" dirty="0">
                <a:ea typeface="ＭＳ Ｐゴシック"/>
              </a:rPr>
              <a:t>, </a:t>
            </a:r>
            <a:r>
              <a:rPr lang="ja-JP" altLang="en-US" sz="2400" dirty="0">
                <a:ea typeface="ＭＳ Ｐゴシック"/>
              </a:rPr>
              <a:t>将来性のある設定のテスト数を</a:t>
            </a:r>
            <a:r>
              <a:rPr lang="en-US" altLang="ja-JP" sz="2400" dirty="0">
                <a:ea typeface="ＭＳ Ｐゴシック"/>
              </a:rPr>
              <a:t>2</a:t>
            </a:r>
            <a:r>
              <a:rPr lang="ja-JP" altLang="en-US" sz="2400" dirty="0">
                <a:ea typeface="ＭＳ Ｐゴシック"/>
              </a:rPr>
              <a:t>倍にすることで素早く探索できる手法</a:t>
            </a:r>
            <a:r>
              <a:rPr lang="en-US" altLang="ja-JP" sz="2400" dirty="0">
                <a:ea typeface="ＭＳ Ｐゴシック"/>
              </a:rPr>
              <a:t>.</a:t>
            </a:r>
            <a:endParaRPr lang="en-US" altLang="ja-JP" sz="2400">
              <a:ea typeface="ＭＳ Ｐゴシック"/>
              <a:cs typeface="Calibri"/>
            </a:endParaRPr>
          </a:p>
          <a:p>
            <a:endParaRPr lang="en-US" altLang="ja-JP" sz="2400" dirty="0">
              <a:ea typeface="ＭＳ Ｐゴシック"/>
              <a:cs typeface="Calibri"/>
            </a:endParaRPr>
          </a:p>
          <a:p>
            <a:pPr marL="0" indent="0">
              <a:buNone/>
            </a:pPr>
            <a:r>
              <a:rPr lang="ja-JP" altLang="en-US" sz="2800">
                <a:ea typeface="ＭＳ Ｐゴシック"/>
              </a:rPr>
              <a:t>(5)アダプティブキャッピング </a:t>
            </a:r>
            <a:endParaRPr lang="en-US" altLang="ja-JP" sz="2800">
              <a:ea typeface="ＭＳ Ｐゴシック"/>
              <a:cs typeface="Calibri"/>
            </a:endParaRPr>
          </a:p>
          <a:p>
            <a:pPr marL="0" indent="0">
              <a:buNone/>
            </a:pPr>
            <a:r>
              <a:rPr lang="ja-JP" altLang="en-US" sz="2400" dirty="0">
                <a:ea typeface="ＭＳ Ｐゴシック"/>
              </a:rPr>
              <a:t>有望でない設定の実行を中断して計算量を削減できる手法</a:t>
            </a:r>
            <a:r>
              <a:rPr lang="en-US" altLang="ja-JP" sz="2400" dirty="0">
                <a:ea typeface="ＭＳ Ｐゴシック"/>
              </a:rPr>
              <a:t>.</a:t>
            </a:r>
            <a:endParaRPr lang="ja-JP" altLang="en-US" sz="240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21</a:t>
            </a:fld>
            <a:endParaRPr kumimoji="1" lang="ja-JP" altLang="en-US"/>
          </a:p>
        </p:txBody>
      </p:sp>
      <p:sp>
        <p:nvSpPr>
          <p:cNvPr id="7" name="タイトル 1">
            <a:extLst>
              <a:ext uri="{FF2B5EF4-FFF2-40B4-BE49-F238E27FC236}">
                <a16:creationId xmlns:a16="http://schemas.microsoft.com/office/drawing/2014/main" id="{D2550448-F4F1-42D4-959E-207E4284021B}"/>
              </a:ext>
            </a:extLst>
          </p:cNvPr>
          <p:cNvSpPr>
            <a:spLocks noGrp="1"/>
          </p:cNvSpPr>
          <p:nvPr>
            <p:ph type="title"/>
          </p:nvPr>
        </p:nvSpPr>
        <p:spPr>
          <a:xfrm>
            <a:off x="633413" y="365125"/>
            <a:ext cx="7886700" cy="1325563"/>
          </a:xfrm>
        </p:spPr>
        <p:txBody>
          <a:bodyPr/>
          <a:lstStyle/>
          <a:p>
            <a:r>
              <a:rPr kumimoji="1" lang="ja-JP" altLang="en-US" dirty="0"/>
              <a:t>評価法</a:t>
            </a:r>
          </a:p>
        </p:txBody>
      </p:sp>
    </p:spTree>
    <p:extLst>
      <p:ext uri="{BB962C8B-B14F-4D97-AF65-F5344CB8AC3E}">
        <p14:creationId xmlns:p14="http://schemas.microsoft.com/office/powerpoint/2010/main" val="48704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22</a:t>
            </a:fld>
            <a:endParaRPr kumimoji="1" lang="ja-JP" altLang="en-US"/>
          </a:p>
        </p:txBody>
      </p:sp>
    </p:spTree>
    <p:extLst>
      <p:ext uri="{BB962C8B-B14F-4D97-AF65-F5344CB8AC3E}">
        <p14:creationId xmlns:p14="http://schemas.microsoft.com/office/powerpoint/2010/main" val="1150941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lang="en-US" sz="4000" dirty="0">
                <a:ea typeface="+mj-lt"/>
                <a:cs typeface="+mj-lt"/>
              </a:rPr>
              <a:t>Neural Architecture Search</a:t>
            </a:r>
            <a:br>
              <a:rPr lang="en-US" sz="4000" dirty="0">
                <a:ea typeface="+mj-lt"/>
                <a:cs typeface="+mj-lt"/>
              </a:rPr>
            </a:b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アーキテクチャ構造を最適化</a:t>
            </a:r>
            <a:endParaRPr kumimoji="1" lang="ja-JP" altLang="en-US" sz="2800" dirty="0">
              <a:ea typeface="ＭＳ Ｐゴシック"/>
            </a:endParaRPr>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23</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905906"/>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EF9F13D4-FE34-4C0A-A781-C5B112B42C2C}"/>
              </a:ext>
            </a:extLst>
          </p:cNvPr>
          <p:cNvPicPr>
            <a:picLocks noChangeAspect="1"/>
          </p:cNvPicPr>
          <p:nvPr/>
        </p:nvPicPr>
        <p:blipFill>
          <a:blip r:embed="rId3"/>
          <a:stretch>
            <a:fillRect/>
          </a:stretch>
        </p:blipFill>
        <p:spPr>
          <a:xfrm>
            <a:off x="1605976" y="2650946"/>
            <a:ext cx="5945573" cy="3141698"/>
          </a:xfrm>
          <a:prstGeom prst="rect">
            <a:avLst/>
          </a:prstGeom>
        </p:spPr>
      </p:pic>
    </p:spTree>
    <p:extLst>
      <p:ext uri="{BB962C8B-B14F-4D97-AF65-F5344CB8AC3E}">
        <p14:creationId xmlns:p14="http://schemas.microsoft.com/office/powerpoint/2010/main" val="132741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コントローラで</a:t>
            </a:r>
            <a:r>
              <a:rPr lang="en-US" altLang="ja-JP" sz="2400" dirty="0">
                <a:ea typeface="ＭＳ Ｐゴシック"/>
              </a:rPr>
              <a:t>, </a:t>
            </a:r>
            <a:r>
              <a:rPr lang="ja-JP" altLang="en-US" sz="2400" dirty="0">
                <a:ea typeface="ＭＳ Ｐゴシック"/>
              </a:rPr>
              <a:t>アーキテクチャのハイパーパラメータを生成</a:t>
            </a:r>
            <a:endParaRPr lang="ja-JP" altLang="en-US" sz="2400" dirty="0">
              <a:ea typeface="ＭＳ Ｐゴシック"/>
              <a:cs typeface="Calibri"/>
            </a:endParaRPr>
          </a:p>
          <a:p>
            <a:pPr marL="0" indent="0">
              <a:buNone/>
            </a:pPr>
            <a:endParaRPr lang="ja-JP" altLang="en-US" sz="2400" dirty="0">
              <a:ea typeface="ＭＳ Ｐゴシック"/>
              <a:cs typeface="Calibri"/>
            </a:endParaRPr>
          </a:p>
          <a:p>
            <a:pPr marL="0" indent="0">
              <a:buNone/>
            </a:pPr>
            <a:r>
              <a:rPr lang="ja-JP" altLang="en-US" sz="2400" dirty="0">
                <a:ea typeface="ＭＳ Ｐゴシック"/>
              </a:rPr>
              <a:t>例)畳み込みネットワーク</a:t>
            </a:r>
            <a:endParaRPr lang="en-US" altLang="ja-JP" sz="2400" dirty="0">
              <a:ea typeface="ＭＳ Ｐゴシック"/>
              <a:cs typeface="Calibri"/>
            </a:endParaRPr>
          </a:p>
          <a:p>
            <a:pPr marL="0" indent="0">
              <a:buNone/>
            </a:pPr>
            <a:r>
              <a:rPr lang="ja-JP" altLang="en-US" sz="2400" dirty="0">
                <a:ea typeface="ＭＳ Ｐゴシック"/>
              </a:rPr>
              <a:t>フィルタサイズ</a:t>
            </a:r>
            <a:r>
              <a:rPr lang="en-US" altLang="ja-JP" sz="2400" dirty="0">
                <a:ea typeface="ＭＳ Ｐゴシック"/>
              </a:rPr>
              <a:t>, </a:t>
            </a:r>
            <a:r>
              <a:rPr lang="ja-JP" altLang="en-US" sz="2400" dirty="0">
                <a:ea typeface="ＭＳ Ｐゴシック"/>
              </a:rPr>
              <a:t>ストライド</a:t>
            </a:r>
            <a:r>
              <a:rPr lang="en-US" altLang="ja-JP" sz="2400" dirty="0">
                <a:ea typeface="ＭＳ Ｐゴシック"/>
              </a:rPr>
              <a:t>, </a:t>
            </a:r>
            <a:r>
              <a:rPr lang="ja-JP" altLang="en-US" sz="2400" dirty="0">
                <a:ea typeface="ＭＳ Ｐゴシック"/>
              </a:rPr>
              <a:t>フィルタ数</a:t>
            </a:r>
            <a:endParaRPr lang="en-US" altLang="ja-JP" sz="2400" dirty="0">
              <a:ea typeface="ＭＳ Ｐゴシック"/>
              <a:cs typeface="Calibri"/>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24</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806E6E6F-241A-48F3-BA44-2DBB50D775A8}"/>
              </a:ext>
            </a:extLst>
          </p:cNvPr>
          <p:cNvPicPr>
            <a:picLocks noChangeAspect="1"/>
          </p:cNvPicPr>
          <p:nvPr/>
        </p:nvPicPr>
        <p:blipFill rotWithShape="1">
          <a:blip r:embed="rId3"/>
          <a:srcRect r="36971" b="308"/>
          <a:stretch/>
        </p:blipFill>
        <p:spPr>
          <a:xfrm>
            <a:off x="4850933" y="3725966"/>
            <a:ext cx="3747460" cy="3132034"/>
          </a:xfrm>
          <a:prstGeom prst="rect">
            <a:avLst/>
          </a:prstGeom>
        </p:spPr>
      </p:pic>
    </p:spTree>
    <p:extLst>
      <p:ext uri="{BB962C8B-B14F-4D97-AF65-F5344CB8AC3E}">
        <p14:creationId xmlns:p14="http://schemas.microsoft.com/office/powerpoint/2010/main" val="1399005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a:ea typeface="ＭＳ Ｐゴシック"/>
              </a:rPr>
              <a:t>ハイパーパラメータから子ネットワークを構築し</a:t>
            </a:r>
            <a:r>
              <a:rPr lang="en-US" altLang="ja-JP" sz="2400">
                <a:ea typeface="ＭＳ Ｐゴシック"/>
              </a:rPr>
              <a:t>, </a:t>
            </a:r>
            <a:r>
              <a:rPr lang="ja-JP" altLang="en-US" sz="2400" dirty="0">
                <a:ea typeface="ＭＳ Ｐゴシック"/>
              </a:rPr>
              <a:t>通常のように重みを訓練して検証データセットの精度を得る</a:t>
            </a:r>
            <a:r>
              <a:rPr lang="en-US" altLang="ja-JP" sz="2400" dirty="0">
                <a:ea typeface="ＭＳ Ｐゴシック"/>
              </a:rPr>
              <a:t>.</a:t>
            </a:r>
            <a:endParaRPr lang="ja-JP" altLang="en-US" sz="2400">
              <a:ea typeface="ＭＳ Ｐゴシック"/>
              <a:cs typeface="Calibri"/>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25</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DD2ECBDA-96BA-4FE8-BFF6-F8A3321935AC}"/>
              </a:ext>
            </a:extLst>
          </p:cNvPr>
          <p:cNvPicPr>
            <a:picLocks noChangeAspect="1"/>
          </p:cNvPicPr>
          <p:nvPr/>
        </p:nvPicPr>
        <p:blipFill rotWithShape="1">
          <a:blip r:embed="rId3"/>
          <a:srcRect l="35179" b="308"/>
          <a:stretch/>
        </p:blipFill>
        <p:spPr>
          <a:xfrm>
            <a:off x="4763755" y="3299938"/>
            <a:ext cx="3853975" cy="3132034"/>
          </a:xfrm>
          <a:prstGeom prst="rect">
            <a:avLst/>
          </a:prstGeom>
        </p:spPr>
      </p:pic>
    </p:spTree>
    <p:extLst>
      <p:ext uri="{BB962C8B-B14F-4D97-AF65-F5344CB8AC3E}">
        <p14:creationId xmlns:p14="http://schemas.microsoft.com/office/powerpoint/2010/main" val="175684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a:ea typeface="ＭＳ Ｐゴシック"/>
              </a:rPr>
              <a:t>方策勾配法</a:t>
            </a:r>
            <a:r>
              <a:rPr lang="en-US" altLang="ja-JP" sz="2400" dirty="0">
                <a:ea typeface="ＭＳ Ｐゴシック"/>
              </a:rPr>
              <a:t>(Policy gradient method)</a:t>
            </a:r>
            <a:r>
              <a:rPr lang="ja-JP" altLang="en-US" sz="2400">
                <a:ea typeface="ＭＳ Ｐゴシック"/>
              </a:rPr>
              <a:t>でコントローラを更新</a:t>
            </a:r>
            <a:endParaRPr lang="en-US" altLang="ja-JP" sz="2400" dirty="0">
              <a:ea typeface="ＭＳ Ｐゴシック"/>
              <a:cs typeface="Calibri"/>
            </a:endParaRPr>
          </a:p>
          <a:p>
            <a:r>
              <a:rPr lang="ja-JP" altLang="en-US" sz="2400" dirty="0">
                <a:ea typeface="ＭＳ Ｐゴシック"/>
                <a:cs typeface="Calibri"/>
              </a:rPr>
              <a:t>これらの手順を繰り返すことで</a:t>
            </a:r>
            <a:r>
              <a:rPr lang="en-US" altLang="ja-JP" sz="2400" dirty="0">
                <a:ea typeface="ＭＳ Ｐゴシック"/>
                <a:cs typeface="Calibri"/>
              </a:rPr>
              <a:t>, </a:t>
            </a:r>
            <a:r>
              <a:rPr lang="ja-JP" altLang="en-US" sz="2400" dirty="0">
                <a:ea typeface="ＭＳ Ｐゴシック"/>
                <a:cs typeface="Calibri"/>
              </a:rPr>
              <a:t>子ネットワークのアーキテクチャが最適化される</a:t>
            </a:r>
            <a:r>
              <a:rPr lang="en-US" altLang="ja-JP" sz="2400" dirty="0">
                <a:ea typeface="ＭＳ Ｐゴシック"/>
                <a:cs typeface="Calibri"/>
              </a:rPr>
              <a:t>.</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26</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38EE49DB-D7C7-424D-ACC2-03861712FBE9}"/>
              </a:ext>
            </a:extLst>
          </p:cNvPr>
          <p:cNvPicPr>
            <a:picLocks noChangeAspect="1"/>
          </p:cNvPicPr>
          <p:nvPr/>
        </p:nvPicPr>
        <p:blipFill rotWithShape="1">
          <a:blip r:embed="rId3"/>
          <a:srcRect r="36645" b="308"/>
          <a:stretch/>
        </p:blipFill>
        <p:spPr>
          <a:xfrm>
            <a:off x="5083408" y="3048090"/>
            <a:ext cx="3766824" cy="3132034"/>
          </a:xfrm>
          <a:prstGeom prst="rect">
            <a:avLst/>
          </a:prstGeom>
        </p:spPr>
      </p:pic>
    </p:spTree>
    <p:extLst>
      <p:ext uri="{BB962C8B-B14F-4D97-AF65-F5344CB8AC3E}">
        <p14:creationId xmlns:p14="http://schemas.microsoft.com/office/powerpoint/2010/main" val="30874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lang="en-US" sz="4000" dirty="0">
                <a:ea typeface="+mj-lt"/>
                <a:cs typeface="+mj-lt"/>
              </a:rPr>
              <a:t>Neural Architecture Search</a:t>
            </a:r>
            <a:br>
              <a:rPr lang="en-US" sz="4000" dirty="0">
                <a:ea typeface="+mj-lt"/>
                <a:cs typeface="+mj-lt"/>
              </a:rPr>
            </a:b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vert="horz" lIns="91440" tIns="45720" rIns="91440" bIns="45720" rtlCol="0" anchor="t">
            <a:normAutofit/>
          </a:bodyPr>
          <a:lstStyle/>
          <a:p>
            <a:pPr marL="0" indent="0">
              <a:buNone/>
            </a:pPr>
            <a:endParaRPr lang="en-US" altLang="ja-JP" dirty="0">
              <a:ea typeface="ＭＳ Ｐゴシック"/>
              <a:cs typeface="Calibri"/>
            </a:endParaRPr>
          </a:p>
          <a:p>
            <a:pPr marL="0" indent="0">
              <a:buNone/>
            </a:pPr>
            <a:endParaRPr lang="ja-JP" altLang="en-US" dirty="0">
              <a:ea typeface="ＭＳ Ｐゴシック"/>
              <a:cs typeface="Calibri"/>
            </a:endParaRPr>
          </a:p>
          <a:p>
            <a:pPr marL="0" indent="0">
              <a:buNone/>
            </a:pPr>
            <a:r>
              <a:rPr lang="ja-JP" altLang="en-US" dirty="0">
                <a:ea typeface="ＭＳ Ｐゴシック"/>
                <a:cs typeface="Calibri"/>
              </a:rPr>
              <a:t>子ネットワークの学習に数時間かかる</a:t>
            </a:r>
            <a:endParaRPr lang="ja-JP" dirty="0">
              <a:ea typeface="ＭＳ Ｐゴシック"/>
              <a:cs typeface="Calibri"/>
            </a:endParaRPr>
          </a:p>
          <a:p>
            <a:pPr marL="0" indent="0">
              <a:buNone/>
            </a:pPr>
            <a:r>
              <a:rPr lang="ja-JP" altLang="en-US" dirty="0">
                <a:ea typeface="ＭＳ Ｐゴシック"/>
                <a:cs typeface="Calibri"/>
              </a:rPr>
              <a:t>計算コストが高い</a:t>
            </a:r>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27</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905906"/>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EF9F13D4-FE34-4C0A-A781-C5B112B42C2C}"/>
              </a:ext>
            </a:extLst>
          </p:cNvPr>
          <p:cNvPicPr>
            <a:picLocks noChangeAspect="1"/>
          </p:cNvPicPr>
          <p:nvPr/>
        </p:nvPicPr>
        <p:blipFill>
          <a:blip r:embed="rId3"/>
          <a:stretch>
            <a:fillRect/>
          </a:stretch>
        </p:blipFill>
        <p:spPr>
          <a:xfrm>
            <a:off x="2399251" y="3427162"/>
            <a:ext cx="4341962" cy="2297243"/>
          </a:xfrm>
          <a:prstGeom prst="rect">
            <a:avLst/>
          </a:prstGeom>
        </p:spPr>
      </p:pic>
      <p:sp>
        <p:nvSpPr>
          <p:cNvPr id="8" name="正方形/長方形 7">
            <a:extLst>
              <a:ext uri="{FF2B5EF4-FFF2-40B4-BE49-F238E27FC236}">
                <a16:creationId xmlns:a16="http://schemas.microsoft.com/office/drawing/2014/main" id="{9CCA8A1A-C77B-40F1-BF2B-1039CAB40FAA}"/>
              </a:ext>
            </a:extLst>
          </p:cNvPr>
          <p:cNvSpPr/>
          <p:nvPr/>
        </p:nvSpPr>
        <p:spPr>
          <a:xfrm>
            <a:off x="632177" y="2030552"/>
            <a:ext cx="1917914" cy="45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NASの欠点</a:t>
            </a:r>
            <a:endParaRPr lang="ja-JP" altLang="en-US"/>
          </a:p>
        </p:txBody>
      </p:sp>
    </p:spTree>
    <p:extLst>
      <p:ext uri="{BB962C8B-B14F-4D97-AF65-F5344CB8AC3E}">
        <p14:creationId xmlns:p14="http://schemas.microsoft.com/office/powerpoint/2010/main" val="15242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lang="ja-JP" altLang="en-US" dirty="0">
                <a:latin typeface="Calibri"/>
                <a:cs typeface="Calibri"/>
              </a:rPr>
              <a:t>貢献度分配を導入した方策勾配による</a:t>
            </a:r>
            <a:r>
              <a:rPr lang="en-US" dirty="0">
                <a:latin typeface="Calibri"/>
                <a:ea typeface="+mj-lt"/>
                <a:cs typeface="Calibri"/>
              </a:rPr>
              <a:t>Neural Architecture </a:t>
            </a:r>
            <a:r>
              <a:rPr lang="en-US" altLang="ja-JP" dirty="0">
                <a:latin typeface="Calibri"/>
                <a:ea typeface="+mj-lt"/>
                <a:cs typeface="Calibri"/>
              </a:rPr>
              <a:t>Search</a:t>
            </a:r>
            <a:r>
              <a:rPr lang="ja-JP" dirty="0">
                <a:latin typeface="Calibri"/>
                <a:cs typeface="Calibri"/>
              </a:rPr>
              <a:t>の高速化</a:t>
            </a:r>
            <a:endParaRPr lang="ja-JP" dirty="0"/>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アーキテクチャの表現</a:t>
            </a:r>
          </a:p>
          <a:p>
            <a:r>
              <a:rPr lang="ja-JP" altLang="en-US" sz="2400" dirty="0">
                <a:ea typeface="ＭＳ Ｐゴシック"/>
                <a:cs typeface="Calibri"/>
              </a:rPr>
              <a:t>確率分布で表現することで微分可能に</a:t>
            </a: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28</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3845" y="5887750"/>
            <a:ext cx="5650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600" dirty="0">
                <a:solidFill>
                  <a:schemeClr val="bg1">
                    <a:lumMod val="50000"/>
                  </a:schemeClr>
                </a:solidFill>
                <a:ea typeface="+mn-lt"/>
                <a:cs typeface="+mn-lt"/>
              </a:rPr>
              <a:t>佐藤 怜 and 秋本 洋平 and 佐久間 淳</a:t>
            </a:r>
            <a:r>
              <a:rPr lang="ja-JP" sz="1600" dirty="0">
                <a:solidFill>
                  <a:schemeClr val="bg1">
                    <a:lumMod val="50000"/>
                  </a:schemeClr>
                </a:solidFill>
                <a:ea typeface="ＭＳ Ｐゴシック"/>
              </a:rPr>
              <a:t>. </a:t>
            </a:r>
            <a:r>
              <a:rPr lang="ja-JP" altLang="en-US" sz="1600" dirty="0">
                <a:solidFill>
                  <a:schemeClr val="bg1">
                    <a:lumMod val="50000"/>
                  </a:schemeClr>
                </a:solidFill>
                <a:ea typeface="ＭＳ Ｐゴシック"/>
              </a:rPr>
              <a:t>貢献度分配を導入した方策勾配による</a:t>
            </a:r>
            <a:r>
              <a:rPr lang="en-US" altLang="ja-JP" sz="1600" dirty="0">
                <a:solidFill>
                  <a:schemeClr val="bg1">
                    <a:lumMod val="50000"/>
                  </a:schemeClr>
                </a:solidFill>
                <a:ea typeface="ＭＳ Ｐゴシック"/>
              </a:rPr>
              <a:t>Neural Architecture Search</a:t>
            </a:r>
            <a:r>
              <a:rPr lang="ja-JP" altLang="en-US" sz="1600" dirty="0">
                <a:solidFill>
                  <a:schemeClr val="bg1">
                    <a:lumMod val="50000"/>
                  </a:schemeClr>
                </a:solidFill>
                <a:ea typeface="ＭＳ Ｐゴシック"/>
              </a:rPr>
              <a:t>の高速化 </a:t>
            </a:r>
            <a:r>
              <a:rPr lang="ja-JP" sz="1600" dirty="0">
                <a:solidFill>
                  <a:schemeClr val="bg1">
                    <a:lumMod val="50000"/>
                  </a:schemeClr>
                </a:solidFill>
                <a:ea typeface="+mn-lt"/>
                <a:cs typeface="+mn-lt"/>
              </a:rPr>
              <a:t>2019</a:t>
            </a:r>
            <a:endParaRPr lang="en-US" altLang="ja-JP" sz="1600" dirty="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67248A18-9F11-4324-97A6-C7186B87F2D6}"/>
              </a:ext>
            </a:extLst>
          </p:cNvPr>
          <p:cNvSpPr/>
          <p:nvPr/>
        </p:nvSpPr>
        <p:spPr>
          <a:xfrm>
            <a:off x="1513195" y="3790665"/>
            <a:ext cx="1441544"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ＲＮＮ</a:t>
            </a:r>
            <a:endParaRPr lang="ja-JP" altLang="en-US"/>
          </a:p>
        </p:txBody>
      </p:sp>
      <p:sp>
        <p:nvSpPr>
          <p:cNvPr id="7" name="テキスト ボックス 6">
            <a:extLst>
              <a:ext uri="{FF2B5EF4-FFF2-40B4-BE49-F238E27FC236}">
                <a16:creationId xmlns:a16="http://schemas.microsoft.com/office/drawing/2014/main" id="{FD01CE84-075F-4602-BE85-10D747FC87FB}"/>
              </a:ext>
            </a:extLst>
          </p:cNvPr>
          <p:cNvSpPr txBox="1"/>
          <p:nvPr/>
        </p:nvSpPr>
        <p:spPr>
          <a:xfrm>
            <a:off x="86108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カテゴリカル</a:t>
            </a:r>
            <a:endParaRPr lang="ja-JP" altLang="en-US">
              <a:cs typeface="Calibri"/>
            </a:endParaRPr>
          </a:p>
        </p:txBody>
      </p:sp>
      <p:pic>
        <p:nvPicPr>
          <p:cNvPr id="8" name="図 8">
            <a:extLst>
              <a:ext uri="{FF2B5EF4-FFF2-40B4-BE49-F238E27FC236}">
                <a16:creationId xmlns:a16="http://schemas.microsoft.com/office/drawing/2014/main" id="{8AA0EDF6-888F-47F5-AD3D-FCEE1629352D}"/>
              </a:ext>
            </a:extLst>
          </p:cNvPr>
          <p:cNvPicPr>
            <a:picLocks noChangeAspect="1"/>
          </p:cNvPicPr>
          <p:nvPr/>
        </p:nvPicPr>
        <p:blipFill rotWithShape="1">
          <a:blip r:embed="rId3"/>
          <a:srcRect l="13973" t="5524" r="5627" b="12065"/>
          <a:stretch/>
        </p:blipFill>
        <p:spPr>
          <a:xfrm>
            <a:off x="5119794" y="3710619"/>
            <a:ext cx="2205534" cy="821663"/>
          </a:xfrm>
          <a:prstGeom prst="rect">
            <a:avLst/>
          </a:prstGeom>
        </p:spPr>
      </p:pic>
      <p:sp>
        <p:nvSpPr>
          <p:cNvPr id="9" name="テキスト ボックス 8">
            <a:extLst>
              <a:ext uri="{FF2B5EF4-FFF2-40B4-BE49-F238E27FC236}">
                <a16:creationId xmlns:a16="http://schemas.microsoft.com/office/drawing/2014/main" id="{432421FC-3773-46C9-8A94-BEB7FC2B2233}"/>
              </a:ext>
            </a:extLst>
          </p:cNvPr>
          <p:cNvSpPr txBox="1"/>
          <p:nvPr/>
        </p:nvSpPr>
        <p:spPr>
          <a:xfrm>
            <a:off x="485305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連続的</a:t>
            </a:r>
            <a:endParaRPr lang="ja-JP" altLang="en-US">
              <a:cs typeface="Calibri"/>
            </a:endParaRPr>
          </a:p>
        </p:txBody>
      </p:sp>
      <p:sp>
        <p:nvSpPr>
          <p:cNvPr id="10" name="テキスト ボックス 9">
            <a:extLst>
              <a:ext uri="{FF2B5EF4-FFF2-40B4-BE49-F238E27FC236}">
                <a16:creationId xmlns:a16="http://schemas.microsoft.com/office/drawing/2014/main" id="{29D96E11-B0C2-4364-9DCE-11AAC6D4264C}"/>
              </a:ext>
            </a:extLst>
          </p:cNvPr>
          <p:cNvSpPr txBox="1"/>
          <p:nvPr/>
        </p:nvSpPr>
        <p:spPr>
          <a:xfrm>
            <a:off x="4853058" y="40086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6"/>
                </a:solidFill>
                <a:ea typeface="ＭＳ Ｐゴシック"/>
              </a:rPr>
              <a:t>確率分布</a:t>
            </a:r>
            <a:endParaRPr lang="ja-JP" altLang="en-US">
              <a:solidFill>
                <a:schemeClr val="accent6"/>
              </a:solidFill>
              <a:ea typeface="ＭＳ Ｐゴシック"/>
              <a:cs typeface="Calibri"/>
            </a:endParaRPr>
          </a:p>
        </p:txBody>
      </p:sp>
    </p:spTree>
    <p:extLst>
      <p:ext uri="{BB962C8B-B14F-4D97-AF65-F5344CB8AC3E}">
        <p14:creationId xmlns:p14="http://schemas.microsoft.com/office/powerpoint/2010/main" val="367597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lang="ja-JP" altLang="en-US">
                <a:latin typeface="Calibri"/>
                <a:cs typeface="Calibri"/>
              </a:rPr>
              <a:t>貢献度分配を導入した方策勾配による</a:t>
            </a:r>
            <a:r>
              <a:rPr lang="en-US">
                <a:latin typeface="Calibri"/>
                <a:ea typeface="+mj-lt"/>
                <a:cs typeface="Calibri"/>
              </a:rPr>
              <a:t>Neural Architecture </a:t>
            </a:r>
            <a:r>
              <a:rPr lang="en-US" altLang="ja-JP">
                <a:latin typeface="Calibri"/>
                <a:ea typeface="+mj-lt"/>
                <a:cs typeface="Calibri"/>
              </a:rPr>
              <a:t>Search</a:t>
            </a:r>
            <a:r>
              <a:rPr lang="ja-JP">
                <a:latin typeface="Calibri"/>
                <a:cs typeface="Calibri"/>
              </a:rPr>
              <a:t>の高速化</a:t>
            </a:r>
            <a:endParaRPr lang="ja-JP"/>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アーキテクチャの表現</a:t>
            </a:r>
          </a:p>
          <a:p>
            <a:r>
              <a:rPr lang="ja-JP" altLang="en-US" sz="2400" dirty="0">
                <a:ea typeface="ＭＳ Ｐゴシック"/>
                <a:cs typeface="Calibri"/>
              </a:rPr>
              <a:t>確率分布で表現することで微分可能に</a:t>
            </a:r>
          </a:p>
          <a:p>
            <a:r>
              <a:rPr lang="ja-JP" altLang="en-US" sz="2400" dirty="0">
                <a:ea typeface="ＭＳ Ｐゴシック"/>
                <a:cs typeface="Calibri"/>
              </a:rPr>
              <a:t>貢献度（各レイヤーの評価）で</a:t>
            </a:r>
            <a:r>
              <a:rPr lang="en-US" altLang="ja-JP" sz="2400" dirty="0">
                <a:cs typeface="Calibri"/>
              </a:rPr>
              <a:t>,</a:t>
            </a:r>
            <a:r>
              <a:rPr lang="en-US" altLang="ja-JP" sz="2400" dirty="0">
                <a:ea typeface="ＭＳ Ｐゴシック"/>
                <a:cs typeface="Calibri"/>
              </a:rPr>
              <a:t> </a:t>
            </a:r>
            <a:r>
              <a:rPr lang="en-US" altLang="ja-JP" sz="2400" dirty="0" err="1">
                <a:ea typeface="ＭＳ Ｐゴシック"/>
                <a:cs typeface="Calibri"/>
              </a:rPr>
              <a:t>局所的に</a:t>
            </a:r>
            <a:r>
              <a:rPr lang="ja-JP" altLang="en-US" sz="2400" dirty="0">
                <a:ea typeface="ＭＳ Ｐゴシック"/>
                <a:cs typeface="Calibri"/>
              </a:rPr>
              <a:t>勾配で更新</a:t>
            </a:r>
            <a:r>
              <a:rPr lang="en-US" altLang="ja-JP" sz="2400" dirty="0">
                <a:ea typeface="ＭＳ Ｐゴシック"/>
                <a:cs typeface="Calibri"/>
              </a:rPr>
              <a:t> </a:t>
            </a:r>
          </a:p>
          <a:p>
            <a:r>
              <a:rPr lang="ja-JP" altLang="en-US" sz="2400" dirty="0">
                <a:ea typeface="ＭＳ Ｐゴシック"/>
                <a:cs typeface="Calibri"/>
              </a:rPr>
              <a:t>高速化</a:t>
            </a:r>
            <a:r>
              <a:rPr lang="en-US" altLang="ja-JP" sz="2400" dirty="0">
                <a:cs typeface="Calibri"/>
              </a:rPr>
              <a:t>.</a:t>
            </a: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29</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3845" y="5887750"/>
            <a:ext cx="5650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600" dirty="0">
                <a:solidFill>
                  <a:schemeClr val="bg1">
                    <a:lumMod val="50000"/>
                  </a:schemeClr>
                </a:solidFill>
                <a:ea typeface="+mn-lt"/>
                <a:cs typeface="+mn-lt"/>
              </a:rPr>
              <a:t>佐藤 怜 and 秋本 洋平 and 佐久間 淳</a:t>
            </a:r>
            <a:r>
              <a:rPr lang="ja-JP" sz="1600" dirty="0">
                <a:solidFill>
                  <a:schemeClr val="bg1">
                    <a:lumMod val="50000"/>
                  </a:schemeClr>
                </a:solidFill>
                <a:ea typeface="ＭＳ Ｐゴシック"/>
              </a:rPr>
              <a:t>. </a:t>
            </a:r>
            <a:r>
              <a:rPr lang="ja-JP" altLang="en-US" sz="1600" dirty="0">
                <a:solidFill>
                  <a:schemeClr val="bg1">
                    <a:lumMod val="50000"/>
                  </a:schemeClr>
                </a:solidFill>
                <a:ea typeface="ＭＳ Ｐゴシック"/>
              </a:rPr>
              <a:t>貢献度分配を導入した方策勾配による</a:t>
            </a:r>
            <a:r>
              <a:rPr lang="en-US" altLang="ja-JP" sz="1600" dirty="0">
                <a:solidFill>
                  <a:schemeClr val="bg1">
                    <a:lumMod val="50000"/>
                  </a:schemeClr>
                </a:solidFill>
                <a:ea typeface="ＭＳ Ｐゴシック"/>
              </a:rPr>
              <a:t>Neural Architecture Search</a:t>
            </a:r>
            <a:r>
              <a:rPr lang="ja-JP" altLang="en-US" sz="1600" dirty="0">
                <a:solidFill>
                  <a:schemeClr val="bg1">
                    <a:lumMod val="50000"/>
                  </a:schemeClr>
                </a:solidFill>
                <a:ea typeface="ＭＳ Ｐゴシック"/>
              </a:rPr>
              <a:t>の高速化 </a:t>
            </a:r>
            <a:r>
              <a:rPr lang="ja-JP" sz="1600" dirty="0">
                <a:solidFill>
                  <a:schemeClr val="bg1">
                    <a:lumMod val="50000"/>
                  </a:schemeClr>
                </a:solidFill>
                <a:ea typeface="+mn-lt"/>
                <a:cs typeface="+mn-lt"/>
              </a:rPr>
              <a:t>2019</a:t>
            </a:r>
            <a:endParaRPr lang="en-US" altLang="ja-JP" sz="1600" dirty="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67248A18-9F11-4324-97A6-C7186B87F2D6}"/>
              </a:ext>
            </a:extLst>
          </p:cNvPr>
          <p:cNvSpPr/>
          <p:nvPr/>
        </p:nvSpPr>
        <p:spPr>
          <a:xfrm>
            <a:off x="1513195" y="3790665"/>
            <a:ext cx="1441544"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ＲＮＮ</a:t>
            </a:r>
            <a:endParaRPr lang="ja-JP" altLang="en-US"/>
          </a:p>
        </p:txBody>
      </p:sp>
      <p:sp>
        <p:nvSpPr>
          <p:cNvPr id="7" name="テキスト ボックス 6">
            <a:extLst>
              <a:ext uri="{FF2B5EF4-FFF2-40B4-BE49-F238E27FC236}">
                <a16:creationId xmlns:a16="http://schemas.microsoft.com/office/drawing/2014/main" id="{FD01CE84-075F-4602-BE85-10D747FC87FB}"/>
              </a:ext>
            </a:extLst>
          </p:cNvPr>
          <p:cNvSpPr txBox="1"/>
          <p:nvPr/>
        </p:nvSpPr>
        <p:spPr>
          <a:xfrm>
            <a:off x="86108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カテゴリカル</a:t>
            </a:r>
            <a:endParaRPr lang="ja-JP" altLang="en-US">
              <a:cs typeface="Calibri"/>
            </a:endParaRPr>
          </a:p>
        </p:txBody>
      </p:sp>
      <p:pic>
        <p:nvPicPr>
          <p:cNvPr id="8" name="図 8">
            <a:extLst>
              <a:ext uri="{FF2B5EF4-FFF2-40B4-BE49-F238E27FC236}">
                <a16:creationId xmlns:a16="http://schemas.microsoft.com/office/drawing/2014/main" id="{8AA0EDF6-888F-47F5-AD3D-FCEE1629352D}"/>
              </a:ext>
            </a:extLst>
          </p:cNvPr>
          <p:cNvPicPr>
            <a:picLocks noChangeAspect="1"/>
          </p:cNvPicPr>
          <p:nvPr/>
        </p:nvPicPr>
        <p:blipFill rotWithShape="1">
          <a:blip r:embed="rId3"/>
          <a:srcRect l="13973" t="5524" r="5627" b="12065"/>
          <a:stretch/>
        </p:blipFill>
        <p:spPr>
          <a:xfrm>
            <a:off x="5119794" y="3710619"/>
            <a:ext cx="2205534" cy="821663"/>
          </a:xfrm>
          <a:prstGeom prst="rect">
            <a:avLst/>
          </a:prstGeom>
        </p:spPr>
      </p:pic>
      <p:sp>
        <p:nvSpPr>
          <p:cNvPr id="9" name="テキスト ボックス 8">
            <a:extLst>
              <a:ext uri="{FF2B5EF4-FFF2-40B4-BE49-F238E27FC236}">
                <a16:creationId xmlns:a16="http://schemas.microsoft.com/office/drawing/2014/main" id="{432421FC-3773-46C9-8A94-BEB7FC2B2233}"/>
              </a:ext>
            </a:extLst>
          </p:cNvPr>
          <p:cNvSpPr txBox="1"/>
          <p:nvPr/>
        </p:nvSpPr>
        <p:spPr>
          <a:xfrm>
            <a:off x="485305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連続的</a:t>
            </a:r>
            <a:endParaRPr lang="ja-JP" altLang="en-US">
              <a:cs typeface="Calibri"/>
            </a:endParaRPr>
          </a:p>
        </p:txBody>
      </p:sp>
      <p:sp>
        <p:nvSpPr>
          <p:cNvPr id="10" name="テキスト ボックス 9">
            <a:extLst>
              <a:ext uri="{FF2B5EF4-FFF2-40B4-BE49-F238E27FC236}">
                <a16:creationId xmlns:a16="http://schemas.microsoft.com/office/drawing/2014/main" id="{29D96E11-B0C2-4364-9DCE-11AAC6D4264C}"/>
              </a:ext>
            </a:extLst>
          </p:cNvPr>
          <p:cNvSpPr txBox="1"/>
          <p:nvPr/>
        </p:nvSpPr>
        <p:spPr>
          <a:xfrm>
            <a:off x="4853058" y="40086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6"/>
                </a:solidFill>
                <a:ea typeface="ＭＳ Ｐゴシック"/>
              </a:rPr>
              <a:t>確率分布</a:t>
            </a:r>
            <a:endParaRPr lang="ja-JP" altLang="en-US">
              <a:solidFill>
                <a:schemeClr val="accent6"/>
              </a:solidFill>
              <a:ea typeface="ＭＳ Ｐゴシック"/>
              <a:cs typeface="Calibri"/>
            </a:endParaRPr>
          </a:p>
        </p:txBody>
      </p:sp>
    </p:spTree>
    <p:extLst>
      <p:ext uri="{BB962C8B-B14F-4D97-AF65-F5344CB8AC3E}">
        <p14:creationId xmlns:p14="http://schemas.microsoft.com/office/powerpoint/2010/main" val="70850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3</a:t>
            </a:fld>
            <a:endParaRPr kumimoji="1" lang="ja-JP" altLang="en-US" dirty="0"/>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rotWithShape="1">
          <a:blip r:embed="rId3"/>
          <a:srcRect b="16280"/>
          <a:stretch/>
        </p:blipFill>
        <p:spPr>
          <a:xfrm>
            <a:off x="850900" y="2889988"/>
            <a:ext cx="7442199" cy="3059399"/>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hlinkClick r:id="rId4"/>
              </a:rPr>
              <a:t>https://agirobots.com/blog-ai-ml-research-cnn-dnn/</a:t>
            </a:r>
            <a:endParaRPr lang="en-US" altLang="ja-JP" dirty="0"/>
          </a:p>
        </p:txBody>
      </p:sp>
    </p:spTree>
    <p:extLst>
      <p:ext uri="{BB962C8B-B14F-4D97-AF65-F5344CB8AC3E}">
        <p14:creationId xmlns:p14="http://schemas.microsoft.com/office/powerpoint/2010/main" val="403816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900430" cy="4351337"/>
          </a:xfrm>
        </p:spPr>
        <p:txBody>
          <a:bodyPr vert="horz" lIns="91440" tIns="45720" rIns="91440" bIns="45720" rtlCol="0" anchor="t">
            <a:normAutofit/>
          </a:bodyPr>
          <a:lstStyle/>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子ネットワークの学習を大幅削減</a:t>
            </a:r>
            <a:endParaRPr lang="en-US" altLang="ja-JP" sz="3200" dirty="0">
              <a:ea typeface="ＭＳ Ｐゴシック"/>
              <a:cs typeface="Calibri"/>
            </a:endParaRPr>
          </a:p>
          <a:p>
            <a:pPr marL="0" indent="0">
              <a:buNone/>
            </a:pPr>
            <a:endParaRPr lang="en-US" altLang="ja-JP" sz="32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30</a:t>
            </a:fld>
            <a:endParaRPr kumimoji="1" lang="ja-JP" altLang="en-US"/>
          </a:p>
        </p:txBody>
      </p:sp>
      <p:sp>
        <p:nvSpPr>
          <p:cNvPr id="5" name="正方形/長方形 4">
            <a:extLst>
              <a:ext uri="{FF2B5EF4-FFF2-40B4-BE49-F238E27FC236}">
                <a16:creationId xmlns:a16="http://schemas.microsoft.com/office/drawing/2014/main" id="{495CD204-D415-4EE6-9D46-07077ED6DDED}"/>
              </a:ext>
            </a:extLst>
          </p:cNvPr>
          <p:cNvSpPr/>
          <p:nvPr/>
        </p:nvSpPr>
        <p:spPr>
          <a:xfrm>
            <a:off x="650768" y="1828801"/>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利点</a:t>
            </a:r>
            <a:endParaRPr lang="ja-JP" altLang="en-US" dirty="0"/>
          </a:p>
        </p:txBody>
      </p:sp>
    </p:spTree>
    <p:extLst>
      <p:ext uri="{BB962C8B-B14F-4D97-AF65-F5344CB8AC3E}">
        <p14:creationId xmlns:p14="http://schemas.microsoft.com/office/powerpoint/2010/main" val="423924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900430" cy="4351337"/>
          </a:xfrm>
        </p:spPr>
        <p:txBody>
          <a:bodyPr vert="horz" lIns="91440" tIns="45720" rIns="91440" bIns="45720" rtlCol="0" anchor="t">
            <a:normAutofit/>
          </a:bodyPr>
          <a:lstStyle/>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子ネットワークの学習を大幅削減</a:t>
            </a:r>
            <a:endParaRPr lang="en-US" altLang="ja-JP" sz="3200" dirty="0">
              <a:ea typeface="ＭＳ Ｐゴシック"/>
              <a:cs typeface="Calibri"/>
            </a:endParaRPr>
          </a:p>
          <a:p>
            <a:pPr marL="0" indent="0">
              <a:buNone/>
            </a:pPr>
            <a:endParaRPr lang="en-US" altLang="ja-JP" sz="3200" dirty="0">
              <a:ea typeface="ＭＳ Ｐゴシック"/>
              <a:cs typeface="Calibri"/>
            </a:endParaRPr>
          </a:p>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ネットワークが異なるとき工夫が必要</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31</a:t>
            </a:fld>
            <a:endParaRPr kumimoji="1" lang="ja-JP" altLang="en-US"/>
          </a:p>
        </p:txBody>
      </p:sp>
      <p:sp>
        <p:nvSpPr>
          <p:cNvPr id="5" name="正方形/長方形 4">
            <a:extLst>
              <a:ext uri="{FF2B5EF4-FFF2-40B4-BE49-F238E27FC236}">
                <a16:creationId xmlns:a16="http://schemas.microsoft.com/office/drawing/2014/main" id="{495CD204-D415-4EE6-9D46-07077ED6DDED}"/>
              </a:ext>
            </a:extLst>
          </p:cNvPr>
          <p:cNvSpPr/>
          <p:nvPr/>
        </p:nvSpPr>
        <p:spPr>
          <a:xfrm>
            <a:off x="650768" y="1828801"/>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利点</a:t>
            </a:r>
            <a:endParaRPr lang="ja-JP" altLang="en-US" dirty="0"/>
          </a:p>
        </p:txBody>
      </p:sp>
      <p:sp>
        <p:nvSpPr>
          <p:cNvPr id="6" name="正方形/長方形 5">
            <a:extLst>
              <a:ext uri="{FF2B5EF4-FFF2-40B4-BE49-F238E27FC236}">
                <a16:creationId xmlns:a16="http://schemas.microsoft.com/office/drawing/2014/main" id="{AE0F1784-78CF-472D-8C4C-0E49A7170D50}"/>
              </a:ext>
            </a:extLst>
          </p:cNvPr>
          <p:cNvSpPr/>
          <p:nvPr/>
        </p:nvSpPr>
        <p:spPr>
          <a:xfrm>
            <a:off x="650768" y="3459352"/>
            <a:ext cx="1917914" cy="45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欠点</a:t>
            </a:r>
            <a:endParaRPr lang="ja-JP" altLang="en-US" dirty="0"/>
          </a:p>
        </p:txBody>
      </p:sp>
    </p:spTree>
    <p:extLst>
      <p:ext uri="{BB962C8B-B14F-4D97-AF65-F5344CB8AC3E}">
        <p14:creationId xmlns:p14="http://schemas.microsoft.com/office/powerpoint/2010/main" val="935317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32</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1555290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a:p>
            <a:pPr marL="0" indent="0">
              <a:buNone/>
            </a:pPr>
            <a:r>
              <a:rPr lang="ja-JP" altLang="en-US" sz="2400" dirty="0">
                <a:ea typeface="ＭＳ Ｐゴシック"/>
                <a:cs typeface="Calibri"/>
              </a:rPr>
              <a:t>ノード：特徴</a:t>
            </a:r>
            <a:endParaRPr lang="en-US" altLang="ja-JP" sz="2400" dirty="0">
              <a:ea typeface="ＭＳ Ｐゴシック"/>
              <a:cs typeface="Calibri"/>
            </a:endParaRPr>
          </a:p>
          <a:p>
            <a:pPr marL="0" indent="0">
              <a:buNone/>
            </a:pPr>
            <a:r>
              <a:rPr lang="ja-JP" altLang="en-US" sz="2400" dirty="0">
                <a:ea typeface="ＭＳ Ｐゴシック"/>
                <a:cs typeface="Calibri"/>
              </a:rPr>
              <a:t>エッジ：混合演算子</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33</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361019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a:p>
            <a:pPr marL="0" indent="0">
              <a:buNone/>
            </a:pPr>
            <a:r>
              <a:rPr lang="ja-JP" altLang="en-US" sz="2400" dirty="0">
                <a:ea typeface="ＭＳ Ｐゴシック"/>
                <a:cs typeface="Calibri"/>
              </a:rPr>
              <a:t>ノード：特徴</a:t>
            </a:r>
            <a:endParaRPr lang="en-US" altLang="ja-JP" sz="2400" dirty="0">
              <a:ea typeface="ＭＳ Ｐゴシック"/>
              <a:cs typeface="Calibri"/>
            </a:endParaRPr>
          </a:p>
          <a:p>
            <a:pPr marL="0" indent="0">
              <a:buNone/>
            </a:pPr>
            <a:r>
              <a:rPr lang="ja-JP" altLang="en-US" sz="2400" dirty="0">
                <a:ea typeface="ＭＳ Ｐゴシック"/>
                <a:cs typeface="Calibri"/>
              </a:rPr>
              <a:t>エッジ：混合演算子</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34</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
        <p:nvSpPr>
          <p:cNvPr id="5" name="吹き出し: 角を丸めた四角形 4">
            <a:extLst>
              <a:ext uri="{FF2B5EF4-FFF2-40B4-BE49-F238E27FC236}">
                <a16:creationId xmlns:a16="http://schemas.microsoft.com/office/drawing/2014/main" id="{260F0F54-0463-42F4-816D-2ACD4DBD5969}"/>
              </a:ext>
            </a:extLst>
          </p:cNvPr>
          <p:cNvSpPr/>
          <p:nvPr/>
        </p:nvSpPr>
        <p:spPr>
          <a:xfrm>
            <a:off x="5936443" y="3375981"/>
            <a:ext cx="2310245" cy="1758949"/>
          </a:xfrm>
          <a:prstGeom prst="wedgeRoundRectCallout">
            <a:avLst>
              <a:gd name="adj1" fmla="val -58764"/>
              <a:gd name="adj2" fmla="val 21886"/>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a:solidFill>
                  <a:schemeClr val="accent2"/>
                </a:solidFill>
              </a:rPr>
              <a:t>畳み込み層</a:t>
            </a:r>
            <a:endParaRPr kumimoji="1" lang="en-US" altLang="ja-JP" sz="2400" dirty="0">
              <a:solidFill>
                <a:schemeClr val="accent2"/>
              </a:solidFill>
            </a:endParaRPr>
          </a:p>
          <a:p>
            <a:pPr algn="ctr"/>
            <a:r>
              <a:rPr kumimoji="1" lang="ja-JP" altLang="en-US" sz="2400" dirty="0">
                <a:solidFill>
                  <a:schemeClr val="accent2"/>
                </a:solidFill>
              </a:rPr>
              <a:t>プーリング層</a:t>
            </a:r>
            <a:endParaRPr kumimoji="1" lang="en-US" altLang="ja-JP" sz="2400" dirty="0">
              <a:solidFill>
                <a:schemeClr val="accent2"/>
              </a:solidFill>
            </a:endParaRPr>
          </a:p>
          <a:p>
            <a:pPr algn="ctr"/>
            <a:r>
              <a:rPr kumimoji="1" lang="ja-JP" altLang="en-US" sz="2400" dirty="0">
                <a:solidFill>
                  <a:schemeClr val="accent2"/>
                </a:solidFill>
              </a:rPr>
              <a:t>活性化関数</a:t>
            </a:r>
            <a:endParaRPr kumimoji="1" lang="en-US" altLang="ja-JP" sz="2400" dirty="0">
              <a:solidFill>
                <a:schemeClr val="accent2"/>
              </a:solidFill>
            </a:endParaRPr>
          </a:p>
          <a:p>
            <a:pPr algn="ctr"/>
            <a:r>
              <a:rPr kumimoji="1" lang="ja-JP" altLang="en-US" sz="2400" dirty="0">
                <a:solidFill>
                  <a:schemeClr val="accent2"/>
                </a:solidFill>
              </a:rPr>
              <a:t>恒等写像</a:t>
            </a:r>
            <a:endParaRPr kumimoji="1" lang="ja-JP" altLang="en-US" dirty="0">
              <a:solidFill>
                <a:schemeClr val="accent2"/>
              </a:solidFill>
            </a:endParaRPr>
          </a:p>
        </p:txBody>
      </p:sp>
    </p:spTree>
    <p:extLst>
      <p:ext uri="{BB962C8B-B14F-4D97-AF65-F5344CB8AC3E}">
        <p14:creationId xmlns:p14="http://schemas.microsoft.com/office/powerpoint/2010/main" val="294806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004436" cy="4351337"/>
          </a:xfrm>
        </p:spPr>
        <p:txBody>
          <a:bodyPr vert="horz" lIns="91440" tIns="45720" rIns="91440" bIns="45720" rtlCol="0" anchor="t">
            <a:normAutofit/>
          </a:bodyPr>
          <a:lstStyle/>
          <a:p>
            <a:pPr marL="0" indent="0">
              <a:buNone/>
            </a:pPr>
            <a:r>
              <a:rPr lang="ja-JP" altLang="en-US" sz="2400" dirty="0">
                <a:ea typeface="ＭＳ Ｐゴシック"/>
                <a:cs typeface="Calibri"/>
              </a:rPr>
              <a:t>零写像：ノードの切断</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35</a:t>
            </a:fld>
            <a:endParaRPr kumimoji="1" lang="ja-JP" altLang="en-US"/>
          </a:p>
        </p:txBody>
      </p:sp>
      <p:pic>
        <p:nvPicPr>
          <p:cNvPr id="10" name="図 9">
            <a:extLst>
              <a:ext uri="{FF2B5EF4-FFF2-40B4-BE49-F238E27FC236}">
                <a16:creationId xmlns:a16="http://schemas.microsoft.com/office/drawing/2014/main" id="{51DAC13C-7C7F-4982-8C56-9C96E0176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38" y="2523956"/>
            <a:ext cx="1572883" cy="4041945"/>
          </a:xfrm>
          <a:prstGeom prst="rect">
            <a:avLst/>
          </a:prstGeom>
        </p:spPr>
      </p:pic>
      <p:pic>
        <p:nvPicPr>
          <p:cNvPr id="12" name="図 11">
            <a:extLst>
              <a:ext uri="{FF2B5EF4-FFF2-40B4-BE49-F238E27FC236}">
                <a16:creationId xmlns:a16="http://schemas.microsoft.com/office/drawing/2014/main" id="{DFC322AA-5A2E-494A-A8DF-25A579640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064" y="2517776"/>
            <a:ext cx="2111267" cy="4075022"/>
          </a:xfrm>
          <a:prstGeom prst="rect">
            <a:avLst/>
          </a:prstGeom>
        </p:spPr>
      </p:pic>
      <p:pic>
        <p:nvPicPr>
          <p:cNvPr id="9" name="図 8">
            <a:extLst>
              <a:ext uri="{FF2B5EF4-FFF2-40B4-BE49-F238E27FC236}">
                <a16:creationId xmlns:a16="http://schemas.microsoft.com/office/drawing/2014/main" id="{E5096224-39C3-45BF-9FED-4DDB6A06AA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365562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36</a:t>
            </a:fld>
            <a:endParaRPr kumimoji="1" lang="ja-JP" altLang="en-US"/>
          </a:p>
        </p:txBody>
      </p:sp>
      <p:pic>
        <p:nvPicPr>
          <p:cNvPr id="9" name="図 8">
            <a:extLst>
              <a:ext uri="{FF2B5EF4-FFF2-40B4-BE49-F238E27FC236}">
                <a16:creationId xmlns:a16="http://schemas.microsoft.com/office/drawing/2014/main" id="{E5096224-39C3-45BF-9FED-4DDB6A06A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mc:AlternateContent xmlns:mc="http://schemas.openxmlformats.org/markup-compatibility/2006">
        <mc:Choice xmlns:a14="http://schemas.microsoft.com/office/drawing/2010/main" Requires="a14">
          <p:sp>
            <p:nvSpPr>
              <p:cNvPr id="27" name="吹き出し: 円形 26">
                <a:extLst>
                  <a:ext uri="{FF2B5EF4-FFF2-40B4-BE49-F238E27FC236}">
                    <a16:creationId xmlns:a16="http://schemas.microsoft.com/office/drawing/2014/main" id="{B0D89CF6-D1D7-405D-B7CB-CDC9874F0214}"/>
                  </a:ext>
                </a:extLst>
              </p:cNvPr>
              <p:cNvSpPr/>
              <p:nvPr/>
            </p:nvSpPr>
            <p:spPr>
              <a:xfrm>
                <a:off x="5463020" y="3498313"/>
                <a:ext cx="1000125" cy="746247"/>
              </a:xfrm>
              <a:prstGeom prst="wedgeEllipse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重み</a:t>
                </a:r>
                <a14:m>
                  <m:oMath xmlns:m="http://schemas.openxmlformats.org/officeDocument/2006/math">
                    <m:r>
                      <a:rPr kumimoji="1" lang="en-US" altLang="ja-JP" i="1">
                        <a:latin typeface="Cambria Math" panose="02040503050406030204" pitchFamily="18" charset="0"/>
                      </a:rPr>
                      <m:t>𝑤</m:t>
                    </m:r>
                  </m:oMath>
                </a14:m>
                <a:endParaRPr kumimoji="1" lang="ja-JP" altLang="en-US" dirty="0"/>
              </a:p>
            </p:txBody>
          </p:sp>
        </mc:Choice>
        <mc:Fallback>
          <p:sp>
            <p:nvSpPr>
              <p:cNvPr id="27" name="吹き出し: 円形 26">
                <a:extLst>
                  <a:ext uri="{FF2B5EF4-FFF2-40B4-BE49-F238E27FC236}">
                    <a16:creationId xmlns:a16="http://schemas.microsoft.com/office/drawing/2014/main" id="{B0D89CF6-D1D7-405D-B7CB-CDC9874F0214}"/>
                  </a:ext>
                </a:extLst>
              </p:cNvPr>
              <p:cNvSpPr>
                <a:spLocks noRot="1" noChangeAspect="1" noMove="1" noResize="1" noEditPoints="1" noAdjustHandles="1" noChangeArrowheads="1" noChangeShapeType="1" noTextEdit="1"/>
              </p:cNvSpPr>
              <p:nvPr/>
            </p:nvSpPr>
            <p:spPr>
              <a:xfrm>
                <a:off x="5463020" y="3498313"/>
                <a:ext cx="1000125" cy="746247"/>
              </a:xfrm>
              <a:prstGeom prst="wedgeEllipseCallou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2792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37</a:t>
            </a:fld>
            <a:endParaRPr kumimoji="1" lang="ja-JP" altLang="en-US"/>
          </a:p>
        </p:txBody>
      </p:sp>
    </p:spTree>
    <p:extLst>
      <p:ext uri="{BB962C8B-B14F-4D97-AF65-F5344CB8AC3E}">
        <p14:creationId xmlns:p14="http://schemas.microsoft.com/office/powerpoint/2010/main" val="1668052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08CBE-1DD7-4314-9606-0532B031A5D0}"/>
              </a:ext>
            </a:extLst>
          </p:cNvPr>
          <p:cNvSpPr>
            <a:spLocks noGrp="1"/>
          </p:cNvSpPr>
          <p:nvPr>
            <p:ph type="title"/>
          </p:nvPr>
        </p:nvSpPr>
        <p:spPr/>
        <p:txBody>
          <a:bodyPr>
            <a:normAutofit/>
          </a:bodyPr>
          <a:lstStyle/>
          <a:p>
            <a:r>
              <a:rPr kumimoji="1" lang="en-US" altLang="ja-JP" sz="4000" dirty="0"/>
              <a:t>Auto Augment</a:t>
            </a:r>
            <a:endParaRPr kumimoji="1" lang="ja-JP" altLang="en-US" sz="4000" dirty="0"/>
          </a:p>
        </p:txBody>
      </p:sp>
      <p:sp>
        <p:nvSpPr>
          <p:cNvPr id="3" name="コンテンツ プレースホルダー 2">
            <a:extLst>
              <a:ext uri="{FF2B5EF4-FFF2-40B4-BE49-F238E27FC236}">
                <a16:creationId xmlns:a16="http://schemas.microsoft.com/office/drawing/2014/main" id="{BEDFE5E1-ACDA-404F-AE6A-4EF7CBEA33F9}"/>
              </a:ext>
            </a:extLst>
          </p:cNvPr>
          <p:cNvSpPr>
            <a:spLocks noGrp="1"/>
          </p:cNvSpPr>
          <p:nvPr>
            <p:ph idx="1"/>
          </p:nvPr>
        </p:nvSpPr>
        <p:spPr/>
        <p:txBody>
          <a:bodyPr vert="horz" lIns="91440" tIns="45720" rIns="91440" bIns="45720" rtlCol="0" anchor="t">
            <a:normAutofit/>
          </a:bodyPr>
          <a:lstStyle/>
          <a:p>
            <a:pPr marL="0" indent="0">
              <a:buNone/>
            </a:pPr>
            <a:r>
              <a:rPr lang="ja-JP" altLang="en-US" sz="2800" dirty="0">
                <a:ea typeface="+mn-lt"/>
                <a:cs typeface="+mn-lt"/>
              </a:rPr>
              <a:t>データ拡張</a:t>
            </a:r>
            <a:r>
              <a:rPr lang="en-US" altLang="ja-JP" sz="2800" dirty="0">
                <a:ea typeface="+mn-lt"/>
                <a:cs typeface="+mn-lt"/>
              </a:rPr>
              <a:t>(Data</a:t>
            </a:r>
            <a:r>
              <a:rPr lang="ja-JP" altLang="en-US" sz="2800" dirty="0">
                <a:ea typeface="+mn-lt"/>
                <a:cs typeface="+mn-lt"/>
              </a:rPr>
              <a:t> </a:t>
            </a:r>
            <a:r>
              <a:rPr lang="en-US" altLang="ja-JP" sz="2800" dirty="0">
                <a:ea typeface="+mn-lt"/>
                <a:cs typeface="+mn-lt"/>
              </a:rPr>
              <a:t>Augmentation)</a:t>
            </a:r>
          </a:p>
          <a:p>
            <a:r>
              <a:rPr lang="ja-JP" altLang="en-US" sz="2400" dirty="0">
                <a:ea typeface="+mn-lt"/>
                <a:cs typeface="+mn-lt"/>
              </a:rPr>
              <a:t>画像処理操作でデータセットの水増し</a:t>
            </a:r>
            <a:endParaRPr lang="en-US" altLang="ja-JP" sz="2400" dirty="0">
              <a:ea typeface="ＭＳ Ｐゴシック"/>
            </a:endParaRPr>
          </a:p>
          <a:p>
            <a:pPr marL="0" indent="0">
              <a:buNone/>
            </a:pPr>
            <a:endParaRPr lang="en-US" altLang="ja-JP" sz="2400" dirty="0">
              <a:ea typeface="ＭＳ Ｐゴシック"/>
            </a:endParaRPr>
          </a:p>
          <a:p>
            <a:pPr marL="0" indent="0">
              <a:buNone/>
            </a:pPr>
            <a:endParaRPr lang="ja-JP" altLang="en-US" sz="2400" dirty="0">
              <a:ea typeface="ＭＳ Ｐゴシック"/>
            </a:endParaRPr>
          </a:p>
          <a:p>
            <a:pPr marL="0" indent="0">
              <a:buNone/>
            </a:pPr>
            <a:r>
              <a:rPr lang="ja-JP" altLang="en-US" sz="2800" dirty="0">
                <a:ea typeface="ＭＳ Ｐゴシック"/>
              </a:rPr>
              <a:t>データ拡張の空間を探索し</a:t>
            </a:r>
            <a:r>
              <a:rPr lang="en-US" altLang="ja-JP" sz="2800" dirty="0">
                <a:ea typeface="ＭＳ Ｐゴシック"/>
              </a:rPr>
              <a:t>, </a:t>
            </a:r>
          </a:p>
          <a:p>
            <a:pPr marL="0" indent="0">
              <a:buNone/>
            </a:pPr>
            <a:r>
              <a:rPr lang="ja-JP" altLang="en-US" sz="2800" dirty="0">
                <a:ea typeface="ＭＳ Ｐゴシック"/>
              </a:rPr>
              <a:t>最高の検証精度となる方策を見つける</a:t>
            </a:r>
            <a:endParaRPr 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22CDD866-8737-4E13-9DE5-B807497D9576}"/>
              </a:ext>
            </a:extLst>
          </p:cNvPr>
          <p:cNvSpPr>
            <a:spLocks noGrp="1"/>
          </p:cNvSpPr>
          <p:nvPr>
            <p:ph type="sldNum" sz="quarter" idx="12"/>
          </p:nvPr>
        </p:nvSpPr>
        <p:spPr/>
        <p:txBody>
          <a:bodyPr/>
          <a:lstStyle/>
          <a:p>
            <a:fld id="{C4CD1851-4943-4D29-B153-35642A3D04B9}" type="slidenum">
              <a:rPr kumimoji="1" lang="ja-JP" altLang="en-US" smtClean="0"/>
              <a:t>38</a:t>
            </a:fld>
            <a:endParaRPr kumimoji="1" lang="ja-JP" altLang="en-US"/>
          </a:p>
        </p:txBody>
      </p:sp>
      <p:sp>
        <p:nvSpPr>
          <p:cNvPr id="5" name="テキスト ボックス 4">
            <a:extLst>
              <a:ext uri="{FF2B5EF4-FFF2-40B4-BE49-F238E27FC236}">
                <a16:creationId xmlns:a16="http://schemas.microsoft.com/office/drawing/2014/main" id="{A529D4DE-F7C7-49C9-8BE5-07BBD439A888}"/>
              </a:ext>
            </a:extLst>
          </p:cNvPr>
          <p:cNvSpPr txBox="1"/>
          <p:nvPr/>
        </p:nvSpPr>
        <p:spPr>
          <a:xfrm>
            <a:off x="632178" y="5444066"/>
            <a:ext cx="5424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Ekin </a:t>
            </a:r>
            <a:r>
              <a:rPr lang="en-US" altLang="ja-JP" dirty="0" err="1">
                <a:ea typeface="ＭＳ Ｐゴシック"/>
              </a:rPr>
              <a:t>Dogus</a:t>
            </a:r>
            <a:r>
              <a:rPr lang="en-US" altLang="ja-JP" dirty="0">
                <a:ea typeface="ＭＳ Ｐゴシック"/>
              </a:rPr>
              <a:t> </a:t>
            </a:r>
            <a:r>
              <a:rPr lang="en-US" altLang="ja-JP" dirty="0" err="1">
                <a:ea typeface="ＭＳ Ｐゴシック"/>
              </a:rPr>
              <a:t>Cubuk</a:t>
            </a:r>
            <a:r>
              <a:rPr lang="en-US" altLang="ja-JP" dirty="0">
                <a:ea typeface="ＭＳ Ｐゴシック"/>
              </a:rPr>
              <a:t> and Barret </a:t>
            </a:r>
            <a:r>
              <a:rPr lang="en-US" altLang="ja-JP" dirty="0" err="1">
                <a:ea typeface="ＭＳ Ｐゴシック"/>
              </a:rPr>
              <a:t>Zoph</a:t>
            </a:r>
            <a:r>
              <a:rPr lang="en-US" altLang="ja-JP" dirty="0">
                <a:ea typeface="ＭＳ Ｐゴシック"/>
              </a:rPr>
              <a:t> and Dandelion Mane and Vijay Vasudevan and Quoc V. Le. </a:t>
            </a:r>
            <a:r>
              <a:rPr lang="en-US" dirty="0">
                <a:ea typeface="+mn-lt"/>
                <a:cs typeface="+mn-lt"/>
              </a:rPr>
              <a:t>Auto Augment: Learning Augmentation Policies from Data 2018</a:t>
            </a:r>
            <a:endParaRPr lang="en-US" altLang="ja-JP" dirty="0">
              <a:ea typeface="ＭＳ Ｐゴシック"/>
              <a:cs typeface="Calibri"/>
            </a:endParaRPr>
          </a:p>
        </p:txBody>
      </p:sp>
    </p:spTree>
    <p:extLst>
      <p:ext uri="{BB962C8B-B14F-4D97-AF65-F5344CB8AC3E}">
        <p14:creationId xmlns:p14="http://schemas.microsoft.com/office/powerpoint/2010/main" val="4196173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39</a:t>
            </a:fld>
            <a:endParaRPr kumimoji="1" lang="ja-JP" altLang="en-US"/>
          </a:p>
        </p:txBody>
      </p:sp>
    </p:spTree>
    <p:extLst>
      <p:ext uri="{BB962C8B-B14F-4D97-AF65-F5344CB8AC3E}">
        <p14:creationId xmlns:p14="http://schemas.microsoft.com/office/powerpoint/2010/main" val="272426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en-US" altLang="ja-JP" sz="2800" dirty="0">
              <a:ea typeface="ＭＳ Ｐゴシック"/>
              <a:cs typeface="Calibri"/>
            </a:endParaRPr>
          </a:p>
          <a:p>
            <a:endParaRPr lang="en-US" altLang="ja-JP" sz="2800" dirty="0">
              <a:ea typeface="ＭＳ Ｐゴシック"/>
              <a:cs typeface="Calibri"/>
            </a:endParaRPr>
          </a:p>
          <a:p>
            <a:r>
              <a:rPr lang="en-US" altLang="ja-JP" sz="2800" dirty="0" err="1">
                <a:ea typeface="ＭＳ Ｐゴシック"/>
                <a:cs typeface="Calibri"/>
              </a:rPr>
              <a:t>層が深い＝パラメータも多い</a:t>
            </a:r>
            <a:endParaRPr lang="en-US" altLang="ja-JP" sz="2800" dirty="0">
              <a:ea typeface="ＭＳ Ｐゴシック"/>
            </a:endParaRPr>
          </a:p>
          <a:p>
            <a:r>
              <a:rPr lang="ja-JP" altLang="en-US" sz="2800" dirty="0">
                <a:ea typeface="ＭＳ Ｐゴシック"/>
              </a:rPr>
              <a:t>設計は手作業</a:t>
            </a: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4</a:t>
            </a:fld>
            <a:endParaRPr kumimoji="1" lang="ja-JP" altLang="en-US"/>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rotWithShape="1">
          <a:blip r:embed="rId3"/>
          <a:srcRect b="15144"/>
          <a:stretch/>
        </p:blipFill>
        <p:spPr>
          <a:xfrm>
            <a:off x="4703233" y="4484543"/>
            <a:ext cx="3815644" cy="1592166"/>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hlinkClick r:id="rId4"/>
              </a:rPr>
              <a:t>https://agirobots.com/blog-ai-ml-research-cnn-dnn/</a:t>
            </a:r>
            <a:endParaRPr lang="en-US" altLang="ja-JP"/>
          </a:p>
        </p:txBody>
      </p:sp>
    </p:spTree>
    <p:extLst>
      <p:ext uri="{BB962C8B-B14F-4D97-AF65-F5344CB8AC3E}">
        <p14:creationId xmlns:p14="http://schemas.microsoft.com/office/powerpoint/2010/main" val="665545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pPr marL="0" indent="0">
              <a:buNone/>
            </a:pPr>
            <a:r>
              <a:rPr kumimoji="1" lang="en-US" altLang="ja-JP" sz="4400" dirty="0"/>
              <a:t>NAS </a:t>
            </a:r>
          </a:p>
          <a:p>
            <a:pPr marL="0" indent="0">
              <a:buNone/>
            </a:pPr>
            <a:r>
              <a:rPr kumimoji="1" lang="ja-JP" altLang="en-US" sz="2800" dirty="0"/>
              <a:t>アーキテクチャ</a:t>
            </a:r>
            <a:endParaRPr kumimoji="1" lang="en-US" altLang="ja-JP" sz="2800" dirty="0"/>
          </a:p>
          <a:p>
            <a:pPr marL="0" indent="0">
              <a:buNone/>
            </a:pPr>
            <a:endParaRPr kumimoji="1" lang="en-US" altLang="ja-JP" sz="3600" dirty="0"/>
          </a:p>
          <a:p>
            <a:pPr marL="0" indent="0">
              <a:buNone/>
            </a:pPr>
            <a:r>
              <a:rPr lang="en-US" altLang="ja-JP" sz="4400" dirty="0"/>
              <a:t>Auto Augment </a:t>
            </a:r>
          </a:p>
          <a:p>
            <a:pPr marL="0" indent="0">
              <a:buNone/>
            </a:pPr>
            <a:r>
              <a:rPr lang="ja-JP" altLang="en-US" sz="2800" dirty="0"/>
              <a:t>データセット</a:t>
            </a:r>
            <a:endParaRPr kumimoji="1" lang="ja-JP" altLang="en-US" sz="2800" dirty="0"/>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40</a:t>
            </a:fld>
            <a:endParaRPr kumimoji="1" lang="ja-JP" altLang="en-US"/>
          </a:p>
        </p:txBody>
      </p:sp>
    </p:spTree>
    <p:extLst>
      <p:ext uri="{BB962C8B-B14F-4D97-AF65-F5344CB8AC3E}">
        <p14:creationId xmlns:p14="http://schemas.microsoft.com/office/powerpoint/2010/main" val="28919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pPr marL="0" indent="0">
              <a:buNone/>
            </a:pPr>
            <a:r>
              <a:rPr kumimoji="1" lang="en-US" altLang="ja-JP" sz="4400" dirty="0">
                <a:solidFill>
                  <a:schemeClr val="bg1">
                    <a:lumMod val="65000"/>
                  </a:schemeClr>
                </a:solidFill>
              </a:rPr>
              <a:t>NAS </a:t>
            </a:r>
          </a:p>
          <a:p>
            <a:pPr marL="0" indent="0">
              <a:buNone/>
            </a:pPr>
            <a:r>
              <a:rPr kumimoji="1" lang="ja-JP" altLang="en-US" sz="2800" dirty="0">
                <a:solidFill>
                  <a:schemeClr val="bg1">
                    <a:lumMod val="65000"/>
                  </a:schemeClr>
                </a:solidFill>
              </a:rPr>
              <a:t>アーキテクチャ</a:t>
            </a:r>
            <a:endParaRPr kumimoji="1" lang="en-US" altLang="ja-JP" sz="2800" dirty="0">
              <a:solidFill>
                <a:schemeClr val="bg1">
                  <a:lumMod val="65000"/>
                </a:schemeClr>
              </a:solidFill>
            </a:endParaRPr>
          </a:p>
          <a:p>
            <a:pPr marL="0" indent="0">
              <a:buNone/>
            </a:pPr>
            <a:endParaRPr kumimoji="1" lang="en-US" altLang="ja-JP" sz="3600" dirty="0"/>
          </a:p>
          <a:p>
            <a:pPr marL="0" indent="0">
              <a:buNone/>
            </a:pPr>
            <a:r>
              <a:rPr lang="en-US" altLang="ja-JP" sz="4400" dirty="0"/>
              <a:t>Auto Augment </a:t>
            </a:r>
          </a:p>
          <a:p>
            <a:pPr marL="0" indent="0">
              <a:buNone/>
            </a:pPr>
            <a:r>
              <a:rPr lang="ja-JP" altLang="en-US" sz="2800" dirty="0"/>
              <a:t>データセット</a:t>
            </a:r>
            <a:endParaRPr kumimoji="1" lang="ja-JP" altLang="en-US" sz="2800" dirty="0"/>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41</a:t>
            </a:fld>
            <a:endParaRPr kumimoji="1" lang="ja-JP" altLang="en-US"/>
          </a:p>
        </p:txBody>
      </p:sp>
    </p:spTree>
    <p:extLst>
      <p:ext uri="{BB962C8B-B14F-4D97-AF65-F5344CB8AC3E}">
        <p14:creationId xmlns:p14="http://schemas.microsoft.com/office/powerpoint/2010/main" val="1112829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r>
              <a:rPr kumimoji="1" lang="ja-JP" altLang="en-US" sz="3200" dirty="0"/>
              <a:t>目的</a:t>
            </a:r>
            <a:endParaRPr kumimoji="1" lang="en-US" altLang="ja-JP" sz="3200" dirty="0"/>
          </a:p>
          <a:p>
            <a:pPr marL="0" indent="0">
              <a:buNone/>
            </a:pPr>
            <a:r>
              <a:rPr lang="ja-JP" altLang="en-US" sz="3200" dirty="0"/>
              <a:t>データセットの持つ特徴を解析</a:t>
            </a:r>
            <a:endParaRPr lang="en-US" altLang="ja-JP" sz="3200" dirty="0"/>
          </a:p>
          <a:p>
            <a:pPr marL="0" indent="0">
              <a:buNone/>
            </a:pPr>
            <a:endParaRPr lang="en-US" altLang="ja-JP" sz="3200" dirty="0"/>
          </a:p>
          <a:p>
            <a:r>
              <a:rPr kumimoji="1" lang="ja-JP" altLang="en-US" sz="3200" dirty="0"/>
              <a:t>問題</a:t>
            </a:r>
            <a:endParaRPr kumimoji="1" lang="en-US" altLang="ja-JP" sz="3200" dirty="0"/>
          </a:p>
          <a:p>
            <a:pPr marL="0" indent="0">
              <a:buNone/>
            </a:pPr>
            <a:r>
              <a:rPr kumimoji="1" lang="ja-JP" altLang="en-US" sz="3200" dirty="0"/>
              <a:t>クラスの数を拡張したデータセットの学習</a:t>
            </a:r>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42</a:t>
            </a:fld>
            <a:endParaRPr kumimoji="1" lang="ja-JP" altLang="en-US"/>
          </a:p>
        </p:txBody>
      </p:sp>
    </p:spTree>
    <p:extLst>
      <p:ext uri="{BB962C8B-B14F-4D97-AF65-F5344CB8AC3E}">
        <p14:creationId xmlns:p14="http://schemas.microsoft.com/office/powerpoint/2010/main" val="4281038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870A-A176-46FE-8A15-9638D8B5B2ED}"/>
              </a:ext>
            </a:extLst>
          </p:cNvPr>
          <p:cNvSpPr>
            <a:spLocks noGrp="1"/>
          </p:cNvSpPr>
          <p:nvPr>
            <p:ph type="title"/>
          </p:nvPr>
        </p:nvSpPr>
        <p:spPr/>
        <p:txBody>
          <a:bodyPr/>
          <a:lstStyle/>
          <a:p>
            <a:r>
              <a:rPr kumimoji="1" lang="ja-JP" altLang="en-US" dirty="0">
                <a:ea typeface="ＭＳ Ｐゴシック"/>
              </a:rPr>
              <a:t>データセット</a:t>
            </a:r>
            <a:br>
              <a:rPr lang="ja-JP" altLang="en-US" dirty="0">
                <a:ea typeface="ＭＳ Ｐゴシック"/>
              </a:rPr>
            </a:b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CF38B47A-CBFD-47E6-8000-10693616FC02}"/>
              </a:ext>
            </a:extLst>
          </p:cNvPr>
          <p:cNvSpPr>
            <a:spLocks noGrp="1"/>
          </p:cNvSpPr>
          <p:nvPr>
            <p:ph idx="1"/>
          </p:nvPr>
        </p:nvSpPr>
        <p:spPr/>
        <p:txBody>
          <a:bodyPr vert="horz" lIns="91440" tIns="45720" rIns="91440" bIns="45720" rtlCol="0" anchor="t">
            <a:normAutofit/>
          </a:bodyPr>
          <a:lstStyle/>
          <a:p>
            <a:pPr marL="0" indent="0">
              <a:buNone/>
            </a:pPr>
            <a:r>
              <a:rPr lang="en-US" altLang="ja-JP" sz="4000" dirty="0">
                <a:ea typeface="+mj-lt"/>
                <a:cs typeface="+mj-lt"/>
              </a:rPr>
              <a:t>Cifar-10 </a:t>
            </a:r>
          </a:p>
          <a:p>
            <a:pPr marL="0" indent="0">
              <a:buNone/>
            </a:pPr>
            <a:r>
              <a:rPr lang="en-US" altLang="ja-JP" sz="2400" dirty="0">
                <a:ea typeface="ＭＳ Ｐゴシック"/>
              </a:rPr>
              <a:t>画像60,000</a:t>
            </a:r>
            <a:r>
              <a:rPr lang="ja-JP" altLang="en-US" sz="2400" dirty="0">
                <a:ea typeface="ＭＳ Ｐゴシック"/>
              </a:rPr>
              <a:t>枚</a:t>
            </a:r>
            <a:endParaRPr lang="en-US" altLang="ja-JP" sz="2400" dirty="0">
              <a:ea typeface="ＭＳ Ｐゴシック"/>
              <a:cs typeface="Calibri"/>
            </a:endParaRPr>
          </a:p>
          <a:p>
            <a:pPr marL="0" indent="0">
              <a:buNone/>
            </a:pPr>
            <a:r>
              <a:rPr kumimoji="1" lang="en-US" altLang="ja-JP" sz="2400" dirty="0">
                <a:ea typeface="ＭＳ Ｐゴシック"/>
              </a:rPr>
              <a:t>3x32x32</a:t>
            </a:r>
            <a:r>
              <a:rPr lang="en-US" altLang="ja-JP" sz="2400" dirty="0">
                <a:ea typeface="ＭＳ Ｐゴシック"/>
              </a:rPr>
              <a:t>次元</a:t>
            </a:r>
            <a:endParaRPr lang="en-US" altLang="ja-JP" sz="2400" dirty="0">
              <a:ea typeface="ＭＳ Ｐゴシック"/>
              <a:cs typeface="Calibri"/>
            </a:endParaRPr>
          </a:p>
          <a:p>
            <a:pPr marL="0" indent="0">
              <a:buNone/>
            </a:pPr>
            <a:r>
              <a:rPr lang="en-US" altLang="ja-JP" sz="2400" dirty="0">
                <a:ea typeface="ＭＳ Ｐゴシック"/>
              </a:rPr>
              <a:t>10</a:t>
            </a:r>
            <a:r>
              <a:rPr lang="ja-JP" altLang="en-US" sz="2400" dirty="0">
                <a:ea typeface="ＭＳ Ｐゴシック"/>
              </a:rPr>
              <a:t>クラス</a:t>
            </a:r>
            <a:endParaRPr lang="en-US" altLang="ja-JP" sz="2400" dirty="0">
              <a:ea typeface="ＭＳ Ｐゴシック"/>
              <a:cs typeface="Calibri"/>
            </a:endParaRPr>
          </a:p>
          <a:p>
            <a:pPr marL="0" indent="0">
              <a:buNone/>
            </a:pPr>
            <a:r>
              <a:rPr lang="ja-JP" altLang="en-US" sz="2400" dirty="0">
                <a:ea typeface="ＭＳ Ｐゴシック"/>
              </a:rPr>
              <a:t>（動物系</a:t>
            </a:r>
            <a:r>
              <a:rPr lang="en-US" altLang="ja-JP" sz="2400" dirty="0">
                <a:ea typeface="ＭＳ Ｐゴシック"/>
              </a:rPr>
              <a:t>, </a:t>
            </a:r>
            <a:r>
              <a:rPr lang="ja-JP" altLang="en-US" sz="2400" dirty="0">
                <a:ea typeface="ＭＳ Ｐゴシック"/>
              </a:rPr>
              <a:t>機械系）</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525D7089-5056-4050-A957-852017D25BE0}"/>
              </a:ext>
            </a:extLst>
          </p:cNvPr>
          <p:cNvSpPr>
            <a:spLocks noGrp="1"/>
          </p:cNvSpPr>
          <p:nvPr>
            <p:ph type="sldNum" sz="quarter" idx="12"/>
          </p:nvPr>
        </p:nvSpPr>
        <p:spPr/>
        <p:txBody>
          <a:bodyPr/>
          <a:lstStyle/>
          <a:p>
            <a:fld id="{C4CD1851-4943-4D29-B153-35642A3D04B9}" type="slidenum">
              <a:rPr kumimoji="1" lang="ja-JP" altLang="en-US" smtClean="0"/>
              <a:t>43</a:t>
            </a:fld>
            <a:endParaRPr kumimoji="1" lang="ja-JP" altLang="en-US"/>
          </a:p>
        </p:txBody>
      </p:sp>
      <p:sp>
        <p:nvSpPr>
          <p:cNvPr id="5" name="Rectangle 1">
            <a:extLst>
              <a:ext uri="{FF2B5EF4-FFF2-40B4-BE49-F238E27FC236}">
                <a16:creationId xmlns:a16="http://schemas.microsoft.com/office/drawing/2014/main" id="{D54451A5-E3CF-4D8C-88F6-F89623C7DFB1}"/>
              </a:ext>
            </a:extLst>
          </p:cNvPr>
          <p:cNvSpPr>
            <a:spLocks noChangeArrowheads="1"/>
          </p:cNvSpPr>
          <p:nvPr/>
        </p:nvSpPr>
        <p:spPr bwMode="auto">
          <a:xfrm>
            <a:off x="803563" y="6163729"/>
            <a:ext cx="6110647"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Menlo"/>
              </a:rPr>
              <a:t>CIFAR-10 (Canadian Institute for Advanced Research</a:t>
            </a:r>
            <a:r>
              <a:rPr kumimoji="0" lang="en-US" altLang="ja-JP" sz="1000" b="0" i="0" u="none" strike="noStrike" cap="none" normalizeH="0" baseline="0" dirty="0">
                <a:ln>
                  <a:noFill/>
                </a:ln>
                <a:solidFill>
                  <a:srgbClr val="333333"/>
                </a:solidFill>
                <a:effectLst/>
                <a:latin typeface="Arial Unicode MS"/>
                <a:ea typeface="Menlo"/>
              </a:rPr>
              <a:t>), </a:t>
            </a:r>
            <a:r>
              <a:rPr kumimoji="0" lang="ja-JP" altLang="ja-JP" sz="1000" b="0" i="0" u="none" strike="noStrike" cap="none" normalizeH="0" baseline="0" dirty="0">
                <a:ln>
                  <a:noFill/>
                </a:ln>
                <a:solidFill>
                  <a:srgbClr val="333333"/>
                </a:solidFill>
                <a:effectLst/>
                <a:latin typeface="Arial Unicode MS"/>
                <a:ea typeface="Menlo"/>
              </a:rPr>
              <a:t>Alex Krizhevsky and Vinod Nair and Geoffrey Hinton</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8" name="図 7">
            <a:extLst>
              <a:ext uri="{FF2B5EF4-FFF2-40B4-BE49-F238E27FC236}">
                <a16:creationId xmlns:a16="http://schemas.microsoft.com/office/drawing/2014/main" id="{5BE3BAFE-395D-4297-9CF8-FC2C189F5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199" y="1584760"/>
            <a:ext cx="5409609" cy="4235233"/>
          </a:xfrm>
          <a:prstGeom prst="rect">
            <a:avLst/>
          </a:prstGeom>
        </p:spPr>
      </p:pic>
    </p:spTree>
    <p:extLst>
      <p:ext uri="{BB962C8B-B14F-4D97-AF65-F5344CB8AC3E}">
        <p14:creationId xmlns:p14="http://schemas.microsoft.com/office/powerpoint/2010/main" val="228018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en-US" altLang="ja-JP" sz="2800" dirty="0">
                <a:ea typeface="ＭＳ Ｐゴシック"/>
                <a:cs typeface="Calibri"/>
              </a:rPr>
              <a:t>Cifar-10を5クラスデータセットに分割</a:t>
            </a: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44</a:t>
            </a:fld>
            <a:endParaRPr kumimoji="1" lang="ja-JP" altLang="en-US"/>
          </a:p>
        </p:txBody>
      </p:sp>
    </p:spTree>
    <p:extLst>
      <p:ext uri="{BB962C8B-B14F-4D97-AF65-F5344CB8AC3E}">
        <p14:creationId xmlns:p14="http://schemas.microsoft.com/office/powerpoint/2010/main" val="369798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a:t>
            </a:r>
            <a:r>
              <a:rPr kumimoji="1" lang="ja-JP" altLang="en-US" dirty="0">
                <a:ea typeface="ＭＳ Ｐゴシック"/>
                <a:cs typeface="Calibri Light"/>
              </a:rPr>
              <a:t>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モデル</a:t>
            </a:r>
            <a:r>
              <a:rPr lang="en-US" altLang="ja-JP" sz="2400" dirty="0">
                <a:ea typeface="ＭＳ Ｐゴシック"/>
              </a:rPr>
              <a:t>A</a:t>
            </a:r>
            <a:r>
              <a:rPr lang="ja-JP" altLang="en-US" sz="2400" dirty="0">
                <a:ea typeface="ＭＳ Ｐゴシック"/>
              </a:rPr>
              <a:t>　　前半</a:t>
            </a:r>
            <a:r>
              <a:rPr lang="en-US" altLang="ja-JP" sz="2400" dirty="0">
                <a:ea typeface="ＭＳ Ｐゴシック"/>
              </a:rPr>
              <a:t>(airplane, mobile, bird, cat, deer)</a:t>
            </a:r>
            <a:endParaRPr lang="ja-JP" altLang="en-US" sz="2400" dirty="0">
              <a:ea typeface="ＭＳ Ｐゴシック"/>
            </a:endParaRPr>
          </a:p>
          <a:p>
            <a:pPr marL="0" indent="0">
              <a:buNone/>
            </a:pPr>
            <a:r>
              <a:rPr lang="ja-JP" altLang="en-US" sz="2400" dirty="0">
                <a:ea typeface="ＭＳ Ｐゴシック"/>
              </a:rPr>
              <a:t>モデル</a:t>
            </a:r>
            <a:r>
              <a:rPr lang="en-US" altLang="ja-JP" sz="2400" dirty="0">
                <a:ea typeface="ＭＳ Ｐゴシック"/>
              </a:rPr>
              <a:t>B</a:t>
            </a:r>
            <a:r>
              <a:rPr lang="ja-JP" altLang="en-US" sz="2400" dirty="0">
                <a:ea typeface="ＭＳ Ｐゴシック"/>
              </a:rPr>
              <a:t>　　後半</a:t>
            </a:r>
            <a:r>
              <a:rPr lang="en-US" altLang="ja-JP" sz="2400" dirty="0">
                <a:ea typeface="ＭＳ Ｐゴシック"/>
              </a:rPr>
              <a:t>(dog, frog, horse, ship, truck)</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45</a:t>
            </a:fld>
            <a:endParaRPr kumimoji="1" lang="ja-JP" altLang="en-US"/>
          </a:p>
        </p:txBody>
      </p:sp>
      <p:pic>
        <p:nvPicPr>
          <p:cNvPr id="7" name="コンテンツ プレースホルダー 6" descr="文字と写真のスクリーンショット&#10;&#10;説明は自動で生成されたものです">
            <a:extLst>
              <a:ext uri="{FF2B5EF4-FFF2-40B4-BE49-F238E27FC236}">
                <a16:creationId xmlns:a16="http://schemas.microsoft.com/office/drawing/2014/main" id="{351A245E-20BE-4BF8-BDDE-EF38BF26E526}"/>
              </a:ext>
            </a:extLst>
          </p:cNvPr>
          <p:cNvPicPr>
            <a:picLocks noChangeAspect="1"/>
          </p:cNvPicPr>
          <p:nvPr/>
        </p:nvPicPr>
        <p:blipFill rotWithShape="1">
          <a:blip r:embed="rId2">
            <a:extLst>
              <a:ext uri="{28A0092B-C50C-407E-A947-70E740481C1C}">
                <a14:useLocalDpi xmlns:a14="http://schemas.microsoft.com/office/drawing/2010/main" val="0"/>
              </a:ext>
            </a:extLst>
          </a:blip>
          <a:srcRect r="42826"/>
          <a:stretch/>
        </p:blipFill>
        <p:spPr>
          <a:xfrm>
            <a:off x="624883" y="3106361"/>
            <a:ext cx="4509092" cy="3314529"/>
          </a:xfrm>
          <a:prstGeom prst="rect">
            <a:avLst/>
          </a:prstGeom>
        </p:spPr>
      </p:pic>
    </p:spTree>
    <p:extLst>
      <p:ext uri="{BB962C8B-B14F-4D97-AF65-F5344CB8AC3E}">
        <p14:creationId xmlns:p14="http://schemas.microsoft.com/office/powerpoint/2010/main" val="2493275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a:t>
            </a:r>
            <a:r>
              <a:rPr kumimoji="1" lang="ja-JP" altLang="en-US" dirty="0">
                <a:ea typeface="ＭＳ Ｐゴシック"/>
                <a:cs typeface="Calibri Light"/>
              </a:rPr>
              <a:t>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ja-JP" altLang="en-US" sz="2800" dirty="0">
                <a:ea typeface="ＭＳ Ｐゴシック"/>
              </a:rPr>
              <a:t>結合したモデル</a:t>
            </a:r>
            <a:r>
              <a:rPr lang="en-US" altLang="ja-JP" sz="2800" dirty="0">
                <a:ea typeface="ＭＳ Ｐゴシック"/>
              </a:rPr>
              <a:t>A + B</a:t>
            </a:r>
            <a:r>
              <a:rPr lang="ja-JP" altLang="en-US" sz="2800" dirty="0">
                <a:ea typeface="ＭＳ Ｐゴシック"/>
              </a:rPr>
              <a:t>で</a:t>
            </a:r>
            <a:r>
              <a:rPr lang="en-US" altLang="ja-JP" sz="2800" dirty="0">
                <a:ea typeface="ＭＳ Ｐゴシック"/>
              </a:rPr>
              <a:t>, 10</a:t>
            </a:r>
            <a:r>
              <a:rPr lang="ja-JP" altLang="en-US" sz="2800" dirty="0">
                <a:ea typeface="ＭＳ Ｐゴシック"/>
              </a:rPr>
              <a:t>クラス分類問題を解く</a:t>
            </a:r>
            <a:r>
              <a:rPr lang="en-US" altLang="ja-JP" sz="2800" dirty="0">
                <a:ea typeface="ＭＳ Ｐゴシック"/>
              </a:rPr>
              <a:t>.</a:t>
            </a:r>
            <a:endParaRPr lang="ja-JP" altLang="en-US" sz="2800" dirty="0">
              <a:ea typeface="ＭＳ Ｐゴシック"/>
            </a:endParaRPr>
          </a:p>
          <a:p>
            <a:r>
              <a:rPr lang="ja-JP" altLang="en-US" sz="2400" dirty="0">
                <a:solidFill>
                  <a:schemeClr val="bg1"/>
                </a:solidFill>
              </a:rPr>
              <a:t>結合の際は</a:t>
            </a:r>
            <a:r>
              <a:rPr lang="en-US" altLang="ja-JP" sz="2400" dirty="0">
                <a:solidFill>
                  <a:schemeClr val="bg1"/>
                </a:solidFill>
              </a:rPr>
              <a:t>10</a:t>
            </a:r>
            <a:r>
              <a:rPr lang="ja-JP" altLang="en-US" sz="2400" dirty="0">
                <a:solidFill>
                  <a:schemeClr val="bg1"/>
                </a:solidFill>
              </a:rPr>
              <a:t>クラスのデータセットを</a:t>
            </a:r>
            <a:r>
              <a:rPr lang="en-US" altLang="ja-JP" sz="2400" dirty="0">
                <a:solidFill>
                  <a:schemeClr val="bg1"/>
                </a:solidFill>
              </a:rPr>
              <a:t>A, B</a:t>
            </a:r>
            <a:r>
              <a:rPr lang="ja-JP" altLang="en-US" sz="2400" dirty="0">
                <a:solidFill>
                  <a:schemeClr val="bg1"/>
                </a:solidFill>
              </a:rPr>
              <a:t>に入力し</a:t>
            </a:r>
            <a:r>
              <a:rPr lang="en-US" altLang="ja-JP" sz="2400" dirty="0">
                <a:solidFill>
                  <a:schemeClr val="bg1"/>
                </a:solidFill>
              </a:rPr>
              <a:t>, </a:t>
            </a:r>
            <a:r>
              <a:rPr lang="ja-JP" altLang="en-US" sz="2400" dirty="0">
                <a:solidFill>
                  <a:schemeClr val="bg1"/>
                </a:solidFill>
              </a:rPr>
              <a:t>得られた出力の次元を</a:t>
            </a:r>
            <a:r>
              <a:rPr lang="en-US" altLang="ja-JP" sz="2400" dirty="0">
                <a:solidFill>
                  <a:schemeClr val="bg1"/>
                </a:solidFill>
              </a:rPr>
              <a:t>10</a:t>
            </a:r>
            <a:r>
              <a:rPr lang="ja-JP" altLang="en-US" sz="2400" dirty="0">
                <a:solidFill>
                  <a:schemeClr val="bg1"/>
                </a:solidFill>
              </a:rPr>
              <a:t>クラスに拡張して和を求めた</a:t>
            </a:r>
            <a:r>
              <a:rPr lang="en-US" altLang="ja-JP" sz="2400" dirty="0">
                <a:solidFill>
                  <a:schemeClr val="bg1"/>
                </a:solidFill>
              </a:rPr>
              <a:t>.</a:t>
            </a:r>
            <a:endParaRPr kumimoji="1" lang="ja-JP" altLang="en-US" sz="2400" dirty="0">
              <a:solidFill>
                <a:schemeClr val="bg1"/>
              </a:solidFill>
            </a:endParaRP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46</a:t>
            </a:fld>
            <a:endParaRPr kumimoji="1" lang="ja-JP" altLang="en-US"/>
          </a:p>
        </p:txBody>
      </p:sp>
      <p:pic>
        <p:nvPicPr>
          <p:cNvPr id="6" name="コンテンツ プレースホルダー 6" descr="文字と写真のスクリーンショット&#10;&#10;説明は自動で生成されたものです">
            <a:extLst>
              <a:ext uri="{FF2B5EF4-FFF2-40B4-BE49-F238E27FC236}">
                <a16:creationId xmlns:a16="http://schemas.microsoft.com/office/drawing/2014/main" id="{E7C1B19F-C2E9-42EA-9185-5D29F605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83" y="3106361"/>
            <a:ext cx="7886700" cy="3314529"/>
          </a:xfrm>
          <a:prstGeom prst="rect">
            <a:avLst/>
          </a:prstGeom>
        </p:spPr>
      </p:pic>
    </p:spTree>
    <p:extLst>
      <p:ext uri="{BB962C8B-B14F-4D97-AF65-F5344CB8AC3E}">
        <p14:creationId xmlns:p14="http://schemas.microsoft.com/office/powerpoint/2010/main" val="404296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67F3A9-9FBA-4738-B303-337B85424E88}"/>
              </a:ext>
            </a:extLst>
          </p:cNvPr>
          <p:cNvSpPr>
            <a:spLocks noGrp="1"/>
          </p:cNvSpPr>
          <p:nvPr>
            <p:ph type="title"/>
          </p:nvPr>
        </p:nvSpPr>
        <p:spPr/>
        <p:txBody>
          <a:bodyPr/>
          <a:lstStyle/>
          <a:p>
            <a:r>
              <a:rPr lang="ja-JP" altLang="en-US">
                <a:ea typeface="ＭＳ Ｐゴシック"/>
                <a:cs typeface="Calibri Light"/>
              </a:rPr>
              <a:t>実験設定</a:t>
            </a:r>
            <a:endParaRPr lang="ja-JP" altLang="en-US" dirty="0">
              <a:ea typeface="ＭＳ Ｐゴシック"/>
              <a:cs typeface="Calibri Light"/>
            </a:endParaRPr>
          </a:p>
        </p:txBody>
      </p:sp>
      <p:graphicFrame>
        <p:nvGraphicFramePr>
          <p:cNvPr id="5" name="コンテンツ プレースホルダー 4">
            <a:extLst>
              <a:ext uri="{FF2B5EF4-FFF2-40B4-BE49-F238E27FC236}">
                <a16:creationId xmlns:a16="http://schemas.microsoft.com/office/drawing/2014/main" id="{B6B06CBB-6400-40DF-89C5-C2A46F7C85A8}"/>
              </a:ext>
            </a:extLst>
          </p:cNvPr>
          <p:cNvGraphicFramePr>
            <a:graphicFrameLocks noGrp="1"/>
          </p:cNvGraphicFramePr>
          <p:nvPr>
            <p:ph idx="1"/>
            <p:extLst>
              <p:ext uri="{D42A27DB-BD31-4B8C-83A1-F6EECF244321}">
                <p14:modId xmlns:p14="http://schemas.microsoft.com/office/powerpoint/2010/main" val="1848739900"/>
              </p:ext>
            </p:extLst>
          </p:nvPr>
        </p:nvGraphicFramePr>
        <p:xfrm>
          <a:off x="633413" y="1828799"/>
          <a:ext cx="7886700" cy="3474720"/>
        </p:xfrm>
        <a:graphic>
          <a:graphicData uri="http://schemas.openxmlformats.org/drawingml/2006/table">
            <a:tbl>
              <a:tblPr firstRow="1" bandRow="1">
                <a:tableStyleId>{3B4B98B0-60AC-42C2-AFA5-B58CD77FA1E5}</a:tableStyleId>
              </a:tblPr>
              <a:tblGrid>
                <a:gridCol w="2931823">
                  <a:extLst>
                    <a:ext uri="{9D8B030D-6E8A-4147-A177-3AD203B41FA5}">
                      <a16:colId xmlns:a16="http://schemas.microsoft.com/office/drawing/2014/main" val="1572290402"/>
                    </a:ext>
                  </a:extLst>
                </a:gridCol>
                <a:gridCol w="4954877">
                  <a:extLst>
                    <a:ext uri="{9D8B030D-6E8A-4147-A177-3AD203B41FA5}">
                      <a16:colId xmlns:a16="http://schemas.microsoft.com/office/drawing/2014/main" val="2461103401"/>
                    </a:ext>
                  </a:extLst>
                </a:gridCol>
              </a:tblGrid>
              <a:tr h="490847">
                <a:tc>
                  <a:txBody>
                    <a:bodyPr/>
                    <a:lstStyle/>
                    <a:p>
                      <a:pPr algn="ctr"/>
                      <a:r>
                        <a:rPr kumimoji="1" lang="en-US" altLang="ja-JP" sz="3200" dirty="0"/>
                        <a:t>Optimizer</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SGD</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940663"/>
                  </a:ext>
                </a:extLst>
              </a:tr>
              <a:tr h="490847">
                <a:tc>
                  <a:txBody>
                    <a:bodyPr/>
                    <a:lstStyle/>
                    <a:p>
                      <a:pPr algn="ctr"/>
                      <a:r>
                        <a:rPr kumimoji="1" lang="en-US" altLang="ja-JP" sz="3200" dirty="0"/>
                        <a:t>momentum</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0.9</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4107619"/>
                  </a:ext>
                </a:extLst>
              </a:tr>
              <a:tr h="490847">
                <a:tc>
                  <a:txBody>
                    <a:bodyPr/>
                    <a:lstStyle/>
                    <a:p>
                      <a:pPr algn="ctr"/>
                      <a:r>
                        <a:rPr lang="en-US" altLang="ja-JP" sz="3200"/>
                        <a:t>Learning rate</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0.001</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7394789"/>
                  </a:ext>
                </a:extLst>
              </a:tr>
              <a:tr h="490847">
                <a:tc>
                  <a:txBody>
                    <a:bodyPr/>
                    <a:lstStyle/>
                    <a:p>
                      <a:pPr algn="ctr"/>
                      <a:r>
                        <a:rPr kumimoji="1" lang="en-US" altLang="ja-JP" sz="3200" dirty="0"/>
                        <a:t>Loss</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Cross Entropy Loss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829591"/>
                  </a:ext>
                </a:extLst>
              </a:tr>
              <a:tr h="490847">
                <a:tc>
                  <a:txBody>
                    <a:bodyPr/>
                    <a:lstStyle/>
                    <a:p>
                      <a:pPr algn="ctr"/>
                      <a:r>
                        <a:rPr kumimoji="1" lang="en-US" altLang="ja-JP" sz="3200" dirty="0"/>
                        <a:t>batch size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64</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808799"/>
                  </a:ext>
                </a:extLst>
              </a:tr>
              <a:tr h="490847">
                <a:tc>
                  <a:txBody>
                    <a:bodyPr/>
                    <a:lstStyle/>
                    <a:p>
                      <a:pPr algn="ctr"/>
                      <a:r>
                        <a:rPr kumimoji="1" lang="en-US" altLang="ja-JP" sz="3200" dirty="0"/>
                        <a:t>epoch</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100</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031941"/>
                  </a:ext>
                </a:extLst>
              </a:tr>
            </a:tbl>
          </a:graphicData>
        </a:graphic>
      </p:graphicFrame>
      <p:sp>
        <p:nvSpPr>
          <p:cNvPr id="4" name="スライド番号プレースホルダー 3">
            <a:extLst>
              <a:ext uri="{FF2B5EF4-FFF2-40B4-BE49-F238E27FC236}">
                <a16:creationId xmlns:a16="http://schemas.microsoft.com/office/drawing/2014/main" id="{4DECE8ED-0DDE-4815-BF0A-8124AE881282}"/>
              </a:ext>
            </a:extLst>
          </p:cNvPr>
          <p:cNvSpPr>
            <a:spLocks noGrp="1"/>
          </p:cNvSpPr>
          <p:nvPr>
            <p:ph type="sldNum" sz="quarter" idx="12"/>
          </p:nvPr>
        </p:nvSpPr>
        <p:spPr/>
        <p:txBody>
          <a:bodyPr/>
          <a:lstStyle/>
          <a:p>
            <a:fld id="{C4CD1851-4943-4D29-B153-35642A3D04B9}" type="slidenum">
              <a:rPr kumimoji="1" lang="ja-JP" altLang="en-US" smtClean="0"/>
              <a:t>47</a:t>
            </a:fld>
            <a:endParaRPr kumimoji="1" lang="ja-JP" altLang="en-US" dirty="0"/>
          </a:p>
        </p:txBody>
      </p:sp>
    </p:spTree>
    <p:extLst>
      <p:ext uri="{BB962C8B-B14F-4D97-AF65-F5344CB8AC3E}">
        <p14:creationId xmlns:p14="http://schemas.microsoft.com/office/powerpoint/2010/main" val="910558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4567" y="1719295"/>
            <a:ext cx="7254238" cy="4836158"/>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48</a:t>
            </a:fld>
            <a:endParaRPr kumimoji="1" lang="ja-JP" altLang="en-US"/>
          </a:p>
        </p:txBody>
      </p:sp>
    </p:spTree>
    <p:extLst>
      <p:ext uri="{BB962C8B-B14F-4D97-AF65-F5344CB8AC3E}">
        <p14:creationId xmlns:p14="http://schemas.microsoft.com/office/powerpoint/2010/main" val="1255260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49</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p:txBody>
      </p:sp>
    </p:spTree>
    <p:extLst>
      <p:ext uri="{BB962C8B-B14F-4D97-AF65-F5344CB8AC3E}">
        <p14:creationId xmlns:p14="http://schemas.microsoft.com/office/powerpoint/2010/main" val="425235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en-US" altLang="ja-JP" sz="2800" dirty="0">
              <a:ea typeface="ＭＳ Ｐゴシック"/>
              <a:cs typeface="Calibri"/>
            </a:endParaRPr>
          </a:p>
          <a:p>
            <a:endParaRPr lang="en-US" altLang="ja-JP" sz="2800" dirty="0">
              <a:ea typeface="ＭＳ Ｐゴシック"/>
              <a:cs typeface="Calibri"/>
            </a:endParaRPr>
          </a:p>
          <a:p>
            <a:r>
              <a:rPr lang="en-US" altLang="ja-JP" sz="2800" dirty="0" err="1">
                <a:ea typeface="ＭＳ Ｐゴシック"/>
                <a:cs typeface="Calibri"/>
              </a:rPr>
              <a:t>層が深い＝パラメータも多い</a:t>
            </a:r>
            <a:endParaRPr lang="en-US" altLang="ja-JP" sz="2800" dirty="0">
              <a:ea typeface="ＭＳ Ｐゴシック"/>
            </a:endParaRPr>
          </a:p>
          <a:p>
            <a:r>
              <a:rPr lang="ja-JP" altLang="en-US" sz="2800" dirty="0">
                <a:ea typeface="ＭＳ Ｐゴシック"/>
              </a:rPr>
              <a:t>設計は手作業</a:t>
            </a:r>
          </a:p>
          <a:p>
            <a:endParaRPr lang="ja-JP" altLang="en-US" sz="2800" dirty="0">
              <a:ea typeface="ＭＳ Ｐゴシック"/>
              <a:cs typeface="Calibri"/>
            </a:endParaRPr>
          </a:p>
          <a:p>
            <a:r>
              <a:rPr lang="ja-JP" altLang="en-US" sz="2800" dirty="0">
                <a:ea typeface="ＭＳ Ｐゴシック"/>
                <a:cs typeface="Calibri"/>
              </a:rPr>
              <a:t>自動化したい</a:t>
            </a: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5</a:t>
            </a:fld>
            <a:endParaRPr kumimoji="1" lang="ja-JP" altLang="en-US"/>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rotWithShape="1">
          <a:blip r:embed="rId3"/>
          <a:srcRect b="15761"/>
          <a:stretch/>
        </p:blipFill>
        <p:spPr>
          <a:xfrm>
            <a:off x="4703233" y="4484543"/>
            <a:ext cx="3815644" cy="1580591"/>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hlinkClick r:id="rId4"/>
              </a:rPr>
              <a:t>https://agirobots.com/blog-ai-ml-research-cnn-dnn/</a:t>
            </a:r>
            <a:endParaRPr lang="en-US" altLang="ja-JP"/>
          </a:p>
        </p:txBody>
      </p:sp>
    </p:spTree>
    <p:extLst>
      <p:ext uri="{BB962C8B-B14F-4D97-AF65-F5344CB8AC3E}">
        <p14:creationId xmlns:p14="http://schemas.microsoft.com/office/powerpoint/2010/main" val="137222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50</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a:p>
            <a:endParaRPr lang="ja-JP" altLang="en-US" sz="2400" dirty="0">
              <a:ea typeface="ＭＳ Ｐゴシック"/>
              <a:cs typeface="Calibri"/>
            </a:endParaRPr>
          </a:p>
          <a:p>
            <a:pPr marL="0" indent="0">
              <a:buNone/>
            </a:pPr>
            <a:r>
              <a:rPr lang="ja-JP" altLang="en-US" sz="2400" dirty="0">
                <a:ea typeface="ＭＳ Ｐゴシック"/>
                <a:cs typeface="Calibri"/>
              </a:rPr>
              <a:t>10クラス分類</a:t>
            </a:r>
          </a:p>
          <a:p>
            <a:pPr marL="0" indent="0">
              <a:buNone/>
            </a:pPr>
            <a:r>
              <a:rPr lang="ja-JP" altLang="en-US" sz="2400" dirty="0">
                <a:ea typeface="ＭＳ Ｐゴシック"/>
                <a:cs typeface="Calibri"/>
              </a:rPr>
              <a:t>A+Bの精度:</a:t>
            </a:r>
            <a:r>
              <a:rPr lang="en-US" altLang="ja-JP" sz="2400" dirty="0">
                <a:ea typeface="ＭＳ Ｐゴシック"/>
                <a:cs typeface="Calibri"/>
              </a:rPr>
              <a:t>69.2</a:t>
            </a:r>
            <a:r>
              <a:rPr lang="ja-JP" altLang="en-US" sz="2400" dirty="0">
                <a:ea typeface="ＭＳ Ｐゴシック"/>
                <a:cs typeface="Calibri"/>
              </a:rPr>
              <a:t>%</a:t>
            </a:r>
          </a:p>
          <a:p>
            <a:pPr marL="0" indent="0">
              <a:buNone/>
            </a:pPr>
            <a:r>
              <a:rPr lang="ja-JP" altLang="en-US" sz="2400" dirty="0">
                <a:ea typeface="ＭＳ Ｐゴシック"/>
                <a:cs typeface="Calibri"/>
              </a:rPr>
              <a:t>片方のみ:</a:t>
            </a:r>
            <a:r>
              <a:rPr lang="en-US" altLang="ja-JP" sz="2400" dirty="0">
                <a:ea typeface="ＭＳ Ｐゴシック"/>
                <a:cs typeface="Calibri"/>
              </a:rPr>
              <a:t>46.5</a:t>
            </a:r>
            <a:r>
              <a:rPr lang="ja-JP" altLang="en-US" sz="2400" dirty="0">
                <a:ea typeface="ＭＳ Ｐゴシック"/>
                <a:cs typeface="Calibri"/>
              </a:rPr>
              <a:t>%</a:t>
            </a:r>
          </a:p>
        </p:txBody>
      </p:sp>
    </p:spTree>
    <p:extLst>
      <p:ext uri="{BB962C8B-B14F-4D97-AF65-F5344CB8AC3E}">
        <p14:creationId xmlns:p14="http://schemas.microsoft.com/office/powerpoint/2010/main" val="2319963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51</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a:p>
            <a:endParaRPr lang="ja-JP" altLang="en-US" sz="2400" dirty="0">
              <a:ea typeface="ＭＳ Ｐゴシック"/>
              <a:cs typeface="Calibri"/>
            </a:endParaRPr>
          </a:p>
          <a:p>
            <a:pPr marL="0" indent="0">
              <a:buNone/>
            </a:pPr>
            <a:r>
              <a:rPr lang="ja-JP" altLang="en-US" sz="2400" dirty="0">
                <a:ea typeface="ＭＳ Ｐゴシック"/>
                <a:cs typeface="Calibri"/>
              </a:rPr>
              <a:t>10クラス分類</a:t>
            </a:r>
          </a:p>
          <a:p>
            <a:pPr marL="0" indent="0">
              <a:buNone/>
            </a:pPr>
            <a:r>
              <a:rPr lang="ja-JP" altLang="en-US" sz="2400" dirty="0">
                <a:ea typeface="ＭＳ Ｐゴシック"/>
                <a:cs typeface="Calibri"/>
              </a:rPr>
              <a:t>A+Bの精度:</a:t>
            </a:r>
            <a:r>
              <a:rPr lang="en-US" altLang="ja-JP" sz="2400" dirty="0">
                <a:ea typeface="ＭＳ Ｐゴシック"/>
                <a:cs typeface="Calibri"/>
              </a:rPr>
              <a:t>69.2</a:t>
            </a:r>
            <a:r>
              <a:rPr lang="ja-JP" altLang="en-US" sz="2400" dirty="0">
                <a:ea typeface="ＭＳ Ｐゴシック"/>
                <a:cs typeface="Calibri"/>
              </a:rPr>
              <a:t>%</a:t>
            </a:r>
          </a:p>
          <a:p>
            <a:pPr marL="0" indent="0">
              <a:buNone/>
            </a:pPr>
            <a:r>
              <a:rPr lang="ja-JP" altLang="en-US" sz="2400" dirty="0">
                <a:ea typeface="ＭＳ Ｐゴシック"/>
                <a:cs typeface="Calibri"/>
              </a:rPr>
              <a:t>片方のみ:</a:t>
            </a:r>
            <a:r>
              <a:rPr lang="en-US" altLang="ja-JP" sz="2400" dirty="0">
                <a:ea typeface="ＭＳ Ｐゴシック"/>
                <a:cs typeface="Calibri"/>
              </a:rPr>
              <a:t>46.5</a:t>
            </a:r>
            <a:r>
              <a:rPr lang="ja-JP" altLang="en-US" sz="2400" dirty="0">
                <a:ea typeface="ＭＳ Ｐゴシック"/>
                <a:cs typeface="Calibri"/>
              </a:rPr>
              <a:t>%</a:t>
            </a:r>
            <a:endParaRPr lang="en-US" alt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ja-JP" altLang="en-US" sz="3200" dirty="0">
                <a:ea typeface="ＭＳ Ｐゴシック"/>
                <a:cs typeface="Calibri"/>
              </a:rPr>
              <a:t>結合モデルの有効性</a:t>
            </a:r>
          </a:p>
        </p:txBody>
      </p:sp>
    </p:spTree>
    <p:extLst>
      <p:ext uri="{BB962C8B-B14F-4D97-AF65-F5344CB8AC3E}">
        <p14:creationId xmlns:p14="http://schemas.microsoft.com/office/powerpoint/2010/main" val="2322914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ea typeface="ＭＳ Ｐゴシック"/>
              </a:rPr>
              <a:t>実験２</a:t>
            </a:r>
            <a:r>
              <a:rPr kumimoji="1" lang="ja-JP" altLang="en-US" dirty="0">
                <a:ea typeface="ＭＳ Ｐゴシック"/>
                <a:cs typeface="Calibri Light"/>
              </a:rPr>
              <a:t>　</a:t>
            </a:r>
            <a:r>
              <a:rPr lang="ja-JP" dirty="0">
                <a:ea typeface="+mj-lt"/>
                <a:cs typeface="+mj-lt"/>
              </a:rPr>
              <a:t>手法</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目的：実験</a:t>
            </a:r>
            <a:r>
              <a:rPr lang="en-US" altLang="ja-JP" sz="2400" dirty="0">
                <a:ea typeface="ＭＳ Ｐゴシック"/>
              </a:rPr>
              <a:t>1</a:t>
            </a:r>
            <a:r>
              <a:rPr lang="ja-JP" altLang="en-US" sz="2400" dirty="0">
                <a:ea typeface="ＭＳ Ｐゴシック"/>
              </a:rPr>
              <a:t>より高い精度の獲得</a:t>
            </a:r>
            <a:r>
              <a:rPr lang="en-US" altLang="ja-JP" sz="2400" dirty="0">
                <a:ea typeface="ＭＳ Ｐゴシック"/>
              </a:rPr>
              <a:t>.</a:t>
            </a:r>
            <a:endParaRPr 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52</a:t>
            </a:fld>
            <a:endParaRPr kumimoji="1" lang="ja-JP" altLang="en-US"/>
          </a:p>
        </p:txBody>
      </p:sp>
    </p:spTree>
    <p:extLst>
      <p:ext uri="{BB962C8B-B14F-4D97-AF65-F5344CB8AC3E}">
        <p14:creationId xmlns:p14="http://schemas.microsoft.com/office/powerpoint/2010/main" val="2056463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ea typeface="ＭＳ Ｐゴシック"/>
              </a:rPr>
              <a:t>実験２</a:t>
            </a:r>
            <a:r>
              <a:rPr kumimoji="1" lang="ja-JP" altLang="en-US" dirty="0">
                <a:ea typeface="ＭＳ Ｐゴシック"/>
                <a:cs typeface="Calibri Light"/>
              </a:rPr>
              <a:t>　</a:t>
            </a:r>
            <a:r>
              <a:rPr lang="ja-JP" dirty="0">
                <a:ea typeface="+mj-lt"/>
                <a:cs typeface="+mj-lt"/>
              </a:rPr>
              <a:t>手法</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目的：実験</a:t>
            </a:r>
            <a:r>
              <a:rPr lang="en-US" altLang="ja-JP" sz="2400" dirty="0">
                <a:ea typeface="ＭＳ Ｐゴシック"/>
              </a:rPr>
              <a:t>1</a:t>
            </a:r>
            <a:r>
              <a:rPr lang="ja-JP" altLang="en-US" sz="2400" dirty="0">
                <a:ea typeface="ＭＳ Ｐゴシック"/>
              </a:rPr>
              <a:t>より高い精度の獲得</a:t>
            </a:r>
            <a:r>
              <a:rPr lang="en-US" altLang="ja-JP" sz="2400" dirty="0">
                <a:ea typeface="ＭＳ Ｐゴシック"/>
              </a:rPr>
              <a:t>.</a:t>
            </a:r>
            <a:endParaRPr 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en-US" altLang="ja-JP" sz="2400" dirty="0">
                <a:ea typeface="ＭＳ Ｐゴシック"/>
              </a:rPr>
              <a:t>7</a:t>
            </a:r>
            <a:r>
              <a:rPr lang="ja-JP" altLang="en-US" sz="2400" dirty="0">
                <a:ea typeface="ＭＳ Ｐゴシック"/>
              </a:rPr>
              <a:t>クラス分類モデル</a:t>
            </a:r>
            <a:r>
              <a:rPr lang="en-US" altLang="ja-JP" sz="2400" dirty="0">
                <a:ea typeface="ＭＳ Ｐゴシック"/>
              </a:rPr>
              <a:t>A, B, C</a:t>
            </a:r>
            <a:endParaRPr lang="en-US" altLang="ja-JP" sz="2400" dirty="0">
              <a:ea typeface="ＭＳ Ｐゴシック"/>
              <a:cs typeface="Calibri"/>
            </a:endParaRPr>
          </a:p>
          <a:p>
            <a:pPr marL="0" indent="0">
              <a:buNone/>
            </a:pPr>
            <a:r>
              <a:rPr lang="en-US" altLang="ja-JP" sz="2400" dirty="0">
                <a:ea typeface="ＭＳ Ｐゴシック"/>
              </a:rPr>
              <a:t>2</a:t>
            </a:r>
            <a:r>
              <a:rPr lang="ja-JP" altLang="en-US" sz="2400" dirty="0">
                <a:ea typeface="ＭＳ Ｐゴシック"/>
              </a:rPr>
              <a:t>つ以上の分類器でクラスを推定</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53</a:t>
            </a:fld>
            <a:endParaRPr kumimoji="1" lang="ja-JP" altLang="en-US"/>
          </a:p>
        </p:txBody>
      </p:sp>
      <p:graphicFrame>
        <p:nvGraphicFramePr>
          <p:cNvPr id="5" name="表 5">
            <a:extLst>
              <a:ext uri="{FF2B5EF4-FFF2-40B4-BE49-F238E27FC236}">
                <a16:creationId xmlns:a16="http://schemas.microsoft.com/office/drawing/2014/main" id="{CD3DEBEB-C7BD-40CD-BA32-C0EEB3D095E6}"/>
              </a:ext>
            </a:extLst>
          </p:cNvPr>
          <p:cNvGraphicFramePr>
            <a:graphicFrameLocks noGrp="1"/>
          </p:cNvGraphicFramePr>
          <p:nvPr>
            <p:extLst/>
          </p:nvPr>
        </p:nvGraphicFramePr>
        <p:xfrm>
          <a:off x="494731" y="4281984"/>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757094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609" y="1563440"/>
            <a:ext cx="7392782" cy="492852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54</a:t>
            </a:fld>
            <a:endParaRPr kumimoji="1" lang="ja-JP" altLang="en-US"/>
          </a:p>
        </p:txBody>
      </p:sp>
    </p:spTree>
    <p:extLst>
      <p:ext uri="{BB962C8B-B14F-4D97-AF65-F5344CB8AC3E}">
        <p14:creationId xmlns:p14="http://schemas.microsoft.com/office/powerpoint/2010/main" val="3604123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843" y="1459092"/>
            <a:ext cx="5295312" cy="352479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55</a:t>
            </a:fld>
            <a:endParaRPr kumimoji="1" lang="ja-JP" altLang="en-US"/>
          </a:p>
        </p:txBody>
      </p:sp>
      <p:sp>
        <p:nvSpPr>
          <p:cNvPr id="3" name="コンテンツ プレースホルダー 2">
            <a:extLst>
              <a:ext uri="{FF2B5EF4-FFF2-40B4-BE49-F238E27FC236}">
                <a16:creationId xmlns:a16="http://schemas.microsoft.com/office/drawing/2014/main" id="{780FA939-5004-434D-8983-D926BC3B4291}"/>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en-US" altLang="ja-JP" sz="2400" dirty="0">
                <a:ea typeface="ＭＳ Ｐゴシック"/>
                <a:cs typeface="Calibri"/>
              </a:rPr>
              <a:t>7</a:t>
            </a:r>
            <a:r>
              <a:rPr lang="ja-JP" altLang="en-US" sz="2400" dirty="0">
                <a:ea typeface="ＭＳ Ｐゴシック"/>
                <a:cs typeface="Calibri"/>
              </a:rPr>
              <a:t>クラス分類</a:t>
            </a:r>
            <a:endParaRPr lang="en-US" altLang="ja-JP" sz="2400" dirty="0">
              <a:ea typeface="ＭＳ Ｐゴシック"/>
              <a:cs typeface="Calibri"/>
            </a:endParaRPr>
          </a:p>
          <a:p>
            <a:pPr marL="0" indent="0">
              <a:buNone/>
            </a:pPr>
            <a:r>
              <a:rPr lang="en-US" altLang="ja-JP" sz="2400" dirty="0">
                <a:ea typeface="ＭＳ Ｐゴシック"/>
                <a:cs typeface="Calibri"/>
              </a:rPr>
              <a:t>A 79.4%</a:t>
            </a:r>
          </a:p>
          <a:p>
            <a:pPr marL="0" indent="0">
              <a:buNone/>
            </a:pPr>
            <a:r>
              <a:rPr lang="en-US" altLang="ja-JP" sz="2400" dirty="0">
                <a:ea typeface="ＭＳ Ｐゴシック"/>
                <a:cs typeface="Calibri"/>
              </a:rPr>
              <a:t>B 83.7%</a:t>
            </a:r>
          </a:p>
          <a:p>
            <a:pPr marL="0" indent="0">
              <a:buNone/>
            </a:pPr>
            <a:r>
              <a:rPr lang="en-US" altLang="ja-JP" sz="2400" dirty="0">
                <a:ea typeface="ＭＳ Ｐゴシック"/>
                <a:cs typeface="Calibri"/>
              </a:rPr>
              <a:t>C 87.6%</a:t>
            </a:r>
          </a:p>
          <a:p>
            <a:pPr marL="0" indent="0">
              <a:buNone/>
            </a:pPr>
            <a:endParaRPr lang="en-US" altLang="ja-JP" sz="2400" dirty="0">
              <a:ea typeface="ＭＳ Ｐゴシック"/>
              <a:cs typeface="Calibri"/>
            </a:endParaRPr>
          </a:p>
        </p:txBody>
      </p:sp>
    </p:spTree>
    <p:extLst>
      <p:ext uri="{BB962C8B-B14F-4D97-AF65-F5344CB8AC3E}">
        <p14:creationId xmlns:p14="http://schemas.microsoft.com/office/powerpoint/2010/main" val="1332340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4843" y="1459092"/>
            <a:ext cx="5295312" cy="352479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56</a:t>
            </a:fld>
            <a:endParaRPr kumimoji="1" lang="ja-JP" altLang="en-US"/>
          </a:p>
        </p:txBody>
      </p:sp>
      <p:sp>
        <p:nvSpPr>
          <p:cNvPr id="3" name="コンテンツ プレースホルダー 2">
            <a:extLst>
              <a:ext uri="{FF2B5EF4-FFF2-40B4-BE49-F238E27FC236}">
                <a16:creationId xmlns:a16="http://schemas.microsoft.com/office/drawing/2014/main" id="{780FA939-5004-434D-8983-D926BC3B4291}"/>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en-US" altLang="ja-JP" sz="2400" dirty="0">
                <a:ea typeface="ＭＳ Ｐゴシック"/>
                <a:cs typeface="Calibri"/>
              </a:rPr>
              <a:t>7</a:t>
            </a:r>
            <a:r>
              <a:rPr lang="ja-JP" altLang="en-US" sz="2400" dirty="0">
                <a:ea typeface="ＭＳ Ｐゴシック"/>
                <a:cs typeface="Calibri"/>
              </a:rPr>
              <a:t>クラス分類</a:t>
            </a:r>
            <a:endParaRPr lang="en-US" altLang="ja-JP" sz="2400" dirty="0">
              <a:ea typeface="ＭＳ Ｐゴシック"/>
              <a:cs typeface="Calibri"/>
            </a:endParaRPr>
          </a:p>
          <a:p>
            <a:pPr marL="0" indent="0">
              <a:buNone/>
            </a:pPr>
            <a:r>
              <a:rPr lang="en-US" altLang="ja-JP" sz="2400" dirty="0">
                <a:ea typeface="ＭＳ Ｐゴシック"/>
                <a:cs typeface="Calibri"/>
              </a:rPr>
              <a:t>A 79.4%</a:t>
            </a:r>
          </a:p>
          <a:p>
            <a:pPr marL="0" indent="0">
              <a:buNone/>
            </a:pPr>
            <a:r>
              <a:rPr lang="en-US" altLang="ja-JP" sz="2400" dirty="0">
                <a:ea typeface="ＭＳ Ｐゴシック"/>
                <a:cs typeface="Calibri"/>
              </a:rPr>
              <a:t>B 83.7%</a:t>
            </a:r>
          </a:p>
          <a:p>
            <a:pPr marL="0" indent="0">
              <a:buNone/>
            </a:pPr>
            <a:r>
              <a:rPr lang="en-US" altLang="ja-JP" sz="2400" dirty="0">
                <a:ea typeface="ＭＳ Ｐゴシック"/>
                <a:cs typeface="Calibri"/>
              </a:rPr>
              <a:t>C 87.6%</a:t>
            </a:r>
          </a:p>
          <a:p>
            <a:pPr marL="0" indent="0">
              <a:buNone/>
            </a:pPr>
            <a:endParaRPr lang="en-US" altLang="ja-JP" sz="2400" dirty="0">
              <a:ea typeface="ＭＳ Ｐゴシック"/>
              <a:cs typeface="Calibri"/>
            </a:endParaRPr>
          </a:p>
          <a:p>
            <a:pPr marL="0" indent="0">
              <a:buNone/>
            </a:pPr>
            <a:r>
              <a:rPr lang="en-US" altLang="ja-JP" sz="2400" dirty="0">
                <a:ea typeface="ＭＳ Ｐゴシック"/>
                <a:cs typeface="Calibri"/>
              </a:rPr>
              <a:t>10クラス分類</a:t>
            </a:r>
          </a:p>
          <a:p>
            <a:pPr marL="0" indent="0">
              <a:buNone/>
            </a:pPr>
            <a:r>
              <a:rPr lang="en-US" altLang="ja-JP" sz="2400" dirty="0">
                <a:ea typeface="ＭＳ Ｐゴシック"/>
                <a:cs typeface="Calibri"/>
              </a:rPr>
              <a:t>A+B+C 86.7%</a:t>
            </a:r>
          </a:p>
          <a:p>
            <a:pPr marL="0" indent="0">
              <a:buNone/>
            </a:pPr>
            <a:r>
              <a:rPr lang="en-US" altLang="ja-JP" sz="2400" dirty="0" err="1">
                <a:ea typeface="ＭＳ Ｐゴシック"/>
                <a:cs typeface="Calibri"/>
              </a:rPr>
              <a:t>単体</a:t>
            </a:r>
            <a:r>
              <a:rPr lang="en-US" altLang="ja-JP" sz="2400" dirty="0">
                <a:ea typeface="ＭＳ Ｐゴシック"/>
                <a:cs typeface="Calibri"/>
              </a:rPr>
              <a:t> 58.6%</a:t>
            </a:r>
          </a:p>
          <a:p>
            <a:pPr marL="0" indent="0">
              <a:buNone/>
            </a:pPr>
            <a:endParaRPr lang="en-US" altLang="ja-JP" sz="2400" dirty="0">
              <a:ea typeface="ＭＳ Ｐゴシック"/>
              <a:cs typeface="Calibri"/>
            </a:endParaRPr>
          </a:p>
        </p:txBody>
      </p:sp>
    </p:spTree>
    <p:extLst>
      <p:ext uri="{BB962C8B-B14F-4D97-AF65-F5344CB8AC3E}">
        <p14:creationId xmlns:p14="http://schemas.microsoft.com/office/powerpoint/2010/main" val="2469039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モデルの結合</a:t>
            </a:r>
            <a:endParaRPr lang="en-US" altLang="ja-JP" sz="3200" dirty="0">
              <a:ea typeface="ＭＳ Ｐゴシック"/>
            </a:endParaRPr>
          </a:p>
          <a:p>
            <a:pPr marL="0" indent="0">
              <a:buNone/>
            </a:pPr>
            <a:r>
              <a:rPr lang="ja-JP" altLang="en-US" sz="2800" dirty="0">
                <a:ea typeface="ＭＳ Ｐゴシック"/>
              </a:rPr>
              <a:t>一部モデルが学習していないクラスでも正答できる</a:t>
            </a:r>
            <a:endParaRPr lang="en-US" altLang="ja-JP" sz="2800" dirty="0">
              <a:ea typeface="ＭＳ Ｐゴシック"/>
            </a:endParaRPr>
          </a:p>
          <a:p>
            <a:pPr marL="0" indent="0">
              <a:buNone/>
            </a:pPr>
            <a:endParaRPr lang="en-US" altLang="ja-JP" sz="3200" dirty="0">
              <a:ea typeface="ＭＳ Ｐゴシック"/>
            </a:endParaRPr>
          </a:p>
          <a:p>
            <a:pPr marL="0" indent="0">
              <a:buNone/>
            </a:pPr>
            <a:r>
              <a:rPr lang="en-US" altLang="ja-JP" sz="3200" dirty="0">
                <a:ea typeface="ＭＳ Ｐゴシック"/>
              </a:rPr>
              <a:t>7</a:t>
            </a:r>
            <a:r>
              <a:rPr lang="ja-JP" altLang="en-US" sz="3200" dirty="0">
                <a:ea typeface="ＭＳ Ｐゴシック"/>
              </a:rPr>
              <a:t>クラス分類の精度 </a:t>
            </a:r>
            <a:r>
              <a:rPr lang="en-US" altLang="ja-JP" sz="3200" dirty="0">
                <a:ea typeface="ＭＳ Ｐゴシック"/>
              </a:rPr>
              <a:t>&lt; 10</a:t>
            </a:r>
            <a:r>
              <a:rPr lang="ja-JP" altLang="en-US" sz="3200" dirty="0">
                <a:ea typeface="ＭＳ Ｐゴシック"/>
              </a:rPr>
              <a:t>クラス分類の精度</a:t>
            </a:r>
            <a:endParaRPr lang="en-US" altLang="ja-JP" sz="3200" dirty="0">
              <a:ea typeface="ＭＳ Ｐゴシック"/>
            </a:endParaRPr>
          </a:p>
          <a:p>
            <a:pPr marL="0" indent="0">
              <a:buNone/>
            </a:pPr>
            <a:r>
              <a:rPr lang="ja-JP" altLang="en-US" sz="2800" dirty="0">
                <a:ea typeface="ＭＳ Ｐゴシック"/>
              </a:rPr>
              <a:t>アンサンブル学習的な結合の有効性</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57</a:t>
            </a:fld>
            <a:endParaRPr kumimoji="1" lang="ja-JP" altLang="en-US"/>
          </a:p>
        </p:txBody>
      </p:sp>
    </p:spTree>
    <p:extLst>
      <p:ext uri="{BB962C8B-B14F-4D97-AF65-F5344CB8AC3E}">
        <p14:creationId xmlns:p14="http://schemas.microsoft.com/office/powerpoint/2010/main" val="1205427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endParaRPr lang="en-US" altLang="ja-JP" sz="3200" dirty="0">
              <a:ea typeface="ＭＳ Ｐゴシック"/>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58</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ext uri="{D42A27DB-BD31-4B8C-83A1-F6EECF244321}">
                <p14:modId xmlns:p14="http://schemas.microsoft.com/office/powerpoint/2010/main" val="1823275517"/>
              </p:ext>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1536503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予想：困難なクラスは多くのモデルで推定すると効果がより高まる</a:t>
            </a:r>
            <a:endParaRPr lang="en-US" altLang="ja-JP" sz="3200" dirty="0">
              <a:ea typeface="ＭＳ Ｐゴシック"/>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59</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graphicFrame>
        <p:nvGraphicFramePr>
          <p:cNvPr id="6" name="表 5">
            <a:extLst>
              <a:ext uri="{FF2B5EF4-FFF2-40B4-BE49-F238E27FC236}">
                <a16:creationId xmlns:a16="http://schemas.microsoft.com/office/drawing/2014/main" id="{29EBA7A9-685F-41F0-85E0-A014FE6A7C71}"/>
              </a:ext>
            </a:extLst>
          </p:cNvPr>
          <p:cNvGraphicFramePr>
            <a:graphicFrameLocks noGrp="1"/>
          </p:cNvGraphicFramePr>
          <p:nvPr>
            <p:extLst/>
          </p:nvPr>
        </p:nvGraphicFramePr>
        <p:xfrm>
          <a:off x="557640" y="48617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endParaRPr kumimoji="1" lang="ja-JP" dirty="0"/>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222215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05BE3-4A88-426B-A01A-40F86AFF63AF}"/>
              </a:ext>
            </a:extLst>
          </p:cNvPr>
          <p:cNvSpPr>
            <a:spLocks noGrp="1"/>
          </p:cNvSpPr>
          <p:nvPr>
            <p:ph type="title"/>
          </p:nvPr>
        </p:nvSpPr>
        <p:spPr/>
        <p:txBody>
          <a:bodyPr/>
          <a:lstStyle/>
          <a:p>
            <a:r>
              <a:rPr lang="en-US" altLang="ja-JP" sz="3600" dirty="0">
                <a:ea typeface="+mj-lt"/>
                <a:cs typeface="+mj-lt"/>
              </a:rPr>
              <a:t>Automated Machine Learning</a:t>
            </a:r>
            <a:endParaRPr kumimoji="1" lang="ja-JP" altLang="en-US" dirty="0"/>
          </a:p>
        </p:txBody>
      </p:sp>
      <p:sp>
        <p:nvSpPr>
          <p:cNvPr id="3" name="コンテンツ プレースホルダー 2">
            <a:extLst>
              <a:ext uri="{FF2B5EF4-FFF2-40B4-BE49-F238E27FC236}">
                <a16:creationId xmlns:a16="http://schemas.microsoft.com/office/drawing/2014/main" id="{7F0CAA3C-4030-41C5-A841-151B5804DA83}"/>
              </a:ext>
            </a:extLst>
          </p:cNvPr>
          <p:cNvSpPr>
            <a:spLocks noGrp="1"/>
          </p:cNvSpPr>
          <p:nvPr>
            <p:ph idx="1"/>
          </p:nvPr>
        </p:nvSpPr>
        <p:spPr/>
        <p:txBody>
          <a:bodyPr>
            <a:normAutofit/>
          </a:bodyPr>
          <a:lstStyle/>
          <a:p>
            <a:pPr marL="0" indent="0">
              <a:buNone/>
            </a:pPr>
            <a:r>
              <a:rPr kumimoji="1" lang="en-US" altLang="ja-JP" sz="3600" dirty="0"/>
              <a:t>AutoML</a:t>
            </a:r>
          </a:p>
          <a:p>
            <a:r>
              <a:rPr lang="ja-JP" altLang="en-US" sz="3600" dirty="0"/>
              <a:t>前段階として調査</a:t>
            </a:r>
            <a:endParaRPr lang="en-US" altLang="ja-JP" sz="3600" dirty="0"/>
          </a:p>
          <a:p>
            <a:r>
              <a:rPr lang="ja-JP" altLang="en-US" sz="3600" dirty="0"/>
              <a:t>予備実験</a:t>
            </a:r>
            <a:endParaRPr kumimoji="1" lang="ja-JP" altLang="en-US" sz="3600" dirty="0"/>
          </a:p>
        </p:txBody>
      </p:sp>
      <p:sp>
        <p:nvSpPr>
          <p:cNvPr id="4" name="スライド番号プレースホルダー 3">
            <a:extLst>
              <a:ext uri="{FF2B5EF4-FFF2-40B4-BE49-F238E27FC236}">
                <a16:creationId xmlns:a16="http://schemas.microsoft.com/office/drawing/2014/main" id="{70499E87-B3E7-4B2B-9A82-66C8828B4DE6}"/>
              </a:ext>
            </a:extLst>
          </p:cNvPr>
          <p:cNvSpPr>
            <a:spLocks noGrp="1"/>
          </p:cNvSpPr>
          <p:nvPr>
            <p:ph type="sldNum" sz="quarter" idx="12"/>
          </p:nvPr>
        </p:nvSpPr>
        <p:spPr/>
        <p:txBody>
          <a:bodyPr/>
          <a:lstStyle/>
          <a:p>
            <a:fld id="{C4CD1851-4943-4D29-B153-35642A3D04B9}" type="slidenum">
              <a:rPr kumimoji="1" lang="ja-JP" altLang="en-US" smtClean="0"/>
              <a:t>6</a:t>
            </a:fld>
            <a:endParaRPr kumimoji="1" lang="ja-JP" altLang="en-US" dirty="0"/>
          </a:p>
        </p:txBody>
      </p:sp>
    </p:spTree>
    <p:extLst>
      <p:ext uri="{BB962C8B-B14F-4D97-AF65-F5344CB8AC3E}">
        <p14:creationId xmlns:p14="http://schemas.microsoft.com/office/powerpoint/2010/main" val="2911813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組合せをバイナリ表現</a:t>
            </a:r>
            <a:endParaRPr lang="en-US" altLang="ja-JP" sz="3200" dirty="0">
              <a:ea typeface="ＭＳ Ｐゴシック"/>
            </a:endParaRPr>
          </a:p>
          <a:p>
            <a:pPr marL="0" indent="0">
              <a:buNone/>
            </a:pPr>
            <a:r>
              <a:rPr lang="ja-JP" altLang="en-US" sz="3200" dirty="0">
                <a:ea typeface="ＭＳ Ｐゴシック"/>
              </a:rPr>
              <a:t>進化型計算で最適な組合せを見つける</a:t>
            </a:r>
            <a:endParaRPr lang="en-US" alt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60</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graphicFrame>
        <p:nvGraphicFramePr>
          <p:cNvPr id="6" name="表 5">
            <a:extLst>
              <a:ext uri="{FF2B5EF4-FFF2-40B4-BE49-F238E27FC236}">
                <a16:creationId xmlns:a16="http://schemas.microsoft.com/office/drawing/2014/main" id="{29EBA7A9-685F-41F0-85E0-A014FE6A7C71}"/>
              </a:ext>
            </a:extLst>
          </p:cNvPr>
          <p:cNvGraphicFramePr>
            <a:graphicFrameLocks noGrp="1"/>
          </p:cNvGraphicFramePr>
          <p:nvPr>
            <p:extLst/>
          </p:nvPr>
        </p:nvGraphicFramePr>
        <p:xfrm>
          <a:off x="557640" y="48617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endParaRPr kumimoji="1" lang="ja-JP" dirty="0"/>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2352632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61</a:t>
            </a:fld>
            <a:endParaRPr kumimoji="1" lang="ja-JP" altLang="en-US"/>
          </a:p>
        </p:txBody>
      </p:sp>
    </p:spTree>
    <p:extLst>
      <p:ext uri="{BB962C8B-B14F-4D97-AF65-F5344CB8AC3E}">
        <p14:creationId xmlns:p14="http://schemas.microsoft.com/office/powerpoint/2010/main" val="3258767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1EEB7-4CAE-4943-A89E-46AA1FEB179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1759CCB-DED3-4CA6-829B-0C3FCB41E636}"/>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cs typeface="Calibri"/>
              </a:rPr>
              <a:t>AutoMLの紹介</a:t>
            </a:r>
          </a:p>
          <a:p>
            <a:pPr marL="0" indent="0">
              <a:buNone/>
            </a:pPr>
            <a:r>
              <a:rPr lang="ja-JP" altLang="en-US" sz="2800" dirty="0">
                <a:ea typeface="ＭＳ Ｐゴシック"/>
                <a:cs typeface="Calibri"/>
              </a:rPr>
              <a:t>NAS, Auto Augment</a:t>
            </a:r>
          </a:p>
          <a:p>
            <a:pPr marL="0" indent="0">
              <a:buNone/>
            </a:pPr>
            <a:endParaRPr lang="ja-JP" altLang="en-US" sz="2800" dirty="0">
              <a:ea typeface="ＭＳ Ｐゴシック"/>
              <a:cs typeface="Calibri"/>
            </a:endParaRPr>
          </a:p>
          <a:p>
            <a:r>
              <a:rPr lang="ja-JP" altLang="en-US" sz="2800" dirty="0">
                <a:ea typeface="ＭＳ Ｐゴシック"/>
                <a:cs typeface="Calibri"/>
              </a:rPr>
              <a:t>予備実験</a:t>
            </a:r>
            <a:endParaRPr lang="en-US" altLang="ja-JP" sz="2800" dirty="0">
              <a:ea typeface="ＭＳ Ｐゴシック"/>
              <a:cs typeface="Calibri"/>
            </a:endParaRPr>
          </a:p>
          <a:p>
            <a:pPr marL="0" indent="0">
              <a:buNone/>
            </a:pPr>
            <a:r>
              <a:rPr lang="ja-JP" altLang="en-US" sz="2800" dirty="0">
                <a:ea typeface="ＭＳ Ｐゴシック"/>
                <a:cs typeface="Calibri"/>
              </a:rPr>
              <a:t>データセットの分割と統合についての分類問題</a:t>
            </a:r>
          </a:p>
        </p:txBody>
      </p:sp>
      <p:sp>
        <p:nvSpPr>
          <p:cNvPr id="4" name="スライド番号プレースホルダー 3">
            <a:extLst>
              <a:ext uri="{FF2B5EF4-FFF2-40B4-BE49-F238E27FC236}">
                <a16:creationId xmlns:a16="http://schemas.microsoft.com/office/drawing/2014/main" id="{3BBEF9FA-EC0B-4EF6-9D3A-A66F44722485}"/>
              </a:ext>
            </a:extLst>
          </p:cNvPr>
          <p:cNvSpPr>
            <a:spLocks noGrp="1"/>
          </p:cNvSpPr>
          <p:nvPr>
            <p:ph type="sldNum" sz="quarter" idx="12"/>
          </p:nvPr>
        </p:nvSpPr>
        <p:spPr/>
        <p:txBody>
          <a:bodyPr/>
          <a:lstStyle/>
          <a:p>
            <a:fld id="{C4CD1851-4943-4D29-B153-35642A3D04B9}" type="slidenum">
              <a:rPr kumimoji="1" lang="ja-JP" altLang="en-US" smtClean="0"/>
              <a:t>62</a:t>
            </a:fld>
            <a:endParaRPr kumimoji="1" lang="ja-JP" altLang="en-US"/>
          </a:p>
        </p:txBody>
      </p:sp>
    </p:spTree>
    <p:extLst>
      <p:ext uri="{BB962C8B-B14F-4D97-AF65-F5344CB8AC3E}">
        <p14:creationId xmlns:p14="http://schemas.microsoft.com/office/powerpoint/2010/main" val="3866001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84D90-756A-4079-A579-FFE3F23C2A62}"/>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BA5DAA0D-9E0B-4036-A085-039E2E9D93BC}"/>
              </a:ext>
            </a:extLst>
          </p:cNvPr>
          <p:cNvSpPr>
            <a:spLocks noGrp="1"/>
          </p:cNvSpPr>
          <p:nvPr>
            <p:ph idx="1"/>
          </p:nvPr>
        </p:nvSpPr>
        <p:spPr/>
        <p:txBody>
          <a:bodyPr vert="horz" lIns="91440" tIns="45720" rIns="91440" bIns="45720" rtlCol="0" anchor="t">
            <a:normAutofit/>
          </a:bodyPr>
          <a:lstStyle/>
          <a:p>
            <a:pPr marL="0" indent="0">
              <a:buNone/>
            </a:pPr>
            <a:r>
              <a:rPr lang="en-US" altLang="ja-JP" sz="3600" dirty="0">
                <a:ea typeface="ＭＳ Ｐゴシック"/>
                <a:cs typeface="Calibri"/>
              </a:rPr>
              <a:t>NAS</a:t>
            </a:r>
            <a:r>
              <a:rPr lang="ja-JP" altLang="en-US" sz="3600" dirty="0">
                <a:ea typeface="ＭＳ Ｐゴシック"/>
                <a:cs typeface="Calibri"/>
              </a:rPr>
              <a:t>の実験</a:t>
            </a:r>
            <a:endParaRPr lang="en-US" altLang="ja-JP" sz="3600" dirty="0">
              <a:ea typeface="ＭＳ Ｐゴシック"/>
              <a:cs typeface="Calibri"/>
            </a:endParaRPr>
          </a:p>
          <a:p>
            <a:pPr marL="0" indent="0">
              <a:buNone/>
            </a:pPr>
            <a:r>
              <a:rPr lang="ja-JP" altLang="en-US" sz="2800" dirty="0">
                <a:ea typeface="ＭＳ Ｐゴシック"/>
                <a:cs typeface="Calibri"/>
              </a:rPr>
              <a:t>確率的なアーキテクチャ表現をしたシステムを構築</a:t>
            </a:r>
            <a:endParaRPr lang="en-US" altLang="ja-JP" sz="2800" dirty="0">
              <a:ea typeface="ＭＳ Ｐゴシック"/>
              <a:cs typeface="Calibri"/>
            </a:endParaRPr>
          </a:p>
          <a:p>
            <a:pPr marL="0" indent="0">
              <a:buNone/>
            </a:pPr>
            <a:r>
              <a:rPr lang="ja-JP" altLang="en-US" sz="2800" dirty="0">
                <a:ea typeface="ＭＳ Ｐゴシック"/>
                <a:cs typeface="Calibri"/>
              </a:rPr>
              <a:t>実験でアーキテクチャの獲得</a:t>
            </a:r>
            <a:endParaRPr lang="en-US" alt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31FADAA-47C8-4E15-9A57-ECC9BCFA0CBC}"/>
              </a:ext>
            </a:extLst>
          </p:cNvPr>
          <p:cNvSpPr>
            <a:spLocks noGrp="1"/>
          </p:cNvSpPr>
          <p:nvPr>
            <p:ph type="sldNum" sz="quarter" idx="12"/>
          </p:nvPr>
        </p:nvSpPr>
        <p:spPr/>
        <p:txBody>
          <a:bodyPr/>
          <a:lstStyle/>
          <a:p>
            <a:fld id="{C4CD1851-4943-4D29-B153-35642A3D04B9}" type="slidenum">
              <a:rPr kumimoji="1" lang="ja-JP" altLang="en-US" smtClean="0"/>
              <a:t>63</a:t>
            </a:fld>
            <a:endParaRPr kumimoji="1" lang="ja-JP" altLang="en-US"/>
          </a:p>
        </p:txBody>
      </p:sp>
    </p:spTree>
    <p:extLst>
      <p:ext uri="{BB962C8B-B14F-4D97-AF65-F5344CB8AC3E}">
        <p14:creationId xmlns:p14="http://schemas.microsoft.com/office/powerpoint/2010/main" val="3218343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B8DA1-BA47-4BC9-A475-561F144AE0AD}"/>
              </a:ext>
            </a:extLst>
          </p:cNvPr>
          <p:cNvSpPr>
            <a:spLocks noGrp="1"/>
          </p:cNvSpPr>
          <p:nvPr>
            <p:ph type="title"/>
          </p:nvPr>
        </p:nvSpPr>
        <p:spPr>
          <a:xfrm>
            <a:off x="625315" y="1994961"/>
            <a:ext cx="7886700" cy="1325562"/>
          </a:xfrm>
        </p:spPr>
        <p:txBody>
          <a:bodyPr>
            <a:normAutofit/>
          </a:bodyPr>
          <a:lstStyle/>
          <a:p>
            <a:r>
              <a:rPr lang="ja-JP" altLang="en-US" sz="4000" dirty="0">
                <a:ea typeface="ＭＳ Ｐゴシック"/>
              </a:rPr>
              <a:t>ご清聴ありがとうございました</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DB068CA5-C6B4-4C4B-94D1-D40D714FE2C1}"/>
              </a:ext>
            </a:extLst>
          </p:cNvPr>
          <p:cNvSpPr>
            <a:spLocks noGrp="1"/>
          </p:cNvSpPr>
          <p:nvPr>
            <p:ph idx="1"/>
          </p:nvPr>
        </p:nvSpPr>
        <p:spPr/>
        <p:txBody>
          <a:bodyPr vert="horz" lIns="91440" tIns="45720" rIns="91440" bIns="45720" rtlCol="0" anchor="t">
            <a:normAutofit/>
          </a:bodyPr>
          <a:lstStyle/>
          <a:p>
            <a:r>
              <a:rPr kumimoji="1" lang="ja-JP" altLang="en-US" dirty="0">
                <a:solidFill>
                  <a:schemeClr val="bg1"/>
                </a:solidFill>
                <a:ea typeface="ＭＳ Ｐゴシック"/>
              </a:rPr>
              <a:t>（参考資料？）</a:t>
            </a:r>
          </a:p>
        </p:txBody>
      </p:sp>
      <p:sp>
        <p:nvSpPr>
          <p:cNvPr id="4" name="スライド番号プレースホルダー 3">
            <a:extLst>
              <a:ext uri="{FF2B5EF4-FFF2-40B4-BE49-F238E27FC236}">
                <a16:creationId xmlns:a16="http://schemas.microsoft.com/office/drawing/2014/main" id="{E7E7C3AE-6284-4CA9-A9BA-CEE05734DD46}"/>
              </a:ext>
            </a:extLst>
          </p:cNvPr>
          <p:cNvSpPr>
            <a:spLocks noGrp="1"/>
          </p:cNvSpPr>
          <p:nvPr>
            <p:ph type="sldNum" sz="quarter" idx="12"/>
          </p:nvPr>
        </p:nvSpPr>
        <p:spPr/>
        <p:txBody>
          <a:bodyPr/>
          <a:lstStyle/>
          <a:p>
            <a:fld id="{C4CD1851-4943-4D29-B153-35642A3D04B9}" type="slidenum">
              <a:rPr kumimoji="1" lang="ja-JP" altLang="en-US" dirty="0" smtClean="0"/>
              <a:t>64</a:t>
            </a:fld>
            <a:endParaRPr kumimoji="1" lang="ja-JP" altLang="en-US" dirty="0"/>
          </a:p>
        </p:txBody>
      </p:sp>
    </p:spTree>
    <p:extLst>
      <p:ext uri="{BB962C8B-B14F-4D97-AF65-F5344CB8AC3E}">
        <p14:creationId xmlns:p14="http://schemas.microsoft.com/office/powerpoint/2010/main" val="13971531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6B294-EA50-40BB-B1FB-37D1DB771D01}"/>
              </a:ext>
            </a:extLst>
          </p:cNvPr>
          <p:cNvSpPr>
            <a:spLocks noGrp="1"/>
          </p:cNvSpPr>
          <p:nvPr>
            <p:ph type="title"/>
          </p:nvPr>
        </p:nvSpPr>
        <p:spPr/>
        <p:txBody>
          <a:bodyPr/>
          <a:lstStyle/>
          <a:p>
            <a:r>
              <a:rPr kumimoji="1" lang="ja-JP" altLang="en-US" dirty="0"/>
              <a:t>方策勾配法</a:t>
            </a:r>
          </a:p>
        </p:txBody>
      </p:sp>
      <p:sp>
        <p:nvSpPr>
          <p:cNvPr id="3" name="コンテンツ プレースホルダー 2">
            <a:extLst>
              <a:ext uri="{FF2B5EF4-FFF2-40B4-BE49-F238E27FC236}">
                <a16:creationId xmlns:a16="http://schemas.microsoft.com/office/drawing/2014/main" id="{FAC95917-6CD0-4290-AD55-A228A49531F7}"/>
              </a:ext>
            </a:extLst>
          </p:cNvPr>
          <p:cNvSpPr>
            <a:spLocks noGrp="1"/>
          </p:cNvSpPr>
          <p:nvPr>
            <p:ph idx="1"/>
          </p:nvPr>
        </p:nvSpPr>
        <p:spPr/>
        <p:txBody>
          <a:bodyPr>
            <a:normAutofit/>
          </a:bodyPr>
          <a:lstStyle/>
          <a:p>
            <a:pPr marL="0" indent="0">
              <a:buNone/>
            </a:pPr>
            <a:r>
              <a:rPr lang="ja-JP" altLang="en-US" sz="2800" dirty="0"/>
              <a:t>価値ではなく</a:t>
            </a:r>
            <a:endParaRPr lang="en-US" altLang="ja-JP" sz="2800" dirty="0"/>
          </a:p>
          <a:p>
            <a:pPr marL="0" indent="0">
              <a:buNone/>
            </a:pPr>
            <a:r>
              <a:rPr lang="ja-JP" altLang="en-US" sz="2800" b="1" dirty="0"/>
              <a:t>エージェントの方策（≒エージェントの行動確率）を最適化することが目的</a:t>
            </a:r>
            <a:endParaRPr kumimoji="1" lang="ja-JP" altLang="en-US" sz="2800" dirty="0"/>
          </a:p>
        </p:txBody>
      </p:sp>
      <p:sp>
        <p:nvSpPr>
          <p:cNvPr id="4" name="スライド番号プレースホルダー 3">
            <a:extLst>
              <a:ext uri="{FF2B5EF4-FFF2-40B4-BE49-F238E27FC236}">
                <a16:creationId xmlns:a16="http://schemas.microsoft.com/office/drawing/2014/main" id="{056245E4-FCE7-4AA8-8F3D-0DB024E8785F}"/>
              </a:ext>
            </a:extLst>
          </p:cNvPr>
          <p:cNvSpPr>
            <a:spLocks noGrp="1"/>
          </p:cNvSpPr>
          <p:nvPr>
            <p:ph type="sldNum" sz="quarter" idx="12"/>
          </p:nvPr>
        </p:nvSpPr>
        <p:spPr/>
        <p:txBody>
          <a:bodyPr/>
          <a:lstStyle/>
          <a:p>
            <a:fld id="{C4CD1851-4943-4D29-B153-35642A3D04B9}" type="slidenum">
              <a:rPr kumimoji="1" lang="ja-JP" altLang="en-US" smtClean="0"/>
              <a:t>65</a:t>
            </a:fld>
            <a:endParaRPr kumimoji="1" lang="ja-JP" altLang="en-US" dirty="0"/>
          </a:p>
        </p:txBody>
      </p:sp>
    </p:spTree>
    <p:extLst>
      <p:ext uri="{BB962C8B-B14F-4D97-AF65-F5344CB8AC3E}">
        <p14:creationId xmlns:p14="http://schemas.microsoft.com/office/powerpoint/2010/main" val="352649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7</a:t>
            </a:fld>
            <a:endParaRPr kumimoji="1" lang="ja-JP" altLang="en-US"/>
          </a:p>
        </p:txBody>
      </p:sp>
    </p:spTree>
    <p:extLst>
      <p:ext uri="{BB962C8B-B14F-4D97-AF65-F5344CB8AC3E}">
        <p14:creationId xmlns:p14="http://schemas.microsoft.com/office/powerpoint/2010/main" val="425017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normAutofit/>
          </a:bodyPr>
          <a:lstStyle/>
          <a:p>
            <a:r>
              <a:rPr lang="en-US" sz="4000" dirty="0">
                <a:ea typeface="+mj-lt"/>
                <a:cs typeface="+mj-lt"/>
              </a:rPr>
              <a:t>Automated Machine Learning</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機械学習の設計を自動化</a:t>
            </a:r>
            <a:endParaRPr lang="en-US" altLang="ja-JP" sz="2800" dirty="0">
              <a:ea typeface="ＭＳ Ｐゴシック"/>
              <a:cs typeface="Calibri"/>
            </a:endParaRPr>
          </a:p>
          <a:p>
            <a:endParaRPr lang="en-US" altLang="ja-JP" sz="2800" dirty="0">
              <a:ea typeface="ＭＳ Ｐゴシック"/>
              <a:cs typeface="Calibri"/>
            </a:endParaRPr>
          </a:p>
          <a:p>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8</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Tree>
    <p:extLst>
      <p:ext uri="{BB962C8B-B14F-4D97-AF65-F5344CB8AC3E}">
        <p14:creationId xmlns:p14="http://schemas.microsoft.com/office/powerpoint/2010/main" val="258263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normAutofit/>
          </a:bodyPr>
          <a:lstStyle/>
          <a:p>
            <a:r>
              <a:rPr lang="en-US" sz="4000" dirty="0">
                <a:ea typeface="+mj-lt"/>
                <a:cs typeface="+mj-lt"/>
              </a:rPr>
              <a:t>Automated Machine Learning</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機械学習の設計を自動化</a:t>
            </a:r>
            <a:endParaRPr lang="en-US" altLang="ja-JP" sz="2800" dirty="0">
              <a:ea typeface="ＭＳ Ｐゴシック"/>
              <a:cs typeface="Calibri"/>
            </a:endParaRPr>
          </a:p>
          <a:p>
            <a:endParaRPr lang="en-US" altLang="ja-JP" sz="2800" dirty="0">
              <a:ea typeface="ＭＳ Ｐゴシック"/>
              <a:cs typeface="Calibri"/>
            </a:endParaRPr>
          </a:p>
          <a:p>
            <a:endParaRPr lang="en-US" altLang="ja-JP" sz="2800" dirty="0">
              <a:ea typeface="ＭＳ Ｐゴシック"/>
              <a:cs typeface="Calibri"/>
            </a:endParaRPr>
          </a:p>
          <a:p>
            <a:r>
              <a:rPr lang="ja-JP" altLang="en-US" sz="2800" dirty="0">
                <a:ea typeface="ＭＳ Ｐゴシック"/>
              </a:rPr>
              <a:t>時間コストの削減・性能の向上</a:t>
            </a:r>
          </a:p>
          <a:p>
            <a:r>
              <a:rPr lang="ja-JP" altLang="ja-JP" sz="2800" dirty="0"/>
              <a:t>アルゴリズムの評価</a:t>
            </a:r>
            <a:r>
              <a:rPr lang="ja-JP" altLang="en-US" sz="2800" dirty="0"/>
              <a:t>や</a:t>
            </a:r>
            <a:r>
              <a:rPr lang="ja-JP" altLang="ja-JP" sz="2800" dirty="0"/>
              <a:t>比較</a:t>
            </a:r>
            <a:r>
              <a:rPr lang="ja-JP" altLang="en-US" sz="2800" dirty="0"/>
              <a:t>が行いやすい</a:t>
            </a:r>
            <a:endParaRPr lang="en-US" altLang="ja-JP" sz="2800" dirty="0"/>
          </a:p>
          <a:p>
            <a:r>
              <a:rPr lang="ja-JP" altLang="en-US" sz="2800" dirty="0">
                <a:ea typeface="ＭＳ Ｐゴシック"/>
              </a:rPr>
              <a:t>パラメータが与える影響の知識の必要性を排除</a:t>
            </a:r>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
        <p:nvSpPr>
          <p:cNvPr id="6" name="正方形/長方形 5">
            <a:extLst>
              <a:ext uri="{FF2B5EF4-FFF2-40B4-BE49-F238E27FC236}">
                <a16:creationId xmlns:a16="http://schemas.microsoft.com/office/drawing/2014/main" id="{DA4FA538-2E10-4195-8950-98EDFB1788B6}"/>
              </a:ext>
            </a:extLst>
          </p:cNvPr>
          <p:cNvSpPr/>
          <p:nvPr/>
        </p:nvSpPr>
        <p:spPr>
          <a:xfrm>
            <a:off x="637367" y="2768384"/>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AutoMLの利点</a:t>
            </a:r>
            <a:endParaRPr lang="ja-JP" altLang="en-US"/>
          </a:p>
        </p:txBody>
      </p:sp>
    </p:spTree>
    <p:extLst>
      <p:ext uri="{BB962C8B-B14F-4D97-AF65-F5344CB8AC3E}">
        <p14:creationId xmlns:p14="http://schemas.microsoft.com/office/powerpoint/2010/main" val="380602177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7519</TotalTime>
  <Words>2849</Words>
  <Application>Microsoft Office PowerPoint</Application>
  <PresentationFormat>画面に合わせる (4:3)</PresentationFormat>
  <Paragraphs>675</Paragraphs>
  <Slides>65</Slides>
  <Notes>36</Notes>
  <HiddenSlides>10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65</vt:i4>
      </vt:variant>
    </vt:vector>
  </HeadingPairs>
  <TitlesOfParts>
    <vt:vector size="77" baseType="lpstr">
      <vt:lpstr>Arial Unicode MS</vt:lpstr>
      <vt:lpstr>Menlo</vt:lpstr>
      <vt:lpstr>ＭＳ Ｐゴシック</vt:lpstr>
      <vt:lpstr>游ゴシック</vt:lpstr>
      <vt:lpstr>游ゴシック Light</vt:lpstr>
      <vt:lpstr>Arial</vt:lpstr>
      <vt:lpstr>Calibri</vt:lpstr>
      <vt:lpstr>Calibri Light</vt:lpstr>
      <vt:lpstr>Cambria Math</vt:lpstr>
      <vt:lpstr>Wingdings 2</vt:lpstr>
      <vt:lpstr>HDOfficeLightV0</vt:lpstr>
      <vt:lpstr>1_HDOfficeLightV0</vt:lpstr>
      <vt:lpstr>進化的手法に基づく 深層学習の構築に関する研究</vt:lpstr>
      <vt:lpstr>目次</vt:lpstr>
      <vt:lpstr>深層ニューラルネットワーク</vt:lpstr>
      <vt:lpstr>深層ニューラルネットワーク</vt:lpstr>
      <vt:lpstr>深層ニューラルネットワーク</vt:lpstr>
      <vt:lpstr>Automated Machine Learning</vt:lpstr>
      <vt:lpstr>要素技術</vt:lpstr>
      <vt:lpstr>Automated Machine Learning</vt:lpstr>
      <vt:lpstr>Automated Machine Learning</vt:lpstr>
      <vt:lpstr>AutoML</vt:lpstr>
      <vt:lpstr>AutoML</vt:lpstr>
      <vt:lpstr>パラメータ調整手法 </vt:lpstr>
      <vt:lpstr>パラメータ調整手法 </vt:lpstr>
      <vt:lpstr>(a)単純な生成・評価法</vt:lpstr>
      <vt:lpstr>パラメータ調整手法 </vt:lpstr>
      <vt:lpstr>(b)反復的生成・評価法</vt:lpstr>
      <vt:lpstr>パラメータ調整手法 </vt:lpstr>
      <vt:lpstr>(c)高レベルの生成・評価方法</vt:lpstr>
      <vt:lpstr>評価法</vt:lpstr>
      <vt:lpstr>評価法</vt:lpstr>
      <vt:lpstr>評価法</vt:lpstr>
      <vt:lpstr>要素技術</vt:lpstr>
      <vt:lpstr>Neural Architecture Search </vt:lpstr>
      <vt:lpstr>アーキテクチャの探索(1)</vt:lpstr>
      <vt:lpstr>アーキテクチャの探索(2)</vt:lpstr>
      <vt:lpstr>アーキテクチャの探索(3)</vt:lpstr>
      <vt:lpstr>Neural Architecture Search </vt:lpstr>
      <vt:lpstr>貢献度分配を導入した方策勾配によるNeural Architecture Searchの高速化</vt:lpstr>
      <vt:lpstr>貢献度分配を導入した方策勾配によるNeural Architecture Searchの高速化</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要素技術</vt:lpstr>
      <vt:lpstr>Auto Augment</vt:lpstr>
      <vt:lpstr>目次</vt:lpstr>
      <vt:lpstr>実験</vt:lpstr>
      <vt:lpstr>実験</vt:lpstr>
      <vt:lpstr>実験</vt:lpstr>
      <vt:lpstr>データセット </vt:lpstr>
      <vt:lpstr>実験１　手法</vt:lpstr>
      <vt:lpstr>実験１　手法</vt:lpstr>
      <vt:lpstr>実験１　手法</vt:lpstr>
      <vt:lpstr>実験設定</vt:lpstr>
      <vt:lpstr>実験１　結果</vt:lpstr>
      <vt:lpstr>実験１　結果</vt:lpstr>
      <vt:lpstr>実験１　結果</vt:lpstr>
      <vt:lpstr>実験１　結果</vt:lpstr>
      <vt:lpstr>実験２　手法</vt:lpstr>
      <vt:lpstr>実験２　手法</vt:lpstr>
      <vt:lpstr>実験２　結果</vt:lpstr>
      <vt:lpstr>実験２　結果</vt:lpstr>
      <vt:lpstr>実験２　結果</vt:lpstr>
      <vt:lpstr>考察</vt:lpstr>
      <vt:lpstr>考察</vt:lpstr>
      <vt:lpstr>考察</vt:lpstr>
      <vt:lpstr>考察</vt:lpstr>
      <vt:lpstr>目次</vt:lpstr>
      <vt:lpstr>まとめ</vt:lpstr>
      <vt:lpstr>今後の課題</vt:lpstr>
      <vt:lpstr>ご清聴ありがとうございました</vt:lpstr>
      <vt:lpstr>方策勾配法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Tatsuya Sugiyama</dc:creator>
  <cp:lastModifiedBy>Tatsuya Sugiyama</cp:lastModifiedBy>
  <cp:revision>839</cp:revision>
  <dcterms:created xsi:type="dcterms:W3CDTF">2020-07-04T08:05:41Z</dcterms:created>
  <dcterms:modified xsi:type="dcterms:W3CDTF">2020-07-13T05:02:38Z</dcterms:modified>
</cp:coreProperties>
</file>