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71" r:id="rId11"/>
    <p:sldId id="272" r:id="rId12"/>
    <p:sldId id="265" r:id="rId13"/>
    <p:sldId id="267" r:id="rId14"/>
    <p:sldId id="266" r:id="rId15"/>
    <p:sldId id="268" r:id="rId16"/>
    <p:sldId id="270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03820061-E3CC-42A9-8330-98D9C26F3D1D}">
          <p14:sldIdLst>
            <p14:sldId id="256"/>
            <p14:sldId id="257"/>
          </p14:sldIdLst>
        </p14:section>
        <p14:section name="はじめに" id="{0598FECD-E93F-4FFB-AFEE-5DE91CA5738F}">
          <p14:sldIdLst>
            <p14:sldId id="259"/>
            <p14:sldId id="258"/>
            <p14:sldId id="260"/>
            <p14:sldId id="261"/>
          </p14:sldIdLst>
        </p14:section>
        <p14:section name="要素技術" id="{EE83B1E2-0330-4337-AB88-FC9E9652B20E}">
          <p14:sldIdLst>
            <p14:sldId id="263"/>
            <p14:sldId id="262"/>
            <p14:sldId id="264"/>
            <p14:sldId id="271"/>
            <p14:sldId id="272"/>
            <p14:sldId id="265"/>
          </p14:sldIdLst>
        </p14:section>
        <p14:section name="問題" id="{5DF14365-912A-421F-88AF-4ABB7DE19D81}">
          <p14:sldIdLst>
            <p14:sldId id="267"/>
            <p14:sldId id="266"/>
            <p14:sldId id="268"/>
          </p14:sldIdLst>
        </p14:section>
        <p14:section name="実験１" id="{7193612D-D5C7-4CEE-8D90-11755AE6C4DA}">
          <p14:sldIdLst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79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1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0FAFA-3A1B-48CF-91FE-AA87330BE1CA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587E7-E4E0-444A-8778-95544D215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00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CC6C-0BCA-49E7-9502-D3CF83D28DEA}" type="datetime1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6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2961-CEA8-40E3-8834-973664243B95}" type="datetime1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06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93CA-8B37-445A-89D4-B01F387DE081}" type="datetime1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18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97E6-87F3-4396-8251-710D4A6599E0}" type="datetime1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78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3E01-108C-48AE-A4C2-19397A8CB9D7}" type="datetime1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69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97AF-5112-4964-AAFB-A3FABC008EAC}" type="datetime1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16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F2E5-5BFD-4592-911E-92A68179C662}" type="datetime1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31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52F3-5492-4130-A242-4A72A33D3831}" type="datetime1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47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4D4D-1537-4317-B85A-7FF8A83D020D}" type="datetime1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74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ADC16A3-AE2D-4A2B-A857-2C1BC6DF0707}" type="datetime1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47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FC5C-7EB5-41FF-83D7-A66B170C131F}" type="datetime1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35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82" y="231067"/>
            <a:ext cx="7660178" cy="1026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661049"/>
            <a:ext cx="7543801" cy="4531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  <a:r>
              <a:rPr lang="en-US" altLang="ja-JP" dirty="0"/>
              <a:t>ABC?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845B85-1C77-4A11-A428-E7F2B0C1EFBD}" type="datetime1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FFFFFF"/>
                </a:solidFill>
              </a:defRPr>
            </a:lvl1pPr>
          </a:lstStyle>
          <a:p>
            <a:fld id="{304739FC-810C-4CDC-B60F-21F1951FBC6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981075" y="1280645"/>
            <a:ext cx="7389294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7789037-964F-48D8-8B1D-D5E6A116E2AE}"/>
              </a:ext>
            </a:extLst>
          </p:cNvPr>
          <p:cNvCxnSpPr>
            <a:cxnSpLocks/>
          </p:cNvCxnSpPr>
          <p:nvPr userDrawn="1"/>
        </p:nvCxnSpPr>
        <p:spPr>
          <a:xfrm>
            <a:off x="812800" y="1280645"/>
            <a:ext cx="1682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64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Tx/>
        <a:buNone/>
        <a:defRPr kumimoji="1" sz="36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32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A22D14-E18C-41C8-AF6C-BED5B5382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DARTS</a:t>
            </a:r>
            <a:r>
              <a:rPr kumimoji="1" lang="ja-JP" altLang="en-US" dirty="0"/>
              <a:t>を用いたあれのあれ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DAF2AC-D1A2-442E-AFB3-AD14C2D04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ソフトウェアシステム研究グループ</a:t>
            </a:r>
            <a:endParaRPr lang="en-US" altLang="ja-JP" dirty="0"/>
          </a:p>
          <a:p>
            <a:r>
              <a:rPr kumimoji="1" lang="en-US" altLang="ja-JP" dirty="0"/>
              <a:t>B4</a:t>
            </a:r>
            <a:r>
              <a:rPr lang="ja-JP" altLang="en-US" dirty="0"/>
              <a:t>  </a:t>
            </a:r>
            <a:r>
              <a:rPr kumimoji="1" lang="ja-JP" altLang="en-US" dirty="0"/>
              <a:t>杉山 竜弥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987A49-C532-48E2-8BEB-797F8C4F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45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離散的なアーキテクチャ探索空間に強化学習を適用した</a:t>
            </a:r>
            <a:r>
              <a:rPr lang="en-US" altLang="ja-JP" dirty="0"/>
              <a:t>NAS</a:t>
            </a:r>
            <a:r>
              <a:rPr lang="ja-JP" altLang="en-US" dirty="0"/>
              <a:t>とは異なり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微分可能な方法で定式化し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偏微分による勾配降下法を使用してアーキテクチャを効率的に探索する手法である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41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11</a:t>
            </a:fld>
            <a:endParaRPr kumimoji="1" lang="ja-JP" altLang="en-US"/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A2FDDD9F-736B-4CAF-89DC-01ADC1321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879003"/>
              </p:ext>
            </p:extLst>
          </p:nvPr>
        </p:nvGraphicFramePr>
        <p:xfrm>
          <a:off x="3671888" y="2528888"/>
          <a:ext cx="18002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ビットマップ イメージ" r:id="rId3" imgW="1800360" imgH="1800360" progId="Paint.Picture">
                  <p:embed/>
                </p:oleObj>
              </mc:Choice>
              <mc:Fallback>
                <p:oleObj name="ビットマップ イメージ" r:id="rId3" imgW="1800360" imgH="1800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1888" y="2528888"/>
                        <a:ext cx="1800225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図 7">
            <a:extLst>
              <a:ext uri="{FF2B5EF4-FFF2-40B4-BE49-F238E27FC236}">
                <a16:creationId xmlns:a16="http://schemas.microsoft.com/office/drawing/2014/main" id="{3897165F-F58B-4837-942E-43C83DCC8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09" y="2829000"/>
            <a:ext cx="6352381" cy="1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43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0895-3766-4D08-B520-FA861FE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C35AA-F762-4704-A5C9-DCB23C77A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説明</a:t>
            </a:r>
            <a:endParaRPr kumimoji="1" lang="en-US" altLang="ja-JP" dirty="0"/>
          </a:p>
          <a:p>
            <a:r>
              <a:rPr lang="ja-JP" altLang="en-US" dirty="0"/>
              <a:t>遺伝的アルゴリズム</a:t>
            </a:r>
            <a:r>
              <a:rPr lang="en-US" altLang="ja-JP" dirty="0"/>
              <a:t>(Genetic Algorithm : GA)</a:t>
            </a:r>
            <a:r>
              <a:rPr lang="ja-JP" altLang="en-US" dirty="0"/>
              <a:t>は生物の進化の仕組みを模倣した最適化手法である</a:t>
            </a:r>
            <a:r>
              <a:rPr lang="en-US" altLang="ja-JP" dirty="0"/>
              <a:t>.</a:t>
            </a:r>
          </a:p>
          <a:p>
            <a:r>
              <a:rPr lang="ja-JP" altLang="en-US" dirty="0"/>
              <a:t>問題の解候補を遺伝子の持つ個体として表現し</a:t>
            </a:r>
            <a:r>
              <a:rPr lang="en-US" altLang="ja-JP" dirty="0"/>
              <a:t>, </a:t>
            </a:r>
            <a:r>
              <a:rPr lang="ja-JP" altLang="en-US" dirty="0"/>
              <a:t>適応度によって個体を評価・選択する</a:t>
            </a:r>
            <a:r>
              <a:rPr lang="en-US" altLang="ja-JP" dirty="0"/>
              <a:t>.</a:t>
            </a:r>
          </a:p>
          <a:p>
            <a:r>
              <a:rPr lang="ja-JP" altLang="en-US" dirty="0"/>
              <a:t>交叉・突然変異などの操作によって解候補の多様性を保ちつつ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近傍を探索しながら世代を重ねて近似的な最適解を求める</a:t>
            </a:r>
            <a:r>
              <a:rPr lang="en-US" altLang="ja-JP" dirty="0"/>
              <a:t>.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181D3-7262-47C2-8302-F138D11F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38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はじめに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060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0F520-70E3-45C3-AEF7-51C96928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ネットワーク構造の探索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43CD2-83BF-462B-A204-B2B7181D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演算子は無視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BCFDDE-C34B-4CA8-835B-13BB1BEB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504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3A24E-BAA0-41DF-A7C4-36C9DAB9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0F9441-B6DC-40DE-9C19-A4929683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  <a:endParaRPr kumimoji="1" lang="en-US" altLang="ja-JP" dirty="0"/>
          </a:p>
          <a:p>
            <a:r>
              <a:rPr kumimoji="1" lang="ja-JP" altLang="en-US" dirty="0"/>
              <a:t>目的</a:t>
            </a:r>
            <a:endParaRPr kumimoji="1" lang="en-US" altLang="ja-JP" dirty="0"/>
          </a:p>
          <a:p>
            <a:r>
              <a:rPr lang="ja-JP" altLang="en-US" dirty="0"/>
              <a:t>条件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B821EC-1CAE-4AA9-B559-0B683C4E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396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はじめに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203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78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はじめに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要素技術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手法１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手法２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31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はじめに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7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06BA5F-D2B8-4713-8D25-D4396789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深層学習モデルの発展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39F885-9DE0-46A8-A4E3-0AD95282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VGG, </a:t>
            </a:r>
            <a:r>
              <a:rPr kumimoji="1" lang="en-US" altLang="ja-JP" dirty="0" err="1"/>
              <a:t>ResNet</a:t>
            </a:r>
            <a:r>
              <a:rPr lang="en-US" altLang="ja-JP" dirty="0"/>
              <a:t>? </a:t>
            </a:r>
          </a:p>
          <a:p>
            <a:r>
              <a:rPr kumimoji="1" lang="ja-JP" altLang="en-US" dirty="0"/>
              <a:t>性能が向上してきた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80D2BA-9454-4D57-8FD2-6BF1A7E7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48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54766-522D-4A36-9F3D-27B28C68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アーキテクチャ設計の難しさ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5C6837-68C5-44D1-9962-3CD83A72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明確な指標がない</a:t>
            </a:r>
            <a:endParaRPr kumimoji="1" lang="en-US" altLang="ja-JP" dirty="0"/>
          </a:p>
          <a:p>
            <a:r>
              <a:rPr lang="ja-JP" altLang="en-US" dirty="0"/>
              <a:t>学習に時間がかかる</a:t>
            </a:r>
            <a:endParaRPr lang="en-US" altLang="ja-JP" dirty="0"/>
          </a:p>
          <a:p>
            <a:r>
              <a:rPr kumimoji="1" lang="ja-JP" altLang="en-US" dirty="0"/>
              <a:t>人が作業する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84AA1A-0C06-4BBA-B90E-C4C5D719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56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2CA43-889D-472F-A15A-BE9AB4A2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設計の自動化技術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95482-7F34-42EF-84C4-29A1AB90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Neu..(NAS)</a:t>
            </a:r>
          </a:p>
          <a:p>
            <a:r>
              <a:rPr lang="en-US" altLang="ja-JP" dirty="0"/>
              <a:t>Diff..(DARTS)=</a:t>
            </a:r>
            <a:r>
              <a:rPr lang="ja-JP" altLang="en-US" dirty="0"/>
              <a:t>注目されている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AutoML</a:t>
            </a:r>
            <a:r>
              <a:rPr lang="ja-JP" altLang="en-US" dirty="0"/>
              <a:t>の一分野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6F4046-9E5F-4894-81D8-89C4465C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70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要素技術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15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97EF8-2612-4359-9850-09E978F5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Neural Architecture Search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2C36E0-8479-42F3-93D3-0D97D61DC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説明と図</a:t>
            </a:r>
            <a:endParaRPr kumimoji="1" lang="en-US" altLang="ja-JP" dirty="0"/>
          </a:p>
          <a:p>
            <a:r>
              <a:rPr lang="ja-JP" altLang="en-US" dirty="0"/>
              <a:t>問題点</a:t>
            </a:r>
            <a:endParaRPr lang="en-US" altLang="ja-JP" dirty="0"/>
          </a:p>
          <a:p>
            <a:endParaRPr lang="ja-JP" altLang="en-US" dirty="0"/>
          </a:p>
          <a:p>
            <a:r>
              <a:rPr lang="en-US" altLang="ja-JP" dirty="0"/>
              <a:t>NAS</a:t>
            </a:r>
            <a:r>
              <a:rPr lang="ja-JP" altLang="en-US" dirty="0"/>
              <a:t>はニューラルネットワークが構造に関する設定の文字列で表現できることを利用して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この文字列を生成する</a:t>
            </a:r>
          </a:p>
          <a:p>
            <a:r>
              <a:rPr lang="en-US" altLang="ja-JP" dirty="0"/>
              <a:t>Recurrent Neural Network(RNN)</a:t>
            </a:r>
            <a:r>
              <a:rPr lang="ja-JP" altLang="en-US" dirty="0"/>
              <a:t>を</a:t>
            </a:r>
          </a:p>
          <a:p>
            <a:r>
              <a:rPr lang="ja-JP" altLang="en-US" dirty="0"/>
              <a:t>強化学習 </a:t>
            </a:r>
            <a:r>
              <a:rPr lang="en-US" altLang="ja-JP" dirty="0"/>
              <a:t>Reinforcement Learning(RL)</a:t>
            </a:r>
            <a:r>
              <a:rPr lang="ja-JP" altLang="en-US" dirty="0"/>
              <a:t>によって学習する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4ED43B-7FAE-4BDC-BEF6-8A04D017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8D59A6-B6E0-4901-B8F2-7ECFE3154B3F}"/>
              </a:ext>
            </a:extLst>
          </p:cNvPr>
          <p:cNvSpPr/>
          <p:nvPr/>
        </p:nvSpPr>
        <p:spPr>
          <a:xfrm>
            <a:off x="4559415" y="5438727"/>
            <a:ext cx="4240635" cy="73866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/>
              <a:t>Barret </a:t>
            </a:r>
            <a:r>
              <a:rPr lang="en-US" altLang="ja-JP" sz="1400" dirty="0" err="1"/>
              <a:t>Zoph</a:t>
            </a:r>
            <a:r>
              <a:rPr lang="en-US" altLang="ja-JP" sz="1400" dirty="0"/>
              <a:t> and Quoc V. Le. Neural architecture search with reinforcement learning. abs/1611.01578, 2016. 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905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fferentiable Architecture Search for RNN with fastai | by HOANG Bao Tin |  Towards Data Science">
            <a:extLst>
              <a:ext uri="{FF2B5EF4-FFF2-40B4-BE49-F238E27FC236}">
                <a16:creationId xmlns:a16="http://schemas.microsoft.com/office/drawing/2014/main" id="{FEEB922E-B739-4E90-98FA-87D8F3EDE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14" y="1661049"/>
            <a:ext cx="7543801" cy="275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説明</a:t>
            </a:r>
            <a:endParaRPr kumimoji="1" lang="en-US" altLang="ja-JP" dirty="0"/>
          </a:p>
          <a:p>
            <a:r>
              <a:rPr lang="ja-JP" altLang="en-US" dirty="0"/>
              <a:t>式</a:t>
            </a:r>
            <a:endParaRPr lang="en-US" altLang="ja-JP" dirty="0"/>
          </a:p>
          <a:p>
            <a:r>
              <a:rPr kumimoji="1" lang="ja-JP" altLang="en-US" dirty="0"/>
              <a:t>図</a:t>
            </a:r>
            <a:endParaRPr kumimoji="1" lang="en-US" altLang="ja-JP" dirty="0"/>
          </a:p>
          <a:p>
            <a:r>
              <a:rPr lang="ja-JP" altLang="en-US" dirty="0"/>
              <a:t>流れ</a:t>
            </a:r>
            <a:endParaRPr lang="en-US" altLang="ja-JP" dirty="0"/>
          </a:p>
          <a:p>
            <a:r>
              <a:rPr lang="ja-JP" altLang="en-US" dirty="0"/>
              <a:t>問題点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45F0EC-8862-4723-B8FB-103DA30C92A6}"/>
              </a:ext>
            </a:extLst>
          </p:cNvPr>
          <p:cNvSpPr/>
          <p:nvPr/>
        </p:nvSpPr>
        <p:spPr>
          <a:xfrm>
            <a:off x="4559415" y="5438727"/>
            <a:ext cx="4240635" cy="73866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/>
              <a:t>Hanxiao</a:t>
            </a:r>
            <a:r>
              <a:rPr lang="en-US" altLang="ja-JP" sz="1400" dirty="0"/>
              <a:t> Liu, Karen </a:t>
            </a:r>
            <a:r>
              <a:rPr lang="en-US" altLang="ja-JP" sz="1400" dirty="0" err="1"/>
              <a:t>Simonyan</a:t>
            </a:r>
            <a:r>
              <a:rPr lang="en-US" altLang="ja-JP" sz="1400" dirty="0"/>
              <a:t>, and </a:t>
            </a:r>
            <a:r>
              <a:rPr lang="en-US" altLang="ja-JP" sz="1400" dirty="0" err="1"/>
              <a:t>Yiming</a:t>
            </a:r>
            <a:r>
              <a:rPr lang="en-US" altLang="ja-JP" sz="1400" dirty="0"/>
              <a:t> Yang. DARTS: differentiable architecture search. abs/1806.09055, 2018.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0920809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483</TotalTime>
  <Words>401</Words>
  <Application>Microsoft Office PowerPoint</Application>
  <PresentationFormat>画面に合わせる (4:3)</PresentationFormat>
  <Paragraphs>95</Paragraphs>
  <Slides>17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メイリオ</vt:lpstr>
      <vt:lpstr>游ゴシック</vt:lpstr>
      <vt:lpstr>Arial</vt:lpstr>
      <vt:lpstr>Calibri</vt:lpstr>
      <vt:lpstr>Century Gothic</vt:lpstr>
      <vt:lpstr>Wingdings</vt:lpstr>
      <vt:lpstr>レトロスペクト</vt:lpstr>
      <vt:lpstr>ペイントブラシの絵</vt:lpstr>
      <vt:lpstr>DARTSを用いたあれのあれ</vt:lpstr>
      <vt:lpstr>発表の流れ</vt:lpstr>
      <vt:lpstr>発表の流れ</vt:lpstr>
      <vt:lpstr>深層学習モデルの発展</vt:lpstr>
      <vt:lpstr>アーキテクチャ設計の難しさ</vt:lpstr>
      <vt:lpstr>設計の自動化技術</vt:lpstr>
      <vt:lpstr>発表の流れ</vt:lpstr>
      <vt:lpstr>Neural Architecture Search</vt:lpstr>
      <vt:lpstr>Differentiable Architecture Search</vt:lpstr>
      <vt:lpstr>Differentiable Architecture Search</vt:lpstr>
      <vt:lpstr>Differentiable Architecture Search</vt:lpstr>
      <vt:lpstr>Genetic Algorithm</vt:lpstr>
      <vt:lpstr>発表の流れ</vt:lpstr>
      <vt:lpstr>ネットワーク構造の探索</vt:lpstr>
      <vt:lpstr>問題設定</vt:lpstr>
      <vt:lpstr>発表の流れ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DARTSを用いたあれのあれ</dc:title>
  <dc:creator>Tatsuya Sugiyama</dc:creator>
  <cp:lastModifiedBy>Tatsuya Sugiyama</cp:lastModifiedBy>
  <cp:revision>12</cp:revision>
  <dcterms:created xsi:type="dcterms:W3CDTF">2020-12-08T23:06:56Z</dcterms:created>
  <dcterms:modified xsi:type="dcterms:W3CDTF">2020-12-09T07:10:29Z</dcterms:modified>
</cp:coreProperties>
</file>