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364" r:id="rId4"/>
    <p:sldId id="365" r:id="rId5"/>
    <p:sldId id="366" r:id="rId6"/>
    <p:sldId id="371" r:id="rId7"/>
    <p:sldId id="271" r:id="rId8"/>
    <p:sldId id="367" r:id="rId9"/>
    <p:sldId id="368" r:id="rId10"/>
    <p:sldId id="372" r:id="rId11"/>
    <p:sldId id="268" r:id="rId12"/>
    <p:sldId id="348" r:id="rId13"/>
    <p:sldId id="362" r:id="rId14"/>
    <p:sldId id="377" r:id="rId15"/>
    <p:sldId id="299" r:id="rId16"/>
    <p:sldId id="376" r:id="rId17"/>
    <p:sldId id="373" r:id="rId18"/>
    <p:sldId id="351" r:id="rId19"/>
    <p:sldId id="363" r:id="rId20"/>
    <p:sldId id="375" r:id="rId21"/>
    <p:sldId id="374" r:id="rId22"/>
    <p:sldId id="369" r:id="rId23"/>
    <p:sldId id="370" r:id="rId24"/>
    <p:sldId id="30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03820061-E3CC-42A9-8330-98D9C26F3D1D}">
          <p14:sldIdLst>
            <p14:sldId id="256"/>
            <p14:sldId id="257"/>
          </p14:sldIdLst>
        </p14:section>
        <p14:section name="はじめに" id="{0598FECD-E93F-4FFB-AFEE-5DE91CA5738F}">
          <p14:sldIdLst>
            <p14:sldId id="364"/>
            <p14:sldId id="365"/>
            <p14:sldId id="366"/>
          </p14:sldIdLst>
        </p14:section>
        <p14:section name="要素技術" id="{EE83B1E2-0330-4337-AB88-FC9E9652B20E}">
          <p14:sldIdLst>
            <p14:sldId id="371"/>
            <p14:sldId id="271"/>
            <p14:sldId id="367"/>
            <p14:sldId id="368"/>
          </p14:sldIdLst>
        </p14:section>
        <p14:section name="問題" id="{5DF14365-912A-421F-88AF-4ABB7DE19D81}">
          <p14:sldIdLst>
            <p14:sldId id="372"/>
            <p14:sldId id="268"/>
          </p14:sldIdLst>
        </p14:section>
        <p14:section name="実験" id="{C2EA450A-6529-4ED3-82D8-59D81AEA30EC}">
          <p14:sldIdLst>
            <p14:sldId id="348"/>
            <p14:sldId id="362"/>
            <p14:sldId id="377"/>
            <p14:sldId id="299"/>
            <p14:sldId id="376"/>
            <p14:sldId id="373"/>
            <p14:sldId id="351"/>
            <p14:sldId id="363"/>
            <p14:sldId id="375"/>
          </p14:sldIdLst>
        </p14:section>
        <p14:section name="まとめ" id="{5FBA91C0-6D67-487B-815A-0984769D4D87}">
          <p14:sldIdLst>
            <p14:sldId id="374"/>
            <p14:sldId id="369"/>
            <p14:sldId id="370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tsuya Sugiyama" initials="TS" lastIdx="1" clrIdx="0">
    <p:extLst>
      <p:ext uri="{19B8F6BF-5375-455C-9EA6-DF929625EA0E}">
        <p15:presenceInfo xmlns:p15="http://schemas.microsoft.com/office/powerpoint/2012/main" userId="Tatsuya Sugiya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233"/>
    <a:srgbClr val="E48312"/>
    <a:srgbClr val="E7E7E7"/>
    <a:srgbClr val="EFC130"/>
    <a:srgbClr val="FFFFFF"/>
    <a:srgbClr val="EF9B35"/>
    <a:srgbClr val="639729"/>
    <a:srgbClr val="404040"/>
    <a:srgbClr val="A79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4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FAFA-3A1B-48CF-91FE-AA87330BE1CA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87E7-E4E0-444A-8778-95544D21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0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自然言語では</a:t>
            </a:r>
            <a:r>
              <a:rPr kumimoji="1" lang="en-US" altLang="ja-JP" dirty="0"/>
              <a:t>GPT-3</a:t>
            </a:r>
            <a:r>
              <a:rPr kumimoji="1" lang="ja-JP" altLang="en-US" dirty="0"/>
              <a:t>が目覚ましい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90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GPT-3</a:t>
            </a:r>
            <a:r>
              <a:rPr kumimoji="1" lang="ja-JP" altLang="en-US" dirty="0"/>
              <a:t>は大規模データで学習している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GPT-3</a:t>
            </a:r>
            <a:r>
              <a:rPr kumimoji="1" lang="ja-JP" altLang="en-US" dirty="0"/>
              <a:t>はオープンソース化されていない． </a:t>
            </a:r>
            <a:r>
              <a:rPr kumimoji="1" lang="en-US" altLang="ja-JP" dirty="0"/>
              <a:t>GPT</a:t>
            </a:r>
            <a:r>
              <a:rPr kumimoji="1" lang="ja-JP" altLang="en-US" dirty="0"/>
              <a:t>－２を使う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74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GPT-2</a:t>
            </a:r>
            <a:r>
              <a:rPr kumimoji="1" lang="ja-JP" altLang="en-US" dirty="0"/>
              <a:t>は様々なタスクを学習する汎用モデルとして設計された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12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次に来る単語の確率を学習する．さらにタスクの種類も学習する</a:t>
            </a:r>
            <a:r>
              <a:rPr kumimoji="1" lang="en-US" altLang="ja-JP" dirty="0"/>
              <a:t>. </a:t>
            </a:r>
            <a:r>
              <a:rPr kumimoji="1" lang="ja-JP" altLang="en-US" dirty="0"/>
              <a:t>ファインチューニングのためのデータセットがない</a:t>
            </a:r>
            <a:r>
              <a:rPr kumimoji="1" lang="en-US" altLang="ja-JP" dirty="0"/>
              <a:t>Zero-Shot</a:t>
            </a:r>
            <a:r>
              <a:rPr kumimoji="1" lang="ja-JP" altLang="en-US" dirty="0"/>
              <a:t>でもある程度解ける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95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88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9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587E7-E4E0-444A-8778-95544D21536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C6C-0BCA-49E7-9502-D3CF83D28DEA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2961-CEA8-40E3-8834-973664243B95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06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93CA-8B37-445A-89D4-B01F387DE081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97E6-87F3-4396-8251-710D4A6599E0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3E01-108C-48AE-A4C2-19397A8CB9D7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97AF-5112-4964-AAFB-A3FABC008EAC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16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F2E5-5BFD-4592-911E-92A68179C662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3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2F3-5492-4130-A242-4A72A33D3831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4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D4D-1537-4317-B85A-7FF8A83D020D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7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DC16A3-AE2D-4A2B-A857-2C1BC6DF0707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FC5C-7EB5-41FF-83D7-A66B170C131F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82" y="231067"/>
            <a:ext cx="7660178" cy="102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61049"/>
            <a:ext cx="7543801" cy="45319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r>
              <a:rPr lang="en-US" altLang="ja-JP" dirty="0"/>
              <a:t>ABC?</a:t>
            </a:r>
            <a:endParaRPr lang="ja-JP" altLang="en-US" dirty="0"/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845B85-1C77-4A11-A428-E7F2B0C1EFBD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304739FC-810C-4CDC-B60F-21F1951FBC6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81075" y="1280645"/>
            <a:ext cx="7389294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7789037-964F-48D8-8B1D-D5E6A116E2AE}"/>
              </a:ext>
            </a:extLst>
          </p:cNvPr>
          <p:cNvCxnSpPr>
            <a:cxnSpLocks/>
          </p:cNvCxnSpPr>
          <p:nvPr userDrawn="1"/>
        </p:nvCxnSpPr>
        <p:spPr>
          <a:xfrm>
            <a:off x="812800" y="1280645"/>
            <a:ext cx="1682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Tx/>
        <a:buNone/>
        <a:defRPr kumimoji="1" sz="3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32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u"/>
        <a:defRPr kumimoji="1" sz="2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2D14-E18C-41C8-AF6C-BED5B538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59" y="758952"/>
            <a:ext cx="7816215" cy="3566160"/>
          </a:xfrm>
        </p:spPr>
        <p:txBody>
          <a:bodyPr>
            <a:noAutofit/>
          </a:bodyPr>
          <a:lstStyle/>
          <a:p>
            <a:r>
              <a:rPr kumimoji="1" lang="ja-JP" altLang="en-US" sz="5400" dirty="0"/>
              <a:t>仮タイトル</a:t>
            </a:r>
            <a:br>
              <a:rPr kumimoji="1" lang="en-US" altLang="ja-JP" sz="5400" dirty="0"/>
            </a:br>
            <a:r>
              <a:rPr kumimoji="1" lang="en-US" altLang="ja-JP" sz="5400" dirty="0"/>
              <a:t>GPT</a:t>
            </a:r>
            <a:r>
              <a:rPr lang="ja-JP" altLang="en-US" sz="5400" dirty="0"/>
              <a:t>の生成した文章の</a:t>
            </a:r>
            <a:r>
              <a:rPr kumimoji="1" lang="en-US" altLang="ja-JP" sz="5400" dirty="0"/>
              <a:t>BERT</a:t>
            </a:r>
            <a:r>
              <a:rPr lang="ja-JP" altLang="en-US" sz="5400" dirty="0"/>
              <a:t>による</a:t>
            </a:r>
            <a:r>
              <a:rPr kumimoji="1" lang="ja-JP" altLang="en-US" sz="5400" dirty="0"/>
              <a:t>破綻推定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AF2AC-D1A2-442E-AFB3-AD14C2D0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M1</a:t>
            </a:r>
            <a:r>
              <a:rPr lang="ja-JP" altLang="en-US" dirty="0"/>
              <a:t>  </a:t>
            </a:r>
            <a:r>
              <a:rPr kumimoji="1" lang="ja-JP" altLang="en-US" dirty="0"/>
              <a:t>杉山 竜弥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87A49-C532-48E2-8BEB-797F8C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3"/>
    </mc:Choice>
    <mc:Fallback xmlns="">
      <p:transition spd="slow" advTm="6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実験手法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実験結果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"/>
    </mc:Choice>
    <mc:Fallback xmlns="">
      <p:transition spd="slow" advTm="27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A24E-BAA0-41DF-A7C4-36C9DAB9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F9441-B6DC-40DE-9C19-A49296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201168" lvl="1" indent="0">
              <a:buNone/>
            </a:pPr>
            <a:endParaRPr kumimoji="1" lang="en-US" altLang="ja-JP" dirty="0"/>
          </a:p>
          <a:p>
            <a:pPr lvl="1"/>
            <a:r>
              <a:rPr lang="ja-JP" altLang="en-US" dirty="0"/>
              <a:t>問題</a:t>
            </a:r>
            <a:endParaRPr lang="en-US" altLang="ja-JP" dirty="0"/>
          </a:p>
          <a:p>
            <a:pPr marL="201168" lvl="1" indent="0">
              <a:buNone/>
            </a:pPr>
            <a:r>
              <a:rPr lang="en-US" altLang="ja-JP" dirty="0"/>
              <a:t>   GPT-2</a:t>
            </a:r>
            <a:r>
              <a:rPr lang="ja-JP" altLang="en-US" dirty="0"/>
              <a:t>で生成したセリフと</a:t>
            </a:r>
            <a:endParaRPr lang="en-US" altLang="ja-JP" dirty="0"/>
          </a:p>
          <a:p>
            <a:pPr marL="201168" lvl="1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人間のセリフは識別できるか</a:t>
            </a:r>
            <a:endParaRPr lang="en-US" altLang="ja-JP" dirty="0"/>
          </a:p>
          <a:p>
            <a:pPr marL="201168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821EC-1CAE-4AA9-B559-0B683C4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2"/>
    </mc:Choice>
    <mc:Fallback xmlns="">
      <p:transition spd="slow" advTm="132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B09C2-8DC5-4BBA-84C5-43A6FFD8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 </a:t>
            </a:r>
            <a:r>
              <a:rPr lang="ja-JP" altLang="en-US" dirty="0"/>
              <a:t>： 実験手順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F04596-12B2-4A47-9518-9299B598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3FF11B-AFE1-4B38-B0A0-2AFBF4141AA2}"/>
              </a:ext>
            </a:extLst>
          </p:cNvPr>
          <p:cNvSpPr/>
          <p:nvPr/>
        </p:nvSpPr>
        <p:spPr>
          <a:xfrm>
            <a:off x="825016" y="3583029"/>
            <a:ext cx="1515649" cy="72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漫画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セリフ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C4F596-0291-45AA-905B-FFFB90E969C2}"/>
              </a:ext>
            </a:extLst>
          </p:cNvPr>
          <p:cNvSpPr/>
          <p:nvPr/>
        </p:nvSpPr>
        <p:spPr>
          <a:xfrm>
            <a:off x="6319269" y="4142158"/>
            <a:ext cx="1726296" cy="396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生成データ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B2E8DA-6A9D-48D4-91FF-C63966C15773}"/>
              </a:ext>
            </a:extLst>
          </p:cNvPr>
          <p:cNvSpPr/>
          <p:nvPr/>
        </p:nvSpPr>
        <p:spPr>
          <a:xfrm>
            <a:off x="3620325" y="4470710"/>
            <a:ext cx="1005580" cy="47605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GPT-2</a:t>
            </a:r>
          </a:p>
        </p:txBody>
      </p:sp>
      <p:pic>
        <p:nvPicPr>
          <p:cNvPr id="16386" name="Picture 2" descr="$S_1, S_2, ... , S_n$">
            <a:extLst>
              <a:ext uri="{FF2B5EF4-FFF2-40B4-BE49-F238E27FC236}">
                <a16:creationId xmlns:a16="http://schemas.microsoft.com/office/drawing/2014/main" id="{8636C59D-0A8D-47FF-A787-3A93DCE4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2" y="4491166"/>
            <a:ext cx="1384953" cy="2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$S_i$">
            <a:extLst>
              <a:ext uri="{FF2B5EF4-FFF2-40B4-BE49-F238E27FC236}">
                <a16:creationId xmlns:a16="http://schemas.microsoft.com/office/drawing/2014/main" id="{F95CC9BB-F6AD-426A-838C-D85FD013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424" y="4399849"/>
            <a:ext cx="239484" cy="23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$S'_{i+1}$">
            <a:extLst>
              <a:ext uri="{FF2B5EF4-FFF2-40B4-BE49-F238E27FC236}">
                <a16:creationId xmlns:a16="http://schemas.microsoft.com/office/drawing/2014/main" id="{455EE1B0-2E44-41A8-9CA8-1AE9ECCF7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91" y="4340280"/>
            <a:ext cx="490841" cy="3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BDC888DD-73F6-4ADF-A294-46B5BBFED14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40665" y="3209135"/>
            <a:ext cx="3075053" cy="737149"/>
          </a:xfrm>
          <a:prstGeom prst="bentConnector3">
            <a:avLst>
              <a:gd name="adj1" fmla="val 20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8F64532-203C-4AE2-9F7C-82F3D7B3EB40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2340665" y="3946284"/>
            <a:ext cx="1279660" cy="762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141CD23-6677-45C3-9028-C8DC26CDF8B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625905" y="4694277"/>
            <a:ext cx="789813" cy="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E1567F6-107E-4542-832D-C38C8498DA3C}"/>
              </a:ext>
            </a:extLst>
          </p:cNvPr>
          <p:cNvSpPr/>
          <p:nvPr/>
        </p:nvSpPr>
        <p:spPr>
          <a:xfrm>
            <a:off x="6319269" y="2657016"/>
            <a:ext cx="1726296" cy="396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実際のデータ</a:t>
            </a:r>
          </a:p>
        </p:txBody>
      </p:sp>
      <p:pic>
        <p:nvPicPr>
          <p:cNvPr id="16392" name="Picture 8" descr="[CLS] $S_{i}$ [SEP] $S_{i+1}$ [EOS]">
            <a:extLst>
              <a:ext uri="{FF2B5EF4-FFF2-40B4-BE49-F238E27FC236}">
                <a16:creationId xmlns:a16="http://schemas.microsoft.com/office/drawing/2014/main" id="{FFFFC255-644E-459A-965A-4CA261D1B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97" y="3084559"/>
            <a:ext cx="2775439" cy="2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[CLS] $S_{i}$ [SEP] $S'_{i+1}$ [EOS]">
            <a:extLst>
              <a:ext uri="{FF2B5EF4-FFF2-40B4-BE49-F238E27FC236}">
                <a16:creationId xmlns:a16="http://schemas.microsoft.com/office/drawing/2014/main" id="{55DF80F7-C1FE-49CC-AB8C-A7F230C5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97" y="4565343"/>
            <a:ext cx="2775439" cy="2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AAAA96-D7D8-47C4-9466-CDD3322A2D17}"/>
              </a:ext>
            </a:extLst>
          </p:cNvPr>
          <p:cNvSpPr/>
          <p:nvPr/>
        </p:nvSpPr>
        <p:spPr>
          <a:xfrm>
            <a:off x="706582" y="2255031"/>
            <a:ext cx="2521842" cy="396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連続するセリフデータ</a:t>
            </a:r>
          </a:p>
        </p:txBody>
      </p:sp>
    </p:spTree>
    <p:extLst>
      <p:ext uri="{BB962C8B-B14F-4D97-AF65-F5344CB8AC3E}">
        <p14:creationId xmlns:p14="http://schemas.microsoft.com/office/powerpoint/2010/main" val="286608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B09C2-8DC5-4BBA-84C5-43A6FFD8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 </a:t>
            </a:r>
            <a:r>
              <a:rPr lang="ja-JP" altLang="en-US" dirty="0"/>
              <a:t>： 実験手順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F04596-12B2-4A47-9518-9299B598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C4F596-0291-45AA-905B-FFFB90E969C2}"/>
              </a:ext>
            </a:extLst>
          </p:cNvPr>
          <p:cNvSpPr/>
          <p:nvPr/>
        </p:nvSpPr>
        <p:spPr>
          <a:xfrm>
            <a:off x="1231154" y="4142158"/>
            <a:ext cx="1726296" cy="396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生成データ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13AD04E-469C-40CF-BD61-A15267DEE787}"/>
              </a:ext>
            </a:extLst>
          </p:cNvPr>
          <p:cNvSpPr/>
          <p:nvPr/>
        </p:nvSpPr>
        <p:spPr>
          <a:xfrm>
            <a:off x="4648241" y="3573695"/>
            <a:ext cx="1307604" cy="72650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BERT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E1567F6-107E-4542-832D-C38C8498DA3C}"/>
              </a:ext>
            </a:extLst>
          </p:cNvPr>
          <p:cNvSpPr/>
          <p:nvPr/>
        </p:nvSpPr>
        <p:spPr>
          <a:xfrm>
            <a:off x="1231154" y="2657016"/>
            <a:ext cx="1726296" cy="396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実際のデータ</a:t>
            </a:r>
          </a:p>
        </p:txBody>
      </p:sp>
      <p:pic>
        <p:nvPicPr>
          <p:cNvPr id="16392" name="Picture 8" descr="[CLS] $S_{i}$ [SEP] $S_{i+1}$ [EOS]">
            <a:extLst>
              <a:ext uri="{FF2B5EF4-FFF2-40B4-BE49-F238E27FC236}">
                <a16:creationId xmlns:a16="http://schemas.microsoft.com/office/drawing/2014/main" id="{FFFFC255-644E-459A-965A-4CA261D1B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3084559"/>
            <a:ext cx="2775439" cy="2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[CLS] $S_{i}$ [SEP] $S'_{i+1}$ [EOS]">
            <a:extLst>
              <a:ext uri="{FF2B5EF4-FFF2-40B4-BE49-F238E27FC236}">
                <a16:creationId xmlns:a16="http://schemas.microsoft.com/office/drawing/2014/main" id="{55DF80F7-C1FE-49CC-AB8C-A7F230C5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4565343"/>
            <a:ext cx="2775439" cy="2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738BB39C-8D44-4251-86FC-3C393775B7F2}"/>
              </a:ext>
            </a:extLst>
          </p:cNvPr>
          <p:cNvCxnSpPr>
            <a:cxnSpLocks/>
            <a:stCxn id="16392" idx="3"/>
            <a:endCxn id="19" idx="1"/>
          </p:cNvCxnSpPr>
          <p:nvPr/>
        </p:nvCxnSpPr>
        <p:spPr>
          <a:xfrm>
            <a:off x="3482021" y="3209135"/>
            <a:ext cx="1166220" cy="72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70655D1B-DFEB-4384-A1F9-AC5728975034}"/>
              </a:ext>
            </a:extLst>
          </p:cNvPr>
          <p:cNvCxnSpPr>
            <a:cxnSpLocks/>
            <a:stCxn id="16394" idx="3"/>
            <a:endCxn id="19" idx="1"/>
          </p:cNvCxnSpPr>
          <p:nvPr/>
        </p:nvCxnSpPr>
        <p:spPr>
          <a:xfrm flipV="1">
            <a:off x="3482021" y="3936950"/>
            <a:ext cx="1166220" cy="764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D012F7F-1D87-46AB-B820-33FAABF4494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955845" y="3936950"/>
            <a:ext cx="752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3953DC-6956-4471-AD3F-95228014A619}"/>
              </a:ext>
            </a:extLst>
          </p:cNvPr>
          <p:cNvSpPr/>
          <p:nvPr/>
        </p:nvSpPr>
        <p:spPr>
          <a:xfrm>
            <a:off x="3434315" y="2754013"/>
            <a:ext cx="701508" cy="455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C46581-42FF-4088-8458-1BD6B34845A4}"/>
              </a:ext>
            </a:extLst>
          </p:cNvPr>
          <p:cNvSpPr/>
          <p:nvPr/>
        </p:nvSpPr>
        <p:spPr>
          <a:xfrm>
            <a:off x="3431136" y="4242920"/>
            <a:ext cx="701508" cy="455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B7CB43C-AD4E-4388-B140-2420A4D7B8BA}"/>
              </a:ext>
            </a:extLst>
          </p:cNvPr>
          <p:cNvSpPr/>
          <p:nvPr/>
        </p:nvSpPr>
        <p:spPr>
          <a:xfrm>
            <a:off x="6674913" y="3685655"/>
            <a:ext cx="1771641" cy="502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二値分類</a:t>
            </a:r>
          </a:p>
        </p:txBody>
      </p:sp>
    </p:spTree>
    <p:extLst>
      <p:ext uri="{BB962C8B-B14F-4D97-AF65-F5344CB8AC3E}">
        <p14:creationId xmlns:p14="http://schemas.microsoft.com/office/powerpoint/2010/main" val="277610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B09C2-8DC5-4BBA-84C5-43A6FFD8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 </a:t>
            </a:r>
            <a:r>
              <a:rPr lang="ja-JP" altLang="en-US" dirty="0"/>
              <a:t>： 実験手順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F04596-12B2-4A47-9518-9299B598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C4F596-0291-45AA-905B-FFFB90E969C2}"/>
              </a:ext>
            </a:extLst>
          </p:cNvPr>
          <p:cNvSpPr/>
          <p:nvPr/>
        </p:nvSpPr>
        <p:spPr>
          <a:xfrm>
            <a:off x="6003180" y="2650358"/>
            <a:ext cx="1726296" cy="3962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生成データ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B2E8DA-6A9D-48D4-91FF-C63966C15773}"/>
              </a:ext>
            </a:extLst>
          </p:cNvPr>
          <p:cNvSpPr/>
          <p:nvPr/>
        </p:nvSpPr>
        <p:spPr>
          <a:xfrm>
            <a:off x="1715911" y="2640014"/>
            <a:ext cx="1817702" cy="81317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GPT-2</a:t>
            </a:r>
          </a:p>
        </p:txBody>
      </p:sp>
      <p:pic>
        <p:nvPicPr>
          <p:cNvPr id="16388" name="Picture 4" descr="$S_i$">
            <a:extLst>
              <a:ext uri="{FF2B5EF4-FFF2-40B4-BE49-F238E27FC236}">
                <a16:creationId xmlns:a16="http://schemas.microsoft.com/office/drawing/2014/main" id="{F95CC9BB-F6AD-426A-838C-D85FD013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69" y="2712546"/>
            <a:ext cx="239484" cy="23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$S'_{i+1}$">
            <a:extLst>
              <a:ext uri="{FF2B5EF4-FFF2-40B4-BE49-F238E27FC236}">
                <a16:creationId xmlns:a16="http://schemas.microsoft.com/office/drawing/2014/main" id="{455EE1B0-2E44-41A8-9CA8-1AE9ECCF7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67" y="2506074"/>
            <a:ext cx="650168" cy="41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141CD23-6677-45C3-9028-C8DC26CDF8B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533613" y="3046602"/>
            <a:ext cx="165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94" name="Picture 10" descr="[CLS] $S_{i}$ [SEP] $S'_{i+1}$ [EOS]">
            <a:extLst>
              <a:ext uri="{FF2B5EF4-FFF2-40B4-BE49-F238E27FC236}">
                <a16:creationId xmlns:a16="http://schemas.microsoft.com/office/drawing/2014/main" id="{55DF80F7-C1FE-49CC-AB8C-A7F230C5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08" y="3073543"/>
            <a:ext cx="2775439" cy="2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853E627-BAA1-467F-AFC1-9C1AB95BEE7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01511" y="304660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C66B7FAF-7F21-4663-8785-F3E8047B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185696"/>
            <a:ext cx="7543801" cy="1357144"/>
          </a:xfrm>
        </p:spPr>
        <p:txBody>
          <a:bodyPr/>
          <a:lstStyle/>
          <a:p>
            <a:pPr lvl="1"/>
            <a:r>
              <a:rPr lang="ja-JP" altLang="en-US" dirty="0"/>
              <a:t>生成文  </a:t>
            </a:r>
            <a:r>
              <a:rPr lang="en-US" altLang="ja-JP" dirty="0"/>
              <a:t>“</a:t>
            </a:r>
            <a:r>
              <a:rPr lang="ja-JP" altLang="en-US" dirty="0" err="1"/>
              <a:t>。</a:t>
            </a:r>
            <a:r>
              <a:rPr lang="en-US" altLang="ja-JP" dirty="0"/>
              <a:t>”</a:t>
            </a:r>
            <a:r>
              <a:rPr lang="ja-JP" altLang="en-US" dirty="0"/>
              <a:t>までを </a:t>
            </a:r>
            <a:r>
              <a:rPr lang="en-US" altLang="ja-JP" dirty="0"/>
              <a:t>1 </a:t>
            </a:r>
            <a:r>
              <a:rPr lang="ja-JP" altLang="en-US" dirty="0"/>
              <a:t>文として分割</a:t>
            </a:r>
            <a:endParaRPr lang="en-US" altLang="ja-JP" dirty="0"/>
          </a:p>
          <a:p>
            <a:pPr lvl="1"/>
            <a:r>
              <a:rPr kumimoji="1" lang="en-US" altLang="ja-JP" dirty="0"/>
              <a:t>[SEP], &lt;/s&gt; </a:t>
            </a:r>
            <a:r>
              <a:rPr lang="ja-JP" altLang="en-US" dirty="0"/>
              <a:t>等のトークンは削除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629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パラメータ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15</a:t>
            </a:fld>
            <a:endParaRPr kumimoji="1" lang="ja-JP" altLang="en-US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FAA4D837-8023-4327-8F39-7CD1E5544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110072"/>
              </p:ext>
            </p:extLst>
          </p:nvPr>
        </p:nvGraphicFramePr>
        <p:xfrm>
          <a:off x="822325" y="1863727"/>
          <a:ext cx="7543800" cy="3718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876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43503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BERT</a:t>
                      </a:r>
                      <a:endParaRPr kumimoji="1" lang="ja-JP" altLang="en-US" sz="2000" b="1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b="1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A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4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ja-JP" sz="2000" b="0" dirty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Optimizer</a:t>
                      </a:r>
                      <a:endParaRPr kumimoji="1" lang="ja-JP" altLang="en-US" sz="2000" b="0" i="0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ja-JP" sz="2000" b="0" dirty="0">
                          <a:solidFill>
                            <a:sysClr val="windowText" lastClr="000000"/>
                          </a:solidFill>
                          <a:latin typeface="+mn-lt"/>
                          <a:ea typeface="+mj-ea"/>
                        </a:rPr>
                        <a:t> AdamW (lr=2e-5)</a:t>
                      </a:r>
                      <a:endParaRPr kumimoji="1" lang="ja-JP" altLang="en-US" sz="2000" b="0" dirty="0">
                        <a:solidFill>
                          <a:sysClr val="windowText" lastClr="000000"/>
                        </a:solidFill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ja-JP" sz="2000" b="0" dirty="0">
                          <a:latin typeface="+mn-lt"/>
                          <a:ea typeface="+mj-ea"/>
                        </a:rPr>
                        <a:t>Loss</a:t>
                      </a:r>
                      <a:endParaRPr kumimoji="1" lang="ja-JP" altLang="en-US" sz="2000" b="0" i="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+mn-lt"/>
                          <a:ea typeface="+mj-ea"/>
                        </a:rPr>
                        <a:t>Cross Entropy Loss</a:t>
                      </a:r>
                      <a:endParaRPr kumimoji="1" lang="ja-JP" altLang="en-US" sz="200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ja-JP" sz="2000" b="0" dirty="0">
                          <a:latin typeface="+mn-lt"/>
                          <a:ea typeface="+mj-ea"/>
                        </a:rPr>
                        <a:t>batch size</a:t>
                      </a:r>
                      <a:endParaRPr kumimoji="1" lang="ja-JP" altLang="en-US" sz="2000" b="0" i="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+mn-lt"/>
                          <a:ea typeface="+mj-ea"/>
                        </a:rPr>
                        <a:t>32</a:t>
                      </a:r>
                      <a:endParaRPr kumimoji="1" lang="ja-JP" altLang="en-US" sz="200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kumimoji="1" lang="en-US" altLang="ja-JP" sz="2000" b="0" dirty="0">
                          <a:latin typeface="+mn-lt"/>
                          <a:ea typeface="+mj-ea"/>
                        </a:rPr>
                        <a:t>Data size</a:t>
                      </a:r>
                      <a:endParaRPr kumimoji="1" lang="ja-JP" altLang="en-US" sz="2000" b="0" i="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 : 2366</a:t>
                      </a:r>
                    </a:p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 : 262 </a:t>
                      </a:r>
                      <a:endParaRPr kumimoji="1" lang="en-US" altLang="ja-JP" sz="200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52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kumimoji="1" lang="en-US" altLang="ja-JP" sz="2000" b="0" i="0" dirty="0">
                          <a:latin typeface="+mn-lt"/>
                          <a:ea typeface="+mj-ea"/>
                        </a:rPr>
                        <a:t>Epoch</a:t>
                      </a:r>
                      <a:endParaRPr kumimoji="1" lang="ja-JP" altLang="en-US" sz="2000" b="0" i="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+mn-lt"/>
                          <a:ea typeface="+mj-ea"/>
                        </a:rPr>
                        <a:t>20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8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1"/>
    </mc:Choice>
    <mc:Fallback xmlns="">
      <p:transition spd="slow" advTm="1083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ABB39-F0C4-4941-8AC3-45B8435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実験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 パラメータ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C2E9D-0858-4A34-8898-41EF151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5" name="コンテンツ プレースホルダー 6">
            <a:extLst>
              <a:ext uri="{FF2B5EF4-FFF2-40B4-BE49-F238E27FC236}">
                <a16:creationId xmlns:a16="http://schemas.microsoft.com/office/drawing/2014/main" id="{FAA4D837-8023-4327-8F39-7CD1E5544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12109"/>
              </p:ext>
            </p:extLst>
          </p:nvPr>
        </p:nvGraphicFramePr>
        <p:xfrm>
          <a:off x="822325" y="1863727"/>
          <a:ext cx="7543800" cy="2316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8765">
                  <a:extLst>
                    <a:ext uri="{9D8B030D-6E8A-4147-A177-3AD203B41FA5}">
                      <a16:colId xmlns:a16="http://schemas.microsoft.com/office/drawing/2014/main" val="3294734784"/>
                    </a:ext>
                  </a:extLst>
                </a:gridCol>
                <a:gridCol w="5435035">
                  <a:extLst>
                    <a:ext uri="{9D8B030D-6E8A-4147-A177-3AD203B41FA5}">
                      <a16:colId xmlns:a16="http://schemas.microsoft.com/office/drawing/2014/main" val="3247234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GPT-2</a:t>
                      </a:r>
                      <a:endParaRPr kumimoji="1" lang="ja-JP" altLang="en-US" sz="2000" b="1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b="1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A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4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ja-JP" sz="2000" b="0" dirty="0">
                          <a:latin typeface="+mn-lt"/>
                          <a:ea typeface="+mj-ea"/>
                        </a:rPr>
                        <a:t>Max length</a:t>
                      </a:r>
                      <a:endParaRPr kumimoji="1" lang="ja-JP" altLang="en-US" sz="2000" b="0" i="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>
                          <a:latin typeface="+mn-lt"/>
                          <a:ea typeface="+mj-ea"/>
                        </a:rPr>
                        <a:t>50</a:t>
                      </a:r>
                      <a:endParaRPr kumimoji="1" lang="ja-JP" altLang="en-US" sz="200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ja-JP" sz="2000" b="0" dirty="0">
                          <a:latin typeface="+mn-lt"/>
                          <a:ea typeface="+mj-ea"/>
                        </a:rPr>
                        <a:t>Top p</a:t>
                      </a:r>
                      <a:endParaRPr kumimoji="1" lang="ja-JP" altLang="en-US" sz="2000" b="0" i="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latin typeface="+mn-lt"/>
                          <a:ea typeface="+mj-ea"/>
                        </a:rPr>
                        <a:t>0.95</a:t>
                      </a:r>
                      <a:endParaRPr kumimoji="1" lang="ja-JP" altLang="en-US" sz="200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2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kumimoji="1" lang="en-US" altLang="ja-JP" sz="2000" b="0" dirty="0">
                          <a:latin typeface="+mn-lt"/>
                          <a:ea typeface="+mj-ea"/>
                        </a:rPr>
                        <a:t>Top k</a:t>
                      </a:r>
                      <a:endParaRPr kumimoji="1" lang="ja-JP" altLang="en-US" sz="2000" b="0" i="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en-US" altLang="ja-JP" sz="2400" dirty="0">
                        <a:latin typeface="+mn-lt"/>
                        <a:ea typeface="+mj-ea"/>
                      </a:endParaRPr>
                    </a:p>
                  </a:txBody>
                  <a:tcPr marL="137160" marR="137160" marT="137160" marB="13716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52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7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1"/>
    </mc:Choice>
    <mc:Fallback xmlns="">
      <p:transition spd="slow" advTm="1083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実験手法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実験結果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"/>
    </mc:Choice>
    <mc:Fallback xmlns="">
      <p:transition spd="slow" advTm="27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B1B23-1920-4DDB-9A1C-3F1A762E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実験結果：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1340-4E45-43DE-BC2D-FB98CE1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793A5A-44C6-426C-BDAD-19B4F581D00C}"/>
              </a:ext>
            </a:extLst>
          </p:cNvPr>
          <p:cNvSpPr txBox="1"/>
          <p:nvPr/>
        </p:nvSpPr>
        <p:spPr>
          <a:xfrm>
            <a:off x="985084" y="4997473"/>
            <a:ext cx="317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Accuracy</a:t>
            </a:r>
            <a:endParaRPr kumimoji="1" lang="ja-JP" altLang="en-US" sz="24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6B68B06-9DE9-43F7-A199-EEB3B71D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2395714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BCC67907-371C-45AA-8278-144929A0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20" y="2376664"/>
            <a:ext cx="3733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F10A0B-9F90-4654-9C0F-FA2BC01F4343}"/>
              </a:ext>
            </a:extLst>
          </p:cNvPr>
          <p:cNvSpPr txBox="1"/>
          <p:nvPr/>
        </p:nvSpPr>
        <p:spPr>
          <a:xfrm>
            <a:off x="4982120" y="4997473"/>
            <a:ext cx="317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Loss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865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B1B23-1920-4DDB-9A1C-3F1A762E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実験結果：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1340-4E45-43DE-BC2D-FB98CE1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793A5A-44C6-426C-BDAD-19B4F581D00C}"/>
              </a:ext>
            </a:extLst>
          </p:cNvPr>
          <p:cNvSpPr txBox="1"/>
          <p:nvPr/>
        </p:nvSpPr>
        <p:spPr>
          <a:xfrm>
            <a:off x="1705343" y="2547783"/>
            <a:ext cx="5733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結果</a:t>
            </a: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0D42C7-3E3B-4AEB-AB65-089762B15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891662"/>
              </p:ext>
            </p:extLst>
          </p:nvPr>
        </p:nvGraphicFramePr>
        <p:xfrm>
          <a:off x="1748896" y="3187410"/>
          <a:ext cx="56462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069">
                  <a:extLst>
                    <a:ext uri="{9D8B030D-6E8A-4147-A177-3AD203B41FA5}">
                      <a16:colId xmlns:a16="http://schemas.microsoft.com/office/drawing/2014/main" val="3883425835"/>
                    </a:ext>
                  </a:extLst>
                </a:gridCol>
                <a:gridCol w="1882069">
                  <a:extLst>
                    <a:ext uri="{9D8B030D-6E8A-4147-A177-3AD203B41FA5}">
                      <a16:colId xmlns:a16="http://schemas.microsoft.com/office/drawing/2014/main" val="2535882897"/>
                    </a:ext>
                  </a:extLst>
                </a:gridCol>
                <a:gridCol w="1882069">
                  <a:extLst>
                    <a:ext uri="{9D8B030D-6E8A-4147-A177-3AD203B41FA5}">
                      <a16:colId xmlns:a16="http://schemas.microsoft.com/office/drawing/2014/main" val="182381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loss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Acc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00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train</a:t>
                      </a:r>
                      <a:endParaRPr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0.0087</a:t>
                      </a:r>
                      <a:endParaRPr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0.9983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9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Test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0.0463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0.9794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実験手法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実験結果</a:t>
            </a:r>
            <a:endParaRPr kumimoji="1"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"/>
    </mc:Choice>
    <mc:Fallback xmlns="">
      <p:transition spd="slow" advTm="27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B1B23-1920-4DDB-9A1C-3F1A762E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実験結果：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1340-4E45-43DE-BC2D-FB98CE1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793A5A-44C6-426C-BDAD-19B4F581D00C}"/>
              </a:ext>
            </a:extLst>
          </p:cNvPr>
          <p:cNvSpPr txBox="1"/>
          <p:nvPr/>
        </p:nvSpPr>
        <p:spPr>
          <a:xfrm>
            <a:off x="1705343" y="2547783"/>
            <a:ext cx="5733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結果例</a:t>
            </a: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0D42C7-3E3B-4AEB-AB65-089762B15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576722"/>
              </p:ext>
            </p:extLst>
          </p:nvPr>
        </p:nvGraphicFramePr>
        <p:xfrm>
          <a:off x="706582" y="3187410"/>
          <a:ext cx="76601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51">
                  <a:extLst>
                    <a:ext uri="{9D8B030D-6E8A-4147-A177-3AD203B41FA5}">
                      <a16:colId xmlns:a16="http://schemas.microsoft.com/office/drawing/2014/main" val="3883425835"/>
                    </a:ext>
                  </a:extLst>
                </a:gridCol>
                <a:gridCol w="4525466">
                  <a:extLst>
                    <a:ext uri="{9D8B030D-6E8A-4147-A177-3AD203B41FA5}">
                      <a16:colId xmlns:a16="http://schemas.microsoft.com/office/drawing/2014/main" val="2535882897"/>
                    </a:ext>
                  </a:extLst>
                </a:gridCol>
                <a:gridCol w="1639961">
                  <a:extLst>
                    <a:ext uri="{9D8B030D-6E8A-4147-A177-3AD203B41FA5}">
                      <a16:colId xmlns:a16="http://schemas.microsoft.com/office/drawing/2014/main" val="182381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文章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結果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00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ja-JP" altLang="en-US" dirty="0"/>
                        <a:t>実データ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err="1"/>
                        <a:t>aaaaaa</a:t>
                      </a:r>
                      <a:endParaRPr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-----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9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生成データ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aaaaa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-----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7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要素技術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実験手法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実験結果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/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0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"/>
    </mc:Choice>
    <mc:Fallback xmlns="">
      <p:transition spd="slow" advTm="270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C70B6-E506-45C9-AECF-0347D337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3F289-3D42-40B7-8F33-52B9AAB6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GPT-2</a:t>
            </a:r>
            <a:r>
              <a:rPr kumimoji="1" lang="ja-JP" altLang="en-US" dirty="0"/>
              <a:t>の生成した文章は識別できる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7B3E7B-DB82-4501-9207-BB302BF0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33C2F-F584-4D1A-8366-244ACA94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73745-46B6-4700-8F77-7A368EEE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GPT-2</a:t>
            </a:r>
            <a:r>
              <a:rPr kumimoji="1" lang="ja-JP" altLang="en-US" dirty="0"/>
              <a:t>による対話の動作実験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7EE6E-43B2-4C6B-A25F-A6823917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48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5695746B-2D09-43FB-B1D1-BE7F3EB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ご清聴ありがとう</a:t>
            </a:r>
            <a:br>
              <a:rPr lang="en-US" altLang="ja-JP" sz="6000" dirty="0"/>
            </a:br>
            <a:r>
              <a:rPr lang="ja-JP" altLang="en-US" sz="6000" dirty="0"/>
              <a:t>ございました</a:t>
            </a:r>
            <a:endParaRPr kumimoji="1" lang="ja-JP" altLang="en-US" sz="6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0E98B8-3A05-4CDB-9494-F03EA8DF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53B5A8-45DB-4F3F-9A9D-CEBF5EAD6CFB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602" name="Picture 2" descr="神頼み">
            <a:extLst>
              <a:ext uri="{FF2B5EF4-FFF2-40B4-BE49-F238E27FC236}">
                <a16:creationId xmlns:a16="http://schemas.microsoft.com/office/drawing/2014/main" id="{810E9118-4D65-4255-B57D-A3E08A78B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03" y="2420112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9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"/>
    </mc:Choice>
    <mc:Fallback xmlns="">
      <p:transition spd="slow" advTm="10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文章生成モデルの発展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ja-JP" altLang="en-US" dirty="0"/>
              <a:t>導入：例として</a:t>
            </a:r>
            <a:r>
              <a:rPr lang="en-US" altLang="ja-JP" dirty="0"/>
              <a:t>GPT-3</a:t>
            </a:r>
            <a:r>
              <a:rPr lang="ja-JP" altLang="en-US" dirty="0"/>
              <a:t>の紹介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822959" y="6373374"/>
            <a:ext cx="4774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</a:rPr>
              <a:t>Ashish Vaswani, Noam </a:t>
            </a:r>
            <a:r>
              <a:rPr lang="en-US" altLang="ja-JP" sz="900" dirty="0" err="1">
                <a:solidFill>
                  <a:schemeClr val="bg1"/>
                </a:solidFill>
              </a:rPr>
              <a:t>Shazeer</a:t>
            </a:r>
            <a:r>
              <a:rPr lang="en-US" altLang="ja-JP" sz="900" dirty="0">
                <a:solidFill>
                  <a:schemeClr val="bg1"/>
                </a:solidFill>
              </a:rPr>
              <a:t>, Niki Parmar, Jakob </a:t>
            </a:r>
            <a:r>
              <a:rPr lang="en-US" altLang="ja-JP" sz="900" dirty="0" err="1">
                <a:solidFill>
                  <a:schemeClr val="bg1"/>
                </a:solidFill>
              </a:rPr>
              <a:t>Uszkoreit</a:t>
            </a:r>
            <a:r>
              <a:rPr lang="en-US" altLang="ja-JP" sz="900" dirty="0">
                <a:solidFill>
                  <a:schemeClr val="bg1"/>
                </a:solidFill>
              </a:rPr>
              <a:t>, </a:t>
            </a:r>
            <a:r>
              <a:rPr lang="en-US" altLang="ja-JP" sz="900" dirty="0" err="1">
                <a:solidFill>
                  <a:schemeClr val="bg1"/>
                </a:solidFill>
              </a:rPr>
              <a:t>Llion</a:t>
            </a:r>
            <a:r>
              <a:rPr lang="en-US" altLang="ja-JP" sz="900" dirty="0">
                <a:solidFill>
                  <a:schemeClr val="bg1"/>
                </a:solidFill>
              </a:rPr>
              <a:t> Jones, Aidan N. </a:t>
            </a:r>
            <a:r>
              <a:rPr lang="en-US" altLang="ja-JP" sz="900" dirty="0" err="1">
                <a:solidFill>
                  <a:schemeClr val="bg1"/>
                </a:solidFill>
              </a:rPr>
              <a:t>Gomez,Lukasz</a:t>
            </a:r>
            <a:r>
              <a:rPr lang="en-US" altLang="ja-JP" sz="900" dirty="0">
                <a:solidFill>
                  <a:schemeClr val="bg1"/>
                </a:solidFill>
              </a:rPr>
              <a:t> Kaiser, and </a:t>
            </a:r>
            <a:r>
              <a:rPr lang="en-US" altLang="ja-JP" sz="900" dirty="0" err="1">
                <a:solidFill>
                  <a:schemeClr val="bg1"/>
                </a:solidFill>
              </a:rPr>
              <a:t>Illia</a:t>
            </a:r>
            <a:r>
              <a:rPr lang="en-US" altLang="ja-JP" sz="900" dirty="0">
                <a:solidFill>
                  <a:schemeClr val="bg1"/>
                </a:solidFill>
              </a:rPr>
              <a:t> </a:t>
            </a:r>
            <a:r>
              <a:rPr lang="en-US" altLang="ja-JP" sz="900" dirty="0" err="1">
                <a:solidFill>
                  <a:schemeClr val="bg1"/>
                </a:solidFill>
              </a:rPr>
              <a:t>Polosukhin</a:t>
            </a:r>
            <a:r>
              <a:rPr lang="en-US" altLang="ja-JP" sz="900" dirty="0">
                <a:solidFill>
                  <a:schemeClr val="bg1"/>
                </a:solidFill>
              </a:rPr>
              <a:t>. Attention is all you need.</a:t>
            </a:r>
            <a:r>
              <a:rPr lang="ja-JP" altLang="en-US" sz="900" dirty="0">
                <a:solidFill>
                  <a:schemeClr val="bg1"/>
                </a:solidFill>
              </a:rPr>
              <a:t> </a:t>
            </a:r>
            <a:r>
              <a:rPr lang="en-US" altLang="ja-JP" sz="900" dirty="0">
                <a:solidFill>
                  <a:schemeClr val="bg1"/>
                </a:solidFill>
              </a:rPr>
              <a:t>2017</a:t>
            </a:r>
            <a:endParaRPr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9995D99-CB39-495A-952B-F6F56A1ED745}"/>
              </a:ext>
            </a:extLst>
          </p:cNvPr>
          <p:cNvSpPr/>
          <p:nvPr/>
        </p:nvSpPr>
        <p:spPr>
          <a:xfrm>
            <a:off x="3673071" y="1897283"/>
            <a:ext cx="1727199" cy="914622"/>
          </a:xfrm>
          <a:prstGeom prst="roundRect">
            <a:avLst>
              <a:gd name="adj" fmla="val 5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GPT-3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73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1"/>
    </mc:Choice>
    <mc:Fallback xmlns="">
      <p:transition spd="slow" advTm="158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文章生成モデルの発展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4957894"/>
            <a:ext cx="7543801" cy="123508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ja-JP" altLang="en-US" dirty="0"/>
              <a:t>大規模なテキストデータ</a:t>
            </a:r>
            <a:endParaRPr lang="en-US" altLang="ja-JP" dirty="0"/>
          </a:p>
          <a:p>
            <a:pPr marL="201168" lvl="1" indent="0">
              <a:buNone/>
            </a:pPr>
            <a:r>
              <a:rPr lang="ja-JP" altLang="en-US" dirty="0"/>
              <a:t>大量のパラメータで事前学習している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822959" y="6373374"/>
            <a:ext cx="4774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</a:rPr>
              <a:t>Ashish Vaswani, Noam </a:t>
            </a:r>
            <a:r>
              <a:rPr lang="en-US" altLang="ja-JP" sz="900" dirty="0" err="1">
                <a:solidFill>
                  <a:schemeClr val="bg1"/>
                </a:solidFill>
              </a:rPr>
              <a:t>Shazeer</a:t>
            </a:r>
            <a:r>
              <a:rPr lang="en-US" altLang="ja-JP" sz="900" dirty="0">
                <a:solidFill>
                  <a:schemeClr val="bg1"/>
                </a:solidFill>
              </a:rPr>
              <a:t>, Niki Parmar, Jakob </a:t>
            </a:r>
            <a:r>
              <a:rPr lang="en-US" altLang="ja-JP" sz="900" dirty="0" err="1">
                <a:solidFill>
                  <a:schemeClr val="bg1"/>
                </a:solidFill>
              </a:rPr>
              <a:t>Uszkoreit</a:t>
            </a:r>
            <a:r>
              <a:rPr lang="en-US" altLang="ja-JP" sz="900" dirty="0">
                <a:solidFill>
                  <a:schemeClr val="bg1"/>
                </a:solidFill>
              </a:rPr>
              <a:t>, </a:t>
            </a:r>
            <a:r>
              <a:rPr lang="en-US" altLang="ja-JP" sz="900" dirty="0" err="1">
                <a:solidFill>
                  <a:schemeClr val="bg1"/>
                </a:solidFill>
              </a:rPr>
              <a:t>Llion</a:t>
            </a:r>
            <a:r>
              <a:rPr lang="en-US" altLang="ja-JP" sz="900" dirty="0">
                <a:solidFill>
                  <a:schemeClr val="bg1"/>
                </a:solidFill>
              </a:rPr>
              <a:t> Jones, Aidan N. </a:t>
            </a:r>
            <a:r>
              <a:rPr lang="en-US" altLang="ja-JP" sz="900" dirty="0" err="1">
                <a:solidFill>
                  <a:schemeClr val="bg1"/>
                </a:solidFill>
              </a:rPr>
              <a:t>Gomez,Lukasz</a:t>
            </a:r>
            <a:r>
              <a:rPr lang="en-US" altLang="ja-JP" sz="900" dirty="0">
                <a:solidFill>
                  <a:schemeClr val="bg1"/>
                </a:solidFill>
              </a:rPr>
              <a:t> Kaiser, and </a:t>
            </a:r>
            <a:r>
              <a:rPr lang="en-US" altLang="ja-JP" sz="900" dirty="0" err="1">
                <a:solidFill>
                  <a:schemeClr val="bg1"/>
                </a:solidFill>
              </a:rPr>
              <a:t>Illia</a:t>
            </a:r>
            <a:r>
              <a:rPr lang="en-US" altLang="ja-JP" sz="900" dirty="0">
                <a:solidFill>
                  <a:schemeClr val="bg1"/>
                </a:solidFill>
              </a:rPr>
              <a:t> </a:t>
            </a:r>
            <a:r>
              <a:rPr lang="en-US" altLang="ja-JP" sz="900" dirty="0" err="1">
                <a:solidFill>
                  <a:schemeClr val="bg1"/>
                </a:solidFill>
              </a:rPr>
              <a:t>Polosukhin</a:t>
            </a:r>
            <a:r>
              <a:rPr lang="en-US" altLang="ja-JP" sz="900" dirty="0">
                <a:solidFill>
                  <a:schemeClr val="bg1"/>
                </a:solidFill>
              </a:rPr>
              <a:t>. Attention is all you need.</a:t>
            </a:r>
            <a:r>
              <a:rPr lang="ja-JP" altLang="en-US" sz="900" dirty="0">
                <a:solidFill>
                  <a:schemeClr val="bg1"/>
                </a:solidFill>
              </a:rPr>
              <a:t> </a:t>
            </a:r>
            <a:r>
              <a:rPr lang="en-US" altLang="ja-JP" sz="900" dirty="0">
                <a:solidFill>
                  <a:schemeClr val="bg1"/>
                </a:solidFill>
              </a:rPr>
              <a:t>2017</a:t>
            </a:r>
            <a:endParaRPr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9995D99-CB39-495A-952B-F6F56A1ED745}"/>
              </a:ext>
            </a:extLst>
          </p:cNvPr>
          <p:cNvSpPr/>
          <p:nvPr/>
        </p:nvSpPr>
        <p:spPr>
          <a:xfrm>
            <a:off x="2832388" y="1916288"/>
            <a:ext cx="1727199" cy="914622"/>
          </a:xfrm>
          <a:prstGeom prst="roundRect">
            <a:avLst>
              <a:gd name="adj" fmla="val 5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GPT-3</a:t>
            </a:r>
            <a:endParaRPr kumimoji="1" lang="ja-JP" altLang="en-US" sz="28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D192CBD-8A39-43DE-BEEF-37E6BAF1AD4E}"/>
              </a:ext>
            </a:extLst>
          </p:cNvPr>
          <p:cNvSpPr/>
          <p:nvPr/>
        </p:nvSpPr>
        <p:spPr>
          <a:xfrm>
            <a:off x="5597802" y="1916288"/>
            <a:ext cx="1727199" cy="914622"/>
          </a:xfrm>
          <a:prstGeom prst="roundRect">
            <a:avLst>
              <a:gd name="adj" fmla="val 5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GPT-2</a:t>
            </a:r>
            <a:endParaRPr kumimoji="1" lang="ja-JP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A8063D5-604A-498B-B572-549DD4583035}"/>
              </a:ext>
            </a:extLst>
          </p:cNvPr>
          <p:cNvSpPr txBox="1">
            <a:spLocks/>
          </p:cNvSpPr>
          <p:nvPr/>
        </p:nvSpPr>
        <p:spPr>
          <a:xfrm>
            <a:off x="2454011" y="3309273"/>
            <a:ext cx="2263269" cy="12350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altLang="ja-JP" sz="2800" dirty="0"/>
              <a:t>45TB</a:t>
            </a:r>
          </a:p>
          <a:p>
            <a:pPr marL="201168" lvl="1" indent="0" algn="ctr">
              <a:buNone/>
            </a:pPr>
            <a:r>
              <a:rPr lang="en-US" altLang="ja-JP" sz="2800" dirty="0"/>
              <a:t>1750</a:t>
            </a:r>
            <a:r>
              <a:rPr lang="ja-JP" altLang="en-US" sz="2800" dirty="0"/>
              <a:t>億個</a:t>
            </a:r>
            <a:endParaRPr lang="en-US" altLang="ja-JP" sz="28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25FB5310-FA1E-4E9C-A40C-6A51794356F6}"/>
              </a:ext>
            </a:extLst>
          </p:cNvPr>
          <p:cNvSpPr txBox="1">
            <a:spLocks/>
          </p:cNvSpPr>
          <p:nvPr/>
        </p:nvSpPr>
        <p:spPr>
          <a:xfrm>
            <a:off x="5229804" y="3309273"/>
            <a:ext cx="2263269" cy="12350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altLang="ja-JP" sz="2800" dirty="0"/>
              <a:t>40GB</a:t>
            </a:r>
          </a:p>
          <a:p>
            <a:pPr marL="201168" lvl="1" indent="0" algn="ctr">
              <a:buNone/>
            </a:pPr>
            <a:r>
              <a:rPr lang="en-US" altLang="ja-JP" sz="2800" dirty="0"/>
              <a:t>15</a:t>
            </a:r>
            <a:r>
              <a:rPr lang="ja-JP" altLang="en-US" sz="2800" dirty="0"/>
              <a:t>億個</a:t>
            </a:r>
            <a:endParaRPr lang="en-US" altLang="ja-JP" sz="28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F17A5D77-C5F0-4BD3-B347-A011FF278F0F}"/>
              </a:ext>
            </a:extLst>
          </p:cNvPr>
          <p:cNvSpPr txBox="1">
            <a:spLocks/>
          </p:cNvSpPr>
          <p:nvPr/>
        </p:nvSpPr>
        <p:spPr>
          <a:xfrm>
            <a:off x="200459" y="3845765"/>
            <a:ext cx="2263269" cy="3895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ja-JP" altLang="en-US" sz="2000" dirty="0"/>
              <a:t>パラメータ</a:t>
            </a:r>
            <a:endParaRPr lang="en-US" altLang="ja-JP" sz="20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97468C0A-E322-4956-BFB1-23F385005382}"/>
              </a:ext>
            </a:extLst>
          </p:cNvPr>
          <p:cNvSpPr txBox="1">
            <a:spLocks/>
          </p:cNvSpPr>
          <p:nvPr/>
        </p:nvSpPr>
        <p:spPr>
          <a:xfrm>
            <a:off x="465121" y="3381768"/>
            <a:ext cx="2263269" cy="4301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ja-JP" altLang="en-US" sz="2000" dirty="0"/>
              <a:t>データ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381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1"/>
    </mc:Choice>
    <mc:Fallback xmlns="">
      <p:transition spd="slow" advTm="158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6BA5F-D2B8-4713-8D25-D4396789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文章生成モデルの発展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39F885-9DE0-46A8-A4E3-0AD95282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3905537"/>
            <a:ext cx="7543801" cy="189695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kumimoji="1" lang="ja-JP" altLang="en-US" dirty="0"/>
              <a:t>オープンソース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日本語対応</a:t>
            </a:r>
            <a:endParaRPr kumimoji="1" lang="en-US" altLang="ja-JP" dirty="0"/>
          </a:p>
          <a:p>
            <a:pPr marL="201168" lvl="1" indent="0">
              <a:buNone/>
            </a:pPr>
            <a:endParaRPr kumimoji="1" lang="en-US" altLang="ja-JP" dirty="0"/>
          </a:p>
          <a:p>
            <a:pPr marL="201168" lvl="1" indent="0">
              <a:buNone/>
            </a:pPr>
            <a:r>
              <a:rPr kumimoji="1" lang="en-US" altLang="ja-JP" dirty="0"/>
              <a:t>GPT-2</a:t>
            </a:r>
            <a:r>
              <a:rPr lang="ja-JP" altLang="en-US" dirty="0"/>
              <a:t>を使う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D2BA-9454-4D57-8FD2-6BF1A7E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E6F609-A14D-48B3-B18C-903868D7627B}"/>
              </a:ext>
            </a:extLst>
          </p:cNvPr>
          <p:cNvSpPr/>
          <p:nvPr/>
        </p:nvSpPr>
        <p:spPr>
          <a:xfrm>
            <a:off x="822959" y="6373374"/>
            <a:ext cx="4774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900" dirty="0">
                <a:solidFill>
                  <a:schemeClr val="bg1"/>
                </a:solidFill>
              </a:rPr>
              <a:t>Ashish Vaswani, Noam </a:t>
            </a:r>
            <a:r>
              <a:rPr lang="en-US" altLang="ja-JP" sz="900" dirty="0" err="1">
                <a:solidFill>
                  <a:schemeClr val="bg1"/>
                </a:solidFill>
              </a:rPr>
              <a:t>Shazeer</a:t>
            </a:r>
            <a:r>
              <a:rPr lang="en-US" altLang="ja-JP" sz="900" dirty="0">
                <a:solidFill>
                  <a:schemeClr val="bg1"/>
                </a:solidFill>
              </a:rPr>
              <a:t>, Niki Parmar, Jakob </a:t>
            </a:r>
            <a:r>
              <a:rPr lang="en-US" altLang="ja-JP" sz="900" dirty="0" err="1">
                <a:solidFill>
                  <a:schemeClr val="bg1"/>
                </a:solidFill>
              </a:rPr>
              <a:t>Uszkoreit</a:t>
            </a:r>
            <a:r>
              <a:rPr lang="en-US" altLang="ja-JP" sz="900" dirty="0">
                <a:solidFill>
                  <a:schemeClr val="bg1"/>
                </a:solidFill>
              </a:rPr>
              <a:t>, </a:t>
            </a:r>
            <a:r>
              <a:rPr lang="en-US" altLang="ja-JP" sz="900" dirty="0" err="1">
                <a:solidFill>
                  <a:schemeClr val="bg1"/>
                </a:solidFill>
              </a:rPr>
              <a:t>Llion</a:t>
            </a:r>
            <a:r>
              <a:rPr lang="en-US" altLang="ja-JP" sz="900" dirty="0">
                <a:solidFill>
                  <a:schemeClr val="bg1"/>
                </a:solidFill>
              </a:rPr>
              <a:t> Jones, Aidan N. </a:t>
            </a:r>
            <a:r>
              <a:rPr lang="en-US" altLang="ja-JP" sz="900" dirty="0" err="1">
                <a:solidFill>
                  <a:schemeClr val="bg1"/>
                </a:solidFill>
              </a:rPr>
              <a:t>Gomez,Lukasz</a:t>
            </a:r>
            <a:r>
              <a:rPr lang="en-US" altLang="ja-JP" sz="900" dirty="0">
                <a:solidFill>
                  <a:schemeClr val="bg1"/>
                </a:solidFill>
              </a:rPr>
              <a:t> Kaiser, and </a:t>
            </a:r>
            <a:r>
              <a:rPr lang="en-US" altLang="ja-JP" sz="900" dirty="0" err="1">
                <a:solidFill>
                  <a:schemeClr val="bg1"/>
                </a:solidFill>
              </a:rPr>
              <a:t>Illia</a:t>
            </a:r>
            <a:r>
              <a:rPr lang="en-US" altLang="ja-JP" sz="900" dirty="0">
                <a:solidFill>
                  <a:schemeClr val="bg1"/>
                </a:solidFill>
              </a:rPr>
              <a:t> </a:t>
            </a:r>
            <a:r>
              <a:rPr lang="en-US" altLang="ja-JP" sz="900" dirty="0" err="1">
                <a:solidFill>
                  <a:schemeClr val="bg1"/>
                </a:solidFill>
              </a:rPr>
              <a:t>Polosukhin</a:t>
            </a:r>
            <a:r>
              <a:rPr lang="en-US" altLang="ja-JP" sz="900" dirty="0">
                <a:solidFill>
                  <a:schemeClr val="bg1"/>
                </a:solidFill>
              </a:rPr>
              <a:t>. Attention is all you need.</a:t>
            </a:r>
            <a:r>
              <a:rPr lang="ja-JP" altLang="en-US" sz="900" dirty="0">
                <a:solidFill>
                  <a:schemeClr val="bg1"/>
                </a:solidFill>
              </a:rPr>
              <a:t> </a:t>
            </a:r>
            <a:r>
              <a:rPr lang="en-US" altLang="ja-JP" sz="900" dirty="0">
                <a:solidFill>
                  <a:schemeClr val="bg1"/>
                </a:solidFill>
              </a:rPr>
              <a:t>2017</a:t>
            </a:r>
            <a:endParaRPr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D192CBD-8A39-43DE-BEEF-37E6BAF1AD4E}"/>
              </a:ext>
            </a:extLst>
          </p:cNvPr>
          <p:cNvSpPr/>
          <p:nvPr/>
        </p:nvSpPr>
        <p:spPr>
          <a:xfrm>
            <a:off x="3673071" y="2192975"/>
            <a:ext cx="1727199" cy="914622"/>
          </a:xfrm>
          <a:prstGeom prst="roundRect">
            <a:avLst>
              <a:gd name="adj" fmla="val 5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GPT-2</a:t>
            </a:r>
            <a:endParaRPr kumimoji="1" lang="ja-JP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46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1"/>
    </mc:Choice>
    <mc:Fallback xmlns="">
      <p:transition spd="slow" advTm="158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71CDC-97C2-465F-8B9B-AE9D5510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F3566-9A84-4DED-A27B-A69CD8CF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49"/>
            <a:ext cx="7543801" cy="453192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はじめに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要素技術</a:t>
            </a:r>
            <a:endParaRPr lang="en-US" altLang="ja-JP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実験手法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実験結果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まとめと今後の課題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C788A5-E800-4B67-8212-144F12E0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"/>
    </mc:Choice>
    <mc:Fallback xmlns="">
      <p:transition spd="slow" advTm="27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GPT-2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506133"/>
            <a:ext cx="7543801" cy="3686841"/>
          </a:xfrm>
        </p:spPr>
        <p:txBody>
          <a:bodyPr/>
          <a:lstStyle/>
          <a:p>
            <a:r>
              <a:rPr lang="ja-JP" altLang="en-US" dirty="0"/>
              <a:t>大規模な言語コーパスで</a:t>
            </a:r>
            <a:endParaRPr lang="en-US" altLang="ja-JP" dirty="0"/>
          </a:p>
          <a:p>
            <a:r>
              <a:rPr lang="ja-JP" altLang="en-US" dirty="0"/>
              <a:t>様々なタスクを学習する</a:t>
            </a:r>
            <a:endParaRPr lang="en-US" altLang="ja-JP" dirty="0"/>
          </a:p>
          <a:p>
            <a:r>
              <a:rPr lang="ja-JP" altLang="en-US" dirty="0"/>
              <a:t>汎用的なモデルとして設計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Ashish Vaswani, Noam </a:t>
            </a:r>
            <a:r>
              <a:rPr lang="en-US" altLang="ja-JP" sz="1200" dirty="0" err="1">
                <a:solidFill>
                  <a:schemeClr val="bg1"/>
                </a:solidFill>
              </a:rPr>
              <a:t>Shazeer</a:t>
            </a:r>
            <a:r>
              <a:rPr lang="en-US" altLang="ja-JP" sz="1200" dirty="0">
                <a:solidFill>
                  <a:schemeClr val="bg1"/>
                </a:solidFill>
              </a:rPr>
              <a:t>, Niki Parmar, Jakob </a:t>
            </a:r>
            <a:r>
              <a:rPr lang="en-US" altLang="ja-JP" sz="1200" dirty="0" err="1">
                <a:solidFill>
                  <a:schemeClr val="bg1"/>
                </a:solidFill>
              </a:rPr>
              <a:t>Uszkoreit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Llion</a:t>
            </a:r>
            <a:r>
              <a:rPr lang="en-US" altLang="ja-JP" sz="1200" dirty="0">
                <a:solidFill>
                  <a:schemeClr val="bg1"/>
                </a:solidFill>
              </a:rPr>
              <a:t> Jones, Aidan N. </a:t>
            </a:r>
            <a:r>
              <a:rPr lang="en-US" altLang="ja-JP" sz="1200" dirty="0" err="1">
                <a:solidFill>
                  <a:schemeClr val="bg1"/>
                </a:solidFill>
              </a:rPr>
              <a:t>Gomez,Lukasz</a:t>
            </a:r>
            <a:r>
              <a:rPr lang="en-US" altLang="ja-JP" sz="1200" dirty="0">
                <a:solidFill>
                  <a:schemeClr val="bg1"/>
                </a:solidFill>
              </a:rPr>
              <a:t> Kaiser, and </a:t>
            </a:r>
            <a:r>
              <a:rPr lang="en-US" altLang="ja-JP" sz="1200" dirty="0" err="1">
                <a:solidFill>
                  <a:schemeClr val="bg1"/>
                </a:solidFill>
              </a:rPr>
              <a:t>Illia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</a:rPr>
              <a:t>Polosukhin</a:t>
            </a:r>
            <a:r>
              <a:rPr lang="en-US" altLang="ja-JP" sz="1200" dirty="0">
                <a:solidFill>
                  <a:schemeClr val="bg1"/>
                </a:solidFill>
              </a:rPr>
              <a:t>. Attention is all you need. 2017</a:t>
            </a:r>
          </a:p>
        </p:txBody>
      </p:sp>
    </p:spTree>
    <p:extLst>
      <p:ext uri="{BB962C8B-B14F-4D97-AF65-F5344CB8AC3E}">
        <p14:creationId xmlns:p14="http://schemas.microsoft.com/office/powerpoint/2010/main" val="26084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5"/>
    </mc:Choice>
    <mc:Fallback xmlns="">
      <p:transition spd="slow" advTm="107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BB624-BE56-4867-9585-F357CD4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231067"/>
            <a:ext cx="8093469" cy="1026234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GPT-2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8401B-29A8-461B-9A1D-E98E8F2D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61050"/>
            <a:ext cx="7543801" cy="20868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次に来る単語の確率を学習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DE9D33-9930-42E5-848C-6F9826B1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A06154-6A2A-402D-9A65-86A5194CBFBF}"/>
              </a:ext>
            </a:extLst>
          </p:cNvPr>
          <p:cNvSpPr/>
          <p:nvPr/>
        </p:nvSpPr>
        <p:spPr>
          <a:xfrm>
            <a:off x="706581" y="6363837"/>
            <a:ext cx="688151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Ashish Vaswani, Noam </a:t>
            </a:r>
            <a:r>
              <a:rPr lang="en-US" altLang="ja-JP" sz="1200" dirty="0" err="1">
                <a:solidFill>
                  <a:schemeClr val="bg1"/>
                </a:solidFill>
              </a:rPr>
              <a:t>Shazeer</a:t>
            </a:r>
            <a:r>
              <a:rPr lang="en-US" altLang="ja-JP" sz="1200" dirty="0">
                <a:solidFill>
                  <a:schemeClr val="bg1"/>
                </a:solidFill>
              </a:rPr>
              <a:t>, Niki Parmar, Jakob </a:t>
            </a:r>
            <a:r>
              <a:rPr lang="en-US" altLang="ja-JP" sz="1200" dirty="0" err="1">
                <a:solidFill>
                  <a:schemeClr val="bg1"/>
                </a:solidFill>
              </a:rPr>
              <a:t>Uszkoreit</a:t>
            </a:r>
            <a:r>
              <a:rPr lang="en-US" altLang="ja-JP" sz="1200" dirty="0">
                <a:solidFill>
                  <a:schemeClr val="bg1"/>
                </a:solidFill>
              </a:rPr>
              <a:t>, </a:t>
            </a:r>
            <a:r>
              <a:rPr lang="en-US" altLang="ja-JP" sz="1200" dirty="0" err="1">
                <a:solidFill>
                  <a:schemeClr val="bg1"/>
                </a:solidFill>
              </a:rPr>
              <a:t>Llion</a:t>
            </a:r>
            <a:r>
              <a:rPr lang="en-US" altLang="ja-JP" sz="1200" dirty="0">
                <a:solidFill>
                  <a:schemeClr val="bg1"/>
                </a:solidFill>
              </a:rPr>
              <a:t> Jones, Aidan N. </a:t>
            </a:r>
            <a:r>
              <a:rPr lang="en-US" altLang="ja-JP" sz="1200" dirty="0" err="1">
                <a:solidFill>
                  <a:schemeClr val="bg1"/>
                </a:solidFill>
              </a:rPr>
              <a:t>Gomez,Lukasz</a:t>
            </a:r>
            <a:r>
              <a:rPr lang="en-US" altLang="ja-JP" sz="1200" dirty="0">
                <a:solidFill>
                  <a:schemeClr val="bg1"/>
                </a:solidFill>
              </a:rPr>
              <a:t> Kaiser, and </a:t>
            </a:r>
            <a:r>
              <a:rPr lang="en-US" altLang="ja-JP" sz="1200" dirty="0" err="1">
                <a:solidFill>
                  <a:schemeClr val="bg1"/>
                </a:solidFill>
              </a:rPr>
              <a:t>Illia</a:t>
            </a:r>
            <a:r>
              <a:rPr lang="en-US" altLang="ja-JP" sz="1200" dirty="0">
                <a:solidFill>
                  <a:schemeClr val="bg1"/>
                </a:solidFill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</a:rPr>
              <a:t>Polosukhin</a:t>
            </a:r>
            <a:r>
              <a:rPr lang="en-US" altLang="ja-JP" sz="1200" dirty="0">
                <a:solidFill>
                  <a:schemeClr val="bg1"/>
                </a:solidFill>
              </a:rPr>
              <a:t>. Attention is all you need. 2017</a:t>
            </a:r>
          </a:p>
        </p:txBody>
      </p:sp>
      <p:pic>
        <p:nvPicPr>
          <p:cNvPr id="15362" name="Picture 2" descr="\begin{equation}&#10;p(x) = \prod^n_{i=1} p(s_n|s_1, ... , s_{n-1})&#10;\end{equation}">
            <a:extLst>
              <a:ext uri="{FF2B5EF4-FFF2-40B4-BE49-F238E27FC236}">
                <a16:creationId xmlns:a16="http://schemas.microsoft.com/office/drawing/2014/main" id="{F7B3DCD8-E0A6-4594-A963-2F65A1E06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08"/>
          <a:stretch/>
        </p:blipFill>
        <p:spPr bwMode="auto">
          <a:xfrm>
            <a:off x="822959" y="2548409"/>
            <a:ext cx="3986108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$p(\mathrm{output}|\mathrm{input})$">
            <a:extLst>
              <a:ext uri="{FF2B5EF4-FFF2-40B4-BE49-F238E27FC236}">
                <a16:creationId xmlns:a16="http://schemas.microsoft.com/office/drawing/2014/main" id="{243E8653-0454-4ABF-B84C-10809794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4992162"/>
            <a:ext cx="26860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$p(\mathrm{output}| \mathrm{input}, \mathrm{task})$">
            <a:extLst>
              <a:ext uri="{FF2B5EF4-FFF2-40B4-BE49-F238E27FC236}">
                <a16:creationId xmlns:a16="http://schemas.microsoft.com/office/drawing/2014/main" id="{22F66CC8-308C-4D88-9201-6796132E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18" y="4992162"/>
            <a:ext cx="3571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943617A5-5277-41B5-B416-1593B09CC5CE}"/>
              </a:ext>
            </a:extLst>
          </p:cNvPr>
          <p:cNvSpPr txBox="1">
            <a:spLocks/>
          </p:cNvSpPr>
          <p:nvPr/>
        </p:nvSpPr>
        <p:spPr>
          <a:xfrm>
            <a:off x="822959" y="4226306"/>
            <a:ext cx="7543801" cy="9679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タスクの種類も学習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955C256-B7DB-4137-83F0-7C45DF507F7B}"/>
              </a:ext>
            </a:extLst>
          </p:cNvPr>
          <p:cNvSpPr txBox="1">
            <a:spLocks/>
          </p:cNvSpPr>
          <p:nvPr/>
        </p:nvSpPr>
        <p:spPr>
          <a:xfrm>
            <a:off x="963152" y="5538343"/>
            <a:ext cx="2405663" cy="461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BERT, GPT</a:t>
            </a:r>
            <a:endParaRPr lang="ja-JP" altLang="en-US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437AC08-3CA9-434B-8BCE-6DF91DE31775}"/>
              </a:ext>
            </a:extLst>
          </p:cNvPr>
          <p:cNvSpPr txBox="1">
            <a:spLocks/>
          </p:cNvSpPr>
          <p:nvPr/>
        </p:nvSpPr>
        <p:spPr>
          <a:xfrm>
            <a:off x="5039923" y="5538343"/>
            <a:ext cx="2405663" cy="461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400" dirty="0"/>
              <a:t>GPT-2</a:t>
            </a:r>
            <a:endParaRPr lang="ja-JP" altLang="en-US" sz="2400" dirty="0"/>
          </a:p>
        </p:txBody>
      </p:sp>
      <p:pic>
        <p:nvPicPr>
          <p:cNvPr id="19458" name="Picture 2" descr="$(s_1, s_2, ..., s_n)$">
            <a:extLst>
              <a:ext uri="{FF2B5EF4-FFF2-40B4-BE49-F238E27FC236}">
                <a16:creationId xmlns:a16="http://schemas.microsoft.com/office/drawing/2014/main" id="{BF30317C-4572-4E0F-8841-0C789036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49" y="2859044"/>
            <a:ext cx="1169674" cy="21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6AAB189-8002-4E8E-BB96-32CD0701D35C}"/>
              </a:ext>
            </a:extLst>
          </p:cNvPr>
          <p:cNvSpPr txBox="1">
            <a:spLocks/>
          </p:cNvSpPr>
          <p:nvPr/>
        </p:nvSpPr>
        <p:spPr>
          <a:xfrm>
            <a:off x="5844184" y="2810253"/>
            <a:ext cx="1073010" cy="461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kumimoji="1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/>
              <a:t>単語</a:t>
            </a:r>
          </a:p>
        </p:txBody>
      </p:sp>
    </p:spTree>
    <p:extLst>
      <p:ext uri="{BB962C8B-B14F-4D97-AF65-F5344CB8AC3E}">
        <p14:creationId xmlns:p14="http://schemas.microsoft.com/office/powerpoint/2010/main" val="18691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5"/>
    </mc:Choice>
    <mc:Fallback xmlns="">
      <p:transition spd="slow" advTm="107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90766-752C-4564-BEF9-C294282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76B6DB-3E60-4888-B7EF-BCE1B7B6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複数の双方向 </a:t>
            </a:r>
            <a:r>
              <a:rPr lang="en-US" altLang="ja-JP" dirty="0"/>
              <a:t>Transformer </a:t>
            </a:r>
          </a:p>
          <a:p>
            <a:r>
              <a:rPr lang="ja-JP" altLang="en-US" dirty="0"/>
              <a:t>文脈を考慮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各タスクに対してファインチューニングをすることで</a:t>
            </a:r>
            <a:endParaRPr lang="en-US" altLang="ja-JP" dirty="0"/>
          </a:p>
          <a:p>
            <a:r>
              <a:rPr lang="ja-JP" altLang="en-US" dirty="0"/>
              <a:t>様々なタスクに柔軟に対応する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9DCE32-DE8E-4A96-AB1D-368513FD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FC-810C-4CDC-B60F-21F1951FBC6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D387CF-AC2B-4A20-B700-F653053188C0}"/>
              </a:ext>
            </a:extLst>
          </p:cNvPr>
          <p:cNvSpPr/>
          <p:nvPr/>
        </p:nvSpPr>
        <p:spPr>
          <a:xfrm>
            <a:off x="706581" y="6363837"/>
            <a:ext cx="688151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Jacob Devlin, Ming-Wei Chang, Kenton Lee, and Kristina Toutanova. Bert: Pre-training of deep bidirectional transformers for language understanding. 2018. </a:t>
            </a:r>
          </a:p>
        </p:txBody>
      </p:sp>
    </p:spTree>
    <p:extLst>
      <p:ext uri="{BB962C8B-B14F-4D97-AF65-F5344CB8AC3E}">
        <p14:creationId xmlns:p14="http://schemas.microsoft.com/office/powerpoint/2010/main" val="224942304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8069</TotalTime>
  <Words>673</Words>
  <Application>Microsoft Office PowerPoint</Application>
  <PresentationFormat>画面に合わせる (4:3)</PresentationFormat>
  <Paragraphs>185</Paragraphs>
  <Slides>24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メイリオ</vt:lpstr>
      <vt:lpstr>游ゴシック</vt:lpstr>
      <vt:lpstr>Arial</vt:lpstr>
      <vt:lpstr>Calibri</vt:lpstr>
      <vt:lpstr>Century Gothic</vt:lpstr>
      <vt:lpstr>Wingdings</vt:lpstr>
      <vt:lpstr>レトロスペクト</vt:lpstr>
      <vt:lpstr>仮タイトル GPTの生成した文章のBERTによる破綻推定</vt:lpstr>
      <vt:lpstr>目次</vt:lpstr>
      <vt:lpstr>文章生成モデルの発展</vt:lpstr>
      <vt:lpstr>文章生成モデルの発展</vt:lpstr>
      <vt:lpstr>文章生成モデルの発展</vt:lpstr>
      <vt:lpstr>目次</vt:lpstr>
      <vt:lpstr>GPT-2</vt:lpstr>
      <vt:lpstr>GPT-2</vt:lpstr>
      <vt:lpstr>BERT</vt:lpstr>
      <vt:lpstr>目次</vt:lpstr>
      <vt:lpstr>問題設定</vt:lpstr>
      <vt:lpstr>実験 ： 実験手順</vt:lpstr>
      <vt:lpstr>実験 ： 実験手順</vt:lpstr>
      <vt:lpstr>実験 ： 実験手順</vt:lpstr>
      <vt:lpstr>実験2 ： パラメータ</vt:lpstr>
      <vt:lpstr>実験2 ： パラメータ</vt:lpstr>
      <vt:lpstr>目次</vt:lpstr>
      <vt:lpstr>実験結果：</vt:lpstr>
      <vt:lpstr>実験結果：</vt:lpstr>
      <vt:lpstr>実験結果：</vt:lpstr>
      <vt:lpstr>目次</vt:lpstr>
      <vt:lpstr>まとめ</vt:lpstr>
      <vt:lpstr>今後の課題</vt:lpstr>
      <vt:lpstr>ご清聴ありがとう 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DARTSを用いたあれのあれ</dc:title>
  <dc:creator>Tatsuya Sugiyama</dc:creator>
  <cp:lastModifiedBy>Tatsuya Sugiyama</cp:lastModifiedBy>
  <cp:revision>142</cp:revision>
  <dcterms:created xsi:type="dcterms:W3CDTF">2020-12-08T23:06:56Z</dcterms:created>
  <dcterms:modified xsi:type="dcterms:W3CDTF">2021-06-25T03:29:30Z</dcterms:modified>
</cp:coreProperties>
</file>