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</p:sldMasterIdLst>
  <p:notesMasterIdLst>
    <p:notesMasterId r:id="rId50"/>
  </p:notesMasterIdLst>
  <p:handoutMasterIdLst>
    <p:handoutMasterId r:id="rId51"/>
  </p:handoutMasterIdLst>
  <p:sldIdLst>
    <p:sldId id="256" r:id="rId3"/>
    <p:sldId id="257" r:id="rId4"/>
    <p:sldId id="258" r:id="rId5"/>
    <p:sldId id="281" r:id="rId6"/>
    <p:sldId id="283" r:id="rId7"/>
    <p:sldId id="259" r:id="rId8"/>
    <p:sldId id="260" r:id="rId9"/>
    <p:sldId id="282" r:id="rId10"/>
    <p:sldId id="268" r:id="rId11"/>
    <p:sldId id="284" r:id="rId12"/>
    <p:sldId id="306" r:id="rId13"/>
    <p:sldId id="307" r:id="rId14"/>
    <p:sldId id="269" r:id="rId15"/>
    <p:sldId id="304" r:id="rId16"/>
    <p:sldId id="280" r:id="rId17"/>
    <p:sldId id="285" r:id="rId18"/>
    <p:sldId id="288" r:id="rId19"/>
    <p:sldId id="261" r:id="rId20"/>
    <p:sldId id="270" r:id="rId21"/>
    <p:sldId id="287" r:id="rId22"/>
    <p:sldId id="286" r:id="rId23"/>
    <p:sldId id="291" r:id="rId24"/>
    <p:sldId id="299" r:id="rId25"/>
    <p:sldId id="308" r:id="rId26"/>
    <p:sldId id="294" r:id="rId27"/>
    <p:sldId id="295" r:id="rId28"/>
    <p:sldId id="301" r:id="rId29"/>
    <p:sldId id="289" r:id="rId30"/>
    <p:sldId id="262" r:id="rId31"/>
    <p:sldId id="290" r:id="rId32"/>
    <p:sldId id="263" r:id="rId33"/>
    <p:sldId id="278" r:id="rId34"/>
    <p:sldId id="276" r:id="rId35"/>
    <p:sldId id="302" r:id="rId36"/>
    <p:sldId id="296" r:id="rId37"/>
    <p:sldId id="273" r:id="rId38"/>
    <p:sldId id="275" r:id="rId39"/>
    <p:sldId id="297" r:id="rId40"/>
    <p:sldId id="305" r:id="rId41"/>
    <p:sldId id="264" r:id="rId42"/>
    <p:sldId id="277" r:id="rId43"/>
    <p:sldId id="298" r:id="rId44"/>
    <p:sldId id="279" r:id="rId45"/>
    <p:sldId id="303" r:id="rId46"/>
    <p:sldId id="265" r:id="rId47"/>
    <p:sldId id="266" r:id="rId48"/>
    <p:sldId id="26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FD3758F8-978B-48FE-B243-6B2B8909C6F2}">
          <p14:sldIdLst>
            <p14:sldId id="256"/>
            <p14:sldId id="257"/>
          </p14:sldIdLst>
        </p14:section>
        <p14:section name="はじめに" id="{0DDEE006-8E1E-49FD-A1BC-2048BC19FE47}">
          <p14:sldIdLst>
            <p14:sldId id="258"/>
            <p14:sldId id="281"/>
            <p14:sldId id="283"/>
          </p14:sldIdLst>
        </p14:section>
        <p14:section name="要素技術" id="{1DE11A80-45A8-4A33-9079-B8DB69863E5D}">
          <p14:sldIdLst>
            <p14:sldId id="259"/>
          </p14:sldIdLst>
        </p14:section>
        <p14:section name="AutoML" id="{2CA40046-EF30-44EA-A581-A3CFA8B24653}">
          <p14:sldIdLst>
            <p14:sldId id="260"/>
            <p14:sldId id="282"/>
            <p14:sldId id="268"/>
            <p14:sldId id="284"/>
            <p14:sldId id="306"/>
            <p14:sldId id="307"/>
            <p14:sldId id="269"/>
            <p14:sldId id="304"/>
            <p14:sldId id="280"/>
            <p14:sldId id="285"/>
            <p14:sldId id="288"/>
          </p14:sldIdLst>
        </p14:section>
        <p14:section name="NAS" id="{1581B0F1-FA5E-4B7A-AE00-A65DC68C8E3A}">
          <p14:sldIdLst>
            <p14:sldId id="261"/>
            <p14:sldId id="270"/>
            <p14:sldId id="287"/>
            <p14:sldId id="286"/>
            <p14:sldId id="291"/>
            <p14:sldId id="299"/>
            <p14:sldId id="308"/>
            <p14:sldId id="294"/>
            <p14:sldId id="295"/>
            <p14:sldId id="301"/>
            <p14:sldId id="289"/>
          </p14:sldIdLst>
        </p14:section>
        <p14:section name="Auto　Augment" id="{DF679D3A-B671-4BF7-833D-F3DA63948510}">
          <p14:sldIdLst>
            <p14:sldId id="262"/>
          </p14:sldIdLst>
        </p14:section>
        <p14:section name="実験" id="{7F24CDE0-1A34-4609-819F-097913F882EA}">
          <p14:sldIdLst>
            <p14:sldId id="290"/>
            <p14:sldId id="263"/>
            <p14:sldId id="278"/>
            <p14:sldId id="276"/>
            <p14:sldId id="302"/>
            <p14:sldId id="296"/>
            <p14:sldId id="273"/>
            <p14:sldId id="275"/>
            <p14:sldId id="297"/>
            <p14:sldId id="305"/>
            <p14:sldId id="264"/>
            <p14:sldId id="277"/>
            <p14:sldId id="298"/>
            <p14:sldId id="279"/>
          </p14:sldIdLst>
        </p14:section>
        <p14:section name="まとめ" id="{3C34261D-4435-4AE3-AE44-44313A5936EA}">
          <p14:sldIdLst>
            <p14:sldId id="30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3ACD1-6E9E-42DC-A288-93928F7711A3}" v="1305" dt="2020-07-10T01:52:58.721"/>
    <p1510:client id="{851366A8-2757-4B8E-B573-2DFB6B0D488B}" v="621" dt="2020-07-08T12:55:56.860"/>
    <p1510:client id="{4E244387-3265-4E32-BACA-2F617FE089AF}" v="260" dt="2020-07-08T07:30:16.878"/>
    <p1510:client id="{83F7F0CB-7C65-403F-A3A5-04237B2E63B7}" v="211" dt="2020-07-10T03:39:08.478"/>
    <p1510:client id="{A80EEEDC-2CD1-4409-932F-510B272FB193}" v="1027" dt="2020-07-10T03:18:10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D9B9C5C-FBB6-4AC0-BA1A-31C4E1185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EDD317-9F3E-4FBE-B305-25E98073E5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390E-D16D-4195-A8F2-AF22B1985BB6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F3C958-7BD0-4BFD-963B-AA71F5674A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C88B1A-3C12-44AF-8B34-3C55460974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043CF-66F9-4DFE-A1C1-09C54F802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484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24B48-F712-49B6-BD28-DDE4965E8AFF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D255-45B2-4E15-BC9C-A5056AB724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45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近年注目されている機械学習の中でもディープニューラルネットワークは</a:t>
            </a:r>
            <a:r>
              <a:rPr kumimoji="1" lang="en-US" altLang="ja-JP" dirty="0"/>
              <a:t>, </a:t>
            </a:r>
            <a:r>
              <a:rPr kumimoji="1" lang="ja-JP" altLang="en-US" dirty="0"/>
              <a:t>画像音声自然言語の問題で大きな成功を治めている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69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その名の通り層を深く重ねるため、パラメータの数も多い特徴があるが</a:t>
            </a:r>
            <a:endParaRPr kumimoji="1" lang="en-US" altLang="ja-JP" dirty="0"/>
          </a:p>
          <a:p>
            <a:r>
              <a:rPr kumimoji="1" lang="ja-JP" altLang="en-US" dirty="0"/>
              <a:t>設計は手作業であり、試行錯誤に多くの時間を必要とする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76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したがってこれを自動化する手法が研究されている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41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/>
              <a:t>アルゴリズムの評価・比較のため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機械が最適化するため、</a:t>
            </a:r>
            <a:r>
              <a:rPr lang="ja-JP" dirty="0"/>
              <a:t>アルゴリズムの評価</a:t>
            </a:r>
            <a:r>
              <a:rPr lang="ja-JP" altLang="en-US" dirty="0"/>
              <a:t>や</a:t>
            </a:r>
            <a:r>
              <a:rPr lang="ja-JP" dirty="0"/>
              <a:t>比較</a:t>
            </a:r>
            <a:r>
              <a:rPr lang="ja-JP" altLang="en-US" dirty="0"/>
              <a:t>が行いやすい</a:t>
            </a:r>
            <a:endParaRPr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80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したがって計算コストを削減する２つの方法があります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58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またもう一つの方法としてネットワークの重みの再利用があります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30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具体的には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90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E91-776F-46F3-9A40-44C888CE270B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489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7695-780B-4A04-A74A-B3C6DCFE5F45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73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C40E-C4CB-498B-90F1-9F4381B321C7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38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E91-776F-46F3-9A40-44C888CE270B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402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466D-D277-4CF3-A656-04B88B59A248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92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F482-360D-408E-879E-8FE76102DA0B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50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55B-4554-4A1F-9BBB-7A22D1A0EBBD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05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3A2F-DCAE-41ED-8BF9-4D87BA79D5D7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2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91C-D204-4D7C-9DD6-2490926B5F2E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62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E0E-5FC3-474D-9623-9082E95005F8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999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96FE-39C2-415B-8E6E-A08A535A7B5D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21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466D-D277-4CF3-A656-04B88B59A248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92956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7695-780B-4A04-A74A-B3C6DCFE5F45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69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C40E-C4CB-498B-90F1-9F4381B321C7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60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F482-360D-408E-879E-8FE76102DA0B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7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55B-4554-4A1F-9BBB-7A22D1A0EBBD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53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3A2F-DCAE-41ED-8BF9-4D87BA79D5D7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91C-D204-4D7C-9DD6-2490926B5F2E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2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E0E-5FC3-474D-9623-9082E95005F8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05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96FE-39C2-415B-8E6E-A08A535A7B5D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04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3EBF-287C-49D2-8289-D4366588353D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51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90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554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girobots.com/blog-ai-ml-research-cnn-dnn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girobots.com/blog-ai-ml-research-cnn-dnn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girobots.com/blog-ai-ml-research-cnn-dn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084747"/>
            <a:ext cx="9141714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9143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AF52D95-7820-4498-B256-6F71D06E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443" y="2076450"/>
            <a:ext cx="8013114" cy="1345134"/>
          </a:xfrm>
        </p:spPr>
        <p:txBody>
          <a:bodyPr anchor="ctr">
            <a:normAutofit/>
          </a:bodyPr>
          <a:lstStyle/>
          <a:p>
            <a:r>
              <a:rPr lang="ja-JP" altLang="en-US">
                <a:solidFill>
                  <a:srgbClr val="FFFFFF"/>
                </a:solidFill>
              </a:rPr>
              <a:t>進化的な深層学習の</a:t>
            </a:r>
            <a:br>
              <a:rPr lang="en-US" altLang="ja-JP">
                <a:solidFill>
                  <a:srgbClr val="FFFFFF"/>
                </a:solidFill>
              </a:rPr>
            </a:br>
            <a:r>
              <a:rPr lang="ja-JP" altLang="en-US">
                <a:solidFill>
                  <a:srgbClr val="FFFFFF"/>
                </a:solidFill>
              </a:rPr>
              <a:t>構築に関する研究</a:t>
            </a:r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33C2F5-7C7D-4A63-AD48-A2BAAF8DE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681" y="4473360"/>
            <a:ext cx="7101908" cy="865639"/>
          </a:xfrm>
        </p:spPr>
        <p:txBody>
          <a:bodyPr anchor="ctr">
            <a:normAutofit/>
          </a:bodyPr>
          <a:lstStyle/>
          <a:p>
            <a:r>
              <a:rPr kumimoji="1" lang="ja-JP" altLang="en-US" sz="2400">
                <a:solidFill>
                  <a:srgbClr val="000000"/>
                </a:solidFill>
              </a:rPr>
              <a:t>ソフトウェアシステム研究グループ</a:t>
            </a:r>
            <a:endParaRPr kumimoji="1" lang="en-US" altLang="ja-JP" sz="2400">
              <a:solidFill>
                <a:srgbClr val="000000"/>
              </a:solidFill>
            </a:endParaRPr>
          </a:p>
          <a:p>
            <a:r>
              <a:rPr lang="en-US" altLang="ja-JP" sz="2400">
                <a:solidFill>
                  <a:srgbClr val="000000"/>
                </a:solidFill>
              </a:rPr>
              <a:t>B4 </a:t>
            </a:r>
            <a:r>
              <a:rPr lang="ja-JP" altLang="en-US" sz="2400">
                <a:solidFill>
                  <a:srgbClr val="000000"/>
                </a:solidFill>
              </a:rPr>
              <a:t>杉山竜弥</a:t>
            </a:r>
            <a:endParaRPr kumimoji="1" lang="ja-JP" altLang="en-US" sz="2400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7AAEA9-DE53-4165-8904-47A47F03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0511" y="6223702"/>
            <a:ext cx="428046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CD1851-4943-4D29-B153-35642A3D04B9}" type="slidenum">
              <a:rPr kumimoji="1" lang="ja-JP" altLang="en-US" sz="9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kumimoji="1" lang="ja-JP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2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87B42-59F8-4803-9068-00B1AAFA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主要カテゴリ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CAC2EE-9EEC-4FC1-B42A-0F5DB1F2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469063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800" dirty="0">
                <a:ea typeface="ＭＳ Ｐゴシック"/>
              </a:rPr>
              <a:t>(a)単純な生成・評価法</a:t>
            </a:r>
            <a:endParaRPr lang="en-US" altLang="ja-JP" sz="2400" b="1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候補となる設定を生成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 dirty="0">
                <a:ea typeface="ＭＳ Ｐゴシック"/>
              </a:rPr>
              <a:t>評価して最適な設定を探索</a:t>
            </a:r>
            <a:r>
              <a:rPr lang="en-US" altLang="ja-JP" sz="2400" dirty="0">
                <a:ea typeface="ＭＳ Ｐゴシック"/>
              </a:rPr>
              <a:t>.</a:t>
            </a: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4A7E78-E406-4F3F-BDB7-6074E18E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" name="図 5" descr="文字と写真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40E7932A-ACCF-406C-83D6-FAF0C215C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995"/>
          <a:stretch/>
        </p:blipFill>
        <p:spPr>
          <a:xfrm>
            <a:off x="5739379" y="1828801"/>
            <a:ext cx="2924042" cy="41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5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87B42-59F8-4803-9068-00B1AAFA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主要カテゴリ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CAC2EE-9EEC-4FC1-B42A-0F5DB1F2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465253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800" dirty="0">
                <a:ea typeface="ＭＳ Ｐゴシック"/>
              </a:rPr>
              <a:t>(b)反復的生成・評価法</a:t>
            </a:r>
            <a:endParaRPr lang="en-US" altLang="ja-JP" sz="28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sz="2400" dirty="0">
                <a:ea typeface="ＭＳ Ｐゴシック"/>
              </a:rPr>
              <a:t>生成した</a:t>
            </a:r>
            <a:r>
              <a:rPr lang="ja-JP" altLang="en-US" sz="2400" dirty="0">
                <a:ea typeface="ＭＳ Ｐゴシック"/>
              </a:rPr>
              <a:t>内</a:t>
            </a:r>
            <a:r>
              <a:rPr lang="ja-JP" sz="2400" dirty="0">
                <a:ea typeface="ＭＳ Ｐゴシック"/>
              </a:rPr>
              <a:t>の</a:t>
            </a:r>
            <a:r>
              <a:rPr lang="ja-JP" altLang="en-US" sz="2400" dirty="0">
                <a:ea typeface="ＭＳ Ｐゴシック"/>
              </a:rPr>
              <a:t>最優設定を利用して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 dirty="0">
                <a:ea typeface="ＭＳ Ｐゴシック"/>
              </a:rPr>
              <a:t>反復的に生成・探索</a:t>
            </a:r>
            <a:r>
              <a:rPr lang="en-US" altLang="ja-JP" sz="2400" dirty="0">
                <a:ea typeface="ＭＳ Ｐゴシック"/>
              </a:rPr>
              <a:t>.</a:t>
            </a: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4A7E78-E406-4F3F-BDB7-6074E18E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図 5" descr="文字と写真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7ECF3113-291B-4CF3-821B-CBC12CFE3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20" r="33897"/>
          <a:stretch/>
        </p:blipFill>
        <p:spPr>
          <a:xfrm>
            <a:off x="5653654" y="1374326"/>
            <a:ext cx="3260242" cy="41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1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87B42-59F8-4803-9068-00B1AAFA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主要カテゴリ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CAC2EE-9EEC-4FC1-B42A-0F5DB1F2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4700155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800" dirty="0">
                <a:ea typeface="ＭＳ Ｐゴシック"/>
              </a:rPr>
              <a:t>(c)高レベルの生成・評価方法</a:t>
            </a:r>
            <a:endParaRPr lang="en-US" altLang="ja-JP" sz="28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既存の探索手法で少数精鋭の設定を生成し</a:t>
            </a:r>
            <a:r>
              <a:rPr lang="en-US" altLang="ja-JP" sz="2400" dirty="0">
                <a:ea typeface="ＭＳ Ｐゴシック"/>
              </a:rPr>
              <a:t>, </a:t>
            </a: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慎重に評価して探索</a:t>
            </a: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4A7E78-E406-4F3F-BDB7-6074E18E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5" name="図 5" descr="文字と写真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6B6FA134-6A6D-4507-A7C1-A12883400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63" r="-546"/>
          <a:stretch/>
        </p:blipFill>
        <p:spPr>
          <a:xfrm>
            <a:off x="5720329" y="1691322"/>
            <a:ext cx="3260242" cy="41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3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09A3D-6FE6-446C-B0F3-3E648762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サブカテゴリ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96A121-467F-421C-B490-FDFB8EC0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743503"/>
            <a:ext cx="788670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(1)繰り返し評価法</a:t>
            </a:r>
            <a:endParaRPr lang="en-US" altLang="ja-JP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800">
                <a:ea typeface="ＭＳ Ｐゴシック"/>
              </a:rPr>
              <a:t>(2)F-Racing</a:t>
            </a:r>
            <a:endParaRPr lang="en-US" altLang="ja-JP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800">
                <a:ea typeface="ＭＳ Ｐゴシック"/>
                <a:cs typeface="Calibri"/>
              </a:rPr>
              <a:t>(3)</a:t>
            </a:r>
            <a:r>
              <a:rPr lang="ja-JP" altLang="en-US" sz="2800">
                <a:ea typeface="ＭＳ Ｐゴシック"/>
                <a:cs typeface="Calibri"/>
              </a:rPr>
              <a:t>インテンシフィケーション</a:t>
            </a:r>
            <a:r>
              <a:rPr lang="en-US" sz="2800">
                <a:ea typeface="ＭＳ Ｐゴシック"/>
                <a:cs typeface="Calibri"/>
              </a:rPr>
              <a:t>(</a:t>
            </a:r>
            <a:r>
              <a:rPr lang="ja-JP" altLang="en-US" sz="2800">
                <a:ea typeface="ＭＳ Ｐゴシック"/>
                <a:cs typeface="Calibri"/>
              </a:rPr>
              <a:t>強化</a:t>
            </a:r>
            <a:r>
              <a:rPr lang="en-US" sz="2800">
                <a:ea typeface="ＭＳ Ｐゴシック"/>
                <a:cs typeface="Calibri"/>
              </a:rPr>
              <a:t>)</a:t>
            </a:r>
            <a:endParaRPr lang="ja-JP" altLang="en-US" sz="2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ja-JP" sz="2800">
                <a:ea typeface="ＭＳ Ｐゴシック"/>
                <a:cs typeface="Calibri"/>
              </a:rPr>
              <a:t>(4)</a:t>
            </a:r>
            <a:r>
              <a:rPr lang="ja-JP" altLang="en-US" sz="2800">
                <a:ea typeface="ＭＳ Ｐゴシック"/>
                <a:cs typeface="Calibri"/>
              </a:rPr>
              <a:t>シャープニング </a:t>
            </a:r>
            <a:endParaRPr lang="en-US" sz="2800"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en-US" altLang="ja-JP" sz="2800">
                <a:ea typeface="ＭＳ Ｐゴシック"/>
                <a:cs typeface="Calibri"/>
              </a:rPr>
              <a:t>(5)</a:t>
            </a:r>
            <a:r>
              <a:rPr lang="ja-JP" altLang="en-US" sz="2800">
                <a:ea typeface="ＭＳ Ｐゴシック"/>
                <a:cs typeface="Calibri"/>
              </a:rPr>
              <a:t>アダプティブキャッピング </a:t>
            </a:r>
            <a:endParaRPr lang="en-US" sz="280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31C186-5459-47F1-B10A-62C2AC5B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31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09A3D-6FE6-446C-B0F3-3E648762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サブカテゴリ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96A121-467F-421C-B490-FDFB8EC0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(1)繰り返し評価法</a:t>
            </a:r>
            <a:endParaRPr lang="en-US" altLang="ja-JP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複数回の評価を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平均することなどで評価する手法</a:t>
            </a:r>
            <a:r>
              <a:rPr lang="en-US" altLang="ja-JP" sz="2400" dirty="0">
                <a:ea typeface="ＭＳ Ｐゴシック"/>
              </a:rPr>
              <a:t>.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800">
                <a:ea typeface="ＭＳ Ｐゴシック"/>
              </a:rPr>
              <a:t>(2)F-Racing</a:t>
            </a:r>
            <a:endParaRPr lang="en-US" altLang="ja-JP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統計的に劣る評価の設定を段階的に排除し</a:t>
            </a:r>
            <a:r>
              <a:rPr lang="en-US" altLang="ja-JP" sz="2400" dirty="0">
                <a:ea typeface="ＭＳ Ｐゴシック"/>
              </a:rPr>
              <a:t>, </a:t>
            </a:r>
            <a:endParaRPr lang="en-US" altLang="ja-JP" sz="2400">
              <a:ea typeface="ＭＳ Ｐゴシック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有望な候補に計算を集中する手法</a:t>
            </a:r>
            <a:r>
              <a:rPr lang="en-US" altLang="ja-JP" sz="2400">
                <a:ea typeface="ＭＳ Ｐゴシック"/>
              </a:rPr>
              <a:t>.</a:t>
            </a:r>
            <a:endParaRPr lang="en-US" altLang="ja-JP" sz="24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31C186-5459-47F1-B10A-62C2AC5B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16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09A3D-6FE6-446C-B0F3-3E648762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サブカテゴリ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96A121-467F-421C-B490-FDFB8EC0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(3)インテンシフィケーション</a:t>
            </a:r>
            <a:r>
              <a:rPr lang="en-US" altLang="ja-JP" sz="2800">
                <a:ea typeface="ＭＳ Ｐゴシック"/>
              </a:rPr>
              <a:t>(</a:t>
            </a:r>
            <a:r>
              <a:rPr lang="ja-JP" altLang="en-US" sz="2800">
                <a:ea typeface="ＭＳ Ｐゴシック"/>
              </a:rPr>
              <a:t>強化</a:t>
            </a:r>
            <a:r>
              <a:rPr lang="en-US" altLang="ja-JP" sz="2800" dirty="0">
                <a:ea typeface="ＭＳ Ｐゴシック"/>
              </a:rPr>
              <a:t>)</a:t>
            </a:r>
            <a:endParaRPr lang="ja-JP" altLang="en-US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問題のリストで候補設定と暫定設定の評価を次々比較し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劣る場合は途中で排除し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そうでなければ候補が暫定設定となる手法</a:t>
            </a:r>
            <a:r>
              <a:rPr lang="en-US" altLang="ja-JP" sz="2400" dirty="0">
                <a:ea typeface="ＭＳ Ｐゴシック"/>
              </a:rPr>
              <a:t>.</a:t>
            </a:r>
            <a:endParaRPr lang="en-US" altLang="ja-JP" sz="2400">
              <a:ea typeface="ＭＳ Ｐゴシック"/>
              <a:cs typeface="Calibri"/>
            </a:endParaRPr>
          </a:p>
          <a:p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(4)シャープニング </a:t>
            </a:r>
            <a:endParaRPr lang="en-US" altLang="ja-JP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少ないテスト数で評価を始め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 dirty="0">
                <a:ea typeface="ＭＳ Ｐゴシック"/>
              </a:rPr>
              <a:t>将来性のある設定のテスト数を</a:t>
            </a:r>
            <a:r>
              <a:rPr lang="en-US" altLang="ja-JP" sz="2400" dirty="0">
                <a:ea typeface="ＭＳ Ｐゴシック"/>
              </a:rPr>
              <a:t>2</a:t>
            </a:r>
            <a:r>
              <a:rPr lang="ja-JP" altLang="en-US" sz="2400" dirty="0">
                <a:ea typeface="ＭＳ Ｐゴシック"/>
              </a:rPr>
              <a:t>倍にすることで素早く探索できる手法</a:t>
            </a:r>
            <a:r>
              <a:rPr lang="en-US" altLang="ja-JP" sz="2400" dirty="0">
                <a:ea typeface="ＭＳ Ｐゴシック"/>
              </a:rPr>
              <a:t>.</a:t>
            </a:r>
            <a:endParaRPr lang="en-US" altLang="ja-JP" sz="2400">
              <a:ea typeface="ＭＳ Ｐゴシック"/>
              <a:cs typeface="Calibri"/>
            </a:endParaRPr>
          </a:p>
          <a:p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(5)アダプティブキャッピング </a:t>
            </a:r>
            <a:endParaRPr lang="en-US" altLang="ja-JP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有望でない設定の実行を中断して計算量を削減できる手法</a:t>
            </a:r>
            <a:r>
              <a:rPr lang="en-US" altLang="ja-JP" sz="2400" dirty="0">
                <a:ea typeface="ＭＳ Ｐゴシック"/>
              </a:rPr>
              <a:t>.</a:t>
            </a:r>
            <a:endParaRPr lang="ja-JP" altLang="en-US" sz="24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31C186-5459-47F1-B10A-62C2AC5B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043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5" descr="スクリーンショットの画面&#10;&#10;説明は自動で生成されたものです">
            <a:extLst>
              <a:ext uri="{FF2B5EF4-FFF2-40B4-BE49-F238E27FC236}">
                <a16:creationId xmlns:a16="http://schemas.microsoft.com/office/drawing/2014/main" id="{F3C907E7-7FDE-4DB9-BCD4-1DCB81709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482" y="1325107"/>
            <a:ext cx="9140176" cy="5106878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1F09A3D-6FE6-446C-B0F3-3E648762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>
                <a:ea typeface="ＭＳ Ｐゴシック"/>
              </a:rPr>
              <a:t>AutoML</a:t>
            </a:r>
            <a:br>
              <a:rPr lang="en-US" altLang="ja-JP" dirty="0">
                <a:ea typeface="ＭＳ Ｐゴシック"/>
                <a:cs typeface="Calibri Light"/>
              </a:rPr>
            </a:br>
            <a:r>
              <a:rPr lang="en-US" altLang="ja-JP">
                <a:ea typeface="ＭＳ Ｐゴシック"/>
                <a:cs typeface="Calibri Light"/>
              </a:rPr>
              <a:t>系統図</a:t>
            </a:r>
            <a:br>
              <a:rPr lang="en-US" altLang="ja-JP" dirty="0">
                <a:ea typeface="ＭＳ Ｐゴシック"/>
              </a:rPr>
            </a:b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31C186-5459-47F1-B10A-62C2AC5B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47E00F-0C6A-429E-AFA6-D1F500716F71}"/>
              </a:ext>
            </a:extLst>
          </p:cNvPr>
          <p:cNvSpPr txBox="1"/>
          <p:nvPr/>
        </p:nvSpPr>
        <p:spPr>
          <a:xfrm>
            <a:off x="257602" y="6219966"/>
            <a:ext cx="53448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Huang, 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Changwu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 and Li, 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Yuanxiang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 and Yao, Xin. A Survey of Automatic Parameter Tuning Methods for Metaheuristics 2019</a:t>
            </a:r>
            <a:r>
              <a:rPr lang="ja-JP" sz="1400">
                <a:solidFill>
                  <a:schemeClr val="bg1">
                    <a:lumMod val="50000"/>
                  </a:schemeClr>
                </a:solidFill>
                <a:ea typeface="ＭＳ Ｐゴシック"/>
                <a:cs typeface="Calibri"/>
              </a:rPr>
              <a:t>​</a:t>
            </a:r>
            <a:endParaRPr lang="ja-JP" altLang="en-US" sz="1400">
              <a:solidFill>
                <a:schemeClr val="bg1">
                  <a:lumMod val="50000"/>
                </a:schemeClr>
              </a:solidFill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344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56ED2-ED91-49AB-B439-A31DA4C7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B8D3E-10BB-43D2-8BB6-741F4EA2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sz="3600" err="1">
                <a:ea typeface="ＭＳ Ｐゴシック"/>
              </a:rPr>
              <a:t>AutoML</a:t>
            </a:r>
            <a:endParaRPr lang="en-US" altLang="ja-JP" sz="3600">
              <a:ea typeface="ＭＳ Ｐゴシック"/>
              <a:cs typeface="Calibri"/>
            </a:endParaRPr>
          </a:p>
          <a:p>
            <a:r>
              <a:rPr lang="en-US" altLang="ja-JP" sz="3600" dirty="0">
                <a:ea typeface="ＭＳ Ｐゴシック"/>
              </a:rPr>
              <a:t>NAS</a:t>
            </a:r>
            <a:endParaRPr lang="en-US" altLang="ja-JP" sz="3600">
              <a:ea typeface="ＭＳ Ｐゴシック"/>
              <a:cs typeface="Calibri"/>
            </a:endParaRPr>
          </a:p>
          <a:p>
            <a:r>
              <a:rPr kumimoji="1" lang="en-US" altLang="ja-JP" sz="3600" err="1">
                <a:ea typeface="ＭＳ Ｐゴシック"/>
              </a:rPr>
              <a:t>AutoAugment</a:t>
            </a:r>
            <a:endParaRPr lang="ja-JP" altLang="en-US" sz="36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FD3F6E-548C-407D-9D85-C5D129B4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94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A3F36-11D2-427C-892C-247ACF30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+mj-lt"/>
                <a:cs typeface="+mj-lt"/>
              </a:rPr>
              <a:t>Neural Architecture Search</a:t>
            </a:r>
            <a:br>
              <a:rPr lang="en-US" sz="4000" dirty="0">
                <a:ea typeface="+mj-lt"/>
                <a:cs typeface="+mj-lt"/>
              </a:rPr>
            </a:br>
            <a:r>
              <a:rPr lang="en-US" altLang="ja-JP" sz="4000">
                <a:ea typeface="ＭＳ Ｐゴシック"/>
                <a:cs typeface="+mj-lt"/>
              </a:rPr>
              <a:t>(</a:t>
            </a:r>
            <a:r>
              <a:rPr lang="en-US" altLang="ja-JP" sz="4000">
                <a:ea typeface="ＭＳ Ｐゴシック"/>
              </a:rPr>
              <a:t>NAS)</a:t>
            </a:r>
            <a:endParaRPr lang="ja-JP" altLang="en-US" sz="400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6CA458-F77F-467F-87F8-3EC6D31A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 dirty="0">
                <a:ea typeface="ＭＳ Ｐゴシック"/>
              </a:rPr>
              <a:t>アーキテクチャ構造を最適化</a:t>
            </a:r>
            <a:endParaRPr kumimoji="1" lang="ja-JP" altLang="en-US" sz="2800" dirty="0">
              <a:ea typeface="ＭＳ Ｐゴシック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BD258F-C325-4444-B410-F01C7BCF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A7D373-DFE7-4DCA-B155-73539CB14944}"/>
              </a:ext>
            </a:extLst>
          </p:cNvPr>
          <p:cNvSpPr txBox="1"/>
          <p:nvPr/>
        </p:nvSpPr>
        <p:spPr>
          <a:xfrm>
            <a:off x="632177" y="5905906"/>
            <a:ext cx="60593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ＭＳ Ｐゴシック"/>
              </a:rPr>
              <a:t>Barret </a:t>
            </a:r>
            <a:r>
              <a:rPr lang="en-US" altLang="ja-JP" dirty="0" err="1">
                <a:ea typeface="ＭＳ Ｐゴシック"/>
              </a:rPr>
              <a:t>Zoph</a:t>
            </a:r>
            <a:r>
              <a:rPr lang="en-US" altLang="ja-JP" dirty="0">
                <a:ea typeface="ＭＳ Ｐゴシック"/>
              </a:rPr>
              <a:t> and Quoc V. Le. </a:t>
            </a:r>
            <a:r>
              <a:rPr lang="en-US" dirty="0">
                <a:ea typeface="+mn-lt"/>
                <a:cs typeface="+mn-lt"/>
              </a:rPr>
              <a:t>Neural Architecture Search with Reinforcement Learning 2016 </a:t>
            </a:r>
            <a:endParaRPr lang="ja-JP" dirty="0"/>
          </a:p>
        </p:txBody>
      </p:sp>
      <p:pic>
        <p:nvPicPr>
          <p:cNvPr id="6" name="図 6" descr="白いバックグラウンド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EF9F13D4-FE34-4C0A-A781-C5B112B42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76" y="2650946"/>
            <a:ext cx="5945573" cy="314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1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91BC2-2532-49F4-A0CA-246B1419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br>
              <a:rPr kumimoji="1" lang="en-US" altLang="ja-JP" dirty="0"/>
            </a:br>
            <a:r>
              <a:rPr lang="ja-JP" altLang="en-US" dirty="0"/>
              <a:t>アーキテクチャの探索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7BF69A-4EF4-4AE8-A4C3-54265B1F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コントローラで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 dirty="0">
                <a:ea typeface="ＭＳ Ｐゴシック"/>
              </a:rPr>
              <a:t>アーキテクチャのハイパーパラメータを生成</a:t>
            </a: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例)畳み込みネットワーク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フィルタサイズ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 dirty="0">
                <a:ea typeface="ＭＳ Ｐゴシック"/>
              </a:rPr>
              <a:t>ストライド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 dirty="0">
                <a:ea typeface="ＭＳ Ｐゴシック"/>
              </a:rPr>
              <a:t>フィルタ数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5C11A2-A21C-4E73-8DD0-73C89CB9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図 6" descr="白いバックグラウンド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806E6E6F-241A-48F3-BA44-2DBB50D77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71" b="308"/>
          <a:stretch/>
        </p:blipFill>
        <p:spPr>
          <a:xfrm>
            <a:off x="4850933" y="3725966"/>
            <a:ext cx="3747460" cy="31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0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FFF8E-5976-412F-A84D-90A2580F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6148A-C56E-465D-889D-42A9AF4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はじ</a:t>
            </a:r>
            <a:r>
              <a:rPr kumimoji="1" lang="ja-JP" altLang="en-US" sz="3200" dirty="0"/>
              <a:t>めに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要素技術</a:t>
            </a:r>
            <a:endParaRPr lang="en-US" altLang="ja-JP" sz="3200" dirty="0"/>
          </a:p>
          <a:p>
            <a:pPr marL="342900" lvl="1" indent="0">
              <a:buNone/>
            </a:pPr>
            <a:r>
              <a:rPr lang="en-US" altLang="ja-JP" sz="2800" dirty="0" err="1"/>
              <a:t>AutoML</a:t>
            </a:r>
            <a:endParaRPr lang="en-US" altLang="ja-JP" sz="2800" dirty="0"/>
          </a:p>
          <a:p>
            <a:pPr marL="342900" lvl="1" indent="0">
              <a:buNone/>
            </a:pPr>
            <a:r>
              <a:rPr lang="en-US" altLang="ja-JP" sz="2800" dirty="0"/>
              <a:t>NAS</a:t>
            </a:r>
          </a:p>
          <a:p>
            <a:pPr marL="342900" lvl="1" indent="0">
              <a:buNone/>
            </a:pPr>
            <a:r>
              <a:rPr lang="en-US" altLang="ja-JP" sz="2800" dirty="0" err="1"/>
              <a:t>AutoAugment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3200" dirty="0"/>
              <a:t>実験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まとめと今後の課題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FA33-666B-4ABE-A3B7-90147C19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426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91BC2-2532-49F4-A0CA-246B1419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br>
              <a:rPr kumimoji="1" lang="en-US" altLang="ja-JP" dirty="0"/>
            </a:br>
            <a:r>
              <a:rPr lang="ja-JP" altLang="en-US" dirty="0"/>
              <a:t>アーキテクチャの探索</a:t>
            </a:r>
            <a:r>
              <a:rPr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7BF69A-4EF4-4AE8-A4C3-54265B1F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ハイパーパラメータから子ネットワークを構築し</a:t>
            </a:r>
            <a:r>
              <a:rPr lang="en-US" altLang="ja-JP" sz="2400">
                <a:ea typeface="ＭＳ Ｐゴシック"/>
              </a:rPr>
              <a:t>, </a:t>
            </a:r>
            <a:r>
              <a:rPr lang="ja-JP" altLang="en-US" sz="2400" dirty="0">
                <a:ea typeface="ＭＳ Ｐゴシック"/>
              </a:rPr>
              <a:t>通常のように重みを訓練して検証データセットの精度を得る</a:t>
            </a:r>
            <a:r>
              <a:rPr lang="en-US" altLang="ja-JP" sz="2400" dirty="0">
                <a:ea typeface="ＭＳ Ｐゴシック"/>
              </a:rPr>
              <a:t>.</a:t>
            </a:r>
            <a:endParaRPr lang="ja-JP" altLang="en-US" sz="240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5C11A2-A21C-4E73-8DD0-73C89CB9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6" name="図 6" descr="白いバックグラウンド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DD2ECBDA-96BA-4FE8-BFF6-F8A332193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79" b="308"/>
          <a:stretch/>
        </p:blipFill>
        <p:spPr>
          <a:xfrm>
            <a:off x="4763755" y="3299938"/>
            <a:ext cx="3853975" cy="31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8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91BC2-2532-49F4-A0CA-246B1419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br>
              <a:rPr kumimoji="1" lang="en-US" altLang="ja-JP" dirty="0"/>
            </a:br>
            <a:r>
              <a:rPr lang="ja-JP" altLang="en-US" dirty="0"/>
              <a:t>アーキテクチャの探索</a:t>
            </a:r>
            <a:r>
              <a:rPr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7BF69A-4EF4-4AE8-A4C3-54265B1F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方策勾配法</a:t>
            </a:r>
            <a:r>
              <a:rPr lang="en-US" altLang="ja-JP" sz="2400" dirty="0">
                <a:ea typeface="ＭＳ Ｐゴシック"/>
              </a:rPr>
              <a:t>(Policy gradient method)</a:t>
            </a:r>
            <a:r>
              <a:rPr lang="ja-JP" altLang="en-US" sz="2400">
                <a:ea typeface="ＭＳ Ｐゴシック"/>
              </a:rPr>
              <a:t>でコントローラを更新</a:t>
            </a:r>
            <a:endParaRPr lang="en-US" altLang="ja-JP" sz="2400" dirty="0">
              <a:ea typeface="ＭＳ Ｐゴシック"/>
              <a:cs typeface="Calibri"/>
            </a:endParaRPr>
          </a:p>
          <a:p>
            <a:r>
              <a:rPr lang="ja-JP" altLang="en-US" sz="2400" dirty="0">
                <a:ea typeface="ＭＳ Ｐゴシック"/>
                <a:cs typeface="Calibri"/>
              </a:rPr>
              <a:t>これらの手順を繰り返すことで</a:t>
            </a:r>
            <a:r>
              <a:rPr lang="en-US" altLang="ja-JP" sz="2400" dirty="0">
                <a:ea typeface="ＭＳ Ｐゴシック"/>
                <a:cs typeface="Calibri"/>
              </a:rPr>
              <a:t>, </a:t>
            </a:r>
            <a:r>
              <a:rPr lang="ja-JP" altLang="en-US" sz="2400" dirty="0">
                <a:ea typeface="ＭＳ Ｐゴシック"/>
                <a:cs typeface="Calibri"/>
              </a:rPr>
              <a:t>子ネットワークのアーキテクチャが最適化される</a:t>
            </a:r>
            <a:r>
              <a:rPr lang="en-US" altLang="ja-JP" sz="2400" dirty="0">
                <a:ea typeface="ＭＳ Ｐゴシック"/>
                <a:cs typeface="Calibri"/>
              </a:rPr>
              <a:t>.</a:t>
            </a:r>
            <a:endParaRPr lang="ja-JP" altLang="en-US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5C11A2-A21C-4E73-8DD0-73C89CB9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6" name="図 6" descr="白いバックグラウンド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38EE49DB-D7C7-424D-ACC2-03861712F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45" b="308"/>
          <a:stretch/>
        </p:blipFill>
        <p:spPr>
          <a:xfrm>
            <a:off x="5083408" y="3048090"/>
            <a:ext cx="3766824" cy="31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4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A3F36-11D2-427C-892C-247ACF30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+mj-lt"/>
                <a:cs typeface="+mj-lt"/>
              </a:rPr>
              <a:t>Neural Architecture Search</a:t>
            </a:r>
            <a:br>
              <a:rPr lang="en-US" sz="4000" dirty="0">
                <a:ea typeface="+mj-lt"/>
                <a:cs typeface="+mj-lt"/>
              </a:rPr>
            </a:br>
            <a:r>
              <a:rPr lang="en-US" altLang="ja-JP" sz="4000">
                <a:ea typeface="ＭＳ Ｐゴシック"/>
                <a:cs typeface="+mj-lt"/>
              </a:rPr>
              <a:t>(</a:t>
            </a:r>
            <a:r>
              <a:rPr lang="en-US" altLang="ja-JP" sz="4000">
                <a:ea typeface="ＭＳ Ｐゴシック"/>
              </a:rPr>
              <a:t>NAS)</a:t>
            </a:r>
            <a:endParaRPr lang="ja-JP" altLang="en-US" sz="400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6CA458-F77F-467F-87F8-3EC6D31A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ja-JP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子ネットワークの学習に数時間かかる</a:t>
            </a:r>
            <a:endParaRPr lang="ja-JP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計算コストが高い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BD258F-C325-4444-B410-F01C7BCF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A7D373-DFE7-4DCA-B155-73539CB14944}"/>
              </a:ext>
            </a:extLst>
          </p:cNvPr>
          <p:cNvSpPr txBox="1"/>
          <p:nvPr/>
        </p:nvSpPr>
        <p:spPr>
          <a:xfrm>
            <a:off x="632177" y="5905906"/>
            <a:ext cx="60593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ＭＳ Ｐゴシック"/>
              </a:rPr>
              <a:t>Barret </a:t>
            </a:r>
            <a:r>
              <a:rPr lang="en-US" altLang="ja-JP" dirty="0" err="1">
                <a:ea typeface="ＭＳ Ｐゴシック"/>
              </a:rPr>
              <a:t>Zoph</a:t>
            </a:r>
            <a:r>
              <a:rPr lang="en-US" altLang="ja-JP" dirty="0">
                <a:ea typeface="ＭＳ Ｐゴシック"/>
              </a:rPr>
              <a:t> and Quoc V. Le. </a:t>
            </a:r>
            <a:r>
              <a:rPr lang="en-US" dirty="0">
                <a:ea typeface="+mn-lt"/>
                <a:cs typeface="+mn-lt"/>
              </a:rPr>
              <a:t>Neural Architecture Search with Reinforcement Learning 2016 </a:t>
            </a:r>
            <a:endParaRPr lang="ja-JP" dirty="0"/>
          </a:p>
        </p:txBody>
      </p:sp>
      <p:pic>
        <p:nvPicPr>
          <p:cNvPr id="6" name="図 6" descr="白いバックグラウンド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EF9F13D4-FE34-4C0A-A781-C5B112B42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51" y="3427162"/>
            <a:ext cx="4341962" cy="229724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CA8A1A-C77B-40F1-BF2B-1039CAB40FAA}"/>
              </a:ext>
            </a:extLst>
          </p:cNvPr>
          <p:cNvSpPr/>
          <p:nvPr/>
        </p:nvSpPr>
        <p:spPr>
          <a:xfrm>
            <a:off x="632177" y="2030552"/>
            <a:ext cx="1917914" cy="455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NASの欠点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423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0F135-4245-417A-A2A4-1B02B7A7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Calibri"/>
                <a:cs typeface="Calibri"/>
              </a:rPr>
              <a:t>貢献度分配を導入した方策勾配による</a:t>
            </a:r>
            <a:r>
              <a:rPr lang="en-US">
                <a:latin typeface="Calibri"/>
                <a:ea typeface="+mj-lt"/>
                <a:cs typeface="Calibri"/>
              </a:rPr>
              <a:t>Neural Architecture </a:t>
            </a:r>
            <a:r>
              <a:rPr lang="en-US" altLang="ja-JP">
                <a:latin typeface="Calibri"/>
                <a:ea typeface="+mj-lt"/>
                <a:cs typeface="Calibri"/>
              </a:rPr>
              <a:t>Search</a:t>
            </a:r>
            <a:r>
              <a:rPr lang="ja-JP">
                <a:latin typeface="Calibri"/>
                <a:cs typeface="Calibri"/>
              </a:rPr>
              <a:t>の高速化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91DB8-BA38-4E5D-91F0-D89F6596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ea typeface="ＭＳ Ｐゴシック"/>
                <a:cs typeface="Calibri"/>
              </a:rPr>
              <a:t>アーキテクチャの表現</a:t>
            </a:r>
          </a:p>
          <a:p>
            <a:r>
              <a:rPr lang="ja-JP" altLang="en-US" sz="2400" dirty="0">
                <a:ea typeface="ＭＳ Ｐゴシック"/>
                <a:cs typeface="Calibri"/>
              </a:rPr>
              <a:t>確率分布で表現することで微分可能に</a:t>
            </a: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C2DC0B-1FFA-47D8-97E4-BEB09D36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6109B8-1C33-412C-8C80-93541DCEA745}"/>
              </a:ext>
            </a:extLst>
          </p:cNvPr>
          <p:cNvSpPr txBox="1"/>
          <p:nvPr/>
        </p:nvSpPr>
        <p:spPr>
          <a:xfrm>
            <a:off x="633845" y="5887750"/>
            <a:ext cx="56500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佐藤 怜 and 秋本 洋平 and 佐久間 淳</a:t>
            </a:r>
            <a:r>
              <a:rPr lang="ja-JP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. 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貢献度分配を導入した方策勾配による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Neural Architecture Search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の高速化 </a:t>
            </a:r>
            <a:r>
              <a:rPr lang="ja-JP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2019</a:t>
            </a:r>
            <a:endParaRPr lang="en-US" altLang="ja-JP" sz="1600" dirty="0">
              <a:solidFill>
                <a:schemeClr val="bg1">
                  <a:lumMod val="50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248A18-9F11-4324-97A6-C7186B87F2D6}"/>
              </a:ext>
            </a:extLst>
          </p:cNvPr>
          <p:cNvSpPr/>
          <p:nvPr/>
        </p:nvSpPr>
        <p:spPr>
          <a:xfrm>
            <a:off x="1513195" y="3790665"/>
            <a:ext cx="1441544" cy="742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ＲＮＮ</a:t>
            </a:r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01CE84-075F-4602-BE85-10D747FC87FB}"/>
              </a:ext>
            </a:extLst>
          </p:cNvPr>
          <p:cNvSpPr txBox="1"/>
          <p:nvPr/>
        </p:nvSpPr>
        <p:spPr>
          <a:xfrm>
            <a:off x="861088" y="46312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</a:rPr>
              <a:t>カテゴリカル</a:t>
            </a:r>
            <a:endParaRPr lang="ja-JP" altLang="en-US">
              <a:cs typeface="Calibri"/>
            </a:endParaRPr>
          </a:p>
        </p:txBody>
      </p:sp>
      <p:pic>
        <p:nvPicPr>
          <p:cNvPr id="8" name="図 8">
            <a:extLst>
              <a:ext uri="{FF2B5EF4-FFF2-40B4-BE49-F238E27FC236}">
                <a16:creationId xmlns:a16="http://schemas.microsoft.com/office/drawing/2014/main" id="{8AA0EDF6-888F-47F5-AD3D-FCEE16293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3" t="5524" r="5627" b="12065"/>
          <a:stretch/>
        </p:blipFill>
        <p:spPr>
          <a:xfrm>
            <a:off x="5119794" y="3710619"/>
            <a:ext cx="2205534" cy="82166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2421FC-3773-46C9-8A94-BEB7FC2B2233}"/>
              </a:ext>
            </a:extLst>
          </p:cNvPr>
          <p:cNvSpPr txBox="1"/>
          <p:nvPr/>
        </p:nvSpPr>
        <p:spPr>
          <a:xfrm>
            <a:off x="4853058" y="46312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</a:rPr>
              <a:t>連続的</a:t>
            </a:r>
            <a:endParaRPr lang="ja-JP" altLang="en-US">
              <a:cs typeface="Calibri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D96E11-B0C2-4364-9DCE-11AAC6D4264C}"/>
              </a:ext>
            </a:extLst>
          </p:cNvPr>
          <p:cNvSpPr txBox="1"/>
          <p:nvPr/>
        </p:nvSpPr>
        <p:spPr>
          <a:xfrm>
            <a:off x="4853058" y="40086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solidFill>
                  <a:schemeClr val="accent6"/>
                </a:solidFill>
                <a:ea typeface="ＭＳ Ｐゴシック"/>
              </a:rPr>
              <a:t>確率分布</a:t>
            </a:r>
            <a:endParaRPr lang="ja-JP" altLang="en-US">
              <a:solidFill>
                <a:schemeClr val="accent6"/>
              </a:solidFill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97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0F135-4245-417A-A2A4-1B02B7A7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Calibri"/>
                <a:cs typeface="Calibri"/>
              </a:rPr>
              <a:t>貢献度分配を導入した方策勾配による</a:t>
            </a:r>
            <a:r>
              <a:rPr lang="en-US">
                <a:latin typeface="Calibri"/>
                <a:ea typeface="+mj-lt"/>
                <a:cs typeface="Calibri"/>
              </a:rPr>
              <a:t>Neural Architecture </a:t>
            </a:r>
            <a:r>
              <a:rPr lang="en-US" altLang="ja-JP">
                <a:latin typeface="Calibri"/>
                <a:ea typeface="+mj-lt"/>
                <a:cs typeface="Calibri"/>
              </a:rPr>
              <a:t>Search</a:t>
            </a:r>
            <a:r>
              <a:rPr lang="ja-JP">
                <a:latin typeface="Calibri"/>
                <a:cs typeface="Calibri"/>
              </a:rPr>
              <a:t>の高速化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91DB8-BA38-4E5D-91F0-D89F6596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ea typeface="ＭＳ Ｐゴシック"/>
                <a:cs typeface="Calibri"/>
              </a:rPr>
              <a:t>アーキテクチャの表現</a:t>
            </a:r>
          </a:p>
          <a:p>
            <a:r>
              <a:rPr lang="ja-JP" altLang="en-US" sz="2400" dirty="0">
                <a:ea typeface="ＭＳ Ｐゴシック"/>
                <a:cs typeface="Calibri"/>
              </a:rPr>
              <a:t>確率分布で表現することで微分可能に</a:t>
            </a:r>
          </a:p>
          <a:p>
            <a:r>
              <a:rPr lang="ja-JP" altLang="en-US" sz="2400" dirty="0">
                <a:ea typeface="ＭＳ Ｐゴシック"/>
                <a:cs typeface="Calibri"/>
              </a:rPr>
              <a:t>貢献度（各レイヤーの評価）で</a:t>
            </a:r>
            <a:r>
              <a:rPr lang="en-US" altLang="ja-JP" sz="2400" dirty="0">
                <a:cs typeface="Calibri"/>
              </a:rPr>
              <a:t>,</a:t>
            </a:r>
            <a:r>
              <a:rPr lang="en-US" altLang="ja-JP" sz="2400" dirty="0">
                <a:ea typeface="ＭＳ Ｐゴシック"/>
                <a:cs typeface="Calibri"/>
              </a:rPr>
              <a:t> </a:t>
            </a:r>
            <a:r>
              <a:rPr lang="en-US" altLang="ja-JP" sz="2400" dirty="0" err="1">
                <a:ea typeface="ＭＳ Ｐゴシック"/>
                <a:cs typeface="Calibri"/>
              </a:rPr>
              <a:t>局所的に</a:t>
            </a:r>
            <a:r>
              <a:rPr lang="ja-JP" altLang="en-US" sz="2400" dirty="0">
                <a:ea typeface="ＭＳ Ｐゴシック"/>
                <a:cs typeface="Calibri"/>
              </a:rPr>
              <a:t>勾配で更新</a:t>
            </a:r>
            <a:r>
              <a:rPr lang="en-US" altLang="ja-JP" sz="2400" dirty="0">
                <a:ea typeface="ＭＳ Ｐゴシック"/>
                <a:cs typeface="Calibri"/>
              </a:rPr>
              <a:t> </a:t>
            </a:r>
          </a:p>
          <a:p>
            <a:r>
              <a:rPr lang="ja-JP" altLang="en-US" sz="2400" dirty="0">
                <a:ea typeface="ＭＳ Ｐゴシック"/>
                <a:cs typeface="Calibri"/>
              </a:rPr>
              <a:t>高速化</a:t>
            </a:r>
            <a:r>
              <a:rPr lang="en-US" altLang="ja-JP" sz="2400" dirty="0">
                <a:cs typeface="Calibri"/>
              </a:rPr>
              <a:t>.</a:t>
            </a: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C2DC0B-1FFA-47D8-97E4-BEB09D36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6109B8-1C33-412C-8C80-93541DCEA745}"/>
              </a:ext>
            </a:extLst>
          </p:cNvPr>
          <p:cNvSpPr txBox="1"/>
          <p:nvPr/>
        </p:nvSpPr>
        <p:spPr>
          <a:xfrm>
            <a:off x="633845" y="5887750"/>
            <a:ext cx="56500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佐藤 怜 and 秋本 洋平 and 佐久間 淳</a:t>
            </a:r>
            <a:r>
              <a:rPr lang="ja-JP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. 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貢献度分配を導入した方策勾配による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Neural Architecture Search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の高速化 </a:t>
            </a:r>
            <a:r>
              <a:rPr lang="ja-JP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2019</a:t>
            </a:r>
            <a:endParaRPr lang="en-US" altLang="ja-JP" sz="1600" dirty="0">
              <a:solidFill>
                <a:schemeClr val="bg1">
                  <a:lumMod val="50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248A18-9F11-4324-97A6-C7186B87F2D6}"/>
              </a:ext>
            </a:extLst>
          </p:cNvPr>
          <p:cNvSpPr/>
          <p:nvPr/>
        </p:nvSpPr>
        <p:spPr>
          <a:xfrm>
            <a:off x="1513195" y="3790665"/>
            <a:ext cx="1441544" cy="742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ＲＮＮ</a:t>
            </a:r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01CE84-075F-4602-BE85-10D747FC87FB}"/>
              </a:ext>
            </a:extLst>
          </p:cNvPr>
          <p:cNvSpPr txBox="1"/>
          <p:nvPr/>
        </p:nvSpPr>
        <p:spPr>
          <a:xfrm>
            <a:off x="861088" y="46312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</a:rPr>
              <a:t>カテゴリカル</a:t>
            </a:r>
            <a:endParaRPr lang="ja-JP" altLang="en-US">
              <a:cs typeface="Calibri"/>
            </a:endParaRPr>
          </a:p>
        </p:txBody>
      </p:sp>
      <p:pic>
        <p:nvPicPr>
          <p:cNvPr id="8" name="図 8">
            <a:extLst>
              <a:ext uri="{FF2B5EF4-FFF2-40B4-BE49-F238E27FC236}">
                <a16:creationId xmlns:a16="http://schemas.microsoft.com/office/drawing/2014/main" id="{8AA0EDF6-888F-47F5-AD3D-FCEE16293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3" t="5524" r="5627" b="12065"/>
          <a:stretch/>
        </p:blipFill>
        <p:spPr>
          <a:xfrm>
            <a:off x="5119794" y="3710619"/>
            <a:ext cx="2205534" cy="82166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2421FC-3773-46C9-8A94-BEB7FC2B2233}"/>
              </a:ext>
            </a:extLst>
          </p:cNvPr>
          <p:cNvSpPr txBox="1"/>
          <p:nvPr/>
        </p:nvSpPr>
        <p:spPr>
          <a:xfrm>
            <a:off x="4853058" y="46312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</a:rPr>
              <a:t>連続的</a:t>
            </a:r>
            <a:endParaRPr lang="ja-JP" altLang="en-US">
              <a:cs typeface="Calibri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D96E11-B0C2-4364-9DCE-11AAC6D4264C}"/>
              </a:ext>
            </a:extLst>
          </p:cNvPr>
          <p:cNvSpPr txBox="1"/>
          <p:nvPr/>
        </p:nvSpPr>
        <p:spPr>
          <a:xfrm>
            <a:off x="4853058" y="40086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solidFill>
                  <a:schemeClr val="accent6"/>
                </a:solidFill>
                <a:ea typeface="ＭＳ Ｐゴシック"/>
              </a:rPr>
              <a:t>確率分布</a:t>
            </a:r>
            <a:endParaRPr lang="ja-JP" altLang="en-US">
              <a:solidFill>
                <a:schemeClr val="accent6"/>
              </a:solidFill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500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730E0-A119-4C74-8912-4713CA58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br>
              <a:rPr kumimoji="1" lang="en-US" altLang="ja-JP" dirty="0"/>
            </a:br>
            <a:r>
              <a:rPr kumimoji="1" lang="ja-JP" altLang="en-US" dirty="0"/>
              <a:t>ネットワークの重みの再利用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DCB5E-EE62-4539-91D0-CAE242E8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690043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 sz="32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3200" dirty="0">
                <a:ea typeface="ＭＳ Ｐゴシック"/>
                <a:cs typeface="Calibri"/>
              </a:rPr>
              <a:t>重みを学習する時間を短縮</a:t>
            </a:r>
            <a:endParaRPr lang="ja-JP" sz="2400" dirty="0"/>
          </a:p>
          <a:p>
            <a:pPr marL="0" indent="0">
              <a:buNone/>
            </a:pPr>
            <a:r>
              <a:rPr lang="ja-JP" altLang="en-US" sz="3200" dirty="0">
                <a:ea typeface="ＭＳ Ｐゴシック"/>
                <a:cs typeface="Calibri"/>
              </a:rPr>
              <a:t>子ネットワークの学習を大幅削減</a:t>
            </a:r>
          </a:p>
          <a:p>
            <a:pPr marL="0" indent="0">
              <a:buNone/>
            </a:pPr>
            <a:endParaRPr lang="ja-JP" altLang="en-US" sz="2400" dirty="0">
              <a:ea typeface="ＭＳ Ｐゴシック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13EEF3-E944-48B7-A1A7-C097E346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242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730E0-A119-4C74-8912-4713CA58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br>
              <a:rPr kumimoji="1" lang="en-US" altLang="ja-JP" dirty="0"/>
            </a:br>
            <a:r>
              <a:rPr kumimoji="1" lang="ja-JP" altLang="en-US" dirty="0"/>
              <a:t>ネットワークの重みの再利用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DCB5E-EE62-4539-91D0-CAE242E8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5368226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冗長にネットワーク構造を仮定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エッジ（接続するか？＋演算子）</a:t>
            </a: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  <a:cs typeface="+mn-lt"/>
              </a:rPr>
              <a:t>あらゆるネットワークを表現</a:t>
            </a:r>
          </a:p>
          <a:p>
            <a:pPr marL="0" indent="0">
              <a:buNone/>
            </a:pPr>
            <a:endParaRPr lang="ja-JP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13EEF3-E944-48B7-A1A7-C097E346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5" name="図 5" descr="ランプ が含まれている画像&#10;&#10;説明は自動で生成されたものです">
            <a:extLst>
              <a:ext uri="{FF2B5EF4-FFF2-40B4-BE49-F238E27FC236}">
                <a16:creationId xmlns:a16="http://schemas.microsoft.com/office/drawing/2014/main" id="{ECB5290A-4CF0-4300-BFB2-5B9F3270B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06" y="1195510"/>
            <a:ext cx="2146673" cy="471535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7F91A2-3342-4F3C-8C49-B2CD4C5721AE}"/>
              </a:ext>
            </a:extLst>
          </p:cNvPr>
          <p:cNvSpPr txBox="1"/>
          <p:nvPr/>
        </p:nvSpPr>
        <p:spPr>
          <a:xfrm>
            <a:off x="6339385" y="60664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4ノード, 5エッジのセル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5290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730E0-A119-4C74-8912-4713CA58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br>
              <a:rPr kumimoji="1" lang="en-US" altLang="ja-JP" dirty="0"/>
            </a:br>
            <a:r>
              <a:rPr kumimoji="1" lang="ja-JP" altLang="en-US" dirty="0"/>
              <a:t>ネットワークの重みの再利用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DCB5E-EE62-4539-91D0-CAE242E8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5368226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冗長にネットワーク構造を仮定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エッジ（接続するか？＋演算子）</a:t>
            </a: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sz="2400" dirty="0">
                <a:cs typeface="Calibri"/>
              </a:rPr>
              <a:t>あらゆるネットワークを表現</a:t>
            </a:r>
            <a:endParaRPr lang="ja-JP" dirty="0"/>
          </a:p>
          <a:p>
            <a:pPr marL="0" indent="0">
              <a:buNone/>
            </a:pPr>
            <a:endParaRPr lang="ja-JP" alt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 sz="2800" dirty="0">
                <a:ea typeface="ＭＳ Ｐゴシック"/>
                <a:cs typeface="Calibri"/>
              </a:rPr>
              <a:t>事前にエッジごとに重みを学習</a:t>
            </a:r>
            <a:endParaRPr lang="ja-JP" sz="2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 sz="2800" dirty="0">
                <a:ea typeface="ＭＳ Ｐゴシック"/>
                <a:cs typeface="Calibri"/>
              </a:rPr>
              <a:t>変換なしでそのまま再利用</a:t>
            </a:r>
            <a:endParaRPr lang="ja-JP" sz="2800" dirty="0">
              <a:ea typeface="+mn-lt"/>
              <a:cs typeface="+mn-lt"/>
            </a:endParaRPr>
          </a:p>
          <a:p>
            <a:pPr marL="0" indent="0">
              <a:buNone/>
            </a:pPr>
            <a:endParaRPr lang="ja-JP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13EEF3-E944-48B7-A1A7-C097E346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5" name="図 5" descr="ランプ が含まれている画像&#10;&#10;説明は自動で生成されたものです">
            <a:extLst>
              <a:ext uri="{FF2B5EF4-FFF2-40B4-BE49-F238E27FC236}">
                <a16:creationId xmlns:a16="http://schemas.microsoft.com/office/drawing/2014/main" id="{ECB5290A-4CF0-4300-BFB2-5B9F3270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006" y="1195510"/>
            <a:ext cx="2146673" cy="471535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7F91A2-3342-4F3C-8C49-B2CD4C5721AE}"/>
              </a:ext>
            </a:extLst>
          </p:cNvPr>
          <p:cNvSpPr txBox="1"/>
          <p:nvPr/>
        </p:nvSpPr>
        <p:spPr>
          <a:xfrm>
            <a:off x="6339385" y="60664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4ノード, 5エッジのセル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6768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56ED2-ED91-49AB-B439-A31DA4C7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B8D3E-10BB-43D2-8BB6-741F4EA2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sz="3600" err="1">
                <a:ea typeface="ＭＳ Ｐゴシック"/>
              </a:rPr>
              <a:t>AutoML</a:t>
            </a:r>
            <a:endParaRPr lang="en-US" altLang="ja-JP" sz="3600">
              <a:ea typeface="ＭＳ Ｐゴシック"/>
              <a:cs typeface="Calibri"/>
            </a:endParaRPr>
          </a:p>
          <a:p>
            <a:r>
              <a:rPr lang="en-US" altLang="ja-JP" sz="3600" dirty="0">
                <a:ea typeface="ＭＳ Ｐゴシック"/>
              </a:rPr>
              <a:t>NAS</a:t>
            </a:r>
            <a:endParaRPr lang="en-US" altLang="ja-JP" sz="3600">
              <a:ea typeface="ＭＳ Ｐゴシック"/>
              <a:cs typeface="Calibri"/>
            </a:endParaRPr>
          </a:p>
          <a:p>
            <a:r>
              <a:rPr kumimoji="1" lang="en-US" altLang="ja-JP" sz="3600" err="1">
                <a:ea typeface="ＭＳ Ｐゴシック"/>
              </a:rPr>
              <a:t>AutoAugment</a:t>
            </a:r>
            <a:endParaRPr lang="ja-JP" altLang="en-US" sz="36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FD3F6E-548C-407D-9D85-C5D129B4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052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08CBE-1DD7-4314-9606-0532B031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Auto Augment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DFE5E1-ACDA-404F-AE6A-4EF7CBEA3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画像データの左右反転や回転, 色相や輝度の操作</a:t>
            </a:r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+mn-lt"/>
                <a:cs typeface="+mn-lt"/>
              </a:rPr>
              <a:t>データ拡張</a:t>
            </a:r>
            <a:r>
              <a:rPr lang="en-US" altLang="ja-JP">
                <a:ea typeface="+mn-lt"/>
                <a:cs typeface="+mn-lt"/>
              </a:rPr>
              <a:t>(Data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Augmentation;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DA)</a:t>
            </a:r>
            <a:endParaRPr lang="ja-JP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データ拡張の空間を探索し</a:t>
            </a:r>
            <a:r>
              <a:rPr lang="en-US" altLang="ja-JP">
                <a:ea typeface="ＭＳ Ｐゴシック"/>
              </a:rPr>
              <a:t>, </a:t>
            </a:r>
            <a:r>
              <a:rPr lang="ja-JP" altLang="en-US" dirty="0">
                <a:ea typeface="ＭＳ Ｐゴシック"/>
              </a:rPr>
              <a:t>最高の検証精度となる最適な方策を見つける</a:t>
            </a:r>
            <a:endParaRPr lang="ja-JP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CDD866-8737-4E13-9DE5-B807497D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29D4DE-F7C7-49C9-8BE5-07BBD439A888}"/>
              </a:ext>
            </a:extLst>
          </p:cNvPr>
          <p:cNvSpPr txBox="1"/>
          <p:nvPr/>
        </p:nvSpPr>
        <p:spPr>
          <a:xfrm>
            <a:off x="632178" y="5444066"/>
            <a:ext cx="54243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ＭＳ Ｐゴシック"/>
              </a:rPr>
              <a:t>Ekin </a:t>
            </a:r>
            <a:r>
              <a:rPr lang="en-US" altLang="ja-JP" dirty="0" err="1">
                <a:ea typeface="ＭＳ Ｐゴシック"/>
              </a:rPr>
              <a:t>Dogus</a:t>
            </a:r>
            <a:r>
              <a:rPr lang="en-US" altLang="ja-JP" dirty="0">
                <a:ea typeface="ＭＳ Ｐゴシック"/>
              </a:rPr>
              <a:t> </a:t>
            </a:r>
            <a:r>
              <a:rPr lang="en-US" altLang="ja-JP" dirty="0" err="1">
                <a:ea typeface="ＭＳ Ｐゴシック"/>
              </a:rPr>
              <a:t>Cubuk</a:t>
            </a:r>
            <a:r>
              <a:rPr lang="en-US" altLang="ja-JP" dirty="0">
                <a:ea typeface="ＭＳ Ｐゴシック"/>
              </a:rPr>
              <a:t> and Barret </a:t>
            </a:r>
            <a:r>
              <a:rPr lang="en-US" altLang="ja-JP" dirty="0" err="1">
                <a:ea typeface="ＭＳ Ｐゴシック"/>
              </a:rPr>
              <a:t>Zoph</a:t>
            </a:r>
            <a:r>
              <a:rPr lang="en-US" altLang="ja-JP" dirty="0">
                <a:ea typeface="ＭＳ Ｐゴシック"/>
              </a:rPr>
              <a:t> and Dandelion Mane and Vijay Vasudevan and Quoc V. Le. </a:t>
            </a:r>
            <a:r>
              <a:rPr lang="en-US" dirty="0" err="1">
                <a:ea typeface="+mn-lt"/>
                <a:cs typeface="+mn-lt"/>
              </a:rPr>
              <a:t>AutoAugment</a:t>
            </a:r>
            <a:r>
              <a:rPr lang="en-US" dirty="0">
                <a:ea typeface="+mn-lt"/>
                <a:cs typeface="+mn-lt"/>
              </a:rPr>
              <a:t>: Learning Augmentation Policies from Data 2018</a:t>
            </a:r>
            <a:endParaRPr lang="en-US" altLang="ja-JP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17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25C03-AC73-4989-AB77-12B8BDAF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はじめに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ディープニューラルネットワーク</a:t>
            </a:r>
            <a:endParaRPr lang="ja-JP" altLang="en-US" dirty="0">
              <a:ea typeface="+mj-lt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F0EDA-DAD1-4BBF-B337-B8A87C44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>
                <a:ea typeface="ＭＳ Ｐゴシック"/>
              </a:rPr>
              <a:t>画像, 音声, 自然言語の問題で成功</a:t>
            </a:r>
            <a:endParaRPr lang="ja-JP" altLang="en-US" sz="28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B95118-52DB-4F95-8296-87178BF4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6" descr="テキスト, 地図 が含まれている画像&#10;&#10;説明は自動で生成されたものです">
            <a:extLst>
              <a:ext uri="{FF2B5EF4-FFF2-40B4-BE49-F238E27FC236}">
                <a16:creationId xmlns:a16="http://schemas.microsoft.com/office/drawing/2014/main" id="{6739D218-C8AD-459B-8E0F-503D0D80D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2889988"/>
            <a:ext cx="7442199" cy="365431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7BE1E6-744E-44A9-BA4D-6D6498CD5117}"/>
              </a:ext>
            </a:extLst>
          </p:cNvPr>
          <p:cNvSpPr txBox="1"/>
          <p:nvPr/>
        </p:nvSpPr>
        <p:spPr>
          <a:xfrm>
            <a:off x="843844" y="6361289"/>
            <a:ext cx="6087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>
                <a:hlinkClick r:id="rId4"/>
              </a:rPr>
              <a:t>https://agirobots.com/blog-ai-ml-research-cnn-dnn/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8168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FFF8E-5976-412F-A84D-90A2580F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6148A-C56E-465D-889D-42A9AF4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はじ</a:t>
            </a:r>
            <a:r>
              <a:rPr kumimoji="1" lang="ja-JP" altLang="en-US" sz="3200" dirty="0"/>
              <a:t>めに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要素技術</a:t>
            </a:r>
            <a:endParaRPr lang="en-US" altLang="ja-JP" sz="3200" dirty="0"/>
          </a:p>
          <a:p>
            <a:pPr marL="342900" lvl="1" indent="0">
              <a:buNone/>
            </a:pPr>
            <a:r>
              <a:rPr lang="en-US" altLang="ja-JP" sz="2800" dirty="0" err="1"/>
              <a:t>AutoML</a:t>
            </a:r>
            <a:endParaRPr lang="en-US" altLang="ja-JP" sz="2800" dirty="0"/>
          </a:p>
          <a:p>
            <a:pPr marL="342900" lvl="1" indent="0">
              <a:buNone/>
            </a:pPr>
            <a:r>
              <a:rPr lang="en-US" altLang="ja-JP" sz="2800" dirty="0"/>
              <a:t>NAS</a:t>
            </a:r>
          </a:p>
          <a:p>
            <a:pPr marL="342900" lvl="1" indent="0">
              <a:buNone/>
            </a:pPr>
            <a:r>
              <a:rPr lang="en-US" altLang="ja-JP" sz="2800" dirty="0" err="1"/>
              <a:t>AutoAugment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3200" dirty="0"/>
              <a:t>実験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まとめと今後の課題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FA33-666B-4ABE-A3B7-90147C19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266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FA137-D008-44C4-A68C-1620CDE9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>
                <a:ea typeface="ＭＳ Ｐゴシック"/>
              </a:rPr>
              <a:t>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1B5A9-714A-4CDD-9AB1-78B36723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23CC93-6598-436C-A766-52E7A247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98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F5870A-A176-46FE-8A15-9638D8B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データセット</a:t>
            </a:r>
            <a:br>
              <a:rPr lang="ja-JP" altLang="en-US" dirty="0">
                <a:ea typeface="ＭＳ Ｐゴシック"/>
              </a:rPr>
            </a:br>
            <a:r>
              <a:rPr lang="en-US" altLang="ja-JP" sz="4000">
                <a:ea typeface="+mj-lt"/>
                <a:cs typeface="+mj-lt"/>
              </a:rPr>
              <a:t>Cifar-10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38B47A-CBFD-47E6-8000-1069361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sz="2400">
                <a:ea typeface="ＭＳ Ｐゴシック"/>
              </a:rPr>
              <a:t>画像60,000</a:t>
            </a:r>
            <a:r>
              <a:rPr lang="ja-JP" altLang="en-US" sz="2400" dirty="0">
                <a:ea typeface="ＭＳ Ｐゴシック"/>
              </a:rPr>
              <a:t>枚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kumimoji="1" lang="en-US" altLang="ja-JP" sz="2400">
                <a:ea typeface="ＭＳ Ｐゴシック"/>
              </a:rPr>
              <a:t>3x32x32</a:t>
            </a:r>
            <a:r>
              <a:rPr lang="en-US" altLang="ja-JP" sz="2400">
                <a:ea typeface="ＭＳ Ｐゴシック"/>
              </a:rPr>
              <a:t>次元</a:t>
            </a:r>
            <a:endParaRPr lang="en-US" altLang="ja-JP" sz="24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400">
                <a:ea typeface="ＭＳ Ｐゴシック"/>
              </a:rPr>
              <a:t>10</a:t>
            </a:r>
            <a:r>
              <a:rPr lang="ja-JP" altLang="en-US" sz="2400">
                <a:ea typeface="ＭＳ Ｐゴシック"/>
              </a:rPr>
              <a:t>クラス</a:t>
            </a:r>
            <a:endParaRPr lang="en-US" altLang="ja-JP" sz="24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（動物系</a:t>
            </a:r>
            <a:r>
              <a:rPr lang="en-US" altLang="ja-JP" sz="240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機械系）</a:t>
            </a:r>
            <a:endParaRPr lang="en-US" altLang="ja-JP" sz="24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5D7089-5056-4050-A957-852017D2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4451A5-E3CF-4D8C-88F6-F89623C7D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63" y="6163729"/>
            <a:ext cx="6110647" cy="15388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CIFAR-10 (Canadian Institute for Advanced Research</a:t>
            </a:r>
            <a: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),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Alex Krizhevsky and Vinod Nair and Geoffrey Hinton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BE3BAFE-395D-4297-9CF8-FC2C189F5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99" y="1584760"/>
            <a:ext cx="5409609" cy="42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89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8F374-BCB4-4017-B677-F40E83D7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実験１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手法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7B9C2D-2ABB-4DF9-9CAD-418ED629E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>
                <a:ea typeface="ＭＳ Ｐゴシック"/>
                <a:cs typeface="Calibri"/>
              </a:rPr>
              <a:t>Cifar-10を5クラスデータセットに分割</a:t>
            </a:r>
            <a:endParaRPr lang="en-US" altLang="ja-JP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0C5D71-53BC-483B-A213-E8F6E3A4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33</a:t>
            </a:fld>
            <a:endParaRPr kumimoji="1" lang="ja-JP" altLang="en-US"/>
          </a:p>
        </p:txBody>
      </p:sp>
      <p:pic>
        <p:nvPicPr>
          <p:cNvPr id="6" name="コンテンツ プレースホルダー 6" descr="文字と写真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E7C1B19F-C2E9-42EA-9185-5D29F6051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28"/>
          <a:stretch/>
        </p:blipFill>
        <p:spPr>
          <a:xfrm>
            <a:off x="4753331" y="3080771"/>
            <a:ext cx="4390669" cy="33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88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8F374-BCB4-4017-B677-F40E83D7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実験１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手法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7B9C2D-2ABB-4DF9-9CAD-418ED629E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前半</a:t>
            </a:r>
            <a:r>
              <a:rPr lang="en-US" altLang="ja-JP">
                <a:ea typeface="ＭＳ Ｐゴシック"/>
              </a:rPr>
              <a:t>(airplane, mobile, bird, cat, deer)</a:t>
            </a:r>
            <a:r>
              <a:rPr lang="ja-JP" altLang="en-US">
                <a:ea typeface="ＭＳ Ｐゴシック"/>
              </a:rPr>
              <a:t>で学習したモデル</a:t>
            </a:r>
            <a:r>
              <a:rPr lang="en-US" altLang="ja-JP">
                <a:ea typeface="ＭＳ Ｐゴシック"/>
              </a:rPr>
              <a:t>A</a:t>
            </a:r>
            <a:endParaRPr lang="ja-JP" altLang="en-US">
              <a:ea typeface="ＭＳ Ｐゴシック"/>
            </a:endParaRPr>
          </a:p>
          <a:p>
            <a:r>
              <a:rPr lang="ja-JP" altLang="en-US" dirty="0">
                <a:ea typeface="ＭＳ Ｐゴシック"/>
              </a:rPr>
              <a:t>後半</a:t>
            </a:r>
            <a:r>
              <a:rPr lang="en-US" altLang="ja-JP">
                <a:ea typeface="ＭＳ Ｐゴシック"/>
              </a:rPr>
              <a:t>(dog, frog, horse, ship, truck)</a:t>
            </a:r>
            <a:r>
              <a:rPr lang="ja-JP" altLang="en-US">
                <a:ea typeface="ＭＳ Ｐゴシック"/>
              </a:rPr>
              <a:t>で学習したモデル</a:t>
            </a:r>
            <a:r>
              <a:rPr lang="en-US" altLang="ja-JP">
                <a:ea typeface="ＭＳ Ｐゴシック"/>
              </a:rPr>
              <a:t>B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0C5D71-53BC-483B-A213-E8F6E3A4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34</a:t>
            </a:fld>
            <a:endParaRPr kumimoji="1" lang="ja-JP" altLang="en-US"/>
          </a:p>
        </p:txBody>
      </p:sp>
      <p:pic>
        <p:nvPicPr>
          <p:cNvPr id="6" name="コンテンツ プレースホルダー 6" descr="文字と写真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E7C1B19F-C2E9-42EA-9185-5D29F6051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28"/>
          <a:stretch/>
        </p:blipFill>
        <p:spPr>
          <a:xfrm>
            <a:off x="4753331" y="3080771"/>
            <a:ext cx="4390669" cy="33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75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8F374-BCB4-4017-B677-F40E83D7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実験１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手法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7B9C2D-2ABB-4DF9-9CAD-418ED629E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400" dirty="0">
                <a:ea typeface="ＭＳ Ｐゴシック"/>
              </a:rPr>
              <a:t>結合したモデル</a:t>
            </a:r>
            <a:r>
              <a:rPr lang="en-US" altLang="ja-JP" sz="2400" dirty="0">
                <a:ea typeface="ＭＳ Ｐゴシック"/>
              </a:rPr>
              <a:t>A + B</a:t>
            </a:r>
            <a:r>
              <a:rPr lang="ja-JP" altLang="en-US" sz="2400" dirty="0">
                <a:ea typeface="ＭＳ Ｐゴシック"/>
              </a:rPr>
              <a:t>は</a:t>
            </a:r>
            <a:r>
              <a:rPr lang="en-US" altLang="ja-JP" sz="2400" dirty="0">
                <a:ea typeface="ＭＳ Ｐゴシック"/>
              </a:rPr>
              <a:t>, 10</a:t>
            </a:r>
            <a:r>
              <a:rPr lang="ja-JP" altLang="en-US" sz="2400" dirty="0">
                <a:ea typeface="ＭＳ Ｐゴシック"/>
              </a:rPr>
              <a:t>クラス分類問題を解く</a:t>
            </a:r>
            <a:r>
              <a:rPr lang="en-US" altLang="ja-JP" sz="2400" dirty="0">
                <a:ea typeface="ＭＳ Ｐゴシック"/>
              </a:rPr>
              <a:t>.</a:t>
            </a:r>
            <a:endParaRPr lang="ja-JP" altLang="en-US" sz="2400" dirty="0">
              <a:ea typeface="ＭＳ Ｐゴシック"/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結合の際は</a:t>
            </a:r>
            <a:r>
              <a:rPr lang="en-US" altLang="ja-JP" dirty="0">
                <a:solidFill>
                  <a:schemeClr val="bg1"/>
                </a:solidFill>
              </a:rPr>
              <a:t>10</a:t>
            </a:r>
            <a:r>
              <a:rPr lang="ja-JP" altLang="en-US" dirty="0">
                <a:solidFill>
                  <a:schemeClr val="bg1"/>
                </a:solidFill>
              </a:rPr>
              <a:t>クラスのデータセットを</a:t>
            </a:r>
            <a:r>
              <a:rPr lang="en-US" altLang="ja-JP" dirty="0">
                <a:solidFill>
                  <a:schemeClr val="bg1"/>
                </a:solidFill>
              </a:rPr>
              <a:t>A, B</a:t>
            </a:r>
            <a:r>
              <a:rPr lang="ja-JP" altLang="en-US" dirty="0">
                <a:solidFill>
                  <a:schemeClr val="bg1"/>
                </a:solidFill>
              </a:rPr>
              <a:t>に入力し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ja-JP" altLang="en-US" dirty="0">
                <a:solidFill>
                  <a:schemeClr val="bg1"/>
                </a:solidFill>
              </a:rPr>
              <a:t>得られた出力の次元を</a:t>
            </a:r>
            <a:r>
              <a:rPr lang="en-US" altLang="ja-JP" dirty="0">
                <a:solidFill>
                  <a:schemeClr val="bg1"/>
                </a:solidFill>
              </a:rPr>
              <a:t>10</a:t>
            </a:r>
            <a:r>
              <a:rPr lang="ja-JP" altLang="en-US" dirty="0">
                <a:solidFill>
                  <a:schemeClr val="bg1"/>
                </a:solidFill>
              </a:rPr>
              <a:t>クラスに拡張して和を求めた</a:t>
            </a:r>
            <a:r>
              <a:rPr lang="en-US" altLang="ja-JP" dirty="0">
                <a:solidFill>
                  <a:schemeClr val="bg1"/>
                </a:solidFill>
              </a:rPr>
              <a:t>.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0C5D71-53BC-483B-A213-E8F6E3A4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35</a:t>
            </a:fld>
            <a:endParaRPr kumimoji="1" lang="ja-JP" altLang="en-US"/>
          </a:p>
        </p:txBody>
      </p:sp>
      <p:pic>
        <p:nvPicPr>
          <p:cNvPr id="6" name="コンテンツ プレースホルダー 6" descr="文字と写真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E7C1B19F-C2E9-42EA-9185-5D29F6051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3" y="3106361"/>
            <a:ext cx="7886700" cy="33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67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67F3A9-9FBA-4738-B303-337B8542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実験設定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B6B06CBB-6400-40DF-89C5-C2A46F7C8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239690"/>
              </p:ext>
            </p:extLst>
          </p:nvPr>
        </p:nvGraphicFramePr>
        <p:xfrm>
          <a:off x="633413" y="1828799"/>
          <a:ext cx="7886700" cy="3474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31823">
                  <a:extLst>
                    <a:ext uri="{9D8B030D-6E8A-4147-A177-3AD203B41FA5}">
                      <a16:colId xmlns:a16="http://schemas.microsoft.com/office/drawing/2014/main" val="1572290402"/>
                    </a:ext>
                  </a:extLst>
                </a:gridCol>
                <a:gridCol w="4954877">
                  <a:extLst>
                    <a:ext uri="{9D8B030D-6E8A-4147-A177-3AD203B41FA5}">
                      <a16:colId xmlns:a16="http://schemas.microsoft.com/office/drawing/2014/main" val="2461103401"/>
                    </a:ext>
                  </a:extLst>
                </a:gridCol>
              </a:tblGrid>
              <a:tr h="490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Optimizer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SDG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40663"/>
                  </a:ext>
                </a:extLst>
              </a:tr>
              <a:tr h="490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momentum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0.9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07619"/>
                  </a:ext>
                </a:extLst>
              </a:tr>
              <a:tr h="490847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200"/>
                        <a:t>Learning rate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0.001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94789"/>
                  </a:ext>
                </a:extLst>
              </a:tr>
              <a:tr h="490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Loss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Cross Entropy Loss 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29591"/>
                  </a:ext>
                </a:extLst>
              </a:tr>
              <a:tr h="490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batch size 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64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808799"/>
                  </a:ext>
                </a:extLst>
              </a:tr>
              <a:tr h="490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epoch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100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3194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ECE8ED-0DDE-4815-BF0A-8124AE88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558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2B173-BBCA-48A9-8D46-7FA76B97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実験１</a:t>
            </a:r>
            <a:br>
              <a:rPr lang="ja-JP" dirty="0">
                <a:cs typeface="Calibri Light"/>
              </a:rPr>
            </a:br>
            <a:r>
              <a:rPr lang="ja-JP">
                <a:ea typeface="ＭＳ Ｐゴシック"/>
                <a:cs typeface="Calibri Light"/>
              </a:rPr>
              <a:t>結果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459AF495-9009-4F73-977C-5B5B19F7E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67" y="1719295"/>
            <a:ext cx="7254238" cy="483615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0A836C-A56C-4EC2-8B2A-77E49DC9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260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2B173-BBCA-48A9-8D46-7FA76B97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実験１</a:t>
            </a:r>
            <a:br>
              <a:rPr lang="ja-JP" dirty="0">
                <a:cs typeface="Calibri Light"/>
              </a:rPr>
            </a:br>
            <a:r>
              <a:rPr lang="ja-JP">
                <a:ea typeface="ＭＳ Ｐゴシック"/>
                <a:cs typeface="Calibri Light"/>
              </a:rPr>
              <a:t>結果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459AF495-9009-4F73-977C-5B5B19F7E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78" y="1691322"/>
            <a:ext cx="4464977" cy="2951061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0A836C-A56C-4EC2-8B2A-77E49DC9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F9965D-60C0-4C32-9648-83F14DD7FEF5}"/>
              </a:ext>
            </a:extLst>
          </p:cNvPr>
          <p:cNvSpPr txBox="1">
            <a:spLocks/>
          </p:cNvSpPr>
          <p:nvPr/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>
                <a:ea typeface="ＭＳ Ｐゴシック"/>
                <a:cs typeface="Calibri"/>
              </a:rPr>
              <a:t>5クラス分類</a:t>
            </a:r>
            <a:endParaRPr lang="ja-JP" altLang="en-US" sz="2400" dirty="0">
              <a:ea typeface="ＭＳ Ｐゴシック"/>
              <a:cs typeface="Calibri"/>
            </a:endParaRPr>
          </a:p>
          <a:p>
            <a:r>
              <a:rPr lang="ja-JP" altLang="en-US" sz="2400">
                <a:ea typeface="ＭＳ Ｐゴシック"/>
              </a:rPr>
              <a:t>Aの精度：80%</a:t>
            </a:r>
            <a:endParaRPr lang="ja-JP">
              <a:ea typeface="ＭＳ Ｐゴシック"/>
              <a:cs typeface="Calibri"/>
            </a:endParaRPr>
          </a:p>
          <a:p>
            <a:r>
              <a:rPr lang="ja-JP" altLang="en-US" sz="2400">
                <a:ea typeface="ＭＳ Ｐゴシック"/>
              </a:rPr>
              <a:t>Bの精度：90%</a:t>
            </a:r>
          </a:p>
          <a:p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  <a:cs typeface="Calibri"/>
              </a:rPr>
              <a:t>10クラス分類</a:t>
            </a:r>
          </a:p>
          <a:p>
            <a:r>
              <a:rPr lang="ja-JP" altLang="en-US" sz="2400">
                <a:ea typeface="ＭＳ Ｐゴシック"/>
                <a:cs typeface="Calibri"/>
              </a:rPr>
              <a:t>A+Bの精度:70%</a:t>
            </a:r>
            <a:endParaRPr lang="ja-JP" altLang="en-US" sz="2400" dirty="0">
              <a:ea typeface="ＭＳ Ｐゴシック"/>
              <a:cs typeface="Calibri"/>
            </a:endParaRPr>
          </a:p>
          <a:p>
            <a:r>
              <a:rPr lang="ja-JP" altLang="en-US" sz="2400">
                <a:ea typeface="ＭＳ Ｐゴシック"/>
                <a:cs typeface="Calibri"/>
              </a:rPr>
              <a:t>片方のみ:約40%</a:t>
            </a:r>
            <a:endParaRPr lang="ja-JP" altLang="en-US" sz="24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352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81EEE-473B-45A1-8F0D-286E0BB8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実験２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手法</a:t>
            </a:r>
            <a:endParaRPr lang="ja-JP" altLang="en-US" dirty="0">
              <a:ea typeface="+mj-lt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478E5-A116-481C-A147-295E443B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目的：あるクラスの推定を複数のモデルで行うことで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実験</a:t>
            </a:r>
            <a:r>
              <a:rPr lang="en-US" altLang="ja-JP" sz="2400" dirty="0">
                <a:ea typeface="ＭＳ Ｐゴシック"/>
              </a:rPr>
              <a:t>1</a:t>
            </a:r>
            <a:r>
              <a:rPr lang="ja-JP" altLang="en-US" sz="2400">
                <a:ea typeface="ＭＳ Ｐゴシック"/>
              </a:rPr>
              <a:t>より高い精度の獲得を目指す</a:t>
            </a:r>
            <a:r>
              <a:rPr lang="en-US" altLang="ja-JP" sz="2400" dirty="0">
                <a:ea typeface="ＭＳ Ｐゴシック"/>
              </a:rPr>
              <a:t>.</a:t>
            </a:r>
            <a:endParaRPr 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65733B-D842-4061-9EC8-03E2A5D6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22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25C03-AC73-4989-AB77-12B8BDAF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はじめに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ディープニューラルネットワーク</a:t>
            </a:r>
            <a:endParaRPr lang="ja-JP" altLang="en-US" dirty="0">
              <a:ea typeface="+mj-lt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F0EDA-DAD1-4BBF-B337-B8A87C44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>
                <a:ea typeface="ＭＳ Ｐゴシック"/>
              </a:rPr>
              <a:t>画像, 音声, 自然言語の問題で成功</a:t>
            </a:r>
            <a:endParaRPr lang="en-US" altLang="ja-JP" sz="2800">
              <a:ea typeface="ＭＳ Ｐゴシック"/>
              <a:cs typeface="Calibri"/>
            </a:endParaRPr>
          </a:p>
          <a:p>
            <a:endParaRPr lang="en-US" altLang="ja-JP" sz="2800" dirty="0">
              <a:ea typeface="ＭＳ Ｐゴシック"/>
              <a:cs typeface="Calibri"/>
            </a:endParaRPr>
          </a:p>
          <a:p>
            <a:r>
              <a:rPr lang="en-US" altLang="ja-JP" sz="2800" dirty="0" err="1">
                <a:ea typeface="ＭＳ Ｐゴシック"/>
                <a:cs typeface="Calibri"/>
              </a:rPr>
              <a:t>層が深い＝パラメータも多い</a:t>
            </a:r>
            <a:endParaRPr lang="en-US" altLang="ja-JP" sz="2800" dirty="0" err="1">
              <a:ea typeface="ＭＳ Ｐゴシック"/>
            </a:endParaRPr>
          </a:p>
          <a:p>
            <a:r>
              <a:rPr lang="ja-JP" altLang="en-US" sz="2800" dirty="0">
                <a:ea typeface="ＭＳ Ｐゴシック"/>
              </a:rPr>
              <a:t>設計は手作業</a:t>
            </a:r>
            <a:endParaRPr lang="ja-JP" altLang="en-US" sz="28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B95118-52DB-4F95-8296-87178BF4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6" descr="テキスト, 地図 が含まれている画像&#10;&#10;説明は自動で生成されたものです">
            <a:extLst>
              <a:ext uri="{FF2B5EF4-FFF2-40B4-BE49-F238E27FC236}">
                <a16:creationId xmlns:a16="http://schemas.microsoft.com/office/drawing/2014/main" id="{6739D218-C8AD-459B-8E0F-503D0D80D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233" y="4484543"/>
            <a:ext cx="3815644" cy="18763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7BE1E6-744E-44A9-BA4D-6D6498CD5117}"/>
              </a:ext>
            </a:extLst>
          </p:cNvPr>
          <p:cNvSpPr txBox="1"/>
          <p:nvPr/>
        </p:nvSpPr>
        <p:spPr>
          <a:xfrm>
            <a:off x="843844" y="6361289"/>
            <a:ext cx="6087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>
                <a:hlinkClick r:id="rId4"/>
              </a:rPr>
              <a:t>https://agirobots.com/blog-ai-ml-research-cnn-dnn/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5494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81EEE-473B-45A1-8F0D-286E0BB8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実験２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手法</a:t>
            </a:r>
            <a:endParaRPr lang="ja-JP" altLang="en-US" dirty="0">
              <a:ea typeface="+mj-lt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478E5-A116-481C-A147-295E443B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目的：あるクラスの推定を複数のモデルで行うことで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実験</a:t>
            </a:r>
            <a:r>
              <a:rPr lang="en-US" altLang="ja-JP" sz="2400" dirty="0">
                <a:ea typeface="ＭＳ Ｐゴシック"/>
              </a:rPr>
              <a:t>1</a:t>
            </a:r>
            <a:r>
              <a:rPr lang="ja-JP" altLang="en-US" sz="2400">
                <a:ea typeface="ＭＳ Ｐゴシック"/>
              </a:rPr>
              <a:t>より高い精度の獲得を目指す</a:t>
            </a:r>
            <a:r>
              <a:rPr lang="en-US" altLang="ja-JP" sz="2400" dirty="0">
                <a:ea typeface="ＭＳ Ｐゴシック"/>
              </a:rPr>
              <a:t>.</a:t>
            </a:r>
            <a:endParaRPr 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</a:rPr>
              <a:t>7</a:t>
            </a:r>
            <a:r>
              <a:rPr lang="ja-JP" altLang="en-US" sz="2400">
                <a:ea typeface="ＭＳ Ｐゴシック"/>
              </a:rPr>
              <a:t>クラス分類モデル</a:t>
            </a:r>
            <a:r>
              <a:rPr lang="en-US" altLang="ja-JP" sz="2400" dirty="0">
                <a:ea typeface="ＭＳ Ｐゴシック"/>
              </a:rPr>
              <a:t>A, B, C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</a:rPr>
              <a:t>2</a:t>
            </a:r>
            <a:r>
              <a:rPr lang="ja-JP" altLang="en-US" sz="2400">
                <a:ea typeface="ＭＳ Ｐゴシック"/>
              </a:rPr>
              <a:t>つ以上の分類器でクラスを推定</a:t>
            </a:r>
            <a:endParaRPr lang="en-US" altLang="ja-JP" sz="24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65733B-D842-4061-9EC8-03E2A5D6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40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CD3DEBEB-C7BD-40CD-BA32-C0EEB3D09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23917"/>
              </p:ext>
            </p:extLst>
          </p:nvPr>
        </p:nvGraphicFramePr>
        <p:xfrm>
          <a:off x="494731" y="4281984"/>
          <a:ext cx="8115305" cy="1470773"/>
        </p:xfrm>
        <a:graphic>
          <a:graphicData uri="http://schemas.openxmlformats.org/drawingml/2006/table">
            <a:tbl>
              <a:tblPr firstRow="1" firstCol="1" bandCol="1">
                <a:tableStyleId>{5940675A-B579-460E-94D1-54222C63F5DA}</a:tableStyleId>
              </a:tblPr>
              <a:tblGrid>
                <a:gridCol w="737755">
                  <a:extLst>
                    <a:ext uri="{9D8B030D-6E8A-4147-A177-3AD203B41FA5}">
                      <a16:colId xmlns:a16="http://schemas.microsoft.com/office/drawing/2014/main" val="3858864049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3603240773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2808535394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1255339054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2190955406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3821111719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2699846120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1573895116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1606903127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2714992249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883631020"/>
                    </a:ext>
                  </a:extLst>
                </a:gridCol>
              </a:tblGrid>
              <a:tr h="358253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latin typeface="Arial"/>
                        </a:rPr>
                        <a:t>airplane</a:t>
                      </a:r>
                      <a:endParaRPr kumimoji="1" lang="ja-JP" altLang="en-US" sz="1200" b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latin typeface="Arial"/>
                        </a:rPr>
                        <a:t>mobile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latin typeface="Arial"/>
                        </a:rPr>
                        <a:t>bird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latin typeface="Arial"/>
                        </a:rPr>
                        <a:t>cat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deer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dog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fog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horse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ship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latin typeface="Arial"/>
                        </a:rPr>
                        <a:t>truck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1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A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 dirty="0">
                          <a:latin typeface="Arial"/>
                        </a:rPr>
                        <a:t>o</a:t>
                      </a:r>
                      <a:endParaRPr kumimoji="1" lang="ja-JP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96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B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0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C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 dirty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26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463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5397F-B76B-447A-9E18-6DB34BB2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実験</a:t>
            </a:r>
            <a:r>
              <a:rPr lang="ja-JP" altLang="en-US">
                <a:ea typeface="ＭＳ Ｐゴシック"/>
                <a:cs typeface="Calibri Light"/>
              </a:rPr>
              <a:t>２</a:t>
            </a:r>
            <a:br>
              <a:rPr lang="ja-JP" dirty="0">
                <a:cs typeface="Calibri Light"/>
              </a:rPr>
            </a:br>
            <a:r>
              <a:rPr lang="ja-JP">
                <a:ea typeface="ＭＳ Ｐゴシック"/>
                <a:cs typeface="Calibri Light"/>
              </a:rPr>
              <a:t>結果</a:t>
            </a:r>
            <a:endParaRPr lang="ja-JP">
              <a:ea typeface="ＭＳ Ｐゴシック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CAA0EFD-AA4C-4C06-BB90-CE80CED35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09" y="1563440"/>
            <a:ext cx="7392782" cy="4928521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6CEAB1-9D21-43DB-B646-E110F71E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123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5397F-B76B-447A-9E18-6DB34BB2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実験</a:t>
            </a:r>
            <a:r>
              <a:rPr lang="ja-JP" altLang="en-US">
                <a:ea typeface="ＭＳ Ｐゴシック"/>
                <a:cs typeface="Calibri Light"/>
              </a:rPr>
              <a:t>２</a:t>
            </a:r>
            <a:br>
              <a:rPr lang="ja-JP" dirty="0">
                <a:cs typeface="Calibri Light"/>
              </a:rPr>
            </a:br>
            <a:r>
              <a:rPr lang="ja-JP">
                <a:ea typeface="ＭＳ Ｐゴシック"/>
                <a:cs typeface="Calibri Light"/>
              </a:rPr>
              <a:t>結果</a:t>
            </a:r>
            <a:endParaRPr lang="ja-JP">
              <a:ea typeface="ＭＳ Ｐゴシック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CAA0EFD-AA4C-4C06-BB90-CE80CED35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43" y="1459092"/>
            <a:ext cx="5295312" cy="3524791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6CEAB1-9D21-43DB-B646-E110F71E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0FA939-5004-434D-8983-D926BC3B4291}"/>
              </a:ext>
            </a:extLst>
          </p:cNvPr>
          <p:cNvSpPr txBox="1">
            <a:spLocks/>
          </p:cNvSpPr>
          <p:nvPr/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ea typeface="ＭＳ Ｐゴシック"/>
              </a:rPr>
              <a:t>７クラス分類</a:t>
            </a:r>
            <a:endParaRPr lang="ja-JP" dirty="0"/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  <a:cs typeface="Calibri"/>
              </a:rPr>
              <a:t>A 75%</a:t>
            </a:r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  <a:cs typeface="Calibri"/>
              </a:rPr>
              <a:t>B 80%</a:t>
            </a:r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  <a:cs typeface="Calibri"/>
              </a:rPr>
              <a:t>C 85%</a:t>
            </a: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  <a:cs typeface="Calibri"/>
              </a:rPr>
              <a:t>10クラス分類</a:t>
            </a:r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  <a:cs typeface="Calibri"/>
              </a:rPr>
              <a:t>A+B+C 86.7%</a:t>
            </a:r>
          </a:p>
          <a:p>
            <a:pPr marL="0" indent="0">
              <a:buNone/>
            </a:pPr>
            <a:r>
              <a:rPr lang="en-US" altLang="ja-JP" sz="2400" dirty="0" err="1">
                <a:ea typeface="ＭＳ Ｐゴシック"/>
                <a:cs typeface="Calibri"/>
              </a:rPr>
              <a:t>A,B,C単体</a:t>
            </a:r>
            <a:r>
              <a:rPr lang="en-US" altLang="ja-JP" sz="2400" dirty="0">
                <a:ea typeface="ＭＳ Ｐゴシック"/>
                <a:cs typeface="Calibri"/>
              </a:rPr>
              <a:t> 約50%</a:t>
            </a: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340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5F55E-D313-4F13-BC8E-AF840B01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7259C-80EA-4E7F-B802-B94B565E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3200">
                <a:ea typeface="ＭＳ Ｐゴシック"/>
              </a:rPr>
              <a:t>様々なクラスの組み合わせパターンで実験</a:t>
            </a:r>
            <a:endParaRPr lang="ja-JP" altLang="en-US" sz="32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クラスの潜在的な識別難度</a:t>
            </a:r>
            <a:endParaRPr lang="ja-JP" altLang="en-US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類似クラス間の識別における相互作用</a:t>
            </a:r>
            <a:endParaRPr lang="en-US" altLang="ja-JP" sz="28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B08487-13EB-4F11-A47C-5F15BFC4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427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FFF8E-5976-412F-A84D-90A2580F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6148A-C56E-465D-889D-42A9AF4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はじ</a:t>
            </a:r>
            <a:r>
              <a:rPr kumimoji="1" lang="ja-JP" altLang="en-US" sz="3200" dirty="0"/>
              <a:t>めに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要素技術</a:t>
            </a:r>
            <a:endParaRPr lang="en-US" altLang="ja-JP" sz="3200" dirty="0"/>
          </a:p>
          <a:p>
            <a:pPr marL="342900" lvl="1" indent="0">
              <a:buNone/>
            </a:pPr>
            <a:r>
              <a:rPr lang="en-US" altLang="ja-JP" sz="2800" dirty="0" err="1"/>
              <a:t>AutoML</a:t>
            </a:r>
            <a:endParaRPr lang="en-US" altLang="ja-JP" sz="2800" dirty="0"/>
          </a:p>
          <a:p>
            <a:pPr marL="342900" lvl="1" indent="0">
              <a:buNone/>
            </a:pPr>
            <a:r>
              <a:rPr lang="en-US" altLang="ja-JP" sz="2800" dirty="0"/>
              <a:t>NAS</a:t>
            </a:r>
          </a:p>
          <a:p>
            <a:pPr marL="342900" lvl="1" indent="0">
              <a:buNone/>
            </a:pPr>
            <a:r>
              <a:rPr lang="en-US" altLang="ja-JP" sz="2800" dirty="0" err="1"/>
              <a:t>AutoAugment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3200" dirty="0"/>
              <a:t>実験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まとめと今後の課題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FA33-666B-4ABE-A3B7-90147C19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767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A1EEB7-4CAE-4943-A89E-46AA1FEB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759CCB-DED3-4CA6-829B-0C3FCB41E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>
                <a:ea typeface="ＭＳ Ｐゴシック"/>
                <a:cs typeface="Calibri"/>
              </a:rPr>
              <a:t>AutoMLの調査</a:t>
            </a:r>
            <a:endParaRPr lang="ja-JP" altLang="en-US" sz="28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800" dirty="0">
                <a:ea typeface="ＭＳ Ｐゴシック"/>
                <a:cs typeface="Calibri"/>
              </a:rPr>
              <a:t>NAS, Auto Augmentはその一つ</a:t>
            </a:r>
          </a:p>
          <a:p>
            <a:endParaRPr lang="ja-JP" altLang="en-US" sz="2800" dirty="0">
              <a:ea typeface="ＭＳ Ｐゴシック"/>
              <a:cs typeface="Calibri"/>
            </a:endParaRPr>
          </a:p>
          <a:p>
            <a:r>
              <a:rPr lang="ja-JP" altLang="en-US" sz="2800" dirty="0">
                <a:ea typeface="ＭＳ Ｐゴシック"/>
                <a:cs typeface="Calibri"/>
              </a:rPr>
              <a:t>データセットの分割と統合についての分類問題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BEF9FA-EC0B-4EF6-9D3A-A66F4472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001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84D90-756A-4079-A579-FFE3F23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DAA0D-9E0B-4036-A085-039E2E9D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sz="2800" dirty="0" err="1">
                <a:ea typeface="ＭＳ Ｐゴシック"/>
              </a:rPr>
              <a:t>佐藤</a:t>
            </a:r>
            <a:r>
              <a:rPr lang="ja-JP" altLang="en-US" sz="2800">
                <a:ea typeface="ＭＳ Ｐゴシック"/>
              </a:rPr>
              <a:t>らのNASのモデルを実装 </a:t>
            </a:r>
            <a:endParaRPr lang="ja-JP" altLang="en-US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ネットワークの構造を探索するシステムを開発</a:t>
            </a:r>
            <a:endParaRPr lang="en-US" sz="2800">
              <a:cs typeface="Calibri"/>
            </a:endParaRPr>
          </a:p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簡単な問題で動作実験を行う</a:t>
            </a:r>
            <a:endParaRPr lang="en-US" altLang="ja-JP" sz="28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1FADAA-47C8-4E15-9A57-ECC9BCFA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3430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B8DA1-BA47-4BC9-A475-561F144A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15" y="1994961"/>
            <a:ext cx="7886700" cy="1325562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ea typeface="ＭＳ Ｐゴシック"/>
              </a:rPr>
              <a:t>ご清聴ありがとうございました</a:t>
            </a:r>
            <a:endParaRPr lang="ja-JP" altLang="en-US" sz="400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068CA5-C6B4-4C4B-94D1-D40D714F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ea typeface="ＭＳ Ｐゴシック"/>
              </a:rPr>
              <a:t>（参考資料？）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E7C3AE-6284-4CA9-A9BA-CEE05734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dirty="0" smtClean="0"/>
              <a:t>47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715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25C03-AC73-4989-AB77-12B8BDAF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はじめに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ディープニューラルネットワーク</a:t>
            </a:r>
            <a:endParaRPr lang="ja-JP" altLang="en-US" dirty="0">
              <a:ea typeface="+mj-lt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F0EDA-DAD1-4BBF-B337-B8A87C44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>
                <a:ea typeface="ＭＳ Ｐゴシック"/>
              </a:rPr>
              <a:t>画像, 音声, 自然言語の問題で成功</a:t>
            </a:r>
            <a:endParaRPr lang="en-US" altLang="ja-JP" sz="2800">
              <a:ea typeface="ＭＳ Ｐゴシック"/>
              <a:cs typeface="Calibri"/>
            </a:endParaRPr>
          </a:p>
          <a:p>
            <a:endParaRPr lang="en-US" altLang="ja-JP" sz="2800" dirty="0">
              <a:ea typeface="ＭＳ Ｐゴシック"/>
              <a:cs typeface="Calibri"/>
            </a:endParaRPr>
          </a:p>
          <a:p>
            <a:r>
              <a:rPr lang="en-US" altLang="ja-JP" sz="2800" err="1">
                <a:ea typeface="ＭＳ Ｐゴシック"/>
                <a:cs typeface="Calibri"/>
              </a:rPr>
              <a:t>層が深い＝パラメータも多い</a:t>
            </a:r>
            <a:endParaRPr lang="en-US" altLang="ja-JP" sz="2800" err="1">
              <a:ea typeface="ＭＳ Ｐゴシック"/>
            </a:endParaRPr>
          </a:p>
          <a:p>
            <a:r>
              <a:rPr lang="ja-JP" altLang="en-US" sz="2800" dirty="0">
                <a:ea typeface="ＭＳ Ｐゴシック"/>
              </a:rPr>
              <a:t>設計は手作業</a:t>
            </a:r>
          </a:p>
          <a:p>
            <a:endParaRPr lang="ja-JP" altLang="en-US" sz="2800" dirty="0">
              <a:ea typeface="ＭＳ Ｐゴシック"/>
              <a:cs typeface="Calibri"/>
            </a:endParaRPr>
          </a:p>
          <a:p>
            <a:r>
              <a:rPr lang="ja-JP" altLang="en-US" sz="2800">
                <a:ea typeface="ＭＳ Ｐゴシック"/>
                <a:cs typeface="Calibri"/>
              </a:rPr>
              <a:t>自動化したい</a:t>
            </a:r>
            <a:endParaRPr lang="ja-JP" altLang="en-US" sz="28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B95118-52DB-4F95-8296-87178BF4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6" descr="テキスト, 地図 が含まれている画像&#10;&#10;説明は自動で生成されたものです">
            <a:extLst>
              <a:ext uri="{FF2B5EF4-FFF2-40B4-BE49-F238E27FC236}">
                <a16:creationId xmlns:a16="http://schemas.microsoft.com/office/drawing/2014/main" id="{6739D218-C8AD-459B-8E0F-503D0D80D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233" y="4484543"/>
            <a:ext cx="3815644" cy="18763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7BE1E6-744E-44A9-BA4D-6D6498CD5117}"/>
              </a:ext>
            </a:extLst>
          </p:cNvPr>
          <p:cNvSpPr txBox="1"/>
          <p:nvPr/>
        </p:nvSpPr>
        <p:spPr>
          <a:xfrm>
            <a:off x="843844" y="6361289"/>
            <a:ext cx="6087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>
                <a:hlinkClick r:id="rId4"/>
              </a:rPr>
              <a:t>https://agirobots.com/blog-ai-ml-research-cnn-dnn/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554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56ED2-ED91-49AB-B439-A31DA4C7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B8D3E-10BB-43D2-8BB6-741F4EA2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sz="3600" err="1">
                <a:ea typeface="ＭＳ Ｐゴシック"/>
              </a:rPr>
              <a:t>AutoML</a:t>
            </a:r>
            <a:endParaRPr lang="en-US" altLang="ja-JP" sz="3600">
              <a:ea typeface="ＭＳ Ｐゴシック"/>
              <a:cs typeface="Calibri"/>
            </a:endParaRPr>
          </a:p>
          <a:p>
            <a:r>
              <a:rPr lang="en-US" altLang="ja-JP" sz="3600" dirty="0">
                <a:ea typeface="ＭＳ Ｐゴシック"/>
              </a:rPr>
              <a:t>NAS</a:t>
            </a:r>
            <a:endParaRPr lang="en-US" altLang="ja-JP" sz="3600">
              <a:ea typeface="ＭＳ Ｐゴシック"/>
              <a:cs typeface="Calibri"/>
            </a:endParaRPr>
          </a:p>
          <a:p>
            <a:r>
              <a:rPr kumimoji="1" lang="en-US" altLang="ja-JP" sz="3600" err="1">
                <a:ea typeface="ＭＳ Ｐゴシック"/>
              </a:rPr>
              <a:t>AutoAugment</a:t>
            </a:r>
            <a:endParaRPr lang="ja-JP" altLang="en-US" sz="36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FD3F6E-548C-407D-9D85-C5D129B4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17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AA872-FFA3-4C5C-9F1C-30CC9816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Automated Machine Learning</a:t>
            </a:r>
            <a:br>
              <a:rPr lang="en-US" sz="4000" dirty="0">
                <a:ea typeface="+mj-lt"/>
                <a:cs typeface="+mj-lt"/>
              </a:rPr>
            </a:br>
            <a:r>
              <a:rPr lang="en-US" sz="4000">
                <a:ea typeface="+mj-lt"/>
                <a:cs typeface="+mj-lt"/>
              </a:rPr>
              <a:t>(</a:t>
            </a:r>
            <a:r>
              <a:rPr lang="en-US" altLang="ja-JP" sz="4000">
                <a:ea typeface="ＭＳ Ｐゴシック"/>
              </a:rPr>
              <a:t>AutoML)</a:t>
            </a:r>
            <a:endParaRPr lang="ja-JP" altLang="en-US" sz="400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6432FE-A3F7-4878-99B0-F6E56A86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 dirty="0">
                <a:ea typeface="ＭＳ Ｐゴシック"/>
              </a:rPr>
              <a:t>機械学習の設計を自動化</a:t>
            </a:r>
            <a:endParaRPr lang="en-US" altLang="ja-JP" sz="2800" dirty="0">
              <a:ea typeface="ＭＳ Ｐゴシック"/>
              <a:cs typeface="Calibri"/>
            </a:endParaRPr>
          </a:p>
          <a:p>
            <a:endParaRPr lang="en-US" altLang="ja-JP" sz="2800" dirty="0">
              <a:ea typeface="ＭＳ Ｐゴシック"/>
              <a:cs typeface="Calibri"/>
            </a:endParaRPr>
          </a:p>
          <a:p>
            <a:endParaRPr lang="ja-JP" altLang="en-US" sz="28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D4C3D9-D357-4EB4-9412-B9F18BE5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FDDB7A-0887-4E9E-89D2-7DE6189B7D81}"/>
              </a:ext>
            </a:extLst>
          </p:cNvPr>
          <p:cNvSpPr txBox="1"/>
          <p:nvPr/>
        </p:nvSpPr>
        <p:spPr>
          <a:xfrm>
            <a:off x="632178" y="5895622"/>
            <a:ext cx="67084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ＭＳ Ｐゴシック"/>
              </a:rPr>
              <a:t>Huang, </a:t>
            </a:r>
            <a:r>
              <a:rPr lang="en-US" altLang="ja-JP" dirty="0" err="1">
                <a:ea typeface="ＭＳ Ｐゴシック"/>
              </a:rPr>
              <a:t>Changwu</a:t>
            </a:r>
            <a:r>
              <a:rPr lang="en-US" altLang="ja-JP" dirty="0">
                <a:ea typeface="ＭＳ Ｐゴシック"/>
              </a:rPr>
              <a:t> and Li, </a:t>
            </a:r>
            <a:r>
              <a:rPr lang="en-US" altLang="ja-JP" dirty="0" err="1">
                <a:ea typeface="ＭＳ Ｐゴシック"/>
              </a:rPr>
              <a:t>Yuanxiang</a:t>
            </a:r>
            <a:r>
              <a:rPr lang="en-US" altLang="ja-JP" dirty="0">
                <a:ea typeface="ＭＳ Ｐゴシック"/>
              </a:rPr>
              <a:t> and Yao, Xin. </a:t>
            </a:r>
            <a:r>
              <a:rPr lang="en-US" dirty="0">
                <a:ea typeface="+mn-lt"/>
                <a:cs typeface="+mn-lt"/>
              </a:rPr>
              <a:t>A Survey of Automatic Parameter Tuning Methods for Metaheuristics 2019</a:t>
            </a:r>
            <a:endParaRPr lang="en-US" altLang="ja-JP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8263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AA872-FFA3-4C5C-9F1C-30CC9816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Automated Machine Learning</a:t>
            </a:r>
            <a:br>
              <a:rPr lang="en-US" sz="4000" dirty="0">
                <a:ea typeface="+mj-lt"/>
                <a:cs typeface="+mj-lt"/>
              </a:rPr>
            </a:br>
            <a:r>
              <a:rPr lang="en-US" sz="4000">
                <a:ea typeface="+mj-lt"/>
                <a:cs typeface="+mj-lt"/>
              </a:rPr>
              <a:t>(</a:t>
            </a:r>
            <a:r>
              <a:rPr lang="en-US" altLang="ja-JP" sz="4000">
                <a:ea typeface="ＭＳ Ｐゴシック"/>
              </a:rPr>
              <a:t>AutoML)</a:t>
            </a:r>
            <a:endParaRPr lang="ja-JP" altLang="en-US" sz="400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6432FE-A3F7-4878-99B0-F6E56A86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>
                <a:ea typeface="ＭＳ Ｐゴシック"/>
              </a:rPr>
              <a:t>機械学習の設計を自動化</a:t>
            </a:r>
            <a:endParaRPr lang="en-US" altLang="ja-JP" sz="2800">
              <a:ea typeface="ＭＳ Ｐゴシック"/>
              <a:cs typeface="Calibri"/>
            </a:endParaRPr>
          </a:p>
          <a:p>
            <a:endParaRPr lang="en-US" altLang="ja-JP" sz="2800" dirty="0">
              <a:ea typeface="ＭＳ Ｐゴシック"/>
              <a:cs typeface="Calibri"/>
            </a:endParaRPr>
          </a:p>
          <a:p>
            <a:endParaRPr lang="en-US" altLang="ja-JP" sz="2800" dirty="0">
              <a:ea typeface="ＭＳ Ｐゴシック"/>
              <a:cs typeface="Calibri"/>
            </a:endParaRPr>
          </a:p>
          <a:p>
            <a:r>
              <a:rPr lang="ja-JP" altLang="en-US" sz="2800">
                <a:ea typeface="ＭＳ Ｐゴシック"/>
              </a:rPr>
              <a:t>時間コストの削減・性能の向上</a:t>
            </a:r>
          </a:p>
          <a:p>
            <a:r>
              <a:rPr lang="ja-JP" altLang="en-US" sz="2800">
                <a:ea typeface="ＭＳ Ｐゴシック"/>
              </a:rPr>
              <a:t>パラメータの最適性の影響を緩和</a:t>
            </a:r>
            <a:endParaRPr lang="ja-JP" altLang="en-US" sz="2800">
              <a:ea typeface="ＭＳ Ｐゴシック"/>
              <a:cs typeface="Calibri"/>
            </a:endParaRPr>
          </a:p>
          <a:p>
            <a:r>
              <a:rPr lang="ja-JP" altLang="en-US" sz="2800" dirty="0">
                <a:ea typeface="ＭＳ Ｐゴシック"/>
              </a:rPr>
              <a:t>パラメータが与える影響の知識の必要性を排除</a:t>
            </a:r>
            <a:endParaRPr lang="ja-JP" altLang="en-US" sz="28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D4C3D9-D357-4EB4-9412-B9F18BE5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FDDB7A-0887-4E9E-89D2-7DE6189B7D81}"/>
              </a:ext>
            </a:extLst>
          </p:cNvPr>
          <p:cNvSpPr txBox="1"/>
          <p:nvPr/>
        </p:nvSpPr>
        <p:spPr>
          <a:xfrm>
            <a:off x="632178" y="5895622"/>
            <a:ext cx="67084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ＭＳ Ｐゴシック"/>
              </a:rPr>
              <a:t>Huang, </a:t>
            </a:r>
            <a:r>
              <a:rPr lang="en-US" altLang="ja-JP" dirty="0" err="1">
                <a:ea typeface="ＭＳ Ｐゴシック"/>
              </a:rPr>
              <a:t>Changwu</a:t>
            </a:r>
            <a:r>
              <a:rPr lang="en-US" altLang="ja-JP" dirty="0">
                <a:ea typeface="ＭＳ Ｐゴシック"/>
              </a:rPr>
              <a:t> and Li, </a:t>
            </a:r>
            <a:r>
              <a:rPr lang="en-US" altLang="ja-JP" dirty="0" err="1">
                <a:ea typeface="ＭＳ Ｐゴシック"/>
              </a:rPr>
              <a:t>Yuanxiang</a:t>
            </a:r>
            <a:r>
              <a:rPr lang="en-US" altLang="ja-JP" dirty="0">
                <a:ea typeface="ＭＳ Ｐゴシック"/>
              </a:rPr>
              <a:t> and Yao, Xin. </a:t>
            </a:r>
            <a:r>
              <a:rPr lang="en-US" dirty="0">
                <a:ea typeface="+mn-lt"/>
                <a:cs typeface="+mn-lt"/>
              </a:rPr>
              <a:t>A Survey of Automatic Parameter Tuning Methods for Metaheuristics 2019</a:t>
            </a:r>
            <a:endParaRPr lang="en-US" altLang="ja-JP" dirty="0">
              <a:ea typeface="ＭＳ Ｐゴシック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A4FA538-2E10-4195-8950-98EDFB1788B6}"/>
              </a:ext>
            </a:extLst>
          </p:cNvPr>
          <p:cNvSpPr/>
          <p:nvPr/>
        </p:nvSpPr>
        <p:spPr>
          <a:xfrm>
            <a:off x="637367" y="2768384"/>
            <a:ext cx="1917914" cy="455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AutoMLの利点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0602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87B42-59F8-4803-9068-00B1AAFA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主要カテゴリ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CAC2EE-9EEC-4FC1-B42A-0F5DB1F2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ja-JP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4A7E78-E406-4F3F-BDB7-6074E18E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5" descr="文字と写真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A1B38CAA-0631-4057-81BF-F88BE0A6C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" y="2430149"/>
            <a:ext cx="9136249" cy="41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061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インテグラル</Template>
  <TotalTime>5702</TotalTime>
  <Words>1605</Words>
  <Application>Microsoft Office PowerPoint</Application>
  <PresentationFormat>画面に合わせる (4:3)</PresentationFormat>
  <Paragraphs>341</Paragraphs>
  <Slides>47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47</vt:i4>
      </vt:variant>
    </vt:vector>
  </HeadingPairs>
  <TitlesOfParts>
    <vt:vector size="57" baseType="lpstr">
      <vt:lpstr>Arial Unicode MS</vt:lpstr>
      <vt:lpstr>Menlo</vt:lpstr>
      <vt:lpstr>ＭＳ Ｐゴシック</vt:lpstr>
      <vt:lpstr>游ゴシック</vt:lpstr>
      <vt:lpstr>Arial</vt:lpstr>
      <vt:lpstr>Calibri</vt:lpstr>
      <vt:lpstr>Calibri Light</vt:lpstr>
      <vt:lpstr>Wingdings 2</vt:lpstr>
      <vt:lpstr>HDOfficeLightV0</vt:lpstr>
      <vt:lpstr>1_HDOfficeLightV0</vt:lpstr>
      <vt:lpstr>進化的な深層学習の 構築に関する研究</vt:lpstr>
      <vt:lpstr>目次</vt:lpstr>
      <vt:lpstr>はじめに ディープニューラルネットワーク</vt:lpstr>
      <vt:lpstr>はじめに ディープニューラルネットワーク</vt:lpstr>
      <vt:lpstr>はじめに ディープニューラルネットワーク</vt:lpstr>
      <vt:lpstr>要素技術</vt:lpstr>
      <vt:lpstr>Automated Machine Learning (AutoML)</vt:lpstr>
      <vt:lpstr>Automated Machine Learning (AutoML)</vt:lpstr>
      <vt:lpstr>AutoML 主要カテゴリ</vt:lpstr>
      <vt:lpstr>AutoML 主要カテゴリ</vt:lpstr>
      <vt:lpstr>AutoML 主要カテゴリ</vt:lpstr>
      <vt:lpstr>AutoML 主要カテゴリ</vt:lpstr>
      <vt:lpstr>AutoML サブカテゴリ</vt:lpstr>
      <vt:lpstr>AutoML サブカテゴリ</vt:lpstr>
      <vt:lpstr>AutoML サブカテゴリ</vt:lpstr>
      <vt:lpstr>AutoML 系統図 </vt:lpstr>
      <vt:lpstr>要素技術</vt:lpstr>
      <vt:lpstr>Neural Architecture Search (NAS)</vt:lpstr>
      <vt:lpstr>NAS アーキテクチャの探索(1)</vt:lpstr>
      <vt:lpstr>NAS アーキテクチャの探索(2)</vt:lpstr>
      <vt:lpstr>NAS アーキテクチャの探索(3)</vt:lpstr>
      <vt:lpstr>Neural Architecture Search (NAS)</vt:lpstr>
      <vt:lpstr>貢献度分配を導入した方策勾配によるNeural Architecture Searchの高速化</vt:lpstr>
      <vt:lpstr>貢献度分配を導入した方策勾配によるNeural Architecture Searchの高速化</vt:lpstr>
      <vt:lpstr>NAS ネットワークの重みの再利用</vt:lpstr>
      <vt:lpstr>NAS ネットワークの重みの再利用</vt:lpstr>
      <vt:lpstr>NAS ネットワークの重みの再利用</vt:lpstr>
      <vt:lpstr>要素技術</vt:lpstr>
      <vt:lpstr>Auto Augment</vt:lpstr>
      <vt:lpstr>目次</vt:lpstr>
      <vt:lpstr>実験</vt:lpstr>
      <vt:lpstr>データセット Cifar-10</vt:lpstr>
      <vt:lpstr>実験１ 手法</vt:lpstr>
      <vt:lpstr>実験１ 手法</vt:lpstr>
      <vt:lpstr>実験１ 手法</vt:lpstr>
      <vt:lpstr>実験設定</vt:lpstr>
      <vt:lpstr>実験１ 結果</vt:lpstr>
      <vt:lpstr>実験１ 結果</vt:lpstr>
      <vt:lpstr>実験２ 手法</vt:lpstr>
      <vt:lpstr>実験２ 手法</vt:lpstr>
      <vt:lpstr>実験２ 結果</vt:lpstr>
      <vt:lpstr>実験２ 結果</vt:lpstr>
      <vt:lpstr>考察</vt:lpstr>
      <vt:lpstr>目次</vt:lpstr>
      <vt:lpstr>まとめ</vt:lpstr>
      <vt:lpstr>今後の課題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Tatsuya Sugiyama</dc:creator>
  <cp:lastModifiedBy>Tatsuya Sugiyama</cp:lastModifiedBy>
  <cp:revision>803</cp:revision>
  <dcterms:created xsi:type="dcterms:W3CDTF">2020-07-04T08:05:41Z</dcterms:created>
  <dcterms:modified xsi:type="dcterms:W3CDTF">2020-07-10T04:33:48Z</dcterms:modified>
</cp:coreProperties>
</file>