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14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310" r:id="rId5"/>
    <p:sldId id="318" r:id="rId6"/>
    <p:sldId id="313" r:id="rId7"/>
    <p:sldId id="315" r:id="rId8"/>
    <p:sldId id="312" r:id="rId9"/>
    <p:sldId id="314" r:id="rId10"/>
    <p:sldId id="316" r:id="rId11"/>
    <p:sldId id="311" r:id="rId12"/>
    <p:sldId id="319" r:id="rId13"/>
    <p:sldId id="317" r:id="rId14"/>
    <p:sldId id="266" r:id="rId15"/>
    <p:sldId id="320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B3ACD1-6E9E-42DC-A288-93928F7711A3}" v="1305" dt="2020-07-10T01:52:58.721"/>
    <p1510:client id="{851366A8-2757-4B8E-B573-2DFB6B0D488B}" v="621" dt="2020-07-08T12:55:56.860"/>
    <p1510:client id="{4E244387-3265-4E32-BACA-2F617FE089AF}" v="260" dt="2020-07-08T07:30:16.878"/>
    <p1510:client id="{83F7F0CB-7C65-403F-A3A5-04237B2E63B7}" v="211" dt="2020-07-10T03:39:08.478"/>
    <p1510:client id="{A80EEEDC-2CD1-4409-932F-510B272FB193}" v="1027" dt="2020-07-10T03:18:10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スタイル (濃色)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9" autoAdjust="0"/>
    <p:restoredTop sz="78195" autoAdjust="0"/>
  </p:normalViewPr>
  <p:slideViewPr>
    <p:cSldViewPr snapToGrid="0">
      <p:cViewPr varScale="1">
        <p:scale>
          <a:sx n="83" d="100"/>
          <a:sy n="83" d="100"/>
        </p:scale>
        <p:origin x="70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0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4D9B9C5C-FBB6-4AC0-BA1A-31C4E11853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2EDD317-9F3E-4FBE-B305-25E98073E5A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1390E-D16D-4195-A8F2-AF22B1985BB6}" type="datetimeFigureOut">
              <a:rPr kumimoji="1" lang="ja-JP" altLang="en-US" smtClean="0"/>
              <a:t>2020/7/25</a:t>
            </a:fld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EF3C958-7BD0-4BFD-963B-AA71F5674A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3C88B1A-3C12-44AF-8B34-3C55460974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043CF-66F9-4DFE-A1C1-09C54F802B7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5484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24B48-F712-49B6-BD28-DDE4965E8AFF}" type="datetimeFigureOut">
              <a:rPr kumimoji="1" lang="ja-JP" altLang="en-US" smtClean="0"/>
              <a:t>2020/7/25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7D255-45B2-4E15-BC9C-A5056AB724D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7452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Sugiyama will present a paper entitled " Research on Building Evolutionary Deep Learning"</a:t>
            </a:r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7D255-45B2-4E15-BC9C-A5056AB724DD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4873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differentiable architecture has been proposed as a method to reduce training time.</a:t>
            </a:r>
          </a:p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there was no detailed mention of the network space to be explored.</a:t>
            </a:r>
          </a:p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method builds on this and evaluates its performance by experimenting with various graph structure conditions on a cell that is one of the components of the network.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7D255-45B2-4E15-BC9C-A5056AB724DD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2910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best performing configuration is then selected and the generality is confirmed in other problems.</a:t>
            </a:r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7D255-45B2-4E15-BC9C-A5056AB724DD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0674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Finally, there are future works.</a:t>
            </a:r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7D255-45B2-4E15-BC9C-A5056AB724DD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6756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we will explore the network for various architectures other than DNN.</a:t>
            </a:r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7D255-45B2-4E15-BC9C-A5056AB724DD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00171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get good models that are close to existing methods, we will aim to build a general-purpose architecture search system in the future.</a:t>
            </a:r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7D255-45B2-4E15-BC9C-A5056AB724DD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954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Here's how it's presented</a:t>
            </a:r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7D255-45B2-4E15-BC9C-A5056AB724DD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6958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recent years, machine learning has made remarkable progress and has been applied to a wide range of fields and many researches have been conducted.</a:t>
            </a:r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deep neural networks have attracted a great deal of attention for their high performance on speech, image and natural language problems.</a:t>
            </a:r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7D255-45B2-4E15-BC9C-A5056AB724D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980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other hand, since DNNs, as the term implies, are deeply layered, they have many hyperparameters such as layer types, parameters, numbers, and connections between layers.</a:t>
            </a:r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there are no clear guidelines for the design of the network and its architecture, so we had to go through a trial-and-error process to obtain good accuracy.</a:t>
            </a:r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7D255-45B2-4E15-BC9C-A5056AB724D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9507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 Architecture Search, one of the automated machine learning methods, is being looked at to solve this problem.</a:t>
            </a:r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NAS searches in networks to optimize the architecture.</a:t>
            </a:r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7D255-45B2-4E15-BC9C-A5056AB724DD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0427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The next one is research purpose.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7D255-45B2-4E15-BC9C-A5056AB724DD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9058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 NAS is able to optimize its architecture automatically, it has a major disadvantage in terms of computation time, which takes thousands of GPU days.</a:t>
            </a:r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it is necessary to reduce the computation time by adding restrictions to the network structure.</a:t>
            </a:r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7D255-45B2-4E15-BC9C-A5056AB724DD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8634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study, we consider the trade-off between short training time and network flexibility to find an appropriate constraint.</a:t>
            </a:r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goal is to obtain a machine learning model with even higher accuracy and shorter time.</a:t>
            </a:r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7D255-45B2-4E15-BC9C-A5056AB724DD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0703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7D255-45B2-4E15-BC9C-A5056AB724DD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6275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0E91-776F-46F3-9A40-44C888CE270B}" type="datetime1">
              <a:rPr kumimoji="1" lang="ja-JP" altLang="en-US" smtClean="0"/>
              <a:t>2020/7/25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4891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7695-780B-4A04-A74A-B3C6DCFE5F45}" type="datetime1">
              <a:rPr kumimoji="1" lang="ja-JP" altLang="en-US" smtClean="0"/>
              <a:t>2020/7/25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773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C40E-C4CB-498B-90F1-9F4381B321C7}" type="datetime1">
              <a:rPr kumimoji="1" lang="ja-JP" altLang="en-US" smtClean="0"/>
              <a:t>2020/7/25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6380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0E91-776F-46F3-9A40-44C888CE270B}" type="datetime1">
              <a:rPr kumimoji="1" lang="ja-JP" altLang="en-US" smtClean="0"/>
              <a:t>2020/7/25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4025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466D-D277-4CF3-A656-04B88B59A248}" type="datetime1">
              <a:rPr kumimoji="1" lang="ja-JP" altLang="en-US" smtClean="0"/>
              <a:t>2020/7/25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092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0F482-360D-408E-879E-8FE76102DA0B}" type="datetime1">
              <a:rPr kumimoji="1" lang="ja-JP" altLang="en-US" smtClean="0"/>
              <a:t>2020/7/25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3750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C55B-4554-4A1F-9BBB-7A22D1A0EBBD}" type="datetime1">
              <a:rPr kumimoji="1" lang="ja-JP" altLang="en-US" smtClean="0"/>
              <a:t>2020/7/25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8305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3A2F-DCAE-41ED-8BF9-4D87BA79D5D7}" type="datetime1">
              <a:rPr kumimoji="1" lang="ja-JP" altLang="en-US" smtClean="0"/>
              <a:t>2020/7/25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921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991C-D204-4D7C-9DD6-2490926B5F2E}" type="datetime1">
              <a:rPr kumimoji="1" lang="ja-JP" altLang="en-US" smtClean="0"/>
              <a:t>2020/7/25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624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8E0E-5FC3-474D-9623-9082E95005F8}" type="datetime1">
              <a:rPr kumimoji="1" lang="ja-JP" altLang="en-US" smtClean="0"/>
              <a:t>2020/7/25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79994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96FE-39C2-415B-8E6E-A08A535A7B5D}" type="datetime1">
              <a:rPr kumimoji="1" lang="ja-JP" altLang="en-US" smtClean="0"/>
              <a:t>2020/7/25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721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466D-D277-4CF3-A656-04B88B59A248}" type="datetime1">
              <a:rPr kumimoji="1" lang="ja-JP" altLang="en-US" smtClean="0"/>
              <a:t>2020/7/25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7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dirty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5929563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7695-780B-4A04-A74A-B3C6DCFE5F45}" type="datetime1">
              <a:rPr kumimoji="1" lang="ja-JP" altLang="en-US" smtClean="0"/>
              <a:t>2020/7/25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57693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C40E-C4CB-498B-90F1-9F4381B321C7}" type="datetime1">
              <a:rPr kumimoji="1" lang="ja-JP" altLang="en-US" smtClean="0"/>
              <a:t>2020/7/25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160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0F482-360D-408E-879E-8FE76102DA0B}" type="datetime1">
              <a:rPr kumimoji="1" lang="ja-JP" altLang="en-US" smtClean="0"/>
              <a:t>2020/7/25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97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C55B-4554-4A1F-9BBB-7A22D1A0EBBD}" type="datetime1">
              <a:rPr kumimoji="1" lang="ja-JP" altLang="en-US" smtClean="0"/>
              <a:t>2020/7/25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0536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3A2F-DCAE-41ED-8BF9-4D87BA79D5D7}" type="datetime1">
              <a:rPr kumimoji="1" lang="ja-JP" altLang="en-US" smtClean="0"/>
              <a:t>2020/7/25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4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991C-D204-4D7C-9DD6-2490926B5F2E}" type="datetime1">
              <a:rPr kumimoji="1" lang="ja-JP" altLang="en-US" smtClean="0"/>
              <a:t>2020/7/25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2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8E0E-5FC3-474D-9623-9082E95005F8}" type="datetime1">
              <a:rPr kumimoji="1" lang="ja-JP" altLang="en-US" smtClean="0"/>
              <a:t>2020/7/25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26058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96FE-39C2-415B-8E6E-A08A535A7B5D}" type="datetime1">
              <a:rPr kumimoji="1" lang="ja-JP" altLang="en-US" smtClean="0"/>
              <a:t>2020/7/25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904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dirty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3EBF-287C-49D2-8289-D4366588353D}" type="datetime1">
              <a:rPr kumimoji="1" lang="ja-JP" altLang="en-US" smtClean="0"/>
              <a:t>2020/7/25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651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D1851-4943-4D29-B153-35642A3D04B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908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D1851-4943-4D29-B153-35642A3D04B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554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girobots.com/blog-ai-ml-research-cnn-dn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girobots.com/blog-ai-ml-research-cnn-dnn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1084747"/>
            <a:ext cx="9141714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9143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AF52D95-7820-4498-B256-6F71D06ED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443" y="2076450"/>
            <a:ext cx="8013114" cy="1345134"/>
          </a:xfrm>
        </p:spPr>
        <p:txBody>
          <a:bodyPr anchor="ctr">
            <a:normAutofit/>
          </a:bodyPr>
          <a:lstStyle/>
          <a:p>
            <a:r>
              <a:rPr lang="en-US" altLang="ja-JP" b="1" dirty="0">
                <a:solidFill>
                  <a:srgbClr val="FFFFFF"/>
                </a:solidFill>
                <a:latin typeface="+mn-lt"/>
              </a:rPr>
              <a:t>Research on Building Evolutionary Deep Learning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133C2F5-7C7D-4A63-AD48-A2BAAF8DE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8681" y="4473360"/>
            <a:ext cx="7101908" cy="865639"/>
          </a:xfrm>
        </p:spPr>
        <p:txBody>
          <a:bodyPr anchor="ctr">
            <a:normAutofit/>
          </a:bodyPr>
          <a:lstStyle/>
          <a:p>
            <a:r>
              <a:rPr kumimoji="1" lang="en-US" altLang="ja-JP" sz="2400" dirty="0">
                <a:solidFill>
                  <a:srgbClr val="000000"/>
                </a:solidFill>
              </a:rPr>
              <a:t>B4</a:t>
            </a:r>
            <a:r>
              <a:rPr lang="ja-JP" altLang="en-US" sz="2400" dirty="0">
                <a:solidFill>
                  <a:srgbClr val="000000"/>
                </a:solidFill>
              </a:rPr>
              <a:t> </a:t>
            </a:r>
            <a:r>
              <a:rPr lang="en-US" altLang="ja-JP" sz="2400" dirty="0">
                <a:solidFill>
                  <a:srgbClr val="000000"/>
                </a:solidFill>
              </a:rPr>
              <a:t>Tatsuya</a:t>
            </a:r>
            <a:r>
              <a:rPr lang="ja-JP" altLang="en-US" sz="2400" dirty="0">
                <a:solidFill>
                  <a:srgbClr val="000000"/>
                </a:solidFill>
              </a:rPr>
              <a:t> </a:t>
            </a:r>
            <a:r>
              <a:rPr lang="en-US" altLang="ja-JP" sz="2400" dirty="0">
                <a:solidFill>
                  <a:srgbClr val="000000"/>
                </a:solidFill>
              </a:rPr>
              <a:t>Sugiyama</a:t>
            </a:r>
            <a:endParaRPr kumimoji="1" lang="ja-JP" altLang="en-US" sz="2400" dirty="0">
              <a:solidFill>
                <a:srgbClr val="000000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17AAEA9-DE53-4165-8904-47A47F03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0511" y="6223702"/>
            <a:ext cx="428046" cy="314067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C4CD1851-4943-4D29-B153-35642A3D04B9}" type="slidenum">
              <a:rPr kumimoji="1" lang="ja-JP" alt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</a:t>
            </a:fld>
            <a:endParaRPr kumimoji="1" lang="ja-JP" altLang="en-US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725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998AB-EBD5-4286-8E6E-5672A808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Proposed Method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FFDBFD-BCE5-417B-AAFA-F1C58EE99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200" dirty="0"/>
              <a:t>Differentiable Architecture</a:t>
            </a:r>
            <a:endParaRPr lang="ja-JP" altLang="ja-JP" sz="3200" dirty="0"/>
          </a:p>
          <a:p>
            <a:r>
              <a:rPr lang="en-US" altLang="ja-JP" sz="2800" dirty="0"/>
              <a:t>experimenting with various graph structure conditions on a cell</a:t>
            </a:r>
          </a:p>
          <a:p>
            <a:pPr marL="0" indent="0">
              <a:buNone/>
            </a:pPr>
            <a:endParaRPr lang="en-US" altLang="ja-JP" sz="2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87B513F-AB21-4FC3-AAE0-7589E8BC6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6D85024-3D52-412D-A31A-4CD3A099D89B}"/>
              </a:ext>
            </a:extLst>
          </p:cNvPr>
          <p:cNvSpPr txBox="1"/>
          <p:nvPr/>
        </p:nvSpPr>
        <p:spPr>
          <a:xfrm>
            <a:off x="632177" y="5905906"/>
            <a:ext cx="605931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 dirty="0">
                <a:ea typeface="ＭＳ Ｐゴシック"/>
              </a:rPr>
              <a:t>Hanxiao Liu and Karen Simonyan and Yiming Yang. </a:t>
            </a:r>
          </a:p>
          <a:p>
            <a:r>
              <a:rPr lang="en-US" altLang="ja-JP" dirty="0">
                <a:ea typeface="ＭＳ Ｐゴシック"/>
              </a:rPr>
              <a:t>Differentiable Architecture Search, 2018</a:t>
            </a:r>
            <a:endParaRPr lang="ja-JP" dirty="0"/>
          </a:p>
        </p:txBody>
      </p:sp>
    </p:spTree>
    <p:extLst>
      <p:ext uri="{BB962C8B-B14F-4D97-AF65-F5344CB8AC3E}">
        <p14:creationId xmlns:p14="http://schemas.microsoft.com/office/powerpoint/2010/main" val="1846458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998AB-EBD5-4286-8E6E-5672A808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Proposed Method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FFDBFD-BCE5-417B-AAFA-F1C58EE99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200" dirty="0"/>
              <a:t>Differentiable Architecture</a:t>
            </a:r>
            <a:endParaRPr lang="ja-JP" altLang="ja-JP" sz="3200" dirty="0"/>
          </a:p>
          <a:p>
            <a:r>
              <a:rPr lang="en-US" altLang="ja-JP" sz="2800" dirty="0"/>
              <a:t>experimenting with various graph structure conditions on a cell</a:t>
            </a:r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r>
              <a:rPr lang="en-US" altLang="ja-JP" sz="2800" dirty="0"/>
              <a:t>Select The best performing configuration</a:t>
            </a:r>
          </a:p>
          <a:p>
            <a:r>
              <a:rPr lang="en-US" altLang="ja-JP" sz="2800" dirty="0"/>
              <a:t>Confirm the generality in other problems.</a:t>
            </a:r>
            <a:endParaRPr lang="ja-JP" altLang="ja-JP" sz="2800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87B513F-AB21-4FC3-AAE0-7589E8BC6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24C564F4-3262-4CF5-9F6C-0956D57F8033}"/>
              </a:ext>
            </a:extLst>
          </p:cNvPr>
          <p:cNvSpPr/>
          <p:nvPr/>
        </p:nvSpPr>
        <p:spPr>
          <a:xfrm>
            <a:off x="3495554" y="3506757"/>
            <a:ext cx="740780" cy="995423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6D85024-3D52-412D-A31A-4CD3A099D89B}"/>
              </a:ext>
            </a:extLst>
          </p:cNvPr>
          <p:cNvSpPr txBox="1"/>
          <p:nvPr/>
        </p:nvSpPr>
        <p:spPr>
          <a:xfrm>
            <a:off x="632177" y="5905906"/>
            <a:ext cx="605931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 dirty="0">
                <a:ea typeface="ＭＳ Ｐゴシック"/>
              </a:rPr>
              <a:t>Hanxiao Liu and Karen Simonyan and Yiming Yang. </a:t>
            </a:r>
          </a:p>
          <a:p>
            <a:r>
              <a:rPr lang="en-US" altLang="ja-JP" dirty="0">
                <a:ea typeface="ＭＳ Ｐゴシック"/>
              </a:rPr>
              <a:t>Differentiable Architecture Search, 2018</a:t>
            </a:r>
            <a:endParaRPr lang="ja-JP" dirty="0"/>
          </a:p>
        </p:txBody>
      </p:sp>
    </p:spTree>
    <p:extLst>
      <p:ext uri="{BB962C8B-B14F-4D97-AF65-F5344CB8AC3E}">
        <p14:creationId xmlns:p14="http://schemas.microsoft.com/office/powerpoint/2010/main" val="2077271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7FFF8E-5976-412F-A84D-90A2580FE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Agenda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96148A-C56E-465D-889D-42A9AF4E5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</a:rPr>
              <a:t>Background</a:t>
            </a:r>
          </a:p>
          <a:p>
            <a:pPr marL="0" indent="0">
              <a:buNone/>
            </a:pP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</a:rPr>
              <a:t>Research Purpose</a:t>
            </a:r>
          </a:p>
          <a:p>
            <a:pPr marL="0" indent="0">
              <a:buNone/>
            </a:pP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</a:rPr>
              <a:t>Proposed Method</a:t>
            </a:r>
          </a:p>
          <a:p>
            <a:pPr marL="0" indent="0">
              <a:buNone/>
            </a:pPr>
            <a:r>
              <a:rPr lang="en-US" altLang="ja-JP" sz="3200" dirty="0"/>
              <a:t>Future Works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AAFA33-666B-4ABE-A3B7-90147C19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6070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B84D90-756A-4079-A579-FFE3F23C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Future Works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5DAA0D-9E0B-4036-A085-039E2E9D9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r>
              <a:rPr lang="en-US" altLang="ja-JP" sz="2800" dirty="0"/>
              <a:t>Explore the network for various architectures</a:t>
            </a:r>
          </a:p>
          <a:p>
            <a:pPr marL="0" indent="0">
              <a:buNone/>
            </a:pPr>
            <a:endParaRPr lang="en-US" altLang="ja-JP" sz="2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31FADAA-47C8-4E15-9A57-ECC9BCFA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2D88389-869E-4811-9F6E-41FDEA5EA203}"/>
              </a:ext>
            </a:extLst>
          </p:cNvPr>
          <p:cNvSpPr/>
          <p:nvPr/>
        </p:nvSpPr>
        <p:spPr>
          <a:xfrm>
            <a:off x="633845" y="2119586"/>
            <a:ext cx="2028332" cy="59030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r>
              <a:rPr lang="en-US" altLang="ja-JP" sz="2400" dirty="0"/>
              <a:t>Issue</a:t>
            </a:r>
          </a:p>
        </p:txBody>
      </p:sp>
    </p:spTree>
    <p:extLst>
      <p:ext uri="{BB962C8B-B14F-4D97-AF65-F5344CB8AC3E}">
        <p14:creationId xmlns:p14="http://schemas.microsoft.com/office/powerpoint/2010/main" val="3218343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B84D90-756A-4079-A579-FFE3F23C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Future Works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5DAA0D-9E0B-4036-A085-039E2E9D9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r>
              <a:rPr lang="en-US" altLang="ja-JP" sz="2800" dirty="0"/>
              <a:t>Explore the network for various architectures</a:t>
            </a:r>
          </a:p>
          <a:p>
            <a:pPr marL="0" indent="0">
              <a:buNone/>
            </a:pP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to build a general-purpose architecture search system</a:t>
            </a:r>
            <a:endParaRPr lang="ja-JP" altLang="ja-JP" sz="2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31FADAA-47C8-4E15-9A57-ECC9BCFA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2D88389-869E-4811-9F6E-41FDEA5EA203}"/>
              </a:ext>
            </a:extLst>
          </p:cNvPr>
          <p:cNvSpPr/>
          <p:nvPr/>
        </p:nvSpPr>
        <p:spPr>
          <a:xfrm>
            <a:off x="633845" y="2119586"/>
            <a:ext cx="2028332" cy="59030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r>
              <a:rPr lang="en-US" altLang="ja-JP" sz="2400" dirty="0"/>
              <a:t>Issue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C17EE57-51C9-4689-80D5-5F4A6A0BAC50}"/>
              </a:ext>
            </a:extLst>
          </p:cNvPr>
          <p:cNvSpPr/>
          <p:nvPr/>
        </p:nvSpPr>
        <p:spPr>
          <a:xfrm>
            <a:off x="633845" y="3709314"/>
            <a:ext cx="2028332" cy="590309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anchor="ctr">
            <a:normAutofit/>
          </a:bodyPr>
          <a:lstStyle/>
          <a:p>
            <a:pPr algn="ctr"/>
            <a:r>
              <a:rPr lang="en-US" altLang="ja-JP" sz="2400" dirty="0"/>
              <a:t>In the Future</a:t>
            </a:r>
          </a:p>
        </p:txBody>
      </p:sp>
    </p:spTree>
    <p:extLst>
      <p:ext uri="{BB962C8B-B14F-4D97-AF65-F5344CB8AC3E}">
        <p14:creationId xmlns:p14="http://schemas.microsoft.com/office/powerpoint/2010/main" val="2280866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EB8DA1-BA47-4BC9-A475-561F144AE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45" y="2766219"/>
            <a:ext cx="7886700" cy="1325562"/>
          </a:xfrm>
        </p:spPr>
        <p:txBody>
          <a:bodyPr>
            <a:normAutofit/>
          </a:bodyPr>
          <a:lstStyle/>
          <a:p>
            <a:pPr algn="ctr"/>
            <a:r>
              <a:rPr lang="en-US" altLang="ja-JP" dirty="0"/>
              <a:t>Thank you for your kindly attention</a:t>
            </a:r>
            <a:endParaRPr lang="ja-JP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E7C3AE-6284-4CA9-A9BA-CEE05734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dirty="0" smtClean="0"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715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7FFF8E-5976-412F-A84D-90A2580FE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Agenda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96148A-C56E-465D-889D-42A9AF4E5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200" dirty="0"/>
              <a:t>Background</a:t>
            </a:r>
          </a:p>
          <a:p>
            <a:pPr marL="0" indent="0">
              <a:buNone/>
            </a:pP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</a:rPr>
              <a:t>Research Purpose</a:t>
            </a:r>
          </a:p>
          <a:p>
            <a:pPr marL="0" indent="0">
              <a:buNone/>
            </a:pP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</a:rPr>
              <a:t>Proposed Method</a:t>
            </a:r>
          </a:p>
          <a:p>
            <a:pPr marL="0" indent="0">
              <a:buNone/>
            </a:pP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</a:rPr>
              <a:t>Future Works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AAFA33-666B-4ABE-A3B7-90147C19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342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C25C03-AC73-4989-AB77-12B8BDAFF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+mj-lt"/>
                <a:cs typeface="+mj-lt"/>
              </a:rPr>
              <a:t>Background</a:t>
            </a:r>
            <a:endParaRPr lang="ja-JP" altLang="en-US" dirty="0">
              <a:ea typeface="+mj-lt"/>
              <a:cs typeface="+mj-l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9F0EDA-DAD1-4BBF-B337-B8A87C44D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ja-JP" sz="3600" dirty="0">
                <a:ea typeface="+mj-lt"/>
                <a:cs typeface="+mj-lt"/>
              </a:rPr>
              <a:t>Deep Neural Network</a:t>
            </a:r>
            <a:endParaRPr lang="en-US" altLang="ja-JP" sz="3600" dirty="0">
              <a:ea typeface="ＭＳ Ｐゴシック"/>
            </a:endParaRPr>
          </a:p>
          <a:p>
            <a:r>
              <a:rPr lang="en-US" altLang="ja-JP" sz="2800" dirty="0">
                <a:solidFill>
                  <a:schemeClr val="accent2">
                    <a:lumMod val="75000"/>
                  </a:schemeClr>
                </a:solidFill>
                <a:ea typeface="ＭＳ Ｐゴシック"/>
              </a:rPr>
              <a:t>Success in Image, Speech, and Natural Language Problems</a:t>
            </a:r>
            <a:endParaRPr lang="ja-JP" altLang="en-US" sz="2800" dirty="0">
              <a:solidFill>
                <a:schemeClr val="accent2">
                  <a:lumMod val="75000"/>
                </a:schemeClr>
              </a:solidFill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B95118-52DB-4F95-8296-87178BF4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6" name="図 6" descr="テキスト, 地図 が含まれている画像&#10;&#10;説明は自動で生成されたものです">
            <a:extLst>
              <a:ext uri="{FF2B5EF4-FFF2-40B4-BE49-F238E27FC236}">
                <a16:creationId xmlns:a16="http://schemas.microsoft.com/office/drawing/2014/main" id="{6739D218-C8AD-459B-8E0F-503D0D80D2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61"/>
          <a:stretch/>
        </p:blipFill>
        <p:spPr>
          <a:xfrm>
            <a:off x="4703233" y="4484543"/>
            <a:ext cx="3815644" cy="1580591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E7BE1E6-744E-44A9-BA4D-6D6498CD5117}"/>
              </a:ext>
            </a:extLst>
          </p:cNvPr>
          <p:cNvSpPr txBox="1"/>
          <p:nvPr/>
        </p:nvSpPr>
        <p:spPr>
          <a:xfrm>
            <a:off x="4572000" y="6059860"/>
            <a:ext cx="422586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https://agirobots.com/blog-ai-ml-research-cnn-dnn/</a:t>
            </a:r>
            <a:endParaRPr lang="en-US" altLang="ja-JP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2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C25C03-AC73-4989-AB77-12B8BDAFF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+mj-lt"/>
                <a:cs typeface="+mj-lt"/>
              </a:rPr>
              <a:t>Background</a:t>
            </a:r>
            <a:endParaRPr lang="ja-JP" altLang="en-US" dirty="0">
              <a:ea typeface="+mj-lt"/>
              <a:cs typeface="+mj-l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9F0EDA-DAD1-4BBF-B337-B8A87C44D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ja-JP" sz="3600" dirty="0">
                <a:ea typeface="+mj-lt"/>
                <a:cs typeface="+mj-lt"/>
              </a:rPr>
              <a:t>Deep Neural Network</a:t>
            </a:r>
            <a:endParaRPr lang="en-US" altLang="ja-JP" sz="3600" dirty="0">
              <a:ea typeface="ＭＳ Ｐゴシック"/>
            </a:endParaRPr>
          </a:p>
          <a:p>
            <a:r>
              <a:rPr lang="en-US" altLang="ja-JP" sz="2800" dirty="0">
                <a:solidFill>
                  <a:schemeClr val="accent2">
                    <a:lumMod val="75000"/>
                  </a:schemeClr>
                </a:solidFill>
                <a:ea typeface="ＭＳ Ｐゴシック"/>
              </a:rPr>
              <a:t>Success in Image, Speech, and Natural Language Problems</a:t>
            </a:r>
          </a:p>
          <a:p>
            <a:r>
              <a:rPr lang="en-US" altLang="ja-JP" sz="2800" dirty="0">
                <a:solidFill>
                  <a:schemeClr val="accent5">
                    <a:lumMod val="75000"/>
                  </a:schemeClr>
                </a:solidFill>
                <a:ea typeface="ＭＳ Ｐゴシック"/>
              </a:rPr>
              <a:t>Design is manual.</a:t>
            </a:r>
            <a:endParaRPr lang="ja-JP" altLang="en-US" sz="2800" dirty="0">
              <a:solidFill>
                <a:schemeClr val="accent5">
                  <a:lumMod val="75000"/>
                </a:schemeClr>
              </a:solidFill>
              <a:ea typeface="ＭＳ Ｐゴシック"/>
              <a:cs typeface="Calibri"/>
            </a:endParaRPr>
          </a:p>
          <a:p>
            <a:r>
              <a:rPr lang="en-US" altLang="ja-JP" sz="2800" dirty="0">
                <a:ea typeface="ＭＳ Ｐゴシック"/>
                <a:cs typeface="Calibri"/>
              </a:rPr>
              <a:t>We want to automate it.</a:t>
            </a:r>
            <a:endParaRPr lang="ja-JP" altLang="en-US" sz="2800" dirty="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B95118-52DB-4F95-8296-87178BF4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6" name="図 6" descr="テキスト, 地図 が含まれている画像&#10;&#10;説明は自動で生成されたものです">
            <a:extLst>
              <a:ext uri="{FF2B5EF4-FFF2-40B4-BE49-F238E27FC236}">
                <a16:creationId xmlns:a16="http://schemas.microsoft.com/office/drawing/2014/main" id="{6739D218-C8AD-459B-8E0F-503D0D80D2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61"/>
          <a:stretch/>
        </p:blipFill>
        <p:spPr>
          <a:xfrm>
            <a:off x="4703233" y="4484543"/>
            <a:ext cx="3815644" cy="1580591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E7BE1E6-744E-44A9-BA4D-6D6498CD5117}"/>
              </a:ext>
            </a:extLst>
          </p:cNvPr>
          <p:cNvSpPr txBox="1"/>
          <p:nvPr/>
        </p:nvSpPr>
        <p:spPr>
          <a:xfrm>
            <a:off x="4572000" y="6059860"/>
            <a:ext cx="422586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https://agirobots.com/blog-ai-ml-research-cnn-dnn/</a:t>
            </a:r>
            <a:endParaRPr lang="en-US" altLang="ja-JP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72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0E4159-E316-4FD7-A607-DA60A522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8F3FC0-EDA8-4C80-B137-FEB9780A7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600" dirty="0"/>
              <a:t>Neural Architecture Search</a:t>
            </a:r>
          </a:p>
          <a:p>
            <a:r>
              <a:rPr lang="en-US" altLang="ja-JP" sz="2800" dirty="0"/>
              <a:t>one of the Automated Machine Learning methods</a:t>
            </a:r>
          </a:p>
          <a:p>
            <a:r>
              <a:rPr lang="en-US" altLang="ja-JP" sz="2800" dirty="0"/>
              <a:t>to optimize the network architecture by network</a:t>
            </a:r>
            <a:endParaRPr lang="ja-JP" altLang="ja-JP" sz="2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E831D68-4742-4ECC-BB85-A1ED0D5F4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26F18FA-6DE2-4246-AA14-56F1DE9C97ED}"/>
              </a:ext>
            </a:extLst>
          </p:cNvPr>
          <p:cNvSpPr txBox="1"/>
          <p:nvPr/>
        </p:nvSpPr>
        <p:spPr>
          <a:xfrm>
            <a:off x="632177" y="5905906"/>
            <a:ext cx="605931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 dirty="0">
                <a:ea typeface="ＭＳ Ｐゴシック"/>
              </a:rPr>
              <a:t>Barret Zoph and Quoc V. Le. </a:t>
            </a:r>
            <a:r>
              <a:rPr lang="en-US" dirty="0">
                <a:ea typeface="+mn-lt"/>
                <a:cs typeface="+mn-lt"/>
              </a:rPr>
              <a:t>Neural Architecture Search with Reinforcement Learning 2016 </a:t>
            </a:r>
            <a:endParaRPr lang="ja-JP" dirty="0"/>
          </a:p>
        </p:txBody>
      </p:sp>
      <p:pic>
        <p:nvPicPr>
          <p:cNvPr id="6" name="図 6" descr="白いバックグラウンドのスクリーンショット&#10;&#10;説明は自動で生成されたものです">
            <a:extLst>
              <a:ext uri="{FF2B5EF4-FFF2-40B4-BE49-F238E27FC236}">
                <a16:creationId xmlns:a16="http://schemas.microsoft.com/office/drawing/2014/main" id="{E49771B8-4733-42F5-A0EB-39A5102C3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221" y="3965039"/>
            <a:ext cx="3339557" cy="176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709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7FFF8E-5976-412F-A84D-90A2580FE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Agenda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96148A-C56E-465D-889D-42A9AF4E5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</a:rPr>
              <a:t>Background</a:t>
            </a:r>
          </a:p>
          <a:p>
            <a:pPr marL="0" indent="0">
              <a:buNone/>
            </a:pPr>
            <a:r>
              <a:rPr lang="en-US" altLang="ja-JP" sz="3200" dirty="0"/>
              <a:t>Research Purpose</a:t>
            </a:r>
          </a:p>
          <a:p>
            <a:pPr marL="0" indent="0">
              <a:buNone/>
            </a:pP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</a:rPr>
              <a:t>Proposed Method</a:t>
            </a:r>
          </a:p>
          <a:p>
            <a:pPr marL="0" indent="0">
              <a:buNone/>
            </a:pP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</a:rPr>
              <a:t>Future Works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AAFA33-666B-4ABE-A3B7-90147C19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2877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C2C104-9ABD-4633-BE2F-26710B7E2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Research Purpose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AA3EA4-BD93-4D06-BEF6-CE5E711A5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r>
              <a:rPr lang="en-US" altLang="ja-JP" sz="2800" dirty="0"/>
              <a:t>computation time (2000 GPU-days)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F502230-F07F-44EC-A3C8-37BEC15ED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77888F2-81F0-40C2-A93D-BE2CA6669E70}"/>
              </a:ext>
            </a:extLst>
          </p:cNvPr>
          <p:cNvSpPr/>
          <p:nvPr/>
        </p:nvSpPr>
        <p:spPr>
          <a:xfrm>
            <a:off x="633845" y="2119586"/>
            <a:ext cx="3208950" cy="5903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r>
              <a:rPr lang="en-US" altLang="ja-JP" sz="2400" dirty="0"/>
              <a:t>Disadvantage of NAS</a:t>
            </a:r>
          </a:p>
        </p:txBody>
      </p:sp>
      <p:pic>
        <p:nvPicPr>
          <p:cNvPr id="6" name="図 6" descr="白いバックグラウンドのスクリーンショット&#10;&#10;説明は自動で生成されたものです">
            <a:extLst>
              <a:ext uri="{FF2B5EF4-FFF2-40B4-BE49-F238E27FC236}">
                <a16:creationId xmlns:a16="http://schemas.microsoft.com/office/drawing/2014/main" id="{A7110D12-6E6C-4650-9323-10034AB4F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221" y="4148106"/>
            <a:ext cx="3339557" cy="176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40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C2C104-9ABD-4633-BE2F-26710B7E2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Research Purpose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AA3EA4-BD93-4D06-BEF6-CE5E711A5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r>
              <a:rPr lang="en-US" altLang="ja-JP" sz="2800" dirty="0"/>
              <a:t>short training time vs network flexibility </a:t>
            </a:r>
          </a:p>
          <a:p>
            <a:r>
              <a:rPr lang="en-US" altLang="ja-JP" sz="2800" dirty="0"/>
              <a:t>to find an appropriate constraint in shorter time.</a:t>
            </a:r>
            <a:endParaRPr lang="ja-JP" altLang="ja-JP" sz="2800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F502230-F07F-44EC-A3C8-37BEC15ED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CABFB78-90FB-4336-86A1-CDCE33EFAE0D}"/>
              </a:ext>
            </a:extLst>
          </p:cNvPr>
          <p:cNvSpPr/>
          <p:nvPr/>
        </p:nvSpPr>
        <p:spPr>
          <a:xfrm>
            <a:off x="633845" y="2119586"/>
            <a:ext cx="2028332" cy="59030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r>
              <a:rPr lang="en-US" altLang="ja-JP" sz="2400" dirty="0"/>
              <a:t>Purpose</a:t>
            </a:r>
          </a:p>
        </p:txBody>
      </p:sp>
    </p:spTree>
    <p:extLst>
      <p:ext uri="{BB962C8B-B14F-4D97-AF65-F5344CB8AC3E}">
        <p14:creationId xmlns:p14="http://schemas.microsoft.com/office/powerpoint/2010/main" val="1002885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7FFF8E-5976-412F-A84D-90A2580FE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Agenda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96148A-C56E-465D-889D-42A9AF4E5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</a:rPr>
              <a:t>Background</a:t>
            </a:r>
          </a:p>
          <a:p>
            <a:pPr marL="0" indent="0">
              <a:buNone/>
            </a:pP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</a:rPr>
              <a:t>Research Purpose</a:t>
            </a:r>
          </a:p>
          <a:p>
            <a:pPr marL="0" indent="0">
              <a:buNone/>
            </a:pPr>
            <a:r>
              <a:rPr lang="en-US" altLang="ja-JP" sz="3200" dirty="0"/>
              <a:t>Proposed Method</a:t>
            </a:r>
          </a:p>
          <a:p>
            <a:pPr marL="0" indent="0">
              <a:buNone/>
            </a:pP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</a:rPr>
              <a:t>Future Works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AAFA33-666B-4ABE-A3B7-90147C19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640899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インテグラル</Template>
  <TotalTime>10109</TotalTime>
  <Words>668</Words>
  <Application>Microsoft Office PowerPoint</Application>
  <PresentationFormat>画面に合わせる (4:3)</PresentationFormat>
  <Paragraphs>127</Paragraphs>
  <Slides>15</Slides>
  <Notes>14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15</vt:i4>
      </vt:variant>
    </vt:vector>
  </HeadingPairs>
  <TitlesOfParts>
    <vt:vector size="23" baseType="lpstr">
      <vt:lpstr>ＭＳ Ｐゴシック</vt:lpstr>
      <vt:lpstr>游ゴシック</vt:lpstr>
      <vt:lpstr>Arial</vt:lpstr>
      <vt:lpstr>Calibri</vt:lpstr>
      <vt:lpstr>Calibri Light</vt:lpstr>
      <vt:lpstr>Wingdings 2</vt:lpstr>
      <vt:lpstr>HDOfficeLightV0</vt:lpstr>
      <vt:lpstr>1_HDOfficeLightV0</vt:lpstr>
      <vt:lpstr>Research on Building Evolutionary Deep Learning</vt:lpstr>
      <vt:lpstr>Agenda</vt:lpstr>
      <vt:lpstr>Background</vt:lpstr>
      <vt:lpstr>Background</vt:lpstr>
      <vt:lpstr>Background</vt:lpstr>
      <vt:lpstr>Agenda</vt:lpstr>
      <vt:lpstr>Research Purpose</vt:lpstr>
      <vt:lpstr>Research Purpose</vt:lpstr>
      <vt:lpstr>Agenda</vt:lpstr>
      <vt:lpstr>Proposed Method</vt:lpstr>
      <vt:lpstr>Proposed Method</vt:lpstr>
      <vt:lpstr>Agenda</vt:lpstr>
      <vt:lpstr>Future Works</vt:lpstr>
      <vt:lpstr>Future Works</vt:lpstr>
      <vt:lpstr>Thank you for your kindly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Tatsuya Sugiyama</dc:creator>
  <cp:lastModifiedBy>Tatsuya Sugiyama</cp:lastModifiedBy>
  <cp:revision>852</cp:revision>
  <dcterms:created xsi:type="dcterms:W3CDTF">2020-07-04T08:05:41Z</dcterms:created>
  <dcterms:modified xsi:type="dcterms:W3CDTF">2020-07-26T22:33:38Z</dcterms:modified>
</cp:coreProperties>
</file>