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1"/>
  </p:notesMasterIdLst>
  <p:sldIdLst>
    <p:sldId id="256" r:id="rId2"/>
    <p:sldId id="257" r:id="rId3"/>
    <p:sldId id="380" r:id="rId4"/>
    <p:sldId id="364" r:id="rId5"/>
    <p:sldId id="365" r:id="rId6"/>
    <p:sldId id="366" r:id="rId7"/>
    <p:sldId id="371" r:id="rId8"/>
    <p:sldId id="271" r:id="rId9"/>
    <p:sldId id="367" r:id="rId10"/>
    <p:sldId id="379" r:id="rId11"/>
    <p:sldId id="368" r:id="rId12"/>
    <p:sldId id="372" r:id="rId13"/>
    <p:sldId id="268" r:id="rId14"/>
    <p:sldId id="378" r:id="rId15"/>
    <p:sldId id="382" r:id="rId16"/>
    <p:sldId id="348" r:id="rId17"/>
    <p:sldId id="377" r:id="rId18"/>
    <p:sldId id="362" r:id="rId19"/>
    <p:sldId id="376" r:id="rId20"/>
    <p:sldId id="299" r:id="rId21"/>
    <p:sldId id="373" r:id="rId22"/>
    <p:sldId id="351" r:id="rId23"/>
    <p:sldId id="363" r:id="rId24"/>
    <p:sldId id="375" r:id="rId25"/>
    <p:sldId id="381" r:id="rId26"/>
    <p:sldId id="374" r:id="rId27"/>
    <p:sldId id="369" r:id="rId28"/>
    <p:sldId id="370" r:id="rId29"/>
    <p:sldId id="307"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タイトル" id="{03820061-E3CC-42A9-8330-98D9C26F3D1D}">
          <p14:sldIdLst>
            <p14:sldId id="256"/>
            <p14:sldId id="257"/>
          </p14:sldIdLst>
        </p14:section>
        <p14:section name="はじめに" id="{0598FECD-E93F-4FFB-AFEE-5DE91CA5738F}">
          <p14:sldIdLst>
            <p14:sldId id="380"/>
            <p14:sldId id="364"/>
            <p14:sldId id="365"/>
            <p14:sldId id="366"/>
          </p14:sldIdLst>
        </p14:section>
        <p14:section name="要素技術" id="{EE83B1E2-0330-4337-AB88-FC9E9652B20E}">
          <p14:sldIdLst>
            <p14:sldId id="371"/>
            <p14:sldId id="271"/>
            <p14:sldId id="367"/>
            <p14:sldId id="379"/>
            <p14:sldId id="368"/>
          </p14:sldIdLst>
        </p14:section>
        <p14:section name="問題" id="{5DF14365-912A-421F-88AF-4ABB7DE19D81}">
          <p14:sldIdLst>
            <p14:sldId id="372"/>
            <p14:sldId id="268"/>
          </p14:sldIdLst>
        </p14:section>
        <p14:section name="実験" id="{C2EA450A-6529-4ED3-82D8-59D81AEA30EC}">
          <p14:sldIdLst>
            <p14:sldId id="378"/>
            <p14:sldId id="382"/>
            <p14:sldId id="348"/>
            <p14:sldId id="377"/>
            <p14:sldId id="362"/>
            <p14:sldId id="376"/>
            <p14:sldId id="299"/>
            <p14:sldId id="373"/>
            <p14:sldId id="351"/>
            <p14:sldId id="363"/>
            <p14:sldId id="375"/>
            <p14:sldId id="381"/>
          </p14:sldIdLst>
        </p14:section>
        <p14:section name="まとめ" id="{5FBA91C0-6D67-487B-815A-0984769D4D87}">
          <p14:sldIdLst>
            <p14:sldId id="374"/>
            <p14:sldId id="369"/>
            <p14:sldId id="370"/>
            <p14:sldId id="307"/>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tsuya Sugiyama" initials="TS" lastIdx="1" clrIdx="0">
    <p:extLst>
      <p:ext uri="{19B8F6BF-5375-455C-9EA6-DF929625EA0E}">
        <p15:presenceInfo xmlns:p15="http://schemas.microsoft.com/office/powerpoint/2012/main" userId="Tatsuya Sugiyam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A233"/>
    <a:srgbClr val="E48312"/>
    <a:srgbClr val="E7E7E7"/>
    <a:srgbClr val="EFC130"/>
    <a:srgbClr val="FFFFFF"/>
    <a:srgbClr val="EF9B35"/>
    <a:srgbClr val="639729"/>
    <a:srgbClr val="404040"/>
    <a:srgbClr val="A791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660B408-B3CF-4A94-85FC-2B1E0A45F4A2}" styleName="濃色スタイル 2 - アクセント 1/アクセント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67" autoAdjust="0"/>
    <p:restoredTop sz="75668" autoAdjust="0"/>
  </p:normalViewPr>
  <p:slideViewPr>
    <p:cSldViewPr snapToGrid="0">
      <p:cViewPr>
        <p:scale>
          <a:sx n="100" d="100"/>
          <a:sy n="100" d="100"/>
        </p:scale>
        <p:origin x="1776" y="-126"/>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50FAFA-3A1B-48CF-91FE-AA87330BE1CA}" type="datetimeFigureOut">
              <a:rPr kumimoji="1" lang="ja-JP" altLang="en-US" smtClean="0"/>
              <a:t>2021/6/25</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0587E7-E4E0-444A-8778-95544D215363}" type="slidenum">
              <a:rPr kumimoji="1" lang="ja-JP" altLang="en-US" smtClean="0"/>
              <a:t>‹#›</a:t>
            </a:fld>
            <a:endParaRPr kumimoji="1" lang="ja-JP" altLang="en-US"/>
          </a:p>
        </p:txBody>
      </p:sp>
    </p:spTree>
    <p:extLst>
      <p:ext uri="{BB962C8B-B14F-4D97-AF65-F5344CB8AC3E}">
        <p14:creationId xmlns:p14="http://schemas.microsoft.com/office/powerpoint/2010/main" val="101500430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近年自然言語の分野では人を超える</a:t>
            </a:r>
            <a:r>
              <a:rPr kumimoji="1" lang="en-US" altLang="ja-JP" dirty="0"/>
              <a:t>AI</a:t>
            </a:r>
            <a:r>
              <a:rPr kumimoji="1" lang="ja-JP" altLang="en-US" dirty="0"/>
              <a:t>が登場し中でも</a:t>
            </a:r>
            <a:r>
              <a:rPr kumimoji="1" lang="en-US" altLang="ja-JP" dirty="0"/>
              <a:t>, GPT-3</a:t>
            </a:r>
            <a:r>
              <a:rPr kumimoji="1" lang="ja-JP" altLang="en-US" dirty="0"/>
              <a:t>は機械だとわからないという危険性を持ったモデルとして注目を集めています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4</a:t>
            </a:fld>
            <a:endParaRPr kumimoji="1" lang="ja-JP" altLang="en-US"/>
          </a:p>
        </p:txBody>
      </p:sp>
    </p:spTree>
    <p:extLst>
      <p:ext uri="{BB962C8B-B14F-4D97-AF65-F5344CB8AC3E}">
        <p14:creationId xmlns:p14="http://schemas.microsoft.com/office/powerpoint/2010/main" val="5119036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a:t>
            </a:r>
            <a:r>
              <a:rPr kumimoji="1" lang="en-US" altLang="ja-JP" dirty="0"/>
              <a:t>Manga109</a:t>
            </a:r>
            <a:r>
              <a:rPr kumimoji="1" lang="ja-JP" altLang="en-US" dirty="0"/>
              <a:t>のセリフデータを</a:t>
            </a:r>
            <a:r>
              <a:rPr kumimoji="1" lang="en-US" altLang="ja-JP" dirty="0"/>
              <a:t>S_1, S_2, </a:t>
            </a:r>
            <a:r>
              <a:rPr kumimoji="1" lang="en-US" altLang="ja-JP" dirty="0" err="1"/>
              <a:t>S_n</a:t>
            </a:r>
            <a:r>
              <a:rPr kumimoji="1" lang="ja-JP" altLang="en-US" dirty="0"/>
              <a:t>として</a:t>
            </a:r>
            <a:r>
              <a:rPr kumimoji="1" lang="en-US" altLang="ja-JP" dirty="0"/>
              <a:t>, </a:t>
            </a:r>
            <a:r>
              <a:rPr kumimoji="1" lang="ja-JP" altLang="en-US" dirty="0"/>
              <a:t>連続する２文を実際のデータ，</a:t>
            </a:r>
            <a:r>
              <a:rPr kumimoji="1" lang="en-US" altLang="ja-JP" dirty="0"/>
              <a:t>GPT-2</a:t>
            </a:r>
            <a:r>
              <a:rPr kumimoji="1" lang="ja-JP" altLang="en-US" dirty="0"/>
              <a:t>で次の文章を推測した</a:t>
            </a:r>
            <a:r>
              <a:rPr kumimoji="1" lang="en-US" altLang="ja-JP" dirty="0"/>
              <a:t>S’</a:t>
            </a:r>
            <a:r>
              <a:rPr kumimoji="1" lang="ja-JP" altLang="en-US" dirty="0"/>
              <a:t>を含んだ</a:t>
            </a:r>
            <a:r>
              <a:rPr kumimoji="1" lang="en-US" altLang="ja-JP" dirty="0"/>
              <a:t>2</a:t>
            </a:r>
            <a:r>
              <a:rPr kumimoji="1" lang="ja-JP" altLang="en-US" dirty="0"/>
              <a:t>文を生成データとして</a:t>
            </a:r>
            <a:r>
              <a:rPr kumimoji="1" lang="en-US" altLang="ja-JP" dirty="0"/>
              <a:t>, </a:t>
            </a:r>
            <a:r>
              <a:rPr kumimoji="1" lang="ja-JP" altLang="en-US" dirty="0"/>
              <a:t>データセットを作成しました</a:t>
            </a:r>
            <a:r>
              <a:rPr kumimoji="1" lang="en-US" altLang="ja-JP" dirty="0"/>
              <a:t>.</a:t>
            </a:r>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15</a:t>
            </a:fld>
            <a:endParaRPr kumimoji="1" lang="ja-JP" altLang="en-US"/>
          </a:p>
        </p:txBody>
      </p:sp>
    </p:spTree>
    <p:extLst>
      <p:ext uri="{BB962C8B-B14F-4D97-AF65-F5344CB8AC3E}">
        <p14:creationId xmlns:p14="http://schemas.microsoft.com/office/powerpoint/2010/main" val="238186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a:t>
            </a:r>
            <a:r>
              <a:rPr kumimoji="1" lang="en-US" altLang="ja-JP" dirty="0"/>
              <a:t>Manga109</a:t>
            </a:r>
            <a:r>
              <a:rPr kumimoji="1" lang="ja-JP" altLang="en-US" dirty="0"/>
              <a:t>のセリフデータを</a:t>
            </a:r>
            <a:r>
              <a:rPr kumimoji="1" lang="en-US" altLang="ja-JP" dirty="0"/>
              <a:t>S_1, S_2, </a:t>
            </a:r>
            <a:r>
              <a:rPr kumimoji="1" lang="en-US" altLang="ja-JP" dirty="0" err="1"/>
              <a:t>S_n</a:t>
            </a:r>
            <a:r>
              <a:rPr kumimoji="1" lang="ja-JP" altLang="en-US" dirty="0"/>
              <a:t>として</a:t>
            </a:r>
            <a:r>
              <a:rPr kumimoji="1" lang="en-US" altLang="ja-JP" dirty="0"/>
              <a:t>, </a:t>
            </a:r>
            <a:r>
              <a:rPr kumimoji="1" lang="ja-JP" altLang="en-US" dirty="0"/>
              <a:t>連続する２文を実際のデータ，</a:t>
            </a:r>
            <a:r>
              <a:rPr kumimoji="1" lang="en-US" altLang="ja-JP" dirty="0"/>
              <a:t>GPT-2</a:t>
            </a:r>
            <a:r>
              <a:rPr kumimoji="1" lang="ja-JP" altLang="en-US" dirty="0"/>
              <a:t>で次の文章を推測した</a:t>
            </a:r>
            <a:r>
              <a:rPr kumimoji="1" lang="en-US" altLang="ja-JP" dirty="0"/>
              <a:t>S’</a:t>
            </a:r>
            <a:r>
              <a:rPr kumimoji="1" lang="ja-JP" altLang="en-US" dirty="0"/>
              <a:t>を含んだ</a:t>
            </a:r>
            <a:r>
              <a:rPr kumimoji="1" lang="en-US" altLang="ja-JP" dirty="0"/>
              <a:t>2</a:t>
            </a:r>
            <a:r>
              <a:rPr kumimoji="1" lang="ja-JP" altLang="en-US" dirty="0"/>
              <a:t>文を生成データとして</a:t>
            </a:r>
            <a:r>
              <a:rPr kumimoji="1" lang="en-US" altLang="ja-JP" dirty="0"/>
              <a:t>, </a:t>
            </a:r>
            <a:r>
              <a:rPr kumimoji="1" lang="ja-JP" altLang="en-US" dirty="0"/>
              <a:t>データセットを作成しました</a:t>
            </a:r>
            <a:r>
              <a:rPr kumimoji="1" lang="en-US" altLang="ja-JP" dirty="0"/>
              <a:t>.</a:t>
            </a:r>
          </a:p>
          <a:p>
            <a:r>
              <a:rPr kumimoji="1" lang="ja-JP" altLang="en-US" dirty="0"/>
              <a:t>文と文の間は</a:t>
            </a:r>
            <a:r>
              <a:rPr kumimoji="1" lang="en-US" altLang="ja-JP" dirty="0"/>
              <a:t>[SEP]</a:t>
            </a:r>
            <a:r>
              <a:rPr kumimoji="1" lang="ja-JP" altLang="en-US" dirty="0"/>
              <a:t>トークンで結合しました</a:t>
            </a:r>
            <a:r>
              <a:rPr kumimoji="1" lang="en-US" altLang="ja-JP" dirty="0"/>
              <a:t>.</a:t>
            </a:r>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16</a:t>
            </a:fld>
            <a:endParaRPr kumimoji="1" lang="ja-JP" altLang="en-US"/>
          </a:p>
        </p:txBody>
      </p:sp>
    </p:spTree>
    <p:extLst>
      <p:ext uri="{BB962C8B-B14F-4D97-AF65-F5344CB8AC3E}">
        <p14:creationId xmlns:p14="http://schemas.microsoft.com/office/powerpoint/2010/main" val="15046944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GPT-2</a:t>
            </a:r>
            <a:r>
              <a:rPr kumimoji="1" lang="ja-JP" altLang="en-US" dirty="0"/>
              <a:t>による生成では</a:t>
            </a:r>
            <a:r>
              <a:rPr kumimoji="1" lang="en-US" altLang="ja-JP" dirty="0"/>
              <a:t>, </a:t>
            </a:r>
            <a:r>
              <a:rPr kumimoji="1" lang="ja-JP" altLang="en-US" dirty="0"/>
              <a:t>生成文の句点までを１文とし</a:t>
            </a:r>
            <a:r>
              <a:rPr kumimoji="1" lang="en-US" altLang="ja-JP" dirty="0"/>
              <a:t>, [SEP], [EOS]</a:t>
            </a:r>
            <a:r>
              <a:rPr kumimoji="1" lang="ja-JP" altLang="en-US" dirty="0"/>
              <a:t>などのトークンは削除したものを</a:t>
            </a:r>
            <a:r>
              <a:rPr kumimoji="1" lang="en-US" altLang="ja-JP" dirty="0"/>
              <a:t>S’</a:t>
            </a:r>
            <a:r>
              <a:rPr kumimoji="1" lang="ja-JP" altLang="en-US" dirty="0"/>
              <a:t>としました</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17</a:t>
            </a:fld>
            <a:endParaRPr kumimoji="1" lang="ja-JP" altLang="en-US"/>
          </a:p>
        </p:txBody>
      </p:sp>
    </p:spTree>
    <p:extLst>
      <p:ext uri="{BB962C8B-B14F-4D97-AF65-F5344CB8AC3E}">
        <p14:creationId xmlns:p14="http://schemas.microsoft.com/office/powerpoint/2010/main" val="3396904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実際のデータはラベル</a:t>
            </a:r>
            <a:r>
              <a:rPr kumimoji="1" lang="en-US" altLang="ja-JP" dirty="0"/>
              <a:t>1, </a:t>
            </a:r>
            <a:r>
              <a:rPr kumimoji="1" lang="ja-JP" altLang="en-US" dirty="0"/>
              <a:t>生成データはラベル</a:t>
            </a:r>
            <a:r>
              <a:rPr kumimoji="1" lang="en-US" altLang="ja-JP" dirty="0"/>
              <a:t>0</a:t>
            </a:r>
            <a:r>
              <a:rPr kumimoji="1" lang="ja-JP" altLang="en-US" dirty="0"/>
              <a:t>として，２値分類問題を</a:t>
            </a:r>
            <a:r>
              <a:rPr kumimoji="1" lang="en-US" altLang="ja-JP" dirty="0"/>
              <a:t>BERT</a:t>
            </a:r>
            <a:r>
              <a:rPr kumimoji="1" lang="ja-JP" altLang="en-US" dirty="0"/>
              <a:t>で学習します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18</a:t>
            </a:fld>
            <a:endParaRPr kumimoji="1" lang="ja-JP" altLang="en-US"/>
          </a:p>
        </p:txBody>
      </p:sp>
    </p:spTree>
    <p:extLst>
      <p:ext uri="{BB962C8B-B14F-4D97-AF65-F5344CB8AC3E}">
        <p14:creationId xmlns:p14="http://schemas.microsoft.com/office/powerpoint/2010/main" val="41388351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GPT-2</a:t>
            </a:r>
            <a:r>
              <a:rPr kumimoji="1" lang="ja-JP" altLang="en-US" dirty="0"/>
              <a:t>のパラメータです</a:t>
            </a:r>
            <a:r>
              <a:rPr kumimoji="1" lang="en-US" altLang="ja-JP" dirty="0"/>
              <a:t>. </a:t>
            </a:r>
            <a:r>
              <a:rPr kumimoji="1" lang="ja-JP" altLang="en-US" dirty="0"/>
              <a:t>最大生成長はデータセットのセリフの長さを調べた結果</a:t>
            </a:r>
            <a:r>
              <a:rPr kumimoji="1" lang="en-US" altLang="ja-JP" dirty="0"/>
              <a:t>, 50</a:t>
            </a:r>
            <a:r>
              <a:rPr kumimoji="1" lang="ja-JP" altLang="en-US" dirty="0"/>
              <a:t>文字としました</a:t>
            </a:r>
            <a:r>
              <a:rPr kumimoji="1" lang="en-US" altLang="ja-JP" dirty="0"/>
              <a:t>.</a:t>
            </a:r>
          </a:p>
          <a:p>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19</a:t>
            </a:fld>
            <a:endParaRPr kumimoji="1" lang="ja-JP" altLang="en-US"/>
          </a:p>
        </p:txBody>
      </p:sp>
    </p:spTree>
    <p:extLst>
      <p:ext uri="{BB962C8B-B14F-4D97-AF65-F5344CB8AC3E}">
        <p14:creationId xmlns:p14="http://schemas.microsoft.com/office/powerpoint/2010/main" val="5697983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BERT</a:t>
            </a:r>
            <a:r>
              <a:rPr kumimoji="1" lang="ja-JP" altLang="en-US" dirty="0"/>
              <a:t>のパラメータです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20</a:t>
            </a:fld>
            <a:endParaRPr kumimoji="1" lang="ja-JP" altLang="en-US"/>
          </a:p>
        </p:txBody>
      </p:sp>
    </p:spTree>
    <p:extLst>
      <p:ext uri="{BB962C8B-B14F-4D97-AF65-F5344CB8AC3E}">
        <p14:creationId xmlns:p14="http://schemas.microsoft.com/office/powerpoint/2010/main" val="19449233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それでは実験結果です</a:t>
            </a:r>
            <a:r>
              <a:rPr kumimoji="1" lang="en-US" altLang="ja-JP" dirty="0"/>
              <a:t>.</a:t>
            </a:r>
          </a:p>
          <a:p>
            <a:r>
              <a:rPr kumimoji="1" lang="ja-JP" altLang="en-US" dirty="0"/>
              <a:t>左が</a:t>
            </a:r>
            <a:r>
              <a:rPr kumimoji="1" lang="en-US" altLang="ja-JP" dirty="0"/>
              <a:t>accuracy, </a:t>
            </a:r>
            <a:r>
              <a:rPr kumimoji="1" lang="ja-JP" altLang="en-US" dirty="0"/>
              <a:t>右が</a:t>
            </a:r>
            <a:r>
              <a:rPr kumimoji="1" lang="en-US" altLang="ja-JP" dirty="0"/>
              <a:t>loss</a:t>
            </a:r>
            <a:r>
              <a:rPr kumimoji="1" lang="ja-JP" altLang="en-US" dirty="0"/>
              <a:t>の学習経過で</a:t>
            </a:r>
            <a:r>
              <a:rPr kumimoji="1" lang="en-US" altLang="ja-JP" dirty="0"/>
              <a:t>,</a:t>
            </a:r>
          </a:p>
          <a:p>
            <a:r>
              <a:rPr kumimoji="1" lang="ja-JP" altLang="en-US" dirty="0"/>
              <a:t>バリデーションの結果</a:t>
            </a:r>
            <a:r>
              <a:rPr kumimoji="1" lang="en-US" altLang="ja-JP" dirty="0"/>
              <a:t>, 20 epoch</a:t>
            </a:r>
            <a:r>
              <a:rPr kumimoji="1" lang="ja-JP" altLang="en-US" dirty="0"/>
              <a:t>で</a:t>
            </a:r>
            <a:r>
              <a:rPr kumimoji="1" lang="en-US" altLang="ja-JP" dirty="0"/>
              <a:t>98%</a:t>
            </a:r>
            <a:r>
              <a:rPr kumimoji="1" lang="ja-JP" altLang="en-US" dirty="0"/>
              <a:t>の正答率でした</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22</a:t>
            </a:fld>
            <a:endParaRPr kumimoji="1" lang="ja-JP" altLang="en-US"/>
          </a:p>
        </p:txBody>
      </p:sp>
    </p:spTree>
    <p:extLst>
      <p:ext uri="{BB962C8B-B14F-4D97-AF65-F5344CB8AC3E}">
        <p14:creationId xmlns:p14="http://schemas.microsoft.com/office/powerpoint/2010/main" val="24983041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表は以上をまとめたものです</a:t>
            </a:r>
            <a:r>
              <a:rPr kumimoji="1" lang="en-US" altLang="ja-JP" dirty="0"/>
              <a:t>.</a:t>
            </a:r>
          </a:p>
          <a:p>
            <a:r>
              <a:rPr kumimoji="1" lang="en-US" altLang="ja-JP" dirty="0"/>
              <a:t>BERT</a:t>
            </a:r>
            <a:r>
              <a:rPr kumimoji="1" lang="ja-JP" altLang="en-US" dirty="0"/>
              <a:t>によってベースラインを超える精度で</a:t>
            </a:r>
            <a:r>
              <a:rPr kumimoji="1" lang="en-US" altLang="ja-JP" dirty="0"/>
              <a:t>, </a:t>
            </a:r>
            <a:r>
              <a:rPr kumimoji="1" lang="ja-JP" altLang="en-US" dirty="0"/>
              <a:t>実データと生成データを識別することができました</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23</a:t>
            </a:fld>
            <a:endParaRPr kumimoji="1" lang="ja-JP" altLang="en-US"/>
          </a:p>
        </p:txBody>
      </p:sp>
    </p:spTree>
    <p:extLst>
      <p:ext uri="{BB962C8B-B14F-4D97-AF65-F5344CB8AC3E}">
        <p14:creationId xmlns:p14="http://schemas.microsoft.com/office/powerpoint/2010/main" val="12402237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実際のデータはこの様になりました</a:t>
            </a:r>
            <a:r>
              <a:rPr kumimoji="1" lang="en-US" altLang="ja-JP" dirty="0"/>
              <a:t>. </a:t>
            </a:r>
            <a:r>
              <a:rPr kumimoji="1" lang="ja-JP" altLang="en-US" dirty="0"/>
              <a:t>現在編集中です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24</a:t>
            </a:fld>
            <a:endParaRPr kumimoji="1" lang="ja-JP" altLang="en-US"/>
          </a:p>
        </p:txBody>
      </p:sp>
    </p:spTree>
    <p:extLst>
      <p:ext uri="{BB962C8B-B14F-4D97-AF65-F5344CB8AC3E}">
        <p14:creationId xmlns:p14="http://schemas.microsoft.com/office/powerpoint/2010/main" val="35449702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さらに</a:t>
            </a:r>
            <a:r>
              <a:rPr kumimoji="1" lang="en-US" altLang="ja-JP" dirty="0"/>
              <a:t>GPT-2</a:t>
            </a:r>
            <a:r>
              <a:rPr kumimoji="1" lang="ja-JP" altLang="en-US" dirty="0"/>
              <a:t>を利用して他のタスクでも動作確認をすることが挙げられます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28</a:t>
            </a:fld>
            <a:endParaRPr kumimoji="1" lang="ja-JP" altLang="en-US"/>
          </a:p>
        </p:txBody>
      </p:sp>
    </p:spTree>
    <p:extLst>
      <p:ext uri="{BB962C8B-B14F-4D97-AF65-F5344CB8AC3E}">
        <p14:creationId xmlns:p14="http://schemas.microsoft.com/office/powerpoint/2010/main" val="4068413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GPT-3</a:t>
            </a:r>
            <a:r>
              <a:rPr kumimoji="1" lang="ja-JP" altLang="en-US" dirty="0"/>
              <a:t>は前身の</a:t>
            </a:r>
            <a:r>
              <a:rPr kumimoji="1" lang="en-US" altLang="ja-JP" dirty="0"/>
              <a:t>GPT-2</a:t>
            </a:r>
            <a:r>
              <a:rPr kumimoji="1" lang="ja-JP" altLang="en-US" dirty="0"/>
              <a:t>と比較して</a:t>
            </a:r>
            <a:r>
              <a:rPr kumimoji="1" lang="en-US" altLang="ja-JP" dirty="0"/>
              <a:t>1000</a:t>
            </a:r>
            <a:r>
              <a:rPr kumimoji="1" lang="ja-JP" altLang="en-US" dirty="0"/>
              <a:t>倍のデータと</a:t>
            </a:r>
            <a:r>
              <a:rPr kumimoji="1" lang="en-US" altLang="ja-JP" dirty="0"/>
              <a:t>100</a:t>
            </a:r>
            <a:r>
              <a:rPr kumimoji="1" lang="ja-JP" altLang="en-US" dirty="0"/>
              <a:t>倍のパラメータという大規模な条件で学習されており，非常に高性能です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5</a:t>
            </a:fld>
            <a:endParaRPr kumimoji="1" lang="ja-JP" altLang="en-US"/>
          </a:p>
        </p:txBody>
      </p:sp>
    </p:spTree>
    <p:extLst>
      <p:ext uri="{BB962C8B-B14F-4D97-AF65-F5344CB8AC3E}">
        <p14:creationId xmlns:p14="http://schemas.microsoft.com/office/powerpoint/2010/main" val="1926243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しかし</a:t>
            </a:r>
            <a:r>
              <a:rPr kumimoji="1" lang="en-US" altLang="ja-JP" dirty="0"/>
              <a:t>GPT-3</a:t>
            </a:r>
            <a:r>
              <a:rPr kumimoji="1" lang="ja-JP" altLang="en-US" dirty="0"/>
              <a:t>はオープンソース化されておらず，</a:t>
            </a:r>
            <a:r>
              <a:rPr kumimoji="1" lang="en-US" altLang="ja-JP" dirty="0"/>
              <a:t>API</a:t>
            </a:r>
            <a:r>
              <a:rPr kumimoji="1" lang="ja-JP" altLang="en-US" dirty="0"/>
              <a:t>を通してのみ利用可能な状態であるため</a:t>
            </a:r>
            <a:r>
              <a:rPr kumimoji="1" lang="en-US" altLang="ja-JP" dirty="0"/>
              <a:t>,</a:t>
            </a:r>
            <a:r>
              <a:rPr kumimoji="1" lang="ja-JP" altLang="en-US" dirty="0"/>
              <a:t> 今回の予備実験では日本語にも対応した</a:t>
            </a:r>
            <a:r>
              <a:rPr kumimoji="1" lang="en-US" altLang="ja-JP" dirty="0"/>
              <a:t>GPT-</a:t>
            </a:r>
            <a:r>
              <a:rPr kumimoji="1" lang="ja-JP" altLang="en-US" dirty="0"/>
              <a:t>２を使用しました</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6</a:t>
            </a:fld>
            <a:endParaRPr kumimoji="1" lang="ja-JP" altLang="en-US"/>
          </a:p>
        </p:txBody>
      </p:sp>
    </p:spTree>
    <p:extLst>
      <p:ext uri="{BB962C8B-B14F-4D97-AF65-F5344CB8AC3E}">
        <p14:creationId xmlns:p14="http://schemas.microsoft.com/office/powerpoint/2010/main" val="1082745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GPT-2</a:t>
            </a:r>
            <a:r>
              <a:rPr kumimoji="1" lang="ja-JP" altLang="en-US" dirty="0"/>
              <a:t>も</a:t>
            </a:r>
            <a:r>
              <a:rPr kumimoji="1" lang="en-US" altLang="ja-JP" dirty="0"/>
              <a:t>GPT-3</a:t>
            </a:r>
            <a:r>
              <a:rPr kumimoji="1" lang="ja-JP" altLang="en-US" dirty="0"/>
              <a:t>同様，様々なタスクを学習する汎用モデルとして設計された</a:t>
            </a:r>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8</a:t>
            </a:fld>
            <a:endParaRPr kumimoji="1" lang="ja-JP" altLang="en-US"/>
          </a:p>
        </p:txBody>
      </p:sp>
    </p:spTree>
    <p:extLst>
      <p:ext uri="{BB962C8B-B14F-4D97-AF65-F5344CB8AC3E}">
        <p14:creationId xmlns:p14="http://schemas.microsoft.com/office/powerpoint/2010/main" val="6821251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GPT-2</a:t>
            </a:r>
            <a:r>
              <a:rPr kumimoji="1" lang="ja-JP" altLang="en-US" dirty="0"/>
              <a:t>は以前の単語をもとに</a:t>
            </a:r>
            <a:r>
              <a:rPr kumimoji="1" lang="en-US" altLang="ja-JP" dirty="0"/>
              <a:t>, </a:t>
            </a:r>
            <a:r>
              <a:rPr kumimoji="1" lang="ja-JP" altLang="en-US" dirty="0"/>
              <a:t>次に来る単語の確率を学習します．さらにタスクの種類も同時に学習することで</a:t>
            </a:r>
            <a:r>
              <a:rPr kumimoji="1" lang="en-US" altLang="ja-JP" dirty="0"/>
              <a:t>, </a:t>
            </a:r>
            <a:r>
              <a:rPr kumimoji="1" lang="ja-JP" altLang="en-US" dirty="0"/>
              <a:t>ファインチューニングのためのデータセットがない</a:t>
            </a:r>
            <a:r>
              <a:rPr kumimoji="1" lang="en-US" altLang="ja-JP" dirty="0"/>
              <a:t>Zero-Shot</a:t>
            </a:r>
            <a:r>
              <a:rPr kumimoji="1" lang="ja-JP" altLang="en-US" dirty="0" err="1"/>
              <a:t>のような</a:t>
            </a:r>
            <a:r>
              <a:rPr kumimoji="1" lang="ja-JP" altLang="en-US" dirty="0"/>
              <a:t>問題でもある程度解くことができます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9</a:t>
            </a:fld>
            <a:endParaRPr kumimoji="1" lang="ja-JP" altLang="en-US"/>
          </a:p>
        </p:txBody>
      </p:sp>
    </p:spTree>
    <p:extLst>
      <p:ext uri="{BB962C8B-B14F-4D97-AF65-F5344CB8AC3E}">
        <p14:creationId xmlns:p14="http://schemas.microsoft.com/office/powerpoint/2010/main" val="1520957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GPT-2</a:t>
            </a:r>
            <a:r>
              <a:rPr kumimoji="1" lang="ja-JP" altLang="en-US" dirty="0"/>
              <a:t>は以前の単語をもとに</a:t>
            </a:r>
            <a:r>
              <a:rPr kumimoji="1" lang="en-US" altLang="ja-JP" dirty="0"/>
              <a:t>, </a:t>
            </a:r>
            <a:r>
              <a:rPr kumimoji="1" lang="ja-JP" altLang="en-US" dirty="0"/>
              <a:t>次に来る単語の確率を学習します．さらにタスクの種類も同時に学習することで</a:t>
            </a:r>
            <a:r>
              <a:rPr kumimoji="1" lang="en-US" altLang="ja-JP" dirty="0"/>
              <a:t>, </a:t>
            </a:r>
            <a:r>
              <a:rPr kumimoji="1" lang="ja-JP" altLang="en-US" dirty="0"/>
              <a:t>ファインチューニングのためのデータセットがない</a:t>
            </a:r>
            <a:r>
              <a:rPr kumimoji="1" lang="en-US" altLang="ja-JP" dirty="0"/>
              <a:t>Zero-Shot</a:t>
            </a:r>
            <a:r>
              <a:rPr kumimoji="1" lang="ja-JP" altLang="en-US" dirty="0" err="1"/>
              <a:t>のような</a:t>
            </a:r>
            <a:r>
              <a:rPr kumimoji="1" lang="ja-JP" altLang="en-US" dirty="0"/>
              <a:t>問題でもある程度解くことができます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10</a:t>
            </a:fld>
            <a:endParaRPr kumimoji="1" lang="ja-JP" altLang="en-US"/>
          </a:p>
        </p:txBody>
      </p:sp>
    </p:spTree>
    <p:extLst>
      <p:ext uri="{BB962C8B-B14F-4D97-AF65-F5344CB8AC3E}">
        <p14:creationId xmlns:p14="http://schemas.microsoft.com/office/powerpoint/2010/main" val="1065262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もう一つ自然言語で利用されるモデルとして</a:t>
            </a:r>
            <a:r>
              <a:rPr kumimoji="1" lang="en-US" altLang="ja-JP" dirty="0"/>
              <a:t>BERT</a:t>
            </a:r>
            <a:r>
              <a:rPr kumimoji="1" lang="ja-JP" altLang="en-US" dirty="0"/>
              <a:t>があります</a:t>
            </a:r>
            <a:r>
              <a:rPr kumimoji="1" lang="en-US" altLang="ja-JP" dirty="0"/>
              <a:t>.</a:t>
            </a:r>
          </a:p>
          <a:p>
            <a:r>
              <a:rPr kumimoji="1" lang="en-US" altLang="ja-JP" dirty="0"/>
              <a:t>BERT</a:t>
            </a:r>
            <a:r>
              <a:rPr kumimoji="1" lang="ja-JP" altLang="en-US" dirty="0"/>
              <a:t>は</a:t>
            </a:r>
            <a:r>
              <a:rPr lang="ja-JP" altLang="en-US" dirty="0"/>
              <a:t>双方向 </a:t>
            </a:r>
            <a:r>
              <a:rPr lang="en-US" altLang="ja-JP" dirty="0"/>
              <a:t>Transformer</a:t>
            </a:r>
            <a:r>
              <a:rPr lang="ja-JP" altLang="en-US" dirty="0"/>
              <a:t>を用いて文脈を考慮できるモデルです</a:t>
            </a:r>
            <a:r>
              <a:rPr lang="en-US" altLang="ja-JP" dirty="0"/>
              <a:t>.</a:t>
            </a:r>
          </a:p>
          <a:p>
            <a:r>
              <a:rPr lang="ja-JP" altLang="en-US" dirty="0"/>
              <a:t>解きたいタスクに対してファインチューニングする必要がありますが</a:t>
            </a:r>
            <a:r>
              <a:rPr lang="en-US" altLang="ja-JP" dirty="0"/>
              <a:t>,</a:t>
            </a:r>
          </a:p>
          <a:p>
            <a:r>
              <a:rPr lang="ja-JP" altLang="en-US" dirty="0"/>
              <a:t>特に識別タスクに対して柔軟に対応することができます</a:t>
            </a:r>
            <a:r>
              <a:rPr lang="en-US" altLang="ja-JP" dirty="0"/>
              <a:t>.</a:t>
            </a:r>
          </a:p>
          <a:p>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11</a:t>
            </a:fld>
            <a:endParaRPr kumimoji="1" lang="ja-JP" altLang="en-US"/>
          </a:p>
        </p:txBody>
      </p:sp>
    </p:spTree>
    <p:extLst>
      <p:ext uri="{BB962C8B-B14F-4D97-AF65-F5344CB8AC3E}">
        <p14:creationId xmlns:p14="http://schemas.microsoft.com/office/powerpoint/2010/main" val="1194351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01168" lvl="1" indent="0">
              <a:buNone/>
            </a:pPr>
            <a:r>
              <a:rPr kumimoji="1" lang="ja-JP" altLang="en-US" dirty="0"/>
              <a:t>これらの</a:t>
            </a:r>
            <a:r>
              <a:rPr kumimoji="1" lang="en-US" altLang="ja-JP" dirty="0"/>
              <a:t>GPT-2</a:t>
            </a:r>
            <a:r>
              <a:rPr kumimoji="1" lang="ja-JP" altLang="en-US" dirty="0"/>
              <a:t>と</a:t>
            </a:r>
            <a:r>
              <a:rPr kumimoji="1" lang="en-US" altLang="ja-JP" dirty="0"/>
              <a:t>BERT</a:t>
            </a:r>
            <a:r>
              <a:rPr kumimoji="1" lang="ja-JP" altLang="en-US" dirty="0"/>
              <a:t>を利用して「</a:t>
            </a:r>
            <a:r>
              <a:rPr lang="ja-JP" altLang="en-US" dirty="0"/>
              <a:t>人間のセリフと</a:t>
            </a:r>
            <a:r>
              <a:rPr lang="en-US" altLang="ja-JP" dirty="0"/>
              <a:t>GPT-2</a:t>
            </a:r>
            <a:r>
              <a:rPr lang="ja-JP" altLang="en-US" dirty="0"/>
              <a:t>で生成したセリフは識別できるか</a:t>
            </a:r>
            <a:r>
              <a:rPr kumimoji="1" lang="ja-JP" altLang="en-US" dirty="0"/>
              <a:t>」という問題を考えます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13</a:t>
            </a:fld>
            <a:endParaRPr kumimoji="1" lang="ja-JP" altLang="en-US"/>
          </a:p>
        </p:txBody>
      </p:sp>
    </p:spTree>
    <p:extLst>
      <p:ext uri="{BB962C8B-B14F-4D97-AF65-F5344CB8AC3E}">
        <p14:creationId xmlns:p14="http://schemas.microsoft.com/office/powerpoint/2010/main" val="22618814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実験の説明の前に，データセットを紹介します</a:t>
            </a:r>
            <a:r>
              <a:rPr kumimoji="1" lang="en-US" altLang="ja-JP" dirty="0"/>
              <a:t>.</a:t>
            </a:r>
          </a:p>
          <a:p>
            <a:r>
              <a:rPr kumimoji="1" lang="ja-JP" altLang="en-US" dirty="0"/>
              <a:t>この実験に使う</a:t>
            </a:r>
            <a:r>
              <a:rPr kumimoji="1" lang="en-US" altLang="ja-JP" dirty="0"/>
              <a:t>, </a:t>
            </a:r>
            <a:r>
              <a:rPr kumimoji="1" lang="ja-JP" altLang="en-US" dirty="0"/>
              <a:t>人が考えたセリフとして「</a:t>
            </a:r>
            <a:r>
              <a:rPr kumimoji="1" lang="en-US" altLang="ja-JP" dirty="0"/>
              <a:t>Manga109</a:t>
            </a:r>
            <a:r>
              <a:rPr kumimoji="1" lang="ja-JP" altLang="en-US" dirty="0"/>
              <a:t>」のコマ内の文章を利用します</a:t>
            </a:r>
            <a:r>
              <a:rPr kumimoji="1" lang="en-US" altLang="ja-JP" dirty="0"/>
              <a:t>.</a:t>
            </a:r>
          </a:p>
          <a:p>
            <a:r>
              <a:rPr kumimoji="1" lang="ja-JP" altLang="en-US" dirty="0"/>
              <a:t>セリフにはストーリーが分割しやすい４コマ漫画を対象として抽出しました</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14</a:t>
            </a:fld>
            <a:endParaRPr kumimoji="1" lang="ja-JP" altLang="en-US"/>
          </a:p>
        </p:txBody>
      </p:sp>
    </p:spTree>
    <p:extLst>
      <p:ext uri="{BB962C8B-B14F-4D97-AF65-F5344CB8AC3E}">
        <p14:creationId xmlns:p14="http://schemas.microsoft.com/office/powerpoint/2010/main" val="2351110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9B47CC6C-0BCA-49E7-9502-D3CF83D28DEA}" type="datetime1">
              <a:rPr kumimoji="1" lang="ja-JP" altLang="en-US" smtClean="0"/>
              <a:t>2021/6/25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04739FC-810C-4CDC-B60F-21F1951FBC64}" type="slidenum">
              <a:rPr kumimoji="1" lang="ja-JP" altLang="en-US" smtClean="0"/>
              <a:t>‹#›</a:t>
            </a:fld>
            <a:endParaRPr kumimoji="1" lang="ja-JP" alt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1068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4082961-CEA8-40E3-8834-973664243B95}" type="datetime1">
              <a:rPr kumimoji="1" lang="ja-JP" altLang="en-US" smtClean="0"/>
              <a:t>2021/6/25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04739FC-810C-4CDC-B60F-21F1951FBC64}" type="slidenum">
              <a:rPr kumimoji="1" lang="ja-JP" altLang="en-US" smtClean="0"/>
              <a:t>‹#›</a:t>
            </a:fld>
            <a:endParaRPr kumimoji="1" lang="ja-JP" altLang="en-US"/>
          </a:p>
        </p:txBody>
      </p:sp>
    </p:spTree>
    <p:extLst>
      <p:ext uri="{BB962C8B-B14F-4D97-AF65-F5344CB8AC3E}">
        <p14:creationId xmlns:p14="http://schemas.microsoft.com/office/powerpoint/2010/main" val="3711063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89293CA-8B37-445A-89D4-B01F387DE081}" type="datetime1">
              <a:rPr kumimoji="1" lang="ja-JP" altLang="en-US" smtClean="0"/>
              <a:t>2021/6/25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04739FC-810C-4CDC-B60F-21F1951FBC64}" type="slidenum">
              <a:rPr kumimoji="1" lang="ja-JP" altLang="en-US" smtClean="0"/>
              <a:t>‹#›</a:t>
            </a:fld>
            <a:endParaRPr kumimoji="1" lang="ja-JP" altLang="en-US"/>
          </a:p>
        </p:txBody>
      </p:sp>
    </p:spTree>
    <p:extLst>
      <p:ext uri="{BB962C8B-B14F-4D97-AF65-F5344CB8AC3E}">
        <p14:creationId xmlns:p14="http://schemas.microsoft.com/office/powerpoint/2010/main" val="4032185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DB4497E6-87F3-4396-8251-710D4A6599E0}" type="datetime1">
              <a:rPr kumimoji="1" lang="ja-JP" altLang="en-US" smtClean="0"/>
              <a:t>2021/6/25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04739FC-810C-4CDC-B60F-21F1951FBC64}" type="slidenum">
              <a:rPr kumimoji="1" lang="ja-JP" altLang="en-US" smtClean="0"/>
              <a:t>‹#›</a:t>
            </a:fld>
            <a:endParaRPr kumimoji="1" lang="ja-JP" altLang="en-US"/>
          </a:p>
        </p:txBody>
      </p:sp>
    </p:spTree>
    <p:extLst>
      <p:ext uri="{BB962C8B-B14F-4D97-AF65-F5344CB8AC3E}">
        <p14:creationId xmlns:p14="http://schemas.microsoft.com/office/powerpoint/2010/main" val="548780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4833E01-108C-48AE-A4C2-19397A8CB9D7}" type="datetime1">
              <a:rPr kumimoji="1" lang="ja-JP" altLang="en-US" smtClean="0"/>
              <a:t>2021/6/25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04739FC-810C-4CDC-B60F-21F1951FBC64}" type="slidenum">
              <a:rPr kumimoji="1" lang="ja-JP" altLang="en-US" smtClean="0"/>
              <a:t>‹#›</a:t>
            </a:fld>
            <a:endParaRPr kumimoji="1" lang="ja-JP"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9698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88E97AF-5112-4964-AAFB-A3FABC008EAC}" type="datetime1">
              <a:rPr kumimoji="1" lang="ja-JP" altLang="en-US" smtClean="0"/>
              <a:t>2021/6/25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04739FC-810C-4CDC-B60F-21F1951FBC64}" type="slidenum">
              <a:rPr kumimoji="1" lang="ja-JP" altLang="en-US" smtClean="0"/>
              <a:t>‹#›</a:t>
            </a:fld>
            <a:endParaRPr kumimoji="1" lang="ja-JP" altLang="en-US"/>
          </a:p>
        </p:txBody>
      </p:sp>
    </p:spTree>
    <p:extLst>
      <p:ext uri="{BB962C8B-B14F-4D97-AF65-F5344CB8AC3E}">
        <p14:creationId xmlns:p14="http://schemas.microsoft.com/office/powerpoint/2010/main" val="3058161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22960" y="2582334"/>
            <a:ext cx="370332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835F2E5-5BFD-4592-911E-92A68179C662}" type="datetime1">
              <a:rPr kumimoji="1" lang="ja-JP" altLang="en-US" smtClean="0"/>
              <a:t>2021/6/25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04739FC-810C-4CDC-B60F-21F1951FBC64}" type="slidenum">
              <a:rPr kumimoji="1" lang="ja-JP" altLang="en-US" smtClean="0"/>
              <a:t>‹#›</a:t>
            </a:fld>
            <a:endParaRPr kumimoji="1" lang="ja-JP" altLang="en-US"/>
          </a:p>
        </p:txBody>
      </p:sp>
    </p:spTree>
    <p:extLst>
      <p:ext uri="{BB962C8B-B14F-4D97-AF65-F5344CB8AC3E}">
        <p14:creationId xmlns:p14="http://schemas.microsoft.com/office/powerpoint/2010/main" val="2701318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D2DD52F3-5492-4130-A242-4A72A33D3831}" type="datetime1">
              <a:rPr kumimoji="1" lang="ja-JP" altLang="en-US" smtClean="0"/>
              <a:t>2021/6/25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04739FC-810C-4CDC-B60F-21F1951FBC64}" type="slidenum">
              <a:rPr kumimoji="1" lang="ja-JP" altLang="en-US" smtClean="0"/>
              <a:t>‹#›</a:t>
            </a:fld>
            <a:endParaRPr kumimoji="1" lang="ja-JP" altLang="en-US"/>
          </a:p>
        </p:txBody>
      </p:sp>
    </p:spTree>
    <p:extLst>
      <p:ext uri="{BB962C8B-B14F-4D97-AF65-F5344CB8AC3E}">
        <p14:creationId xmlns:p14="http://schemas.microsoft.com/office/powerpoint/2010/main" val="2946474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E184D4D-1537-4317-B85A-7FF8A83D020D}" type="datetime1">
              <a:rPr kumimoji="1" lang="ja-JP" altLang="en-US" smtClean="0"/>
              <a:t>2021/6/25</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304739FC-810C-4CDC-B60F-21F1951FBC64}" type="slidenum">
              <a:rPr kumimoji="1" lang="ja-JP" altLang="en-US" smtClean="0"/>
              <a:t>‹#›</a:t>
            </a:fld>
            <a:endParaRPr kumimoji="1" lang="ja-JP" altLang="en-US"/>
          </a:p>
        </p:txBody>
      </p:sp>
    </p:spTree>
    <p:extLst>
      <p:ext uri="{BB962C8B-B14F-4D97-AF65-F5344CB8AC3E}">
        <p14:creationId xmlns:p14="http://schemas.microsoft.com/office/powerpoint/2010/main" val="3639748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CADC16A3-AE2D-4A2B-A857-2C1BC6DF0707}" type="datetime1">
              <a:rPr kumimoji="1" lang="ja-JP" altLang="en-US" smtClean="0"/>
              <a:t>2021/6/25</a:t>
            </a:fld>
            <a:endParaRPr kumimoji="1" lang="ja-JP"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04739FC-810C-4CDC-B60F-21F1951FBC64}" type="slidenum">
              <a:rPr kumimoji="1" lang="ja-JP" altLang="en-US" smtClean="0"/>
              <a:t>‹#›</a:t>
            </a:fld>
            <a:endParaRPr kumimoji="1" lang="ja-JP" altLang="en-US"/>
          </a:p>
        </p:txBody>
      </p:sp>
    </p:spTree>
    <p:extLst>
      <p:ext uri="{BB962C8B-B14F-4D97-AF65-F5344CB8AC3E}">
        <p14:creationId xmlns:p14="http://schemas.microsoft.com/office/powerpoint/2010/main" val="3722478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D36FC5C-7EB5-41FF-83D7-A66B170C131F}" type="datetime1">
              <a:rPr kumimoji="1" lang="ja-JP" altLang="en-US" smtClean="0"/>
              <a:t>2021/6/25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04739FC-810C-4CDC-B60F-21F1951FBC64}" type="slidenum">
              <a:rPr kumimoji="1" lang="ja-JP" altLang="en-US" smtClean="0"/>
              <a:t>‹#›</a:t>
            </a:fld>
            <a:endParaRPr kumimoji="1" lang="ja-JP" altLang="en-US"/>
          </a:p>
        </p:txBody>
      </p:sp>
    </p:spTree>
    <p:extLst>
      <p:ext uri="{BB962C8B-B14F-4D97-AF65-F5344CB8AC3E}">
        <p14:creationId xmlns:p14="http://schemas.microsoft.com/office/powerpoint/2010/main" val="1024356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706582" y="231067"/>
            <a:ext cx="7660178" cy="1026234"/>
          </a:xfrm>
          <a:prstGeom prst="rect">
            <a:avLst/>
          </a:prstGeom>
        </p:spPr>
        <p:txBody>
          <a:bodyPr vert="horz" lIns="91440" tIns="45720" rIns="91440" bIns="45720" rtlCol="0" anchor="b">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822959" y="1661049"/>
            <a:ext cx="7543801" cy="4531925"/>
          </a:xfrm>
          <a:prstGeom prst="rect">
            <a:avLst/>
          </a:prstGeom>
        </p:spPr>
        <p:txBody>
          <a:bodyPr vert="horz" lIns="0" tIns="45720" rIns="0" bIns="45720" rtlCol="0">
            <a:normAutofit/>
          </a:bodyPr>
          <a:lstStyle/>
          <a:p>
            <a:pPr lvl="0"/>
            <a:r>
              <a:rPr lang="ja-JP" altLang="en-US" dirty="0"/>
              <a:t>マスター テキストの書式設定</a:t>
            </a:r>
            <a:r>
              <a:rPr lang="en-US" altLang="ja-JP" dirty="0"/>
              <a:t>ABC?</a:t>
            </a:r>
            <a:endParaRPr lang="ja-JP" altLang="en-US" dirty="0"/>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BC845B85-1C77-4A11-A428-E7F2B0C1EFBD}" type="datetime1">
              <a:rPr kumimoji="1" lang="ja-JP" altLang="en-US" smtClean="0"/>
              <a:t>2021/6/25</a:t>
            </a:fld>
            <a:endParaRPr kumimoji="1" lang="ja-JP"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800" b="1">
                <a:solidFill>
                  <a:srgbClr val="FFFFFF"/>
                </a:solidFill>
              </a:defRPr>
            </a:lvl1pPr>
          </a:lstStyle>
          <a:p>
            <a:fld id="{304739FC-810C-4CDC-B60F-21F1951FBC64}" type="slidenum">
              <a:rPr kumimoji="1" lang="ja-JP" altLang="en-US" smtClean="0"/>
              <a:pPr/>
              <a:t>‹#›</a:t>
            </a:fld>
            <a:endParaRPr kumimoji="1" lang="ja-JP" altLang="en-US" dirty="0"/>
          </a:p>
        </p:txBody>
      </p:sp>
      <p:cxnSp>
        <p:nvCxnSpPr>
          <p:cNvPr id="10" name="Straight Connector 9"/>
          <p:cNvCxnSpPr>
            <a:cxnSpLocks/>
          </p:cNvCxnSpPr>
          <p:nvPr/>
        </p:nvCxnSpPr>
        <p:spPr>
          <a:xfrm>
            <a:off x="981075" y="1280645"/>
            <a:ext cx="7389294"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14" name="Straight Connector 9">
            <a:extLst>
              <a:ext uri="{FF2B5EF4-FFF2-40B4-BE49-F238E27FC236}">
                <a16:creationId xmlns:a16="http://schemas.microsoft.com/office/drawing/2014/main" id="{27789037-964F-48D8-8B1D-D5E6A116E2AE}"/>
              </a:ext>
            </a:extLst>
          </p:cNvPr>
          <p:cNvCxnSpPr>
            <a:cxnSpLocks/>
          </p:cNvCxnSpPr>
          <p:nvPr userDrawn="1"/>
        </p:nvCxnSpPr>
        <p:spPr>
          <a:xfrm>
            <a:off x="812800" y="1280645"/>
            <a:ext cx="168275"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664032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85000"/>
        </a:lnSpc>
        <a:spcBef>
          <a:spcPct val="0"/>
        </a:spcBef>
        <a:buNone/>
        <a:defRPr kumimoji="1" sz="4400" kern="1200" spc="-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A22D14-E18C-41C8-AF6C-BED5B5382975}"/>
              </a:ext>
            </a:extLst>
          </p:cNvPr>
          <p:cNvSpPr>
            <a:spLocks noGrp="1"/>
          </p:cNvSpPr>
          <p:nvPr>
            <p:ph type="ctrTitle"/>
          </p:nvPr>
        </p:nvSpPr>
        <p:spPr>
          <a:xfrm>
            <a:off x="822959" y="758952"/>
            <a:ext cx="7816215" cy="3566160"/>
          </a:xfrm>
        </p:spPr>
        <p:txBody>
          <a:bodyPr>
            <a:noAutofit/>
          </a:bodyPr>
          <a:lstStyle/>
          <a:p>
            <a:r>
              <a:rPr kumimoji="1" lang="ja-JP" altLang="en-US" sz="5400" dirty="0"/>
              <a:t>仮タイトル</a:t>
            </a:r>
            <a:br>
              <a:rPr kumimoji="1" lang="en-US" altLang="ja-JP" sz="5400" dirty="0"/>
            </a:br>
            <a:r>
              <a:rPr kumimoji="1" lang="en-US" altLang="ja-JP" sz="5400" dirty="0"/>
              <a:t>GPT</a:t>
            </a:r>
            <a:r>
              <a:rPr lang="ja-JP" altLang="en-US" sz="5400" dirty="0"/>
              <a:t>の生成した文章の</a:t>
            </a:r>
            <a:r>
              <a:rPr kumimoji="1" lang="en-US" altLang="ja-JP" sz="5400" dirty="0"/>
              <a:t>BERT</a:t>
            </a:r>
            <a:r>
              <a:rPr lang="ja-JP" altLang="en-US" sz="5400" dirty="0"/>
              <a:t>による</a:t>
            </a:r>
            <a:r>
              <a:rPr kumimoji="1" lang="ja-JP" altLang="en-US" sz="5400" dirty="0"/>
              <a:t>破綻推定</a:t>
            </a:r>
          </a:p>
        </p:txBody>
      </p:sp>
      <p:sp>
        <p:nvSpPr>
          <p:cNvPr id="3" name="字幕 2">
            <a:extLst>
              <a:ext uri="{FF2B5EF4-FFF2-40B4-BE49-F238E27FC236}">
                <a16:creationId xmlns:a16="http://schemas.microsoft.com/office/drawing/2014/main" id="{03DAF2AC-D1A2-442E-AFB3-AD14C2D0401E}"/>
              </a:ext>
            </a:extLst>
          </p:cNvPr>
          <p:cNvSpPr>
            <a:spLocks noGrp="1"/>
          </p:cNvSpPr>
          <p:nvPr>
            <p:ph type="subTitle" idx="1"/>
          </p:nvPr>
        </p:nvSpPr>
        <p:spPr/>
        <p:txBody>
          <a:bodyPr/>
          <a:lstStyle/>
          <a:p>
            <a:r>
              <a:rPr lang="en-US" altLang="ja-JP" dirty="0"/>
              <a:t>M1</a:t>
            </a:r>
            <a:r>
              <a:rPr lang="ja-JP" altLang="en-US" dirty="0"/>
              <a:t>  </a:t>
            </a:r>
            <a:r>
              <a:rPr kumimoji="1" lang="ja-JP" altLang="en-US" dirty="0"/>
              <a:t>杉山 竜弥</a:t>
            </a:r>
          </a:p>
        </p:txBody>
      </p:sp>
      <p:sp>
        <p:nvSpPr>
          <p:cNvPr id="4" name="スライド番号プレースホルダー 3">
            <a:extLst>
              <a:ext uri="{FF2B5EF4-FFF2-40B4-BE49-F238E27FC236}">
                <a16:creationId xmlns:a16="http://schemas.microsoft.com/office/drawing/2014/main" id="{B8987A49-C532-48E2-8BEB-797F8C4F1518}"/>
              </a:ext>
            </a:extLst>
          </p:cNvPr>
          <p:cNvSpPr>
            <a:spLocks noGrp="1"/>
          </p:cNvSpPr>
          <p:nvPr>
            <p:ph type="sldNum" sz="quarter" idx="12"/>
          </p:nvPr>
        </p:nvSpPr>
        <p:spPr/>
        <p:txBody>
          <a:bodyPr/>
          <a:lstStyle/>
          <a:p>
            <a:fld id="{304739FC-810C-4CDC-B60F-21F1951FBC64}" type="slidenum">
              <a:rPr kumimoji="1" lang="ja-JP" altLang="en-US" smtClean="0"/>
              <a:t>1</a:t>
            </a:fld>
            <a:endParaRPr kumimoji="1" lang="ja-JP" altLang="en-US"/>
          </a:p>
        </p:txBody>
      </p:sp>
    </p:spTree>
    <p:extLst>
      <p:ext uri="{BB962C8B-B14F-4D97-AF65-F5344CB8AC3E}">
        <p14:creationId xmlns:p14="http://schemas.microsoft.com/office/powerpoint/2010/main" val="1754452566"/>
      </p:ext>
    </p:extLst>
  </p:cSld>
  <p:clrMapOvr>
    <a:masterClrMapping/>
  </p:clrMapOvr>
  <mc:AlternateContent xmlns:mc="http://schemas.openxmlformats.org/markup-compatibility/2006" xmlns:p14="http://schemas.microsoft.com/office/powerpoint/2010/main">
    <mc:Choice Requires="p14">
      <p:transition spd="slow" p14:dur="2000" advTm="6613"/>
    </mc:Choice>
    <mc:Fallback xmlns="">
      <p:transition spd="slow" advTm="661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5BB624-BE56-4867-9585-F357CD4FE919}"/>
              </a:ext>
            </a:extLst>
          </p:cNvPr>
          <p:cNvSpPr>
            <a:spLocks noGrp="1"/>
          </p:cNvSpPr>
          <p:nvPr>
            <p:ph type="title"/>
          </p:nvPr>
        </p:nvSpPr>
        <p:spPr>
          <a:xfrm>
            <a:off x="706581" y="231067"/>
            <a:ext cx="8093469" cy="1026234"/>
          </a:xfrm>
        </p:spPr>
        <p:txBody>
          <a:bodyPr>
            <a:noAutofit/>
          </a:bodyPr>
          <a:lstStyle/>
          <a:p>
            <a:r>
              <a:rPr lang="en-US" altLang="ja-JP" sz="3600" dirty="0"/>
              <a:t>GPT-2</a:t>
            </a:r>
            <a:endParaRPr kumimoji="1" lang="ja-JP" altLang="en-US" sz="3600" dirty="0"/>
          </a:p>
        </p:txBody>
      </p:sp>
      <p:sp>
        <p:nvSpPr>
          <p:cNvPr id="3" name="コンテンツ プレースホルダー 2">
            <a:extLst>
              <a:ext uri="{FF2B5EF4-FFF2-40B4-BE49-F238E27FC236}">
                <a16:creationId xmlns:a16="http://schemas.microsoft.com/office/drawing/2014/main" id="{D5F8401B-29A8-461B-9A1D-E98E8F2DFFAB}"/>
              </a:ext>
            </a:extLst>
          </p:cNvPr>
          <p:cNvSpPr>
            <a:spLocks noGrp="1"/>
          </p:cNvSpPr>
          <p:nvPr>
            <p:ph idx="1"/>
          </p:nvPr>
        </p:nvSpPr>
        <p:spPr>
          <a:xfrm>
            <a:off x="822959" y="1661050"/>
            <a:ext cx="7543801" cy="2086862"/>
          </a:xfrm>
        </p:spPr>
        <p:txBody>
          <a:bodyPr>
            <a:normAutofit fontScale="92500" lnSpcReduction="20000"/>
          </a:bodyPr>
          <a:lstStyle/>
          <a:p>
            <a:r>
              <a:rPr kumimoji="1" lang="ja-JP" altLang="en-US" dirty="0"/>
              <a:t>使い方</a:t>
            </a:r>
            <a:endParaRPr kumimoji="1" lang="en-US" altLang="ja-JP" dirty="0"/>
          </a:p>
          <a:p>
            <a:r>
              <a:rPr kumimoji="1" lang="ja-JP" altLang="en-US" dirty="0"/>
              <a:t>入力</a:t>
            </a:r>
            <a:endParaRPr kumimoji="1" lang="en-US" altLang="ja-JP" dirty="0"/>
          </a:p>
          <a:p>
            <a:r>
              <a:rPr lang="ja-JP" altLang="en-US" dirty="0"/>
              <a:t>出力</a:t>
            </a:r>
            <a:endParaRPr lang="en-US" altLang="ja-JP" dirty="0"/>
          </a:p>
          <a:p>
            <a:r>
              <a:rPr kumimoji="1" lang="ja-JP" altLang="en-US" dirty="0"/>
              <a:t>設定方法</a:t>
            </a:r>
          </a:p>
        </p:txBody>
      </p:sp>
      <p:sp>
        <p:nvSpPr>
          <p:cNvPr id="4" name="スライド番号プレースホルダー 3">
            <a:extLst>
              <a:ext uri="{FF2B5EF4-FFF2-40B4-BE49-F238E27FC236}">
                <a16:creationId xmlns:a16="http://schemas.microsoft.com/office/drawing/2014/main" id="{91DE9D33-9930-42E5-848C-6F9826B1D290}"/>
              </a:ext>
            </a:extLst>
          </p:cNvPr>
          <p:cNvSpPr>
            <a:spLocks noGrp="1"/>
          </p:cNvSpPr>
          <p:nvPr>
            <p:ph type="sldNum" sz="quarter" idx="12"/>
          </p:nvPr>
        </p:nvSpPr>
        <p:spPr/>
        <p:txBody>
          <a:bodyPr/>
          <a:lstStyle/>
          <a:p>
            <a:fld id="{304739FC-810C-4CDC-B60F-21F1951FBC64}" type="slidenum">
              <a:rPr kumimoji="1" lang="ja-JP" altLang="en-US" smtClean="0"/>
              <a:pPr/>
              <a:t>10</a:t>
            </a:fld>
            <a:endParaRPr kumimoji="1" lang="ja-JP" altLang="en-US"/>
          </a:p>
        </p:txBody>
      </p:sp>
      <p:sp>
        <p:nvSpPr>
          <p:cNvPr id="5" name="正方形/長方形 4">
            <a:extLst>
              <a:ext uri="{FF2B5EF4-FFF2-40B4-BE49-F238E27FC236}">
                <a16:creationId xmlns:a16="http://schemas.microsoft.com/office/drawing/2014/main" id="{45A06154-6A2A-402D-9A65-86A5194CBFBF}"/>
              </a:ext>
            </a:extLst>
          </p:cNvPr>
          <p:cNvSpPr/>
          <p:nvPr/>
        </p:nvSpPr>
        <p:spPr>
          <a:xfrm>
            <a:off x="706581" y="6363837"/>
            <a:ext cx="6881515" cy="461665"/>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square">
            <a:spAutoFit/>
          </a:bodyPr>
          <a:lstStyle/>
          <a:p>
            <a:r>
              <a:rPr lang="en-US" altLang="ja-JP" sz="1200" dirty="0">
                <a:solidFill>
                  <a:schemeClr val="bg1"/>
                </a:solidFill>
              </a:rPr>
              <a:t>Ashish Vaswani, Noam </a:t>
            </a:r>
            <a:r>
              <a:rPr lang="en-US" altLang="ja-JP" sz="1200" dirty="0" err="1">
                <a:solidFill>
                  <a:schemeClr val="bg1"/>
                </a:solidFill>
              </a:rPr>
              <a:t>Shazeer</a:t>
            </a:r>
            <a:r>
              <a:rPr lang="en-US" altLang="ja-JP" sz="1200" dirty="0">
                <a:solidFill>
                  <a:schemeClr val="bg1"/>
                </a:solidFill>
              </a:rPr>
              <a:t>, Niki Parmar, Jakob </a:t>
            </a:r>
            <a:r>
              <a:rPr lang="en-US" altLang="ja-JP" sz="1200" dirty="0" err="1">
                <a:solidFill>
                  <a:schemeClr val="bg1"/>
                </a:solidFill>
              </a:rPr>
              <a:t>Uszkoreit</a:t>
            </a:r>
            <a:r>
              <a:rPr lang="en-US" altLang="ja-JP" sz="1200" dirty="0">
                <a:solidFill>
                  <a:schemeClr val="bg1"/>
                </a:solidFill>
              </a:rPr>
              <a:t>, </a:t>
            </a:r>
            <a:r>
              <a:rPr lang="en-US" altLang="ja-JP" sz="1200" dirty="0" err="1">
                <a:solidFill>
                  <a:schemeClr val="bg1"/>
                </a:solidFill>
              </a:rPr>
              <a:t>Llion</a:t>
            </a:r>
            <a:r>
              <a:rPr lang="en-US" altLang="ja-JP" sz="1200" dirty="0">
                <a:solidFill>
                  <a:schemeClr val="bg1"/>
                </a:solidFill>
              </a:rPr>
              <a:t> Jones, Aidan N. </a:t>
            </a:r>
            <a:r>
              <a:rPr lang="en-US" altLang="ja-JP" sz="1200" dirty="0" err="1">
                <a:solidFill>
                  <a:schemeClr val="bg1"/>
                </a:solidFill>
              </a:rPr>
              <a:t>Gomez,Lukasz</a:t>
            </a:r>
            <a:r>
              <a:rPr lang="en-US" altLang="ja-JP" sz="1200" dirty="0">
                <a:solidFill>
                  <a:schemeClr val="bg1"/>
                </a:solidFill>
              </a:rPr>
              <a:t> Kaiser, and </a:t>
            </a:r>
            <a:r>
              <a:rPr lang="en-US" altLang="ja-JP" sz="1200" dirty="0" err="1">
                <a:solidFill>
                  <a:schemeClr val="bg1"/>
                </a:solidFill>
              </a:rPr>
              <a:t>Illia</a:t>
            </a:r>
            <a:r>
              <a:rPr lang="en-US" altLang="ja-JP" sz="1200" dirty="0">
                <a:solidFill>
                  <a:schemeClr val="bg1"/>
                </a:solidFill>
              </a:rPr>
              <a:t> </a:t>
            </a:r>
            <a:r>
              <a:rPr lang="en-US" altLang="ja-JP" sz="1200" dirty="0" err="1">
                <a:solidFill>
                  <a:schemeClr val="bg1"/>
                </a:solidFill>
              </a:rPr>
              <a:t>Polosukhin</a:t>
            </a:r>
            <a:r>
              <a:rPr lang="en-US" altLang="ja-JP" sz="1200" dirty="0">
                <a:solidFill>
                  <a:schemeClr val="bg1"/>
                </a:solidFill>
              </a:rPr>
              <a:t>. Attention is all you need. 2017</a:t>
            </a:r>
          </a:p>
        </p:txBody>
      </p:sp>
    </p:spTree>
    <p:extLst>
      <p:ext uri="{BB962C8B-B14F-4D97-AF65-F5344CB8AC3E}">
        <p14:creationId xmlns:p14="http://schemas.microsoft.com/office/powerpoint/2010/main" val="2565700692"/>
      </p:ext>
    </p:extLst>
  </p:cSld>
  <p:clrMapOvr>
    <a:masterClrMapping/>
  </p:clrMapOvr>
  <mc:AlternateContent xmlns:mc="http://schemas.openxmlformats.org/markup-compatibility/2006" xmlns:p14="http://schemas.microsoft.com/office/powerpoint/2010/main">
    <mc:Choice Requires="p14">
      <p:transition spd="slow" p14:dur="2000" advTm="10735"/>
    </mc:Choice>
    <mc:Fallback xmlns="">
      <p:transition spd="slow" advTm="10735"/>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D90766-752C-4564-BEF9-C294282CAD11}"/>
              </a:ext>
            </a:extLst>
          </p:cNvPr>
          <p:cNvSpPr>
            <a:spLocks noGrp="1"/>
          </p:cNvSpPr>
          <p:nvPr>
            <p:ph type="title"/>
          </p:nvPr>
        </p:nvSpPr>
        <p:spPr/>
        <p:txBody>
          <a:bodyPr/>
          <a:lstStyle/>
          <a:p>
            <a:r>
              <a:rPr kumimoji="1" lang="en-US" altLang="ja-JP" dirty="0"/>
              <a:t>BERT</a:t>
            </a:r>
            <a:endParaRPr kumimoji="1" lang="ja-JP" altLang="en-US" dirty="0"/>
          </a:p>
        </p:txBody>
      </p:sp>
      <p:sp>
        <p:nvSpPr>
          <p:cNvPr id="3" name="コンテンツ プレースホルダー 2">
            <a:extLst>
              <a:ext uri="{FF2B5EF4-FFF2-40B4-BE49-F238E27FC236}">
                <a16:creationId xmlns:a16="http://schemas.microsoft.com/office/drawing/2014/main" id="{3F76B6DB-3E60-4888-B7EF-BCE1B7B69777}"/>
              </a:ext>
            </a:extLst>
          </p:cNvPr>
          <p:cNvSpPr>
            <a:spLocks noGrp="1"/>
          </p:cNvSpPr>
          <p:nvPr>
            <p:ph idx="1"/>
          </p:nvPr>
        </p:nvSpPr>
        <p:spPr/>
        <p:txBody>
          <a:bodyPr>
            <a:normAutofit/>
          </a:bodyPr>
          <a:lstStyle/>
          <a:p>
            <a:r>
              <a:rPr lang="ja-JP" altLang="en-US" dirty="0"/>
              <a:t>複数の双方向 </a:t>
            </a:r>
            <a:r>
              <a:rPr lang="en-US" altLang="ja-JP" dirty="0"/>
              <a:t>Transformer </a:t>
            </a:r>
          </a:p>
          <a:p>
            <a:r>
              <a:rPr lang="ja-JP" altLang="en-US" dirty="0"/>
              <a:t>文脈を考慮</a:t>
            </a:r>
            <a:endParaRPr lang="en-US" altLang="ja-JP" dirty="0"/>
          </a:p>
          <a:p>
            <a:endParaRPr lang="en-US" altLang="ja-JP" dirty="0"/>
          </a:p>
          <a:p>
            <a:r>
              <a:rPr lang="ja-JP" altLang="en-US" dirty="0"/>
              <a:t>各タスクに対してファインチューニングをすることで</a:t>
            </a:r>
            <a:endParaRPr lang="en-US" altLang="ja-JP" dirty="0"/>
          </a:p>
          <a:p>
            <a:r>
              <a:rPr lang="ja-JP" altLang="en-US" dirty="0"/>
              <a:t>様々な識別タスクに柔軟に対応する</a:t>
            </a:r>
            <a:endParaRPr kumimoji="1" lang="ja-JP" altLang="en-US" dirty="0"/>
          </a:p>
        </p:txBody>
      </p:sp>
      <p:sp>
        <p:nvSpPr>
          <p:cNvPr id="4" name="スライド番号プレースホルダー 3">
            <a:extLst>
              <a:ext uri="{FF2B5EF4-FFF2-40B4-BE49-F238E27FC236}">
                <a16:creationId xmlns:a16="http://schemas.microsoft.com/office/drawing/2014/main" id="{C99DCE32-DE8E-4A96-AB1D-368513FDF490}"/>
              </a:ext>
            </a:extLst>
          </p:cNvPr>
          <p:cNvSpPr>
            <a:spLocks noGrp="1"/>
          </p:cNvSpPr>
          <p:nvPr>
            <p:ph type="sldNum" sz="quarter" idx="12"/>
          </p:nvPr>
        </p:nvSpPr>
        <p:spPr/>
        <p:txBody>
          <a:bodyPr/>
          <a:lstStyle/>
          <a:p>
            <a:fld id="{304739FC-810C-4CDC-B60F-21F1951FBC64}" type="slidenum">
              <a:rPr kumimoji="1" lang="ja-JP" altLang="en-US" smtClean="0"/>
              <a:t>11</a:t>
            </a:fld>
            <a:endParaRPr kumimoji="1" lang="ja-JP" altLang="en-US"/>
          </a:p>
        </p:txBody>
      </p:sp>
      <p:sp>
        <p:nvSpPr>
          <p:cNvPr id="5" name="正方形/長方形 4">
            <a:extLst>
              <a:ext uri="{FF2B5EF4-FFF2-40B4-BE49-F238E27FC236}">
                <a16:creationId xmlns:a16="http://schemas.microsoft.com/office/drawing/2014/main" id="{8DD387CF-AC2B-4A20-B700-F653053188C0}"/>
              </a:ext>
            </a:extLst>
          </p:cNvPr>
          <p:cNvSpPr/>
          <p:nvPr/>
        </p:nvSpPr>
        <p:spPr>
          <a:xfrm>
            <a:off x="706581" y="6363837"/>
            <a:ext cx="6881515" cy="461665"/>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square">
            <a:spAutoFit/>
          </a:bodyPr>
          <a:lstStyle/>
          <a:p>
            <a:r>
              <a:rPr lang="en-US" altLang="ja-JP" sz="1200" dirty="0">
                <a:solidFill>
                  <a:schemeClr val="bg1"/>
                </a:solidFill>
              </a:rPr>
              <a:t>Jacob Devlin, Ming-Wei Chang, Kenton Lee, and Kristina Toutanova. Bert: Pre-training of deep bidirectional transformers for language understanding. 2018. </a:t>
            </a:r>
          </a:p>
        </p:txBody>
      </p:sp>
    </p:spTree>
    <p:extLst>
      <p:ext uri="{BB962C8B-B14F-4D97-AF65-F5344CB8AC3E}">
        <p14:creationId xmlns:p14="http://schemas.microsoft.com/office/powerpoint/2010/main" val="2249423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A71CDC-97C2-465F-8B9B-AE9D55104F50}"/>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EA6F3566-9A84-4DED-A27B-A69CD8CF6C57}"/>
              </a:ext>
            </a:extLst>
          </p:cNvPr>
          <p:cNvSpPr>
            <a:spLocks noGrp="1"/>
          </p:cNvSpPr>
          <p:nvPr>
            <p:ph idx="1"/>
          </p:nvPr>
        </p:nvSpPr>
        <p:spPr>
          <a:xfrm>
            <a:off x="822959" y="1661049"/>
            <a:ext cx="7543801" cy="4531925"/>
          </a:xfrm>
        </p:spPr>
        <p:txBody>
          <a:bodyPr/>
          <a:lstStyle/>
          <a:p>
            <a:pPr marL="742950" indent="-742950">
              <a:buFont typeface="+mj-lt"/>
              <a:buAutoNum type="arabicPeriod"/>
            </a:pPr>
            <a:r>
              <a:rPr kumimoji="1" lang="ja-JP" altLang="en-US" dirty="0">
                <a:solidFill>
                  <a:schemeClr val="bg1">
                    <a:lumMod val="75000"/>
                  </a:schemeClr>
                </a:solidFill>
              </a:rPr>
              <a:t>はじめに</a:t>
            </a:r>
            <a:endParaRPr kumimoji="1" lang="en-US" altLang="ja-JP" dirty="0">
              <a:solidFill>
                <a:schemeClr val="bg1">
                  <a:lumMod val="75000"/>
                </a:schemeClr>
              </a:solidFill>
            </a:endParaRPr>
          </a:p>
          <a:p>
            <a:pPr marL="742950" indent="-742950">
              <a:buFont typeface="+mj-lt"/>
              <a:buAutoNum type="arabicPeriod"/>
            </a:pPr>
            <a:r>
              <a:rPr lang="ja-JP" altLang="en-US" dirty="0">
                <a:solidFill>
                  <a:schemeClr val="bg1">
                    <a:lumMod val="75000"/>
                  </a:schemeClr>
                </a:solidFill>
              </a:rPr>
              <a:t>要素技術</a:t>
            </a:r>
            <a:endParaRPr lang="en-US" altLang="ja-JP" dirty="0">
              <a:solidFill>
                <a:schemeClr val="bg1">
                  <a:lumMod val="75000"/>
                </a:schemeClr>
              </a:solidFill>
            </a:endParaRPr>
          </a:p>
          <a:p>
            <a:pPr marL="742950" indent="-742950">
              <a:buFont typeface="+mj-lt"/>
              <a:buAutoNum type="arabicPeriod"/>
            </a:pPr>
            <a:r>
              <a:rPr kumimoji="1" lang="ja-JP" altLang="en-US" dirty="0"/>
              <a:t>実験手法</a:t>
            </a:r>
            <a:endParaRPr kumimoji="1" lang="en-US" altLang="ja-JP" dirty="0"/>
          </a:p>
          <a:p>
            <a:pPr marL="742950" indent="-742950">
              <a:buFont typeface="+mj-lt"/>
              <a:buAutoNum type="arabicPeriod"/>
            </a:pPr>
            <a:r>
              <a:rPr lang="ja-JP" altLang="en-US" dirty="0">
                <a:solidFill>
                  <a:schemeClr val="bg1">
                    <a:lumMod val="75000"/>
                  </a:schemeClr>
                </a:solidFill>
              </a:rPr>
              <a:t>実験結果</a:t>
            </a:r>
            <a:endParaRPr kumimoji="1" lang="en-US" altLang="ja-JP" dirty="0">
              <a:solidFill>
                <a:schemeClr val="bg1">
                  <a:lumMod val="75000"/>
                </a:schemeClr>
              </a:solidFill>
            </a:endParaRPr>
          </a:p>
          <a:p>
            <a:pPr marL="742950" indent="-742950">
              <a:buFont typeface="+mj-lt"/>
              <a:buAutoNum type="arabicPeriod"/>
            </a:pPr>
            <a:r>
              <a:rPr kumimoji="1" lang="ja-JP" altLang="en-US" dirty="0">
                <a:solidFill>
                  <a:schemeClr val="bg1">
                    <a:lumMod val="75000"/>
                  </a:schemeClr>
                </a:solidFill>
              </a:rPr>
              <a:t>まとめと今後の課題</a:t>
            </a:r>
          </a:p>
        </p:txBody>
      </p:sp>
      <p:sp>
        <p:nvSpPr>
          <p:cNvPr id="4" name="スライド番号プレースホルダー 3">
            <a:extLst>
              <a:ext uri="{FF2B5EF4-FFF2-40B4-BE49-F238E27FC236}">
                <a16:creationId xmlns:a16="http://schemas.microsoft.com/office/drawing/2014/main" id="{35C788A5-E800-4B67-8212-144F12E0C41A}"/>
              </a:ext>
            </a:extLst>
          </p:cNvPr>
          <p:cNvSpPr>
            <a:spLocks noGrp="1"/>
          </p:cNvSpPr>
          <p:nvPr>
            <p:ph type="sldNum" sz="quarter" idx="12"/>
          </p:nvPr>
        </p:nvSpPr>
        <p:spPr/>
        <p:txBody>
          <a:bodyPr/>
          <a:lstStyle/>
          <a:p>
            <a:fld id="{304739FC-810C-4CDC-B60F-21F1951FBC64}" type="slidenum">
              <a:rPr kumimoji="1" lang="ja-JP" altLang="en-US" smtClean="0"/>
              <a:t>12</a:t>
            </a:fld>
            <a:endParaRPr kumimoji="1" lang="ja-JP" altLang="en-US"/>
          </a:p>
        </p:txBody>
      </p:sp>
    </p:spTree>
    <p:extLst>
      <p:ext uri="{BB962C8B-B14F-4D97-AF65-F5344CB8AC3E}">
        <p14:creationId xmlns:p14="http://schemas.microsoft.com/office/powerpoint/2010/main" val="3822741229"/>
      </p:ext>
    </p:extLst>
  </p:cSld>
  <p:clrMapOvr>
    <a:masterClrMapping/>
  </p:clrMapOvr>
  <mc:AlternateContent xmlns:mc="http://schemas.openxmlformats.org/markup-compatibility/2006" xmlns:p14="http://schemas.microsoft.com/office/powerpoint/2010/main">
    <mc:Choice Requires="p14">
      <p:transition spd="slow" p14:dur="2000" advTm="2705"/>
    </mc:Choice>
    <mc:Fallback xmlns="">
      <p:transition spd="slow" advTm="2705"/>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43A24E-BAA0-41DF-A7C4-36C9DAB94AAB}"/>
              </a:ext>
            </a:extLst>
          </p:cNvPr>
          <p:cNvSpPr>
            <a:spLocks noGrp="1"/>
          </p:cNvSpPr>
          <p:nvPr>
            <p:ph type="title"/>
          </p:nvPr>
        </p:nvSpPr>
        <p:spPr/>
        <p:txBody>
          <a:bodyPr/>
          <a:lstStyle/>
          <a:p>
            <a:r>
              <a:rPr kumimoji="1" lang="ja-JP" altLang="en-US" dirty="0"/>
              <a:t>問題設定</a:t>
            </a:r>
          </a:p>
        </p:txBody>
      </p:sp>
      <p:sp>
        <p:nvSpPr>
          <p:cNvPr id="3" name="コンテンツ プレースホルダー 2">
            <a:extLst>
              <a:ext uri="{FF2B5EF4-FFF2-40B4-BE49-F238E27FC236}">
                <a16:creationId xmlns:a16="http://schemas.microsoft.com/office/drawing/2014/main" id="{3D0F9441-B6DC-40DE-9C19-A49296834B73}"/>
              </a:ext>
            </a:extLst>
          </p:cNvPr>
          <p:cNvSpPr>
            <a:spLocks noGrp="1"/>
          </p:cNvSpPr>
          <p:nvPr>
            <p:ph idx="1"/>
          </p:nvPr>
        </p:nvSpPr>
        <p:spPr/>
        <p:txBody>
          <a:bodyPr/>
          <a:lstStyle/>
          <a:p>
            <a:pPr lvl="1"/>
            <a:r>
              <a:rPr kumimoji="1" lang="ja-JP" altLang="en-US" dirty="0"/>
              <a:t>目的</a:t>
            </a:r>
            <a:endParaRPr kumimoji="1" lang="en-US" altLang="ja-JP" dirty="0"/>
          </a:p>
          <a:p>
            <a:pPr marL="201168" lvl="1" indent="0">
              <a:buNone/>
            </a:pPr>
            <a:r>
              <a:rPr kumimoji="1" lang="ja-JP" altLang="en-US" dirty="0"/>
              <a:t>人と</a:t>
            </a:r>
            <a:r>
              <a:rPr kumimoji="1" lang="en-US" altLang="ja-JP" dirty="0"/>
              <a:t>AI</a:t>
            </a:r>
            <a:r>
              <a:rPr kumimoji="1" lang="ja-JP" altLang="en-US" dirty="0"/>
              <a:t>が生成した文章の違い</a:t>
            </a:r>
            <a:endParaRPr kumimoji="1" lang="en-US" altLang="ja-JP" dirty="0"/>
          </a:p>
          <a:p>
            <a:pPr marL="201168" lvl="1" indent="0">
              <a:buNone/>
            </a:pPr>
            <a:endParaRPr kumimoji="1" lang="en-US" altLang="ja-JP" dirty="0"/>
          </a:p>
          <a:p>
            <a:pPr lvl="1"/>
            <a:r>
              <a:rPr lang="ja-JP" altLang="en-US" dirty="0"/>
              <a:t>問題</a:t>
            </a:r>
            <a:endParaRPr lang="en-US" altLang="ja-JP" dirty="0"/>
          </a:p>
          <a:p>
            <a:pPr marL="201168" lvl="1" indent="0">
              <a:buNone/>
            </a:pPr>
            <a:r>
              <a:rPr lang="ja-JP" altLang="en-US" dirty="0"/>
              <a:t>人間のセリフ</a:t>
            </a:r>
            <a:r>
              <a:rPr lang="en-US" altLang="ja-JP" dirty="0"/>
              <a:t>(</a:t>
            </a:r>
            <a:r>
              <a:rPr lang="ja-JP" altLang="en-US" dirty="0"/>
              <a:t>実対話</a:t>
            </a:r>
            <a:r>
              <a:rPr lang="en-US" altLang="ja-JP" dirty="0"/>
              <a:t>)</a:t>
            </a:r>
            <a:r>
              <a:rPr lang="ja-JP" altLang="en-US" dirty="0"/>
              <a:t>と</a:t>
            </a:r>
            <a:endParaRPr lang="en-US" altLang="ja-JP" dirty="0"/>
          </a:p>
          <a:p>
            <a:pPr marL="201168" lvl="1" indent="0">
              <a:buNone/>
            </a:pPr>
            <a:r>
              <a:rPr lang="en-US" altLang="ja-JP" dirty="0"/>
              <a:t>GPT-2</a:t>
            </a:r>
            <a:r>
              <a:rPr lang="ja-JP" altLang="en-US" dirty="0"/>
              <a:t>で生成したセリフは識別できるか</a:t>
            </a:r>
            <a:endParaRPr lang="en-US" altLang="ja-JP" dirty="0"/>
          </a:p>
          <a:p>
            <a:pPr marL="201168" lvl="1" indent="0">
              <a:buNone/>
            </a:pPr>
            <a:endParaRPr lang="en-US" altLang="ja-JP" dirty="0"/>
          </a:p>
        </p:txBody>
      </p:sp>
      <p:sp>
        <p:nvSpPr>
          <p:cNvPr id="4" name="スライド番号プレースホルダー 3">
            <a:extLst>
              <a:ext uri="{FF2B5EF4-FFF2-40B4-BE49-F238E27FC236}">
                <a16:creationId xmlns:a16="http://schemas.microsoft.com/office/drawing/2014/main" id="{7EB821EC-1CAE-4AA9-B559-0B683C4E01FB}"/>
              </a:ext>
            </a:extLst>
          </p:cNvPr>
          <p:cNvSpPr>
            <a:spLocks noGrp="1"/>
          </p:cNvSpPr>
          <p:nvPr>
            <p:ph type="sldNum" sz="quarter" idx="12"/>
          </p:nvPr>
        </p:nvSpPr>
        <p:spPr/>
        <p:txBody>
          <a:bodyPr/>
          <a:lstStyle/>
          <a:p>
            <a:fld id="{304739FC-810C-4CDC-B60F-21F1951FBC64}" type="slidenum">
              <a:rPr kumimoji="1" lang="ja-JP" altLang="en-US" smtClean="0"/>
              <a:t>13</a:t>
            </a:fld>
            <a:endParaRPr kumimoji="1" lang="ja-JP" altLang="en-US"/>
          </a:p>
        </p:txBody>
      </p:sp>
    </p:spTree>
    <p:extLst>
      <p:ext uri="{BB962C8B-B14F-4D97-AF65-F5344CB8AC3E}">
        <p14:creationId xmlns:p14="http://schemas.microsoft.com/office/powerpoint/2010/main" val="3128396690"/>
      </p:ext>
    </p:extLst>
  </p:cSld>
  <p:clrMapOvr>
    <a:masterClrMapping/>
  </p:clrMapOvr>
  <mc:AlternateContent xmlns:mc="http://schemas.openxmlformats.org/markup-compatibility/2006" xmlns:p14="http://schemas.microsoft.com/office/powerpoint/2010/main">
    <mc:Choice Requires="p14">
      <p:transition spd="slow" p14:dur="2000" advTm="13232"/>
    </mc:Choice>
    <mc:Fallback xmlns="">
      <p:transition spd="slow" advTm="13232"/>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94DD8C-E4AA-4B0C-BCBD-911CAB9711E9}"/>
              </a:ext>
            </a:extLst>
          </p:cNvPr>
          <p:cNvSpPr>
            <a:spLocks noGrp="1"/>
          </p:cNvSpPr>
          <p:nvPr>
            <p:ph type="title"/>
          </p:nvPr>
        </p:nvSpPr>
        <p:spPr/>
        <p:txBody>
          <a:bodyPr/>
          <a:lstStyle/>
          <a:p>
            <a:r>
              <a:rPr kumimoji="1" lang="ja-JP" altLang="en-US" dirty="0"/>
              <a:t>データセット</a:t>
            </a:r>
          </a:p>
        </p:txBody>
      </p:sp>
      <p:sp>
        <p:nvSpPr>
          <p:cNvPr id="3" name="コンテンツ プレースホルダー 2">
            <a:extLst>
              <a:ext uri="{FF2B5EF4-FFF2-40B4-BE49-F238E27FC236}">
                <a16:creationId xmlns:a16="http://schemas.microsoft.com/office/drawing/2014/main" id="{36E15B7F-F78F-4361-81ED-5D7F9222B555}"/>
              </a:ext>
            </a:extLst>
          </p:cNvPr>
          <p:cNvSpPr>
            <a:spLocks noGrp="1"/>
          </p:cNvSpPr>
          <p:nvPr>
            <p:ph idx="1"/>
          </p:nvPr>
        </p:nvSpPr>
        <p:spPr/>
        <p:txBody>
          <a:bodyPr/>
          <a:lstStyle/>
          <a:p>
            <a:r>
              <a:rPr kumimoji="1" lang="en-US" altLang="ja-JP" dirty="0"/>
              <a:t>Manga109</a:t>
            </a:r>
          </a:p>
          <a:p>
            <a:endParaRPr lang="en-US" altLang="ja-JP" sz="2400" dirty="0"/>
          </a:p>
          <a:p>
            <a:r>
              <a:rPr kumimoji="1" lang="ja-JP" altLang="en-US" sz="2400" dirty="0"/>
              <a:t>説明</a:t>
            </a:r>
            <a:endParaRPr kumimoji="1" lang="en-US" altLang="ja-JP" sz="2400" dirty="0"/>
          </a:p>
          <a:p>
            <a:r>
              <a:rPr lang="ja-JP" altLang="en-US" sz="2400" dirty="0"/>
              <a:t>ストーリーが分割しやすい</a:t>
            </a:r>
            <a:endParaRPr lang="en-US" altLang="ja-JP" sz="2400" dirty="0"/>
          </a:p>
          <a:p>
            <a:r>
              <a:rPr kumimoji="1" lang="ja-JP" altLang="en-US" sz="2400" dirty="0"/>
              <a:t>４コママンガを利用</a:t>
            </a:r>
            <a:endParaRPr kumimoji="1" lang="en-US" altLang="ja-JP" sz="2400" dirty="0"/>
          </a:p>
          <a:p>
            <a:r>
              <a:rPr lang="ja-JP" altLang="en-US" sz="2400" dirty="0"/>
              <a:t>（現在は</a:t>
            </a:r>
            <a:r>
              <a:rPr lang="en-US" altLang="ja-JP" sz="2400" dirty="0"/>
              <a:t>1</a:t>
            </a:r>
            <a:r>
              <a:rPr lang="ja-JP" altLang="en-US" sz="2400" dirty="0"/>
              <a:t>作品のみで実験）</a:t>
            </a:r>
            <a:endParaRPr kumimoji="1" lang="ja-JP" altLang="en-US" sz="2400" dirty="0"/>
          </a:p>
        </p:txBody>
      </p:sp>
      <p:sp>
        <p:nvSpPr>
          <p:cNvPr id="4" name="スライド番号プレースホルダー 3">
            <a:extLst>
              <a:ext uri="{FF2B5EF4-FFF2-40B4-BE49-F238E27FC236}">
                <a16:creationId xmlns:a16="http://schemas.microsoft.com/office/drawing/2014/main" id="{F0D518BA-D5B1-4D2E-ADA7-B0E6FBE322B0}"/>
              </a:ext>
            </a:extLst>
          </p:cNvPr>
          <p:cNvSpPr>
            <a:spLocks noGrp="1"/>
          </p:cNvSpPr>
          <p:nvPr>
            <p:ph type="sldNum" sz="quarter" idx="12"/>
          </p:nvPr>
        </p:nvSpPr>
        <p:spPr/>
        <p:txBody>
          <a:bodyPr/>
          <a:lstStyle/>
          <a:p>
            <a:fld id="{304739FC-810C-4CDC-B60F-21F1951FBC64}" type="slidenum">
              <a:rPr kumimoji="1" lang="ja-JP" altLang="en-US" smtClean="0"/>
              <a:t>14</a:t>
            </a:fld>
            <a:endParaRPr kumimoji="1" lang="ja-JP" altLang="en-US"/>
          </a:p>
        </p:txBody>
      </p:sp>
      <p:sp>
        <p:nvSpPr>
          <p:cNvPr id="5" name="正方形/長方形 4">
            <a:extLst>
              <a:ext uri="{FF2B5EF4-FFF2-40B4-BE49-F238E27FC236}">
                <a16:creationId xmlns:a16="http://schemas.microsoft.com/office/drawing/2014/main" id="{B5F8C6C0-5575-41F3-906E-66790C3DA8D8}"/>
              </a:ext>
            </a:extLst>
          </p:cNvPr>
          <p:cNvSpPr/>
          <p:nvPr/>
        </p:nvSpPr>
        <p:spPr>
          <a:xfrm>
            <a:off x="4594859" y="1572321"/>
            <a:ext cx="3590693" cy="432667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漫画例</a:t>
            </a:r>
          </a:p>
        </p:txBody>
      </p:sp>
      <p:sp>
        <p:nvSpPr>
          <p:cNvPr id="6" name="正方形/長方形 5">
            <a:extLst>
              <a:ext uri="{FF2B5EF4-FFF2-40B4-BE49-F238E27FC236}">
                <a16:creationId xmlns:a16="http://schemas.microsoft.com/office/drawing/2014/main" id="{B88D059C-1F5C-4FD5-A351-0C3D813CEA76}"/>
              </a:ext>
            </a:extLst>
          </p:cNvPr>
          <p:cNvSpPr/>
          <p:nvPr/>
        </p:nvSpPr>
        <p:spPr>
          <a:xfrm>
            <a:off x="706581" y="6363837"/>
            <a:ext cx="6881515" cy="276999"/>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square">
            <a:spAutoFit/>
          </a:bodyPr>
          <a:lstStyle/>
          <a:p>
            <a:r>
              <a:rPr lang="ja-JP" altLang="en-US" sz="1200" dirty="0">
                <a:solidFill>
                  <a:schemeClr val="bg1"/>
                </a:solidFill>
              </a:rPr>
              <a:t>引用</a:t>
            </a:r>
            <a:endParaRPr lang="en-US" altLang="ja-JP" sz="1200" dirty="0">
              <a:solidFill>
                <a:schemeClr val="bg1"/>
              </a:solidFill>
            </a:endParaRPr>
          </a:p>
        </p:txBody>
      </p:sp>
    </p:spTree>
    <p:extLst>
      <p:ext uri="{BB962C8B-B14F-4D97-AF65-F5344CB8AC3E}">
        <p14:creationId xmlns:p14="http://schemas.microsoft.com/office/powerpoint/2010/main" val="2503094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0B09C2-8DC5-4BBA-84C5-43A6FFD8F112}"/>
              </a:ext>
            </a:extLst>
          </p:cNvPr>
          <p:cNvSpPr>
            <a:spLocks noGrp="1"/>
          </p:cNvSpPr>
          <p:nvPr>
            <p:ph type="title"/>
          </p:nvPr>
        </p:nvSpPr>
        <p:spPr/>
        <p:txBody>
          <a:bodyPr/>
          <a:lstStyle/>
          <a:p>
            <a:r>
              <a:rPr lang="ja-JP" altLang="en-US" dirty="0"/>
              <a:t>実験</a:t>
            </a:r>
            <a:r>
              <a:rPr lang="en-US" altLang="ja-JP" dirty="0"/>
              <a:t> </a:t>
            </a:r>
            <a:r>
              <a:rPr lang="ja-JP" altLang="en-US" dirty="0"/>
              <a:t>： 実験手順</a:t>
            </a:r>
            <a:endParaRPr kumimoji="1" lang="ja-JP" altLang="en-US" dirty="0"/>
          </a:p>
        </p:txBody>
      </p:sp>
      <p:sp>
        <p:nvSpPr>
          <p:cNvPr id="4" name="スライド番号プレースホルダー 3">
            <a:extLst>
              <a:ext uri="{FF2B5EF4-FFF2-40B4-BE49-F238E27FC236}">
                <a16:creationId xmlns:a16="http://schemas.microsoft.com/office/drawing/2014/main" id="{60F04596-12B2-4A47-9518-9299B598E27D}"/>
              </a:ext>
            </a:extLst>
          </p:cNvPr>
          <p:cNvSpPr>
            <a:spLocks noGrp="1"/>
          </p:cNvSpPr>
          <p:nvPr>
            <p:ph type="sldNum" sz="quarter" idx="12"/>
          </p:nvPr>
        </p:nvSpPr>
        <p:spPr/>
        <p:txBody>
          <a:bodyPr/>
          <a:lstStyle/>
          <a:p>
            <a:fld id="{304739FC-810C-4CDC-B60F-21F1951FBC64}" type="slidenum">
              <a:rPr kumimoji="1" lang="ja-JP" altLang="en-US" smtClean="0"/>
              <a:t>15</a:t>
            </a:fld>
            <a:endParaRPr kumimoji="1" lang="ja-JP" altLang="en-US"/>
          </a:p>
        </p:txBody>
      </p:sp>
      <p:sp>
        <p:nvSpPr>
          <p:cNvPr id="5" name="正方形/長方形 4">
            <a:extLst>
              <a:ext uri="{FF2B5EF4-FFF2-40B4-BE49-F238E27FC236}">
                <a16:creationId xmlns:a16="http://schemas.microsoft.com/office/drawing/2014/main" id="{203FF11B-AFE1-4B38-B0A0-2AFBF4141AA2}"/>
              </a:ext>
            </a:extLst>
          </p:cNvPr>
          <p:cNvSpPr/>
          <p:nvPr/>
        </p:nvSpPr>
        <p:spPr>
          <a:xfrm>
            <a:off x="795790" y="3356137"/>
            <a:ext cx="1059540" cy="7265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漫画</a:t>
            </a:r>
            <a:endParaRPr kumimoji="1" lang="en-US" altLang="ja-JP" dirty="0"/>
          </a:p>
          <a:p>
            <a:pPr algn="ctr"/>
            <a:r>
              <a:rPr kumimoji="1" lang="ja-JP" altLang="en-US" dirty="0"/>
              <a:t>セリフ</a:t>
            </a:r>
          </a:p>
        </p:txBody>
      </p:sp>
      <p:sp>
        <p:nvSpPr>
          <p:cNvPr id="6" name="正方形/長方形 5">
            <a:extLst>
              <a:ext uri="{FF2B5EF4-FFF2-40B4-BE49-F238E27FC236}">
                <a16:creationId xmlns:a16="http://schemas.microsoft.com/office/drawing/2014/main" id="{EEC4F596-0291-45AA-905B-FFFB90E969C2}"/>
              </a:ext>
            </a:extLst>
          </p:cNvPr>
          <p:cNvSpPr/>
          <p:nvPr/>
        </p:nvSpPr>
        <p:spPr>
          <a:xfrm>
            <a:off x="4137146" y="4228526"/>
            <a:ext cx="1572277" cy="39624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dirty="0"/>
              <a:t>生成データ</a:t>
            </a:r>
          </a:p>
        </p:txBody>
      </p:sp>
      <p:sp>
        <p:nvSpPr>
          <p:cNvPr id="14" name="正方形/長方形 13">
            <a:extLst>
              <a:ext uri="{FF2B5EF4-FFF2-40B4-BE49-F238E27FC236}">
                <a16:creationId xmlns:a16="http://schemas.microsoft.com/office/drawing/2014/main" id="{52B2E8DA-6A9D-48D4-91FF-C63966C15773}"/>
              </a:ext>
            </a:extLst>
          </p:cNvPr>
          <p:cNvSpPr/>
          <p:nvPr/>
        </p:nvSpPr>
        <p:spPr>
          <a:xfrm>
            <a:off x="2768853" y="4188620"/>
            <a:ext cx="1005580" cy="476057"/>
          </a:xfrm>
          <a:prstGeom prst="rect">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kumimoji="1" lang="en-US" altLang="ja-JP" sz="2000" dirty="0"/>
              <a:t>GPT-2</a:t>
            </a:r>
          </a:p>
        </p:txBody>
      </p:sp>
      <p:pic>
        <p:nvPicPr>
          <p:cNvPr id="16386" name="Picture 2" descr="$S_1, S_2, ... , S_n$">
            <a:extLst>
              <a:ext uri="{FF2B5EF4-FFF2-40B4-BE49-F238E27FC236}">
                <a16:creationId xmlns:a16="http://schemas.microsoft.com/office/drawing/2014/main" id="{8636C59D-0A8D-47FF-A787-3A93DCE4F9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669" y="4246553"/>
            <a:ext cx="1223783" cy="199349"/>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コネクタ: カギ線 22">
            <a:extLst>
              <a:ext uri="{FF2B5EF4-FFF2-40B4-BE49-F238E27FC236}">
                <a16:creationId xmlns:a16="http://schemas.microsoft.com/office/drawing/2014/main" id="{BDC888DD-73F6-4ADF-A294-46B5BBFED141}"/>
              </a:ext>
            </a:extLst>
          </p:cNvPr>
          <p:cNvCxnSpPr>
            <a:cxnSpLocks/>
            <a:stCxn id="5" idx="3"/>
            <a:endCxn id="36" idx="1"/>
          </p:cNvCxnSpPr>
          <p:nvPr/>
        </p:nvCxnSpPr>
        <p:spPr>
          <a:xfrm flipV="1">
            <a:off x="1855330" y="3063643"/>
            <a:ext cx="2281816" cy="655749"/>
          </a:xfrm>
          <a:prstGeom prst="bentConnector3">
            <a:avLst>
              <a:gd name="adj1" fmla="val 2067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コネクタ: カギ線 26">
            <a:extLst>
              <a:ext uri="{FF2B5EF4-FFF2-40B4-BE49-F238E27FC236}">
                <a16:creationId xmlns:a16="http://schemas.microsoft.com/office/drawing/2014/main" id="{D8F64532-203C-4AE2-9F7C-82F3D7B3EB40}"/>
              </a:ext>
            </a:extLst>
          </p:cNvPr>
          <p:cNvCxnSpPr>
            <a:cxnSpLocks/>
            <a:stCxn id="5" idx="3"/>
            <a:endCxn id="14" idx="1"/>
          </p:cNvCxnSpPr>
          <p:nvPr/>
        </p:nvCxnSpPr>
        <p:spPr>
          <a:xfrm>
            <a:off x="1855330" y="3719392"/>
            <a:ext cx="913523" cy="7072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F141CD23-6677-45C3-9028-C8DC26CDF8B3}"/>
              </a:ext>
            </a:extLst>
          </p:cNvPr>
          <p:cNvCxnSpPr>
            <a:cxnSpLocks/>
            <a:stCxn id="14" idx="3"/>
            <a:endCxn id="6" idx="1"/>
          </p:cNvCxnSpPr>
          <p:nvPr/>
        </p:nvCxnSpPr>
        <p:spPr>
          <a:xfrm flipV="1">
            <a:off x="3774433" y="4426648"/>
            <a:ext cx="36271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正方形/長方形 35">
            <a:extLst>
              <a:ext uri="{FF2B5EF4-FFF2-40B4-BE49-F238E27FC236}">
                <a16:creationId xmlns:a16="http://schemas.microsoft.com/office/drawing/2014/main" id="{0E1567F6-107E-4542-832D-C38C8498DA3C}"/>
              </a:ext>
            </a:extLst>
          </p:cNvPr>
          <p:cNvSpPr/>
          <p:nvPr/>
        </p:nvSpPr>
        <p:spPr>
          <a:xfrm>
            <a:off x="4137146" y="2865521"/>
            <a:ext cx="1572277" cy="39624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dirty="0"/>
              <a:t>実際のデータ</a:t>
            </a:r>
          </a:p>
        </p:txBody>
      </p:sp>
      <p:sp>
        <p:nvSpPr>
          <p:cNvPr id="41" name="正方形/長方形 40">
            <a:extLst>
              <a:ext uri="{FF2B5EF4-FFF2-40B4-BE49-F238E27FC236}">
                <a16:creationId xmlns:a16="http://schemas.microsoft.com/office/drawing/2014/main" id="{17AAAA96-D7D8-47C4-9466-CDD3322A2D17}"/>
              </a:ext>
            </a:extLst>
          </p:cNvPr>
          <p:cNvSpPr/>
          <p:nvPr/>
        </p:nvSpPr>
        <p:spPr>
          <a:xfrm>
            <a:off x="706582" y="1630400"/>
            <a:ext cx="2521842" cy="39624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kumimoji="1" lang="ja-JP" altLang="en-US" sz="2400" dirty="0"/>
              <a:t>全体の流れ</a:t>
            </a:r>
          </a:p>
        </p:txBody>
      </p:sp>
      <p:sp>
        <p:nvSpPr>
          <p:cNvPr id="33" name="正方形/長方形 32">
            <a:extLst>
              <a:ext uri="{FF2B5EF4-FFF2-40B4-BE49-F238E27FC236}">
                <a16:creationId xmlns:a16="http://schemas.microsoft.com/office/drawing/2014/main" id="{2FF5D6AD-1105-4EFF-94AA-331F54F70AA0}"/>
              </a:ext>
            </a:extLst>
          </p:cNvPr>
          <p:cNvSpPr/>
          <p:nvPr/>
        </p:nvSpPr>
        <p:spPr>
          <a:xfrm>
            <a:off x="6641240" y="3375391"/>
            <a:ext cx="873312" cy="726509"/>
          </a:xfrm>
          <a:prstGeom prst="rect">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kumimoji="1" lang="en-US" altLang="ja-JP" sz="2400" dirty="0"/>
              <a:t>BERT</a:t>
            </a:r>
          </a:p>
        </p:txBody>
      </p:sp>
      <p:cxnSp>
        <p:nvCxnSpPr>
          <p:cNvPr id="34" name="コネクタ: カギ線 33">
            <a:extLst>
              <a:ext uri="{FF2B5EF4-FFF2-40B4-BE49-F238E27FC236}">
                <a16:creationId xmlns:a16="http://schemas.microsoft.com/office/drawing/2014/main" id="{F2EADB81-D7F0-4477-83AB-7BC6DDBC9BAB}"/>
              </a:ext>
            </a:extLst>
          </p:cNvPr>
          <p:cNvCxnSpPr>
            <a:cxnSpLocks/>
            <a:stCxn id="36" idx="3"/>
            <a:endCxn id="33" idx="1"/>
          </p:cNvCxnSpPr>
          <p:nvPr/>
        </p:nvCxnSpPr>
        <p:spPr>
          <a:xfrm>
            <a:off x="5709423" y="3063643"/>
            <a:ext cx="931817" cy="67500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コネクタ: カギ線 34">
            <a:extLst>
              <a:ext uri="{FF2B5EF4-FFF2-40B4-BE49-F238E27FC236}">
                <a16:creationId xmlns:a16="http://schemas.microsoft.com/office/drawing/2014/main" id="{3C27C96F-8F37-451B-8BF9-852EBAAC3A9F}"/>
              </a:ext>
            </a:extLst>
          </p:cNvPr>
          <p:cNvCxnSpPr>
            <a:cxnSpLocks/>
            <a:stCxn id="6" idx="3"/>
            <a:endCxn id="33" idx="1"/>
          </p:cNvCxnSpPr>
          <p:nvPr/>
        </p:nvCxnSpPr>
        <p:spPr>
          <a:xfrm flipV="1">
            <a:off x="5709423" y="3738646"/>
            <a:ext cx="931817" cy="68800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FF119113-1925-44FB-B7EC-3265D9368844}"/>
              </a:ext>
            </a:extLst>
          </p:cNvPr>
          <p:cNvCxnSpPr>
            <a:cxnSpLocks/>
            <a:stCxn id="33" idx="3"/>
            <a:endCxn id="40" idx="1"/>
          </p:cNvCxnSpPr>
          <p:nvPr/>
        </p:nvCxnSpPr>
        <p:spPr>
          <a:xfrm>
            <a:off x="7514552" y="3738646"/>
            <a:ext cx="3325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正方形/長方形 39">
            <a:extLst>
              <a:ext uri="{FF2B5EF4-FFF2-40B4-BE49-F238E27FC236}">
                <a16:creationId xmlns:a16="http://schemas.microsoft.com/office/drawing/2014/main" id="{0D3D79A7-ACCF-4550-AC86-F454F666C2F7}"/>
              </a:ext>
            </a:extLst>
          </p:cNvPr>
          <p:cNvSpPr/>
          <p:nvPr/>
        </p:nvSpPr>
        <p:spPr>
          <a:xfrm>
            <a:off x="7847151" y="3487352"/>
            <a:ext cx="651420" cy="50258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dirty="0"/>
              <a:t>二値分類</a:t>
            </a:r>
          </a:p>
        </p:txBody>
      </p:sp>
      <p:sp>
        <p:nvSpPr>
          <p:cNvPr id="62" name="右大かっこ 61">
            <a:extLst>
              <a:ext uri="{FF2B5EF4-FFF2-40B4-BE49-F238E27FC236}">
                <a16:creationId xmlns:a16="http://schemas.microsoft.com/office/drawing/2014/main" id="{B936AFD6-233F-414F-B5B8-C4895635F47F}"/>
              </a:ext>
            </a:extLst>
          </p:cNvPr>
          <p:cNvSpPr/>
          <p:nvPr/>
        </p:nvSpPr>
        <p:spPr>
          <a:xfrm rot="5400000">
            <a:off x="2724537" y="3027137"/>
            <a:ext cx="252089" cy="4109585"/>
          </a:xfrm>
          <a:prstGeom prst="rightBracket">
            <a:avLst>
              <a:gd name="adj"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8" name="右大かっこ 67">
            <a:extLst>
              <a:ext uri="{FF2B5EF4-FFF2-40B4-BE49-F238E27FC236}">
                <a16:creationId xmlns:a16="http://schemas.microsoft.com/office/drawing/2014/main" id="{D4CA70DA-E0EC-4730-9AED-06748C2B4546}"/>
              </a:ext>
            </a:extLst>
          </p:cNvPr>
          <p:cNvSpPr/>
          <p:nvPr/>
        </p:nvSpPr>
        <p:spPr>
          <a:xfrm rot="5400000">
            <a:off x="6634792" y="3344196"/>
            <a:ext cx="252089" cy="3475468"/>
          </a:xfrm>
          <a:prstGeom prst="rightBracket">
            <a:avLst>
              <a:gd name="adj"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9" name="正方形/長方形 68">
            <a:extLst>
              <a:ext uri="{FF2B5EF4-FFF2-40B4-BE49-F238E27FC236}">
                <a16:creationId xmlns:a16="http://schemas.microsoft.com/office/drawing/2014/main" id="{171AFC3E-6C4C-4F5B-B606-B31D9BD02834}"/>
              </a:ext>
            </a:extLst>
          </p:cNvPr>
          <p:cNvSpPr/>
          <p:nvPr/>
        </p:nvSpPr>
        <p:spPr>
          <a:xfrm>
            <a:off x="1070132" y="5392513"/>
            <a:ext cx="3397442" cy="39624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sz="2800" b="1" dirty="0">
                <a:ln w="0"/>
                <a:solidFill>
                  <a:schemeClr val="accent1"/>
                </a:solidFill>
              </a:rPr>
              <a:t>データセット生成</a:t>
            </a:r>
          </a:p>
        </p:txBody>
      </p:sp>
      <p:sp>
        <p:nvSpPr>
          <p:cNvPr id="70" name="正方形/長方形 69">
            <a:extLst>
              <a:ext uri="{FF2B5EF4-FFF2-40B4-BE49-F238E27FC236}">
                <a16:creationId xmlns:a16="http://schemas.microsoft.com/office/drawing/2014/main" id="{62440825-035A-42F5-A3C7-A2DE579BBAB8}"/>
              </a:ext>
            </a:extLst>
          </p:cNvPr>
          <p:cNvSpPr/>
          <p:nvPr/>
        </p:nvSpPr>
        <p:spPr>
          <a:xfrm>
            <a:off x="5499915" y="5393876"/>
            <a:ext cx="2521842" cy="39624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sz="2800" b="1" dirty="0">
                <a:ln w="0"/>
                <a:solidFill>
                  <a:schemeClr val="accent1"/>
                </a:solidFill>
              </a:rPr>
              <a:t>分類タスク</a:t>
            </a:r>
          </a:p>
        </p:txBody>
      </p:sp>
    </p:spTree>
    <p:extLst>
      <p:ext uri="{BB962C8B-B14F-4D97-AF65-F5344CB8AC3E}">
        <p14:creationId xmlns:p14="http://schemas.microsoft.com/office/powerpoint/2010/main" val="3617203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0B09C2-8DC5-4BBA-84C5-43A6FFD8F112}"/>
              </a:ext>
            </a:extLst>
          </p:cNvPr>
          <p:cNvSpPr>
            <a:spLocks noGrp="1"/>
          </p:cNvSpPr>
          <p:nvPr>
            <p:ph type="title"/>
          </p:nvPr>
        </p:nvSpPr>
        <p:spPr/>
        <p:txBody>
          <a:bodyPr/>
          <a:lstStyle/>
          <a:p>
            <a:r>
              <a:rPr lang="ja-JP" altLang="en-US" dirty="0"/>
              <a:t>実験</a:t>
            </a:r>
            <a:r>
              <a:rPr lang="en-US" altLang="ja-JP" dirty="0"/>
              <a:t> </a:t>
            </a:r>
            <a:r>
              <a:rPr lang="ja-JP" altLang="en-US" dirty="0"/>
              <a:t>： 実験手順</a:t>
            </a:r>
            <a:endParaRPr kumimoji="1" lang="ja-JP" altLang="en-US" dirty="0"/>
          </a:p>
        </p:txBody>
      </p:sp>
      <p:sp>
        <p:nvSpPr>
          <p:cNvPr id="4" name="スライド番号プレースホルダー 3">
            <a:extLst>
              <a:ext uri="{FF2B5EF4-FFF2-40B4-BE49-F238E27FC236}">
                <a16:creationId xmlns:a16="http://schemas.microsoft.com/office/drawing/2014/main" id="{60F04596-12B2-4A47-9518-9299B598E27D}"/>
              </a:ext>
            </a:extLst>
          </p:cNvPr>
          <p:cNvSpPr>
            <a:spLocks noGrp="1"/>
          </p:cNvSpPr>
          <p:nvPr>
            <p:ph type="sldNum" sz="quarter" idx="12"/>
          </p:nvPr>
        </p:nvSpPr>
        <p:spPr/>
        <p:txBody>
          <a:bodyPr/>
          <a:lstStyle/>
          <a:p>
            <a:fld id="{304739FC-810C-4CDC-B60F-21F1951FBC64}" type="slidenum">
              <a:rPr kumimoji="1" lang="ja-JP" altLang="en-US" smtClean="0"/>
              <a:t>16</a:t>
            </a:fld>
            <a:endParaRPr kumimoji="1" lang="ja-JP" altLang="en-US"/>
          </a:p>
        </p:txBody>
      </p:sp>
      <p:sp>
        <p:nvSpPr>
          <p:cNvPr id="5" name="正方形/長方形 4">
            <a:extLst>
              <a:ext uri="{FF2B5EF4-FFF2-40B4-BE49-F238E27FC236}">
                <a16:creationId xmlns:a16="http://schemas.microsoft.com/office/drawing/2014/main" id="{203FF11B-AFE1-4B38-B0A0-2AFBF4141AA2}"/>
              </a:ext>
            </a:extLst>
          </p:cNvPr>
          <p:cNvSpPr/>
          <p:nvPr/>
        </p:nvSpPr>
        <p:spPr>
          <a:xfrm>
            <a:off x="825016" y="3583029"/>
            <a:ext cx="1515649" cy="7265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漫画</a:t>
            </a:r>
            <a:endParaRPr kumimoji="1" lang="en-US" altLang="ja-JP" dirty="0"/>
          </a:p>
          <a:p>
            <a:pPr algn="ctr"/>
            <a:r>
              <a:rPr kumimoji="1" lang="ja-JP" altLang="en-US" dirty="0"/>
              <a:t>セリフ</a:t>
            </a:r>
          </a:p>
        </p:txBody>
      </p:sp>
      <p:sp>
        <p:nvSpPr>
          <p:cNvPr id="6" name="正方形/長方形 5">
            <a:extLst>
              <a:ext uri="{FF2B5EF4-FFF2-40B4-BE49-F238E27FC236}">
                <a16:creationId xmlns:a16="http://schemas.microsoft.com/office/drawing/2014/main" id="{EEC4F596-0291-45AA-905B-FFFB90E969C2}"/>
              </a:ext>
            </a:extLst>
          </p:cNvPr>
          <p:cNvSpPr/>
          <p:nvPr/>
        </p:nvSpPr>
        <p:spPr>
          <a:xfrm>
            <a:off x="6319269" y="4142158"/>
            <a:ext cx="1726296" cy="39624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dirty="0"/>
              <a:t>生成データ</a:t>
            </a:r>
          </a:p>
        </p:txBody>
      </p:sp>
      <p:sp>
        <p:nvSpPr>
          <p:cNvPr id="14" name="正方形/長方形 13">
            <a:extLst>
              <a:ext uri="{FF2B5EF4-FFF2-40B4-BE49-F238E27FC236}">
                <a16:creationId xmlns:a16="http://schemas.microsoft.com/office/drawing/2014/main" id="{52B2E8DA-6A9D-48D4-91FF-C63966C15773}"/>
              </a:ext>
            </a:extLst>
          </p:cNvPr>
          <p:cNvSpPr/>
          <p:nvPr/>
        </p:nvSpPr>
        <p:spPr>
          <a:xfrm>
            <a:off x="3620325" y="4470710"/>
            <a:ext cx="1005580" cy="476057"/>
          </a:xfrm>
          <a:prstGeom prst="rect">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kumimoji="1" lang="en-US" altLang="ja-JP" sz="2000" dirty="0"/>
              <a:t>GPT-2</a:t>
            </a:r>
          </a:p>
        </p:txBody>
      </p:sp>
      <p:pic>
        <p:nvPicPr>
          <p:cNvPr id="16386" name="Picture 2" descr="$S_1, S_2, ... , S_n$">
            <a:extLst>
              <a:ext uri="{FF2B5EF4-FFF2-40B4-BE49-F238E27FC236}">
                <a16:creationId xmlns:a16="http://schemas.microsoft.com/office/drawing/2014/main" id="{8636C59D-0A8D-47FF-A787-3A93DCE4F9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362" y="4491166"/>
            <a:ext cx="1384953" cy="225603"/>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descr="$S_i$">
            <a:extLst>
              <a:ext uri="{FF2B5EF4-FFF2-40B4-BE49-F238E27FC236}">
                <a16:creationId xmlns:a16="http://schemas.microsoft.com/office/drawing/2014/main" id="{F95CC9BB-F6AD-426A-838C-D85FD013FB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8424" y="4399849"/>
            <a:ext cx="239484" cy="239484"/>
          </a:xfrm>
          <a:prstGeom prst="rect">
            <a:avLst/>
          </a:prstGeom>
          <a:noFill/>
          <a:extLst>
            <a:ext uri="{909E8E84-426E-40DD-AFC4-6F175D3DCCD1}">
              <a14:hiddenFill xmlns:a14="http://schemas.microsoft.com/office/drawing/2010/main">
                <a:solidFill>
                  <a:srgbClr val="FFFFFF"/>
                </a:solidFill>
              </a14:hiddenFill>
            </a:ext>
          </a:extLst>
        </p:spPr>
      </p:pic>
      <p:pic>
        <p:nvPicPr>
          <p:cNvPr id="16390" name="Picture 6" descr="$S'_{i+1}$">
            <a:extLst>
              <a:ext uri="{FF2B5EF4-FFF2-40B4-BE49-F238E27FC236}">
                <a16:creationId xmlns:a16="http://schemas.microsoft.com/office/drawing/2014/main" id="{455EE1B0-2E44-41A8-9CA8-1AE9ECCF73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75391" y="4340280"/>
            <a:ext cx="490841" cy="311750"/>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コネクタ: カギ線 22">
            <a:extLst>
              <a:ext uri="{FF2B5EF4-FFF2-40B4-BE49-F238E27FC236}">
                <a16:creationId xmlns:a16="http://schemas.microsoft.com/office/drawing/2014/main" id="{BDC888DD-73F6-4ADF-A294-46B5BBFED141}"/>
              </a:ext>
            </a:extLst>
          </p:cNvPr>
          <p:cNvCxnSpPr>
            <a:cxnSpLocks/>
            <a:stCxn id="5" idx="3"/>
          </p:cNvCxnSpPr>
          <p:nvPr/>
        </p:nvCxnSpPr>
        <p:spPr>
          <a:xfrm flipV="1">
            <a:off x="2340665" y="3209135"/>
            <a:ext cx="3075053" cy="737149"/>
          </a:xfrm>
          <a:prstGeom prst="bentConnector3">
            <a:avLst>
              <a:gd name="adj1" fmla="val 2063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コネクタ: カギ線 26">
            <a:extLst>
              <a:ext uri="{FF2B5EF4-FFF2-40B4-BE49-F238E27FC236}">
                <a16:creationId xmlns:a16="http://schemas.microsoft.com/office/drawing/2014/main" id="{D8F64532-203C-4AE2-9F7C-82F3D7B3EB40}"/>
              </a:ext>
            </a:extLst>
          </p:cNvPr>
          <p:cNvCxnSpPr>
            <a:stCxn id="5" idx="3"/>
            <a:endCxn id="14" idx="1"/>
          </p:cNvCxnSpPr>
          <p:nvPr/>
        </p:nvCxnSpPr>
        <p:spPr>
          <a:xfrm>
            <a:off x="2340665" y="3946284"/>
            <a:ext cx="1279660" cy="76245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F141CD23-6677-45C3-9028-C8DC26CDF8B3}"/>
              </a:ext>
            </a:extLst>
          </p:cNvPr>
          <p:cNvCxnSpPr>
            <a:cxnSpLocks/>
            <a:stCxn id="14" idx="3"/>
          </p:cNvCxnSpPr>
          <p:nvPr/>
        </p:nvCxnSpPr>
        <p:spPr>
          <a:xfrm flipV="1">
            <a:off x="4625905" y="4694277"/>
            <a:ext cx="789813" cy="14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正方形/長方形 35">
            <a:extLst>
              <a:ext uri="{FF2B5EF4-FFF2-40B4-BE49-F238E27FC236}">
                <a16:creationId xmlns:a16="http://schemas.microsoft.com/office/drawing/2014/main" id="{0E1567F6-107E-4542-832D-C38C8498DA3C}"/>
              </a:ext>
            </a:extLst>
          </p:cNvPr>
          <p:cNvSpPr/>
          <p:nvPr/>
        </p:nvSpPr>
        <p:spPr>
          <a:xfrm>
            <a:off x="6319269" y="2657016"/>
            <a:ext cx="1726296" cy="39624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dirty="0"/>
              <a:t>実際のデータ</a:t>
            </a:r>
          </a:p>
        </p:txBody>
      </p:sp>
      <p:pic>
        <p:nvPicPr>
          <p:cNvPr id="16392" name="Picture 8" descr="[CLS] $S_{i}$ [SEP] $S_{i+1}$ [EOS]">
            <a:extLst>
              <a:ext uri="{FF2B5EF4-FFF2-40B4-BE49-F238E27FC236}">
                <a16:creationId xmlns:a16="http://schemas.microsoft.com/office/drawing/2014/main" id="{FFFFC255-644E-459A-965A-4CA261D1BC8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4697" y="3084559"/>
            <a:ext cx="2775439" cy="249152"/>
          </a:xfrm>
          <a:prstGeom prst="rect">
            <a:avLst/>
          </a:prstGeom>
          <a:noFill/>
          <a:extLst>
            <a:ext uri="{909E8E84-426E-40DD-AFC4-6F175D3DCCD1}">
              <a14:hiddenFill xmlns:a14="http://schemas.microsoft.com/office/drawing/2010/main">
                <a:solidFill>
                  <a:srgbClr val="FFFFFF"/>
                </a:solidFill>
              </a14:hiddenFill>
            </a:ext>
          </a:extLst>
        </p:spPr>
      </p:pic>
      <p:pic>
        <p:nvPicPr>
          <p:cNvPr id="16394" name="Picture 10" descr="[CLS] $S_{i}$ [SEP] $S'_{i+1}$ [EOS]">
            <a:extLst>
              <a:ext uri="{FF2B5EF4-FFF2-40B4-BE49-F238E27FC236}">
                <a16:creationId xmlns:a16="http://schemas.microsoft.com/office/drawing/2014/main" id="{55DF80F7-C1FE-49CC-AB8C-A7F230C5CCD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4697" y="4565343"/>
            <a:ext cx="2775439" cy="272329"/>
          </a:xfrm>
          <a:prstGeom prst="rect">
            <a:avLst/>
          </a:prstGeom>
          <a:noFill/>
          <a:extLst>
            <a:ext uri="{909E8E84-426E-40DD-AFC4-6F175D3DCCD1}">
              <a14:hiddenFill xmlns:a14="http://schemas.microsoft.com/office/drawing/2010/main">
                <a:solidFill>
                  <a:srgbClr val="FFFFFF"/>
                </a:solidFill>
              </a14:hiddenFill>
            </a:ext>
          </a:extLst>
        </p:spPr>
      </p:pic>
      <p:sp>
        <p:nvSpPr>
          <p:cNvPr id="43" name="正方形/長方形 42">
            <a:extLst>
              <a:ext uri="{FF2B5EF4-FFF2-40B4-BE49-F238E27FC236}">
                <a16:creationId xmlns:a16="http://schemas.microsoft.com/office/drawing/2014/main" id="{E2FE7A85-B3B7-4806-9A6D-593437B6123C}"/>
              </a:ext>
            </a:extLst>
          </p:cNvPr>
          <p:cNvSpPr/>
          <p:nvPr/>
        </p:nvSpPr>
        <p:spPr>
          <a:xfrm>
            <a:off x="706582" y="1630400"/>
            <a:ext cx="2761326" cy="39624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kumimoji="1" lang="ja-JP" altLang="en-US" sz="2400" b="1" dirty="0">
                <a:ln w="0"/>
                <a:solidFill>
                  <a:schemeClr val="accent1"/>
                </a:solidFill>
              </a:rPr>
              <a:t>データセット生成</a:t>
            </a:r>
          </a:p>
        </p:txBody>
      </p:sp>
    </p:spTree>
    <p:extLst>
      <p:ext uri="{BB962C8B-B14F-4D97-AF65-F5344CB8AC3E}">
        <p14:creationId xmlns:p14="http://schemas.microsoft.com/office/powerpoint/2010/main" val="2866089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0B09C2-8DC5-4BBA-84C5-43A6FFD8F112}"/>
              </a:ext>
            </a:extLst>
          </p:cNvPr>
          <p:cNvSpPr>
            <a:spLocks noGrp="1"/>
          </p:cNvSpPr>
          <p:nvPr>
            <p:ph type="title"/>
          </p:nvPr>
        </p:nvSpPr>
        <p:spPr/>
        <p:txBody>
          <a:bodyPr/>
          <a:lstStyle/>
          <a:p>
            <a:r>
              <a:rPr lang="ja-JP" altLang="en-US" dirty="0"/>
              <a:t>実験</a:t>
            </a:r>
            <a:r>
              <a:rPr lang="en-US" altLang="ja-JP" dirty="0"/>
              <a:t> </a:t>
            </a:r>
            <a:r>
              <a:rPr lang="ja-JP" altLang="en-US" dirty="0"/>
              <a:t>： 実験手順</a:t>
            </a:r>
            <a:endParaRPr kumimoji="1" lang="ja-JP" altLang="en-US" dirty="0"/>
          </a:p>
        </p:txBody>
      </p:sp>
      <p:sp>
        <p:nvSpPr>
          <p:cNvPr id="4" name="スライド番号プレースホルダー 3">
            <a:extLst>
              <a:ext uri="{FF2B5EF4-FFF2-40B4-BE49-F238E27FC236}">
                <a16:creationId xmlns:a16="http://schemas.microsoft.com/office/drawing/2014/main" id="{60F04596-12B2-4A47-9518-9299B598E27D}"/>
              </a:ext>
            </a:extLst>
          </p:cNvPr>
          <p:cNvSpPr>
            <a:spLocks noGrp="1"/>
          </p:cNvSpPr>
          <p:nvPr>
            <p:ph type="sldNum" sz="quarter" idx="12"/>
          </p:nvPr>
        </p:nvSpPr>
        <p:spPr/>
        <p:txBody>
          <a:bodyPr/>
          <a:lstStyle/>
          <a:p>
            <a:fld id="{304739FC-810C-4CDC-B60F-21F1951FBC64}" type="slidenum">
              <a:rPr kumimoji="1" lang="ja-JP" altLang="en-US" smtClean="0"/>
              <a:t>17</a:t>
            </a:fld>
            <a:endParaRPr kumimoji="1" lang="ja-JP" altLang="en-US"/>
          </a:p>
        </p:txBody>
      </p:sp>
      <p:sp>
        <p:nvSpPr>
          <p:cNvPr id="6" name="正方形/長方形 5">
            <a:extLst>
              <a:ext uri="{FF2B5EF4-FFF2-40B4-BE49-F238E27FC236}">
                <a16:creationId xmlns:a16="http://schemas.microsoft.com/office/drawing/2014/main" id="{EEC4F596-0291-45AA-905B-FFFB90E969C2}"/>
              </a:ext>
            </a:extLst>
          </p:cNvPr>
          <p:cNvSpPr/>
          <p:nvPr/>
        </p:nvSpPr>
        <p:spPr>
          <a:xfrm>
            <a:off x="6003180" y="2650358"/>
            <a:ext cx="1726296" cy="39624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dirty="0"/>
              <a:t>生成データ</a:t>
            </a:r>
          </a:p>
        </p:txBody>
      </p:sp>
      <p:sp>
        <p:nvSpPr>
          <p:cNvPr id="14" name="正方形/長方形 13">
            <a:extLst>
              <a:ext uri="{FF2B5EF4-FFF2-40B4-BE49-F238E27FC236}">
                <a16:creationId xmlns:a16="http://schemas.microsoft.com/office/drawing/2014/main" id="{52B2E8DA-6A9D-48D4-91FF-C63966C15773}"/>
              </a:ext>
            </a:extLst>
          </p:cNvPr>
          <p:cNvSpPr/>
          <p:nvPr/>
        </p:nvSpPr>
        <p:spPr>
          <a:xfrm>
            <a:off x="1715911" y="2640014"/>
            <a:ext cx="1817702" cy="813176"/>
          </a:xfrm>
          <a:prstGeom prst="rect">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kumimoji="1" lang="en-US" altLang="ja-JP" sz="2800" dirty="0"/>
              <a:t>GPT-2</a:t>
            </a:r>
          </a:p>
        </p:txBody>
      </p:sp>
      <p:pic>
        <p:nvPicPr>
          <p:cNvPr id="16388" name="Picture 4" descr="$S_i$">
            <a:extLst>
              <a:ext uri="{FF2B5EF4-FFF2-40B4-BE49-F238E27FC236}">
                <a16:creationId xmlns:a16="http://schemas.microsoft.com/office/drawing/2014/main" id="{F95CC9BB-F6AD-426A-838C-D85FD013FB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8969" y="2712546"/>
            <a:ext cx="239484" cy="239484"/>
          </a:xfrm>
          <a:prstGeom prst="rect">
            <a:avLst/>
          </a:prstGeom>
          <a:noFill/>
          <a:extLst>
            <a:ext uri="{909E8E84-426E-40DD-AFC4-6F175D3DCCD1}">
              <a14:hiddenFill xmlns:a14="http://schemas.microsoft.com/office/drawing/2010/main">
                <a:solidFill>
                  <a:srgbClr val="FFFFFF"/>
                </a:solidFill>
              </a14:hiddenFill>
            </a:ext>
          </a:extLst>
        </p:spPr>
      </p:pic>
      <p:pic>
        <p:nvPicPr>
          <p:cNvPr id="16390" name="Picture 6" descr="$S'_{i+1}$">
            <a:extLst>
              <a:ext uri="{FF2B5EF4-FFF2-40B4-BE49-F238E27FC236}">
                <a16:creationId xmlns:a16="http://schemas.microsoft.com/office/drawing/2014/main" id="{455EE1B0-2E44-41A8-9CA8-1AE9ECCF73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167" y="2506074"/>
            <a:ext cx="650168" cy="412944"/>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直線矢印コネクタ 29">
            <a:extLst>
              <a:ext uri="{FF2B5EF4-FFF2-40B4-BE49-F238E27FC236}">
                <a16:creationId xmlns:a16="http://schemas.microsoft.com/office/drawing/2014/main" id="{F141CD23-6677-45C3-9028-C8DC26CDF8B3}"/>
              </a:ext>
            </a:extLst>
          </p:cNvPr>
          <p:cNvCxnSpPr>
            <a:cxnSpLocks/>
            <a:stCxn id="14" idx="3"/>
          </p:cNvCxnSpPr>
          <p:nvPr/>
        </p:nvCxnSpPr>
        <p:spPr>
          <a:xfrm>
            <a:off x="3533613" y="3046602"/>
            <a:ext cx="16592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394" name="Picture 10" descr="[CLS] $S_{i}$ [SEP] $S'_{i+1}$ [EOS]">
            <a:extLst>
              <a:ext uri="{FF2B5EF4-FFF2-40B4-BE49-F238E27FC236}">
                <a16:creationId xmlns:a16="http://schemas.microsoft.com/office/drawing/2014/main" id="{55DF80F7-C1FE-49CC-AB8C-A7F230C5CCD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78608" y="3073543"/>
            <a:ext cx="2775439" cy="272329"/>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線矢印コネクタ 7">
            <a:extLst>
              <a:ext uri="{FF2B5EF4-FFF2-40B4-BE49-F238E27FC236}">
                <a16:creationId xmlns:a16="http://schemas.microsoft.com/office/drawing/2014/main" id="{7853E627-BAA1-467F-AFC1-9C1AB95BEE78}"/>
              </a:ext>
            </a:extLst>
          </p:cNvPr>
          <p:cNvCxnSpPr>
            <a:cxnSpLocks/>
            <a:endCxn id="14" idx="1"/>
          </p:cNvCxnSpPr>
          <p:nvPr/>
        </p:nvCxnSpPr>
        <p:spPr>
          <a:xfrm>
            <a:off x="801511" y="3046602"/>
            <a:ext cx="914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コンテンツ プレースホルダー 2">
            <a:extLst>
              <a:ext uri="{FF2B5EF4-FFF2-40B4-BE49-F238E27FC236}">
                <a16:creationId xmlns:a16="http://schemas.microsoft.com/office/drawing/2014/main" id="{C66B7FAF-7F21-4663-8785-F3E8047B13E9}"/>
              </a:ext>
            </a:extLst>
          </p:cNvPr>
          <p:cNvSpPr>
            <a:spLocks noGrp="1"/>
          </p:cNvSpPr>
          <p:nvPr>
            <p:ph idx="1"/>
          </p:nvPr>
        </p:nvSpPr>
        <p:spPr>
          <a:xfrm>
            <a:off x="822959" y="4185696"/>
            <a:ext cx="7543801" cy="1357144"/>
          </a:xfrm>
        </p:spPr>
        <p:txBody>
          <a:bodyPr/>
          <a:lstStyle/>
          <a:p>
            <a:pPr lvl="1"/>
            <a:r>
              <a:rPr lang="ja-JP" altLang="en-US" dirty="0"/>
              <a:t>生成文  </a:t>
            </a:r>
            <a:r>
              <a:rPr lang="en-US" altLang="ja-JP" dirty="0"/>
              <a:t>“</a:t>
            </a:r>
            <a:r>
              <a:rPr lang="ja-JP" altLang="en-US" dirty="0" err="1"/>
              <a:t>。</a:t>
            </a:r>
            <a:r>
              <a:rPr lang="en-US" altLang="ja-JP" dirty="0"/>
              <a:t>”</a:t>
            </a:r>
            <a:r>
              <a:rPr lang="ja-JP" altLang="en-US" dirty="0"/>
              <a:t>までを </a:t>
            </a:r>
            <a:r>
              <a:rPr lang="en-US" altLang="ja-JP" dirty="0"/>
              <a:t>1 </a:t>
            </a:r>
            <a:r>
              <a:rPr lang="ja-JP" altLang="en-US" dirty="0"/>
              <a:t>文として分割</a:t>
            </a:r>
            <a:endParaRPr lang="en-US" altLang="ja-JP" dirty="0"/>
          </a:p>
          <a:p>
            <a:pPr lvl="1"/>
            <a:r>
              <a:rPr kumimoji="1" lang="en-US" altLang="ja-JP" dirty="0"/>
              <a:t>[SEP], &lt;/s&gt; </a:t>
            </a:r>
            <a:r>
              <a:rPr lang="ja-JP" altLang="en-US" dirty="0"/>
              <a:t>等のトークンは削除</a:t>
            </a:r>
            <a:endParaRPr kumimoji="1" lang="en-US" altLang="ja-JP" dirty="0"/>
          </a:p>
        </p:txBody>
      </p:sp>
      <p:sp>
        <p:nvSpPr>
          <p:cNvPr id="32" name="正方形/長方形 31">
            <a:extLst>
              <a:ext uri="{FF2B5EF4-FFF2-40B4-BE49-F238E27FC236}">
                <a16:creationId xmlns:a16="http://schemas.microsoft.com/office/drawing/2014/main" id="{E271E77C-2253-4485-ABC1-4139ACCB0288}"/>
              </a:ext>
            </a:extLst>
          </p:cNvPr>
          <p:cNvSpPr/>
          <p:nvPr/>
        </p:nvSpPr>
        <p:spPr>
          <a:xfrm>
            <a:off x="706582" y="1630400"/>
            <a:ext cx="2761326" cy="39624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kumimoji="1" lang="ja-JP" altLang="en-US" sz="2400" b="1" dirty="0">
                <a:ln w="0"/>
                <a:solidFill>
                  <a:schemeClr val="accent1"/>
                </a:solidFill>
              </a:rPr>
              <a:t>データセット生成</a:t>
            </a:r>
          </a:p>
        </p:txBody>
      </p:sp>
    </p:spTree>
    <p:extLst>
      <p:ext uri="{BB962C8B-B14F-4D97-AF65-F5344CB8AC3E}">
        <p14:creationId xmlns:p14="http://schemas.microsoft.com/office/powerpoint/2010/main" val="19062925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0B09C2-8DC5-4BBA-84C5-43A6FFD8F112}"/>
              </a:ext>
            </a:extLst>
          </p:cNvPr>
          <p:cNvSpPr>
            <a:spLocks noGrp="1"/>
          </p:cNvSpPr>
          <p:nvPr>
            <p:ph type="title"/>
          </p:nvPr>
        </p:nvSpPr>
        <p:spPr/>
        <p:txBody>
          <a:bodyPr/>
          <a:lstStyle/>
          <a:p>
            <a:r>
              <a:rPr lang="ja-JP" altLang="en-US" dirty="0"/>
              <a:t>実験</a:t>
            </a:r>
            <a:r>
              <a:rPr lang="en-US" altLang="ja-JP" dirty="0"/>
              <a:t> </a:t>
            </a:r>
            <a:r>
              <a:rPr lang="ja-JP" altLang="en-US" dirty="0"/>
              <a:t>： 実験手順</a:t>
            </a:r>
            <a:endParaRPr kumimoji="1" lang="ja-JP" altLang="en-US" dirty="0"/>
          </a:p>
        </p:txBody>
      </p:sp>
      <p:sp>
        <p:nvSpPr>
          <p:cNvPr id="4" name="スライド番号プレースホルダー 3">
            <a:extLst>
              <a:ext uri="{FF2B5EF4-FFF2-40B4-BE49-F238E27FC236}">
                <a16:creationId xmlns:a16="http://schemas.microsoft.com/office/drawing/2014/main" id="{60F04596-12B2-4A47-9518-9299B598E27D}"/>
              </a:ext>
            </a:extLst>
          </p:cNvPr>
          <p:cNvSpPr>
            <a:spLocks noGrp="1"/>
          </p:cNvSpPr>
          <p:nvPr>
            <p:ph type="sldNum" sz="quarter" idx="12"/>
          </p:nvPr>
        </p:nvSpPr>
        <p:spPr/>
        <p:txBody>
          <a:bodyPr/>
          <a:lstStyle/>
          <a:p>
            <a:fld id="{304739FC-810C-4CDC-B60F-21F1951FBC64}" type="slidenum">
              <a:rPr kumimoji="1" lang="ja-JP" altLang="en-US" smtClean="0"/>
              <a:t>18</a:t>
            </a:fld>
            <a:endParaRPr kumimoji="1" lang="ja-JP" altLang="en-US"/>
          </a:p>
        </p:txBody>
      </p:sp>
      <p:sp>
        <p:nvSpPr>
          <p:cNvPr id="6" name="正方形/長方形 5">
            <a:extLst>
              <a:ext uri="{FF2B5EF4-FFF2-40B4-BE49-F238E27FC236}">
                <a16:creationId xmlns:a16="http://schemas.microsoft.com/office/drawing/2014/main" id="{EEC4F596-0291-45AA-905B-FFFB90E969C2}"/>
              </a:ext>
            </a:extLst>
          </p:cNvPr>
          <p:cNvSpPr/>
          <p:nvPr/>
        </p:nvSpPr>
        <p:spPr>
          <a:xfrm>
            <a:off x="1231154" y="4142158"/>
            <a:ext cx="1726296" cy="39624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dirty="0"/>
              <a:t>生成データ</a:t>
            </a:r>
          </a:p>
        </p:txBody>
      </p:sp>
      <p:sp>
        <p:nvSpPr>
          <p:cNvPr id="19" name="正方形/長方形 18">
            <a:extLst>
              <a:ext uri="{FF2B5EF4-FFF2-40B4-BE49-F238E27FC236}">
                <a16:creationId xmlns:a16="http://schemas.microsoft.com/office/drawing/2014/main" id="{213AD04E-469C-40CF-BD61-A15267DEE787}"/>
              </a:ext>
            </a:extLst>
          </p:cNvPr>
          <p:cNvSpPr/>
          <p:nvPr/>
        </p:nvSpPr>
        <p:spPr>
          <a:xfrm>
            <a:off x="4648241" y="3573695"/>
            <a:ext cx="1307604" cy="726509"/>
          </a:xfrm>
          <a:prstGeom prst="rect">
            <a:avLst/>
          </a:prstGeom>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2400" dirty="0">
                <a:solidFill>
                  <a:schemeClr val="accent1"/>
                </a:solidFill>
              </a:rPr>
              <a:t>BERT</a:t>
            </a:r>
          </a:p>
        </p:txBody>
      </p:sp>
      <p:sp>
        <p:nvSpPr>
          <p:cNvPr id="36" name="正方形/長方形 35">
            <a:extLst>
              <a:ext uri="{FF2B5EF4-FFF2-40B4-BE49-F238E27FC236}">
                <a16:creationId xmlns:a16="http://schemas.microsoft.com/office/drawing/2014/main" id="{0E1567F6-107E-4542-832D-C38C8498DA3C}"/>
              </a:ext>
            </a:extLst>
          </p:cNvPr>
          <p:cNvSpPr/>
          <p:nvPr/>
        </p:nvSpPr>
        <p:spPr>
          <a:xfrm>
            <a:off x="1231154" y="2657016"/>
            <a:ext cx="1726296" cy="39624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dirty="0"/>
              <a:t>実際のデータ</a:t>
            </a:r>
          </a:p>
        </p:txBody>
      </p:sp>
      <p:pic>
        <p:nvPicPr>
          <p:cNvPr id="16392" name="Picture 8" descr="[CLS] $S_{i}$ [SEP] $S_{i+1}$ [EOS]">
            <a:extLst>
              <a:ext uri="{FF2B5EF4-FFF2-40B4-BE49-F238E27FC236}">
                <a16:creationId xmlns:a16="http://schemas.microsoft.com/office/drawing/2014/main" id="{FFFFC255-644E-459A-965A-4CA261D1BC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582" y="3084559"/>
            <a:ext cx="2775439" cy="249152"/>
          </a:xfrm>
          <a:prstGeom prst="rect">
            <a:avLst/>
          </a:prstGeom>
          <a:noFill/>
          <a:extLst>
            <a:ext uri="{909E8E84-426E-40DD-AFC4-6F175D3DCCD1}">
              <a14:hiddenFill xmlns:a14="http://schemas.microsoft.com/office/drawing/2010/main">
                <a:solidFill>
                  <a:srgbClr val="FFFFFF"/>
                </a:solidFill>
              </a14:hiddenFill>
            </a:ext>
          </a:extLst>
        </p:spPr>
      </p:pic>
      <p:pic>
        <p:nvPicPr>
          <p:cNvPr id="16394" name="Picture 10" descr="[CLS] $S_{i}$ [SEP] $S'_{i+1}$ [EOS]">
            <a:extLst>
              <a:ext uri="{FF2B5EF4-FFF2-40B4-BE49-F238E27FC236}">
                <a16:creationId xmlns:a16="http://schemas.microsoft.com/office/drawing/2014/main" id="{55DF80F7-C1FE-49CC-AB8C-A7F230C5CC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6582" y="4565343"/>
            <a:ext cx="2775439" cy="272329"/>
          </a:xfrm>
          <a:prstGeom prst="rect">
            <a:avLst/>
          </a:prstGeom>
          <a:noFill/>
          <a:extLst>
            <a:ext uri="{909E8E84-426E-40DD-AFC4-6F175D3DCCD1}">
              <a14:hiddenFill xmlns:a14="http://schemas.microsoft.com/office/drawing/2010/main">
                <a:solidFill>
                  <a:srgbClr val="FFFFFF"/>
                </a:solidFill>
              </a14:hiddenFill>
            </a:ext>
          </a:extLst>
        </p:spPr>
      </p:pic>
      <p:cxnSp>
        <p:nvCxnSpPr>
          <p:cNvPr id="9" name="コネクタ: カギ線 8">
            <a:extLst>
              <a:ext uri="{FF2B5EF4-FFF2-40B4-BE49-F238E27FC236}">
                <a16:creationId xmlns:a16="http://schemas.microsoft.com/office/drawing/2014/main" id="{738BB39C-8D44-4251-86FC-3C393775B7F2}"/>
              </a:ext>
            </a:extLst>
          </p:cNvPr>
          <p:cNvCxnSpPr>
            <a:cxnSpLocks/>
            <a:stCxn id="16392" idx="3"/>
            <a:endCxn id="19" idx="1"/>
          </p:cNvCxnSpPr>
          <p:nvPr/>
        </p:nvCxnSpPr>
        <p:spPr>
          <a:xfrm>
            <a:off x="3482021" y="3209135"/>
            <a:ext cx="1166220" cy="72781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コネクタ: カギ線 10">
            <a:extLst>
              <a:ext uri="{FF2B5EF4-FFF2-40B4-BE49-F238E27FC236}">
                <a16:creationId xmlns:a16="http://schemas.microsoft.com/office/drawing/2014/main" id="{70655D1B-DFEB-4384-A1F9-AC5728975034}"/>
              </a:ext>
            </a:extLst>
          </p:cNvPr>
          <p:cNvCxnSpPr>
            <a:cxnSpLocks/>
            <a:stCxn id="16394" idx="3"/>
            <a:endCxn id="19" idx="1"/>
          </p:cNvCxnSpPr>
          <p:nvPr/>
        </p:nvCxnSpPr>
        <p:spPr>
          <a:xfrm flipV="1">
            <a:off x="3482021" y="3936950"/>
            <a:ext cx="1166220" cy="76455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6D012F7F-1D87-46AB-B820-33FAABF44947}"/>
              </a:ext>
            </a:extLst>
          </p:cNvPr>
          <p:cNvCxnSpPr>
            <a:cxnSpLocks/>
            <a:stCxn id="19" idx="3"/>
          </p:cNvCxnSpPr>
          <p:nvPr/>
        </p:nvCxnSpPr>
        <p:spPr>
          <a:xfrm>
            <a:off x="5955845" y="3936950"/>
            <a:ext cx="7529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正方形/長方形 30">
            <a:extLst>
              <a:ext uri="{FF2B5EF4-FFF2-40B4-BE49-F238E27FC236}">
                <a16:creationId xmlns:a16="http://schemas.microsoft.com/office/drawing/2014/main" id="{7D3953DC-6956-4471-AD3F-95228014A619}"/>
              </a:ext>
            </a:extLst>
          </p:cNvPr>
          <p:cNvSpPr/>
          <p:nvPr/>
        </p:nvSpPr>
        <p:spPr>
          <a:xfrm>
            <a:off x="3946733" y="2973878"/>
            <a:ext cx="701508" cy="455122"/>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kumimoji="1" lang="en-US" altLang="ja-JP" sz="2400" dirty="0">
                <a:solidFill>
                  <a:schemeClr val="accent1"/>
                </a:solidFill>
              </a:rPr>
              <a:t>1</a:t>
            </a:r>
            <a:endParaRPr kumimoji="1" lang="ja-JP" altLang="en-US" sz="2400" dirty="0">
              <a:solidFill>
                <a:schemeClr val="accent1"/>
              </a:solidFill>
            </a:endParaRPr>
          </a:p>
        </p:txBody>
      </p:sp>
      <p:sp>
        <p:nvSpPr>
          <p:cNvPr id="32" name="正方形/長方形 31">
            <a:extLst>
              <a:ext uri="{FF2B5EF4-FFF2-40B4-BE49-F238E27FC236}">
                <a16:creationId xmlns:a16="http://schemas.microsoft.com/office/drawing/2014/main" id="{15C46581-42FF-4088-8458-1BD6B34845A4}"/>
              </a:ext>
            </a:extLst>
          </p:cNvPr>
          <p:cNvSpPr/>
          <p:nvPr/>
        </p:nvSpPr>
        <p:spPr>
          <a:xfrm>
            <a:off x="3946733" y="4448321"/>
            <a:ext cx="701508" cy="455122"/>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kumimoji="1" lang="en-US" altLang="ja-JP" sz="2400" dirty="0">
                <a:solidFill>
                  <a:schemeClr val="accent1"/>
                </a:solidFill>
              </a:rPr>
              <a:t>0</a:t>
            </a:r>
            <a:endParaRPr kumimoji="1" lang="ja-JP" altLang="en-US" sz="2400" dirty="0">
              <a:solidFill>
                <a:schemeClr val="accent1"/>
              </a:solidFill>
            </a:endParaRPr>
          </a:p>
        </p:txBody>
      </p:sp>
      <p:sp>
        <p:nvSpPr>
          <p:cNvPr id="33" name="正方形/長方形 32">
            <a:extLst>
              <a:ext uri="{FF2B5EF4-FFF2-40B4-BE49-F238E27FC236}">
                <a16:creationId xmlns:a16="http://schemas.microsoft.com/office/drawing/2014/main" id="{3B7CB43C-AD4E-4388-B140-2420A4D7B8BA}"/>
              </a:ext>
            </a:extLst>
          </p:cNvPr>
          <p:cNvSpPr/>
          <p:nvPr/>
        </p:nvSpPr>
        <p:spPr>
          <a:xfrm>
            <a:off x="6674913" y="3685655"/>
            <a:ext cx="1771641" cy="50258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sz="2400" dirty="0"/>
              <a:t>二値分類</a:t>
            </a:r>
          </a:p>
        </p:txBody>
      </p:sp>
      <p:sp>
        <p:nvSpPr>
          <p:cNvPr id="37" name="正方形/長方形 36">
            <a:extLst>
              <a:ext uri="{FF2B5EF4-FFF2-40B4-BE49-F238E27FC236}">
                <a16:creationId xmlns:a16="http://schemas.microsoft.com/office/drawing/2014/main" id="{ABC5348C-BE5B-497B-8E34-FF1FE0746B9F}"/>
              </a:ext>
            </a:extLst>
          </p:cNvPr>
          <p:cNvSpPr/>
          <p:nvPr/>
        </p:nvSpPr>
        <p:spPr>
          <a:xfrm>
            <a:off x="706582" y="1630400"/>
            <a:ext cx="2521842" cy="39624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kumimoji="1" lang="ja-JP" altLang="en-US" sz="2400" b="1" dirty="0">
                <a:ln w="0"/>
                <a:solidFill>
                  <a:schemeClr val="accent1"/>
                </a:solidFill>
              </a:rPr>
              <a:t>分類タスク</a:t>
            </a:r>
          </a:p>
        </p:txBody>
      </p:sp>
    </p:spTree>
    <p:extLst>
      <p:ext uri="{BB962C8B-B14F-4D97-AF65-F5344CB8AC3E}">
        <p14:creationId xmlns:p14="http://schemas.microsoft.com/office/powerpoint/2010/main" val="27761033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6ABB39-F0C4-4941-8AC3-45B843579753}"/>
              </a:ext>
            </a:extLst>
          </p:cNvPr>
          <p:cNvSpPr>
            <a:spLocks noGrp="1"/>
          </p:cNvSpPr>
          <p:nvPr>
            <p:ph type="title"/>
          </p:nvPr>
        </p:nvSpPr>
        <p:spPr/>
        <p:txBody>
          <a:bodyPr>
            <a:normAutofit/>
          </a:bodyPr>
          <a:lstStyle/>
          <a:p>
            <a:r>
              <a:rPr kumimoji="1" lang="ja-JP" altLang="en-US" dirty="0"/>
              <a:t>実験</a:t>
            </a:r>
            <a:r>
              <a:rPr lang="en-US" altLang="ja-JP" dirty="0"/>
              <a:t>2</a:t>
            </a:r>
            <a:r>
              <a:rPr kumimoji="1" lang="en-US" altLang="ja-JP" dirty="0"/>
              <a:t> </a:t>
            </a:r>
            <a:r>
              <a:rPr kumimoji="1" lang="ja-JP" altLang="en-US" dirty="0"/>
              <a:t>： パラメータ</a:t>
            </a:r>
          </a:p>
        </p:txBody>
      </p:sp>
      <p:sp>
        <p:nvSpPr>
          <p:cNvPr id="4" name="スライド番号プレースホルダー 3">
            <a:extLst>
              <a:ext uri="{FF2B5EF4-FFF2-40B4-BE49-F238E27FC236}">
                <a16:creationId xmlns:a16="http://schemas.microsoft.com/office/drawing/2014/main" id="{0B3C2E9D-0858-4A34-8898-41EF151E398D}"/>
              </a:ext>
            </a:extLst>
          </p:cNvPr>
          <p:cNvSpPr>
            <a:spLocks noGrp="1"/>
          </p:cNvSpPr>
          <p:nvPr>
            <p:ph type="sldNum" sz="quarter" idx="12"/>
          </p:nvPr>
        </p:nvSpPr>
        <p:spPr/>
        <p:txBody>
          <a:bodyPr/>
          <a:lstStyle/>
          <a:p>
            <a:fld id="{304739FC-810C-4CDC-B60F-21F1951FBC64}" type="slidenum">
              <a:rPr kumimoji="1" lang="ja-JP" altLang="en-US" smtClean="0"/>
              <a:t>19</a:t>
            </a:fld>
            <a:endParaRPr kumimoji="1" lang="ja-JP" altLang="en-US"/>
          </a:p>
        </p:txBody>
      </p:sp>
      <p:graphicFrame>
        <p:nvGraphicFramePr>
          <p:cNvPr id="5" name="コンテンツ プレースホルダー 6">
            <a:extLst>
              <a:ext uri="{FF2B5EF4-FFF2-40B4-BE49-F238E27FC236}">
                <a16:creationId xmlns:a16="http://schemas.microsoft.com/office/drawing/2014/main" id="{FAA4D837-8023-4327-8F39-7CD1E5544A2A}"/>
              </a:ext>
            </a:extLst>
          </p:cNvPr>
          <p:cNvGraphicFramePr>
            <a:graphicFrameLocks noGrp="1"/>
          </p:cNvGraphicFramePr>
          <p:nvPr>
            <p:ph idx="1"/>
            <p:extLst>
              <p:ext uri="{D42A27DB-BD31-4B8C-83A1-F6EECF244321}">
                <p14:modId xmlns:p14="http://schemas.microsoft.com/office/powerpoint/2010/main" val="3534801213"/>
              </p:ext>
            </p:extLst>
          </p:nvPr>
        </p:nvGraphicFramePr>
        <p:xfrm>
          <a:off x="822325" y="1625602"/>
          <a:ext cx="7543800" cy="2865120"/>
        </p:xfrm>
        <a:graphic>
          <a:graphicData uri="http://schemas.openxmlformats.org/drawingml/2006/table">
            <a:tbl>
              <a:tblPr firstRow="1" bandRow="1">
                <a:tableStyleId>{8EC20E35-A176-4012-BC5E-935CFFF8708E}</a:tableStyleId>
              </a:tblPr>
              <a:tblGrid>
                <a:gridCol w="2108765">
                  <a:extLst>
                    <a:ext uri="{9D8B030D-6E8A-4147-A177-3AD203B41FA5}">
                      <a16:colId xmlns:a16="http://schemas.microsoft.com/office/drawing/2014/main" val="3294734784"/>
                    </a:ext>
                  </a:extLst>
                </a:gridCol>
                <a:gridCol w="5435035">
                  <a:extLst>
                    <a:ext uri="{9D8B030D-6E8A-4147-A177-3AD203B41FA5}">
                      <a16:colId xmlns:a16="http://schemas.microsoft.com/office/drawing/2014/main" val="3247234136"/>
                    </a:ext>
                  </a:extLst>
                </a:gridCol>
              </a:tblGrid>
              <a:tr h="370840">
                <a:tc gridSpan="2">
                  <a:txBody>
                    <a:bodyPr/>
                    <a:lstStyle/>
                    <a:p>
                      <a:pPr algn="ctr"/>
                      <a:r>
                        <a:rPr kumimoji="1" lang="en-US" altLang="ja-JP" sz="2000" b="1" dirty="0">
                          <a:solidFill>
                            <a:sysClr val="windowText" lastClr="000000"/>
                          </a:solidFill>
                          <a:latin typeface="+mj-ea"/>
                          <a:ea typeface="+mj-ea"/>
                        </a:rPr>
                        <a:t>GPT-2</a:t>
                      </a:r>
                      <a:endParaRPr kumimoji="1" lang="ja-JP" altLang="en-US" sz="2000" b="1" dirty="0">
                        <a:solidFill>
                          <a:sysClr val="windowText" lastClr="000000"/>
                        </a:solidFill>
                        <a:latin typeface="+mj-ea"/>
                        <a:ea typeface="+mj-ea"/>
                      </a:endParaRPr>
                    </a:p>
                  </a:txBody>
                  <a:tcPr marL="137160" marR="137160" marT="137160" marB="13716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kumimoji="1" lang="ja-JP" altLang="en-US" sz="2000" b="1" dirty="0">
                        <a:solidFill>
                          <a:sysClr val="windowText" lastClr="000000"/>
                        </a:solidFill>
                        <a:latin typeface="+mj-ea"/>
                        <a:ea typeface="+mj-ea"/>
                      </a:endParaRPr>
                    </a:p>
                  </a:txBody>
                  <a:tcPr marL="137160" marR="137160" marT="137160" marB="13716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DA233"/>
                    </a:solidFill>
                  </a:tcPr>
                </a:tc>
                <a:extLst>
                  <a:ext uri="{0D108BD9-81ED-4DB2-BD59-A6C34878D82A}">
                    <a16:rowId xmlns:a16="http://schemas.microsoft.com/office/drawing/2014/main" val="3239497523"/>
                  </a:ext>
                </a:extLst>
              </a:tr>
              <a:tr h="370840">
                <a:tc>
                  <a:txBody>
                    <a:bodyPr/>
                    <a:lstStyle/>
                    <a:p>
                      <a:pPr algn="ctr"/>
                      <a:r>
                        <a:rPr lang="en-US" altLang="ja-JP" dirty="0"/>
                        <a:t>Pretrain</a:t>
                      </a:r>
                      <a:endParaRPr lang="ja-JP" altLang="en-US" dirty="0"/>
                    </a:p>
                  </a:txBody>
                  <a:tcPr marL="137160" marR="137160" marT="137160" marB="13716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1800" b="0" kern="1200" dirty="0" err="1">
                          <a:solidFill>
                            <a:schemeClr val="dk1"/>
                          </a:solidFill>
                          <a:effectLst/>
                          <a:latin typeface="+mn-lt"/>
                          <a:ea typeface="+mn-ea"/>
                          <a:cs typeface="+mn-cs"/>
                        </a:rPr>
                        <a:t>rinna</a:t>
                      </a:r>
                      <a:r>
                        <a:rPr kumimoji="1" lang="en-US" altLang="ja-JP" sz="1800" b="0" kern="1200" dirty="0">
                          <a:solidFill>
                            <a:schemeClr val="dk1"/>
                          </a:solidFill>
                          <a:effectLst/>
                          <a:latin typeface="+mn-lt"/>
                          <a:ea typeface="+mn-ea"/>
                          <a:cs typeface="+mn-cs"/>
                        </a:rPr>
                        <a:t>/japanese-gpt2-medium</a:t>
                      </a:r>
                    </a:p>
                  </a:txBody>
                  <a:tcPr marL="137160" marR="137160" marT="137160" marB="13716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68467951"/>
                  </a:ext>
                </a:extLst>
              </a:tr>
              <a:tr h="370840">
                <a:tc>
                  <a:txBody>
                    <a:bodyPr/>
                    <a:lstStyle/>
                    <a:p>
                      <a:pPr lvl="0" algn="ctr"/>
                      <a:r>
                        <a:rPr lang="en-US" altLang="ja-JP" sz="2000" b="0" dirty="0">
                          <a:latin typeface="+mn-lt"/>
                          <a:ea typeface="+mj-ea"/>
                        </a:rPr>
                        <a:t>Max length</a:t>
                      </a:r>
                      <a:endParaRPr kumimoji="1" lang="ja-JP" altLang="en-US" sz="2000" b="0" i="0" dirty="0">
                        <a:latin typeface="+mn-lt"/>
                        <a:ea typeface="+mj-ea"/>
                      </a:endParaRPr>
                    </a:p>
                  </a:txBody>
                  <a:tcPr marL="137160" marR="137160" marT="137160" marB="13716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ja-JP" sz="2000" dirty="0">
                          <a:latin typeface="+mn-lt"/>
                          <a:ea typeface="+mj-ea"/>
                        </a:rPr>
                        <a:t>50</a:t>
                      </a:r>
                      <a:endParaRPr kumimoji="1" lang="ja-JP" altLang="en-US" sz="2000" dirty="0">
                        <a:latin typeface="+mn-lt"/>
                        <a:ea typeface="+mj-ea"/>
                      </a:endParaRPr>
                    </a:p>
                  </a:txBody>
                  <a:tcPr marL="137160" marR="137160" marT="137160" marB="13716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71956040"/>
                  </a:ext>
                </a:extLst>
              </a:tr>
              <a:tr h="370840">
                <a:tc>
                  <a:txBody>
                    <a:bodyPr/>
                    <a:lstStyle/>
                    <a:p>
                      <a:pPr lvl="0" algn="ctr"/>
                      <a:r>
                        <a:rPr lang="en-US" altLang="ja-JP" sz="2000" b="0" dirty="0">
                          <a:latin typeface="+mn-lt"/>
                          <a:ea typeface="+mj-ea"/>
                        </a:rPr>
                        <a:t>Top p</a:t>
                      </a:r>
                      <a:endParaRPr kumimoji="1" lang="ja-JP" altLang="en-US" sz="2000" b="0" i="0" dirty="0">
                        <a:latin typeface="+mn-lt"/>
                        <a:ea typeface="+mj-ea"/>
                      </a:endParaRPr>
                    </a:p>
                  </a:txBody>
                  <a:tcPr marL="137160" marR="137160" marT="137160" marB="13716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2000" dirty="0">
                          <a:latin typeface="+mn-lt"/>
                          <a:ea typeface="+mj-ea"/>
                        </a:rPr>
                        <a:t>0.95</a:t>
                      </a:r>
                      <a:endParaRPr kumimoji="1" lang="ja-JP" altLang="en-US" sz="2000" dirty="0">
                        <a:latin typeface="+mn-lt"/>
                        <a:ea typeface="+mj-ea"/>
                      </a:endParaRPr>
                    </a:p>
                  </a:txBody>
                  <a:tcPr marL="137160" marR="137160" marT="137160" marB="13716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06299682"/>
                  </a:ext>
                </a:extLst>
              </a:tr>
              <a:tr h="370840">
                <a:tc>
                  <a:txBody>
                    <a:bodyPr/>
                    <a:lstStyle/>
                    <a:p>
                      <a:pPr lvl="0" algn="ctr"/>
                      <a:r>
                        <a:rPr kumimoji="1" lang="en-US" altLang="ja-JP" sz="2000" b="0" dirty="0">
                          <a:latin typeface="+mn-lt"/>
                          <a:ea typeface="+mj-ea"/>
                        </a:rPr>
                        <a:t>Top k</a:t>
                      </a:r>
                      <a:endParaRPr kumimoji="1" lang="ja-JP" altLang="en-US" sz="2000" b="0" i="0" dirty="0">
                        <a:latin typeface="+mn-lt"/>
                        <a:ea typeface="+mj-ea"/>
                      </a:endParaRPr>
                    </a:p>
                  </a:txBody>
                  <a:tcPr marL="137160" marR="137160" marT="137160" marB="13716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2000" b="0" i="0" kern="1200" dirty="0">
                          <a:solidFill>
                            <a:schemeClr val="dk1"/>
                          </a:solidFill>
                          <a:effectLst/>
                          <a:latin typeface="+mn-lt"/>
                          <a:ea typeface="+mn-ea"/>
                          <a:cs typeface="+mn-cs"/>
                        </a:rPr>
                        <a:t>60</a:t>
                      </a:r>
                      <a:endParaRPr kumimoji="1" lang="en-US" altLang="ja-JP" sz="2400" dirty="0">
                        <a:latin typeface="+mn-lt"/>
                        <a:ea typeface="+mj-ea"/>
                      </a:endParaRPr>
                    </a:p>
                  </a:txBody>
                  <a:tcPr marL="137160" marR="137160" marT="137160" marB="13716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49525336"/>
                  </a:ext>
                </a:extLst>
              </a:tr>
            </a:tbl>
          </a:graphicData>
        </a:graphic>
      </p:graphicFrame>
    </p:spTree>
    <p:extLst>
      <p:ext uri="{BB962C8B-B14F-4D97-AF65-F5344CB8AC3E}">
        <p14:creationId xmlns:p14="http://schemas.microsoft.com/office/powerpoint/2010/main" val="3603740554"/>
      </p:ext>
    </p:extLst>
  </p:cSld>
  <p:clrMapOvr>
    <a:masterClrMapping/>
  </p:clrMapOvr>
  <mc:AlternateContent xmlns:mc="http://schemas.openxmlformats.org/markup-compatibility/2006" xmlns:p14="http://schemas.microsoft.com/office/powerpoint/2010/main">
    <mc:Choice Requires="p14">
      <p:transition spd="slow" p14:dur="2000" advTm="10831"/>
    </mc:Choice>
    <mc:Fallback xmlns="">
      <p:transition spd="slow" advTm="10831"/>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A71CDC-97C2-465F-8B9B-AE9D55104F50}"/>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EA6F3566-9A84-4DED-A27B-A69CD8CF6C57}"/>
              </a:ext>
            </a:extLst>
          </p:cNvPr>
          <p:cNvSpPr>
            <a:spLocks noGrp="1"/>
          </p:cNvSpPr>
          <p:nvPr>
            <p:ph idx="1"/>
          </p:nvPr>
        </p:nvSpPr>
        <p:spPr>
          <a:xfrm>
            <a:off x="822959" y="1661049"/>
            <a:ext cx="7543801" cy="4531925"/>
          </a:xfrm>
        </p:spPr>
        <p:txBody>
          <a:bodyPr/>
          <a:lstStyle/>
          <a:p>
            <a:pPr marL="742950" indent="-742950">
              <a:buFont typeface="+mj-lt"/>
              <a:buAutoNum type="arabicPeriod"/>
            </a:pPr>
            <a:r>
              <a:rPr kumimoji="1" lang="ja-JP" altLang="en-US" dirty="0"/>
              <a:t>はじめに</a:t>
            </a:r>
            <a:endParaRPr kumimoji="1" lang="en-US" altLang="ja-JP" dirty="0"/>
          </a:p>
          <a:p>
            <a:pPr marL="742950" indent="-742950">
              <a:buFont typeface="+mj-lt"/>
              <a:buAutoNum type="arabicPeriod"/>
            </a:pPr>
            <a:r>
              <a:rPr lang="ja-JP" altLang="en-US" dirty="0"/>
              <a:t>要素技術</a:t>
            </a:r>
            <a:endParaRPr lang="en-US" altLang="ja-JP" dirty="0"/>
          </a:p>
          <a:p>
            <a:pPr marL="742950" indent="-742950">
              <a:buFont typeface="+mj-lt"/>
              <a:buAutoNum type="arabicPeriod"/>
            </a:pPr>
            <a:r>
              <a:rPr kumimoji="1" lang="ja-JP" altLang="en-US" dirty="0"/>
              <a:t>実験手法</a:t>
            </a:r>
            <a:endParaRPr kumimoji="1" lang="en-US" altLang="ja-JP" dirty="0"/>
          </a:p>
          <a:p>
            <a:pPr marL="742950" indent="-742950">
              <a:buFont typeface="+mj-lt"/>
              <a:buAutoNum type="arabicPeriod"/>
            </a:pPr>
            <a:r>
              <a:rPr lang="ja-JP" altLang="en-US" dirty="0"/>
              <a:t>実験結果</a:t>
            </a:r>
            <a:endParaRPr kumimoji="1" lang="en-US" altLang="ja-JP" dirty="0"/>
          </a:p>
          <a:p>
            <a:pPr marL="742950" indent="-742950">
              <a:buFont typeface="+mj-lt"/>
              <a:buAutoNum type="arabicPeriod"/>
            </a:pPr>
            <a:r>
              <a:rPr kumimoji="1" lang="ja-JP" altLang="en-US" dirty="0"/>
              <a:t>まとめと今後の課題</a:t>
            </a:r>
          </a:p>
        </p:txBody>
      </p:sp>
      <p:sp>
        <p:nvSpPr>
          <p:cNvPr id="4" name="スライド番号プレースホルダー 3">
            <a:extLst>
              <a:ext uri="{FF2B5EF4-FFF2-40B4-BE49-F238E27FC236}">
                <a16:creationId xmlns:a16="http://schemas.microsoft.com/office/drawing/2014/main" id="{35C788A5-E800-4B67-8212-144F12E0C41A}"/>
              </a:ext>
            </a:extLst>
          </p:cNvPr>
          <p:cNvSpPr>
            <a:spLocks noGrp="1"/>
          </p:cNvSpPr>
          <p:nvPr>
            <p:ph type="sldNum" sz="quarter" idx="12"/>
          </p:nvPr>
        </p:nvSpPr>
        <p:spPr/>
        <p:txBody>
          <a:bodyPr/>
          <a:lstStyle/>
          <a:p>
            <a:fld id="{304739FC-810C-4CDC-B60F-21F1951FBC64}" type="slidenum">
              <a:rPr kumimoji="1" lang="ja-JP" altLang="en-US" smtClean="0"/>
              <a:t>2</a:t>
            </a:fld>
            <a:endParaRPr kumimoji="1" lang="ja-JP" altLang="en-US"/>
          </a:p>
        </p:txBody>
      </p:sp>
    </p:spTree>
    <p:extLst>
      <p:ext uri="{BB962C8B-B14F-4D97-AF65-F5344CB8AC3E}">
        <p14:creationId xmlns:p14="http://schemas.microsoft.com/office/powerpoint/2010/main" val="3897319291"/>
      </p:ext>
    </p:extLst>
  </p:cSld>
  <p:clrMapOvr>
    <a:masterClrMapping/>
  </p:clrMapOvr>
  <mc:AlternateContent xmlns:mc="http://schemas.openxmlformats.org/markup-compatibility/2006" xmlns:p14="http://schemas.microsoft.com/office/powerpoint/2010/main">
    <mc:Choice Requires="p14">
      <p:transition spd="slow" p14:dur="2000" advTm="2705"/>
    </mc:Choice>
    <mc:Fallback xmlns="">
      <p:transition spd="slow" advTm="2705"/>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6ABB39-F0C4-4941-8AC3-45B843579753}"/>
              </a:ext>
            </a:extLst>
          </p:cNvPr>
          <p:cNvSpPr>
            <a:spLocks noGrp="1"/>
          </p:cNvSpPr>
          <p:nvPr>
            <p:ph type="title"/>
          </p:nvPr>
        </p:nvSpPr>
        <p:spPr/>
        <p:txBody>
          <a:bodyPr>
            <a:normAutofit/>
          </a:bodyPr>
          <a:lstStyle/>
          <a:p>
            <a:r>
              <a:rPr kumimoji="1" lang="ja-JP" altLang="en-US" dirty="0"/>
              <a:t>実験</a:t>
            </a:r>
            <a:r>
              <a:rPr lang="en-US" altLang="ja-JP" dirty="0"/>
              <a:t>2</a:t>
            </a:r>
            <a:r>
              <a:rPr kumimoji="1" lang="en-US" altLang="ja-JP" dirty="0"/>
              <a:t> </a:t>
            </a:r>
            <a:r>
              <a:rPr kumimoji="1" lang="ja-JP" altLang="en-US" dirty="0"/>
              <a:t>： パラメータ</a:t>
            </a:r>
          </a:p>
        </p:txBody>
      </p:sp>
      <p:sp>
        <p:nvSpPr>
          <p:cNvPr id="4" name="スライド番号プレースホルダー 3">
            <a:extLst>
              <a:ext uri="{FF2B5EF4-FFF2-40B4-BE49-F238E27FC236}">
                <a16:creationId xmlns:a16="http://schemas.microsoft.com/office/drawing/2014/main" id="{0B3C2E9D-0858-4A34-8898-41EF151E398D}"/>
              </a:ext>
            </a:extLst>
          </p:cNvPr>
          <p:cNvSpPr>
            <a:spLocks noGrp="1"/>
          </p:cNvSpPr>
          <p:nvPr>
            <p:ph type="sldNum" sz="quarter" idx="12"/>
          </p:nvPr>
        </p:nvSpPr>
        <p:spPr/>
        <p:txBody>
          <a:bodyPr/>
          <a:lstStyle/>
          <a:p>
            <a:fld id="{304739FC-810C-4CDC-B60F-21F1951FBC64}" type="slidenum">
              <a:rPr kumimoji="1" lang="ja-JP" altLang="en-US" smtClean="0"/>
              <a:t>20</a:t>
            </a:fld>
            <a:endParaRPr kumimoji="1" lang="ja-JP" altLang="en-US"/>
          </a:p>
        </p:txBody>
      </p:sp>
      <p:graphicFrame>
        <p:nvGraphicFramePr>
          <p:cNvPr id="5" name="コンテンツ プレースホルダー 6">
            <a:extLst>
              <a:ext uri="{FF2B5EF4-FFF2-40B4-BE49-F238E27FC236}">
                <a16:creationId xmlns:a16="http://schemas.microsoft.com/office/drawing/2014/main" id="{FAA4D837-8023-4327-8F39-7CD1E5544A2A}"/>
              </a:ext>
            </a:extLst>
          </p:cNvPr>
          <p:cNvGraphicFramePr>
            <a:graphicFrameLocks noGrp="1"/>
          </p:cNvGraphicFramePr>
          <p:nvPr>
            <p:ph idx="1"/>
            <p:extLst>
              <p:ext uri="{D42A27DB-BD31-4B8C-83A1-F6EECF244321}">
                <p14:modId xmlns:p14="http://schemas.microsoft.com/office/powerpoint/2010/main" val="2550642134"/>
              </p:ext>
            </p:extLst>
          </p:nvPr>
        </p:nvGraphicFramePr>
        <p:xfrm>
          <a:off x="822325" y="1625602"/>
          <a:ext cx="7543800" cy="4297680"/>
        </p:xfrm>
        <a:graphic>
          <a:graphicData uri="http://schemas.openxmlformats.org/drawingml/2006/table">
            <a:tbl>
              <a:tblPr firstRow="1" bandRow="1">
                <a:tableStyleId>{8EC20E35-A176-4012-BC5E-935CFFF8708E}</a:tableStyleId>
              </a:tblPr>
              <a:tblGrid>
                <a:gridCol w="2108765">
                  <a:extLst>
                    <a:ext uri="{9D8B030D-6E8A-4147-A177-3AD203B41FA5}">
                      <a16:colId xmlns:a16="http://schemas.microsoft.com/office/drawing/2014/main" val="3294734784"/>
                    </a:ext>
                  </a:extLst>
                </a:gridCol>
                <a:gridCol w="5435035">
                  <a:extLst>
                    <a:ext uri="{9D8B030D-6E8A-4147-A177-3AD203B41FA5}">
                      <a16:colId xmlns:a16="http://schemas.microsoft.com/office/drawing/2014/main" val="3247234136"/>
                    </a:ext>
                  </a:extLst>
                </a:gridCol>
              </a:tblGrid>
              <a:tr h="370840">
                <a:tc gridSpan="2">
                  <a:txBody>
                    <a:bodyPr/>
                    <a:lstStyle/>
                    <a:p>
                      <a:pPr algn="ctr"/>
                      <a:r>
                        <a:rPr kumimoji="1" lang="en-US" altLang="ja-JP" sz="2000" b="1" dirty="0">
                          <a:solidFill>
                            <a:sysClr val="windowText" lastClr="000000"/>
                          </a:solidFill>
                          <a:latin typeface="+mj-ea"/>
                          <a:ea typeface="+mj-ea"/>
                        </a:rPr>
                        <a:t>BERT</a:t>
                      </a:r>
                      <a:endParaRPr kumimoji="1" lang="ja-JP" altLang="en-US" sz="2000" b="1" dirty="0">
                        <a:solidFill>
                          <a:sysClr val="windowText" lastClr="000000"/>
                        </a:solidFill>
                        <a:latin typeface="+mj-ea"/>
                        <a:ea typeface="+mj-ea"/>
                      </a:endParaRPr>
                    </a:p>
                  </a:txBody>
                  <a:tcPr marL="137160" marR="137160" marT="137160" marB="13716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kumimoji="1" lang="ja-JP" altLang="en-US" sz="2000" b="1" dirty="0">
                        <a:solidFill>
                          <a:sysClr val="windowText" lastClr="000000"/>
                        </a:solidFill>
                        <a:latin typeface="+mj-ea"/>
                        <a:ea typeface="+mj-ea"/>
                      </a:endParaRPr>
                    </a:p>
                  </a:txBody>
                  <a:tcPr marL="137160" marR="137160" marT="137160" marB="13716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DA233"/>
                    </a:solidFill>
                  </a:tcPr>
                </a:tc>
                <a:extLst>
                  <a:ext uri="{0D108BD9-81ED-4DB2-BD59-A6C34878D82A}">
                    <a16:rowId xmlns:a16="http://schemas.microsoft.com/office/drawing/2014/main" val="3239497523"/>
                  </a:ext>
                </a:extLst>
              </a:tr>
              <a:tr h="370840">
                <a:tc>
                  <a:txBody>
                    <a:bodyPr/>
                    <a:lstStyle/>
                    <a:p>
                      <a:pPr algn="ctr"/>
                      <a:r>
                        <a:rPr lang="en-US" altLang="ja-JP" dirty="0"/>
                        <a:t>Pretrain</a:t>
                      </a:r>
                      <a:endParaRPr lang="ja-JP" altLang="en-US" dirty="0"/>
                    </a:p>
                  </a:txBody>
                  <a:tcPr marL="137160" marR="137160" marT="137160" marB="13716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1800" b="0" kern="1200" dirty="0">
                          <a:solidFill>
                            <a:schemeClr val="dk1"/>
                          </a:solidFill>
                          <a:effectLst/>
                          <a:latin typeface="+mn-lt"/>
                          <a:ea typeface="+mn-ea"/>
                          <a:cs typeface="+mn-cs"/>
                        </a:rPr>
                        <a:t>cl-</a:t>
                      </a:r>
                      <a:r>
                        <a:rPr kumimoji="1" lang="en-US" altLang="ja-JP" sz="1800" b="0" kern="1200" dirty="0" err="1">
                          <a:solidFill>
                            <a:schemeClr val="dk1"/>
                          </a:solidFill>
                          <a:effectLst/>
                          <a:latin typeface="+mn-lt"/>
                          <a:ea typeface="+mn-ea"/>
                          <a:cs typeface="+mn-cs"/>
                        </a:rPr>
                        <a:t>tohoku</a:t>
                      </a:r>
                      <a:r>
                        <a:rPr kumimoji="1" lang="en-US" altLang="ja-JP" sz="1800" b="0" kern="1200" dirty="0">
                          <a:solidFill>
                            <a:schemeClr val="dk1"/>
                          </a:solidFill>
                          <a:effectLst/>
                          <a:latin typeface="+mn-lt"/>
                          <a:ea typeface="+mn-ea"/>
                          <a:cs typeface="+mn-cs"/>
                        </a:rPr>
                        <a:t>/</a:t>
                      </a:r>
                      <a:r>
                        <a:rPr kumimoji="1" lang="en-US" altLang="ja-JP" sz="1800" b="0" kern="1200" dirty="0" err="1">
                          <a:solidFill>
                            <a:schemeClr val="dk1"/>
                          </a:solidFill>
                          <a:effectLst/>
                          <a:latin typeface="+mn-lt"/>
                          <a:ea typeface="+mn-ea"/>
                          <a:cs typeface="+mn-cs"/>
                        </a:rPr>
                        <a:t>bert</a:t>
                      </a:r>
                      <a:r>
                        <a:rPr kumimoji="1" lang="en-US" altLang="ja-JP" sz="1800" b="0" kern="1200" dirty="0">
                          <a:solidFill>
                            <a:schemeClr val="dk1"/>
                          </a:solidFill>
                          <a:effectLst/>
                          <a:latin typeface="+mn-lt"/>
                          <a:ea typeface="+mn-ea"/>
                          <a:cs typeface="+mn-cs"/>
                        </a:rPr>
                        <a:t>-base-</a:t>
                      </a:r>
                      <a:r>
                        <a:rPr kumimoji="1" lang="en-US" altLang="ja-JP" sz="1800" b="0" kern="1200" dirty="0" err="1">
                          <a:solidFill>
                            <a:schemeClr val="dk1"/>
                          </a:solidFill>
                          <a:effectLst/>
                          <a:latin typeface="+mn-lt"/>
                          <a:ea typeface="+mn-ea"/>
                          <a:cs typeface="+mn-cs"/>
                        </a:rPr>
                        <a:t>japanese</a:t>
                      </a:r>
                      <a:r>
                        <a:rPr kumimoji="1" lang="en-US" altLang="ja-JP" sz="1800" b="0" kern="1200" dirty="0">
                          <a:solidFill>
                            <a:schemeClr val="dk1"/>
                          </a:solidFill>
                          <a:effectLst/>
                          <a:latin typeface="+mn-lt"/>
                          <a:ea typeface="+mn-ea"/>
                          <a:cs typeface="+mn-cs"/>
                        </a:rPr>
                        <a:t>-whole-word-masking</a:t>
                      </a:r>
                    </a:p>
                  </a:txBody>
                  <a:tcPr marL="137160" marR="137160" marT="137160" marB="13716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68467951"/>
                  </a:ext>
                </a:extLst>
              </a:tr>
              <a:tr h="370840">
                <a:tc>
                  <a:txBody>
                    <a:bodyPr/>
                    <a:lstStyle/>
                    <a:p>
                      <a:pPr lvl="0" algn="ctr"/>
                      <a:r>
                        <a:rPr lang="en-US" altLang="ja-JP" sz="2000" b="0" dirty="0">
                          <a:solidFill>
                            <a:sysClr val="windowText" lastClr="000000"/>
                          </a:solidFill>
                          <a:latin typeface="+mn-lt"/>
                          <a:ea typeface="+mj-ea"/>
                        </a:rPr>
                        <a:t>Optimizer</a:t>
                      </a:r>
                      <a:endParaRPr kumimoji="1" lang="ja-JP" altLang="en-US" sz="2000" b="0" i="0" dirty="0">
                        <a:solidFill>
                          <a:sysClr val="windowText" lastClr="000000"/>
                        </a:solidFill>
                        <a:latin typeface="+mn-lt"/>
                        <a:ea typeface="+mj-ea"/>
                      </a:endParaRPr>
                    </a:p>
                  </a:txBody>
                  <a:tcPr marL="137160" marR="137160" marT="137160" marB="13716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altLang="ja-JP" sz="2000" b="0" dirty="0">
                          <a:solidFill>
                            <a:sysClr val="windowText" lastClr="000000"/>
                          </a:solidFill>
                          <a:latin typeface="+mn-lt"/>
                          <a:ea typeface="+mj-ea"/>
                        </a:rPr>
                        <a:t> AdamW (lr=2e-5)</a:t>
                      </a:r>
                      <a:endParaRPr kumimoji="1" lang="ja-JP" altLang="en-US" sz="2000" b="0" dirty="0">
                        <a:solidFill>
                          <a:sysClr val="windowText" lastClr="000000"/>
                        </a:solidFill>
                        <a:latin typeface="+mn-lt"/>
                        <a:ea typeface="+mj-ea"/>
                      </a:endParaRPr>
                    </a:p>
                  </a:txBody>
                  <a:tcPr marL="137160" marR="137160" marT="137160" marB="13716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17069396"/>
                  </a:ext>
                </a:extLst>
              </a:tr>
              <a:tr h="370840">
                <a:tc>
                  <a:txBody>
                    <a:bodyPr/>
                    <a:lstStyle/>
                    <a:p>
                      <a:pPr lvl="0" algn="ctr"/>
                      <a:r>
                        <a:rPr lang="en-US" altLang="ja-JP" sz="2000" b="0" dirty="0">
                          <a:latin typeface="+mn-lt"/>
                          <a:ea typeface="+mj-ea"/>
                        </a:rPr>
                        <a:t>Loss</a:t>
                      </a:r>
                      <a:endParaRPr kumimoji="1" lang="ja-JP" altLang="en-US" sz="2000" b="0" i="0" dirty="0">
                        <a:latin typeface="+mn-lt"/>
                        <a:ea typeface="+mj-ea"/>
                      </a:endParaRPr>
                    </a:p>
                  </a:txBody>
                  <a:tcPr marL="137160" marR="137160" marT="137160" marB="13716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ja-JP" sz="2000" dirty="0">
                          <a:latin typeface="+mn-lt"/>
                          <a:ea typeface="+mj-ea"/>
                        </a:rPr>
                        <a:t>Cross Entropy Loss</a:t>
                      </a:r>
                      <a:endParaRPr kumimoji="1" lang="ja-JP" altLang="en-US" sz="2000" dirty="0">
                        <a:latin typeface="+mn-lt"/>
                        <a:ea typeface="+mj-ea"/>
                      </a:endParaRPr>
                    </a:p>
                  </a:txBody>
                  <a:tcPr marL="137160" marR="137160" marT="137160" marB="13716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06299682"/>
                  </a:ext>
                </a:extLst>
              </a:tr>
              <a:tr h="370840">
                <a:tc>
                  <a:txBody>
                    <a:bodyPr/>
                    <a:lstStyle/>
                    <a:p>
                      <a:pPr lvl="0" algn="ctr"/>
                      <a:r>
                        <a:rPr lang="en-US" altLang="ja-JP" sz="2000" b="0" dirty="0">
                          <a:latin typeface="+mn-lt"/>
                          <a:ea typeface="+mj-ea"/>
                        </a:rPr>
                        <a:t>batch size</a:t>
                      </a:r>
                      <a:endParaRPr kumimoji="1" lang="ja-JP" altLang="en-US" sz="2000" b="0" i="0" dirty="0">
                        <a:latin typeface="+mn-lt"/>
                        <a:ea typeface="+mj-ea"/>
                      </a:endParaRPr>
                    </a:p>
                  </a:txBody>
                  <a:tcPr marL="137160" marR="137160" marT="137160" marB="13716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2000" dirty="0">
                          <a:latin typeface="+mn-lt"/>
                          <a:ea typeface="+mj-ea"/>
                        </a:rPr>
                        <a:t>32</a:t>
                      </a:r>
                      <a:endParaRPr kumimoji="1" lang="ja-JP" altLang="en-US" sz="2000" dirty="0">
                        <a:latin typeface="+mn-lt"/>
                        <a:ea typeface="+mj-ea"/>
                      </a:endParaRPr>
                    </a:p>
                  </a:txBody>
                  <a:tcPr marL="137160" marR="137160" marT="137160" marB="13716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7493593"/>
                  </a:ext>
                </a:extLst>
              </a:tr>
              <a:tr h="370840">
                <a:tc>
                  <a:txBody>
                    <a:bodyPr/>
                    <a:lstStyle/>
                    <a:p>
                      <a:pPr lvl="0" algn="ctr"/>
                      <a:r>
                        <a:rPr kumimoji="1" lang="en-US" altLang="ja-JP" sz="2000" b="0" dirty="0">
                          <a:latin typeface="+mn-lt"/>
                          <a:ea typeface="+mj-ea"/>
                        </a:rPr>
                        <a:t>Data size</a:t>
                      </a:r>
                      <a:endParaRPr kumimoji="1" lang="ja-JP" altLang="en-US" sz="2000" b="0" i="0" dirty="0">
                        <a:latin typeface="+mn-lt"/>
                        <a:ea typeface="+mj-ea"/>
                      </a:endParaRPr>
                    </a:p>
                  </a:txBody>
                  <a:tcPr marL="137160" marR="137160" marT="137160" marB="13716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1800" b="0" i="0" kern="1200" dirty="0">
                          <a:solidFill>
                            <a:schemeClr val="dk1"/>
                          </a:solidFill>
                          <a:effectLst/>
                          <a:latin typeface="+mn-lt"/>
                          <a:ea typeface="+mn-ea"/>
                          <a:cs typeface="+mn-cs"/>
                        </a:rPr>
                        <a:t>train : 2366       valid : 262 </a:t>
                      </a:r>
                      <a:endParaRPr kumimoji="1" lang="en-US" altLang="ja-JP" sz="2000" dirty="0">
                        <a:latin typeface="+mn-lt"/>
                        <a:ea typeface="+mj-ea"/>
                      </a:endParaRPr>
                    </a:p>
                  </a:txBody>
                  <a:tcPr marL="137160" marR="137160" marT="137160" marB="13716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49525336"/>
                  </a:ext>
                </a:extLst>
              </a:tr>
              <a:tr h="370840">
                <a:tc>
                  <a:txBody>
                    <a:bodyPr/>
                    <a:lstStyle/>
                    <a:p>
                      <a:pPr lvl="0" algn="ctr"/>
                      <a:r>
                        <a:rPr kumimoji="1" lang="en-US" altLang="ja-JP" sz="2000" b="0" i="0" dirty="0">
                          <a:latin typeface="+mn-lt"/>
                          <a:ea typeface="+mj-ea"/>
                        </a:rPr>
                        <a:t>Epoch</a:t>
                      </a:r>
                      <a:endParaRPr kumimoji="1" lang="ja-JP" altLang="en-US" sz="2000" b="0" i="0" dirty="0">
                        <a:latin typeface="+mn-lt"/>
                        <a:ea typeface="+mj-ea"/>
                      </a:endParaRPr>
                    </a:p>
                  </a:txBody>
                  <a:tcPr marL="137160" marR="137160" marT="137160" marB="13716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2000" dirty="0">
                          <a:latin typeface="+mn-lt"/>
                          <a:ea typeface="+mj-ea"/>
                        </a:rPr>
                        <a:t>20</a:t>
                      </a:r>
                    </a:p>
                  </a:txBody>
                  <a:tcPr marL="137160" marR="137160" marT="137160" marB="13716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84082434"/>
                  </a:ext>
                </a:extLst>
              </a:tr>
            </a:tbl>
          </a:graphicData>
        </a:graphic>
      </p:graphicFrame>
    </p:spTree>
    <p:extLst>
      <p:ext uri="{BB962C8B-B14F-4D97-AF65-F5344CB8AC3E}">
        <p14:creationId xmlns:p14="http://schemas.microsoft.com/office/powerpoint/2010/main" val="3102275494"/>
      </p:ext>
    </p:extLst>
  </p:cSld>
  <p:clrMapOvr>
    <a:masterClrMapping/>
  </p:clrMapOvr>
  <mc:AlternateContent xmlns:mc="http://schemas.openxmlformats.org/markup-compatibility/2006" xmlns:p14="http://schemas.microsoft.com/office/powerpoint/2010/main">
    <mc:Choice Requires="p14">
      <p:transition spd="slow" p14:dur="2000" advTm="10831"/>
    </mc:Choice>
    <mc:Fallback xmlns="">
      <p:transition spd="slow" advTm="10831"/>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A71CDC-97C2-465F-8B9B-AE9D55104F50}"/>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EA6F3566-9A84-4DED-A27B-A69CD8CF6C57}"/>
              </a:ext>
            </a:extLst>
          </p:cNvPr>
          <p:cNvSpPr>
            <a:spLocks noGrp="1"/>
          </p:cNvSpPr>
          <p:nvPr>
            <p:ph idx="1"/>
          </p:nvPr>
        </p:nvSpPr>
        <p:spPr>
          <a:xfrm>
            <a:off x="822959" y="1661049"/>
            <a:ext cx="7543801" cy="4531925"/>
          </a:xfrm>
        </p:spPr>
        <p:txBody>
          <a:bodyPr/>
          <a:lstStyle/>
          <a:p>
            <a:pPr marL="742950" indent="-742950">
              <a:buFont typeface="+mj-lt"/>
              <a:buAutoNum type="arabicPeriod"/>
            </a:pPr>
            <a:r>
              <a:rPr kumimoji="1" lang="ja-JP" altLang="en-US" dirty="0">
                <a:solidFill>
                  <a:schemeClr val="bg1">
                    <a:lumMod val="75000"/>
                  </a:schemeClr>
                </a:solidFill>
              </a:rPr>
              <a:t>はじめに</a:t>
            </a:r>
            <a:endParaRPr kumimoji="1" lang="en-US" altLang="ja-JP" dirty="0">
              <a:solidFill>
                <a:schemeClr val="bg1">
                  <a:lumMod val="75000"/>
                </a:schemeClr>
              </a:solidFill>
            </a:endParaRPr>
          </a:p>
          <a:p>
            <a:pPr marL="742950" indent="-742950">
              <a:buFont typeface="+mj-lt"/>
              <a:buAutoNum type="arabicPeriod"/>
            </a:pPr>
            <a:r>
              <a:rPr lang="ja-JP" altLang="en-US" dirty="0">
                <a:solidFill>
                  <a:schemeClr val="bg1">
                    <a:lumMod val="75000"/>
                  </a:schemeClr>
                </a:solidFill>
              </a:rPr>
              <a:t>要素技術</a:t>
            </a:r>
            <a:endParaRPr lang="en-US" altLang="ja-JP" dirty="0">
              <a:solidFill>
                <a:schemeClr val="bg1">
                  <a:lumMod val="75000"/>
                </a:schemeClr>
              </a:solidFill>
            </a:endParaRPr>
          </a:p>
          <a:p>
            <a:pPr marL="742950" indent="-742950">
              <a:buFont typeface="+mj-lt"/>
              <a:buAutoNum type="arabicPeriod"/>
            </a:pPr>
            <a:r>
              <a:rPr kumimoji="1" lang="ja-JP" altLang="en-US" dirty="0">
                <a:solidFill>
                  <a:schemeClr val="bg1">
                    <a:lumMod val="75000"/>
                  </a:schemeClr>
                </a:solidFill>
              </a:rPr>
              <a:t>実験手法</a:t>
            </a:r>
            <a:endParaRPr kumimoji="1" lang="en-US" altLang="ja-JP" dirty="0">
              <a:solidFill>
                <a:schemeClr val="bg1">
                  <a:lumMod val="75000"/>
                </a:schemeClr>
              </a:solidFill>
            </a:endParaRPr>
          </a:p>
          <a:p>
            <a:pPr marL="742950" indent="-742950">
              <a:buFont typeface="+mj-lt"/>
              <a:buAutoNum type="arabicPeriod"/>
            </a:pPr>
            <a:r>
              <a:rPr lang="ja-JP" altLang="en-US" dirty="0"/>
              <a:t>実験結果</a:t>
            </a:r>
            <a:endParaRPr kumimoji="1" lang="en-US" altLang="ja-JP" dirty="0"/>
          </a:p>
          <a:p>
            <a:pPr marL="742950" indent="-742950">
              <a:buFont typeface="+mj-lt"/>
              <a:buAutoNum type="arabicPeriod"/>
            </a:pPr>
            <a:r>
              <a:rPr kumimoji="1" lang="ja-JP" altLang="en-US" dirty="0">
                <a:solidFill>
                  <a:schemeClr val="bg1">
                    <a:lumMod val="75000"/>
                  </a:schemeClr>
                </a:solidFill>
              </a:rPr>
              <a:t>まとめと今後の課題</a:t>
            </a:r>
          </a:p>
        </p:txBody>
      </p:sp>
      <p:sp>
        <p:nvSpPr>
          <p:cNvPr id="4" name="スライド番号プレースホルダー 3">
            <a:extLst>
              <a:ext uri="{FF2B5EF4-FFF2-40B4-BE49-F238E27FC236}">
                <a16:creationId xmlns:a16="http://schemas.microsoft.com/office/drawing/2014/main" id="{35C788A5-E800-4B67-8212-144F12E0C41A}"/>
              </a:ext>
            </a:extLst>
          </p:cNvPr>
          <p:cNvSpPr>
            <a:spLocks noGrp="1"/>
          </p:cNvSpPr>
          <p:nvPr>
            <p:ph type="sldNum" sz="quarter" idx="12"/>
          </p:nvPr>
        </p:nvSpPr>
        <p:spPr/>
        <p:txBody>
          <a:bodyPr/>
          <a:lstStyle/>
          <a:p>
            <a:fld id="{304739FC-810C-4CDC-B60F-21F1951FBC64}" type="slidenum">
              <a:rPr kumimoji="1" lang="ja-JP" altLang="en-US" smtClean="0"/>
              <a:t>21</a:t>
            </a:fld>
            <a:endParaRPr kumimoji="1" lang="ja-JP" altLang="en-US"/>
          </a:p>
        </p:txBody>
      </p:sp>
    </p:spTree>
    <p:extLst>
      <p:ext uri="{BB962C8B-B14F-4D97-AF65-F5344CB8AC3E}">
        <p14:creationId xmlns:p14="http://schemas.microsoft.com/office/powerpoint/2010/main" val="747730220"/>
      </p:ext>
    </p:extLst>
  </p:cSld>
  <p:clrMapOvr>
    <a:masterClrMapping/>
  </p:clrMapOvr>
  <mc:AlternateContent xmlns:mc="http://schemas.openxmlformats.org/markup-compatibility/2006" xmlns:p14="http://schemas.microsoft.com/office/powerpoint/2010/main">
    <mc:Choice Requires="p14">
      <p:transition spd="slow" p14:dur="2000" advTm="2705"/>
    </mc:Choice>
    <mc:Fallback xmlns="">
      <p:transition spd="slow" advTm="2705"/>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CB1B23-1920-4DDB-9A1C-3F1A762E64E8}"/>
              </a:ext>
            </a:extLst>
          </p:cNvPr>
          <p:cNvSpPr>
            <a:spLocks noGrp="1"/>
          </p:cNvSpPr>
          <p:nvPr>
            <p:ph type="title"/>
          </p:nvPr>
        </p:nvSpPr>
        <p:spPr/>
        <p:txBody>
          <a:bodyPr>
            <a:normAutofit/>
          </a:bodyPr>
          <a:lstStyle/>
          <a:p>
            <a:r>
              <a:rPr lang="ja-JP" altLang="en-US" dirty="0"/>
              <a:t>実験結果：</a:t>
            </a:r>
            <a:endParaRPr kumimoji="1" lang="ja-JP" altLang="en-US" dirty="0"/>
          </a:p>
        </p:txBody>
      </p:sp>
      <p:sp>
        <p:nvSpPr>
          <p:cNvPr id="4" name="スライド番号プレースホルダー 3">
            <a:extLst>
              <a:ext uri="{FF2B5EF4-FFF2-40B4-BE49-F238E27FC236}">
                <a16:creationId xmlns:a16="http://schemas.microsoft.com/office/drawing/2014/main" id="{B9A91340-4E45-43DE-BC2D-FB98CE1BD47A}"/>
              </a:ext>
            </a:extLst>
          </p:cNvPr>
          <p:cNvSpPr>
            <a:spLocks noGrp="1"/>
          </p:cNvSpPr>
          <p:nvPr>
            <p:ph type="sldNum" sz="quarter" idx="12"/>
          </p:nvPr>
        </p:nvSpPr>
        <p:spPr/>
        <p:txBody>
          <a:bodyPr/>
          <a:lstStyle/>
          <a:p>
            <a:fld id="{304739FC-810C-4CDC-B60F-21F1951FBC64}" type="slidenum">
              <a:rPr kumimoji="1" lang="ja-JP" altLang="en-US" smtClean="0"/>
              <a:t>22</a:t>
            </a:fld>
            <a:endParaRPr kumimoji="1" lang="ja-JP" altLang="en-US"/>
          </a:p>
        </p:txBody>
      </p:sp>
      <p:sp>
        <p:nvSpPr>
          <p:cNvPr id="9" name="テキスト ボックス 8">
            <a:extLst>
              <a:ext uri="{FF2B5EF4-FFF2-40B4-BE49-F238E27FC236}">
                <a16:creationId xmlns:a16="http://schemas.microsoft.com/office/drawing/2014/main" id="{19793A5A-44C6-426C-BDAD-19B4F581D00C}"/>
              </a:ext>
            </a:extLst>
          </p:cNvPr>
          <p:cNvSpPr txBox="1"/>
          <p:nvPr/>
        </p:nvSpPr>
        <p:spPr>
          <a:xfrm>
            <a:off x="985084" y="4997473"/>
            <a:ext cx="3176796" cy="461665"/>
          </a:xfrm>
          <a:prstGeom prst="rect">
            <a:avLst/>
          </a:prstGeom>
          <a:noFill/>
        </p:spPr>
        <p:txBody>
          <a:bodyPr wrap="square" rtlCol="0">
            <a:spAutoFit/>
          </a:bodyPr>
          <a:lstStyle/>
          <a:p>
            <a:pPr algn="ctr"/>
            <a:r>
              <a:rPr kumimoji="1" lang="en-US" altLang="ja-JP" sz="2400" dirty="0"/>
              <a:t>Accuracy</a:t>
            </a:r>
            <a:endParaRPr kumimoji="1" lang="ja-JP" altLang="en-US" sz="2400" dirty="0"/>
          </a:p>
        </p:txBody>
      </p:sp>
      <p:pic>
        <p:nvPicPr>
          <p:cNvPr id="17410" name="Picture 2">
            <a:extLst>
              <a:ext uri="{FF2B5EF4-FFF2-40B4-BE49-F238E27FC236}">
                <a16:creationId xmlns:a16="http://schemas.microsoft.com/office/drawing/2014/main" id="{76B68B06-9DE9-43F7-A199-EEB3B71D81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582" y="2395714"/>
            <a:ext cx="3733800" cy="2495550"/>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a:extLst>
              <a:ext uri="{FF2B5EF4-FFF2-40B4-BE49-F238E27FC236}">
                <a16:creationId xmlns:a16="http://schemas.microsoft.com/office/drawing/2014/main" id="{BCC67907-371C-45AA-8278-144929A0F6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3620" y="2376664"/>
            <a:ext cx="3733800" cy="2514600"/>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a:extLst>
              <a:ext uri="{FF2B5EF4-FFF2-40B4-BE49-F238E27FC236}">
                <a16:creationId xmlns:a16="http://schemas.microsoft.com/office/drawing/2014/main" id="{D5F10A0B-9F90-4654-9C0F-FA2BC01F4343}"/>
              </a:ext>
            </a:extLst>
          </p:cNvPr>
          <p:cNvSpPr txBox="1"/>
          <p:nvPr/>
        </p:nvSpPr>
        <p:spPr>
          <a:xfrm>
            <a:off x="4982120" y="4997473"/>
            <a:ext cx="3176796" cy="461665"/>
          </a:xfrm>
          <a:prstGeom prst="rect">
            <a:avLst/>
          </a:prstGeom>
          <a:noFill/>
        </p:spPr>
        <p:txBody>
          <a:bodyPr wrap="square" rtlCol="0">
            <a:spAutoFit/>
          </a:bodyPr>
          <a:lstStyle/>
          <a:p>
            <a:pPr algn="ctr"/>
            <a:r>
              <a:rPr kumimoji="1" lang="en-US" altLang="ja-JP" sz="2400" dirty="0"/>
              <a:t>Loss</a:t>
            </a:r>
            <a:endParaRPr kumimoji="1" lang="ja-JP" altLang="en-US" sz="2400" dirty="0"/>
          </a:p>
        </p:txBody>
      </p:sp>
    </p:spTree>
    <p:extLst>
      <p:ext uri="{BB962C8B-B14F-4D97-AF65-F5344CB8AC3E}">
        <p14:creationId xmlns:p14="http://schemas.microsoft.com/office/powerpoint/2010/main" val="13486595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CB1B23-1920-4DDB-9A1C-3F1A762E64E8}"/>
              </a:ext>
            </a:extLst>
          </p:cNvPr>
          <p:cNvSpPr>
            <a:spLocks noGrp="1"/>
          </p:cNvSpPr>
          <p:nvPr>
            <p:ph type="title"/>
          </p:nvPr>
        </p:nvSpPr>
        <p:spPr/>
        <p:txBody>
          <a:bodyPr>
            <a:normAutofit/>
          </a:bodyPr>
          <a:lstStyle/>
          <a:p>
            <a:r>
              <a:rPr lang="ja-JP" altLang="en-US" dirty="0"/>
              <a:t>実験結果：</a:t>
            </a:r>
            <a:endParaRPr kumimoji="1" lang="ja-JP" altLang="en-US" dirty="0"/>
          </a:p>
        </p:txBody>
      </p:sp>
      <p:sp>
        <p:nvSpPr>
          <p:cNvPr id="4" name="スライド番号プレースホルダー 3">
            <a:extLst>
              <a:ext uri="{FF2B5EF4-FFF2-40B4-BE49-F238E27FC236}">
                <a16:creationId xmlns:a16="http://schemas.microsoft.com/office/drawing/2014/main" id="{B9A91340-4E45-43DE-BC2D-FB98CE1BD47A}"/>
              </a:ext>
            </a:extLst>
          </p:cNvPr>
          <p:cNvSpPr>
            <a:spLocks noGrp="1"/>
          </p:cNvSpPr>
          <p:nvPr>
            <p:ph type="sldNum" sz="quarter" idx="12"/>
          </p:nvPr>
        </p:nvSpPr>
        <p:spPr/>
        <p:txBody>
          <a:bodyPr/>
          <a:lstStyle/>
          <a:p>
            <a:fld id="{304739FC-810C-4CDC-B60F-21F1951FBC64}" type="slidenum">
              <a:rPr kumimoji="1" lang="ja-JP" altLang="en-US" smtClean="0"/>
              <a:t>23</a:t>
            </a:fld>
            <a:endParaRPr kumimoji="1" lang="ja-JP" altLang="en-US"/>
          </a:p>
        </p:txBody>
      </p:sp>
      <p:sp>
        <p:nvSpPr>
          <p:cNvPr id="9" name="テキスト ボックス 8">
            <a:extLst>
              <a:ext uri="{FF2B5EF4-FFF2-40B4-BE49-F238E27FC236}">
                <a16:creationId xmlns:a16="http://schemas.microsoft.com/office/drawing/2014/main" id="{19793A5A-44C6-426C-BDAD-19B4F581D00C}"/>
              </a:ext>
            </a:extLst>
          </p:cNvPr>
          <p:cNvSpPr txBox="1"/>
          <p:nvPr/>
        </p:nvSpPr>
        <p:spPr>
          <a:xfrm>
            <a:off x="1705343" y="2547783"/>
            <a:ext cx="5733312" cy="461665"/>
          </a:xfrm>
          <a:prstGeom prst="rect">
            <a:avLst/>
          </a:prstGeom>
          <a:noFill/>
        </p:spPr>
        <p:txBody>
          <a:bodyPr wrap="square" rtlCol="0">
            <a:spAutoFit/>
          </a:bodyPr>
          <a:lstStyle/>
          <a:p>
            <a:pPr algn="ctr"/>
            <a:r>
              <a:rPr kumimoji="1" lang="ja-JP" altLang="en-US" sz="2400" dirty="0"/>
              <a:t>結果</a:t>
            </a:r>
          </a:p>
        </p:txBody>
      </p:sp>
      <p:graphicFrame>
        <p:nvGraphicFramePr>
          <p:cNvPr id="8" name="コンテンツ プレースホルダー 7">
            <a:extLst>
              <a:ext uri="{FF2B5EF4-FFF2-40B4-BE49-F238E27FC236}">
                <a16:creationId xmlns:a16="http://schemas.microsoft.com/office/drawing/2014/main" id="{B30D42C7-3E3B-4AEB-AB65-089762B159E0}"/>
              </a:ext>
            </a:extLst>
          </p:cNvPr>
          <p:cNvGraphicFramePr>
            <a:graphicFrameLocks noGrp="1"/>
          </p:cNvGraphicFramePr>
          <p:nvPr>
            <p:ph idx="1"/>
            <p:extLst>
              <p:ext uri="{D42A27DB-BD31-4B8C-83A1-F6EECF244321}">
                <p14:modId xmlns:p14="http://schemas.microsoft.com/office/powerpoint/2010/main" val="750113407"/>
              </p:ext>
            </p:extLst>
          </p:nvPr>
        </p:nvGraphicFramePr>
        <p:xfrm>
          <a:off x="1748896" y="3187410"/>
          <a:ext cx="5646207" cy="1483360"/>
        </p:xfrm>
        <a:graphic>
          <a:graphicData uri="http://schemas.openxmlformats.org/drawingml/2006/table">
            <a:tbl>
              <a:tblPr firstRow="1" bandRow="1">
                <a:tableStyleId>{5C22544A-7EE6-4342-B048-85BDC9FD1C3A}</a:tableStyleId>
              </a:tblPr>
              <a:tblGrid>
                <a:gridCol w="1882069">
                  <a:extLst>
                    <a:ext uri="{9D8B030D-6E8A-4147-A177-3AD203B41FA5}">
                      <a16:colId xmlns:a16="http://schemas.microsoft.com/office/drawing/2014/main" val="3883425835"/>
                    </a:ext>
                  </a:extLst>
                </a:gridCol>
                <a:gridCol w="1882069">
                  <a:extLst>
                    <a:ext uri="{9D8B030D-6E8A-4147-A177-3AD203B41FA5}">
                      <a16:colId xmlns:a16="http://schemas.microsoft.com/office/drawing/2014/main" val="2535882897"/>
                    </a:ext>
                  </a:extLst>
                </a:gridCol>
                <a:gridCol w="1882069">
                  <a:extLst>
                    <a:ext uri="{9D8B030D-6E8A-4147-A177-3AD203B41FA5}">
                      <a16:colId xmlns:a16="http://schemas.microsoft.com/office/drawing/2014/main" val="1823818996"/>
                    </a:ext>
                  </a:extLst>
                </a:gridCol>
              </a:tblGrid>
              <a:tr h="370840">
                <a:tc>
                  <a:txBody>
                    <a:bodyPr/>
                    <a:lstStyle/>
                    <a:p>
                      <a:endParaRPr kumimoji="1" lang="ja-JP" altLang="en-US" dirty="0">
                        <a:solidFill>
                          <a:sysClr val="windowText" lastClr="000000"/>
                        </a:solidFill>
                      </a:endParaRPr>
                    </a:p>
                  </a:txBody>
                  <a:tcP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solidFill>
                            <a:sysClr val="windowText" lastClr="000000"/>
                          </a:solidFill>
                        </a:rPr>
                        <a:t>loss</a:t>
                      </a:r>
                      <a:endParaRPr kumimoji="1" lang="ja-JP" altLang="en-US" dirty="0">
                        <a:solidFill>
                          <a:sysClr val="windowText" lastClr="000000"/>
                        </a:solidFill>
                      </a:endParaRPr>
                    </a:p>
                  </a:txBody>
                  <a:tcP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solidFill>
                            <a:sysClr val="windowText" lastClr="000000"/>
                          </a:solidFill>
                        </a:rPr>
                        <a:t>Acc</a:t>
                      </a:r>
                      <a:endParaRPr kumimoji="1" lang="ja-JP" altLang="en-US" dirty="0">
                        <a:solidFill>
                          <a:sysClr val="windowText" lastClr="000000"/>
                        </a:solidFill>
                      </a:endParaRPr>
                    </a:p>
                  </a:txBody>
                  <a:tcP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50000453"/>
                  </a:ext>
                </a:extLst>
              </a:tr>
              <a:tr h="370840">
                <a:tc>
                  <a:txBody>
                    <a:bodyPr/>
                    <a:lstStyle/>
                    <a:p>
                      <a:r>
                        <a:rPr lang="en-US" altLang="ja-JP" dirty="0"/>
                        <a:t>train</a:t>
                      </a:r>
                      <a:endParaRPr lang="ja-JP" altLang="en-US" dirty="0"/>
                    </a:p>
                  </a:txBody>
                  <a:tcPr>
                    <a:lnT w="12700" cap="flat" cmpd="sng" algn="ctr">
                      <a:solidFill>
                        <a:schemeClr val="tx1"/>
                      </a:solidFill>
                      <a:prstDash val="solid"/>
                      <a:round/>
                      <a:headEnd type="none" w="med" len="med"/>
                      <a:tailEnd type="none" w="med" len="med"/>
                    </a:lnT>
                    <a:noFill/>
                  </a:tcPr>
                </a:tc>
                <a:tc>
                  <a:txBody>
                    <a:bodyPr/>
                    <a:lstStyle/>
                    <a:p>
                      <a:r>
                        <a:rPr lang="en-US" altLang="ja-JP" dirty="0"/>
                        <a:t>0.0087</a:t>
                      </a:r>
                      <a:endParaRPr lang="ja-JP" altLang="en-US" dirty="0"/>
                    </a:p>
                  </a:txBody>
                  <a:tcPr>
                    <a:lnT w="12700" cap="flat" cmpd="sng" algn="ctr">
                      <a:solidFill>
                        <a:schemeClr val="tx1"/>
                      </a:solidFill>
                      <a:prstDash val="solid"/>
                      <a:round/>
                      <a:headEnd type="none" w="med" len="med"/>
                      <a:tailEnd type="none" w="med" len="med"/>
                    </a:lnT>
                    <a:noFill/>
                  </a:tcPr>
                </a:tc>
                <a:tc>
                  <a:txBody>
                    <a:bodyPr/>
                    <a:lstStyle/>
                    <a:p>
                      <a:r>
                        <a:rPr lang="en-US" altLang="ja-JP" dirty="0"/>
                        <a:t>0.9983</a:t>
                      </a: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537196059"/>
                  </a:ext>
                </a:extLst>
              </a:tr>
              <a:tr h="370840">
                <a:tc>
                  <a:txBody>
                    <a:bodyPr/>
                    <a:lstStyle/>
                    <a:p>
                      <a:r>
                        <a:rPr kumimoji="1" lang="en-US" altLang="ja-JP" dirty="0">
                          <a:solidFill>
                            <a:sysClr val="windowText" lastClr="000000"/>
                          </a:solidFill>
                        </a:rPr>
                        <a:t>Test</a:t>
                      </a:r>
                      <a:endParaRPr kumimoji="1" lang="ja-JP" altLang="en-US" dirty="0">
                        <a:solidFill>
                          <a:sysClr val="windowText" lastClr="000000"/>
                        </a:solidFill>
                      </a:endParaRPr>
                    </a:p>
                  </a:txBody>
                  <a:tcPr>
                    <a:noFill/>
                  </a:tcPr>
                </a:tc>
                <a:tc>
                  <a:txBody>
                    <a:bodyPr/>
                    <a:lstStyle/>
                    <a:p>
                      <a:r>
                        <a:rPr kumimoji="1" lang="en-US" altLang="ja-JP" dirty="0">
                          <a:solidFill>
                            <a:sysClr val="windowText" lastClr="000000"/>
                          </a:solidFill>
                        </a:rPr>
                        <a:t>0.0463</a:t>
                      </a:r>
                      <a:endParaRPr kumimoji="1" lang="ja-JP" altLang="en-US" dirty="0">
                        <a:solidFill>
                          <a:sysClr val="windowText" lastClr="000000"/>
                        </a:solidFill>
                      </a:endParaRPr>
                    </a:p>
                  </a:txBody>
                  <a:tcPr>
                    <a:noFill/>
                  </a:tcPr>
                </a:tc>
                <a:tc>
                  <a:txBody>
                    <a:bodyPr/>
                    <a:lstStyle/>
                    <a:p>
                      <a:r>
                        <a:rPr kumimoji="1" lang="en-US" altLang="ja-JP" dirty="0">
                          <a:solidFill>
                            <a:sysClr val="windowText" lastClr="000000"/>
                          </a:solidFill>
                        </a:rPr>
                        <a:t>0.9794</a:t>
                      </a:r>
                      <a:endParaRPr kumimoji="1" lang="ja-JP" altLang="en-US" dirty="0">
                        <a:solidFill>
                          <a:sysClr val="windowText" lastClr="000000"/>
                        </a:solidFill>
                      </a:endParaRPr>
                    </a:p>
                  </a:txBody>
                  <a:tcPr>
                    <a:noFill/>
                  </a:tcPr>
                </a:tc>
                <a:extLst>
                  <a:ext uri="{0D108BD9-81ED-4DB2-BD59-A6C34878D82A}">
                    <a16:rowId xmlns:a16="http://schemas.microsoft.com/office/drawing/2014/main" val="236501141"/>
                  </a:ext>
                </a:extLst>
              </a:tr>
              <a:tr h="370840">
                <a:tc>
                  <a:txBody>
                    <a:bodyPr/>
                    <a:lstStyle/>
                    <a:p>
                      <a:r>
                        <a:rPr kumimoji="1" lang="en-US" altLang="ja-JP" dirty="0">
                          <a:solidFill>
                            <a:sysClr val="windowText" lastClr="000000"/>
                          </a:solidFill>
                        </a:rPr>
                        <a:t>baseline</a:t>
                      </a:r>
                      <a:endParaRPr kumimoji="1" lang="ja-JP" altLang="en-US" dirty="0">
                        <a:solidFill>
                          <a:sysClr val="windowText" lastClr="000000"/>
                        </a:solidFill>
                      </a:endParaRPr>
                    </a:p>
                  </a:txBody>
                  <a:tcPr>
                    <a:lnB w="19050" cap="flat" cmpd="sng" algn="ctr">
                      <a:solidFill>
                        <a:schemeClr val="tx1"/>
                      </a:solidFill>
                      <a:prstDash val="solid"/>
                      <a:round/>
                      <a:headEnd type="none" w="med" len="med"/>
                      <a:tailEnd type="none" w="med" len="med"/>
                    </a:lnB>
                    <a:noFill/>
                  </a:tcPr>
                </a:tc>
                <a:tc>
                  <a:txBody>
                    <a:bodyPr/>
                    <a:lstStyle/>
                    <a:p>
                      <a:r>
                        <a:rPr kumimoji="1" lang="en-US" altLang="ja-JP" dirty="0">
                          <a:solidFill>
                            <a:sysClr val="windowText" lastClr="000000"/>
                          </a:solidFill>
                        </a:rPr>
                        <a:t>----</a:t>
                      </a:r>
                      <a:endParaRPr kumimoji="1" lang="ja-JP" altLang="en-US" dirty="0">
                        <a:solidFill>
                          <a:sysClr val="windowText" lastClr="000000"/>
                        </a:solidFill>
                      </a:endParaRPr>
                    </a:p>
                  </a:txBody>
                  <a:tcPr>
                    <a:lnB w="19050" cap="flat" cmpd="sng" algn="ctr">
                      <a:solidFill>
                        <a:schemeClr val="tx1"/>
                      </a:solidFill>
                      <a:prstDash val="solid"/>
                      <a:round/>
                      <a:headEnd type="none" w="med" len="med"/>
                      <a:tailEnd type="none" w="med" len="med"/>
                    </a:lnB>
                    <a:noFill/>
                  </a:tcPr>
                </a:tc>
                <a:tc>
                  <a:txBody>
                    <a:bodyPr/>
                    <a:lstStyle/>
                    <a:p>
                      <a:r>
                        <a:rPr kumimoji="1" lang="en-US" altLang="ja-JP" dirty="0">
                          <a:solidFill>
                            <a:sysClr val="windowText" lastClr="000000"/>
                          </a:solidFill>
                        </a:rPr>
                        <a:t>0.5</a:t>
                      </a:r>
                      <a:endParaRPr kumimoji="1" lang="ja-JP" altLang="en-US" dirty="0">
                        <a:solidFill>
                          <a:sysClr val="windowText" lastClr="000000"/>
                        </a:solidFill>
                      </a:endParaRPr>
                    </a:p>
                  </a:txBody>
                  <a:tcPr>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6116795"/>
                  </a:ext>
                </a:extLst>
              </a:tr>
            </a:tbl>
          </a:graphicData>
        </a:graphic>
      </p:graphicFrame>
    </p:spTree>
    <p:extLst>
      <p:ext uri="{BB962C8B-B14F-4D97-AF65-F5344CB8AC3E}">
        <p14:creationId xmlns:p14="http://schemas.microsoft.com/office/powerpoint/2010/main" val="22318999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CB1B23-1920-4DDB-9A1C-3F1A762E64E8}"/>
              </a:ext>
            </a:extLst>
          </p:cNvPr>
          <p:cNvSpPr>
            <a:spLocks noGrp="1"/>
          </p:cNvSpPr>
          <p:nvPr>
            <p:ph type="title"/>
          </p:nvPr>
        </p:nvSpPr>
        <p:spPr/>
        <p:txBody>
          <a:bodyPr>
            <a:normAutofit/>
          </a:bodyPr>
          <a:lstStyle/>
          <a:p>
            <a:r>
              <a:rPr lang="ja-JP" altLang="en-US" dirty="0"/>
              <a:t>実験結果：</a:t>
            </a:r>
            <a:endParaRPr kumimoji="1" lang="ja-JP" altLang="en-US" dirty="0"/>
          </a:p>
        </p:txBody>
      </p:sp>
      <p:sp>
        <p:nvSpPr>
          <p:cNvPr id="4" name="スライド番号プレースホルダー 3">
            <a:extLst>
              <a:ext uri="{FF2B5EF4-FFF2-40B4-BE49-F238E27FC236}">
                <a16:creationId xmlns:a16="http://schemas.microsoft.com/office/drawing/2014/main" id="{B9A91340-4E45-43DE-BC2D-FB98CE1BD47A}"/>
              </a:ext>
            </a:extLst>
          </p:cNvPr>
          <p:cNvSpPr>
            <a:spLocks noGrp="1"/>
          </p:cNvSpPr>
          <p:nvPr>
            <p:ph type="sldNum" sz="quarter" idx="12"/>
          </p:nvPr>
        </p:nvSpPr>
        <p:spPr/>
        <p:txBody>
          <a:bodyPr/>
          <a:lstStyle/>
          <a:p>
            <a:fld id="{304739FC-810C-4CDC-B60F-21F1951FBC64}" type="slidenum">
              <a:rPr kumimoji="1" lang="ja-JP" altLang="en-US" smtClean="0"/>
              <a:t>24</a:t>
            </a:fld>
            <a:endParaRPr kumimoji="1" lang="ja-JP" altLang="en-US"/>
          </a:p>
        </p:txBody>
      </p:sp>
      <p:sp>
        <p:nvSpPr>
          <p:cNvPr id="9" name="テキスト ボックス 8">
            <a:extLst>
              <a:ext uri="{FF2B5EF4-FFF2-40B4-BE49-F238E27FC236}">
                <a16:creationId xmlns:a16="http://schemas.microsoft.com/office/drawing/2014/main" id="{19793A5A-44C6-426C-BDAD-19B4F581D00C}"/>
              </a:ext>
            </a:extLst>
          </p:cNvPr>
          <p:cNvSpPr txBox="1"/>
          <p:nvPr/>
        </p:nvSpPr>
        <p:spPr>
          <a:xfrm>
            <a:off x="1705343" y="2547783"/>
            <a:ext cx="5733312" cy="461665"/>
          </a:xfrm>
          <a:prstGeom prst="rect">
            <a:avLst/>
          </a:prstGeom>
          <a:noFill/>
        </p:spPr>
        <p:txBody>
          <a:bodyPr wrap="square" rtlCol="0">
            <a:spAutoFit/>
          </a:bodyPr>
          <a:lstStyle/>
          <a:p>
            <a:pPr algn="ctr"/>
            <a:r>
              <a:rPr kumimoji="1" lang="ja-JP" altLang="en-US" sz="2400" dirty="0"/>
              <a:t>結果例</a:t>
            </a:r>
          </a:p>
        </p:txBody>
      </p:sp>
      <p:graphicFrame>
        <p:nvGraphicFramePr>
          <p:cNvPr id="8" name="コンテンツ プレースホルダー 7">
            <a:extLst>
              <a:ext uri="{FF2B5EF4-FFF2-40B4-BE49-F238E27FC236}">
                <a16:creationId xmlns:a16="http://schemas.microsoft.com/office/drawing/2014/main" id="{B30D42C7-3E3B-4AEB-AB65-089762B159E0}"/>
              </a:ext>
            </a:extLst>
          </p:cNvPr>
          <p:cNvGraphicFramePr>
            <a:graphicFrameLocks noGrp="1"/>
          </p:cNvGraphicFramePr>
          <p:nvPr>
            <p:ph idx="1"/>
            <p:extLst>
              <p:ext uri="{D42A27DB-BD31-4B8C-83A1-F6EECF244321}">
                <p14:modId xmlns:p14="http://schemas.microsoft.com/office/powerpoint/2010/main" val="4059576722"/>
              </p:ext>
            </p:extLst>
          </p:nvPr>
        </p:nvGraphicFramePr>
        <p:xfrm>
          <a:off x="706582" y="3187410"/>
          <a:ext cx="7660178" cy="1112520"/>
        </p:xfrm>
        <a:graphic>
          <a:graphicData uri="http://schemas.openxmlformats.org/drawingml/2006/table">
            <a:tbl>
              <a:tblPr firstRow="1" bandRow="1">
                <a:tableStyleId>{5C22544A-7EE6-4342-B048-85BDC9FD1C3A}</a:tableStyleId>
              </a:tblPr>
              <a:tblGrid>
                <a:gridCol w="1494751">
                  <a:extLst>
                    <a:ext uri="{9D8B030D-6E8A-4147-A177-3AD203B41FA5}">
                      <a16:colId xmlns:a16="http://schemas.microsoft.com/office/drawing/2014/main" val="3883425835"/>
                    </a:ext>
                  </a:extLst>
                </a:gridCol>
                <a:gridCol w="4525466">
                  <a:extLst>
                    <a:ext uri="{9D8B030D-6E8A-4147-A177-3AD203B41FA5}">
                      <a16:colId xmlns:a16="http://schemas.microsoft.com/office/drawing/2014/main" val="2535882897"/>
                    </a:ext>
                  </a:extLst>
                </a:gridCol>
                <a:gridCol w="1639961">
                  <a:extLst>
                    <a:ext uri="{9D8B030D-6E8A-4147-A177-3AD203B41FA5}">
                      <a16:colId xmlns:a16="http://schemas.microsoft.com/office/drawing/2014/main" val="1823818996"/>
                    </a:ext>
                  </a:extLst>
                </a:gridCol>
              </a:tblGrid>
              <a:tr h="370840">
                <a:tc>
                  <a:txBody>
                    <a:bodyPr/>
                    <a:lstStyle/>
                    <a:p>
                      <a:endParaRPr kumimoji="1" lang="ja-JP" altLang="en-US" dirty="0">
                        <a:solidFill>
                          <a:sysClr val="windowText" lastClr="000000"/>
                        </a:solidFill>
                      </a:endParaRPr>
                    </a:p>
                  </a:txBody>
                  <a:tcP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a:solidFill>
                            <a:sysClr val="windowText" lastClr="000000"/>
                          </a:solidFill>
                        </a:rPr>
                        <a:t>文章</a:t>
                      </a:r>
                    </a:p>
                  </a:txBody>
                  <a:tcP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a:solidFill>
                            <a:sysClr val="windowText" lastClr="000000"/>
                          </a:solidFill>
                        </a:rPr>
                        <a:t>結果</a:t>
                      </a:r>
                    </a:p>
                  </a:txBody>
                  <a:tcP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50000453"/>
                  </a:ext>
                </a:extLst>
              </a:tr>
              <a:tr h="370840">
                <a:tc>
                  <a:txBody>
                    <a:bodyPr/>
                    <a:lstStyle/>
                    <a:p>
                      <a:pPr algn="r"/>
                      <a:r>
                        <a:rPr lang="ja-JP" altLang="en-US" dirty="0"/>
                        <a:t>実データ</a:t>
                      </a:r>
                    </a:p>
                  </a:txBody>
                  <a:tcPr>
                    <a:lnT w="12700" cap="flat" cmpd="sng" algn="ctr">
                      <a:solidFill>
                        <a:schemeClr val="tx1"/>
                      </a:solidFill>
                      <a:prstDash val="solid"/>
                      <a:round/>
                      <a:headEnd type="none" w="med" len="med"/>
                      <a:tailEnd type="none" w="med" len="med"/>
                    </a:lnT>
                    <a:noFill/>
                  </a:tcPr>
                </a:tc>
                <a:tc>
                  <a:txBody>
                    <a:bodyPr/>
                    <a:lstStyle/>
                    <a:p>
                      <a:pPr algn="ctr"/>
                      <a:r>
                        <a:rPr lang="en-US" altLang="ja-JP" dirty="0" err="1"/>
                        <a:t>aaaaaa</a:t>
                      </a:r>
                      <a:endParaRPr lang="ja-JP" altLang="en-US" dirty="0"/>
                    </a:p>
                  </a:txBody>
                  <a:tcPr>
                    <a:lnT w="12700" cap="flat" cmpd="sng" algn="ctr">
                      <a:solidFill>
                        <a:schemeClr val="tx1"/>
                      </a:solidFill>
                      <a:prstDash val="solid"/>
                      <a:round/>
                      <a:headEnd type="none" w="med" len="med"/>
                      <a:tailEnd type="none" w="med" len="med"/>
                    </a:lnT>
                    <a:noFill/>
                  </a:tcPr>
                </a:tc>
                <a:tc>
                  <a:txBody>
                    <a:bodyPr/>
                    <a:lstStyle/>
                    <a:p>
                      <a:pPr algn="ctr"/>
                      <a:r>
                        <a:rPr lang="en-US" altLang="ja-JP" dirty="0"/>
                        <a:t>-----</a:t>
                      </a: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537196059"/>
                  </a:ext>
                </a:extLst>
              </a:tr>
              <a:tr h="370840">
                <a:tc>
                  <a:txBody>
                    <a:bodyPr/>
                    <a:lstStyle/>
                    <a:p>
                      <a:pPr algn="r"/>
                      <a:r>
                        <a:rPr kumimoji="1" lang="ja-JP" altLang="en-US" dirty="0">
                          <a:solidFill>
                            <a:sysClr val="windowText" lastClr="000000"/>
                          </a:solidFill>
                        </a:rPr>
                        <a:t>生成データ</a:t>
                      </a:r>
                    </a:p>
                  </a:txBody>
                  <a:tcPr>
                    <a:lnB w="19050" cap="flat" cmpd="sng" algn="ctr">
                      <a:solidFill>
                        <a:schemeClr val="tx1"/>
                      </a:solidFill>
                      <a:prstDash val="solid"/>
                      <a:round/>
                      <a:headEnd type="none" w="med" len="med"/>
                      <a:tailEnd type="none" w="med" len="med"/>
                    </a:lnB>
                    <a:noFill/>
                  </a:tcPr>
                </a:tc>
                <a:tc>
                  <a:txBody>
                    <a:bodyPr/>
                    <a:lstStyle/>
                    <a:p>
                      <a:pPr algn="ctr"/>
                      <a:r>
                        <a:rPr kumimoji="1" lang="en-US" altLang="ja-JP" dirty="0" err="1">
                          <a:solidFill>
                            <a:sysClr val="windowText" lastClr="000000"/>
                          </a:solidFill>
                        </a:rPr>
                        <a:t>aaaaa</a:t>
                      </a:r>
                      <a:endParaRPr kumimoji="1" lang="ja-JP" altLang="en-US" dirty="0">
                        <a:solidFill>
                          <a:sysClr val="windowText" lastClr="000000"/>
                        </a:solidFill>
                      </a:endParaRPr>
                    </a:p>
                  </a:txBody>
                  <a:tcPr>
                    <a:lnB w="19050" cap="flat" cmpd="sng" algn="ctr">
                      <a:solidFill>
                        <a:schemeClr val="tx1"/>
                      </a:solidFill>
                      <a:prstDash val="solid"/>
                      <a:round/>
                      <a:headEnd type="none" w="med" len="med"/>
                      <a:tailEnd type="none" w="med" len="med"/>
                    </a:lnB>
                    <a:noFill/>
                  </a:tcPr>
                </a:tc>
                <a:tc>
                  <a:txBody>
                    <a:bodyPr/>
                    <a:lstStyle/>
                    <a:p>
                      <a:pPr algn="ctr"/>
                      <a:r>
                        <a:rPr kumimoji="1" lang="en-US" altLang="ja-JP" dirty="0">
                          <a:solidFill>
                            <a:sysClr val="windowText" lastClr="000000"/>
                          </a:solidFill>
                        </a:rPr>
                        <a:t>-----</a:t>
                      </a:r>
                      <a:endParaRPr kumimoji="1" lang="ja-JP" altLang="en-US" dirty="0">
                        <a:solidFill>
                          <a:sysClr val="windowText" lastClr="000000"/>
                        </a:solidFill>
                      </a:endParaRPr>
                    </a:p>
                  </a:txBody>
                  <a:tcPr>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6501141"/>
                  </a:ext>
                </a:extLst>
              </a:tr>
            </a:tbl>
          </a:graphicData>
        </a:graphic>
      </p:graphicFrame>
    </p:spTree>
    <p:extLst>
      <p:ext uri="{BB962C8B-B14F-4D97-AF65-F5344CB8AC3E}">
        <p14:creationId xmlns:p14="http://schemas.microsoft.com/office/powerpoint/2010/main" val="32928745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CCD9F2-F982-44C2-ABE1-96477B2BB3E0}"/>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40E70703-6E8A-4754-8B2D-ED928E11DAE3}"/>
              </a:ext>
            </a:extLst>
          </p:cNvPr>
          <p:cNvSpPr>
            <a:spLocks noGrp="1"/>
          </p:cNvSpPr>
          <p:nvPr>
            <p:ph idx="1"/>
          </p:nvPr>
        </p:nvSpPr>
        <p:spPr/>
        <p:txBody>
          <a:bodyPr/>
          <a:lstStyle/>
          <a:p>
            <a:r>
              <a:rPr kumimoji="1" lang="en-US" altLang="ja-JP" dirty="0"/>
              <a:t>GPT-2</a:t>
            </a:r>
            <a:r>
              <a:rPr kumimoji="1" lang="ja-JP" altLang="en-US" dirty="0"/>
              <a:t>の癖を</a:t>
            </a:r>
            <a:r>
              <a:rPr kumimoji="1" lang="en-US" altLang="ja-JP" dirty="0"/>
              <a:t>BERT</a:t>
            </a:r>
            <a:r>
              <a:rPr kumimoji="1" lang="ja-JP" altLang="en-US" dirty="0"/>
              <a:t>は判断根拠にしている？</a:t>
            </a:r>
          </a:p>
        </p:txBody>
      </p:sp>
      <p:sp>
        <p:nvSpPr>
          <p:cNvPr id="4" name="スライド番号プレースホルダー 3">
            <a:extLst>
              <a:ext uri="{FF2B5EF4-FFF2-40B4-BE49-F238E27FC236}">
                <a16:creationId xmlns:a16="http://schemas.microsoft.com/office/drawing/2014/main" id="{362CAA34-3B42-465C-ACE9-636BBA4B39FA}"/>
              </a:ext>
            </a:extLst>
          </p:cNvPr>
          <p:cNvSpPr>
            <a:spLocks noGrp="1"/>
          </p:cNvSpPr>
          <p:nvPr>
            <p:ph type="sldNum" sz="quarter" idx="12"/>
          </p:nvPr>
        </p:nvSpPr>
        <p:spPr/>
        <p:txBody>
          <a:bodyPr/>
          <a:lstStyle/>
          <a:p>
            <a:fld id="{304739FC-810C-4CDC-B60F-21F1951FBC64}" type="slidenum">
              <a:rPr kumimoji="1" lang="ja-JP" altLang="en-US" smtClean="0"/>
              <a:t>25</a:t>
            </a:fld>
            <a:endParaRPr kumimoji="1" lang="ja-JP" altLang="en-US"/>
          </a:p>
        </p:txBody>
      </p:sp>
    </p:spTree>
    <p:extLst>
      <p:ext uri="{BB962C8B-B14F-4D97-AF65-F5344CB8AC3E}">
        <p14:creationId xmlns:p14="http://schemas.microsoft.com/office/powerpoint/2010/main" val="28379499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A71CDC-97C2-465F-8B9B-AE9D55104F50}"/>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EA6F3566-9A84-4DED-A27B-A69CD8CF6C57}"/>
              </a:ext>
            </a:extLst>
          </p:cNvPr>
          <p:cNvSpPr>
            <a:spLocks noGrp="1"/>
          </p:cNvSpPr>
          <p:nvPr>
            <p:ph idx="1"/>
          </p:nvPr>
        </p:nvSpPr>
        <p:spPr>
          <a:xfrm>
            <a:off x="822959" y="1661049"/>
            <a:ext cx="7543801" cy="4531925"/>
          </a:xfrm>
        </p:spPr>
        <p:txBody>
          <a:bodyPr/>
          <a:lstStyle/>
          <a:p>
            <a:pPr marL="742950" indent="-742950">
              <a:buFont typeface="+mj-lt"/>
              <a:buAutoNum type="arabicPeriod"/>
            </a:pPr>
            <a:r>
              <a:rPr kumimoji="1" lang="ja-JP" altLang="en-US" dirty="0">
                <a:solidFill>
                  <a:schemeClr val="bg1">
                    <a:lumMod val="75000"/>
                  </a:schemeClr>
                </a:solidFill>
              </a:rPr>
              <a:t>はじめに</a:t>
            </a:r>
            <a:endParaRPr kumimoji="1" lang="en-US" altLang="ja-JP" dirty="0">
              <a:solidFill>
                <a:schemeClr val="bg1">
                  <a:lumMod val="75000"/>
                </a:schemeClr>
              </a:solidFill>
            </a:endParaRPr>
          </a:p>
          <a:p>
            <a:pPr marL="742950" indent="-742950">
              <a:buFont typeface="+mj-lt"/>
              <a:buAutoNum type="arabicPeriod"/>
            </a:pPr>
            <a:r>
              <a:rPr lang="ja-JP" altLang="en-US" dirty="0">
                <a:solidFill>
                  <a:schemeClr val="bg1">
                    <a:lumMod val="75000"/>
                  </a:schemeClr>
                </a:solidFill>
              </a:rPr>
              <a:t>要素技術</a:t>
            </a:r>
            <a:endParaRPr lang="en-US" altLang="ja-JP" dirty="0">
              <a:solidFill>
                <a:schemeClr val="bg1">
                  <a:lumMod val="75000"/>
                </a:schemeClr>
              </a:solidFill>
            </a:endParaRPr>
          </a:p>
          <a:p>
            <a:pPr marL="742950" indent="-742950">
              <a:buFont typeface="+mj-lt"/>
              <a:buAutoNum type="arabicPeriod"/>
            </a:pPr>
            <a:r>
              <a:rPr kumimoji="1" lang="ja-JP" altLang="en-US" dirty="0">
                <a:solidFill>
                  <a:schemeClr val="bg1">
                    <a:lumMod val="75000"/>
                  </a:schemeClr>
                </a:solidFill>
              </a:rPr>
              <a:t>実験手法</a:t>
            </a:r>
            <a:endParaRPr kumimoji="1" lang="en-US" altLang="ja-JP" dirty="0">
              <a:solidFill>
                <a:schemeClr val="bg1">
                  <a:lumMod val="75000"/>
                </a:schemeClr>
              </a:solidFill>
            </a:endParaRPr>
          </a:p>
          <a:p>
            <a:pPr marL="742950" indent="-742950">
              <a:buFont typeface="+mj-lt"/>
              <a:buAutoNum type="arabicPeriod"/>
            </a:pPr>
            <a:r>
              <a:rPr lang="ja-JP" altLang="en-US" dirty="0">
                <a:solidFill>
                  <a:schemeClr val="bg1">
                    <a:lumMod val="75000"/>
                  </a:schemeClr>
                </a:solidFill>
              </a:rPr>
              <a:t>実験結果</a:t>
            </a:r>
            <a:endParaRPr kumimoji="1" lang="en-US" altLang="ja-JP" dirty="0">
              <a:solidFill>
                <a:schemeClr val="bg1">
                  <a:lumMod val="75000"/>
                </a:schemeClr>
              </a:solidFill>
            </a:endParaRPr>
          </a:p>
          <a:p>
            <a:pPr marL="742950" indent="-742950">
              <a:buFont typeface="+mj-lt"/>
              <a:buAutoNum type="arabicPeriod"/>
            </a:pPr>
            <a:r>
              <a:rPr kumimoji="1" lang="ja-JP" altLang="en-US" dirty="0"/>
              <a:t>まとめと今後の課題</a:t>
            </a:r>
          </a:p>
        </p:txBody>
      </p:sp>
      <p:sp>
        <p:nvSpPr>
          <p:cNvPr id="4" name="スライド番号プレースホルダー 3">
            <a:extLst>
              <a:ext uri="{FF2B5EF4-FFF2-40B4-BE49-F238E27FC236}">
                <a16:creationId xmlns:a16="http://schemas.microsoft.com/office/drawing/2014/main" id="{35C788A5-E800-4B67-8212-144F12E0C41A}"/>
              </a:ext>
            </a:extLst>
          </p:cNvPr>
          <p:cNvSpPr>
            <a:spLocks noGrp="1"/>
          </p:cNvSpPr>
          <p:nvPr>
            <p:ph type="sldNum" sz="quarter" idx="12"/>
          </p:nvPr>
        </p:nvSpPr>
        <p:spPr/>
        <p:txBody>
          <a:bodyPr/>
          <a:lstStyle/>
          <a:p>
            <a:fld id="{304739FC-810C-4CDC-B60F-21F1951FBC64}" type="slidenum">
              <a:rPr kumimoji="1" lang="ja-JP" altLang="en-US" smtClean="0"/>
              <a:t>26</a:t>
            </a:fld>
            <a:endParaRPr kumimoji="1" lang="ja-JP" altLang="en-US"/>
          </a:p>
        </p:txBody>
      </p:sp>
    </p:spTree>
    <p:extLst>
      <p:ext uri="{BB962C8B-B14F-4D97-AF65-F5344CB8AC3E}">
        <p14:creationId xmlns:p14="http://schemas.microsoft.com/office/powerpoint/2010/main" val="3817078217"/>
      </p:ext>
    </p:extLst>
  </p:cSld>
  <p:clrMapOvr>
    <a:masterClrMapping/>
  </p:clrMapOvr>
  <mc:AlternateContent xmlns:mc="http://schemas.openxmlformats.org/markup-compatibility/2006" xmlns:p14="http://schemas.microsoft.com/office/powerpoint/2010/main">
    <mc:Choice Requires="p14">
      <p:transition spd="slow" p14:dur="2000" advTm="2705"/>
    </mc:Choice>
    <mc:Fallback xmlns="">
      <p:transition spd="slow" advTm="2705"/>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4C70B6-E506-45C9-AECF-0347D3371074}"/>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20B3F289-3D42-40B7-8F33-52B9AAB63466}"/>
              </a:ext>
            </a:extLst>
          </p:cNvPr>
          <p:cNvSpPr>
            <a:spLocks noGrp="1"/>
          </p:cNvSpPr>
          <p:nvPr>
            <p:ph idx="1"/>
          </p:nvPr>
        </p:nvSpPr>
        <p:spPr/>
        <p:txBody>
          <a:bodyPr/>
          <a:lstStyle/>
          <a:p>
            <a:r>
              <a:rPr kumimoji="1" lang="en-US" altLang="ja-JP" dirty="0"/>
              <a:t>GPT-2</a:t>
            </a:r>
            <a:r>
              <a:rPr kumimoji="1" lang="ja-JP" altLang="en-US" dirty="0"/>
              <a:t>の生成した文章は</a:t>
            </a:r>
            <a:endParaRPr kumimoji="1" lang="en-US" altLang="ja-JP" dirty="0"/>
          </a:p>
          <a:p>
            <a:r>
              <a:rPr lang="en-US" altLang="ja-JP" dirty="0"/>
              <a:t>BERT</a:t>
            </a:r>
            <a:r>
              <a:rPr lang="ja-JP" altLang="en-US" dirty="0"/>
              <a:t>によって</a:t>
            </a:r>
            <a:r>
              <a:rPr kumimoji="1" lang="ja-JP" altLang="en-US" dirty="0"/>
              <a:t>識別できる</a:t>
            </a:r>
            <a:endParaRPr kumimoji="1" lang="en-US" altLang="ja-JP" dirty="0"/>
          </a:p>
          <a:p>
            <a:endParaRPr lang="en-US" altLang="ja-JP" dirty="0"/>
          </a:p>
          <a:p>
            <a:r>
              <a:rPr kumimoji="1" lang="ja-JP" altLang="en-US" dirty="0"/>
              <a:t>人の文章能力と比較すると</a:t>
            </a:r>
            <a:endParaRPr kumimoji="1" lang="en-US" altLang="ja-JP" dirty="0"/>
          </a:p>
          <a:p>
            <a:r>
              <a:rPr lang="en-US" altLang="ja-JP" dirty="0"/>
              <a:t>GPT-2</a:t>
            </a:r>
            <a:r>
              <a:rPr lang="ja-JP" altLang="en-US" dirty="0"/>
              <a:t>は </a:t>
            </a:r>
            <a:r>
              <a:rPr kumimoji="1" lang="ja-JP" altLang="en-US" dirty="0"/>
              <a:t>まだまだ</a:t>
            </a:r>
            <a:endParaRPr kumimoji="1" lang="en-US" altLang="ja-JP" dirty="0"/>
          </a:p>
        </p:txBody>
      </p:sp>
      <p:sp>
        <p:nvSpPr>
          <p:cNvPr id="4" name="スライド番号プレースホルダー 3">
            <a:extLst>
              <a:ext uri="{FF2B5EF4-FFF2-40B4-BE49-F238E27FC236}">
                <a16:creationId xmlns:a16="http://schemas.microsoft.com/office/drawing/2014/main" id="{667B3E7B-DB82-4501-9207-BB302BF00885}"/>
              </a:ext>
            </a:extLst>
          </p:cNvPr>
          <p:cNvSpPr>
            <a:spLocks noGrp="1"/>
          </p:cNvSpPr>
          <p:nvPr>
            <p:ph type="sldNum" sz="quarter" idx="12"/>
          </p:nvPr>
        </p:nvSpPr>
        <p:spPr/>
        <p:txBody>
          <a:bodyPr/>
          <a:lstStyle/>
          <a:p>
            <a:fld id="{304739FC-810C-4CDC-B60F-21F1951FBC64}" type="slidenum">
              <a:rPr kumimoji="1" lang="ja-JP" altLang="en-US" smtClean="0"/>
              <a:t>27</a:t>
            </a:fld>
            <a:endParaRPr kumimoji="1" lang="ja-JP" altLang="en-US"/>
          </a:p>
        </p:txBody>
      </p:sp>
    </p:spTree>
    <p:extLst>
      <p:ext uri="{BB962C8B-B14F-4D97-AF65-F5344CB8AC3E}">
        <p14:creationId xmlns:p14="http://schemas.microsoft.com/office/powerpoint/2010/main" val="1319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B33C2F-F584-4D1A-8366-244ACA945AC7}"/>
              </a:ext>
            </a:extLst>
          </p:cNvPr>
          <p:cNvSpPr>
            <a:spLocks noGrp="1"/>
          </p:cNvSpPr>
          <p:nvPr>
            <p:ph type="title"/>
          </p:nvPr>
        </p:nvSpPr>
        <p:spPr/>
        <p:txBody>
          <a:bodyPr/>
          <a:lstStyle/>
          <a:p>
            <a:r>
              <a:rPr kumimoji="1" lang="ja-JP" altLang="en-US" dirty="0"/>
              <a:t>今後の課題</a:t>
            </a:r>
          </a:p>
        </p:txBody>
      </p:sp>
      <p:sp>
        <p:nvSpPr>
          <p:cNvPr id="3" name="コンテンツ プレースホルダー 2">
            <a:extLst>
              <a:ext uri="{FF2B5EF4-FFF2-40B4-BE49-F238E27FC236}">
                <a16:creationId xmlns:a16="http://schemas.microsoft.com/office/drawing/2014/main" id="{1F173745-46B6-4700-8F77-7A368EEECDB7}"/>
              </a:ext>
            </a:extLst>
          </p:cNvPr>
          <p:cNvSpPr>
            <a:spLocks noGrp="1"/>
          </p:cNvSpPr>
          <p:nvPr>
            <p:ph idx="1"/>
          </p:nvPr>
        </p:nvSpPr>
        <p:spPr/>
        <p:txBody>
          <a:bodyPr/>
          <a:lstStyle/>
          <a:p>
            <a:r>
              <a:rPr kumimoji="1" lang="en-US" altLang="ja-JP" dirty="0"/>
              <a:t>GPT-2</a:t>
            </a:r>
            <a:r>
              <a:rPr kumimoji="1" lang="ja-JP" altLang="en-US" dirty="0"/>
              <a:t>による対話の動作実験</a:t>
            </a:r>
          </a:p>
        </p:txBody>
      </p:sp>
      <p:sp>
        <p:nvSpPr>
          <p:cNvPr id="4" name="スライド番号プレースホルダー 3">
            <a:extLst>
              <a:ext uri="{FF2B5EF4-FFF2-40B4-BE49-F238E27FC236}">
                <a16:creationId xmlns:a16="http://schemas.microsoft.com/office/drawing/2014/main" id="{F7C7EE6E-43B2-4C6B-A25F-A68239176716}"/>
              </a:ext>
            </a:extLst>
          </p:cNvPr>
          <p:cNvSpPr>
            <a:spLocks noGrp="1"/>
          </p:cNvSpPr>
          <p:nvPr>
            <p:ph type="sldNum" sz="quarter" idx="12"/>
          </p:nvPr>
        </p:nvSpPr>
        <p:spPr/>
        <p:txBody>
          <a:bodyPr/>
          <a:lstStyle/>
          <a:p>
            <a:fld id="{304739FC-810C-4CDC-B60F-21F1951FBC64}" type="slidenum">
              <a:rPr kumimoji="1" lang="ja-JP" altLang="en-US" smtClean="0"/>
              <a:t>28</a:t>
            </a:fld>
            <a:endParaRPr kumimoji="1" lang="ja-JP" altLang="en-US"/>
          </a:p>
        </p:txBody>
      </p:sp>
    </p:spTree>
    <p:extLst>
      <p:ext uri="{BB962C8B-B14F-4D97-AF65-F5344CB8AC3E}">
        <p14:creationId xmlns:p14="http://schemas.microsoft.com/office/powerpoint/2010/main" val="22544821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a:extLst>
              <a:ext uri="{FF2B5EF4-FFF2-40B4-BE49-F238E27FC236}">
                <a16:creationId xmlns:a16="http://schemas.microsoft.com/office/drawing/2014/main" id="{5695746B-2D09-43FB-B1D1-BE7F3EB79F5C}"/>
              </a:ext>
            </a:extLst>
          </p:cNvPr>
          <p:cNvSpPr>
            <a:spLocks noGrp="1"/>
          </p:cNvSpPr>
          <p:nvPr>
            <p:ph type="title"/>
          </p:nvPr>
        </p:nvSpPr>
        <p:spPr/>
        <p:txBody>
          <a:bodyPr>
            <a:normAutofit/>
          </a:bodyPr>
          <a:lstStyle/>
          <a:p>
            <a:r>
              <a:rPr lang="ja-JP" altLang="en-US" sz="6000" dirty="0"/>
              <a:t>ご清聴ありがとう</a:t>
            </a:r>
            <a:br>
              <a:rPr lang="en-US" altLang="ja-JP" sz="6000" dirty="0"/>
            </a:br>
            <a:r>
              <a:rPr lang="ja-JP" altLang="en-US" sz="6000" dirty="0"/>
              <a:t>ございました</a:t>
            </a:r>
            <a:endParaRPr kumimoji="1" lang="ja-JP" altLang="en-US" sz="6000" dirty="0"/>
          </a:p>
        </p:txBody>
      </p:sp>
      <p:sp>
        <p:nvSpPr>
          <p:cNvPr id="4" name="スライド番号プレースホルダー 3">
            <a:extLst>
              <a:ext uri="{FF2B5EF4-FFF2-40B4-BE49-F238E27FC236}">
                <a16:creationId xmlns:a16="http://schemas.microsoft.com/office/drawing/2014/main" id="{FD0E98B8-3A05-4CDB-9494-F03EA8DF9B7F}"/>
              </a:ext>
            </a:extLst>
          </p:cNvPr>
          <p:cNvSpPr>
            <a:spLocks noGrp="1"/>
          </p:cNvSpPr>
          <p:nvPr>
            <p:ph type="sldNum" sz="quarter" idx="12"/>
          </p:nvPr>
        </p:nvSpPr>
        <p:spPr/>
        <p:txBody>
          <a:bodyPr/>
          <a:lstStyle/>
          <a:p>
            <a:fld id="{304739FC-810C-4CDC-B60F-21F1951FBC64}" type="slidenum">
              <a:rPr kumimoji="1" lang="ja-JP" altLang="en-US" smtClean="0"/>
              <a:t>29</a:t>
            </a:fld>
            <a:endParaRPr kumimoji="1" lang="ja-JP" altLang="en-US"/>
          </a:p>
        </p:txBody>
      </p:sp>
      <p:sp>
        <p:nvSpPr>
          <p:cNvPr id="9" name="正方形/長方形 8">
            <a:extLst>
              <a:ext uri="{FF2B5EF4-FFF2-40B4-BE49-F238E27FC236}">
                <a16:creationId xmlns:a16="http://schemas.microsoft.com/office/drawing/2014/main" id="{8E53B5A8-45DB-4F3F-9A9D-CEBF5EAD6CFB}"/>
              </a:ext>
            </a:extLst>
          </p:cNvPr>
          <p:cNvSpPr/>
          <p:nvPr/>
        </p:nvSpPr>
        <p:spPr>
          <a:xfrm>
            <a:off x="0" y="0"/>
            <a:ext cx="9144000" cy="365125"/>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pic>
        <p:nvPicPr>
          <p:cNvPr id="25602" name="Picture 2" descr="神頼み">
            <a:extLst>
              <a:ext uri="{FF2B5EF4-FFF2-40B4-BE49-F238E27FC236}">
                <a16:creationId xmlns:a16="http://schemas.microsoft.com/office/drawing/2014/main" id="{810E9118-4D65-4255-B57D-A3E08A78B7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8603" y="2420112"/>
            <a:ext cx="28575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3194475"/>
      </p:ext>
    </p:extLst>
  </p:cSld>
  <p:clrMapOvr>
    <a:masterClrMapping/>
  </p:clrMapOvr>
  <mc:AlternateContent xmlns:mc="http://schemas.openxmlformats.org/markup-compatibility/2006" xmlns:p14="http://schemas.microsoft.com/office/powerpoint/2010/main">
    <mc:Choice Requires="p14">
      <p:transition spd="slow" p14:dur="2000" advTm="1079"/>
    </mc:Choice>
    <mc:Fallback xmlns="">
      <p:transition spd="slow" advTm="1079"/>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570A97-1DD1-48CB-8A9B-E7AF733844AE}"/>
              </a:ext>
            </a:extLst>
          </p:cNvPr>
          <p:cNvSpPr>
            <a:spLocks noGrp="1"/>
          </p:cNvSpPr>
          <p:nvPr>
            <p:ph type="title"/>
          </p:nvPr>
        </p:nvSpPr>
        <p:spPr/>
        <p:txBody>
          <a:bodyPr/>
          <a:lstStyle/>
          <a:p>
            <a:r>
              <a:rPr kumimoji="1" lang="ja-JP" altLang="en-US" dirty="0"/>
              <a:t>自然言語モデル</a:t>
            </a:r>
          </a:p>
        </p:txBody>
      </p:sp>
      <p:sp>
        <p:nvSpPr>
          <p:cNvPr id="3" name="コンテンツ プレースホルダー 2">
            <a:extLst>
              <a:ext uri="{FF2B5EF4-FFF2-40B4-BE49-F238E27FC236}">
                <a16:creationId xmlns:a16="http://schemas.microsoft.com/office/drawing/2014/main" id="{19EDAC20-9EFF-4F03-B998-325494B7FA70}"/>
              </a:ext>
            </a:extLst>
          </p:cNvPr>
          <p:cNvSpPr>
            <a:spLocks noGrp="1"/>
          </p:cNvSpPr>
          <p:nvPr>
            <p:ph idx="1"/>
          </p:nvPr>
        </p:nvSpPr>
        <p:spPr/>
        <p:txBody>
          <a:bodyPr/>
          <a:lstStyle/>
          <a:p>
            <a:r>
              <a:rPr kumimoji="1" lang="ja-JP" altLang="en-US" dirty="0"/>
              <a:t>いらすと</a:t>
            </a:r>
            <a:r>
              <a:rPr kumimoji="1" lang="ja-JP" altLang="en-US" dirty="0" err="1"/>
              <a:t>やを</a:t>
            </a:r>
            <a:r>
              <a:rPr kumimoji="1" lang="ja-JP" altLang="en-US" dirty="0"/>
              <a:t>貼る</a:t>
            </a:r>
            <a:endParaRPr kumimoji="1" lang="en-US" altLang="ja-JP" dirty="0"/>
          </a:p>
          <a:p>
            <a:endParaRPr lang="en-US" altLang="ja-JP" dirty="0"/>
          </a:p>
          <a:p>
            <a:r>
              <a:rPr kumimoji="1" lang="en-US" altLang="ja-JP" dirty="0"/>
              <a:t>AI</a:t>
            </a:r>
            <a:r>
              <a:rPr kumimoji="1" lang="ja-JP" altLang="en-US" dirty="0"/>
              <a:t>に創作させたい</a:t>
            </a:r>
          </a:p>
        </p:txBody>
      </p:sp>
      <p:sp>
        <p:nvSpPr>
          <p:cNvPr id="4" name="スライド番号プレースホルダー 3">
            <a:extLst>
              <a:ext uri="{FF2B5EF4-FFF2-40B4-BE49-F238E27FC236}">
                <a16:creationId xmlns:a16="http://schemas.microsoft.com/office/drawing/2014/main" id="{2909C4AC-92CD-4352-99EF-EA9933D9E375}"/>
              </a:ext>
            </a:extLst>
          </p:cNvPr>
          <p:cNvSpPr>
            <a:spLocks noGrp="1"/>
          </p:cNvSpPr>
          <p:nvPr>
            <p:ph type="sldNum" sz="quarter" idx="12"/>
          </p:nvPr>
        </p:nvSpPr>
        <p:spPr/>
        <p:txBody>
          <a:bodyPr/>
          <a:lstStyle/>
          <a:p>
            <a:fld id="{304739FC-810C-4CDC-B60F-21F1951FBC64}" type="slidenum">
              <a:rPr kumimoji="1" lang="ja-JP" altLang="en-US" smtClean="0"/>
              <a:t>3</a:t>
            </a:fld>
            <a:endParaRPr kumimoji="1" lang="ja-JP" altLang="en-US"/>
          </a:p>
        </p:txBody>
      </p:sp>
    </p:spTree>
    <p:extLst>
      <p:ext uri="{BB962C8B-B14F-4D97-AF65-F5344CB8AC3E}">
        <p14:creationId xmlns:p14="http://schemas.microsoft.com/office/powerpoint/2010/main" val="2202372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06BA5F-D2B8-4713-8D25-D4396789FFC5}"/>
              </a:ext>
            </a:extLst>
          </p:cNvPr>
          <p:cNvSpPr>
            <a:spLocks noGrp="1"/>
          </p:cNvSpPr>
          <p:nvPr>
            <p:ph type="title"/>
          </p:nvPr>
        </p:nvSpPr>
        <p:spPr/>
        <p:txBody>
          <a:bodyPr/>
          <a:lstStyle/>
          <a:p>
            <a:r>
              <a:rPr kumimoji="1" lang="ja-JP" altLang="en-US" dirty="0"/>
              <a:t>文章生成モデルの発展</a:t>
            </a:r>
          </a:p>
        </p:txBody>
      </p:sp>
      <p:sp>
        <p:nvSpPr>
          <p:cNvPr id="3" name="コンテンツ プレースホルダー 2">
            <a:extLst>
              <a:ext uri="{FF2B5EF4-FFF2-40B4-BE49-F238E27FC236}">
                <a16:creationId xmlns:a16="http://schemas.microsoft.com/office/drawing/2014/main" id="{A039F885-9DE0-46A8-A4E3-0AD952829E88}"/>
              </a:ext>
            </a:extLst>
          </p:cNvPr>
          <p:cNvSpPr>
            <a:spLocks noGrp="1"/>
          </p:cNvSpPr>
          <p:nvPr>
            <p:ph idx="1"/>
          </p:nvPr>
        </p:nvSpPr>
        <p:spPr>
          <a:xfrm>
            <a:off x="822959" y="4957894"/>
            <a:ext cx="7543801" cy="1235080"/>
          </a:xfrm>
        </p:spPr>
        <p:txBody>
          <a:bodyPr>
            <a:normAutofit/>
          </a:bodyPr>
          <a:lstStyle/>
          <a:p>
            <a:pPr marL="201168" lvl="1" indent="0">
              <a:buNone/>
            </a:pPr>
            <a:r>
              <a:rPr lang="ja-JP" altLang="en-US" dirty="0"/>
              <a:t>導入：例として</a:t>
            </a:r>
            <a:r>
              <a:rPr lang="en-US" altLang="ja-JP" dirty="0"/>
              <a:t>GPT-3</a:t>
            </a:r>
            <a:r>
              <a:rPr lang="ja-JP" altLang="en-US" dirty="0"/>
              <a:t>の紹介</a:t>
            </a:r>
            <a:endParaRPr kumimoji="1" lang="en-US" altLang="ja-JP" dirty="0"/>
          </a:p>
        </p:txBody>
      </p:sp>
      <p:sp>
        <p:nvSpPr>
          <p:cNvPr id="4" name="スライド番号プレースホルダー 3">
            <a:extLst>
              <a:ext uri="{FF2B5EF4-FFF2-40B4-BE49-F238E27FC236}">
                <a16:creationId xmlns:a16="http://schemas.microsoft.com/office/drawing/2014/main" id="{3180D2BA-9454-4D57-8FD2-6BF1A7E7CC03}"/>
              </a:ext>
            </a:extLst>
          </p:cNvPr>
          <p:cNvSpPr>
            <a:spLocks noGrp="1"/>
          </p:cNvSpPr>
          <p:nvPr>
            <p:ph type="sldNum" sz="quarter" idx="12"/>
          </p:nvPr>
        </p:nvSpPr>
        <p:spPr/>
        <p:txBody>
          <a:bodyPr/>
          <a:lstStyle/>
          <a:p>
            <a:fld id="{304739FC-810C-4CDC-B60F-21F1951FBC64}" type="slidenum">
              <a:rPr kumimoji="1" lang="ja-JP" altLang="en-US" smtClean="0"/>
              <a:t>4</a:t>
            </a:fld>
            <a:endParaRPr kumimoji="1" lang="ja-JP" altLang="en-US"/>
          </a:p>
        </p:txBody>
      </p:sp>
      <p:sp>
        <p:nvSpPr>
          <p:cNvPr id="6" name="正方形/長方形 5">
            <a:extLst>
              <a:ext uri="{FF2B5EF4-FFF2-40B4-BE49-F238E27FC236}">
                <a16:creationId xmlns:a16="http://schemas.microsoft.com/office/drawing/2014/main" id="{0CE6F609-A14D-48B3-B18C-903868D7627B}"/>
              </a:ext>
            </a:extLst>
          </p:cNvPr>
          <p:cNvSpPr/>
          <p:nvPr/>
        </p:nvSpPr>
        <p:spPr>
          <a:xfrm>
            <a:off x="822959" y="6373374"/>
            <a:ext cx="4774843" cy="369332"/>
          </a:xfrm>
          <a:prstGeom prst="rect">
            <a:avLst/>
          </a:prstGeom>
        </p:spPr>
        <p:txBody>
          <a:bodyPr wrap="square">
            <a:spAutoFit/>
          </a:bodyPr>
          <a:lstStyle/>
          <a:p>
            <a:r>
              <a:rPr lang="en-US" altLang="ja-JP" sz="900" dirty="0">
                <a:solidFill>
                  <a:schemeClr val="bg1"/>
                </a:solidFill>
              </a:rPr>
              <a:t>Ashish Vaswani, Noam </a:t>
            </a:r>
            <a:r>
              <a:rPr lang="en-US" altLang="ja-JP" sz="900" dirty="0" err="1">
                <a:solidFill>
                  <a:schemeClr val="bg1"/>
                </a:solidFill>
              </a:rPr>
              <a:t>Shazeer</a:t>
            </a:r>
            <a:r>
              <a:rPr lang="en-US" altLang="ja-JP" sz="900" dirty="0">
                <a:solidFill>
                  <a:schemeClr val="bg1"/>
                </a:solidFill>
              </a:rPr>
              <a:t>, Niki Parmar, Jakob </a:t>
            </a:r>
            <a:r>
              <a:rPr lang="en-US" altLang="ja-JP" sz="900" dirty="0" err="1">
                <a:solidFill>
                  <a:schemeClr val="bg1"/>
                </a:solidFill>
              </a:rPr>
              <a:t>Uszkoreit</a:t>
            </a:r>
            <a:r>
              <a:rPr lang="en-US" altLang="ja-JP" sz="900" dirty="0">
                <a:solidFill>
                  <a:schemeClr val="bg1"/>
                </a:solidFill>
              </a:rPr>
              <a:t>, </a:t>
            </a:r>
            <a:r>
              <a:rPr lang="en-US" altLang="ja-JP" sz="900" dirty="0" err="1">
                <a:solidFill>
                  <a:schemeClr val="bg1"/>
                </a:solidFill>
              </a:rPr>
              <a:t>Llion</a:t>
            </a:r>
            <a:r>
              <a:rPr lang="en-US" altLang="ja-JP" sz="900" dirty="0">
                <a:solidFill>
                  <a:schemeClr val="bg1"/>
                </a:solidFill>
              </a:rPr>
              <a:t> Jones, Aidan N. </a:t>
            </a:r>
            <a:r>
              <a:rPr lang="en-US" altLang="ja-JP" sz="900" dirty="0" err="1">
                <a:solidFill>
                  <a:schemeClr val="bg1"/>
                </a:solidFill>
              </a:rPr>
              <a:t>Gomez,Lukasz</a:t>
            </a:r>
            <a:r>
              <a:rPr lang="en-US" altLang="ja-JP" sz="900" dirty="0">
                <a:solidFill>
                  <a:schemeClr val="bg1"/>
                </a:solidFill>
              </a:rPr>
              <a:t> Kaiser, and </a:t>
            </a:r>
            <a:r>
              <a:rPr lang="en-US" altLang="ja-JP" sz="900" dirty="0" err="1">
                <a:solidFill>
                  <a:schemeClr val="bg1"/>
                </a:solidFill>
              </a:rPr>
              <a:t>Illia</a:t>
            </a:r>
            <a:r>
              <a:rPr lang="en-US" altLang="ja-JP" sz="900" dirty="0">
                <a:solidFill>
                  <a:schemeClr val="bg1"/>
                </a:solidFill>
              </a:rPr>
              <a:t> </a:t>
            </a:r>
            <a:r>
              <a:rPr lang="en-US" altLang="ja-JP" sz="900" dirty="0" err="1">
                <a:solidFill>
                  <a:schemeClr val="bg1"/>
                </a:solidFill>
              </a:rPr>
              <a:t>Polosukhin</a:t>
            </a:r>
            <a:r>
              <a:rPr lang="en-US" altLang="ja-JP" sz="900" dirty="0">
                <a:solidFill>
                  <a:schemeClr val="bg1"/>
                </a:solidFill>
              </a:rPr>
              <a:t>. Attention is all you need.</a:t>
            </a:r>
            <a:r>
              <a:rPr lang="ja-JP" altLang="en-US" sz="900" dirty="0">
                <a:solidFill>
                  <a:schemeClr val="bg1"/>
                </a:solidFill>
              </a:rPr>
              <a:t> </a:t>
            </a:r>
            <a:r>
              <a:rPr lang="en-US" altLang="ja-JP" sz="900" dirty="0">
                <a:solidFill>
                  <a:schemeClr val="bg1"/>
                </a:solidFill>
              </a:rPr>
              <a:t>2017</a:t>
            </a:r>
            <a:endParaRPr lang="ja-JP" altLang="en-US" sz="900" dirty="0">
              <a:solidFill>
                <a:schemeClr val="bg1"/>
              </a:solidFill>
            </a:endParaRPr>
          </a:p>
        </p:txBody>
      </p:sp>
      <p:sp>
        <p:nvSpPr>
          <p:cNvPr id="8" name="四角形: 角を丸くする 7">
            <a:extLst>
              <a:ext uri="{FF2B5EF4-FFF2-40B4-BE49-F238E27FC236}">
                <a16:creationId xmlns:a16="http://schemas.microsoft.com/office/drawing/2014/main" id="{29995D99-CB39-495A-952B-F6F56A1ED745}"/>
              </a:ext>
            </a:extLst>
          </p:cNvPr>
          <p:cNvSpPr/>
          <p:nvPr/>
        </p:nvSpPr>
        <p:spPr>
          <a:xfrm>
            <a:off x="3673071" y="1897283"/>
            <a:ext cx="1727199" cy="914622"/>
          </a:xfrm>
          <a:prstGeom prst="roundRect">
            <a:avLst>
              <a:gd name="adj" fmla="val 56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ja-JP" sz="2800" dirty="0"/>
              <a:t>GPT-3</a:t>
            </a:r>
            <a:endParaRPr kumimoji="1" lang="ja-JP" altLang="en-US" sz="2800" dirty="0"/>
          </a:p>
        </p:txBody>
      </p:sp>
    </p:spTree>
    <p:extLst>
      <p:ext uri="{BB962C8B-B14F-4D97-AF65-F5344CB8AC3E}">
        <p14:creationId xmlns:p14="http://schemas.microsoft.com/office/powerpoint/2010/main" val="316731629"/>
      </p:ext>
    </p:extLst>
  </p:cSld>
  <p:clrMapOvr>
    <a:masterClrMapping/>
  </p:clrMapOvr>
  <mc:AlternateContent xmlns:mc="http://schemas.openxmlformats.org/markup-compatibility/2006" xmlns:p14="http://schemas.microsoft.com/office/powerpoint/2010/main">
    <mc:Choice Requires="p14">
      <p:transition spd="slow" p14:dur="2000" advTm="15881"/>
    </mc:Choice>
    <mc:Fallback xmlns="">
      <p:transition spd="slow" advTm="15881"/>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06BA5F-D2B8-4713-8D25-D4396789FFC5}"/>
              </a:ext>
            </a:extLst>
          </p:cNvPr>
          <p:cNvSpPr>
            <a:spLocks noGrp="1"/>
          </p:cNvSpPr>
          <p:nvPr>
            <p:ph type="title"/>
          </p:nvPr>
        </p:nvSpPr>
        <p:spPr/>
        <p:txBody>
          <a:bodyPr/>
          <a:lstStyle/>
          <a:p>
            <a:r>
              <a:rPr kumimoji="1" lang="ja-JP" altLang="en-US" dirty="0"/>
              <a:t>文章生成モデルの発展</a:t>
            </a:r>
          </a:p>
        </p:txBody>
      </p:sp>
      <p:sp>
        <p:nvSpPr>
          <p:cNvPr id="3" name="コンテンツ プレースホルダー 2">
            <a:extLst>
              <a:ext uri="{FF2B5EF4-FFF2-40B4-BE49-F238E27FC236}">
                <a16:creationId xmlns:a16="http://schemas.microsoft.com/office/drawing/2014/main" id="{A039F885-9DE0-46A8-A4E3-0AD952829E88}"/>
              </a:ext>
            </a:extLst>
          </p:cNvPr>
          <p:cNvSpPr>
            <a:spLocks noGrp="1"/>
          </p:cNvSpPr>
          <p:nvPr>
            <p:ph idx="1"/>
          </p:nvPr>
        </p:nvSpPr>
        <p:spPr>
          <a:xfrm>
            <a:off x="822959" y="4957894"/>
            <a:ext cx="7543801" cy="1235080"/>
          </a:xfrm>
        </p:spPr>
        <p:txBody>
          <a:bodyPr>
            <a:normAutofit/>
          </a:bodyPr>
          <a:lstStyle/>
          <a:p>
            <a:pPr marL="201168" lvl="1" indent="0">
              <a:buNone/>
            </a:pPr>
            <a:r>
              <a:rPr lang="ja-JP" altLang="en-US" dirty="0"/>
              <a:t>大規模なテキストデータ</a:t>
            </a:r>
            <a:endParaRPr lang="en-US" altLang="ja-JP" dirty="0"/>
          </a:p>
          <a:p>
            <a:pPr marL="201168" lvl="1" indent="0">
              <a:buNone/>
            </a:pPr>
            <a:r>
              <a:rPr lang="ja-JP" altLang="en-US" dirty="0"/>
              <a:t>大量のパラメータで事前学習している</a:t>
            </a:r>
            <a:endParaRPr kumimoji="1" lang="en-US" altLang="ja-JP" dirty="0"/>
          </a:p>
        </p:txBody>
      </p:sp>
      <p:sp>
        <p:nvSpPr>
          <p:cNvPr id="4" name="スライド番号プレースホルダー 3">
            <a:extLst>
              <a:ext uri="{FF2B5EF4-FFF2-40B4-BE49-F238E27FC236}">
                <a16:creationId xmlns:a16="http://schemas.microsoft.com/office/drawing/2014/main" id="{3180D2BA-9454-4D57-8FD2-6BF1A7E7CC03}"/>
              </a:ext>
            </a:extLst>
          </p:cNvPr>
          <p:cNvSpPr>
            <a:spLocks noGrp="1"/>
          </p:cNvSpPr>
          <p:nvPr>
            <p:ph type="sldNum" sz="quarter" idx="12"/>
          </p:nvPr>
        </p:nvSpPr>
        <p:spPr/>
        <p:txBody>
          <a:bodyPr/>
          <a:lstStyle/>
          <a:p>
            <a:fld id="{304739FC-810C-4CDC-B60F-21F1951FBC64}" type="slidenum">
              <a:rPr kumimoji="1" lang="ja-JP" altLang="en-US" smtClean="0"/>
              <a:t>5</a:t>
            </a:fld>
            <a:endParaRPr kumimoji="1" lang="ja-JP" altLang="en-US"/>
          </a:p>
        </p:txBody>
      </p:sp>
      <p:sp>
        <p:nvSpPr>
          <p:cNvPr id="6" name="正方形/長方形 5">
            <a:extLst>
              <a:ext uri="{FF2B5EF4-FFF2-40B4-BE49-F238E27FC236}">
                <a16:creationId xmlns:a16="http://schemas.microsoft.com/office/drawing/2014/main" id="{0CE6F609-A14D-48B3-B18C-903868D7627B}"/>
              </a:ext>
            </a:extLst>
          </p:cNvPr>
          <p:cNvSpPr/>
          <p:nvPr/>
        </p:nvSpPr>
        <p:spPr>
          <a:xfrm>
            <a:off x="822959" y="6373374"/>
            <a:ext cx="4774843" cy="369332"/>
          </a:xfrm>
          <a:prstGeom prst="rect">
            <a:avLst/>
          </a:prstGeom>
        </p:spPr>
        <p:txBody>
          <a:bodyPr wrap="square">
            <a:spAutoFit/>
          </a:bodyPr>
          <a:lstStyle/>
          <a:p>
            <a:r>
              <a:rPr lang="en-US" altLang="ja-JP" sz="900" dirty="0">
                <a:solidFill>
                  <a:schemeClr val="bg1"/>
                </a:solidFill>
              </a:rPr>
              <a:t>Ashish Vaswani, Noam </a:t>
            </a:r>
            <a:r>
              <a:rPr lang="en-US" altLang="ja-JP" sz="900" dirty="0" err="1">
                <a:solidFill>
                  <a:schemeClr val="bg1"/>
                </a:solidFill>
              </a:rPr>
              <a:t>Shazeer</a:t>
            </a:r>
            <a:r>
              <a:rPr lang="en-US" altLang="ja-JP" sz="900" dirty="0">
                <a:solidFill>
                  <a:schemeClr val="bg1"/>
                </a:solidFill>
              </a:rPr>
              <a:t>, Niki Parmar, Jakob </a:t>
            </a:r>
            <a:r>
              <a:rPr lang="en-US" altLang="ja-JP" sz="900" dirty="0" err="1">
                <a:solidFill>
                  <a:schemeClr val="bg1"/>
                </a:solidFill>
              </a:rPr>
              <a:t>Uszkoreit</a:t>
            </a:r>
            <a:r>
              <a:rPr lang="en-US" altLang="ja-JP" sz="900" dirty="0">
                <a:solidFill>
                  <a:schemeClr val="bg1"/>
                </a:solidFill>
              </a:rPr>
              <a:t>, </a:t>
            </a:r>
            <a:r>
              <a:rPr lang="en-US" altLang="ja-JP" sz="900" dirty="0" err="1">
                <a:solidFill>
                  <a:schemeClr val="bg1"/>
                </a:solidFill>
              </a:rPr>
              <a:t>Llion</a:t>
            </a:r>
            <a:r>
              <a:rPr lang="en-US" altLang="ja-JP" sz="900" dirty="0">
                <a:solidFill>
                  <a:schemeClr val="bg1"/>
                </a:solidFill>
              </a:rPr>
              <a:t> Jones, Aidan N. </a:t>
            </a:r>
            <a:r>
              <a:rPr lang="en-US" altLang="ja-JP" sz="900" dirty="0" err="1">
                <a:solidFill>
                  <a:schemeClr val="bg1"/>
                </a:solidFill>
              </a:rPr>
              <a:t>Gomez,Lukasz</a:t>
            </a:r>
            <a:r>
              <a:rPr lang="en-US" altLang="ja-JP" sz="900" dirty="0">
                <a:solidFill>
                  <a:schemeClr val="bg1"/>
                </a:solidFill>
              </a:rPr>
              <a:t> Kaiser, and </a:t>
            </a:r>
            <a:r>
              <a:rPr lang="en-US" altLang="ja-JP" sz="900" dirty="0" err="1">
                <a:solidFill>
                  <a:schemeClr val="bg1"/>
                </a:solidFill>
              </a:rPr>
              <a:t>Illia</a:t>
            </a:r>
            <a:r>
              <a:rPr lang="en-US" altLang="ja-JP" sz="900" dirty="0">
                <a:solidFill>
                  <a:schemeClr val="bg1"/>
                </a:solidFill>
              </a:rPr>
              <a:t> </a:t>
            </a:r>
            <a:r>
              <a:rPr lang="en-US" altLang="ja-JP" sz="900" dirty="0" err="1">
                <a:solidFill>
                  <a:schemeClr val="bg1"/>
                </a:solidFill>
              </a:rPr>
              <a:t>Polosukhin</a:t>
            </a:r>
            <a:r>
              <a:rPr lang="en-US" altLang="ja-JP" sz="900" dirty="0">
                <a:solidFill>
                  <a:schemeClr val="bg1"/>
                </a:solidFill>
              </a:rPr>
              <a:t>. Attention is all you need.</a:t>
            </a:r>
            <a:r>
              <a:rPr lang="ja-JP" altLang="en-US" sz="900" dirty="0">
                <a:solidFill>
                  <a:schemeClr val="bg1"/>
                </a:solidFill>
              </a:rPr>
              <a:t> </a:t>
            </a:r>
            <a:r>
              <a:rPr lang="en-US" altLang="ja-JP" sz="900" dirty="0">
                <a:solidFill>
                  <a:schemeClr val="bg1"/>
                </a:solidFill>
              </a:rPr>
              <a:t>2017</a:t>
            </a:r>
            <a:endParaRPr lang="ja-JP" altLang="en-US" sz="900" dirty="0">
              <a:solidFill>
                <a:schemeClr val="bg1"/>
              </a:solidFill>
            </a:endParaRPr>
          </a:p>
        </p:txBody>
      </p:sp>
      <p:sp>
        <p:nvSpPr>
          <p:cNvPr id="8" name="四角形: 角を丸くする 7">
            <a:extLst>
              <a:ext uri="{FF2B5EF4-FFF2-40B4-BE49-F238E27FC236}">
                <a16:creationId xmlns:a16="http://schemas.microsoft.com/office/drawing/2014/main" id="{29995D99-CB39-495A-952B-F6F56A1ED745}"/>
              </a:ext>
            </a:extLst>
          </p:cNvPr>
          <p:cNvSpPr/>
          <p:nvPr/>
        </p:nvSpPr>
        <p:spPr>
          <a:xfrm>
            <a:off x="2832388" y="1916288"/>
            <a:ext cx="1727199" cy="914622"/>
          </a:xfrm>
          <a:prstGeom prst="roundRect">
            <a:avLst>
              <a:gd name="adj" fmla="val 56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ja-JP" sz="2800" dirty="0"/>
              <a:t>GPT-3</a:t>
            </a:r>
            <a:endParaRPr kumimoji="1" lang="ja-JP" altLang="en-US" sz="2800" dirty="0"/>
          </a:p>
        </p:txBody>
      </p:sp>
      <p:sp>
        <p:nvSpPr>
          <p:cNvPr id="9" name="四角形: 角を丸くする 8">
            <a:extLst>
              <a:ext uri="{FF2B5EF4-FFF2-40B4-BE49-F238E27FC236}">
                <a16:creationId xmlns:a16="http://schemas.microsoft.com/office/drawing/2014/main" id="{CD192CBD-8A39-43DE-BEEF-37E6BAF1AD4E}"/>
              </a:ext>
            </a:extLst>
          </p:cNvPr>
          <p:cNvSpPr/>
          <p:nvPr/>
        </p:nvSpPr>
        <p:spPr>
          <a:xfrm>
            <a:off x="5597802" y="1916288"/>
            <a:ext cx="1727199" cy="914622"/>
          </a:xfrm>
          <a:prstGeom prst="roundRect">
            <a:avLst>
              <a:gd name="adj" fmla="val 5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2800" dirty="0">
                <a:ln w="0"/>
                <a:solidFill>
                  <a:schemeClr val="accent1"/>
                </a:solidFill>
                <a:effectLst>
                  <a:outerShdw blurRad="38100" dist="25400" dir="5400000" algn="ctr" rotWithShape="0">
                    <a:srgbClr val="6E747A">
                      <a:alpha val="43000"/>
                    </a:srgbClr>
                  </a:outerShdw>
                </a:effectLst>
              </a:rPr>
              <a:t>GPT-2</a:t>
            </a:r>
            <a:endParaRPr kumimoji="1" lang="ja-JP" altLang="en-US" sz="2800" dirty="0">
              <a:ln w="0"/>
              <a:solidFill>
                <a:schemeClr val="accent1"/>
              </a:solidFill>
              <a:effectLst>
                <a:outerShdw blurRad="38100" dist="25400" dir="5400000" algn="ctr" rotWithShape="0">
                  <a:srgbClr val="6E747A">
                    <a:alpha val="43000"/>
                  </a:srgbClr>
                </a:outerShdw>
              </a:effectLst>
            </a:endParaRPr>
          </a:p>
        </p:txBody>
      </p:sp>
      <p:sp>
        <p:nvSpPr>
          <p:cNvPr id="11" name="コンテンツ プレースホルダー 2">
            <a:extLst>
              <a:ext uri="{FF2B5EF4-FFF2-40B4-BE49-F238E27FC236}">
                <a16:creationId xmlns:a16="http://schemas.microsoft.com/office/drawing/2014/main" id="{DA8063D5-604A-498B-B572-549DD4583035}"/>
              </a:ext>
            </a:extLst>
          </p:cNvPr>
          <p:cNvSpPr txBox="1">
            <a:spLocks/>
          </p:cNvSpPr>
          <p:nvPr/>
        </p:nvSpPr>
        <p:spPr>
          <a:xfrm>
            <a:off x="2454011" y="3309273"/>
            <a:ext cx="2263269" cy="1235080"/>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201168" lvl="1" indent="0" algn="ctr">
              <a:buNone/>
            </a:pPr>
            <a:r>
              <a:rPr lang="en-US" altLang="ja-JP" sz="2800" dirty="0"/>
              <a:t>45TB</a:t>
            </a:r>
          </a:p>
          <a:p>
            <a:pPr marL="201168" lvl="1" indent="0" algn="ctr">
              <a:buNone/>
            </a:pPr>
            <a:r>
              <a:rPr lang="en-US" altLang="ja-JP" sz="2800" dirty="0"/>
              <a:t>1750</a:t>
            </a:r>
            <a:r>
              <a:rPr lang="ja-JP" altLang="en-US" sz="2800" dirty="0"/>
              <a:t>億個</a:t>
            </a:r>
            <a:endParaRPr lang="en-US" altLang="ja-JP" sz="2800" dirty="0"/>
          </a:p>
        </p:txBody>
      </p:sp>
      <p:sp>
        <p:nvSpPr>
          <p:cNvPr id="12" name="コンテンツ プレースホルダー 2">
            <a:extLst>
              <a:ext uri="{FF2B5EF4-FFF2-40B4-BE49-F238E27FC236}">
                <a16:creationId xmlns:a16="http://schemas.microsoft.com/office/drawing/2014/main" id="{25FB5310-FA1E-4E9C-A40C-6A51794356F6}"/>
              </a:ext>
            </a:extLst>
          </p:cNvPr>
          <p:cNvSpPr txBox="1">
            <a:spLocks/>
          </p:cNvSpPr>
          <p:nvPr/>
        </p:nvSpPr>
        <p:spPr>
          <a:xfrm>
            <a:off x="5229804" y="3309273"/>
            <a:ext cx="2263269" cy="1235080"/>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201168" lvl="1" indent="0" algn="ctr">
              <a:buNone/>
            </a:pPr>
            <a:r>
              <a:rPr lang="en-US" altLang="ja-JP" sz="2800" dirty="0"/>
              <a:t>40GB</a:t>
            </a:r>
          </a:p>
          <a:p>
            <a:pPr marL="201168" lvl="1" indent="0" algn="ctr">
              <a:buNone/>
            </a:pPr>
            <a:r>
              <a:rPr lang="en-US" altLang="ja-JP" sz="2800" dirty="0"/>
              <a:t>15</a:t>
            </a:r>
            <a:r>
              <a:rPr lang="ja-JP" altLang="en-US" sz="2800" dirty="0"/>
              <a:t>億個</a:t>
            </a:r>
            <a:endParaRPr lang="en-US" altLang="ja-JP" sz="2800" dirty="0"/>
          </a:p>
        </p:txBody>
      </p:sp>
      <p:sp>
        <p:nvSpPr>
          <p:cNvPr id="13" name="コンテンツ プレースホルダー 2">
            <a:extLst>
              <a:ext uri="{FF2B5EF4-FFF2-40B4-BE49-F238E27FC236}">
                <a16:creationId xmlns:a16="http://schemas.microsoft.com/office/drawing/2014/main" id="{F17A5D77-C5F0-4BD3-B347-A011FF278F0F}"/>
              </a:ext>
            </a:extLst>
          </p:cNvPr>
          <p:cNvSpPr txBox="1">
            <a:spLocks/>
          </p:cNvSpPr>
          <p:nvPr/>
        </p:nvSpPr>
        <p:spPr>
          <a:xfrm>
            <a:off x="200459" y="3845765"/>
            <a:ext cx="2263269" cy="389539"/>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201168" lvl="1" indent="0" algn="ctr">
              <a:buNone/>
            </a:pPr>
            <a:r>
              <a:rPr lang="ja-JP" altLang="en-US" sz="2000" dirty="0"/>
              <a:t>パラメータ</a:t>
            </a:r>
            <a:endParaRPr lang="en-US" altLang="ja-JP" sz="2000" dirty="0"/>
          </a:p>
        </p:txBody>
      </p:sp>
      <p:sp>
        <p:nvSpPr>
          <p:cNvPr id="14" name="コンテンツ プレースホルダー 2">
            <a:extLst>
              <a:ext uri="{FF2B5EF4-FFF2-40B4-BE49-F238E27FC236}">
                <a16:creationId xmlns:a16="http://schemas.microsoft.com/office/drawing/2014/main" id="{97468C0A-E322-4956-BFB1-23F385005382}"/>
              </a:ext>
            </a:extLst>
          </p:cNvPr>
          <p:cNvSpPr txBox="1">
            <a:spLocks/>
          </p:cNvSpPr>
          <p:nvPr/>
        </p:nvSpPr>
        <p:spPr>
          <a:xfrm>
            <a:off x="465121" y="3381768"/>
            <a:ext cx="2263269" cy="430130"/>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201168" lvl="1" indent="0" algn="ctr">
              <a:buNone/>
            </a:pPr>
            <a:r>
              <a:rPr lang="ja-JP" altLang="en-US" sz="2000" dirty="0"/>
              <a:t>データ</a:t>
            </a:r>
            <a:endParaRPr lang="en-US" altLang="ja-JP" sz="2000" dirty="0"/>
          </a:p>
        </p:txBody>
      </p:sp>
    </p:spTree>
    <p:extLst>
      <p:ext uri="{BB962C8B-B14F-4D97-AF65-F5344CB8AC3E}">
        <p14:creationId xmlns:p14="http://schemas.microsoft.com/office/powerpoint/2010/main" val="3038196006"/>
      </p:ext>
    </p:extLst>
  </p:cSld>
  <p:clrMapOvr>
    <a:masterClrMapping/>
  </p:clrMapOvr>
  <mc:AlternateContent xmlns:mc="http://schemas.openxmlformats.org/markup-compatibility/2006" xmlns:p14="http://schemas.microsoft.com/office/powerpoint/2010/main">
    <mc:Choice Requires="p14">
      <p:transition spd="slow" p14:dur="2000" advTm="15881"/>
    </mc:Choice>
    <mc:Fallback xmlns="">
      <p:transition spd="slow" advTm="15881"/>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06BA5F-D2B8-4713-8D25-D4396789FFC5}"/>
              </a:ext>
            </a:extLst>
          </p:cNvPr>
          <p:cNvSpPr>
            <a:spLocks noGrp="1"/>
          </p:cNvSpPr>
          <p:nvPr>
            <p:ph type="title"/>
          </p:nvPr>
        </p:nvSpPr>
        <p:spPr/>
        <p:txBody>
          <a:bodyPr/>
          <a:lstStyle/>
          <a:p>
            <a:r>
              <a:rPr kumimoji="1" lang="ja-JP" altLang="en-US" dirty="0"/>
              <a:t>文章生成モデルの発展</a:t>
            </a:r>
          </a:p>
        </p:txBody>
      </p:sp>
      <p:sp>
        <p:nvSpPr>
          <p:cNvPr id="3" name="コンテンツ プレースホルダー 2">
            <a:extLst>
              <a:ext uri="{FF2B5EF4-FFF2-40B4-BE49-F238E27FC236}">
                <a16:creationId xmlns:a16="http://schemas.microsoft.com/office/drawing/2014/main" id="{A039F885-9DE0-46A8-A4E3-0AD952829E88}"/>
              </a:ext>
            </a:extLst>
          </p:cNvPr>
          <p:cNvSpPr>
            <a:spLocks noGrp="1"/>
          </p:cNvSpPr>
          <p:nvPr>
            <p:ph idx="1"/>
          </p:nvPr>
        </p:nvSpPr>
        <p:spPr>
          <a:xfrm>
            <a:off x="822959" y="3905537"/>
            <a:ext cx="7543801" cy="1896951"/>
          </a:xfrm>
        </p:spPr>
        <p:txBody>
          <a:bodyPr>
            <a:normAutofit fontScale="92500" lnSpcReduction="10000"/>
          </a:bodyPr>
          <a:lstStyle/>
          <a:p>
            <a:pPr lvl="1"/>
            <a:r>
              <a:rPr kumimoji="1" lang="ja-JP" altLang="en-US" dirty="0"/>
              <a:t>オープンソース</a:t>
            </a:r>
            <a:endParaRPr kumimoji="1" lang="en-US" altLang="ja-JP" dirty="0"/>
          </a:p>
          <a:p>
            <a:pPr lvl="1"/>
            <a:r>
              <a:rPr kumimoji="1" lang="ja-JP" altLang="en-US" dirty="0"/>
              <a:t>日本語対応</a:t>
            </a:r>
            <a:endParaRPr kumimoji="1" lang="en-US" altLang="ja-JP" dirty="0"/>
          </a:p>
          <a:p>
            <a:pPr marL="201168" lvl="1" indent="0">
              <a:buNone/>
            </a:pPr>
            <a:endParaRPr kumimoji="1" lang="en-US" altLang="ja-JP" dirty="0"/>
          </a:p>
          <a:p>
            <a:pPr marL="201168" lvl="1" indent="0">
              <a:buNone/>
            </a:pPr>
            <a:r>
              <a:rPr kumimoji="1" lang="en-US" altLang="ja-JP" dirty="0"/>
              <a:t>GPT-2</a:t>
            </a:r>
            <a:r>
              <a:rPr lang="ja-JP" altLang="en-US" dirty="0"/>
              <a:t>を使う</a:t>
            </a:r>
            <a:endParaRPr kumimoji="1" lang="en-US" altLang="ja-JP" dirty="0"/>
          </a:p>
        </p:txBody>
      </p:sp>
      <p:sp>
        <p:nvSpPr>
          <p:cNvPr id="4" name="スライド番号プレースホルダー 3">
            <a:extLst>
              <a:ext uri="{FF2B5EF4-FFF2-40B4-BE49-F238E27FC236}">
                <a16:creationId xmlns:a16="http://schemas.microsoft.com/office/drawing/2014/main" id="{3180D2BA-9454-4D57-8FD2-6BF1A7E7CC03}"/>
              </a:ext>
            </a:extLst>
          </p:cNvPr>
          <p:cNvSpPr>
            <a:spLocks noGrp="1"/>
          </p:cNvSpPr>
          <p:nvPr>
            <p:ph type="sldNum" sz="quarter" idx="12"/>
          </p:nvPr>
        </p:nvSpPr>
        <p:spPr/>
        <p:txBody>
          <a:bodyPr/>
          <a:lstStyle/>
          <a:p>
            <a:fld id="{304739FC-810C-4CDC-B60F-21F1951FBC64}" type="slidenum">
              <a:rPr kumimoji="1" lang="ja-JP" altLang="en-US" smtClean="0"/>
              <a:t>6</a:t>
            </a:fld>
            <a:endParaRPr kumimoji="1" lang="ja-JP" altLang="en-US"/>
          </a:p>
        </p:txBody>
      </p:sp>
      <p:sp>
        <p:nvSpPr>
          <p:cNvPr id="6" name="正方形/長方形 5">
            <a:extLst>
              <a:ext uri="{FF2B5EF4-FFF2-40B4-BE49-F238E27FC236}">
                <a16:creationId xmlns:a16="http://schemas.microsoft.com/office/drawing/2014/main" id="{0CE6F609-A14D-48B3-B18C-903868D7627B}"/>
              </a:ext>
            </a:extLst>
          </p:cNvPr>
          <p:cNvSpPr/>
          <p:nvPr/>
        </p:nvSpPr>
        <p:spPr>
          <a:xfrm>
            <a:off x="822959" y="6373374"/>
            <a:ext cx="4774843" cy="369332"/>
          </a:xfrm>
          <a:prstGeom prst="rect">
            <a:avLst/>
          </a:prstGeom>
        </p:spPr>
        <p:txBody>
          <a:bodyPr wrap="square">
            <a:spAutoFit/>
          </a:bodyPr>
          <a:lstStyle/>
          <a:p>
            <a:r>
              <a:rPr lang="en-US" altLang="ja-JP" sz="900" dirty="0">
                <a:solidFill>
                  <a:schemeClr val="bg1"/>
                </a:solidFill>
              </a:rPr>
              <a:t>Ashish Vaswani, Noam </a:t>
            </a:r>
            <a:r>
              <a:rPr lang="en-US" altLang="ja-JP" sz="900" dirty="0" err="1">
                <a:solidFill>
                  <a:schemeClr val="bg1"/>
                </a:solidFill>
              </a:rPr>
              <a:t>Shazeer</a:t>
            </a:r>
            <a:r>
              <a:rPr lang="en-US" altLang="ja-JP" sz="900" dirty="0">
                <a:solidFill>
                  <a:schemeClr val="bg1"/>
                </a:solidFill>
              </a:rPr>
              <a:t>, Niki Parmar, Jakob </a:t>
            </a:r>
            <a:r>
              <a:rPr lang="en-US" altLang="ja-JP" sz="900" dirty="0" err="1">
                <a:solidFill>
                  <a:schemeClr val="bg1"/>
                </a:solidFill>
              </a:rPr>
              <a:t>Uszkoreit</a:t>
            </a:r>
            <a:r>
              <a:rPr lang="en-US" altLang="ja-JP" sz="900" dirty="0">
                <a:solidFill>
                  <a:schemeClr val="bg1"/>
                </a:solidFill>
              </a:rPr>
              <a:t>, </a:t>
            </a:r>
            <a:r>
              <a:rPr lang="en-US" altLang="ja-JP" sz="900" dirty="0" err="1">
                <a:solidFill>
                  <a:schemeClr val="bg1"/>
                </a:solidFill>
              </a:rPr>
              <a:t>Llion</a:t>
            </a:r>
            <a:r>
              <a:rPr lang="en-US" altLang="ja-JP" sz="900" dirty="0">
                <a:solidFill>
                  <a:schemeClr val="bg1"/>
                </a:solidFill>
              </a:rPr>
              <a:t> Jones, Aidan N. </a:t>
            </a:r>
            <a:r>
              <a:rPr lang="en-US" altLang="ja-JP" sz="900" dirty="0" err="1">
                <a:solidFill>
                  <a:schemeClr val="bg1"/>
                </a:solidFill>
              </a:rPr>
              <a:t>Gomez,Lukasz</a:t>
            </a:r>
            <a:r>
              <a:rPr lang="en-US" altLang="ja-JP" sz="900" dirty="0">
                <a:solidFill>
                  <a:schemeClr val="bg1"/>
                </a:solidFill>
              </a:rPr>
              <a:t> Kaiser, and </a:t>
            </a:r>
            <a:r>
              <a:rPr lang="en-US" altLang="ja-JP" sz="900" dirty="0" err="1">
                <a:solidFill>
                  <a:schemeClr val="bg1"/>
                </a:solidFill>
              </a:rPr>
              <a:t>Illia</a:t>
            </a:r>
            <a:r>
              <a:rPr lang="en-US" altLang="ja-JP" sz="900" dirty="0">
                <a:solidFill>
                  <a:schemeClr val="bg1"/>
                </a:solidFill>
              </a:rPr>
              <a:t> </a:t>
            </a:r>
            <a:r>
              <a:rPr lang="en-US" altLang="ja-JP" sz="900" dirty="0" err="1">
                <a:solidFill>
                  <a:schemeClr val="bg1"/>
                </a:solidFill>
              </a:rPr>
              <a:t>Polosukhin</a:t>
            </a:r>
            <a:r>
              <a:rPr lang="en-US" altLang="ja-JP" sz="900" dirty="0">
                <a:solidFill>
                  <a:schemeClr val="bg1"/>
                </a:solidFill>
              </a:rPr>
              <a:t>. Attention is all you need.</a:t>
            </a:r>
            <a:r>
              <a:rPr lang="ja-JP" altLang="en-US" sz="900" dirty="0">
                <a:solidFill>
                  <a:schemeClr val="bg1"/>
                </a:solidFill>
              </a:rPr>
              <a:t> </a:t>
            </a:r>
            <a:r>
              <a:rPr lang="en-US" altLang="ja-JP" sz="900" dirty="0">
                <a:solidFill>
                  <a:schemeClr val="bg1"/>
                </a:solidFill>
              </a:rPr>
              <a:t>2017</a:t>
            </a:r>
            <a:endParaRPr lang="ja-JP" altLang="en-US" sz="900" dirty="0">
              <a:solidFill>
                <a:schemeClr val="bg1"/>
              </a:solidFill>
            </a:endParaRPr>
          </a:p>
        </p:txBody>
      </p:sp>
      <p:sp>
        <p:nvSpPr>
          <p:cNvPr id="9" name="四角形: 角を丸くする 8">
            <a:extLst>
              <a:ext uri="{FF2B5EF4-FFF2-40B4-BE49-F238E27FC236}">
                <a16:creationId xmlns:a16="http://schemas.microsoft.com/office/drawing/2014/main" id="{CD192CBD-8A39-43DE-BEEF-37E6BAF1AD4E}"/>
              </a:ext>
            </a:extLst>
          </p:cNvPr>
          <p:cNvSpPr/>
          <p:nvPr/>
        </p:nvSpPr>
        <p:spPr>
          <a:xfrm>
            <a:off x="3673071" y="2192975"/>
            <a:ext cx="1727199" cy="914622"/>
          </a:xfrm>
          <a:prstGeom prst="roundRect">
            <a:avLst>
              <a:gd name="adj" fmla="val 5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2800" dirty="0">
                <a:ln w="0"/>
                <a:solidFill>
                  <a:schemeClr val="accent1"/>
                </a:solidFill>
                <a:effectLst>
                  <a:outerShdw blurRad="38100" dist="25400" dir="5400000" algn="ctr" rotWithShape="0">
                    <a:srgbClr val="6E747A">
                      <a:alpha val="43000"/>
                    </a:srgbClr>
                  </a:outerShdw>
                </a:effectLst>
              </a:rPr>
              <a:t>GPT-2</a:t>
            </a:r>
            <a:endParaRPr kumimoji="1" lang="ja-JP" altLang="en-US" sz="28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498460983"/>
      </p:ext>
    </p:extLst>
  </p:cSld>
  <p:clrMapOvr>
    <a:masterClrMapping/>
  </p:clrMapOvr>
  <mc:AlternateContent xmlns:mc="http://schemas.openxmlformats.org/markup-compatibility/2006" xmlns:p14="http://schemas.microsoft.com/office/powerpoint/2010/main">
    <mc:Choice Requires="p14">
      <p:transition spd="slow" p14:dur="2000" advTm="15881"/>
    </mc:Choice>
    <mc:Fallback xmlns="">
      <p:transition spd="slow" advTm="15881"/>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A71CDC-97C2-465F-8B9B-AE9D55104F50}"/>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EA6F3566-9A84-4DED-A27B-A69CD8CF6C57}"/>
              </a:ext>
            </a:extLst>
          </p:cNvPr>
          <p:cNvSpPr>
            <a:spLocks noGrp="1"/>
          </p:cNvSpPr>
          <p:nvPr>
            <p:ph idx="1"/>
          </p:nvPr>
        </p:nvSpPr>
        <p:spPr>
          <a:xfrm>
            <a:off x="822959" y="1661049"/>
            <a:ext cx="7543801" cy="4531925"/>
          </a:xfrm>
        </p:spPr>
        <p:txBody>
          <a:bodyPr/>
          <a:lstStyle/>
          <a:p>
            <a:pPr marL="742950" indent="-742950">
              <a:buFont typeface="+mj-lt"/>
              <a:buAutoNum type="arabicPeriod"/>
            </a:pPr>
            <a:r>
              <a:rPr kumimoji="1" lang="ja-JP" altLang="en-US" dirty="0">
                <a:solidFill>
                  <a:schemeClr val="bg1">
                    <a:lumMod val="75000"/>
                  </a:schemeClr>
                </a:solidFill>
              </a:rPr>
              <a:t>はじめに</a:t>
            </a:r>
            <a:endParaRPr kumimoji="1" lang="en-US" altLang="ja-JP" dirty="0">
              <a:solidFill>
                <a:schemeClr val="bg1">
                  <a:lumMod val="75000"/>
                </a:schemeClr>
              </a:solidFill>
            </a:endParaRPr>
          </a:p>
          <a:p>
            <a:pPr marL="742950" indent="-742950">
              <a:buFont typeface="+mj-lt"/>
              <a:buAutoNum type="arabicPeriod"/>
            </a:pPr>
            <a:r>
              <a:rPr lang="ja-JP" altLang="en-US" dirty="0"/>
              <a:t>要素技術</a:t>
            </a:r>
            <a:endParaRPr lang="en-US" altLang="ja-JP" dirty="0"/>
          </a:p>
          <a:p>
            <a:pPr marL="742950" indent="-742950">
              <a:buFont typeface="+mj-lt"/>
              <a:buAutoNum type="arabicPeriod"/>
            </a:pPr>
            <a:r>
              <a:rPr kumimoji="1" lang="ja-JP" altLang="en-US" dirty="0">
                <a:solidFill>
                  <a:schemeClr val="bg1">
                    <a:lumMod val="75000"/>
                  </a:schemeClr>
                </a:solidFill>
              </a:rPr>
              <a:t>実験手法</a:t>
            </a:r>
            <a:endParaRPr kumimoji="1" lang="en-US" altLang="ja-JP" dirty="0">
              <a:solidFill>
                <a:schemeClr val="bg1">
                  <a:lumMod val="75000"/>
                </a:schemeClr>
              </a:solidFill>
            </a:endParaRPr>
          </a:p>
          <a:p>
            <a:pPr marL="742950" indent="-742950">
              <a:buFont typeface="+mj-lt"/>
              <a:buAutoNum type="arabicPeriod"/>
            </a:pPr>
            <a:r>
              <a:rPr lang="ja-JP" altLang="en-US" dirty="0">
                <a:solidFill>
                  <a:schemeClr val="bg1">
                    <a:lumMod val="75000"/>
                  </a:schemeClr>
                </a:solidFill>
              </a:rPr>
              <a:t>実験結果</a:t>
            </a:r>
            <a:endParaRPr kumimoji="1" lang="en-US" altLang="ja-JP" dirty="0">
              <a:solidFill>
                <a:schemeClr val="bg1">
                  <a:lumMod val="75000"/>
                </a:schemeClr>
              </a:solidFill>
            </a:endParaRPr>
          </a:p>
          <a:p>
            <a:pPr marL="742950" indent="-742950">
              <a:buFont typeface="+mj-lt"/>
              <a:buAutoNum type="arabicPeriod"/>
            </a:pPr>
            <a:r>
              <a:rPr kumimoji="1" lang="ja-JP" altLang="en-US" dirty="0">
                <a:solidFill>
                  <a:schemeClr val="bg1">
                    <a:lumMod val="75000"/>
                  </a:schemeClr>
                </a:solidFill>
              </a:rPr>
              <a:t>まとめと今後の課題</a:t>
            </a:r>
          </a:p>
        </p:txBody>
      </p:sp>
      <p:sp>
        <p:nvSpPr>
          <p:cNvPr id="4" name="スライド番号プレースホルダー 3">
            <a:extLst>
              <a:ext uri="{FF2B5EF4-FFF2-40B4-BE49-F238E27FC236}">
                <a16:creationId xmlns:a16="http://schemas.microsoft.com/office/drawing/2014/main" id="{35C788A5-E800-4B67-8212-144F12E0C41A}"/>
              </a:ext>
            </a:extLst>
          </p:cNvPr>
          <p:cNvSpPr>
            <a:spLocks noGrp="1"/>
          </p:cNvSpPr>
          <p:nvPr>
            <p:ph type="sldNum" sz="quarter" idx="12"/>
          </p:nvPr>
        </p:nvSpPr>
        <p:spPr/>
        <p:txBody>
          <a:bodyPr/>
          <a:lstStyle/>
          <a:p>
            <a:fld id="{304739FC-810C-4CDC-B60F-21F1951FBC64}" type="slidenum">
              <a:rPr kumimoji="1" lang="ja-JP" altLang="en-US" smtClean="0"/>
              <a:t>7</a:t>
            </a:fld>
            <a:endParaRPr kumimoji="1" lang="ja-JP" altLang="en-US"/>
          </a:p>
        </p:txBody>
      </p:sp>
    </p:spTree>
    <p:extLst>
      <p:ext uri="{BB962C8B-B14F-4D97-AF65-F5344CB8AC3E}">
        <p14:creationId xmlns:p14="http://schemas.microsoft.com/office/powerpoint/2010/main" val="1852160552"/>
      </p:ext>
    </p:extLst>
  </p:cSld>
  <p:clrMapOvr>
    <a:masterClrMapping/>
  </p:clrMapOvr>
  <mc:AlternateContent xmlns:mc="http://schemas.openxmlformats.org/markup-compatibility/2006" xmlns:p14="http://schemas.microsoft.com/office/powerpoint/2010/main">
    <mc:Choice Requires="p14">
      <p:transition spd="slow" p14:dur="2000" advTm="2705"/>
    </mc:Choice>
    <mc:Fallback xmlns="">
      <p:transition spd="slow" advTm="2705"/>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5BB624-BE56-4867-9585-F357CD4FE919}"/>
              </a:ext>
            </a:extLst>
          </p:cNvPr>
          <p:cNvSpPr>
            <a:spLocks noGrp="1"/>
          </p:cNvSpPr>
          <p:nvPr>
            <p:ph type="title"/>
          </p:nvPr>
        </p:nvSpPr>
        <p:spPr>
          <a:xfrm>
            <a:off x="706581" y="231067"/>
            <a:ext cx="8093469" cy="1026234"/>
          </a:xfrm>
        </p:spPr>
        <p:txBody>
          <a:bodyPr>
            <a:noAutofit/>
          </a:bodyPr>
          <a:lstStyle/>
          <a:p>
            <a:r>
              <a:rPr lang="en-US" altLang="ja-JP" sz="3600" dirty="0"/>
              <a:t>GPT-2</a:t>
            </a:r>
            <a:endParaRPr kumimoji="1" lang="ja-JP" altLang="en-US" sz="3600" dirty="0"/>
          </a:p>
        </p:txBody>
      </p:sp>
      <p:sp>
        <p:nvSpPr>
          <p:cNvPr id="3" name="コンテンツ プレースホルダー 2">
            <a:extLst>
              <a:ext uri="{FF2B5EF4-FFF2-40B4-BE49-F238E27FC236}">
                <a16:creationId xmlns:a16="http://schemas.microsoft.com/office/drawing/2014/main" id="{D5F8401B-29A8-461B-9A1D-E98E8F2DFFAB}"/>
              </a:ext>
            </a:extLst>
          </p:cNvPr>
          <p:cNvSpPr>
            <a:spLocks noGrp="1"/>
          </p:cNvSpPr>
          <p:nvPr>
            <p:ph idx="1"/>
          </p:nvPr>
        </p:nvSpPr>
        <p:spPr>
          <a:xfrm>
            <a:off x="822959" y="2506133"/>
            <a:ext cx="7543801" cy="3686841"/>
          </a:xfrm>
        </p:spPr>
        <p:txBody>
          <a:bodyPr/>
          <a:lstStyle/>
          <a:p>
            <a:r>
              <a:rPr lang="ja-JP" altLang="en-US" dirty="0"/>
              <a:t>大規模な言語コーパスで</a:t>
            </a:r>
            <a:endParaRPr lang="en-US" altLang="ja-JP" dirty="0"/>
          </a:p>
          <a:p>
            <a:r>
              <a:rPr lang="ja-JP" altLang="en-US" dirty="0"/>
              <a:t>様々なタスクを学習する</a:t>
            </a:r>
            <a:endParaRPr lang="en-US" altLang="ja-JP" dirty="0"/>
          </a:p>
          <a:p>
            <a:r>
              <a:rPr lang="ja-JP" altLang="en-US" dirty="0"/>
              <a:t>汎用的なモデルとして設計</a:t>
            </a:r>
            <a:endParaRPr kumimoji="1" lang="ja-JP" altLang="en-US" sz="4000" dirty="0"/>
          </a:p>
        </p:txBody>
      </p:sp>
      <p:sp>
        <p:nvSpPr>
          <p:cNvPr id="4" name="スライド番号プレースホルダー 3">
            <a:extLst>
              <a:ext uri="{FF2B5EF4-FFF2-40B4-BE49-F238E27FC236}">
                <a16:creationId xmlns:a16="http://schemas.microsoft.com/office/drawing/2014/main" id="{91DE9D33-9930-42E5-848C-6F9826B1D290}"/>
              </a:ext>
            </a:extLst>
          </p:cNvPr>
          <p:cNvSpPr>
            <a:spLocks noGrp="1"/>
          </p:cNvSpPr>
          <p:nvPr>
            <p:ph type="sldNum" sz="quarter" idx="12"/>
          </p:nvPr>
        </p:nvSpPr>
        <p:spPr/>
        <p:txBody>
          <a:bodyPr/>
          <a:lstStyle/>
          <a:p>
            <a:fld id="{304739FC-810C-4CDC-B60F-21F1951FBC64}" type="slidenum">
              <a:rPr kumimoji="1" lang="ja-JP" altLang="en-US" smtClean="0"/>
              <a:t>8</a:t>
            </a:fld>
            <a:endParaRPr kumimoji="1" lang="ja-JP" altLang="en-US"/>
          </a:p>
        </p:txBody>
      </p:sp>
      <p:sp>
        <p:nvSpPr>
          <p:cNvPr id="5" name="正方形/長方形 4">
            <a:extLst>
              <a:ext uri="{FF2B5EF4-FFF2-40B4-BE49-F238E27FC236}">
                <a16:creationId xmlns:a16="http://schemas.microsoft.com/office/drawing/2014/main" id="{45A06154-6A2A-402D-9A65-86A5194CBFBF}"/>
              </a:ext>
            </a:extLst>
          </p:cNvPr>
          <p:cNvSpPr/>
          <p:nvPr/>
        </p:nvSpPr>
        <p:spPr>
          <a:xfrm>
            <a:off x="706581" y="6363837"/>
            <a:ext cx="6881515" cy="461665"/>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square">
            <a:spAutoFit/>
          </a:bodyPr>
          <a:lstStyle/>
          <a:p>
            <a:r>
              <a:rPr lang="en-US" altLang="ja-JP" sz="1200" dirty="0">
                <a:solidFill>
                  <a:schemeClr val="bg1"/>
                </a:solidFill>
              </a:rPr>
              <a:t>Ashish Vaswani, Noam </a:t>
            </a:r>
            <a:r>
              <a:rPr lang="en-US" altLang="ja-JP" sz="1200" dirty="0" err="1">
                <a:solidFill>
                  <a:schemeClr val="bg1"/>
                </a:solidFill>
              </a:rPr>
              <a:t>Shazeer</a:t>
            </a:r>
            <a:r>
              <a:rPr lang="en-US" altLang="ja-JP" sz="1200" dirty="0">
                <a:solidFill>
                  <a:schemeClr val="bg1"/>
                </a:solidFill>
              </a:rPr>
              <a:t>, Niki Parmar, Jakob </a:t>
            </a:r>
            <a:r>
              <a:rPr lang="en-US" altLang="ja-JP" sz="1200" dirty="0" err="1">
                <a:solidFill>
                  <a:schemeClr val="bg1"/>
                </a:solidFill>
              </a:rPr>
              <a:t>Uszkoreit</a:t>
            </a:r>
            <a:r>
              <a:rPr lang="en-US" altLang="ja-JP" sz="1200" dirty="0">
                <a:solidFill>
                  <a:schemeClr val="bg1"/>
                </a:solidFill>
              </a:rPr>
              <a:t>, </a:t>
            </a:r>
            <a:r>
              <a:rPr lang="en-US" altLang="ja-JP" sz="1200" dirty="0" err="1">
                <a:solidFill>
                  <a:schemeClr val="bg1"/>
                </a:solidFill>
              </a:rPr>
              <a:t>Llion</a:t>
            </a:r>
            <a:r>
              <a:rPr lang="en-US" altLang="ja-JP" sz="1200" dirty="0">
                <a:solidFill>
                  <a:schemeClr val="bg1"/>
                </a:solidFill>
              </a:rPr>
              <a:t> Jones, Aidan N. </a:t>
            </a:r>
            <a:r>
              <a:rPr lang="en-US" altLang="ja-JP" sz="1200" dirty="0" err="1">
                <a:solidFill>
                  <a:schemeClr val="bg1"/>
                </a:solidFill>
              </a:rPr>
              <a:t>Gomez,Lukasz</a:t>
            </a:r>
            <a:r>
              <a:rPr lang="en-US" altLang="ja-JP" sz="1200" dirty="0">
                <a:solidFill>
                  <a:schemeClr val="bg1"/>
                </a:solidFill>
              </a:rPr>
              <a:t> Kaiser, and </a:t>
            </a:r>
            <a:r>
              <a:rPr lang="en-US" altLang="ja-JP" sz="1200" dirty="0" err="1">
                <a:solidFill>
                  <a:schemeClr val="bg1"/>
                </a:solidFill>
              </a:rPr>
              <a:t>Illia</a:t>
            </a:r>
            <a:r>
              <a:rPr lang="en-US" altLang="ja-JP" sz="1200" dirty="0">
                <a:solidFill>
                  <a:schemeClr val="bg1"/>
                </a:solidFill>
              </a:rPr>
              <a:t> </a:t>
            </a:r>
            <a:r>
              <a:rPr lang="en-US" altLang="ja-JP" sz="1200" dirty="0" err="1">
                <a:solidFill>
                  <a:schemeClr val="bg1"/>
                </a:solidFill>
              </a:rPr>
              <a:t>Polosukhin</a:t>
            </a:r>
            <a:r>
              <a:rPr lang="en-US" altLang="ja-JP" sz="1200" dirty="0">
                <a:solidFill>
                  <a:schemeClr val="bg1"/>
                </a:solidFill>
              </a:rPr>
              <a:t>. Attention is all you need. 2017</a:t>
            </a:r>
          </a:p>
        </p:txBody>
      </p:sp>
    </p:spTree>
    <p:extLst>
      <p:ext uri="{BB962C8B-B14F-4D97-AF65-F5344CB8AC3E}">
        <p14:creationId xmlns:p14="http://schemas.microsoft.com/office/powerpoint/2010/main" val="2608416085"/>
      </p:ext>
    </p:extLst>
  </p:cSld>
  <p:clrMapOvr>
    <a:masterClrMapping/>
  </p:clrMapOvr>
  <mc:AlternateContent xmlns:mc="http://schemas.openxmlformats.org/markup-compatibility/2006" xmlns:p14="http://schemas.microsoft.com/office/powerpoint/2010/main">
    <mc:Choice Requires="p14">
      <p:transition spd="slow" p14:dur="2000" advTm="10735"/>
    </mc:Choice>
    <mc:Fallback xmlns="">
      <p:transition spd="slow" advTm="10735"/>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5BB624-BE56-4867-9585-F357CD4FE919}"/>
              </a:ext>
            </a:extLst>
          </p:cNvPr>
          <p:cNvSpPr>
            <a:spLocks noGrp="1"/>
          </p:cNvSpPr>
          <p:nvPr>
            <p:ph type="title"/>
          </p:nvPr>
        </p:nvSpPr>
        <p:spPr>
          <a:xfrm>
            <a:off x="706581" y="231067"/>
            <a:ext cx="8093469" cy="1026234"/>
          </a:xfrm>
        </p:spPr>
        <p:txBody>
          <a:bodyPr>
            <a:noAutofit/>
          </a:bodyPr>
          <a:lstStyle/>
          <a:p>
            <a:r>
              <a:rPr lang="en-US" altLang="ja-JP" sz="3600" dirty="0"/>
              <a:t>GPT-2</a:t>
            </a:r>
            <a:endParaRPr kumimoji="1" lang="ja-JP" altLang="en-US" sz="3600" dirty="0"/>
          </a:p>
        </p:txBody>
      </p:sp>
      <p:sp>
        <p:nvSpPr>
          <p:cNvPr id="3" name="コンテンツ プレースホルダー 2">
            <a:extLst>
              <a:ext uri="{FF2B5EF4-FFF2-40B4-BE49-F238E27FC236}">
                <a16:creationId xmlns:a16="http://schemas.microsoft.com/office/drawing/2014/main" id="{D5F8401B-29A8-461B-9A1D-E98E8F2DFFAB}"/>
              </a:ext>
            </a:extLst>
          </p:cNvPr>
          <p:cNvSpPr>
            <a:spLocks noGrp="1"/>
          </p:cNvSpPr>
          <p:nvPr>
            <p:ph idx="1"/>
          </p:nvPr>
        </p:nvSpPr>
        <p:spPr>
          <a:xfrm>
            <a:off x="822959" y="1661050"/>
            <a:ext cx="7543801" cy="2086862"/>
          </a:xfrm>
        </p:spPr>
        <p:txBody>
          <a:bodyPr>
            <a:normAutofit/>
          </a:bodyPr>
          <a:lstStyle/>
          <a:p>
            <a:r>
              <a:rPr kumimoji="1" lang="ja-JP" altLang="en-US" dirty="0"/>
              <a:t>次に来る単語の確率を学習</a:t>
            </a:r>
          </a:p>
        </p:txBody>
      </p:sp>
      <p:sp>
        <p:nvSpPr>
          <p:cNvPr id="4" name="スライド番号プレースホルダー 3">
            <a:extLst>
              <a:ext uri="{FF2B5EF4-FFF2-40B4-BE49-F238E27FC236}">
                <a16:creationId xmlns:a16="http://schemas.microsoft.com/office/drawing/2014/main" id="{91DE9D33-9930-42E5-848C-6F9826B1D290}"/>
              </a:ext>
            </a:extLst>
          </p:cNvPr>
          <p:cNvSpPr>
            <a:spLocks noGrp="1"/>
          </p:cNvSpPr>
          <p:nvPr>
            <p:ph type="sldNum" sz="quarter" idx="12"/>
          </p:nvPr>
        </p:nvSpPr>
        <p:spPr/>
        <p:txBody>
          <a:bodyPr/>
          <a:lstStyle/>
          <a:p>
            <a:fld id="{304739FC-810C-4CDC-B60F-21F1951FBC64}" type="slidenum">
              <a:rPr kumimoji="1" lang="ja-JP" altLang="en-US" smtClean="0"/>
              <a:pPr/>
              <a:t>9</a:t>
            </a:fld>
            <a:endParaRPr kumimoji="1" lang="ja-JP" altLang="en-US"/>
          </a:p>
        </p:txBody>
      </p:sp>
      <p:sp>
        <p:nvSpPr>
          <p:cNvPr id="5" name="正方形/長方形 4">
            <a:extLst>
              <a:ext uri="{FF2B5EF4-FFF2-40B4-BE49-F238E27FC236}">
                <a16:creationId xmlns:a16="http://schemas.microsoft.com/office/drawing/2014/main" id="{45A06154-6A2A-402D-9A65-86A5194CBFBF}"/>
              </a:ext>
            </a:extLst>
          </p:cNvPr>
          <p:cNvSpPr/>
          <p:nvPr/>
        </p:nvSpPr>
        <p:spPr>
          <a:xfrm>
            <a:off x="706581" y="6363837"/>
            <a:ext cx="6881515" cy="461665"/>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square">
            <a:spAutoFit/>
          </a:bodyPr>
          <a:lstStyle/>
          <a:p>
            <a:r>
              <a:rPr lang="en-US" altLang="ja-JP" sz="1200" dirty="0">
                <a:solidFill>
                  <a:schemeClr val="bg1"/>
                </a:solidFill>
              </a:rPr>
              <a:t>Ashish Vaswani, Noam </a:t>
            </a:r>
            <a:r>
              <a:rPr lang="en-US" altLang="ja-JP" sz="1200" dirty="0" err="1">
                <a:solidFill>
                  <a:schemeClr val="bg1"/>
                </a:solidFill>
              </a:rPr>
              <a:t>Shazeer</a:t>
            </a:r>
            <a:r>
              <a:rPr lang="en-US" altLang="ja-JP" sz="1200" dirty="0">
                <a:solidFill>
                  <a:schemeClr val="bg1"/>
                </a:solidFill>
              </a:rPr>
              <a:t>, Niki Parmar, Jakob </a:t>
            </a:r>
            <a:r>
              <a:rPr lang="en-US" altLang="ja-JP" sz="1200" dirty="0" err="1">
                <a:solidFill>
                  <a:schemeClr val="bg1"/>
                </a:solidFill>
              </a:rPr>
              <a:t>Uszkoreit</a:t>
            </a:r>
            <a:r>
              <a:rPr lang="en-US" altLang="ja-JP" sz="1200" dirty="0">
                <a:solidFill>
                  <a:schemeClr val="bg1"/>
                </a:solidFill>
              </a:rPr>
              <a:t>, </a:t>
            </a:r>
            <a:r>
              <a:rPr lang="en-US" altLang="ja-JP" sz="1200" dirty="0" err="1">
                <a:solidFill>
                  <a:schemeClr val="bg1"/>
                </a:solidFill>
              </a:rPr>
              <a:t>Llion</a:t>
            </a:r>
            <a:r>
              <a:rPr lang="en-US" altLang="ja-JP" sz="1200" dirty="0">
                <a:solidFill>
                  <a:schemeClr val="bg1"/>
                </a:solidFill>
              </a:rPr>
              <a:t> Jones, Aidan N. </a:t>
            </a:r>
            <a:r>
              <a:rPr lang="en-US" altLang="ja-JP" sz="1200" dirty="0" err="1">
                <a:solidFill>
                  <a:schemeClr val="bg1"/>
                </a:solidFill>
              </a:rPr>
              <a:t>Gomez,Lukasz</a:t>
            </a:r>
            <a:r>
              <a:rPr lang="en-US" altLang="ja-JP" sz="1200" dirty="0">
                <a:solidFill>
                  <a:schemeClr val="bg1"/>
                </a:solidFill>
              </a:rPr>
              <a:t> Kaiser, and </a:t>
            </a:r>
            <a:r>
              <a:rPr lang="en-US" altLang="ja-JP" sz="1200" dirty="0" err="1">
                <a:solidFill>
                  <a:schemeClr val="bg1"/>
                </a:solidFill>
              </a:rPr>
              <a:t>Illia</a:t>
            </a:r>
            <a:r>
              <a:rPr lang="en-US" altLang="ja-JP" sz="1200" dirty="0">
                <a:solidFill>
                  <a:schemeClr val="bg1"/>
                </a:solidFill>
              </a:rPr>
              <a:t> </a:t>
            </a:r>
            <a:r>
              <a:rPr lang="en-US" altLang="ja-JP" sz="1200" dirty="0" err="1">
                <a:solidFill>
                  <a:schemeClr val="bg1"/>
                </a:solidFill>
              </a:rPr>
              <a:t>Polosukhin</a:t>
            </a:r>
            <a:r>
              <a:rPr lang="en-US" altLang="ja-JP" sz="1200" dirty="0">
                <a:solidFill>
                  <a:schemeClr val="bg1"/>
                </a:solidFill>
              </a:rPr>
              <a:t>. Attention is all you need. 2017</a:t>
            </a:r>
          </a:p>
        </p:txBody>
      </p:sp>
      <p:pic>
        <p:nvPicPr>
          <p:cNvPr id="15362" name="Picture 2" descr="\begin{equation}&#10;p(x) = \prod^n_{i=1} p(s_n|s_1, ... , s_{n-1})&#10;\end{equation}">
            <a:extLst>
              <a:ext uri="{FF2B5EF4-FFF2-40B4-BE49-F238E27FC236}">
                <a16:creationId xmlns:a16="http://schemas.microsoft.com/office/drawing/2014/main" id="{F7B3DCD8-E0A6-4594-A963-2F65A1E06F4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6408"/>
          <a:stretch/>
        </p:blipFill>
        <p:spPr bwMode="auto">
          <a:xfrm>
            <a:off x="822959" y="2548409"/>
            <a:ext cx="3986108" cy="879475"/>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p(\mathrm{output}|\mathrm{input})$">
            <a:extLst>
              <a:ext uri="{FF2B5EF4-FFF2-40B4-BE49-F238E27FC236}">
                <a16:creationId xmlns:a16="http://schemas.microsoft.com/office/drawing/2014/main" id="{243E8653-0454-4ABF-B84C-108097949F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959" y="4992162"/>
            <a:ext cx="2686050" cy="409575"/>
          </a:xfrm>
          <a:prstGeom prst="rect">
            <a:avLst/>
          </a:prstGeom>
          <a:noFill/>
          <a:extLst>
            <a:ext uri="{909E8E84-426E-40DD-AFC4-6F175D3DCCD1}">
              <a14:hiddenFill xmlns:a14="http://schemas.microsoft.com/office/drawing/2010/main">
                <a:solidFill>
                  <a:srgbClr val="FFFFFF"/>
                </a:solidFill>
              </a14:hiddenFill>
            </a:ext>
          </a:extLst>
        </p:spPr>
      </p:pic>
      <p:pic>
        <p:nvPicPr>
          <p:cNvPr id="15366" name="Picture 6" descr="$p(\mathrm{output}| \mathrm{input}, \mathrm{task})$">
            <a:extLst>
              <a:ext uri="{FF2B5EF4-FFF2-40B4-BE49-F238E27FC236}">
                <a16:creationId xmlns:a16="http://schemas.microsoft.com/office/drawing/2014/main" id="{22F66CC8-308C-4D88-9201-6796132E140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56818" y="4992162"/>
            <a:ext cx="3571875" cy="409575"/>
          </a:xfrm>
          <a:prstGeom prst="rect">
            <a:avLst/>
          </a:prstGeom>
          <a:noFill/>
          <a:extLst>
            <a:ext uri="{909E8E84-426E-40DD-AFC4-6F175D3DCCD1}">
              <a14:hiddenFill xmlns:a14="http://schemas.microsoft.com/office/drawing/2010/main">
                <a:solidFill>
                  <a:srgbClr val="FFFFFF"/>
                </a:solidFill>
              </a14:hiddenFill>
            </a:ext>
          </a:extLst>
        </p:spPr>
      </p:pic>
      <p:sp>
        <p:nvSpPr>
          <p:cNvPr id="9" name="コンテンツ プレースホルダー 2">
            <a:extLst>
              <a:ext uri="{FF2B5EF4-FFF2-40B4-BE49-F238E27FC236}">
                <a16:creationId xmlns:a16="http://schemas.microsoft.com/office/drawing/2014/main" id="{943617A5-5277-41B5-B416-1593B09CC5CE}"/>
              </a:ext>
            </a:extLst>
          </p:cNvPr>
          <p:cNvSpPr txBox="1">
            <a:spLocks/>
          </p:cNvSpPr>
          <p:nvPr/>
        </p:nvSpPr>
        <p:spPr>
          <a:xfrm>
            <a:off x="822959" y="4226306"/>
            <a:ext cx="7543801" cy="967920"/>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ja-JP" altLang="en-US" dirty="0"/>
              <a:t>タスクの種類も学習</a:t>
            </a:r>
          </a:p>
        </p:txBody>
      </p:sp>
      <p:sp>
        <p:nvSpPr>
          <p:cNvPr id="10" name="コンテンツ プレースホルダー 2">
            <a:extLst>
              <a:ext uri="{FF2B5EF4-FFF2-40B4-BE49-F238E27FC236}">
                <a16:creationId xmlns:a16="http://schemas.microsoft.com/office/drawing/2014/main" id="{D955C256-B7DB-4137-83F0-7C45DF507F7B}"/>
              </a:ext>
            </a:extLst>
          </p:cNvPr>
          <p:cNvSpPr txBox="1">
            <a:spLocks/>
          </p:cNvSpPr>
          <p:nvPr/>
        </p:nvSpPr>
        <p:spPr>
          <a:xfrm>
            <a:off x="963152" y="5538343"/>
            <a:ext cx="2405663" cy="461665"/>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lgn="ctr"/>
            <a:r>
              <a:rPr lang="en-US" altLang="ja-JP" sz="2400" dirty="0"/>
              <a:t>BERT, GPT</a:t>
            </a:r>
            <a:endParaRPr lang="ja-JP" altLang="en-US" sz="2400" dirty="0"/>
          </a:p>
        </p:txBody>
      </p:sp>
      <p:sp>
        <p:nvSpPr>
          <p:cNvPr id="11" name="コンテンツ プレースホルダー 2">
            <a:extLst>
              <a:ext uri="{FF2B5EF4-FFF2-40B4-BE49-F238E27FC236}">
                <a16:creationId xmlns:a16="http://schemas.microsoft.com/office/drawing/2014/main" id="{B437AC08-3CA9-434B-8BCE-6DF91DE31775}"/>
              </a:ext>
            </a:extLst>
          </p:cNvPr>
          <p:cNvSpPr txBox="1">
            <a:spLocks/>
          </p:cNvSpPr>
          <p:nvPr/>
        </p:nvSpPr>
        <p:spPr>
          <a:xfrm>
            <a:off x="5039923" y="5538343"/>
            <a:ext cx="2405663" cy="461665"/>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lgn="ctr"/>
            <a:r>
              <a:rPr lang="en-US" altLang="ja-JP" sz="2400" dirty="0"/>
              <a:t>GPT-2</a:t>
            </a:r>
            <a:endParaRPr lang="ja-JP" altLang="en-US" sz="2400" dirty="0"/>
          </a:p>
        </p:txBody>
      </p:sp>
      <p:pic>
        <p:nvPicPr>
          <p:cNvPr id="19458" name="Picture 2" descr="$(s_1, s_2, ..., s_n)$">
            <a:extLst>
              <a:ext uri="{FF2B5EF4-FFF2-40B4-BE49-F238E27FC236}">
                <a16:creationId xmlns:a16="http://schemas.microsoft.com/office/drawing/2014/main" id="{BF30317C-4572-4E0F-8841-0C789036988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60749" y="2859044"/>
            <a:ext cx="1169674" cy="216793"/>
          </a:xfrm>
          <a:prstGeom prst="rect">
            <a:avLst/>
          </a:prstGeom>
          <a:noFill/>
          <a:extLst>
            <a:ext uri="{909E8E84-426E-40DD-AFC4-6F175D3DCCD1}">
              <a14:hiddenFill xmlns:a14="http://schemas.microsoft.com/office/drawing/2010/main">
                <a:solidFill>
                  <a:srgbClr val="FFFFFF"/>
                </a:solidFill>
              </a14:hiddenFill>
            </a:ext>
          </a:extLst>
        </p:spPr>
      </p:pic>
      <p:sp>
        <p:nvSpPr>
          <p:cNvPr id="13" name="コンテンツ プレースホルダー 2">
            <a:extLst>
              <a:ext uri="{FF2B5EF4-FFF2-40B4-BE49-F238E27FC236}">
                <a16:creationId xmlns:a16="http://schemas.microsoft.com/office/drawing/2014/main" id="{86AAB189-8002-4E8E-BB96-32CD0701D35C}"/>
              </a:ext>
            </a:extLst>
          </p:cNvPr>
          <p:cNvSpPr txBox="1">
            <a:spLocks/>
          </p:cNvSpPr>
          <p:nvPr/>
        </p:nvSpPr>
        <p:spPr>
          <a:xfrm>
            <a:off x="5844184" y="2810253"/>
            <a:ext cx="1073010" cy="461665"/>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lgn="ctr"/>
            <a:r>
              <a:rPr lang="ja-JP" altLang="en-US" sz="2000" dirty="0"/>
              <a:t>単語</a:t>
            </a:r>
          </a:p>
        </p:txBody>
      </p:sp>
    </p:spTree>
    <p:extLst>
      <p:ext uri="{BB962C8B-B14F-4D97-AF65-F5344CB8AC3E}">
        <p14:creationId xmlns:p14="http://schemas.microsoft.com/office/powerpoint/2010/main" val="1869195626"/>
      </p:ext>
    </p:extLst>
  </p:cSld>
  <p:clrMapOvr>
    <a:masterClrMapping/>
  </p:clrMapOvr>
  <mc:AlternateContent xmlns:mc="http://schemas.openxmlformats.org/markup-compatibility/2006" xmlns:p14="http://schemas.microsoft.com/office/powerpoint/2010/main">
    <mc:Choice Requires="p14">
      <p:transition spd="slow" p14:dur="2000" advTm="10735"/>
    </mc:Choice>
    <mc:Fallback xmlns="">
      <p:transition spd="slow" advTm="10735"/>
    </mc:Fallback>
  </mc:AlternateContent>
</p:sld>
</file>

<file path=ppt/theme/theme1.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8285</TotalTime>
  <Words>1413</Words>
  <Application>Microsoft Office PowerPoint</Application>
  <PresentationFormat>画面に合わせる (4:3)</PresentationFormat>
  <Paragraphs>268</Paragraphs>
  <Slides>29</Slides>
  <Notes>19</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29</vt:i4>
      </vt:variant>
    </vt:vector>
  </HeadingPairs>
  <TitlesOfParts>
    <vt:vector size="36" baseType="lpstr">
      <vt:lpstr>メイリオ</vt:lpstr>
      <vt:lpstr>游ゴシック</vt:lpstr>
      <vt:lpstr>Arial</vt:lpstr>
      <vt:lpstr>Calibri</vt:lpstr>
      <vt:lpstr>Century Gothic</vt:lpstr>
      <vt:lpstr>Wingdings</vt:lpstr>
      <vt:lpstr>レトロスペクト</vt:lpstr>
      <vt:lpstr>仮タイトル GPTの生成した文章のBERTによる破綻推定</vt:lpstr>
      <vt:lpstr>目次</vt:lpstr>
      <vt:lpstr>自然言語モデル</vt:lpstr>
      <vt:lpstr>文章生成モデルの発展</vt:lpstr>
      <vt:lpstr>文章生成モデルの発展</vt:lpstr>
      <vt:lpstr>文章生成モデルの発展</vt:lpstr>
      <vt:lpstr>目次</vt:lpstr>
      <vt:lpstr>GPT-2</vt:lpstr>
      <vt:lpstr>GPT-2</vt:lpstr>
      <vt:lpstr>GPT-2</vt:lpstr>
      <vt:lpstr>BERT</vt:lpstr>
      <vt:lpstr>目次</vt:lpstr>
      <vt:lpstr>問題設定</vt:lpstr>
      <vt:lpstr>データセット</vt:lpstr>
      <vt:lpstr>実験 ： 実験手順</vt:lpstr>
      <vt:lpstr>実験 ： 実験手順</vt:lpstr>
      <vt:lpstr>実験 ： 実験手順</vt:lpstr>
      <vt:lpstr>実験 ： 実験手順</vt:lpstr>
      <vt:lpstr>実験2 ： パラメータ</vt:lpstr>
      <vt:lpstr>実験2 ： パラメータ</vt:lpstr>
      <vt:lpstr>目次</vt:lpstr>
      <vt:lpstr>実験結果：</vt:lpstr>
      <vt:lpstr>実験結果：</vt:lpstr>
      <vt:lpstr>実験結果：</vt:lpstr>
      <vt:lpstr>PowerPoint プレゼンテーション</vt:lpstr>
      <vt:lpstr>目次</vt:lpstr>
      <vt:lpstr>まとめ</vt:lpstr>
      <vt:lpstr>今後の課題</vt:lpstr>
      <vt:lpstr>ご清聴ありがとう ございました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DARTSを用いたあれのあれ</dc:title>
  <dc:creator>Tatsuya Sugiyama</dc:creator>
  <cp:lastModifiedBy>Tatsuya Sugiyama</cp:lastModifiedBy>
  <cp:revision>176</cp:revision>
  <dcterms:created xsi:type="dcterms:W3CDTF">2020-12-08T23:06:56Z</dcterms:created>
  <dcterms:modified xsi:type="dcterms:W3CDTF">2021-06-25T07:05:17Z</dcterms:modified>
</cp:coreProperties>
</file>