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73" r:id="rId4"/>
    <p:sldId id="258" r:id="rId5"/>
    <p:sldId id="279" r:id="rId6"/>
    <p:sldId id="280" r:id="rId7"/>
    <p:sldId id="282" r:id="rId8"/>
    <p:sldId id="283" r:id="rId9"/>
    <p:sldId id="274" r:id="rId10"/>
    <p:sldId id="284" r:id="rId11"/>
    <p:sldId id="285" r:id="rId12"/>
    <p:sldId id="286" r:id="rId13"/>
    <p:sldId id="271" r:id="rId14"/>
    <p:sldId id="272" r:id="rId15"/>
    <p:sldId id="305" r:id="rId16"/>
    <p:sldId id="303" r:id="rId17"/>
    <p:sldId id="304" r:id="rId18"/>
    <p:sldId id="306" r:id="rId19"/>
    <p:sldId id="289" r:id="rId20"/>
    <p:sldId id="290" r:id="rId21"/>
    <p:sldId id="291" r:id="rId22"/>
    <p:sldId id="292" r:id="rId23"/>
    <p:sldId id="275" r:id="rId24"/>
    <p:sldId id="266" r:id="rId25"/>
    <p:sldId id="301" r:id="rId26"/>
    <p:sldId id="302" r:id="rId27"/>
    <p:sldId id="268" r:id="rId28"/>
    <p:sldId id="295" r:id="rId29"/>
    <p:sldId id="276" r:id="rId30"/>
    <p:sldId id="269" r:id="rId31"/>
    <p:sldId id="296" r:id="rId32"/>
    <p:sldId id="297" r:id="rId33"/>
    <p:sldId id="277" r:id="rId34"/>
    <p:sldId id="298" r:id="rId35"/>
    <p:sldId id="299" r:id="rId36"/>
    <p:sldId id="300" r:id="rId37"/>
    <p:sldId id="278" r:id="rId38"/>
    <p:sldId id="293" r:id="rId39"/>
    <p:sldId id="294" r:id="rId40"/>
    <p:sldId id="30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03820061-E3CC-42A9-8330-98D9C26F3D1D}">
          <p14:sldIdLst>
            <p14:sldId id="256"/>
            <p14:sldId id="257"/>
          </p14:sldIdLst>
        </p14:section>
        <p14:section name="はじめに" id="{0598FECD-E93F-4FFB-AFEE-5DE91CA5738F}">
          <p14:sldIdLst>
            <p14:sldId id="273"/>
            <p14:sldId id="258"/>
            <p14:sldId id="279"/>
            <p14:sldId id="280"/>
            <p14:sldId id="282"/>
            <p14:sldId id="283"/>
          </p14:sldIdLst>
        </p14:section>
        <p14:section name="要素技術" id="{EE83B1E2-0330-4337-AB88-FC9E9652B20E}">
          <p14:sldIdLst>
            <p14:sldId id="274"/>
            <p14:sldId id="284"/>
            <p14:sldId id="285"/>
            <p14:sldId id="286"/>
            <p14:sldId id="271"/>
            <p14:sldId id="272"/>
            <p14:sldId id="305"/>
            <p14:sldId id="303"/>
            <p14:sldId id="304"/>
            <p14:sldId id="306"/>
            <p14:sldId id="289"/>
            <p14:sldId id="290"/>
            <p14:sldId id="291"/>
            <p14:sldId id="292"/>
          </p14:sldIdLst>
        </p14:section>
        <p14:section name="問題" id="{5DF14365-912A-421F-88AF-4ABB7DE19D81}">
          <p14:sldIdLst>
            <p14:sldId id="275"/>
            <p14:sldId id="266"/>
            <p14:sldId id="301"/>
            <p14:sldId id="302"/>
            <p14:sldId id="268"/>
            <p14:sldId id="295"/>
          </p14:sldIdLst>
        </p14:section>
        <p14:section name="実験１" id="{7193612D-D5C7-4CEE-8D90-11755AE6C4DA}">
          <p14:sldIdLst>
            <p14:sldId id="276"/>
            <p14:sldId id="269"/>
            <p14:sldId id="296"/>
            <p14:sldId id="297"/>
          </p14:sldIdLst>
        </p14:section>
        <p14:section name="実験2" id="{C2EA450A-6529-4ED3-82D8-59D81AEA30EC}">
          <p14:sldIdLst>
            <p14:sldId id="277"/>
            <p14:sldId id="298"/>
            <p14:sldId id="299"/>
            <p14:sldId id="300"/>
          </p14:sldIdLst>
        </p14:section>
        <p14:section name="まとめ" id="{5FBA91C0-6D67-487B-815A-0984769D4D87}">
          <p14:sldIdLst>
            <p14:sldId id="278"/>
            <p14:sldId id="293"/>
            <p14:sldId id="294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79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60"/>
  </p:normalViewPr>
  <p:slideViewPr>
    <p:cSldViewPr snapToGrid="0">
      <p:cViewPr>
        <p:scale>
          <a:sx n="100" d="100"/>
          <a:sy n="100" d="100"/>
        </p:scale>
        <p:origin x="1188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0FAFA-3A1B-48CF-91FE-AA87330BE1CA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587E7-E4E0-444A-8778-95544D21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00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機械学習の分野では深層学習モデルの改良によって</a:t>
            </a:r>
            <a:r>
              <a:rPr kumimoji="1" lang="en-US" altLang="ja-JP" dirty="0"/>
              <a:t>, </a:t>
            </a:r>
            <a:r>
              <a:rPr kumimoji="1" lang="ja-JP" altLang="en-US" dirty="0"/>
              <a:t>大きく性能が向上してきました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517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一方でモデルの設計は手作業で</a:t>
            </a:r>
            <a:r>
              <a:rPr kumimoji="1" lang="en-US" altLang="ja-JP" dirty="0"/>
              <a:t>, </a:t>
            </a:r>
            <a:r>
              <a:rPr kumimoji="1" lang="ja-JP" altLang="en-US" dirty="0"/>
              <a:t>性能を測るまでに長い学習時間が必要になります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12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設計に明確な指標がなく</a:t>
            </a:r>
            <a:r>
              <a:rPr kumimoji="1" lang="en-US" altLang="ja-JP" dirty="0"/>
              <a:t>, </a:t>
            </a:r>
            <a:r>
              <a:rPr kumimoji="1" lang="ja-JP" altLang="en-US" dirty="0"/>
              <a:t>性能との関係がブラックボックスであるため困難です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98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この問題を解決する技術としてニューラルネットワークの設計の自動化手法があります</a:t>
            </a:r>
            <a:r>
              <a:rPr kumimoji="1" lang="en-US" altLang="ja-JP" dirty="0"/>
              <a:t>.</a:t>
            </a:r>
          </a:p>
          <a:p>
            <a:r>
              <a:rPr kumimoji="1" lang="ja-JP" altLang="en-US" dirty="0"/>
              <a:t>～を自動化する</a:t>
            </a:r>
            <a:r>
              <a:rPr kumimoji="1" lang="en-US" altLang="ja-JP" dirty="0" err="1"/>
              <a:t>AutoML</a:t>
            </a:r>
            <a:r>
              <a:rPr kumimoji="1" lang="ja-JP" altLang="en-US" dirty="0" err="1"/>
              <a:t>のいち</a:t>
            </a:r>
            <a:r>
              <a:rPr kumimoji="1" lang="ja-JP" altLang="en-US" dirty="0"/>
              <a:t>分野です</a:t>
            </a:r>
            <a:r>
              <a:rPr kumimoji="1"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00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Neural Architecture Search(NAS)</a:t>
            </a:r>
            <a:r>
              <a:rPr kumimoji="1" lang="ja-JP" altLang="en-US" dirty="0"/>
              <a:t>と</a:t>
            </a:r>
            <a:r>
              <a:rPr lang="en-US" altLang="ja-JP" dirty="0"/>
              <a:t>Differentiable Architecture Search(DARTS)</a:t>
            </a:r>
            <a:r>
              <a:rPr lang="ja-JP" altLang="en-US" dirty="0"/>
              <a:t>の２つがあり</a:t>
            </a:r>
            <a:r>
              <a:rPr lang="en-US" altLang="ja-JP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より高速に計算できる</a:t>
            </a:r>
            <a:r>
              <a:rPr lang="en-US" altLang="ja-JP" dirty="0"/>
              <a:t>DARTS</a:t>
            </a:r>
            <a:r>
              <a:rPr lang="ja-JP" altLang="en-US" dirty="0"/>
              <a:t>が注目されています</a:t>
            </a:r>
            <a:r>
              <a:rPr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53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Neural Architecture Search(NAS)</a:t>
            </a:r>
            <a:r>
              <a:rPr lang="ja-JP" altLang="en-US" dirty="0"/>
              <a:t>はニューラルネットワークの構造が各層を表す設定の文字列で表現できることを利用して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766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可変長の出力に対応した</a:t>
            </a:r>
            <a:r>
              <a:rPr lang="en-US" altLang="ja-JP" sz="1200" dirty="0"/>
              <a:t>Recurrent Neural Network(RNN)</a:t>
            </a:r>
            <a:r>
              <a:rPr lang="ja-JP" altLang="en-US" sz="1200" dirty="0"/>
              <a:t>で設定を生成します</a:t>
            </a:r>
            <a:r>
              <a:rPr lang="en-US" altLang="ja-JP" sz="1200" dirty="0"/>
              <a:t>.</a:t>
            </a:r>
            <a:endParaRPr kumimoji="1" lang="en-US" altLang="ja-JP" sz="1200" dirty="0"/>
          </a:p>
          <a:p>
            <a:r>
              <a:rPr kumimoji="1" lang="ja-JP" altLang="en-US" sz="1200" dirty="0"/>
              <a:t>サンプリングしたアーキテクチャの性能から報酬を計算し</a:t>
            </a:r>
            <a:r>
              <a:rPr kumimoji="1" lang="en-US" altLang="ja-JP" sz="1200" dirty="0"/>
              <a:t>, </a:t>
            </a:r>
            <a:r>
              <a:rPr kumimoji="1" lang="ja-JP" altLang="en-US" sz="1200" dirty="0"/>
              <a:t>強化学習によってコントローラーと呼ばれる</a:t>
            </a:r>
            <a:r>
              <a:rPr kumimoji="1" lang="en-US" altLang="ja-JP" sz="1200" dirty="0"/>
              <a:t>RNN</a:t>
            </a:r>
            <a:r>
              <a:rPr kumimoji="1" lang="ja-JP" altLang="en-US" sz="1200" dirty="0"/>
              <a:t>を訓練します</a:t>
            </a:r>
            <a:r>
              <a:rPr kumimoji="1" lang="en-US" altLang="ja-JP" sz="1200" dirty="0"/>
              <a:t>.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06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コントローラーの出力からサンプリングしたアーキテクチャは子ネットワークとして</a:t>
            </a:r>
            <a:r>
              <a:rPr kumimoji="1" lang="en-US" altLang="ja-JP" dirty="0"/>
              <a:t>, </a:t>
            </a:r>
            <a:r>
              <a:rPr kumimoji="1" lang="ja-JP" altLang="en-US" dirty="0"/>
              <a:t>レイヤーの重みを１から学習します</a:t>
            </a:r>
            <a:r>
              <a:rPr kumimoji="1" lang="en-US" altLang="ja-JP" dirty="0"/>
              <a:t>.</a:t>
            </a:r>
          </a:p>
          <a:p>
            <a:r>
              <a:rPr kumimoji="1" lang="ja-JP" altLang="en-US" dirty="0"/>
              <a:t>したがって２重の最適化問題となり学習には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で</a:t>
            </a:r>
            <a:r>
              <a:rPr kumimoji="1" lang="en-US" altLang="ja-JP" dirty="0"/>
              <a:t>3000</a:t>
            </a:r>
            <a:r>
              <a:rPr kumimoji="1" lang="ja-JP" altLang="en-US" dirty="0"/>
              <a:t>日に相当する計算コストが必要になるという問題点があります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3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ショートカットの意味＋多すぎると逆にあれになると予想される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88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CC6C-0BCA-49E7-9502-D3CF83D28DEA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2961-CEA8-40E3-8834-973664243B95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06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93CA-8B37-445A-89D4-B01F387DE081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18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97E6-87F3-4396-8251-710D4A6599E0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8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3E01-108C-48AE-A4C2-19397A8CB9D7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9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97AF-5112-4964-AAFB-A3FABC008EAC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16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2E5-5BFD-4592-911E-92A68179C662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1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52F3-5492-4130-A242-4A72A33D3831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4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4D4D-1537-4317-B85A-7FF8A83D020D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74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ADC16A3-AE2D-4A2B-A857-2C1BC6DF0707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47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FC5C-7EB5-41FF-83D7-A66B170C131F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82" y="231067"/>
            <a:ext cx="7660178" cy="1026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661049"/>
            <a:ext cx="7543801" cy="4531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  <a:r>
              <a:rPr lang="en-US" altLang="ja-JP" dirty="0"/>
              <a:t>ABC?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845B85-1C77-4A11-A428-E7F2B0C1EFBD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304739FC-810C-4CDC-B60F-21F1951FBC6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981075" y="1280645"/>
            <a:ext cx="7389294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7789037-964F-48D8-8B1D-D5E6A116E2AE}"/>
              </a:ext>
            </a:extLst>
          </p:cNvPr>
          <p:cNvCxnSpPr>
            <a:cxnSpLocks/>
          </p:cNvCxnSpPr>
          <p:nvPr userDrawn="1"/>
        </p:nvCxnSpPr>
        <p:spPr>
          <a:xfrm>
            <a:off x="812800" y="1280645"/>
            <a:ext cx="1682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Tx/>
        <a:buNone/>
        <a:defRPr kumimoji="1" sz="36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32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22D14-E18C-41C8-AF6C-BED5B538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>
                <a:solidFill>
                  <a:schemeClr val="accent1"/>
                </a:solidFill>
              </a:rPr>
              <a:t>DARTS</a:t>
            </a:r>
            <a:r>
              <a:rPr lang="ja-JP" altLang="en-US" sz="4800" dirty="0"/>
              <a:t>を</a:t>
            </a:r>
            <a:r>
              <a:rPr lang="ja-JP" altLang="en-US" sz="5400" dirty="0"/>
              <a:t>用いた</a:t>
            </a:r>
            <a:r>
              <a:rPr lang="en-US" altLang="ja-JP" sz="5400" dirty="0"/>
              <a:t>VGG</a:t>
            </a:r>
            <a:r>
              <a:rPr lang="ja-JP" altLang="en-US" sz="4800" dirty="0"/>
              <a:t>の</a:t>
            </a:r>
            <a:br>
              <a:rPr lang="en-US" altLang="ja-JP" sz="5400" dirty="0"/>
            </a:br>
            <a:r>
              <a:rPr lang="ja-JP" altLang="en-US" sz="5400" dirty="0"/>
              <a:t>ショートカット探索</a:t>
            </a:r>
            <a:r>
              <a:rPr lang="ja-JP" altLang="en-US" sz="4800" dirty="0"/>
              <a:t>と</a:t>
            </a:r>
            <a:br>
              <a:rPr lang="en-US" altLang="ja-JP" sz="5400" dirty="0"/>
            </a:br>
            <a:r>
              <a:rPr lang="en-US" altLang="ja-JP" sz="5400" dirty="0"/>
              <a:t>GA</a:t>
            </a:r>
            <a:r>
              <a:rPr lang="ja-JP" altLang="en-US" sz="4800" dirty="0"/>
              <a:t>による</a:t>
            </a:r>
            <a:r>
              <a:rPr lang="ja-JP" altLang="en-US" sz="5400" dirty="0"/>
              <a:t>改良</a:t>
            </a:r>
            <a:endParaRPr kumimoji="1" lang="ja-JP" altLang="en-US" sz="5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DAF2AC-D1A2-442E-AFB3-AD14C2D04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ソフトウェアシステム研究グループ</a:t>
            </a:r>
            <a:endParaRPr lang="en-US" altLang="ja-JP" dirty="0"/>
          </a:p>
          <a:p>
            <a:r>
              <a:rPr kumimoji="1" lang="en-US" altLang="ja-JP" dirty="0"/>
              <a:t>B4</a:t>
            </a:r>
            <a:r>
              <a:rPr lang="ja-JP" altLang="en-US" dirty="0"/>
              <a:t>  </a:t>
            </a:r>
            <a:r>
              <a:rPr kumimoji="1" lang="ja-JP" altLang="en-US" dirty="0"/>
              <a:t>杉山 竜弥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987A49-C532-48E2-8BEB-797F8C4F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45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1474378"/>
          </a:xfrm>
        </p:spPr>
        <p:txBody>
          <a:bodyPr>
            <a:normAutofit/>
          </a:bodyPr>
          <a:lstStyle/>
          <a:p>
            <a:r>
              <a:rPr lang="ja-JP" altLang="en-US" dirty="0"/>
              <a:t>ニューラルネットワークの構造</a:t>
            </a:r>
            <a:endParaRPr lang="en-US" altLang="ja-JP" dirty="0"/>
          </a:p>
          <a:p>
            <a:r>
              <a:rPr lang="ja-JP" altLang="en-US" dirty="0"/>
              <a:t>を設定の文字列で表現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4" descr="Deep Learning VGG">
            <a:extLst>
              <a:ext uri="{FF2B5EF4-FFF2-40B4-BE49-F238E27FC236}">
                <a16:creationId xmlns:a16="http://schemas.microsoft.com/office/drawing/2014/main" id="{EFDF56AC-D9B4-4107-9B40-A0DD1B609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91" y="3760656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次の値と等しい 15">
            <a:extLst>
              <a:ext uri="{FF2B5EF4-FFF2-40B4-BE49-F238E27FC236}">
                <a16:creationId xmlns:a16="http://schemas.microsoft.com/office/drawing/2014/main" id="{621F2FFB-B03B-4714-B94A-6C2FE1AC07E9}"/>
              </a:ext>
            </a:extLst>
          </p:cNvPr>
          <p:cNvSpPr/>
          <p:nvPr/>
        </p:nvSpPr>
        <p:spPr>
          <a:xfrm>
            <a:off x="4461216" y="4252294"/>
            <a:ext cx="861133" cy="617561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41B5DDD-D242-4D79-990B-8EC555D4CCF1}"/>
              </a:ext>
            </a:extLst>
          </p:cNvPr>
          <p:cNvGrpSpPr/>
          <p:nvPr/>
        </p:nvGrpSpPr>
        <p:grpSpPr>
          <a:xfrm>
            <a:off x="6031069" y="3503435"/>
            <a:ext cx="1717102" cy="2105116"/>
            <a:chOff x="5928679" y="3494557"/>
            <a:chExt cx="1717102" cy="2105116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4B05788A-CF6E-4672-A85A-6EC1C6532C40}"/>
                </a:ext>
              </a:extLst>
            </p:cNvPr>
            <p:cNvGrpSpPr/>
            <p:nvPr/>
          </p:nvGrpSpPr>
          <p:grpSpPr>
            <a:xfrm>
              <a:off x="5928679" y="3494557"/>
              <a:ext cx="1708224" cy="2105116"/>
              <a:chOff x="5795514" y="3496692"/>
              <a:chExt cx="2003224" cy="2599040"/>
            </a:xfrm>
          </p:grpSpPr>
          <p:sp>
            <p:nvSpPr>
              <p:cNvPr id="19" name="フローチャート: カード 18">
                <a:extLst>
                  <a:ext uri="{FF2B5EF4-FFF2-40B4-BE49-F238E27FC236}">
                    <a16:creationId xmlns:a16="http://schemas.microsoft.com/office/drawing/2014/main" id="{88F92FCB-060E-47C1-A578-0557563AAF4A}"/>
                  </a:ext>
                </a:extLst>
              </p:cNvPr>
              <p:cNvSpPr/>
              <p:nvPr/>
            </p:nvSpPr>
            <p:spPr>
              <a:xfrm>
                <a:off x="5795514" y="3496692"/>
                <a:ext cx="2003224" cy="2599040"/>
              </a:xfrm>
              <a:prstGeom prst="flowChartPunchedCar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360000" tIns="0" rIns="180000" bIns="360000" rtlCol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sz="1200" dirty="0">
                  <a:latin typeface="Bahnschrift SemiBold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直角三角形 17">
                <a:extLst>
                  <a:ext uri="{FF2B5EF4-FFF2-40B4-BE49-F238E27FC236}">
                    <a16:creationId xmlns:a16="http://schemas.microsoft.com/office/drawing/2014/main" id="{27B689CB-272F-4DB5-B2AD-76A26B9A43DD}"/>
                  </a:ext>
                </a:extLst>
              </p:cNvPr>
              <p:cNvSpPr/>
              <p:nvPr/>
            </p:nvSpPr>
            <p:spPr>
              <a:xfrm rot="16200000">
                <a:off x="5754685" y="3558995"/>
                <a:ext cx="482759" cy="401099"/>
              </a:xfrm>
              <a:prstGeom prst="rt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F6227F1-2FD1-4946-A490-8411897B0566}"/>
                </a:ext>
              </a:extLst>
            </p:cNvPr>
            <p:cNvSpPr/>
            <p:nvPr/>
          </p:nvSpPr>
          <p:spPr>
            <a:xfrm>
              <a:off x="6108573" y="3794519"/>
              <a:ext cx="1537208" cy="15813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Filter Height : 3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Filter Width : 3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Stride Height : 1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Stride Width : 1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Anchor Point : 0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100" dirty="0">
                  <a:solidFill>
                    <a:schemeClr val="bg1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Number of Filters : 64</a:t>
              </a:r>
              <a:endParaRPr lang="ja-JP" altLang="en-US" sz="1100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3A6AD21-084E-492E-A114-CD0C6D792E45}"/>
              </a:ext>
            </a:extLst>
          </p:cNvPr>
          <p:cNvSpPr/>
          <p:nvPr/>
        </p:nvSpPr>
        <p:spPr>
          <a:xfrm>
            <a:off x="2199637" y="560855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構造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8064880-AEE5-4698-8F77-235663BDEAAC}"/>
              </a:ext>
            </a:extLst>
          </p:cNvPr>
          <p:cNvSpPr/>
          <p:nvPr/>
        </p:nvSpPr>
        <p:spPr>
          <a:xfrm>
            <a:off x="6100351" y="572356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設定の文字列</a:t>
            </a:r>
          </a:p>
        </p:txBody>
      </p:sp>
    </p:spTree>
    <p:extLst>
      <p:ext uri="{BB962C8B-B14F-4D97-AF65-F5344CB8AC3E}">
        <p14:creationId xmlns:p14="http://schemas.microsoft.com/office/powerpoint/2010/main" val="196292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2336294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この文字列を生成する</a:t>
            </a:r>
          </a:p>
          <a:p>
            <a:r>
              <a:rPr lang="en-US" altLang="ja-JP" sz="3200" dirty="0"/>
              <a:t>Recurrent Neural Network(RNN)</a:t>
            </a:r>
            <a:r>
              <a:rPr lang="ja-JP" altLang="en-US" sz="3200" dirty="0"/>
              <a:t>を</a:t>
            </a:r>
          </a:p>
          <a:p>
            <a:r>
              <a:rPr lang="ja-JP" altLang="en-US" sz="3200" dirty="0"/>
              <a:t>強化学習で訓練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A Survey on Neural Architecture Search | by Hiroki Sakuma | Medium">
            <a:extLst>
              <a:ext uri="{FF2B5EF4-FFF2-40B4-BE49-F238E27FC236}">
                <a16:creationId xmlns:a16="http://schemas.microsoft.com/office/drawing/2014/main" id="{32E0A9D4-6BD2-43BD-AADC-67ADD8E62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97" y="3676514"/>
            <a:ext cx="6354605" cy="22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93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EF8-2612-4359-9850-09E978F5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Neural Architecture Search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C36E0-8479-42F3-93D3-0D97D61D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97982"/>
            <a:ext cx="7543801" cy="157275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子ネットワークを１から学習</a:t>
            </a:r>
            <a:endParaRPr kumimoji="1" lang="en-US" altLang="ja-JP" dirty="0"/>
          </a:p>
          <a:p>
            <a:r>
              <a:rPr lang="ja-JP" altLang="en-US" dirty="0"/>
              <a:t>＝学習に </a:t>
            </a:r>
            <a:r>
              <a:rPr lang="en-US" altLang="ja-JP" b="1" dirty="0">
                <a:solidFill>
                  <a:schemeClr val="accent1"/>
                </a:solidFill>
              </a:rPr>
              <a:t>3000 GPU days </a:t>
            </a:r>
            <a:r>
              <a:rPr lang="ja-JP" altLang="en-US" dirty="0"/>
              <a:t>かかる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4ED43B-7FAE-4BDC-BEF6-8A04D0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98D59A6-B6E0-4901-B8F2-7ECFE3154B3F}"/>
              </a:ext>
            </a:extLst>
          </p:cNvPr>
          <p:cNvSpPr/>
          <p:nvPr/>
        </p:nvSpPr>
        <p:spPr>
          <a:xfrm>
            <a:off x="706582" y="6353489"/>
            <a:ext cx="732111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Barret </a:t>
            </a:r>
            <a:r>
              <a:rPr lang="en-US" altLang="ja-JP" sz="1400" dirty="0" err="1">
                <a:solidFill>
                  <a:schemeClr val="bg1"/>
                </a:solidFill>
              </a:rPr>
              <a:t>Zoph</a:t>
            </a:r>
            <a:r>
              <a:rPr lang="en-US" altLang="ja-JP" sz="1400" dirty="0">
                <a:solidFill>
                  <a:schemeClr val="bg1"/>
                </a:solidFill>
              </a:rPr>
              <a:t> and Quoc V. Le. Neural architecture search with reinforcement learning. abs/1611.01578, 2016. 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8194" name="Picture 2" descr="Paper Summary] Neural Architecture Search With Reinforcement Learning | by  Cheng-Han Lee (Steven) | Medium">
            <a:extLst>
              <a:ext uri="{FF2B5EF4-FFF2-40B4-BE49-F238E27FC236}">
                <a16:creationId xmlns:a16="http://schemas.microsoft.com/office/drawing/2014/main" id="{F7B71946-8726-466B-A239-D4731EAFD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45" y="3509805"/>
            <a:ext cx="5266109" cy="250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34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微分可能なアーキテクチャ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sz="4000" dirty="0">
                <a:solidFill>
                  <a:schemeClr val="accent2"/>
                </a:solidFill>
              </a:rPr>
              <a:t>勾配降下法</a:t>
            </a:r>
            <a:r>
              <a:rPr lang="ja-JP" altLang="en-US" sz="4000" dirty="0"/>
              <a:t>を使用</a:t>
            </a:r>
            <a:endParaRPr lang="en-US" altLang="ja-JP" sz="4000" dirty="0"/>
          </a:p>
          <a:p>
            <a:r>
              <a:rPr lang="ja-JP" altLang="en-US" sz="4000" dirty="0"/>
              <a:t>効率的な探索手法</a:t>
            </a:r>
            <a:endParaRPr kumimoji="1" lang="ja-JP" altLang="en-US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A06154-6A2A-402D-9A65-86A5194CBFBF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1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164370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ja-JP" altLang="en-US" dirty="0"/>
              <a:t>すべての演算子候補を同時に学習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辺ごとに最適な演算子を決定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5ABD04-015A-4800-AF90-CE8D269A12DF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2" descr="Differentiable Architecture Search for RNN with fastai | by HOANG Bao Tin |  Towards Data Science">
            <a:extLst>
              <a:ext uri="{FF2B5EF4-FFF2-40B4-BE49-F238E27FC236}">
                <a16:creationId xmlns:a16="http://schemas.microsoft.com/office/drawing/2014/main" id="{8CF04AA4-6091-4553-9C7E-7C6770F41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581" y="3694370"/>
            <a:ext cx="6494838" cy="237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14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95832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混合演算子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15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A2FDDD9F-736B-4CAF-89DC-01ADC1321B2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671888" y="2528888"/>
          <a:ext cx="18002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ビットマップ イメージ" r:id="rId3" imgW="1800360" imgH="1800360" progId="Paint.Picture">
                  <p:embed/>
                </p:oleObj>
              </mc:Choice>
              <mc:Fallback>
                <p:oleObj name="ビットマップ イメージ" r:id="rId3" imgW="1800360" imgH="1800360" progId="Paint.Picture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A2FDDD9F-736B-4CAF-89DC-01ADC1321B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1888" y="2528888"/>
                        <a:ext cx="1800225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3897165F-F58B-4837-942E-43C83DCC8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68" y="2829000"/>
            <a:ext cx="6352381" cy="1200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5ABD04-015A-4800-AF90-CE8D269A12DF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BD378D7-A653-4888-9B90-C724296D7296}"/>
                  </a:ext>
                </a:extLst>
              </p:cNvPr>
              <p:cNvSpPr txBox="1"/>
              <p:nvPr/>
            </p:nvSpPr>
            <p:spPr>
              <a:xfrm>
                <a:off x="5124069" y="4738769"/>
                <a:ext cx="348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BD378D7-A653-4888-9B90-C724296D7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69" y="4738769"/>
                <a:ext cx="34804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6972DB-146E-40DF-BFE7-BF418FD675A7}"/>
                  </a:ext>
                </a:extLst>
              </p:cNvPr>
              <p:cNvSpPr txBox="1"/>
              <p:nvPr/>
            </p:nvSpPr>
            <p:spPr>
              <a:xfrm>
                <a:off x="1418668" y="4738769"/>
                <a:ext cx="3010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6972DB-146E-40DF-BFE7-BF418FD67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68" y="4738769"/>
                <a:ext cx="30104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C1CA4F-EE2D-40D4-A679-9D581F7EB626}"/>
                  </a:ext>
                </a:extLst>
              </p:cNvPr>
              <p:cNvSpPr txBox="1"/>
              <p:nvPr/>
            </p:nvSpPr>
            <p:spPr>
              <a:xfrm>
                <a:off x="3230373" y="4738769"/>
                <a:ext cx="298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C1CA4F-EE2D-40D4-A679-9D581F7EB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373" y="4738769"/>
                <a:ext cx="29803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84471E5-E57F-4F39-AC86-2541799311C0}"/>
                  </a:ext>
                </a:extLst>
              </p:cNvPr>
              <p:cNvSpPr txBox="1"/>
              <p:nvPr/>
            </p:nvSpPr>
            <p:spPr>
              <a:xfrm>
                <a:off x="1418668" y="5448538"/>
                <a:ext cx="3250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84471E5-E57F-4F39-AC86-254179931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68" y="5448538"/>
                <a:ext cx="32508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D38DEE25-6DD9-4254-92C1-D240B06CD8E4}"/>
              </a:ext>
            </a:extLst>
          </p:cNvPr>
          <p:cNvSpPr txBox="1">
            <a:spLocks/>
          </p:cNvSpPr>
          <p:nvPr/>
        </p:nvSpPr>
        <p:spPr>
          <a:xfrm>
            <a:off x="1799666" y="4878085"/>
            <a:ext cx="1159352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特徴量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B448FF70-EC4D-4F67-B950-C491F720E4B6}"/>
              </a:ext>
            </a:extLst>
          </p:cNvPr>
          <p:cNvSpPr txBox="1">
            <a:spLocks/>
          </p:cNvSpPr>
          <p:nvPr/>
        </p:nvSpPr>
        <p:spPr>
          <a:xfrm>
            <a:off x="3601127" y="4878085"/>
            <a:ext cx="1295063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演算子</a:t>
            </a: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D2074A10-A125-426D-845D-84DAB15A8202}"/>
              </a:ext>
            </a:extLst>
          </p:cNvPr>
          <p:cNvSpPr txBox="1">
            <a:spLocks/>
          </p:cNvSpPr>
          <p:nvPr/>
        </p:nvSpPr>
        <p:spPr>
          <a:xfrm>
            <a:off x="5593146" y="4878084"/>
            <a:ext cx="2324207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演算子候補集合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7E8FBDAA-EE16-4843-B4BC-3AE560CA6B19}"/>
              </a:ext>
            </a:extLst>
          </p:cNvPr>
          <p:cNvSpPr txBox="1">
            <a:spLocks/>
          </p:cNvSpPr>
          <p:nvPr/>
        </p:nvSpPr>
        <p:spPr>
          <a:xfrm>
            <a:off x="1799666" y="5586896"/>
            <a:ext cx="5788430" cy="4044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演算子の重み ＝ アーキテクチャ変数</a:t>
            </a:r>
          </a:p>
        </p:txBody>
      </p:sp>
    </p:spTree>
    <p:extLst>
      <p:ext uri="{BB962C8B-B14F-4D97-AF65-F5344CB8AC3E}">
        <p14:creationId xmlns:p14="http://schemas.microsoft.com/office/powerpoint/2010/main" val="361775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F8401B-29A8-461B-9A1D-E98E8F2DF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ja-JP" dirty="0"/>
                  <a:t>DARTS</a:t>
                </a:r>
                <a:r>
                  <a:rPr lang="ja-JP" altLang="en-US" dirty="0"/>
                  <a:t>の利点</a:t>
                </a:r>
                <a:endParaRPr lang="en-US" altLang="ja-JP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dirty="0"/>
                  <a:t>NAS 		3000 GPU days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ja-JP" dirty="0"/>
                  <a:t>DARTS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	3.3 GPU days</a:t>
                </a:r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ja-JP" altLang="en-US" dirty="0"/>
                  <a:t> の同時学習による高速化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F8401B-29A8-461B-9A1D-E98E8F2DF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84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23394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ネットワークの構造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セルを重ねたモデル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各ノードは２つ演算子エッジを持つ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10244" name="Picture 4" descr="RobustDARTS">
            <a:extLst>
              <a:ext uri="{FF2B5EF4-FFF2-40B4-BE49-F238E27FC236}">
                <a16:creationId xmlns:a16="http://schemas.microsoft.com/office/drawing/2014/main" id="{F6D42515-B3D7-49E6-B34A-0DEF899B3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6" r="75833" b="25207"/>
          <a:stretch/>
        </p:blipFill>
        <p:spPr bwMode="auto">
          <a:xfrm>
            <a:off x="2538932" y="3927011"/>
            <a:ext cx="4066136" cy="2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256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Differentiable Architecture Search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23394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DARTS</a:t>
            </a:r>
            <a:r>
              <a:rPr lang="ja-JP" altLang="en-US" dirty="0"/>
              <a:t>の構造制限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大局的な構造が固定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エッジ数が固定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F0EC-8862-4723-B8FB-103DA30C92A6}"/>
              </a:ext>
            </a:extLst>
          </p:cNvPr>
          <p:cNvSpPr/>
          <p:nvPr/>
        </p:nvSpPr>
        <p:spPr>
          <a:xfrm>
            <a:off x="706581" y="6363837"/>
            <a:ext cx="688151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chemeClr val="bg1"/>
                </a:solidFill>
              </a:rPr>
              <a:t>Hanxiao</a:t>
            </a:r>
            <a:r>
              <a:rPr lang="en-US" altLang="ja-JP" sz="1400" dirty="0">
                <a:solidFill>
                  <a:schemeClr val="bg1"/>
                </a:solidFill>
              </a:rPr>
              <a:t> Liu, Karen Simonyan, and </a:t>
            </a:r>
            <a:r>
              <a:rPr lang="en-US" altLang="ja-JP" sz="1400" dirty="0" err="1">
                <a:solidFill>
                  <a:schemeClr val="bg1"/>
                </a:solidFill>
              </a:rPr>
              <a:t>Yiming</a:t>
            </a:r>
            <a:r>
              <a:rPr lang="en-US" altLang="ja-JP" sz="1400" dirty="0">
                <a:solidFill>
                  <a:schemeClr val="bg1"/>
                </a:solidFill>
              </a:rPr>
              <a:t> Yang. DARTS: differentiable architecture search. abs/1806.09055, 2018.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10244" name="Picture 4" descr="RobustDARTS">
            <a:extLst>
              <a:ext uri="{FF2B5EF4-FFF2-40B4-BE49-F238E27FC236}">
                <a16:creationId xmlns:a16="http://schemas.microsoft.com/office/drawing/2014/main" id="{F6D42515-B3D7-49E6-B34A-0DEF899B3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6" r="75833" b="25207"/>
          <a:stretch/>
        </p:blipFill>
        <p:spPr bwMode="auto">
          <a:xfrm>
            <a:off x="2538932" y="3927011"/>
            <a:ext cx="4066136" cy="2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26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248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要素技術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問題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手法１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手法２</a:t>
            </a:r>
            <a:r>
              <a:rPr lang="en-US" altLang="ja-JP" dirty="0"/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319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28A035-02A1-4EEF-AF74-548A68EF359B}"/>
              </a:ext>
            </a:extLst>
          </p:cNvPr>
          <p:cNvSpPr/>
          <p:nvPr/>
        </p:nvSpPr>
        <p:spPr>
          <a:xfrm>
            <a:off x="4671056" y="5072088"/>
            <a:ext cx="40390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メイリオ" panose="020B0604030504040204" pitchFamily="50" charset="-128"/>
              </a:rPr>
              <a:t>適応度の高い個体が</a:t>
            </a:r>
            <a:endParaRPr kumimoji="1" lang="en-US" altLang="ja-JP" sz="3200" dirty="0">
              <a:solidFill>
                <a:schemeClr val="accent2"/>
              </a:solidFill>
              <a:latin typeface="メイリオ" panose="020B0604030504040204" pitchFamily="50" charset="-128"/>
            </a:endParaRPr>
          </a:p>
          <a:p>
            <a:r>
              <a:rPr kumimoji="1" lang="ja-JP" altLang="en-US" sz="3200" dirty="0">
                <a:solidFill>
                  <a:schemeClr val="accent2"/>
                </a:solidFill>
                <a:latin typeface="メイリオ" panose="020B0604030504040204" pitchFamily="50" charset="-128"/>
              </a:rPr>
              <a:t>生き残る</a:t>
            </a:r>
            <a:endParaRPr lang="ja-JP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91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0885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0895-3766-4D08-B520-FA861FE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Genetic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C35AA-F762-4704-A5C9-DCB23C77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1253601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生物の進化の仕組みを模倣した最適化手法</a:t>
            </a:r>
            <a:endParaRPr lang="en-US" altLang="ja-JP" sz="2800" dirty="0"/>
          </a:p>
          <a:p>
            <a:r>
              <a:rPr lang="ja-JP" altLang="en-US" dirty="0"/>
              <a:t>解候補を遺伝子の持つ個体として表現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181D3-7262-47C2-8302-F138D11F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E21F05C-BCB3-4785-B43D-E536B158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649136"/>
            <a:ext cx="1533525" cy="134302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373FC50-D476-494C-9ABC-E075ED81F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5" y="3649135"/>
            <a:ext cx="1533525" cy="134302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D003F-DB52-4E7C-835A-81551AA4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91" y="3649133"/>
            <a:ext cx="1533525" cy="134302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F3EFB0C-9C9B-4C0F-B1DA-983649B64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07" y="3649132"/>
            <a:ext cx="1533525" cy="1343025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C6F6B183-11E3-4C1C-96F5-0394E46AC6BC}"/>
              </a:ext>
            </a:extLst>
          </p:cNvPr>
          <p:cNvSpPr txBox="1">
            <a:spLocks/>
          </p:cNvSpPr>
          <p:nvPr/>
        </p:nvSpPr>
        <p:spPr>
          <a:xfrm>
            <a:off x="667463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初期個体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5935D8B-E931-4FCF-93D6-719E11B40DC7}"/>
              </a:ext>
            </a:extLst>
          </p:cNvPr>
          <p:cNvSpPr txBox="1">
            <a:spLocks/>
          </p:cNvSpPr>
          <p:nvPr/>
        </p:nvSpPr>
        <p:spPr>
          <a:xfrm>
            <a:off x="2664379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評価・選択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3B3E656D-7516-49B0-AF7A-4DB93A806D37}"/>
              </a:ext>
            </a:extLst>
          </p:cNvPr>
          <p:cNvSpPr txBox="1">
            <a:spLocks/>
          </p:cNvSpPr>
          <p:nvPr/>
        </p:nvSpPr>
        <p:spPr>
          <a:xfrm>
            <a:off x="4661295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交叉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9BA4DDDD-AF4D-4034-A1D0-3B0D543179A8}"/>
              </a:ext>
            </a:extLst>
          </p:cNvPr>
          <p:cNvSpPr txBox="1">
            <a:spLocks/>
          </p:cNvSpPr>
          <p:nvPr/>
        </p:nvSpPr>
        <p:spPr>
          <a:xfrm>
            <a:off x="6658211" y="5299600"/>
            <a:ext cx="1844516" cy="53922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800" dirty="0">
                <a:latin typeface="Yu Gothic UI Light" panose="020B0300000000000000" pitchFamily="50" charset="-128"/>
                <a:ea typeface="Yu Gothic UI Light" panose="020B0300000000000000" pitchFamily="50" charset="-128"/>
              </a:rPr>
              <a:t>突然変異</a:t>
            </a:r>
            <a:endParaRPr lang="en-US" altLang="ja-JP" sz="2800" dirty="0"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A6931A-2113-4D6B-B8AB-D3DEFA86FA0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583552" y="1518867"/>
            <a:ext cx="3" cy="3993832"/>
          </a:xfrm>
          <a:prstGeom prst="bentConnector3">
            <a:avLst>
              <a:gd name="adj1" fmla="val -76200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72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問題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836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DARTS</a:t>
            </a:r>
            <a:r>
              <a:rPr lang="ja-JP" altLang="en-US" dirty="0"/>
              <a:t>の問題点：構造的制限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4000" dirty="0"/>
              <a:t>ネットワーク構造を探索</a:t>
            </a:r>
            <a:endParaRPr lang="en-US" altLang="ja-JP" sz="4000" dirty="0"/>
          </a:p>
          <a:p>
            <a:r>
              <a:rPr lang="en-US" altLang="ja-JP" dirty="0"/>
              <a:t>(</a:t>
            </a:r>
            <a:r>
              <a:rPr lang="ja-JP" altLang="en-US" dirty="0"/>
              <a:t>演算子は固定</a:t>
            </a:r>
            <a:r>
              <a:rPr lang="en-US" altLang="ja-JP" dirty="0"/>
              <a:t>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504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1305636"/>
          </a:xfrm>
        </p:spPr>
        <p:txBody>
          <a:bodyPr>
            <a:normAutofit/>
          </a:bodyPr>
          <a:lstStyle/>
          <a:p>
            <a:r>
              <a:rPr lang="en-US" altLang="ja-JP" dirty="0"/>
              <a:t>VGG19</a:t>
            </a:r>
            <a:r>
              <a:rPr lang="ja-JP" altLang="en-US" dirty="0"/>
              <a:t>のショートカット接続を探索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sz="2800" dirty="0"/>
              <a:t>16</a:t>
            </a:r>
            <a:r>
              <a:rPr lang="ja-JP" altLang="en-US" sz="2800" dirty="0"/>
              <a:t>層の畳み込み層</a:t>
            </a:r>
            <a:r>
              <a:rPr lang="en-US" altLang="ja-JP" sz="2800" dirty="0"/>
              <a:t>, 3</a:t>
            </a:r>
            <a:r>
              <a:rPr lang="ja-JP" altLang="en-US" sz="2800" dirty="0"/>
              <a:t>層の線形結合層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06FFED-44B2-43E7-941C-E324D0D076A0}"/>
              </a:ext>
            </a:extLst>
          </p:cNvPr>
          <p:cNvSpPr/>
          <p:nvPr/>
        </p:nvSpPr>
        <p:spPr>
          <a:xfrm>
            <a:off x="134302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A7B7A8-78E2-487A-9EC9-F08BC2E5235A}"/>
              </a:ext>
            </a:extLst>
          </p:cNvPr>
          <p:cNvSpPr/>
          <p:nvPr/>
        </p:nvSpPr>
        <p:spPr>
          <a:xfrm>
            <a:off x="31146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4A8A3E-DF5C-4C6F-809F-5F9E1928DF73}"/>
              </a:ext>
            </a:extLst>
          </p:cNvPr>
          <p:cNvSpPr/>
          <p:nvPr/>
        </p:nvSpPr>
        <p:spPr>
          <a:xfrm>
            <a:off x="4886325" y="4269712"/>
            <a:ext cx="1076325" cy="7239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A0E277-5883-4F1A-9F07-D24B45230A6D}"/>
              </a:ext>
            </a:extLst>
          </p:cNvPr>
          <p:cNvSpPr/>
          <p:nvPr/>
        </p:nvSpPr>
        <p:spPr>
          <a:xfrm>
            <a:off x="66579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C7176E0-3C13-4236-B469-974DDDAD9E1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193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A0EC95A-C813-429D-8A4E-3C5888519A0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9100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33F8787-044A-4B77-9930-4E34AF8FA3D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9626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942BE07-115E-492B-8632-0609ECEFA082}"/>
              </a:ext>
            </a:extLst>
          </p:cNvPr>
          <p:cNvSpPr/>
          <p:nvPr/>
        </p:nvSpPr>
        <p:spPr>
          <a:xfrm>
            <a:off x="822959" y="5884251"/>
            <a:ext cx="419100" cy="281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C6D3616-CF9C-412E-9750-6988BF2F2F21}"/>
              </a:ext>
            </a:extLst>
          </p:cNvPr>
          <p:cNvCxnSpPr/>
          <p:nvPr/>
        </p:nvCxnSpPr>
        <p:spPr>
          <a:xfrm>
            <a:off x="2723196" y="6025187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3EF1F4F-E9CA-4E8D-8324-C707C596B238}"/>
              </a:ext>
            </a:extLst>
          </p:cNvPr>
          <p:cNvSpPr/>
          <p:nvPr/>
        </p:nvSpPr>
        <p:spPr>
          <a:xfrm>
            <a:off x="1389577" y="583274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特徴</a:t>
            </a:r>
            <a:endParaRPr lang="ja-JP" altLang="en-US" sz="12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BB3056F-3CD7-48AB-9872-818A237FBBFC}"/>
              </a:ext>
            </a:extLst>
          </p:cNvPr>
          <p:cNvSpPr/>
          <p:nvPr/>
        </p:nvSpPr>
        <p:spPr>
          <a:xfrm>
            <a:off x="3504484" y="583274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畳み込み層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1130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0F520-70E3-45C3-AEF7-51C9692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ネットワーク構造の探索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CD2-83BF-462B-A204-B2B7181D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1305636"/>
          </a:xfrm>
        </p:spPr>
        <p:txBody>
          <a:bodyPr>
            <a:normAutofit/>
          </a:bodyPr>
          <a:lstStyle/>
          <a:p>
            <a:r>
              <a:rPr lang="en-US" altLang="ja-JP" dirty="0"/>
              <a:t>VGG19</a:t>
            </a:r>
            <a:r>
              <a:rPr lang="ja-JP" altLang="en-US" dirty="0"/>
              <a:t>のショートカット接続を探索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sz="2800" dirty="0"/>
              <a:t>16</a:t>
            </a:r>
            <a:r>
              <a:rPr lang="ja-JP" altLang="en-US" sz="2800" dirty="0"/>
              <a:t>層の畳み込み層</a:t>
            </a:r>
            <a:r>
              <a:rPr lang="en-US" altLang="ja-JP" sz="2800" dirty="0"/>
              <a:t>, 3</a:t>
            </a:r>
            <a:r>
              <a:rPr lang="ja-JP" altLang="en-US" sz="2800" dirty="0"/>
              <a:t>層の線形結合層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CFDDE-C34B-4CA8-835B-13BB1BE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06FFED-44B2-43E7-941C-E324D0D076A0}"/>
              </a:ext>
            </a:extLst>
          </p:cNvPr>
          <p:cNvSpPr/>
          <p:nvPr/>
        </p:nvSpPr>
        <p:spPr>
          <a:xfrm>
            <a:off x="134302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A7B7A8-78E2-487A-9EC9-F08BC2E5235A}"/>
              </a:ext>
            </a:extLst>
          </p:cNvPr>
          <p:cNvSpPr/>
          <p:nvPr/>
        </p:nvSpPr>
        <p:spPr>
          <a:xfrm>
            <a:off x="31146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A0E277-5883-4F1A-9F07-D24B45230A6D}"/>
              </a:ext>
            </a:extLst>
          </p:cNvPr>
          <p:cNvSpPr/>
          <p:nvPr/>
        </p:nvSpPr>
        <p:spPr>
          <a:xfrm>
            <a:off x="6657975" y="4269712"/>
            <a:ext cx="107632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C7176E0-3C13-4236-B469-974DDDAD9E1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193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A0EC95A-C813-429D-8A4E-3C5888519A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9100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33F8787-044A-4B77-9930-4E34AF8FA3D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62650" y="4631662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C0E535E9-4921-438A-A322-88D995FA5085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3652838" y="2498062"/>
            <a:ext cx="12700" cy="3543300"/>
          </a:xfrm>
          <a:prstGeom prst="bentConnector3">
            <a:avLst>
              <a:gd name="adj1" fmla="val 300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C6ABE574-CAD8-44D7-8D16-73B153B2CAF4}"/>
              </a:ext>
            </a:extLst>
          </p:cNvPr>
          <p:cNvCxnSpPr>
            <a:stCxn id="5" idx="0"/>
            <a:endCxn id="8" idx="0"/>
          </p:cNvCxnSpPr>
          <p:nvPr/>
        </p:nvCxnSpPr>
        <p:spPr>
          <a:xfrm rot="5400000" flipH="1" flipV="1">
            <a:off x="4538663" y="1612237"/>
            <a:ext cx="12700" cy="5314950"/>
          </a:xfrm>
          <a:prstGeom prst="bentConnector3">
            <a:avLst>
              <a:gd name="adj1" fmla="val 180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942BE07-115E-492B-8632-0609ECEFA082}"/>
              </a:ext>
            </a:extLst>
          </p:cNvPr>
          <p:cNvSpPr/>
          <p:nvPr/>
        </p:nvSpPr>
        <p:spPr>
          <a:xfrm>
            <a:off x="822959" y="5884251"/>
            <a:ext cx="419100" cy="281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C6D3616-CF9C-412E-9750-6988BF2F2F21}"/>
              </a:ext>
            </a:extLst>
          </p:cNvPr>
          <p:cNvCxnSpPr/>
          <p:nvPr/>
        </p:nvCxnSpPr>
        <p:spPr>
          <a:xfrm>
            <a:off x="2723196" y="6025187"/>
            <a:ext cx="6953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912292F-D3DC-4D1D-94A5-7659D3B58A4A}"/>
              </a:ext>
            </a:extLst>
          </p:cNvPr>
          <p:cNvCxnSpPr/>
          <p:nvPr/>
        </p:nvCxnSpPr>
        <p:spPr>
          <a:xfrm>
            <a:off x="5556883" y="6025187"/>
            <a:ext cx="69532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3EF1F4F-E9CA-4E8D-8324-C707C596B238}"/>
              </a:ext>
            </a:extLst>
          </p:cNvPr>
          <p:cNvSpPr/>
          <p:nvPr/>
        </p:nvSpPr>
        <p:spPr>
          <a:xfrm>
            <a:off x="1389577" y="583274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特徴</a:t>
            </a:r>
            <a:endParaRPr lang="ja-JP" altLang="en-US" sz="12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BB3056F-3CD7-48AB-9872-818A237FBBFC}"/>
              </a:ext>
            </a:extLst>
          </p:cNvPr>
          <p:cNvSpPr/>
          <p:nvPr/>
        </p:nvSpPr>
        <p:spPr>
          <a:xfrm>
            <a:off x="3504484" y="583274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畳み込み層</a:t>
            </a:r>
            <a:endParaRPr lang="ja-JP" altLang="en-US" sz="12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7185E7A-717B-41CE-AD44-D0357CED1CBA}"/>
              </a:ext>
            </a:extLst>
          </p:cNvPr>
          <p:cNvSpPr/>
          <p:nvPr/>
        </p:nvSpPr>
        <p:spPr>
          <a:xfrm>
            <a:off x="6341012" y="582513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メイリオ" panose="020B0604030504040204" pitchFamily="50" charset="-128"/>
              </a:rPr>
              <a:t>ショートカット</a:t>
            </a:r>
            <a:endParaRPr lang="ja-JP" altLang="en-US" sz="11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4D1563-E905-4EFC-B149-66B7F5504290}"/>
              </a:ext>
            </a:extLst>
          </p:cNvPr>
          <p:cNvSpPr/>
          <p:nvPr/>
        </p:nvSpPr>
        <p:spPr>
          <a:xfrm>
            <a:off x="4886325" y="4269712"/>
            <a:ext cx="1076325" cy="7239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9099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3A24E-BAA0-41DF-A7C4-36C9DAB9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F9441-B6DC-40DE-9C19-A4929683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ja-JP" altLang="en-US" dirty="0"/>
              <a:t>目的</a:t>
            </a:r>
            <a:endParaRPr kumimoji="1" lang="en-US" altLang="ja-JP" dirty="0"/>
          </a:p>
          <a:p>
            <a:pPr marL="566928" lvl="3" indent="0">
              <a:buNone/>
            </a:pPr>
            <a:r>
              <a:rPr kumimoji="1" lang="en-US" altLang="ja-JP" sz="3600" dirty="0"/>
              <a:t>DARTS</a:t>
            </a:r>
            <a:r>
              <a:rPr kumimoji="1" lang="ja-JP" altLang="en-US" sz="3600" dirty="0"/>
              <a:t>による柔軟な構造推定</a:t>
            </a:r>
            <a:endParaRPr kumimoji="1" lang="en-US" altLang="ja-JP" sz="3600" dirty="0"/>
          </a:p>
          <a:p>
            <a:pPr marL="201168" lvl="1" indent="0">
              <a:buNone/>
            </a:pPr>
            <a:endParaRPr kumimoji="1" lang="en-US" altLang="ja-JP" dirty="0"/>
          </a:p>
          <a:p>
            <a:pPr lvl="1"/>
            <a:r>
              <a:rPr lang="ja-JP" altLang="en-US" dirty="0"/>
              <a:t>問題</a:t>
            </a:r>
            <a:endParaRPr lang="en-US" altLang="ja-JP" dirty="0"/>
          </a:p>
          <a:p>
            <a:pPr marL="566928" lvl="3" indent="0">
              <a:buNone/>
            </a:pPr>
            <a:r>
              <a:rPr lang="en-US" altLang="ja-JP" sz="3600" dirty="0"/>
              <a:t>VGG19</a:t>
            </a:r>
            <a:r>
              <a:rPr lang="ja-JP" altLang="en-US" sz="3600" dirty="0"/>
              <a:t>の性能を向上させる</a:t>
            </a:r>
            <a:endParaRPr lang="en-US" altLang="ja-JP" sz="3600" dirty="0"/>
          </a:p>
          <a:p>
            <a:pPr marL="566928" lvl="3" indent="0">
              <a:buNone/>
            </a:pPr>
            <a:r>
              <a:rPr lang="ja-JP" altLang="en-US" sz="3600" b="1" dirty="0"/>
              <a:t>ショートカット位置の探索</a:t>
            </a:r>
            <a:endParaRPr lang="en-US" altLang="ja-JP" sz="3600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B821EC-1CAE-4AA9-B559-0B683C4E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96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1B4F9-C03D-4E72-A88B-60729FC3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ショートカットの条件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E0C42D-899D-4C8E-A2F3-C6551E7CD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61049"/>
                <a:ext cx="7959091" cy="4531925"/>
              </a:xfrm>
            </p:spPr>
            <p:txBody>
              <a:bodyPr>
                <a:normAutofit fontScale="92500" lnSpcReduction="20000"/>
              </a:bodyPr>
              <a:lstStyle/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次元が同じ場合：</a:t>
                </a:r>
                <a:endParaRPr lang="en-US" altLang="ja-JP" sz="2200" dirty="0"/>
              </a:p>
              <a:p>
                <a:r>
                  <a:rPr lang="en-US" altLang="ja-JP" dirty="0"/>
                  <a:t>    </a:t>
                </a:r>
                <a:r>
                  <a:rPr lang="ja-JP" altLang="en-US" dirty="0"/>
                  <a:t>恒等関数</a:t>
                </a:r>
              </a:p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チャンネル数が違う場合：</a:t>
                </a:r>
                <a:endParaRPr lang="en-US" altLang="ja-JP" sz="2200" dirty="0"/>
              </a:p>
              <a:p>
                <a:r>
                  <a:rPr lang="en-US" altLang="ja-JP" sz="3200" dirty="0"/>
                  <a:t>    Pointwise Convolution</a:t>
                </a:r>
              </a:p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高さと幅が半分の場合：</a:t>
                </a:r>
                <a:endParaRPr lang="en-US" altLang="ja-JP" sz="2200" dirty="0"/>
              </a:p>
              <a:p>
                <a:r>
                  <a:rPr lang="en-US" altLang="ja-JP" sz="3200" dirty="0"/>
                  <a:t>    Factorized Reduce</a:t>
                </a:r>
              </a:p>
              <a:p>
                <a:pPr marL="331470" indent="-514350">
                  <a:buFont typeface="Wingdings" panose="05000000000000000000" pitchFamily="2" charset="2"/>
                  <a:buChar char="n"/>
                </a:pPr>
                <a:r>
                  <a:rPr lang="ja-JP" altLang="en-US" sz="2200" dirty="0"/>
                  <a:t>それ以外の場合：</a:t>
                </a:r>
                <a:endParaRPr lang="en-US" altLang="ja-JP" sz="2200" dirty="0"/>
              </a:p>
              <a:p>
                <a:r>
                  <a:rPr lang="en-US" altLang="ja-JP" sz="3200" dirty="0"/>
                  <a:t>    </a:t>
                </a:r>
                <a:r>
                  <a:rPr lang="ja-JP" altLang="en-US" sz="3200" dirty="0"/>
                  <a:t>ショートカットを定義しない</a:t>
                </a:r>
                <a:endParaRPr lang="en-US" altLang="ja-JP" sz="3200" dirty="0"/>
              </a:p>
              <a:p>
                <a:endParaRPr kumimoji="1" lang="en-US" altLang="ja-JP" dirty="0"/>
              </a:p>
              <a:p>
                <a:pPr marL="201168" lvl="1" indent="0">
                  <a:buNone/>
                </a:pPr>
                <a:r>
                  <a:rPr lang="ja-JP" altLang="en-US" dirty="0"/>
                  <a:t>探索空間：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61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E0C42D-899D-4C8E-A2F3-C6551E7CD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61049"/>
                <a:ext cx="7959091" cy="4531925"/>
              </a:xfrm>
              <a:blipFill>
                <a:blip r:embed="rId2"/>
                <a:stretch>
                  <a:fillRect l="-1838" t="-2419" b="-22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85BFC8-A892-4C9D-9EF2-BCF8D690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550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手法１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2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094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784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145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1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008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手法２</a:t>
            </a:r>
            <a:r>
              <a:rPr lang="en-US" altLang="ja-JP" dirty="0"/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43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2 </a:t>
            </a:r>
            <a:r>
              <a:rPr kumimoji="1" lang="ja-JP" altLang="en-US" dirty="0"/>
              <a:t>： 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239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275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D0B30-B81C-48A7-AD69-55ECEFD9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949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73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883A1-0AA4-4AB6-9869-3F71111C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まとめと</a:t>
            </a:r>
            <a:r>
              <a:rPr lang="ja-JP" altLang="en-US" dirty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6BB0F9-8ECE-42A0-9906-D3BFA124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アーキテクチャ構造の制限を</a:t>
            </a:r>
            <a:endParaRPr lang="en-US" altLang="ja-JP" dirty="0"/>
          </a:p>
          <a:p>
            <a:r>
              <a:rPr lang="ja-JP" altLang="en-US" dirty="0"/>
              <a:t>緩和する探索の実現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課題</a:t>
            </a:r>
            <a:endParaRPr lang="en-US" altLang="ja-JP" dirty="0"/>
          </a:p>
          <a:p>
            <a:r>
              <a:rPr lang="ja-JP" altLang="en-US" dirty="0"/>
              <a:t>選択しないという候補を導入</a:t>
            </a:r>
            <a:endParaRPr lang="en-US" altLang="ja-JP" dirty="0"/>
          </a:p>
          <a:p>
            <a:r>
              <a:rPr lang="ja-JP" altLang="en-US" dirty="0"/>
              <a:t>他のショートカットと妥当な比較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1138E7-6D8B-4FBE-A0B6-0658EFDF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302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6D355-9E1D-4AB6-8913-AD0CC3F8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まとめと今後の課題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EB16E-4118-4724-9DD3-4445911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8016241" cy="4531925"/>
          </a:xfrm>
        </p:spPr>
        <p:txBody>
          <a:bodyPr>
            <a:normAutofit/>
          </a:bodyPr>
          <a:lstStyle/>
          <a:p>
            <a:r>
              <a:rPr lang="en-US" altLang="ja-JP" dirty="0"/>
              <a:t>GA</a:t>
            </a:r>
            <a:r>
              <a:rPr lang="ja-JP" altLang="en-US" dirty="0"/>
              <a:t>によるショートカットの本数の分析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課題</a:t>
            </a:r>
            <a:endParaRPr lang="en-US" altLang="ja-JP" dirty="0"/>
          </a:p>
          <a:p>
            <a:r>
              <a:rPr lang="ja-JP" altLang="en-US" dirty="0"/>
              <a:t>実問題に対して汎用性確認</a:t>
            </a:r>
            <a:endParaRPr lang="en-US" altLang="ja-JP" dirty="0"/>
          </a:p>
          <a:p>
            <a:r>
              <a:rPr lang="ja-JP" altLang="en-US" dirty="0"/>
              <a:t>パラメータ数が少ないモデルが</a:t>
            </a:r>
            <a:endParaRPr lang="en-US" altLang="ja-JP" dirty="0"/>
          </a:p>
          <a:p>
            <a:r>
              <a:rPr lang="ja-JP" altLang="en-US" dirty="0"/>
              <a:t>得られるような適応度の設定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03A4AA-EAD6-4458-A4A6-95E81BC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76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06BA5F-D2B8-4713-8D25-D4396789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深層学習モデルの発展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39F885-9DE0-46A8-A4E3-0AD95282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957894"/>
            <a:ext cx="7543801" cy="1235080"/>
          </a:xfrm>
        </p:spPr>
        <p:txBody>
          <a:bodyPr>
            <a:normAutofit/>
          </a:bodyPr>
          <a:lstStyle/>
          <a:p>
            <a:pPr lvl="1"/>
            <a:r>
              <a:rPr kumimoji="1" lang="ja-JP" altLang="en-US" dirty="0"/>
              <a:t>モデルの構造で性能が向上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80D2BA-9454-4D57-8FD2-6BF1A7E7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2050" name="Picture 2" descr="ResNetまわりの論文まとめ | ALIS">
            <a:extLst>
              <a:ext uri="{FF2B5EF4-FFF2-40B4-BE49-F238E27FC236}">
                <a16:creationId xmlns:a16="http://schemas.microsoft.com/office/drawing/2014/main" id="{73144198-578E-46BE-BD5A-CD181435F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82" y="1838500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C94C0E-A4C1-42DA-9A08-088D9F7F59D6}"/>
              </a:ext>
            </a:extLst>
          </p:cNvPr>
          <p:cNvSpPr/>
          <p:nvPr/>
        </p:nvSpPr>
        <p:spPr>
          <a:xfrm>
            <a:off x="5139087" y="3943953"/>
            <a:ext cx="3227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Kaiming He, Xiangyu Zhang, Shaoqing Ren, and Jian Sun. Deep residual learning for image recognition. CoRR, abs/1512.03385, 2015.</a:t>
            </a:r>
            <a:endParaRPr lang="ja-JP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CE6F609-A14D-48B3-B18C-903868D7627B}"/>
              </a:ext>
            </a:extLst>
          </p:cNvPr>
          <p:cNvSpPr/>
          <p:nvPr/>
        </p:nvSpPr>
        <p:spPr>
          <a:xfrm>
            <a:off x="1133515" y="3943954"/>
            <a:ext cx="2867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Karen Simonyan and Andrew Zisserman. Very deep convolutional networks for large-scale image recognition. 2015. </a:t>
            </a:r>
            <a:endParaRPr lang="ja-JP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2" name="Picture 4" descr="Deep Learning VGG">
            <a:extLst>
              <a:ext uri="{FF2B5EF4-FFF2-40B4-BE49-F238E27FC236}">
                <a16:creationId xmlns:a16="http://schemas.microsoft.com/office/drawing/2014/main" id="{DB8EDFEC-DCC0-4B6A-85CF-57CD6B91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17" y="1819450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A7AF18-93AE-49AD-86DC-85D51A1DD572}"/>
              </a:ext>
            </a:extLst>
          </p:cNvPr>
          <p:cNvSpPr/>
          <p:nvPr/>
        </p:nvSpPr>
        <p:spPr>
          <a:xfrm>
            <a:off x="2037075" y="3470240"/>
            <a:ext cx="1059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latin typeface="+mn-ea"/>
              </a:rPr>
              <a:t>VGG</a:t>
            </a:r>
            <a:endParaRPr lang="ja-JP" altLang="en-US" sz="3200" dirty="0"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09896F-2515-4BFE-889F-8E04C0086272}"/>
              </a:ext>
            </a:extLst>
          </p:cNvPr>
          <p:cNvSpPr/>
          <p:nvPr/>
        </p:nvSpPr>
        <p:spPr>
          <a:xfrm>
            <a:off x="5877140" y="3470239"/>
            <a:ext cx="1597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latin typeface="+mn-ea"/>
              </a:rPr>
              <a:t>ResNet</a:t>
            </a:r>
            <a:endParaRPr lang="ja-JP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7480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5695746B-2D09-43FB-B1D1-BE7F3EB7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ご清聴ありがとう</a:t>
            </a:r>
            <a:br>
              <a:rPr lang="en-US" altLang="ja-JP" sz="6000" dirty="0"/>
            </a:br>
            <a:r>
              <a:rPr lang="ja-JP" altLang="en-US" sz="6000" dirty="0"/>
              <a:t>ございました</a:t>
            </a:r>
            <a:endParaRPr kumimoji="1" lang="ja-JP" altLang="en-US" sz="6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0E98B8-3A05-4CDB-9494-F03EA8DF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E53B5A8-45DB-4F3F-9A9D-CEBF5EAD6CFB}"/>
              </a:ext>
            </a:extLst>
          </p:cNvPr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19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54766-522D-4A36-9F3D-27B28C68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アーキテクチャ設計の難しさ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4AA1A-0C06-4BBA-B90E-C4C5D719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476C83-44DD-4C44-9E36-472E15ABE586}"/>
              </a:ext>
            </a:extLst>
          </p:cNvPr>
          <p:cNvSpPr/>
          <p:nvPr/>
        </p:nvSpPr>
        <p:spPr>
          <a:xfrm>
            <a:off x="941727" y="3724556"/>
            <a:ext cx="2492990" cy="620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b">
            <a:normAutofit/>
          </a:bodyPr>
          <a:lstStyle/>
          <a:p>
            <a:pPr algn="ctr"/>
            <a:r>
              <a:rPr kumimoji="1" lang="ja-JP" altLang="en-US" sz="2800" dirty="0"/>
              <a:t>モデルの設計</a:t>
            </a:r>
            <a:endParaRPr lang="ja-JP" altLang="en-US" sz="2800" dirty="0"/>
          </a:p>
        </p:txBody>
      </p:sp>
      <p:pic>
        <p:nvPicPr>
          <p:cNvPr id="3074" name="Picture 2" descr="若い大工のイラスト">
            <a:extLst>
              <a:ext uri="{FF2B5EF4-FFF2-40B4-BE49-F238E27FC236}">
                <a16:creationId xmlns:a16="http://schemas.microsoft.com/office/drawing/2014/main" id="{4FE1C6A3-41D5-4033-995E-933D28C7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63" y="2168881"/>
            <a:ext cx="1227606" cy="13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ふき取り検査のイラスト">
            <a:extLst>
              <a:ext uri="{FF2B5EF4-FFF2-40B4-BE49-F238E27FC236}">
                <a16:creationId xmlns:a16="http://schemas.microsoft.com/office/drawing/2014/main" id="{D398D5F1-A0CB-40EE-9AD5-C53D4890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98" y="1917175"/>
            <a:ext cx="1443249" cy="16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37D337-96C1-4786-9FE5-752F95D2CD04}"/>
              </a:ext>
            </a:extLst>
          </p:cNvPr>
          <p:cNvSpPr/>
          <p:nvPr/>
        </p:nvSpPr>
        <p:spPr>
          <a:xfrm>
            <a:off x="5681981" y="3724556"/>
            <a:ext cx="2139246" cy="6169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anchor="b">
            <a:normAutofit/>
          </a:bodyPr>
          <a:lstStyle/>
          <a:p>
            <a:pPr algn="ctr"/>
            <a:r>
              <a:rPr lang="ja-JP" altLang="en-US" sz="2800" dirty="0"/>
              <a:t>性能の測定</a:t>
            </a:r>
          </a:p>
        </p:txBody>
      </p:sp>
      <p:sp>
        <p:nvSpPr>
          <p:cNvPr id="6" name="矢印: ストライプ 5">
            <a:extLst>
              <a:ext uri="{FF2B5EF4-FFF2-40B4-BE49-F238E27FC236}">
                <a16:creationId xmlns:a16="http://schemas.microsoft.com/office/drawing/2014/main" id="{DB0368A3-D52E-4D8B-AE27-417C4094B8EA}"/>
              </a:ext>
            </a:extLst>
          </p:cNvPr>
          <p:cNvSpPr/>
          <p:nvPr/>
        </p:nvSpPr>
        <p:spPr>
          <a:xfrm>
            <a:off x="4062439" y="3249990"/>
            <a:ext cx="1096211" cy="620767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1E0657F-7749-43CE-8D80-2FB566B1B4D0}"/>
              </a:ext>
            </a:extLst>
          </p:cNvPr>
          <p:cNvSpPr/>
          <p:nvPr/>
        </p:nvSpPr>
        <p:spPr>
          <a:xfrm>
            <a:off x="3710225" y="266457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長い学習時間</a:t>
            </a:r>
            <a:endParaRPr lang="en-US" altLang="ja-JP" sz="200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6B507E2-203E-43A0-9D6D-F7CE120F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891596"/>
            <a:ext cx="7543801" cy="1301378"/>
          </a:xfrm>
        </p:spPr>
        <p:txBody>
          <a:bodyPr/>
          <a:lstStyle/>
          <a:p>
            <a:pPr lvl="1"/>
            <a:r>
              <a:rPr lang="ja-JP" altLang="en-US" dirty="0"/>
              <a:t>人による作業</a:t>
            </a:r>
          </a:p>
          <a:p>
            <a:pPr lvl="1"/>
            <a:r>
              <a:rPr lang="ja-JP" altLang="en-US" dirty="0"/>
              <a:t>学習に時間がかかる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2901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54766-522D-4A36-9F3D-27B28C68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アーキテクチャ設計の難しさ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4AA1A-0C06-4BBA-B90E-C4C5D719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476C83-44DD-4C44-9E36-472E15ABE586}"/>
              </a:ext>
            </a:extLst>
          </p:cNvPr>
          <p:cNvSpPr/>
          <p:nvPr/>
        </p:nvSpPr>
        <p:spPr>
          <a:xfrm>
            <a:off x="941727" y="3724556"/>
            <a:ext cx="2492990" cy="620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b">
            <a:normAutofit/>
          </a:bodyPr>
          <a:lstStyle/>
          <a:p>
            <a:pPr algn="ctr"/>
            <a:r>
              <a:rPr kumimoji="1" lang="ja-JP" altLang="en-US" sz="2800" dirty="0"/>
              <a:t>モデルの設計</a:t>
            </a:r>
            <a:endParaRPr lang="ja-JP" altLang="en-US" sz="2800" dirty="0"/>
          </a:p>
        </p:txBody>
      </p:sp>
      <p:pic>
        <p:nvPicPr>
          <p:cNvPr id="3074" name="Picture 2" descr="若い大工のイラスト">
            <a:extLst>
              <a:ext uri="{FF2B5EF4-FFF2-40B4-BE49-F238E27FC236}">
                <a16:creationId xmlns:a16="http://schemas.microsoft.com/office/drawing/2014/main" id="{4FE1C6A3-41D5-4033-995E-933D28C7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63" y="2168881"/>
            <a:ext cx="1227606" cy="13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ふき取り検査のイラスト">
            <a:extLst>
              <a:ext uri="{FF2B5EF4-FFF2-40B4-BE49-F238E27FC236}">
                <a16:creationId xmlns:a16="http://schemas.microsoft.com/office/drawing/2014/main" id="{D398D5F1-A0CB-40EE-9AD5-C53D4890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98" y="1917175"/>
            <a:ext cx="1443249" cy="16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37D337-96C1-4786-9FE5-752F95D2CD04}"/>
              </a:ext>
            </a:extLst>
          </p:cNvPr>
          <p:cNvSpPr/>
          <p:nvPr/>
        </p:nvSpPr>
        <p:spPr>
          <a:xfrm>
            <a:off x="5681981" y="3724556"/>
            <a:ext cx="2139246" cy="6169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anchor="b">
            <a:normAutofit/>
          </a:bodyPr>
          <a:lstStyle/>
          <a:p>
            <a:pPr algn="ctr"/>
            <a:r>
              <a:rPr lang="ja-JP" altLang="en-US" sz="2800" dirty="0"/>
              <a:t>性能の測定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03C01EC-1448-4E36-8651-256DEF1C8CED}"/>
              </a:ext>
            </a:extLst>
          </p:cNvPr>
          <p:cNvSpPr/>
          <p:nvPr/>
        </p:nvSpPr>
        <p:spPr>
          <a:xfrm>
            <a:off x="5424256" y="1695635"/>
            <a:ext cx="2663301" cy="276983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652B249-5A5A-472F-B879-DE52BAEF0F33}"/>
              </a:ext>
            </a:extLst>
          </p:cNvPr>
          <p:cNvSpPr txBox="1"/>
          <p:nvPr/>
        </p:nvSpPr>
        <p:spPr>
          <a:xfrm>
            <a:off x="6278300" y="2550294"/>
            <a:ext cx="105644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800" dirty="0">
                <a:ln w="34925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?</a:t>
            </a:r>
            <a:endParaRPr kumimoji="1" lang="ja-JP" altLang="en-US" sz="8800" dirty="0">
              <a:ln w="34925">
                <a:solidFill>
                  <a:schemeClr val="bg1"/>
                </a:solidFill>
              </a:ln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矢印: 左右 21">
            <a:extLst>
              <a:ext uri="{FF2B5EF4-FFF2-40B4-BE49-F238E27FC236}">
                <a16:creationId xmlns:a16="http://schemas.microsoft.com/office/drawing/2014/main" id="{DA619AFF-8996-4F37-94C8-624A7DB866EC}"/>
              </a:ext>
            </a:extLst>
          </p:cNvPr>
          <p:cNvSpPr/>
          <p:nvPr/>
        </p:nvSpPr>
        <p:spPr>
          <a:xfrm>
            <a:off x="3753360" y="2930669"/>
            <a:ext cx="1647851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5BDF4C08-FB9B-42C7-9185-0B228A8FF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5033638"/>
            <a:ext cx="7543801" cy="1159335"/>
          </a:xfrm>
        </p:spPr>
        <p:txBody>
          <a:bodyPr/>
          <a:lstStyle/>
          <a:p>
            <a:pPr lvl="1"/>
            <a:r>
              <a:rPr kumimoji="1" lang="ja-JP" altLang="en-US" dirty="0"/>
              <a:t>設計と性能の関係が不明</a:t>
            </a:r>
          </a:p>
        </p:txBody>
      </p:sp>
    </p:spTree>
    <p:extLst>
      <p:ext uri="{BB962C8B-B14F-4D97-AF65-F5344CB8AC3E}">
        <p14:creationId xmlns:p14="http://schemas.microsoft.com/office/powerpoint/2010/main" val="49542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2CA43-889D-472F-A15A-BE9AB4A2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設計の自動化技術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95482-7F34-42EF-84C4-29A1AB9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AutoML</a:t>
            </a:r>
            <a:r>
              <a:rPr lang="ja-JP" altLang="en-US" dirty="0"/>
              <a:t>の一分野</a:t>
            </a:r>
            <a:endParaRPr lang="en-US" altLang="ja-JP" dirty="0"/>
          </a:p>
          <a:p>
            <a:endParaRPr lang="en-US" altLang="ja-JP" sz="1200" dirty="0"/>
          </a:p>
          <a:p>
            <a:pPr lvl="1"/>
            <a:r>
              <a:rPr lang="en-US" altLang="ja-JP" dirty="0"/>
              <a:t>Neural Architecture Search</a:t>
            </a:r>
          </a:p>
          <a:p>
            <a:pPr marL="201168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Differentiable Architecture Search</a:t>
            </a:r>
          </a:p>
          <a:p>
            <a:pPr marL="201168" lvl="1" indent="0">
              <a:buNone/>
            </a:pPr>
            <a:endParaRPr lang="en-US" altLang="ja-JP" sz="40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6F4046-9E5F-4894-81D8-89C4465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91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2CA43-889D-472F-A15A-BE9AB4A2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設計の自動化技術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95482-7F34-42EF-84C4-29A1AB9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AutoML</a:t>
            </a:r>
            <a:r>
              <a:rPr lang="ja-JP" altLang="en-US" dirty="0"/>
              <a:t>の一分野</a:t>
            </a:r>
            <a:endParaRPr lang="en-US" altLang="ja-JP" dirty="0"/>
          </a:p>
          <a:p>
            <a:endParaRPr lang="en-US" altLang="ja-JP" sz="1200" dirty="0"/>
          </a:p>
          <a:p>
            <a:pPr lvl="1"/>
            <a:r>
              <a:rPr lang="en-US" altLang="ja-JP" dirty="0"/>
              <a:t>Neural Architecture Search</a:t>
            </a:r>
          </a:p>
          <a:p>
            <a:pPr marL="201168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Differentiable Architecture Search</a:t>
            </a:r>
          </a:p>
          <a:p>
            <a:pPr marL="566928" lvl="3" indent="0">
              <a:buNone/>
            </a:pPr>
            <a:r>
              <a:rPr lang="en-US" altLang="ja-JP" sz="3200" dirty="0"/>
              <a:t>=</a:t>
            </a:r>
            <a:r>
              <a:rPr lang="ja-JP" altLang="en-US" sz="3200" dirty="0"/>
              <a:t>注目されている</a:t>
            </a:r>
            <a:endParaRPr lang="en-US" altLang="ja-JP" sz="3200" dirty="0"/>
          </a:p>
          <a:p>
            <a:pPr lvl="1"/>
            <a:endParaRPr lang="en-US" altLang="ja-JP" sz="40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6F4046-9E5F-4894-81D8-89C4465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14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要素技術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問題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手法１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手法２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(GA)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4145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730</TotalTime>
  <Words>1323</Words>
  <Application>Microsoft Office PowerPoint</Application>
  <PresentationFormat>画面に合わせる (4:3)</PresentationFormat>
  <Paragraphs>294</Paragraphs>
  <Slides>40</Slides>
  <Notes>9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52" baseType="lpstr">
      <vt:lpstr>Yu Gothic UI Light</vt:lpstr>
      <vt:lpstr>メイリオ</vt:lpstr>
      <vt:lpstr>游ゴシック</vt:lpstr>
      <vt:lpstr>Arial</vt:lpstr>
      <vt:lpstr>Arial Black</vt:lpstr>
      <vt:lpstr>Bahnschrift SemiBold</vt:lpstr>
      <vt:lpstr>Calibri</vt:lpstr>
      <vt:lpstr>Cambria Math</vt:lpstr>
      <vt:lpstr>Century Gothic</vt:lpstr>
      <vt:lpstr>Wingdings</vt:lpstr>
      <vt:lpstr>レトロスペクト</vt:lpstr>
      <vt:lpstr>ビットマップ イメージ</vt:lpstr>
      <vt:lpstr>DARTSを用いたVGGの ショートカット探索と GAによる改良</vt:lpstr>
      <vt:lpstr>発表の流れ</vt:lpstr>
      <vt:lpstr>発表の流れ</vt:lpstr>
      <vt:lpstr>深層学習モデルの発展</vt:lpstr>
      <vt:lpstr>アーキテクチャ設計の難しさ</vt:lpstr>
      <vt:lpstr>アーキテクチャ設計の難しさ</vt:lpstr>
      <vt:lpstr>設計の自動化技術</vt:lpstr>
      <vt:lpstr>設計の自動化技術</vt:lpstr>
      <vt:lpstr>発表の流れ</vt:lpstr>
      <vt:lpstr>Neural Architecture Search</vt:lpstr>
      <vt:lpstr>Neural Architecture Search</vt:lpstr>
      <vt:lpstr>Neural Architecture Search</vt:lpstr>
      <vt:lpstr>Differentiable Architecture Search</vt:lpstr>
      <vt:lpstr>Differentiable Architecture Search</vt:lpstr>
      <vt:lpstr>Differentiable Architecture Search</vt:lpstr>
      <vt:lpstr>Differentiable Architecture Search</vt:lpstr>
      <vt:lpstr>Differentiable Architecture Search</vt:lpstr>
      <vt:lpstr>Differentiable Architecture Search</vt:lpstr>
      <vt:lpstr>Genetic Algorithm</vt:lpstr>
      <vt:lpstr>Genetic Algorithm</vt:lpstr>
      <vt:lpstr>Genetic Algorithm</vt:lpstr>
      <vt:lpstr>Genetic Algorithm</vt:lpstr>
      <vt:lpstr>発表の流れ</vt:lpstr>
      <vt:lpstr>ネットワーク構造の探索</vt:lpstr>
      <vt:lpstr>ネットワーク構造の探索</vt:lpstr>
      <vt:lpstr>ネットワーク構造の探索</vt:lpstr>
      <vt:lpstr>問題設定</vt:lpstr>
      <vt:lpstr>ショートカットの条件</vt:lpstr>
      <vt:lpstr>発表の流れ</vt:lpstr>
      <vt:lpstr>実験1 ： 提案手法</vt:lpstr>
      <vt:lpstr>実験1 ： 設定</vt:lpstr>
      <vt:lpstr>実験1 ： 結果</vt:lpstr>
      <vt:lpstr>発表の流れ</vt:lpstr>
      <vt:lpstr>実験2 ： 提案手法</vt:lpstr>
      <vt:lpstr>実験2 ： 設定</vt:lpstr>
      <vt:lpstr>実験2 ： 結果</vt:lpstr>
      <vt:lpstr>発表の流れ</vt:lpstr>
      <vt:lpstr>まとめと今後の課題</vt:lpstr>
      <vt:lpstr>まとめと今後の課題</vt:lpstr>
      <vt:lpstr>ご清聴ありがとう 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DARTSを用いたあれのあれ</dc:title>
  <dc:creator>Tatsuya Sugiyama</dc:creator>
  <cp:lastModifiedBy>Tatsuya Sugiyama</cp:lastModifiedBy>
  <cp:revision>41</cp:revision>
  <dcterms:created xsi:type="dcterms:W3CDTF">2020-12-08T23:06:56Z</dcterms:created>
  <dcterms:modified xsi:type="dcterms:W3CDTF">2020-12-10T08:40:44Z</dcterms:modified>
</cp:coreProperties>
</file>