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7"/>
    <p:restoredTop sz="96296"/>
  </p:normalViewPr>
  <p:slideViewPr>
    <p:cSldViewPr snapToGrid="0">
      <p:cViewPr>
        <p:scale>
          <a:sx n="70" d="100"/>
          <a:sy n="70" d="100"/>
        </p:scale>
        <p:origin x="-2344" y="-10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B5-6F35-2940-A64A-FAF764EF9B94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5091-A39E-DE49-82C5-0F2B9CAB4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52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B5-6F35-2940-A64A-FAF764EF9B94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5091-A39E-DE49-82C5-0F2B9CAB4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85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B5-6F35-2940-A64A-FAF764EF9B94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5091-A39E-DE49-82C5-0F2B9CAB4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28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B5-6F35-2940-A64A-FAF764EF9B94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5091-A39E-DE49-82C5-0F2B9CAB4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53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B5-6F35-2940-A64A-FAF764EF9B94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5091-A39E-DE49-82C5-0F2B9CAB4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B5-6F35-2940-A64A-FAF764EF9B94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5091-A39E-DE49-82C5-0F2B9CAB4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58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B5-6F35-2940-A64A-FAF764EF9B94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5091-A39E-DE49-82C5-0F2B9CAB4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307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B5-6F35-2940-A64A-FAF764EF9B94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5091-A39E-DE49-82C5-0F2B9CAB4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547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B5-6F35-2940-A64A-FAF764EF9B94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5091-A39E-DE49-82C5-0F2B9CAB4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23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B5-6F35-2940-A64A-FAF764EF9B94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5091-A39E-DE49-82C5-0F2B9CAB4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00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F9B5-6F35-2940-A64A-FAF764EF9B94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5091-A39E-DE49-82C5-0F2B9CAB4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64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9F9B5-6F35-2940-A64A-FAF764EF9B94}" type="datetimeFigureOut">
              <a:rPr kumimoji="1" lang="ja-JP" altLang="en-US" smtClean="0"/>
              <a:t>2023/3/22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D5091-A39E-DE49-82C5-0F2B9CAB42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51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kumimoji="1"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kumimoji="1"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image" Target="../media/image1.png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F3A69D6-AF00-98A3-62FE-942B4E5340EF}"/>
              </a:ext>
            </a:extLst>
          </p:cNvPr>
          <p:cNvSpPr>
            <a:spLocks/>
          </p:cNvSpPr>
          <p:nvPr/>
        </p:nvSpPr>
        <p:spPr>
          <a:xfrm>
            <a:off x="1079999" y="6002420"/>
            <a:ext cx="28260000" cy="144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r>
              <a:rPr kumimoji="1" lang="ja-JP" altLang="en-US" sz="4800">
                <a:latin typeface="Hiragino Sans W4" panose="020B0400000000000000" pitchFamily="34" charset="-128"/>
                <a:ea typeface="Hiragino Sans W4" panose="020B0400000000000000" pitchFamily="34" charset="-128"/>
              </a:rPr>
              <a:t>研究概要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B867F90-4EA8-3092-FD40-9F9541E883E1}"/>
              </a:ext>
            </a:extLst>
          </p:cNvPr>
          <p:cNvSpPr/>
          <p:nvPr/>
        </p:nvSpPr>
        <p:spPr>
          <a:xfrm>
            <a:off x="1080000" y="6012000"/>
            <a:ext cx="28260000" cy="11316255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05A83A32-335D-C1F2-375D-4C16DAE08026}"/>
              </a:ext>
            </a:extLst>
          </p:cNvPr>
          <p:cNvGrpSpPr/>
          <p:nvPr/>
        </p:nvGrpSpPr>
        <p:grpSpPr>
          <a:xfrm>
            <a:off x="1488794" y="7980188"/>
            <a:ext cx="9916029" cy="8883505"/>
            <a:chOff x="1367080" y="7923450"/>
            <a:chExt cx="15220463" cy="8407981"/>
          </a:xfrm>
        </p:grpSpPr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0D9BBD8C-1F9D-CB1C-8763-7048D1398272}"/>
                </a:ext>
              </a:extLst>
            </p:cNvPr>
            <p:cNvGrpSpPr/>
            <p:nvPr/>
          </p:nvGrpSpPr>
          <p:grpSpPr>
            <a:xfrm>
              <a:off x="1367080" y="7923450"/>
              <a:ext cx="15220463" cy="3909770"/>
              <a:chOff x="1367080" y="7923450"/>
              <a:chExt cx="15220463" cy="3909770"/>
            </a:xfrm>
          </p:grpSpPr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FEE3331A-C253-B85C-E813-0ED0AA174592}"/>
                  </a:ext>
                </a:extLst>
              </p:cNvPr>
              <p:cNvSpPr txBox="1"/>
              <p:nvPr/>
            </p:nvSpPr>
            <p:spPr>
              <a:xfrm>
                <a:off x="1367080" y="7923450"/>
                <a:ext cx="7665881" cy="1046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2087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4400" b="1">
                    <a:latin typeface="Hiragino Sans W4" panose="020B0400000000000000" pitchFamily="34" charset="-128"/>
                    <a:ea typeface="Hiragino Sans W4" panose="020B0400000000000000" pitchFamily="34" charset="-128"/>
                    <a:cs typeface="Arial Unicode MS" panose="020B0604020202020204" pitchFamily="34" charset="-128"/>
                  </a:rPr>
                  <a:t>ブラックボックス最適化問題</a:t>
                </a:r>
                <a:endParaRPr kumimoji="1" lang="en-US" altLang="ja-JP" sz="4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iragino Sans W4" panose="020B0400000000000000" pitchFamily="34" charset="-128"/>
                  <a:ea typeface="Hiragino Sans W4" panose="020B0400000000000000" pitchFamily="34" charset="-128"/>
                  <a:cs typeface="Arial Unicode MS" panose="020B0604020202020204" pitchFamily="34" charset="-128"/>
                </a:endParaRPr>
              </a:p>
              <a:p>
                <a:endParaRPr kumimoji="1" lang="ja-JP" altLang="en-US"/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BE90B8C-E4BD-5C79-303E-A75BBBCE8B7A}"/>
                  </a:ext>
                </a:extLst>
              </p:cNvPr>
              <p:cNvSpPr txBox="1"/>
              <p:nvPr/>
            </p:nvSpPr>
            <p:spPr>
              <a:xfrm>
                <a:off x="1434629" y="8978464"/>
                <a:ext cx="15152914" cy="28547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27025" marR="0" lvl="0" indent="-327025" algn="l" defTabSz="2087987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kumimoji="1" lang="ja-JP" altLang="en-US" sz="3600">
                    <a:solidFill>
                      <a:prstClr val="black"/>
                    </a:solidFill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最適化問題とは</a:t>
                </a:r>
                <a:r>
                  <a:rPr kumimoji="1" lang="en-US" altLang="ja-JP" sz="3600" dirty="0">
                    <a:solidFill>
                      <a:prstClr val="black"/>
                    </a:solidFill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, </a:t>
                </a:r>
                <a:r>
                  <a:rPr kumimoji="1" lang="ja-JP" altLang="en-US" sz="3600">
                    <a:solidFill>
                      <a:prstClr val="black"/>
                    </a:solidFill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ある目的関数を最小</a:t>
                </a:r>
                <a:r>
                  <a:rPr kumimoji="1" lang="en-US" altLang="ja-JP" sz="3600" dirty="0">
                    <a:solidFill>
                      <a:prstClr val="black"/>
                    </a:solidFill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(</a:t>
                </a:r>
                <a:r>
                  <a:rPr kumimoji="1" lang="ja-JP" altLang="en-US" sz="3600">
                    <a:solidFill>
                      <a:prstClr val="black"/>
                    </a:solidFill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最大</a:t>
                </a:r>
                <a:r>
                  <a:rPr kumimoji="1" lang="en-US" altLang="ja-JP" sz="3600" dirty="0">
                    <a:solidFill>
                      <a:prstClr val="black"/>
                    </a:solidFill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)</a:t>
                </a:r>
                <a:r>
                  <a:rPr kumimoji="1" lang="ja-JP" altLang="en-US" sz="3600">
                    <a:solidFill>
                      <a:prstClr val="black"/>
                    </a:solidFill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にする解を探索し求める問題</a:t>
                </a:r>
                <a:endParaRPr kumimoji="1" lang="en-US" altLang="ja-JP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panose="020B0400000000000000" pitchFamily="34" charset="-128"/>
                  <a:ea typeface="Hiragino Sans W4" panose="020B0400000000000000" pitchFamily="34" charset="-128"/>
                  <a:cs typeface="Hiragino Kaku Gothic Pro W3" charset="-128"/>
                </a:endParaRPr>
              </a:p>
              <a:p>
                <a:pPr marL="327025" marR="0" lvl="0" indent="-327025" algn="l" defTabSz="2087987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kumimoji="1" lang="ja-JP" alt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ブラックボックス最適化問題とは</a:t>
                </a:r>
                <a:r>
                  <a:rPr kumimoji="1" lang="en-US" altLang="ja-JP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, </a:t>
                </a:r>
                <a:r>
                  <a:rPr kumimoji="1" lang="ja-JP" alt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目的関数に形状</a:t>
                </a:r>
                <a:r>
                  <a:rPr kumimoji="1" lang="en-US" altLang="ja-JP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(</a:t>
                </a:r>
                <a:r>
                  <a:rPr kumimoji="1" lang="ja-JP" alt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微分情報</a:t>
                </a:r>
                <a:r>
                  <a:rPr kumimoji="1" lang="en-US" altLang="ja-JP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)</a:t>
                </a:r>
                <a:r>
                  <a:rPr kumimoji="1" lang="ja-JP" alt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が未知の関数を用いた場合の最適化問題</a:t>
                </a:r>
                <a:endParaRPr kumimoji="1" lang="en-US" altLang="ja-JP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panose="020B0400000000000000" pitchFamily="34" charset="-128"/>
                  <a:ea typeface="Hiragino Sans W4" panose="020B0400000000000000" pitchFamily="34" charset="-128"/>
                  <a:cs typeface="Hiragino Kaku Gothic Pro W3" charset="-128"/>
                </a:endParaRPr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929689FE-0FE0-B312-19EA-92EF5F66B82A}"/>
                </a:ext>
              </a:extLst>
            </p:cNvPr>
            <p:cNvGrpSpPr/>
            <p:nvPr/>
          </p:nvGrpSpPr>
          <p:grpSpPr>
            <a:xfrm>
              <a:off x="1434628" y="12590727"/>
              <a:ext cx="15152914" cy="3740704"/>
              <a:chOff x="1434628" y="12590727"/>
              <a:chExt cx="15152914" cy="3740704"/>
            </a:xfrm>
          </p:grpSpPr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80A13E20-F086-71CC-E933-71677F15213F}"/>
                  </a:ext>
                </a:extLst>
              </p:cNvPr>
              <p:cNvSpPr txBox="1"/>
              <p:nvPr/>
            </p:nvSpPr>
            <p:spPr>
              <a:xfrm>
                <a:off x="1434628" y="12590727"/>
                <a:ext cx="15152914" cy="1369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2087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4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  <a:cs typeface="Arial Unicode MS" panose="020B0604020202020204" pitchFamily="34" charset="-128"/>
                  </a:rPr>
                  <a:t>パラメータ付きブラックボックス</a:t>
                </a:r>
                <a:endParaRPr kumimoji="1" lang="en-US" altLang="ja-JP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iragino Sans W4" panose="020B0400000000000000" pitchFamily="34" charset="-128"/>
                  <a:ea typeface="Hiragino Sans W4" panose="020B0400000000000000" pitchFamily="34" charset="-128"/>
                  <a:cs typeface="Arial Unicode MS" panose="020B0604020202020204" pitchFamily="34" charset="-128"/>
                </a:endParaRPr>
              </a:p>
              <a:p>
                <a:pPr marL="0" marR="0" lvl="0" indent="0" algn="l" defTabSz="2087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44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  <a:cs typeface="Arial Unicode MS" panose="020B0604020202020204" pitchFamily="34" charset="-128"/>
                  </a:rPr>
                  <a:t>最適化問題</a:t>
                </a:r>
                <a:endParaRPr kumimoji="1" lang="en-US" altLang="ja-JP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iragino Sans W4" panose="020B0400000000000000" pitchFamily="34" charset="-128"/>
                  <a:ea typeface="Hiragino Sans W4" panose="020B0400000000000000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AA4AD242-A534-D86A-B2C7-E588E766F7CB}"/>
                  </a:ext>
                </a:extLst>
              </p:cNvPr>
              <p:cNvSpPr txBox="1"/>
              <p:nvPr/>
            </p:nvSpPr>
            <p:spPr>
              <a:xfrm>
                <a:off x="1434628" y="14269328"/>
                <a:ext cx="15152912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27025" marR="0" lvl="0" indent="-327025" algn="l" defTabSz="2087987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kumimoji="1" lang="ja-JP" alt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パラメータ</a:t>
                </a:r>
                <a:r>
                  <a:rPr kumimoji="1" lang="en-US" altLang="ja-JP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(</a:t>
                </a:r>
                <a:r>
                  <a:rPr kumimoji="1" lang="ja-JP" alt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条件</a:t>
                </a:r>
                <a:r>
                  <a:rPr kumimoji="1" lang="en-US" altLang="ja-JP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)</a:t>
                </a:r>
                <a:r>
                  <a:rPr kumimoji="1" lang="ja-JP" alt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のもとでの最適化問題</a:t>
                </a:r>
                <a:endParaRPr kumimoji="1" lang="en-US" altLang="ja-JP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panose="020B0400000000000000" pitchFamily="34" charset="-128"/>
                  <a:ea typeface="Hiragino Sans W4" panose="020B0400000000000000" pitchFamily="34" charset="-128"/>
                  <a:cs typeface="Hiragino Kaku Gothic Pro W3" charset="-128"/>
                </a:endParaRPr>
              </a:p>
              <a:p>
                <a:pPr marL="327025" marR="0" lvl="0" indent="-327025" algn="l" defTabSz="2087987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kumimoji="1" lang="en-US" altLang="ja-JP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(</a:t>
                </a:r>
                <a:r>
                  <a:rPr kumimoji="1" lang="ja-JP" alt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例</a:t>
                </a:r>
                <a:r>
                  <a:rPr kumimoji="1" lang="en-US" altLang="ja-JP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)</a:t>
                </a:r>
                <a:r>
                  <a:rPr kumimoji="1" lang="ja-JP" alt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野菜の製造過程の最適化</a:t>
                </a:r>
                <a:r>
                  <a:rPr kumimoji="1" lang="en-US" altLang="ja-JP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(</a:t>
                </a:r>
                <a:r>
                  <a:rPr kumimoji="1" lang="ja-JP" alt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気温</a:t>
                </a:r>
                <a:r>
                  <a:rPr kumimoji="1" lang="en-US" altLang="ja-JP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, </a:t>
                </a:r>
                <a:r>
                  <a:rPr kumimoji="1" lang="ja-JP" alt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天気など</a:t>
                </a:r>
                <a:r>
                  <a:rPr kumimoji="1" lang="en-US" altLang="ja-JP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)</a:t>
                </a:r>
              </a:p>
              <a:p>
                <a:pPr marL="327025" marR="0" lvl="0" indent="-327025" algn="l" defTabSz="2087987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  <a:tabLst/>
                  <a:defRPr/>
                </a:pPr>
                <a:r>
                  <a:rPr kumimoji="1" lang="ja-JP" altLang="en-US" sz="3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  <a:cs typeface="Hiragino Kaku Gothic Pro W3" charset="-128"/>
                  </a:rPr>
                  <a:t>目標は各パラメータに対応した最適解の獲得</a:t>
                </a:r>
                <a:endParaRPr kumimoji="1" lang="en-US" altLang="ja-JP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Sans W4" panose="020B0400000000000000" pitchFamily="34" charset="-128"/>
                  <a:ea typeface="Hiragino Sans W4" panose="020B0400000000000000" pitchFamily="34" charset="-128"/>
                  <a:cs typeface="Hiragino Kaku Gothic Pro W3" charset="-128"/>
                </a:endParaRPr>
              </a:p>
            </p:txBody>
          </p:sp>
        </p:grpSp>
      </p:grp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9A179008-5FE4-6D3D-97B9-224DF671FCF6}"/>
              </a:ext>
            </a:extLst>
          </p:cNvPr>
          <p:cNvCxnSpPr/>
          <p:nvPr/>
        </p:nvCxnSpPr>
        <p:spPr>
          <a:xfrm>
            <a:off x="11739717" y="7738951"/>
            <a:ext cx="0" cy="9409471"/>
          </a:xfrm>
          <a:prstGeom prst="line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3BD3BF-B5EA-CFCB-9E52-104BBEF6187D}"/>
              </a:ext>
            </a:extLst>
          </p:cNvPr>
          <p:cNvSpPr txBox="1"/>
          <p:nvPr/>
        </p:nvSpPr>
        <p:spPr>
          <a:xfrm>
            <a:off x="1080000" y="1728000"/>
            <a:ext cx="28664986" cy="2308316"/>
          </a:xfrm>
          <a:prstGeom prst="rect">
            <a:avLst/>
          </a:prstGeom>
          <a:noFill/>
        </p:spPr>
        <p:txBody>
          <a:bodyPr wrap="square" lIns="91432" tIns="45716" rIns="91432" bIns="45716" rtlCol="0">
            <a:spAutoFit/>
          </a:bodyPr>
          <a:lstStyle/>
          <a:p>
            <a:pPr algn="ctr"/>
            <a:r>
              <a:rPr lang="ja-JP" altLang="en-US" sz="7200">
                <a:solidFill>
                  <a:schemeClr val="bg2">
                    <a:lumMod val="25000"/>
                  </a:schemeClr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パラメータ付きブラックボックス最適化問題のための</a:t>
            </a:r>
            <a:endParaRPr lang="en-US" altLang="ja-JP" sz="7200" dirty="0">
              <a:solidFill>
                <a:schemeClr val="bg2">
                  <a:lumMod val="25000"/>
                </a:schemeClr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algn="ctr"/>
            <a:r>
              <a:rPr lang="ja-JP" altLang="en-US" sz="7200">
                <a:solidFill>
                  <a:schemeClr val="bg2">
                    <a:lumMod val="25000"/>
                  </a:schemeClr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アルゴリズム検討</a:t>
            </a:r>
            <a:endParaRPr lang="en-US" altLang="ja-JP" sz="7200" dirty="0">
              <a:solidFill>
                <a:schemeClr val="bg2">
                  <a:lumMod val="25000"/>
                </a:schemeClr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329B872-4FC3-651D-0680-975E23AE1E30}"/>
              </a:ext>
            </a:extLst>
          </p:cNvPr>
          <p:cNvSpPr/>
          <p:nvPr/>
        </p:nvSpPr>
        <p:spPr>
          <a:xfrm>
            <a:off x="1080000" y="1095044"/>
            <a:ext cx="28260000" cy="272956"/>
          </a:xfrm>
          <a:prstGeom prst="rect">
            <a:avLst/>
          </a:prstGeom>
          <a:solidFill>
            <a:srgbClr val="5B9BD5">
              <a:lumMod val="75000"/>
            </a:srgbClr>
          </a:solidFill>
          <a:ln w="635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</a:ln>
          <a:effectLst/>
        </p:spPr>
        <p:txBody>
          <a:bodyPr lIns="91432" tIns="45716" rIns="91432" bIns="4571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D35D6C1-EE58-D388-69C7-6F5E509CAD11}"/>
              </a:ext>
            </a:extLst>
          </p:cNvPr>
          <p:cNvSpPr/>
          <p:nvPr/>
        </p:nvSpPr>
        <p:spPr>
          <a:xfrm>
            <a:off x="1079999" y="4335314"/>
            <a:ext cx="28260000" cy="2729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4777C7D-F6A0-66F8-0131-A6D14AAD510B}"/>
              </a:ext>
            </a:extLst>
          </p:cNvPr>
          <p:cNvSpPr txBox="1"/>
          <p:nvPr/>
        </p:nvSpPr>
        <p:spPr>
          <a:xfrm>
            <a:off x="1080000" y="4808141"/>
            <a:ext cx="2826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800">
                <a:latin typeface="Hiragino Sans W4" panose="020B0400000000000000" pitchFamily="34" charset="-128"/>
                <a:ea typeface="Hiragino Sans W4" panose="020B0400000000000000" pitchFamily="34" charset="-128"/>
              </a:rPr>
              <a:t>情報工学</a:t>
            </a:r>
            <a:r>
              <a:rPr kumimoji="1" lang="en-US" altLang="ja-JP" sz="4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EP </a:t>
            </a:r>
            <a:r>
              <a:rPr kumimoji="1" lang="ja-JP" altLang="en-US" sz="4800">
                <a:latin typeface="Hiragino Sans W4" panose="020B0400000000000000" pitchFamily="34" charset="-128"/>
                <a:ea typeface="Hiragino Sans W4" panose="020B0400000000000000" pitchFamily="34" charset="-128"/>
              </a:rPr>
              <a:t>白川研究室　藤瀬達哉　</a:t>
            </a:r>
            <a:endParaRPr kumimoji="1" lang="en-US" altLang="ja-JP" sz="48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7457AFD4-2382-249F-D0BC-D580E324E173}"/>
              </a:ext>
            </a:extLst>
          </p:cNvPr>
          <p:cNvGrpSpPr/>
          <p:nvPr/>
        </p:nvGrpSpPr>
        <p:grpSpPr>
          <a:xfrm>
            <a:off x="1079999" y="17928000"/>
            <a:ext cx="15358901" cy="9295485"/>
            <a:chOff x="1079999" y="17928000"/>
            <a:chExt cx="13266441" cy="9295485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7F5C92E4-BBA3-FAA6-C0FB-79A283B6063E}"/>
                </a:ext>
              </a:extLst>
            </p:cNvPr>
            <p:cNvSpPr>
              <a:spLocks/>
            </p:cNvSpPr>
            <p:nvPr/>
          </p:nvSpPr>
          <p:spPr>
            <a:xfrm>
              <a:off x="1080000" y="17928000"/>
              <a:ext cx="13266440" cy="1440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r>
                <a:rPr kumimoji="1" lang="ja-JP" altLang="en-US" sz="480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ベイズ最適化を用いたパラメータ</a:t>
              </a:r>
              <a:r>
                <a:rPr kumimoji="1" lang="en-US" altLang="ja-JP" sz="48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α</a:t>
              </a:r>
              <a:r>
                <a:rPr kumimoji="1" lang="ja-JP" altLang="en-US" sz="480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の探索</a:t>
              </a: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60AC062A-C3F4-17F1-BFF0-BDDCBDC12781}"/>
                </a:ext>
              </a:extLst>
            </p:cNvPr>
            <p:cNvSpPr/>
            <p:nvPr/>
          </p:nvSpPr>
          <p:spPr>
            <a:xfrm>
              <a:off x="1079999" y="17928000"/>
              <a:ext cx="13266440" cy="9295485"/>
            </a:xfrm>
            <a:prstGeom prst="rect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8" name="グループ化 507">
            <a:extLst>
              <a:ext uri="{FF2B5EF4-FFF2-40B4-BE49-F238E27FC236}">
                <a16:creationId xmlns:a16="http://schemas.microsoft.com/office/drawing/2014/main" id="{97B6B008-7AF2-4C40-3A57-4FA4615C605B}"/>
              </a:ext>
            </a:extLst>
          </p:cNvPr>
          <p:cNvGrpSpPr/>
          <p:nvPr/>
        </p:nvGrpSpPr>
        <p:grpSpPr>
          <a:xfrm>
            <a:off x="1080000" y="27737499"/>
            <a:ext cx="28260000" cy="9606755"/>
            <a:chOff x="1080000" y="26492318"/>
            <a:chExt cx="28260000" cy="10851936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60BE080B-B941-DE0D-4D05-40888211492A}"/>
                </a:ext>
              </a:extLst>
            </p:cNvPr>
            <p:cNvSpPr>
              <a:spLocks/>
            </p:cNvSpPr>
            <p:nvPr/>
          </p:nvSpPr>
          <p:spPr>
            <a:xfrm>
              <a:off x="1080000" y="26492318"/>
              <a:ext cx="28260000" cy="148378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r>
                <a:rPr kumimoji="1" lang="ja-JP" altLang="en-US" sz="480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評価実験</a:t>
              </a: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8E217FF3-66DB-0D4E-CAE8-C357705D41E0}"/>
                </a:ext>
              </a:extLst>
            </p:cNvPr>
            <p:cNvSpPr/>
            <p:nvPr/>
          </p:nvSpPr>
          <p:spPr>
            <a:xfrm>
              <a:off x="1080000" y="26492319"/>
              <a:ext cx="28260000" cy="10851935"/>
            </a:xfrm>
            <a:prstGeom prst="rect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AFFC5AB-65BA-ECD5-4954-B60552F12E1F}"/>
              </a:ext>
            </a:extLst>
          </p:cNvPr>
          <p:cNvSpPr/>
          <p:nvPr/>
        </p:nvSpPr>
        <p:spPr>
          <a:xfrm>
            <a:off x="1007605" y="37944217"/>
            <a:ext cx="14407569" cy="70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DF6F22A-571A-557F-C2AC-78C7E102FE44}"/>
              </a:ext>
            </a:extLst>
          </p:cNvPr>
          <p:cNvSpPr/>
          <p:nvPr/>
        </p:nvSpPr>
        <p:spPr>
          <a:xfrm>
            <a:off x="1080000" y="37995622"/>
            <a:ext cx="14382055" cy="3713097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11CCBEC-8693-A983-0AD3-49394E3EABF1}"/>
              </a:ext>
            </a:extLst>
          </p:cNvPr>
          <p:cNvSpPr txBox="1"/>
          <p:nvPr/>
        </p:nvSpPr>
        <p:spPr>
          <a:xfrm>
            <a:off x="1079999" y="38007581"/>
            <a:ext cx="4801298" cy="70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lIns="91432" tIns="45716" rIns="91432" bIns="45716" rtlCol="0">
            <a:spAutoFit/>
          </a:bodyPr>
          <a:lstStyle/>
          <a:p>
            <a:r>
              <a:rPr lang="ja-JP" altLang="en-US" sz="40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まとめと今後の課題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811DF04-78C0-6D11-E374-0B0DD5DACE32}"/>
              </a:ext>
            </a:extLst>
          </p:cNvPr>
          <p:cNvSpPr txBox="1"/>
          <p:nvPr/>
        </p:nvSpPr>
        <p:spPr>
          <a:xfrm>
            <a:off x="1079999" y="38976885"/>
            <a:ext cx="1326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n"/>
            </a:pPr>
            <a:r>
              <a:rPr lang="ja-JP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事前</a:t>
            </a:r>
            <a:r>
              <a:rPr lang="ja-JP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に調整するパラメータ</a:t>
            </a:r>
            <a:r>
              <a:rPr lang="ja-JP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の少ない自動</a:t>
            </a:r>
            <a:r>
              <a:rPr lang="ja-JP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特徴構築手法を提案</a:t>
            </a:r>
            <a:endParaRPr kumimoji="1" lang="en-US" altLang="ja-JP" sz="3600" dirty="0">
              <a:solidFill>
                <a:schemeClr val="tx1">
                  <a:lumMod val="85000"/>
                  <a:lumOff val="15000"/>
                </a:schemeClr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3553341-47C0-5694-0568-F1D7A1B9B858}"/>
              </a:ext>
            </a:extLst>
          </p:cNvPr>
          <p:cNvSpPr/>
          <p:nvPr/>
        </p:nvSpPr>
        <p:spPr>
          <a:xfrm>
            <a:off x="15876001" y="38007581"/>
            <a:ext cx="13572000" cy="63920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22591D9-B6DB-1997-2182-B7975968544B}"/>
              </a:ext>
            </a:extLst>
          </p:cNvPr>
          <p:cNvSpPr txBox="1"/>
          <p:nvPr/>
        </p:nvSpPr>
        <p:spPr>
          <a:xfrm>
            <a:off x="15876000" y="38073979"/>
            <a:ext cx="1826125" cy="5847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none" lIns="91432" tIns="45716" rIns="91432" bIns="45716" rtlCol="0">
            <a:spAutoFit/>
          </a:bodyPr>
          <a:lstStyle/>
          <a:p>
            <a:r>
              <a:rPr lang="ja-JP" altLang="en-US" sz="3200" dirty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参考文献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7A24E2D-5DBB-92D2-829D-F5B2B6E02E44}"/>
              </a:ext>
            </a:extLst>
          </p:cNvPr>
          <p:cNvSpPr txBox="1"/>
          <p:nvPr/>
        </p:nvSpPr>
        <p:spPr>
          <a:xfrm>
            <a:off x="15821317" y="39071163"/>
            <a:ext cx="14212706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  <a:buSzPct val="80000"/>
            </a:pPr>
            <a:r>
              <a:rPr lang="en-US" altLang="ja-JP" sz="2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[1] La Cava, W., Singh, T. R., Taggart, J., Suri, S., &amp; Moore, J. H. (2018). Learning concise representations for regression by evolving networks of trees.  arxiv:1807.0091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  <a:p>
            <a:pPr>
              <a:buClr>
                <a:schemeClr val="accent5">
                  <a:lumMod val="75000"/>
                </a:schemeClr>
              </a:buClr>
              <a:buSzPct val="80000"/>
            </a:pPr>
            <a:r>
              <a:rPr lang="en-US" altLang="ja-JP" sz="2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[2] </a:t>
            </a:r>
            <a:r>
              <a:rPr lang="en-US" altLang="ja-JP" sz="2000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Kouhei</a:t>
            </a:r>
            <a:r>
              <a:rPr lang="en-US" altLang="ja-JP" sz="2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Nishida, Hernan Aguirre, Shota Saito, Shinichi Shirakawa, and </a:t>
            </a:r>
            <a:r>
              <a:rPr lang="en-US" altLang="ja-JP" sz="2000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Youhei</a:t>
            </a:r>
            <a:r>
              <a:rPr lang="en-US" altLang="ja-JP" sz="2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Akimoto. </a:t>
            </a:r>
            <a:r>
              <a:rPr lang="en-US" altLang="ja-JP" sz="2000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Parameterless</a:t>
            </a:r>
            <a:r>
              <a:rPr lang="en-US" altLang="ja-JP" sz="2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</a:t>
            </a:r>
            <a:br>
              <a:rPr lang="en-US" altLang="ja-JP" sz="2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</a:br>
            <a:r>
              <a:rPr lang="en-US" altLang="ja-JP" sz="2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Stochastic Natural Gradient Method for Discrete Optimization and its Application to Hyper-Parameter </a:t>
            </a:r>
            <a:br>
              <a:rPr lang="en-US" altLang="ja-JP" sz="2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</a:br>
            <a:r>
              <a:rPr lang="en-US" altLang="ja-JP" sz="2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Optimization for Neural Network. </a:t>
            </a:r>
            <a:r>
              <a:rPr lang="en-US" altLang="ja-JP" sz="2000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arXiv</a:t>
            </a:r>
            <a:r>
              <a:rPr lang="en-US" altLang="ja-JP" sz="2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preprint:1809.06517, 2018.</a:t>
            </a:r>
            <a:br>
              <a:rPr lang="en-US" altLang="ja-JP" sz="2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</a:br>
            <a:r>
              <a:rPr lang="en-US" altLang="ja-JP" sz="2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[3] Yann </a:t>
            </a:r>
            <a:r>
              <a:rPr lang="en-US" altLang="ja-JP" sz="2000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Ollivier</a:t>
            </a:r>
            <a:r>
              <a:rPr lang="en-US" altLang="ja-JP" sz="2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, </a:t>
            </a:r>
            <a:r>
              <a:rPr lang="en-US" altLang="ja-JP" sz="2000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Ludovic</a:t>
            </a:r>
            <a:r>
              <a:rPr lang="en-US" altLang="ja-JP" sz="2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 Arnold, Anne Auger, and Nikolaus Hansen. Information-Geometric Optimization </a:t>
            </a:r>
            <a:br>
              <a:rPr lang="en-US" altLang="ja-JP" sz="2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</a:br>
            <a:r>
              <a:rPr lang="en-US" altLang="ja-JP" sz="20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Algorithms: A Unifying Picture via Invariance Principles. Journal of Machine Learning Research, 2017.</a:t>
            </a:r>
            <a:endParaRPr kumimoji="1"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87CDC34-F0E4-7112-78B2-99A19F8D00F4}"/>
              </a:ext>
            </a:extLst>
          </p:cNvPr>
          <p:cNvSpPr txBox="1"/>
          <p:nvPr/>
        </p:nvSpPr>
        <p:spPr>
          <a:xfrm>
            <a:off x="1079999" y="39912342"/>
            <a:ext cx="1421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  <a:buSzPct val="80000"/>
            </a:pPr>
            <a:r>
              <a:rPr lang="en-US" altLang="ja-JP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</a:t>
            </a:r>
            <a:r>
              <a:rPr lang="ja-JP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課題</a:t>
            </a:r>
            <a:r>
              <a:rPr lang="en-US" altLang="ja-JP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1] </a:t>
            </a:r>
            <a:r>
              <a:rPr lang="ja-JP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計算</a:t>
            </a:r>
            <a:r>
              <a:rPr kumimoji="1" lang="ja-JP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グラフ</a:t>
            </a:r>
            <a:r>
              <a:rPr kumimoji="1" lang="ja-JP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がもつノードの個数を自動調整する機能</a:t>
            </a:r>
            <a:r>
              <a:rPr lang="ja-JP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の実現</a:t>
            </a:r>
            <a:endParaRPr kumimoji="1" lang="en-US" altLang="ja-JP" sz="3600" dirty="0">
              <a:solidFill>
                <a:schemeClr val="tx1">
                  <a:lumMod val="85000"/>
                  <a:lumOff val="15000"/>
                </a:schemeClr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1A0CD76-7ADA-FC03-CDEA-26DD35C35C88}"/>
              </a:ext>
            </a:extLst>
          </p:cNvPr>
          <p:cNvSpPr txBox="1"/>
          <p:nvPr/>
        </p:nvSpPr>
        <p:spPr>
          <a:xfrm>
            <a:off x="1079999" y="40927546"/>
            <a:ext cx="1403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75000"/>
                </a:schemeClr>
              </a:buClr>
              <a:buSzPct val="80000"/>
            </a:pPr>
            <a:r>
              <a:rPr lang="en-US" altLang="ja-JP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[</a:t>
            </a:r>
            <a:r>
              <a:rPr lang="ja-JP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課題</a:t>
            </a:r>
            <a:r>
              <a:rPr lang="en-US" altLang="ja-JP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2] </a:t>
            </a:r>
            <a:r>
              <a:rPr lang="ja-JP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構築</a:t>
            </a:r>
            <a:r>
              <a:rPr lang="ja-JP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した特徴の他のモデルへ</a:t>
            </a:r>
            <a:r>
              <a:rPr lang="ja-JP" alt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の適用</a:t>
            </a:r>
            <a:endParaRPr kumimoji="1" lang="en-US" altLang="ja-JP" sz="3600" dirty="0">
              <a:solidFill>
                <a:schemeClr val="tx1">
                  <a:lumMod val="85000"/>
                  <a:lumOff val="15000"/>
                </a:schemeClr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84B99D92-FB06-8DE3-B418-E988BF787255}"/>
              </a:ext>
            </a:extLst>
          </p:cNvPr>
          <p:cNvGrpSpPr/>
          <p:nvPr/>
        </p:nvGrpSpPr>
        <p:grpSpPr>
          <a:xfrm>
            <a:off x="11986598" y="7645398"/>
            <a:ext cx="5530462" cy="3384227"/>
            <a:chOff x="18317116" y="7923450"/>
            <a:chExt cx="4344885" cy="3416175"/>
          </a:xfrm>
        </p:grpSpPr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CECC968F-EADA-069B-9914-47C52E72A8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39113" y="7923450"/>
              <a:ext cx="0" cy="3416175"/>
            </a:xfrm>
            <a:prstGeom prst="straightConnector1">
              <a:avLst/>
            </a:prstGeom>
            <a:ln w="2159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8EACC7A6-7475-2691-73F1-D1C0D23EB63C}"/>
                </a:ext>
              </a:extLst>
            </p:cNvPr>
            <p:cNvGrpSpPr/>
            <p:nvPr/>
          </p:nvGrpSpPr>
          <p:grpSpPr>
            <a:xfrm>
              <a:off x="18317116" y="8319009"/>
              <a:ext cx="4344885" cy="2904801"/>
              <a:chOff x="18317116" y="8351210"/>
              <a:chExt cx="4344885" cy="2904801"/>
            </a:xfrm>
          </p:grpSpPr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58DBB1EF-4DA6-02BD-A0B4-0B16F2F2FE5A}"/>
                  </a:ext>
                </a:extLst>
              </p:cNvPr>
              <p:cNvSpPr txBox="1"/>
              <p:nvPr/>
            </p:nvSpPr>
            <p:spPr>
              <a:xfrm>
                <a:off x="21814971" y="10886679"/>
                <a:ext cx="8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/>
                  <a:t>x</a:t>
                </a:r>
                <a:endParaRPr kumimoji="1" lang="ja-JP" altLang="en-US"/>
              </a:p>
            </p:txBody>
          </p:sp>
          <p:grpSp>
            <p:nvGrpSpPr>
              <p:cNvPr id="76" name="グループ化 75">
                <a:extLst>
                  <a:ext uri="{FF2B5EF4-FFF2-40B4-BE49-F238E27FC236}">
                    <a16:creationId xmlns:a16="http://schemas.microsoft.com/office/drawing/2014/main" id="{E23C028C-7CD8-22AD-49E9-A8E2EC83F2BD}"/>
                  </a:ext>
                </a:extLst>
              </p:cNvPr>
              <p:cNvGrpSpPr/>
              <p:nvPr/>
            </p:nvGrpSpPr>
            <p:grpSpPr>
              <a:xfrm>
                <a:off x="18317116" y="8351210"/>
                <a:ext cx="3461657" cy="2675088"/>
                <a:chOff x="18353314" y="8211591"/>
                <a:chExt cx="3461657" cy="2675088"/>
              </a:xfrm>
            </p:grpSpPr>
            <p:cxnSp>
              <p:nvCxnSpPr>
                <p:cNvPr id="60" name="直線矢印コネクタ 59">
                  <a:extLst>
                    <a:ext uri="{FF2B5EF4-FFF2-40B4-BE49-F238E27FC236}">
                      <a16:creationId xmlns:a16="http://schemas.microsoft.com/office/drawing/2014/main" id="{49720032-F6E7-A97E-E636-A207B1496FF1}"/>
                    </a:ext>
                  </a:extLst>
                </p:cNvPr>
                <p:cNvCxnSpPr/>
                <p:nvPr/>
              </p:nvCxnSpPr>
              <p:spPr>
                <a:xfrm>
                  <a:off x="18353314" y="10886679"/>
                  <a:ext cx="3461657" cy="0"/>
                </a:xfrm>
                <a:prstGeom prst="straightConnector1">
                  <a:avLst/>
                </a:prstGeom>
                <a:ln w="2159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フリーフォーム 71">
                  <a:extLst>
                    <a:ext uri="{FF2B5EF4-FFF2-40B4-BE49-F238E27FC236}">
                      <a16:creationId xmlns:a16="http://schemas.microsoft.com/office/drawing/2014/main" id="{7294F92B-221C-FB0D-AB1A-B68100D79597}"/>
                    </a:ext>
                  </a:extLst>
                </p:cNvPr>
                <p:cNvSpPr/>
                <p:nvPr/>
              </p:nvSpPr>
              <p:spPr>
                <a:xfrm>
                  <a:off x="18878843" y="8211591"/>
                  <a:ext cx="2264898" cy="2322117"/>
                </a:xfrm>
                <a:custGeom>
                  <a:avLst/>
                  <a:gdLst>
                    <a:gd name="connsiteX0" fmla="*/ 0 w 2264899"/>
                    <a:gd name="connsiteY0" fmla="*/ 299362 h 2322183"/>
                    <a:gd name="connsiteX1" fmla="*/ 379828 w 2264899"/>
                    <a:gd name="connsiteY1" fmla="*/ 1537319 h 2322183"/>
                    <a:gd name="connsiteX2" fmla="*/ 844062 w 2264899"/>
                    <a:gd name="connsiteY2" fmla="*/ 1087153 h 2322183"/>
                    <a:gd name="connsiteX3" fmla="*/ 1378634 w 2264899"/>
                    <a:gd name="connsiteY3" fmla="*/ 2311042 h 2322183"/>
                    <a:gd name="connsiteX4" fmla="*/ 2152357 w 2264899"/>
                    <a:gd name="connsiteY4" fmla="*/ 243091 h 2322183"/>
                    <a:gd name="connsiteX5" fmla="*/ 2264899 w 2264899"/>
                    <a:gd name="connsiteY5" fmla="*/ 3940 h 2322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64899" h="2322183">
                      <a:moveTo>
                        <a:pt x="0" y="299362"/>
                      </a:moveTo>
                      <a:cubicBezTo>
                        <a:pt x="119575" y="852691"/>
                        <a:pt x="239151" y="1406021"/>
                        <a:pt x="379828" y="1537319"/>
                      </a:cubicBezTo>
                      <a:cubicBezTo>
                        <a:pt x="520505" y="1668617"/>
                        <a:pt x="677594" y="958199"/>
                        <a:pt x="844062" y="1087153"/>
                      </a:cubicBezTo>
                      <a:cubicBezTo>
                        <a:pt x="1010530" y="1216107"/>
                        <a:pt x="1160585" y="2451719"/>
                        <a:pt x="1378634" y="2311042"/>
                      </a:cubicBezTo>
                      <a:cubicBezTo>
                        <a:pt x="1596683" y="2170365"/>
                        <a:pt x="2004646" y="627608"/>
                        <a:pt x="2152357" y="243091"/>
                      </a:cubicBezTo>
                      <a:cubicBezTo>
                        <a:pt x="2300068" y="-141426"/>
                        <a:pt x="2243798" y="60211"/>
                        <a:pt x="2264899" y="3940"/>
                      </a:cubicBezTo>
                    </a:path>
                  </a:pathLst>
                </a:cu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テキスト ボックス 72">
                      <a:extLst>
                        <a:ext uri="{FF2B5EF4-FFF2-40B4-BE49-F238E27FC236}">
                          <a16:creationId xmlns:a16="http://schemas.microsoft.com/office/drawing/2014/main" id="{D5D3E638-D53C-C936-5061-C9B5FB736B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280327" y="8243826"/>
                      <a:ext cx="186341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ja-JP" altLang="en-US"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目的関数</a:t>
                      </a:r>
                      <a:r>
                        <a:rPr kumimoji="1" lang="en-US" altLang="ja-JP" dirty="0">
                          <a:latin typeface="Hiragino Sans W4" panose="020B0400000000000000" pitchFamily="34" charset="-128"/>
                          <a:ea typeface="Hiragino Sans W4" panose="020B0400000000000000" pitchFamily="34" charset="-128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Hiragino Sans W4" panose="020B0400000000000000" pitchFamily="34" charset="-128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Hiragino Sans W4" panose="020B0400000000000000" pitchFamily="34" charset="-128"/>
                                </a:rPr>
                              </m:ctrlPr>
                            </m:dPr>
                            <m:e>
                              <m: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Hiragino Sans W4" panose="020B0400000000000000" pitchFamily="34" charset="-128"/>
                                </a:rPr>
                                <m:t>𝑥</m:t>
                              </m:r>
                            </m:e>
                          </m:d>
                        </m:oMath>
                      </a14:m>
                      <a:endParaRPr kumimoji="1" lang="ja-JP" altLang="en-US">
                        <a:latin typeface="Hiragino Sans W4" panose="020B0400000000000000" pitchFamily="34" charset="-128"/>
                        <a:ea typeface="Hiragino Sans W4" panose="020B0400000000000000" pitchFamily="34" charset="-128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テキスト ボックス 72">
                      <a:extLst>
                        <a:ext uri="{FF2B5EF4-FFF2-40B4-BE49-F238E27FC236}">
                          <a16:creationId xmlns:a16="http://schemas.microsoft.com/office/drawing/2014/main" id="{D5D3E638-D53C-C936-5061-C9B5FB736B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280327" y="8243826"/>
                      <a:ext cx="1863415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2128" t="-6667" b="-2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4" name="星 5 73">
                  <a:extLst>
                    <a:ext uri="{FF2B5EF4-FFF2-40B4-BE49-F238E27FC236}">
                      <a16:creationId xmlns:a16="http://schemas.microsoft.com/office/drawing/2014/main" id="{27D65C5E-D094-B6B7-EDA8-90078058080F}"/>
                    </a:ext>
                  </a:extLst>
                </p:cNvPr>
                <p:cNvSpPr/>
                <p:nvPr/>
              </p:nvSpPr>
              <p:spPr>
                <a:xfrm>
                  <a:off x="20079860" y="10375304"/>
                  <a:ext cx="276084" cy="277772"/>
                </a:xfrm>
                <a:prstGeom prst="star5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B4218887-84EE-E8A7-5F5F-BEC3478BF3DF}"/>
                    </a:ext>
                  </a:extLst>
                </p:cNvPr>
                <p:cNvSpPr txBox="1"/>
                <p:nvPr/>
              </p:nvSpPr>
              <p:spPr>
                <a:xfrm>
                  <a:off x="20454425" y="10375304"/>
                  <a:ext cx="914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>
                      <a:solidFill>
                        <a:schemeClr val="accent2"/>
                      </a:solidFill>
                      <a:latin typeface="Hiragino Sans W4" panose="020B0400000000000000" pitchFamily="34" charset="-128"/>
                      <a:ea typeface="Hiragino Sans W4" panose="020B0400000000000000" pitchFamily="34" charset="-128"/>
                    </a:rPr>
                    <a:t>最適解</a:t>
                  </a:r>
                </a:p>
              </p:txBody>
            </p:sp>
          </p:grpSp>
        </p:grp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1F7ACDB0-1939-C8A2-7609-6ACC09ED248B}"/>
              </a:ext>
            </a:extLst>
          </p:cNvPr>
          <p:cNvGrpSpPr/>
          <p:nvPr/>
        </p:nvGrpSpPr>
        <p:grpSpPr>
          <a:xfrm>
            <a:off x="17278116" y="7577418"/>
            <a:ext cx="7684034" cy="2004956"/>
            <a:chOff x="10740609" y="13592820"/>
            <a:chExt cx="7228848" cy="2192557"/>
          </a:xfrm>
        </p:grpSpPr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7555CE98-3B7F-623B-46A8-D5C8F0C70280}"/>
                </a:ext>
              </a:extLst>
            </p:cNvPr>
            <p:cNvGrpSpPr/>
            <p:nvPr/>
          </p:nvGrpSpPr>
          <p:grpSpPr>
            <a:xfrm>
              <a:off x="10740609" y="13592820"/>
              <a:ext cx="5412714" cy="2092881"/>
              <a:chOff x="10777453" y="13416914"/>
              <a:chExt cx="5412714" cy="2092881"/>
            </a:xfrm>
          </p:grpSpPr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B4BB28EC-0AE4-BD1A-4C45-FDF769AABEAC}"/>
                  </a:ext>
                </a:extLst>
              </p:cNvPr>
              <p:cNvSpPr txBox="1"/>
              <p:nvPr/>
            </p:nvSpPr>
            <p:spPr>
              <a:xfrm>
                <a:off x="10777453" y="13416914"/>
                <a:ext cx="4932697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・設計変数：</a:t>
                </a:r>
                <a:endParaRPr kumimoji="1" lang="en-US" altLang="ja-JP" sz="2800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  <a:p>
                <a:r>
                  <a:rPr kumimoji="1" lang="ja-JP" altLang="en-US" sz="280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・パラメータ：</a:t>
                </a:r>
                <a:endParaRPr kumimoji="1" lang="en-US" altLang="ja-JP" sz="2800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  <a:p>
                <a:r>
                  <a:rPr kumimoji="1" lang="ja-JP" altLang="en-US" sz="280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・目的関数：</a:t>
                </a:r>
                <a:endParaRPr kumimoji="1" lang="en-US" altLang="ja-JP" sz="2800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  <a:p>
                <a:r>
                  <a:rPr kumimoji="1" lang="ja-JP" altLang="en-US" sz="280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・最小化問題：</a:t>
                </a:r>
                <a:endParaRPr kumimoji="1" lang="en-US" altLang="ja-JP" sz="2800" dirty="0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  <a:p>
                <a:endParaRPr kumimoji="1" lang="ja-JP" altLang="en-US"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</p:txBody>
          </p:sp>
          <p:grpSp>
            <p:nvGrpSpPr>
              <p:cNvPr id="101" name="グループ化 100">
                <a:extLst>
                  <a:ext uri="{FF2B5EF4-FFF2-40B4-BE49-F238E27FC236}">
                    <a16:creationId xmlns:a16="http://schemas.microsoft.com/office/drawing/2014/main" id="{97220FD4-3A37-51F9-42B7-ABA7A09D789A}"/>
                  </a:ext>
                </a:extLst>
              </p:cNvPr>
              <p:cNvGrpSpPr/>
              <p:nvPr/>
            </p:nvGrpSpPr>
            <p:grpSpPr>
              <a:xfrm>
                <a:off x="13068149" y="13493784"/>
                <a:ext cx="3122018" cy="1256046"/>
                <a:chOff x="13068149" y="13493784"/>
                <a:chExt cx="3122018" cy="1256046"/>
              </a:xfrm>
            </p:grpSpPr>
            <p:grpSp>
              <p:nvGrpSpPr>
                <p:cNvPr id="100" name="グループ化 99">
                  <a:extLst>
                    <a:ext uri="{FF2B5EF4-FFF2-40B4-BE49-F238E27FC236}">
                      <a16:creationId xmlns:a16="http://schemas.microsoft.com/office/drawing/2014/main" id="{1E4FDF9B-4803-7498-5049-51B11D4BFD93}"/>
                    </a:ext>
                  </a:extLst>
                </p:cNvPr>
                <p:cNvGrpSpPr/>
                <p:nvPr/>
              </p:nvGrpSpPr>
              <p:grpSpPr>
                <a:xfrm>
                  <a:off x="13068149" y="13493784"/>
                  <a:ext cx="1593779" cy="711575"/>
                  <a:chOff x="13068149" y="13493784"/>
                  <a:chExt cx="1593779" cy="711575"/>
                </a:xfrm>
              </p:grpSpPr>
              <p:pic>
                <p:nvPicPr>
                  <p:cNvPr id="96" name="図 95">
                    <a:extLst>
                      <a:ext uri="{FF2B5EF4-FFF2-40B4-BE49-F238E27FC236}">
                        <a16:creationId xmlns:a16="http://schemas.microsoft.com/office/drawing/2014/main" id="{CC3F32A7-7E44-752B-8C49-E929CD742D1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3068149" y="13493784"/>
                    <a:ext cx="1181100" cy="342900"/>
                  </a:xfrm>
                  <a:prstGeom prst="rect">
                    <a:avLst/>
                  </a:prstGeom>
                </p:spPr>
              </p:pic>
              <p:pic>
                <p:nvPicPr>
                  <p:cNvPr id="98" name="図 97">
                    <a:extLst>
                      <a:ext uri="{FF2B5EF4-FFF2-40B4-BE49-F238E27FC236}">
                        <a16:creationId xmlns:a16="http://schemas.microsoft.com/office/drawing/2014/main" id="{FE0BA2AB-1FF2-2A11-E4BC-5629E63AF3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3455428" y="13849759"/>
                    <a:ext cx="1206500" cy="3556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9" name="図 98">
                  <a:extLst>
                    <a:ext uri="{FF2B5EF4-FFF2-40B4-BE49-F238E27FC236}">
                      <a16:creationId xmlns:a16="http://schemas.microsoft.com/office/drawing/2014/main" id="{31ACFC2D-5072-D2BB-0401-AFD5870B29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205667" y="14318030"/>
                  <a:ext cx="2984500" cy="4318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103" name="図 102">
              <a:extLst>
                <a:ext uri="{FF2B5EF4-FFF2-40B4-BE49-F238E27FC236}">
                  <a16:creationId xmlns:a16="http://schemas.microsoft.com/office/drawing/2014/main" id="{343B6E64-B9C6-6D3B-8AFB-FE087D1E0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206957" y="15023377"/>
              <a:ext cx="4762500" cy="762000"/>
            </a:xfrm>
            <a:prstGeom prst="rect">
              <a:avLst/>
            </a:prstGeom>
          </p:spPr>
        </p:pic>
      </p:grp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690763FA-1FED-764A-8C0C-CD82298E1241}"/>
              </a:ext>
            </a:extLst>
          </p:cNvPr>
          <p:cNvGrpSpPr/>
          <p:nvPr/>
        </p:nvGrpSpPr>
        <p:grpSpPr>
          <a:xfrm>
            <a:off x="17013356" y="9419403"/>
            <a:ext cx="11782196" cy="1452167"/>
            <a:chOff x="17183633" y="10386099"/>
            <a:chExt cx="11782196" cy="1596804"/>
          </a:xfrm>
        </p:grpSpPr>
        <p:grpSp>
          <p:nvGrpSpPr>
            <p:cNvPr id="105" name="グループ化 104">
              <a:extLst>
                <a:ext uri="{FF2B5EF4-FFF2-40B4-BE49-F238E27FC236}">
                  <a16:creationId xmlns:a16="http://schemas.microsoft.com/office/drawing/2014/main" id="{6921C553-2407-0C93-633E-B014E78DE52D}"/>
                </a:ext>
              </a:extLst>
            </p:cNvPr>
            <p:cNvGrpSpPr/>
            <p:nvPr/>
          </p:nvGrpSpPr>
          <p:grpSpPr>
            <a:xfrm>
              <a:off x="17183633" y="10386099"/>
              <a:ext cx="11782196" cy="1596804"/>
              <a:chOff x="16757056" y="7989609"/>
              <a:chExt cx="11865489" cy="1705723"/>
            </a:xfrm>
          </p:grpSpPr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D0D019F2-F381-D975-296D-B8B254B25C0B}"/>
                  </a:ext>
                </a:extLst>
              </p:cNvPr>
              <p:cNvSpPr txBox="1"/>
              <p:nvPr/>
            </p:nvSpPr>
            <p:spPr>
              <a:xfrm>
                <a:off x="16757056" y="8281621"/>
                <a:ext cx="11865489" cy="1413711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B9BD5">
                      <a:lumMod val="75000"/>
                    </a:srgbClr>
                  </a:buClr>
                  <a:buSzPct val="80000"/>
                  <a:buFontTx/>
                  <a:buNone/>
                  <a:tabLst/>
                  <a:defRPr/>
                </a:pPr>
                <a:r>
                  <a:rPr kumimoji="1" lang="en-US" altLang="ja-JP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  <a:cs typeface="+mn-cs"/>
                  </a:rPr>
                  <a:t>     </a:t>
                </a:r>
                <a:r>
                  <a:rPr kumimoji="1" lang="ja-JP" altLang="en-US" sz="4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各パラメータ</a:t>
                </a:r>
                <a:r>
                  <a:rPr kumimoji="1" lang="en-US" altLang="ja-JP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     </a:t>
                </a:r>
                <a:r>
                  <a:rPr kumimoji="1" lang="ja-JP" altLang="en-US" sz="4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に対応</a:t>
                </a:r>
                <a:r>
                  <a:rPr kumimoji="1" lang="ja-JP" altLang="en-US" sz="400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して</a:t>
                </a:r>
                <a:endParaRPr kumimoji="1" lang="en-US" altLang="ja-JP" sz="4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Hiragino Sans W4" panose="020B0400000000000000" pitchFamily="34" charset="-128"/>
                  <a:ea typeface="Hiragino Sans W4" panose="020B0400000000000000" pitchFamily="34" charset="-128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5B9BD5">
                      <a:lumMod val="75000"/>
                    </a:srgbClr>
                  </a:buClr>
                  <a:buSzPct val="80000"/>
                  <a:buFontTx/>
                  <a:buNone/>
                  <a:tabLst/>
                  <a:defRPr/>
                </a:pPr>
                <a:r>
                  <a:rPr kumimoji="1" lang="ja-JP" altLang="en-US" sz="4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最適解</a:t>
                </a:r>
                <a:r>
                  <a:rPr kumimoji="1" lang="en-US" altLang="ja-JP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       </a:t>
                </a:r>
                <a:r>
                  <a:rPr kumimoji="1" lang="ja-JP" altLang="en-US" sz="4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を返すモデルの獲得</a:t>
                </a:r>
                <a:endParaRPr kumimoji="1" lang="ja-JP" altLang="en-US"/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47718129-EC32-63A2-A095-95915316C367}"/>
                  </a:ext>
                </a:extLst>
              </p:cNvPr>
              <p:cNvSpPr txBox="1"/>
              <p:nvPr/>
            </p:nvSpPr>
            <p:spPr>
              <a:xfrm>
                <a:off x="17100685" y="7989609"/>
                <a:ext cx="1769799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320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目的</a:t>
                </a:r>
              </a:p>
            </p:txBody>
          </p:sp>
        </p:grpSp>
        <p:pic>
          <p:nvPicPr>
            <p:cNvPr id="106" name="図 105">
              <a:extLst>
                <a:ext uri="{FF2B5EF4-FFF2-40B4-BE49-F238E27FC236}">
                  <a16:creationId xmlns:a16="http://schemas.microsoft.com/office/drawing/2014/main" id="{16973651-88EF-1BC8-FF86-83F25EF0B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577252" y="10826672"/>
              <a:ext cx="457799" cy="392399"/>
            </a:xfrm>
            <a:prstGeom prst="rect">
              <a:avLst/>
            </a:prstGeom>
          </p:spPr>
        </p:pic>
      </p:grp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4D28234B-52BC-2F81-5E47-04C76F6B5409}"/>
              </a:ext>
            </a:extLst>
          </p:cNvPr>
          <p:cNvGrpSpPr/>
          <p:nvPr/>
        </p:nvGrpSpPr>
        <p:grpSpPr>
          <a:xfrm>
            <a:off x="12495033" y="10355538"/>
            <a:ext cx="16320033" cy="3955510"/>
            <a:chOff x="12422378" y="11649078"/>
            <a:chExt cx="16320033" cy="3955510"/>
          </a:xfrm>
        </p:grpSpPr>
        <p:pic>
          <p:nvPicPr>
            <p:cNvPr id="107" name="図 106">
              <a:extLst>
                <a:ext uri="{FF2B5EF4-FFF2-40B4-BE49-F238E27FC236}">
                  <a16:creationId xmlns:a16="http://schemas.microsoft.com/office/drawing/2014/main" id="{6A92F638-B14C-C3AE-B141-4B794091D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777765" y="11649078"/>
              <a:ext cx="1066800" cy="457200"/>
            </a:xfrm>
            <a:prstGeom prst="rect">
              <a:avLst/>
            </a:prstGeom>
          </p:spPr>
        </p:pic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4C08F64F-5507-8B40-0B90-BD8C86BF4724}"/>
                </a:ext>
              </a:extLst>
            </p:cNvPr>
            <p:cNvGrpSpPr/>
            <p:nvPr/>
          </p:nvGrpSpPr>
          <p:grpSpPr>
            <a:xfrm>
              <a:off x="12422378" y="12118467"/>
              <a:ext cx="16320033" cy="3486121"/>
              <a:chOff x="1293009" y="17251876"/>
              <a:chExt cx="16320033" cy="3486121"/>
            </a:xfrm>
          </p:grpSpPr>
          <p:grpSp>
            <p:nvGrpSpPr>
              <p:cNvPr id="110" name="グループ化 109">
                <a:extLst>
                  <a:ext uri="{FF2B5EF4-FFF2-40B4-BE49-F238E27FC236}">
                    <a16:creationId xmlns:a16="http://schemas.microsoft.com/office/drawing/2014/main" id="{A5631E0B-706E-14DC-9191-C6DE0FE69859}"/>
                  </a:ext>
                </a:extLst>
              </p:cNvPr>
              <p:cNvGrpSpPr/>
              <p:nvPr/>
            </p:nvGrpSpPr>
            <p:grpSpPr>
              <a:xfrm>
                <a:off x="1293009" y="17605997"/>
                <a:ext cx="16320033" cy="3132000"/>
                <a:chOff x="1293009" y="17605997"/>
                <a:chExt cx="16320033" cy="3132000"/>
              </a:xfrm>
            </p:grpSpPr>
            <p:sp>
              <p:nvSpPr>
                <p:cNvPr id="111" name="テキスト ボックス 110">
                  <a:extLst>
                    <a:ext uri="{FF2B5EF4-FFF2-40B4-BE49-F238E27FC236}">
                      <a16:creationId xmlns:a16="http://schemas.microsoft.com/office/drawing/2014/main" id="{5647EF13-32D6-AF90-3779-AEF6A1AB4840}"/>
                    </a:ext>
                  </a:extLst>
                </p:cNvPr>
                <p:cNvSpPr txBox="1"/>
                <p:nvPr/>
              </p:nvSpPr>
              <p:spPr>
                <a:xfrm>
                  <a:off x="1293009" y="17605997"/>
                  <a:ext cx="16320033" cy="3132000"/>
                </a:xfrm>
                <a:prstGeom prst="rect">
                  <a:avLst/>
                </a:prstGeom>
                <a:noFill/>
                <a:ln w="38100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buClr>
                      <a:schemeClr val="accent5">
                        <a:lumMod val="75000"/>
                      </a:schemeClr>
                    </a:buClr>
                    <a:buSzPct val="80000"/>
                  </a:pPr>
                  <a:endParaRPr kumimoji="1" lang="en-US" altLang="ja-JP" sz="4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</a:endParaRPr>
                </a:p>
              </p:txBody>
            </p:sp>
            <p:sp>
              <p:nvSpPr>
                <p:cNvPr id="112" name="テキスト ボックス 111">
                  <a:extLst>
                    <a:ext uri="{FF2B5EF4-FFF2-40B4-BE49-F238E27FC236}">
                      <a16:creationId xmlns:a16="http://schemas.microsoft.com/office/drawing/2014/main" id="{47A11663-F4DD-CEAB-E848-C51E94BA8ACE}"/>
                    </a:ext>
                  </a:extLst>
                </p:cNvPr>
                <p:cNvSpPr txBox="1"/>
                <p:nvPr/>
              </p:nvSpPr>
              <p:spPr>
                <a:xfrm>
                  <a:off x="3149009" y="19742422"/>
                  <a:ext cx="10147227" cy="707886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>
                    <a:buClr>
                      <a:schemeClr val="accent6">
                        <a:lumMod val="75000"/>
                      </a:schemeClr>
                    </a:buClr>
                    <a:buSzPct val="80000"/>
                  </a:pPr>
                  <a:r>
                    <a:rPr lang="en-US" altLang="ja-JP" sz="4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iragino Sans W4" panose="020B0400000000000000" pitchFamily="34" charset="-128"/>
                      <a:ea typeface="Hiragino Sans W4" panose="020B0400000000000000" pitchFamily="34" charset="-128"/>
                    </a:rPr>
                    <a:t>2</a:t>
                  </a:r>
                  <a:r>
                    <a:rPr lang="ja-JP" altLang="en-US" sz="4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iragino Sans W4" panose="020B0400000000000000" pitchFamily="34" charset="-128"/>
                      <a:ea typeface="Hiragino Sans W4" panose="020B0400000000000000" pitchFamily="34" charset="-128"/>
                    </a:rPr>
                    <a:t>つの操作を交互に繰り返す</a:t>
                  </a:r>
                  <a:endParaRPr lang="en-US" altLang="ja-JP" sz="4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  <p:sp>
              <p:nvSpPr>
                <p:cNvPr id="113" name="テキスト ボックス 112">
                  <a:extLst>
                    <a:ext uri="{FF2B5EF4-FFF2-40B4-BE49-F238E27FC236}">
                      <a16:creationId xmlns:a16="http://schemas.microsoft.com/office/drawing/2014/main" id="{5BF9BBB2-B77D-B221-6C98-ED28EA5127F2}"/>
                    </a:ext>
                  </a:extLst>
                </p:cNvPr>
                <p:cNvSpPr txBox="1"/>
                <p:nvPr/>
              </p:nvSpPr>
              <p:spPr>
                <a:xfrm>
                  <a:off x="1361131" y="18054184"/>
                  <a:ext cx="1564942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71500" indent="-571500">
                    <a:buClr>
                      <a:schemeClr val="accent6">
                        <a:lumMod val="75000"/>
                      </a:schemeClr>
                    </a:buClr>
                    <a:buSzPct val="80000"/>
                    <a:buFont typeface="Wingdings" panose="05000000000000000000" pitchFamily="2" charset="2"/>
                    <a:buChar char="n"/>
                  </a:pPr>
                  <a:r>
                    <a:rPr lang="ja-JP" altLang="en-US" sz="4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iragino Sans W4" panose="020B0400000000000000" pitchFamily="34" charset="-128"/>
                      <a:ea typeface="Hiragino Sans W4" panose="020B0400000000000000" pitchFamily="34" charset="-128"/>
                    </a:rPr>
                    <a:t>ベイズ最適化で予測の分散が大きいパラメータ</a:t>
                  </a:r>
                  <a:r>
                    <a:rPr lang="en-US" altLang="ja-JP" sz="4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iragino Sans W4" panose="020B0400000000000000" pitchFamily="34" charset="-128"/>
                      <a:ea typeface="Hiragino Sans W4" panose="020B0400000000000000" pitchFamily="34" charset="-128"/>
                    </a:rPr>
                    <a:t>    </a:t>
                  </a:r>
                  <a:r>
                    <a:rPr lang="ja-JP" altLang="en-US" sz="4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iragino Sans W4" panose="020B0400000000000000" pitchFamily="34" charset="-128"/>
                      <a:ea typeface="Hiragino Sans W4" panose="020B0400000000000000" pitchFamily="34" charset="-128"/>
                    </a:rPr>
                    <a:t>を探索し決定</a:t>
                  </a:r>
                  <a:endParaRPr kumimoji="1" lang="en-US" altLang="ja-JP" sz="4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  <p:sp>
              <p:nvSpPr>
                <p:cNvPr id="114" name="テキスト ボックス 113">
                  <a:extLst>
                    <a:ext uri="{FF2B5EF4-FFF2-40B4-BE49-F238E27FC236}">
                      <a16:creationId xmlns:a16="http://schemas.microsoft.com/office/drawing/2014/main" id="{CC33D0EB-8019-635C-F044-BF169B976D92}"/>
                    </a:ext>
                  </a:extLst>
                </p:cNvPr>
                <p:cNvSpPr txBox="1"/>
                <p:nvPr/>
              </p:nvSpPr>
              <p:spPr>
                <a:xfrm>
                  <a:off x="1376842" y="18859540"/>
                  <a:ext cx="1563371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571500" indent="-571500">
                    <a:buClr>
                      <a:schemeClr val="accent6">
                        <a:lumMod val="75000"/>
                      </a:schemeClr>
                    </a:buClr>
                    <a:buSzPct val="80000"/>
                    <a:buFont typeface="Wingdings" panose="05000000000000000000" pitchFamily="2" charset="2"/>
                    <a:buChar char="n"/>
                  </a:pPr>
                  <a:r>
                    <a:rPr lang="en-US" altLang="ja-JP" sz="4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iragino Sans W4" panose="020B0400000000000000" pitchFamily="34" charset="-128"/>
                      <a:ea typeface="Hiragino Sans W4" panose="020B0400000000000000" pitchFamily="34" charset="-128"/>
                    </a:rPr>
                    <a:t>CMA-ES</a:t>
                  </a:r>
                  <a:r>
                    <a:rPr lang="ja-JP" altLang="en-US" sz="4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iragino Sans W4" panose="020B0400000000000000" pitchFamily="34" charset="-128"/>
                      <a:ea typeface="Hiragino Sans W4" panose="020B0400000000000000" pitchFamily="34" charset="-128"/>
                    </a:rPr>
                    <a:t>を用いて</a:t>
                  </a:r>
                  <a:r>
                    <a:rPr lang="en-US" altLang="ja-JP" sz="4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iragino Sans W4" panose="020B0400000000000000" pitchFamily="34" charset="-128"/>
                      <a:ea typeface="Hiragino Sans W4" panose="020B0400000000000000" pitchFamily="34" charset="-128"/>
                    </a:rPr>
                    <a:t>, </a:t>
                  </a:r>
                  <a:r>
                    <a:rPr lang="ja-JP" altLang="en-US" sz="4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iragino Sans W4" panose="020B0400000000000000" pitchFamily="34" charset="-128"/>
                      <a:ea typeface="Hiragino Sans W4" panose="020B0400000000000000" pitchFamily="34" charset="-128"/>
                    </a:rPr>
                    <a:t>決定した </a:t>
                  </a:r>
                  <a:r>
                    <a:rPr lang="en-US" altLang="ja-JP" sz="40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iragino Sans W4" panose="020B0400000000000000" pitchFamily="34" charset="-128"/>
                      <a:ea typeface="Hiragino Sans W4" panose="020B0400000000000000" pitchFamily="34" charset="-128"/>
                    </a:rPr>
                    <a:t>    </a:t>
                  </a:r>
                  <a:r>
                    <a:rPr lang="ja-JP" altLang="en-US" sz="4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Hiragino Sans W4" panose="020B0400000000000000" pitchFamily="34" charset="-128"/>
                      <a:ea typeface="Hiragino Sans W4" panose="020B0400000000000000" pitchFamily="34" charset="-128"/>
                    </a:rPr>
                    <a:t>の下での目的関数の最適化</a:t>
                  </a:r>
                  <a:endParaRPr lang="en-US" altLang="ja-JP" sz="4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iragino Sans W4" panose="020B0400000000000000" pitchFamily="34" charset="-128"/>
                    <a:ea typeface="Hiragino Sans W4" panose="020B0400000000000000" pitchFamily="34" charset="-128"/>
                  </a:endParaRPr>
                </a:p>
              </p:txBody>
            </p:sp>
          </p:grpSp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74EBAB01-3B47-3AC2-E040-13036369F60B}"/>
                  </a:ext>
                </a:extLst>
              </p:cNvPr>
              <p:cNvSpPr txBox="1"/>
              <p:nvPr/>
            </p:nvSpPr>
            <p:spPr>
              <a:xfrm>
                <a:off x="1655993" y="17251876"/>
                <a:ext cx="3111616" cy="7694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91432" tIns="45716" rIns="91432" bIns="45716" rtlCol="0">
                <a:spAutoFit/>
              </a:bodyPr>
              <a:lstStyle/>
              <a:p>
                <a:pPr algn="ctr"/>
                <a:r>
                  <a:rPr lang="ja-JP" altLang="en-US" sz="4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</a:rPr>
                  <a:t>アプローチ</a:t>
                </a:r>
                <a:endParaRPr lang="ja-JP" altLang="en-US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iragino Kaku Gothic ProN W3" panose="020B0300000000000000" pitchFamily="34" charset="-128"/>
                  <a:ea typeface="Hiragino Kaku Gothic ProN W3" panose="020B0300000000000000" pitchFamily="34" charset="-128"/>
                </a:endParaRPr>
              </a:p>
            </p:txBody>
          </p:sp>
        </p:grpSp>
        <p:pic>
          <p:nvPicPr>
            <p:cNvPr id="116" name="図 115">
              <a:extLst>
                <a:ext uri="{FF2B5EF4-FFF2-40B4-BE49-F238E27FC236}">
                  <a16:creationId xmlns:a16="http://schemas.microsoft.com/office/drawing/2014/main" id="{F21709B4-3744-CB28-03E0-16F463DF1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920466" y="13123815"/>
              <a:ext cx="505139" cy="432976"/>
            </a:xfrm>
            <a:prstGeom prst="rect">
              <a:avLst/>
            </a:prstGeom>
          </p:spPr>
        </p:pic>
        <p:pic>
          <p:nvPicPr>
            <p:cNvPr id="117" name="図 116">
              <a:extLst>
                <a:ext uri="{FF2B5EF4-FFF2-40B4-BE49-F238E27FC236}">
                  <a16:creationId xmlns:a16="http://schemas.microsoft.com/office/drawing/2014/main" id="{E4C4DB3C-3E14-8436-9F96-E13F90A72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810072" y="13888348"/>
              <a:ext cx="505139" cy="432976"/>
            </a:xfrm>
            <a:prstGeom prst="rect">
              <a:avLst/>
            </a:prstGeom>
          </p:spPr>
        </p:pic>
      </p:grpSp>
      <p:grpSp>
        <p:nvGrpSpPr>
          <p:cNvPr id="212" name="グループ化 211">
            <a:extLst>
              <a:ext uri="{FF2B5EF4-FFF2-40B4-BE49-F238E27FC236}">
                <a16:creationId xmlns:a16="http://schemas.microsoft.com/office/drawing/2014/main" id="{F7EB9DFC-138E-8840-7EC7-66489C80F59E}"/>
              </a:ext>
            </a:extLst>
          </p:cNvPr>
          <p:cNvGrpSpPr/>
          <p:nvPr/>
        </p:nvGrpSpPr>
        <p:grpSpPr>
          <a:xfrm>
            <a:off x="12318517" y="12420632"/>
            <a:ext cx="16442684" cy="4653276"/>
            <a:chOff x="11769894" y="12599082"/>
            <a:chExt cx="16442684" cy="4653276"/>
          </a:xfrm>
        </p:grpSpPr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2EAE41C9-EA74-34E9-0188-DCADCD93AE5A}"/>
                </a:ext>
              </a:extLst>
            </p:cNvPr>
            <p:cNvGrpSpPr/>
            <p:nvPr/>
          </p:nvGrpSpPr>
          <p:grpSpPr>
            <a:xfrm>
              <a:off x="20403052" y="12599082"/>
              <a:ext cx="2322804" cy="4653276"/>
              <a:chOff x="3956284" y="1859986"/>
              <a:chExt cx="2322804" cy="4653276"/>
            </a:xfrm>
          </p:grpSpPr>
          <p:sp>
            <p:nvSpPr>
              <p:cNvPr id="154" name="円弧 153">
                <a:extLst>
                  <a:ext uri="{FF2B5EF4-FFF2-40B4-BE49-F238E27FC236}">
                    <a16:creationId xmlns:a16="http://schemas.microsoft.com/office/drawing/2014/main" id="{C3A50538-6AB5-ED24-88B4-6F15B1E9192B}"/>
                  </a:ext>
                </a:extLst>
              </p:cNvPr>
              <p:cNvSpPr/>
              <p:nvPr/>
            </p:nvSpPr>
            <p:spPr>
              <a:xfrm rot="10800000">
                <a:off x="4331089" y="1859986"/>
                <a:ext cx="1459065" cy="3964411"/>
              </a:xfrm>
              <a:prstGeom prst="arc">
                <a:avLst>
                  <a:gd name="adj1" fmla="val 14386530"/>
                  <a:gd name="adj2" fmla="val 18821527"/>
                </a:avLst>
              </a:prstGeom>
              <a:noFill/>
              <a:ln w="1905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+mn-cs"/>
                </a:endParaRPr>
              </a:p>
            </p:txBody>
          </p:sp>
          <p:grpSp>
            <p:nvGrpSpPr>
              <p:cNvPr id="155" name="グループ化 154">
                <a:extLst>
                  <a:ext uri="{FF2B5EF4-FFF2-40B4-BE49-F238E27FC236}">
                    <a16:creationId xmlns:a16="http://schemas.microsoft.com/office/drawing/2014/main" id="{F20F14F1-29AC-339C-8C11-5A92DA66D35B}"/>
                  </a:ext>
                </a:extLst>
              </p:cNvPr>
              <p:cNvGrpSpPr/>
              <p:nvPr/>
            </p:nvGrpSpPr>
            <p:grpSpPr>
              <a:xfrm>
                <a:off x="3956284" y="3873706"/>
                <a:ext cx="2322804" cy="2639556"/>
                <a:chOff x="3956284" y="3873706"/>
                <a:chExt cx="2322804" cy="2639556"/>
              </a:xfrm>
            </p:grpSpPr>
            <p:pic>
              <p:nvPicPr>
                <p:cNvPr id="156" name="図 155">
                  <a:extLst>
                    <a:ext uri="{FF2B5EF4-FFF2-40B4-BE49-F238E27FC236}">
                      <a16:creationId xmlns:a16="http://schemas.microsoft.com/office/drawing/2014/main" id="{ED07106A-241E-9A3C-F11D-64AD35F4A0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01048" y="4454043"/>
                  <a:ext cx="754820" cy="421811"/>
                </a:xfrm>
                <a:prstGeom prst="rect">
                  <a:avLst/>
                </a:prstGeom>
              </p:spPr>
            </p:pic>
            <p:cxnSp>
              <p:nvCxnSpPr>
                <p:cNvPr id="157" name="直線矢印コネクタ 156">
                  <a:extLst>
                    <a:ext uri="{FF2B5EF4-FFF2-40B4-BE49-F238E27FC236}">
                      <a16:creationId xmlns:a16="http://schemas.microsoft.com/office/drawing/2014/main" id="{56AFAF77-D2D6-3A81-82CD-7C97519D0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08282" y="5488818"/>
                  <a:ext cx="1847903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E7E6E6">
                      <a:lumMod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58" name="直線矢印コネクタ 157">
                  <a:extLst>
                    <a:ext uri="{FF2B5EF4-FFF2-40B4-BE49-F238E27FC236}">
                      <a16:creationId xmlns:a16="http://schemas.microsoft.com/office/drawing/2014/main" id="{561B2E9B-3A79-14BD-777A-7D4EAD3572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25371" y="4255912"/>
                  <a:ext cx="0" cy="16536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E7E6E6">
                      <a:lumMod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159" name="星 5 158">
                  <a:extLst>
                    <a:ext uri="{FF2B5EF4-FFF2-40B4-BE49-F238E27FC236}">
                      <a16:creationId xmlns:a16="http://schemas.microsoft.com/office/drawing/2014/main" id="{4B484430-EC26-C41F-CD4E-FA463C7A5F7C}"/>
                    </a:ext>
                  </a:extLst>
                </p:cNvPr>
                <p:cNvSpPr/>
                <p:nvPr/>
              </p:nvSpPr>
              <p:spPr>
                <a:xfrm>
                  <a:off x="4942780" y="5718812"/>
                  <a:ext cx="235681" cy="235681"/>
                </a:xfrm>
                <a:prstGeom prst="star5">
                  <a:avLst/>
                </a:prstGeom>
                <a:solidFill>
                  <a:srgbClr val="ED7D31"/>
                </a:solidFill>
                <a:ln w="190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endParaRPr>
                </a:p>
              </p:txBody>
            </p:sp>
            <p:pic>
              <p:nvPicPr>
                <p:cNvPr id="160" name="図 159">
                  <a:extLst>
                    <a:ext uri="{FF2B5EF4-FFF2-40B4-BE49-F238E27FC236}">
                      <a16:creationId xmlns:a16="http://schemas.microsoft.com/office/drawing/2014/main" id="{4BA63662-EDA8-8253-C2FF-FD0AA62A22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33662" y="6007770"/>
                  <a:ext cx="853916" cy="468012"/>
                </a:xfrm>
                <a:prstGeom prst="rect">
                  <a:avLst/>
                </a:prstGeom>
              </p:spPr>
            </p:pic>
            <p:pic>
              <p:nvPicPr>
                <p:cNvPr id="161" name="図 160">
                  <a:extLst>
                    <a:ext uri="{FF2B5EF4-FFF2-40B4-BE49-F238E27FC236}">
                      <a16:creationId xmlns:a16="http://schemas.microsoft.com/office/drawing/2014/main" id="{90EAA021-0AD8-D484-7F4D-781B610BE3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24887" y="5596595"/>
                  <a:ext cx="371113" cy="352082"/>
                </a:xfrm>
                <a:prstGeom prst="rect">
                  <a:avLst/>
                </a:prstGeom>
              </p:spPr>
            </p:pic>
            <p:sp>
              <p:nvSpPr>
                <p:cNvPr id="162" name="正方形/長方形 161">
                  <a:extLst>
                    <a:ext uri="{FF2B5EF4-FFF2-40B4-BE49-F238E27FC236}">
                      <a16:creationId xmlns:a16="http://schemas.microsoft.com/office/drawing/2014/main" id="{4A11DCDD-8B00-47C6-39EE-B0393290B014}"/>
                    </a:ext>
                  </a:extLst>
                </p:cNvPr>
                <p:cNvSpPr/>
                <p:nvPr/>
              </p:nvSpPr>
              <p:spPr>
                <a:xfrm>
                  <a:off x="3956284" y="4072540"/>
                  <a:ext cx="2322804" cy="244072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E7E6E6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endParaRPr>
                </a:p>
              </p:txBody>
            </p:sp>
            <p:sp>
              <p:nvSpPr>
                <p:cNvPr id="163" name="テキスト ボックス 162">
                  <a:extLst>
                    <a:ext uri="{FF2B5EF4-FFF2-40B4-BE49-F238E27FC236}">
                      <a16:creationId xmlns:a16="http://schemas.microsoft.com/office/drawing/2014/main" id="{96F806E0-3A5E-9939-FB6D-AC73C04AA35A}"/>
                    </a:ext>
                  </a:extLst>
                </p:cNvPr>
                <p:cNvSpPr txBox="1"/>
                <p:nvPr/>
              </p:nvSpPr>
              <p:spPr>
                <a:xfrm>
                  <a:off x="4089282" y="3873706"/>
                  <a:ext cx="2060179" cy="369332"/>
                </a:xfrm>
                <a:prstGeom prst="rect">
                  <a:avLst/>
                </a:prstGeom>
                <a:solidFill>
                  <a:sysClr val="window" lastClr="FFFFFF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CMA-ES</a:t>
                  </a:r>
                  <a:r>
                    <a: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で最適化</a:t>
                  </a:r>
                </a:p>
              </p:txBody>
            </p:sp>
            <p:sp>
              <p:nvSpPr>
                <p:cNvPr id="164" name="テキスト ボックス 163">
                  <a:extLst>
                    <a:ext uri="{FF2B5EF4-FFF2-40B4-BE49-F238E27FC236}">
                      <a16:creationId xmlns:a16="http://schemas.microsoft.com/office/drawing/2014/main" id="{AC7C9105-2109-B128-3625-EE426DC8A242}"/>
                    </a:ext>
                  </a:extLst>
                </p:cNvPr>
                <p:cNvSpPr txBox="1"/>
                <p:nvPr/>
              </p:nvSpPr>
              <p:spPr>
                <a:xfrm>
                  <a:off x="4493763" y="4494024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</a:rPr>
                    <a:t>目的関数</a:t>
                  </a:r>
                </a:p>
              </p:txBody>
            </p:sp>
          </p:grpSp>
        </p:grpSp>
        <p:grpSp>
          <p:nvGrpSpPr>
            <p:cNvPr id="185" name="グループ化 184">
              <a:extLst>
                <a:ext uri="{FF2B5EF4-FFF2-40B4-BE49-F238E27FC236}">
                  <a16:creationId xmlns:a16="http://schemas.microsoft.com/office/drawing/2014/main" id="{C94ECED2-2866-16FD-AC60-8E655D87D43B}"/>
                </a:ext>
              </a:extLst>
            </p:cNvPr>
            <p:cNvGrpSpPr/>
            <p:nvPr/>
          </p:nvGrpSpPr>
          <p:grpSpPr>
            <a:xfrm>
              <a:off x="16438903" y="14555662"/>
              <a:ext cx="2865423" cy="2639556"/>
              <a:chOff x="6486828" y="3873706"/>
              <a:chExt cx="2865423" cy="2639556"/>
            </a:xfrm>
          </p:grpSpPr>
          <p:grpSp>
            <p:nvGrpSpPr>
              <p:cNvPr id="186" name="グループ化 185">
                <a:extLst>
                  <a:ext uri="{FF2B5EF4-FFF2-40B4-BE49-F238E27FC236}">
                    <a16:creationId xmlns:a16="http://schemas.microsoft.com/office/drawing/2014/main" id="{3F0E761B-D223-F75F-4865-422F35F40E1C}"/>
                  </a:ext>
                </a:extLst>
              </p:cNvPr>
              <p:cNvGrpSpPr/>
              <p:nvPr/>
            </p:nvGrpSpPr>
            <p:grpSpPr>
              <a:xfrm>
                <a:off x="6802312" y="4807589"/>
                <a:ext cx="2063522" cy="1053263"/>
                <a:chOff x="6802312" y="4807589"/>
                <a:chExt cx="2063522" cy="1053263"/>
              </a:xfrm>
            </p:grpSpPr>
            <p:sp>
              <p:nvSpPr>
                <p:cNvPr id="198" name="フリーフォーム 197">
                  <a:extLst>
                    <a:ext uri="{FF2B5EF4-FFF2-40B4-BE49-F238E27FC236}">
                      <a16:creationId xmlns:a16="http://schemas.microsoft.com/office/drawing/2014/main" id="{60BBD364-37E0-467F-0DBE-23402EDD82F1}"/>
                    </a:ext>
                  </a:extLst>
                </p:cNvPr>
                <p:cNvSpPr/>
                <p:nvPr/>
              </p:nvSpPr>
              <p:spPr>
                <a:xfrm>
                  <a:off x="6806529" y="4813650"/>
                  <a:ext cx="2050674" cy="706268"/>
                </a:xfrm>
                <a:custGeom>
                  <a:avLst/>
                  <a:gdLst>
                    <a:gd name="connsiteX0" fmla="*/ 0 w 1543050"/>
                    <a:gd name="connsiteY0" fmla="*/ 314325 h 470725"/>
                    <a:gd name="connsiteX1" fmla="*/ 422275 w 1543050"/>
                    <a:gd name="connsiteY1" fmla="*/ 120650 h 470725"/>
                    <a:gd name="connsiteX2" fmla="*/ 768350 w 1543050"/>
                    <a:gd name="connsiteY2" fmla="*/ 114300 h 470725"/>
                    <a:gd name="connsiteX3" fmla="*/ 1136650 w 1543050"/>
                    <a:gd name="connsiteY3" fmla="*/ 469900 h 470725"/>
                    <a:gd name="connsiteX4" fmla="*/ 1543050 w 1543050"/>
                    <a:gd name="connsiteY4" fmla="*/ 0 h 470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3050" h="470725">
                      <a:moveTo>
                        <a:pt x="0" y="314325"/>
                      </a:moveTo>
                      <a:cubicBezTo>
                        <a:pt x="147108" y="234156"/>
                        <a:pt x="294217" y="153987"/>
                        <a:pt x="422275" y="120650"/>
                      </a:cubicBezTo>
                      <a:cubicBezTo>
                        <a:pt x="550333" y="87313"/>
                        <a:pt x="649288" y="56092"/>
                        <a:pt x="768350" y="114300"/>
                      </a:cubicBezTo>
                      <a:cubicBezTo>
                        <a:pt x="887413" y="172508"/>
                        <a:pt x="1007533" y="488950"/>
                        <a:pt x="1136650" y="469900"/>
                      </a:cubicBezTo>
                      <a:cubicBezTo>
                        <a:pt x="1265767" y="450850"/>
                        <a:pt x="1404408" y="225425"/>
                        <a:pt x="1543050" y="0"/>
                      </a:cubicBezTo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endParaRPr>
                </a:p>
              </p:txBody>
            </p:sp>
            <p:sp>
              <p:nvSpPr>
                <p:cNvPr id="199" name="フリーフォーム 198">
                  <a:extLst>
                    <a:ext uri="{FF2B5EF4-FFF2-40B4-BE49-F238E27FC236}">
                      <a16:creationId xmlns:a16="http://schemas.microsoft.com/office/drawing/2014/main" id="{BA757F2D-E94B-B866-8347-2EF11B720646}"/>
                    </a:ext>
                  </a:extLst>
                </p:cNvPr>
                <p:cNvSpPr/>
                <p:nvPr/>
              </p:nvSpPr>
              <p:spPr>
                <a:xfrm>
                  <a:off x="6805261" y="5246790"/>
                  <a:ext cx="2059113" cy="614062"/>
                </a:xfrm>
                <a:custGeom>
                  <a:avLst/>
                  <a:gdLst>
                    <a:gd name="connsiteX0" fmla="*/ 0 w 1549400"/>
                    <a:gd name="connsiteY0" fmla="*/ 324089 h 409270"/>
                    <a:gd name="connsiteX1" fmla="*/ 422275 w 1549400"/>
                    <a:gd name="connsiteY1" fmla="*/ 239 h 409270"/>
                    <a:gd name="connsiteX2" fmla="*/ 774700 w 1549400"/>
                    <a:gd name="connsiteY2" fmla="*/ 368539 h 409270"/>
                    <a:gd name="connsiteX3" fmla="*/ 1139825 w 1549400"/>
                    <a:gd name="connsiteY3" fmla="*/ 359014 h 409270"/>
                    <a:gd name="connsiteX4" fmla="*/ 1549400 w 1549400"/>
                    <a:gd name="connsiteY4" fmla="*/ 3414 h 409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9400" h="409270">
                      <a:moveTo>
                        <a:pt x="0" y="324089"/>
                      </a:moveTo>
                      <a:cubicBezTo>
                        <a:pt x="146579" y="158460"/>
                        <a:pt x="293158" y="-7169"/>
                        <a:pt x="422275" y="239"/>
                      </a:cubicBezTo>
                      <a:cubicBezTo>
                        <a:pt x="551392" y="7647"/>
                        <a:pt x="655108" y="308743"/>
                        <a:pt x="774700" y="368539"/>
                      </a:cubicBezTo>
                      <a:cubicBezTo>
                        <a:pt x="894292" y="428335"/>
                        <a:pt x="1010708" y="419868"/>
                        <a:pt x="1139825" y="359014"/>
                      </a:cubicBezTo>
                      <a:cubicBezTo>
                        <a:pt x="1268942" y="298160"/>
                        <a:pt x="1409171" y="150787"/>
                        <a:pt x="1549400" y="3414"/>
                      </a:cubicBezTo>
                    </a:path>
                  </a:pathLst>
                </a:cu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endParaRPr>
                </a:p>
              </p:txBody>
            </p:sp>
            <p:sp>
              <p:nvSpPr>
                <p:cNvPr id="200" name="平行四辺形 199">
                  <a:extLst>
                    <a:ext uri="{FF2B5EF4-FFF2-40B4-BE49-F238E27FC236}">
                      <a16:creationId xmlns:a16="http://schemas.microsoft.com/office/drawing/2014/main" id="{2BB29F2B-2FE4-B90F-742B-B02DAD439B0D}"/>
                    </a:ext>
                  </a:extLst>
                </p:cNvPr>
                <p:cNvSpPr/>
                <p:nvPr/>
              </p:nvSpPr>
              <p:spPr>
                <a:xfrm rot="16200000" flipH="1">
                  <a:off x="7378742" y="4241439"/>
                  <a:ext cx="914693" cy="2059110"/>
                </a:xfrm>
                <a:prstGeom prst="parallelogram">
                  <a:avLst>
                    <a:gd name="adj" fmla="val 49298"/>
                  </a:avLst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endParaRPr>
                </a:p>
              </p:txBody>
            </p:sp>
            <p:sp>
              <p:nvSpPr>
                <p:cNvPr id="201" name="フリーフォーム 200">
                  <a:extLst>
                    <a:ext uri="{FF2B5EF4-FFF2-40B4-BE49-F238E27FC236}">
                      <a16:creationId xmlns:a16="http://schemas.microsoft.com/office/drawing/2014/main" id="{1AA04A20-AD80-6935-1DA0-011C96F2C2AD}"/>
                    </a:ext>
                  </a:extLst>
                </p:cNvPr>
                <p:cNvSpPr/>
                <p:nvPr/>
              </p:nvSpPr>
              <p:spPr>
                <a:xfrm>
                  <a:off x="6805261" y="5245452"/>
                  <a:ext cx="828675" cy="508288"/>
                </a:xfrm>
                <a:custGeom>
                  <a:avLst/>
                  <a:gdLst>
                    <a:gd name="connsiteX0" fmla="*/ 0 w 828675"/>
                    <a:gd name="connsiteY0" fmla="*/ 482888 h 482888"/>
                    <a:gd name="connsiteX1" fmla="*/ 476250 w 828675"/>
                    <a:gd name="connsiteY1" fmla="*/ 3463 h 482888"/>
                    <a:gd name="connsiteX2" fmla="*/ 828675 w 828675"/>
                    <a:gd name="connsiteY2" fmla="*/ 305088 h 482888"/>
                    <a:gd name="connsiteX0" fmla="*/ 0 w 828675"/>
                    <a:gd name="connsiteY0" fmla="*/ 482888 h 482888"/>
                    <a:gd name="connsiteX1" fmla="*/ 520700 w 828675"/>
                    <a:gd name="connsiteY1" fmla="*/ 3463 h 482888"/>
                    <a:gd name="connsiteX2" fmla="*/ 828675 w 828675"/>
                    <a:gd name="connsiteY2" fmla="*/ 305088 h 482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28675" h="482888">
                      <a:moveTo>
                        <a:pt x="0" y="482888"/>
                      </a:moveTo>
                      <a:cubicBezTo>
                        <a:pt x="169069" y="257992"/>
                        <a:pt x="382588" y="33096"/>
                        <a:pt x="520700" y="3463"/>
                      </a:cubicBezTo>
                      <a:cubicBezTo>
                        <a:pt x="658812" y="-26170"/>
                        <a:pt x="721518" y="139459"/>
                        <a:pt x="828675" y="305088"/>
                      </a:cubicBezTo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endParaRPr>
                </a:p>
              </p:txBody>
            </p:sp>
            <p:sp>
              <p:nvSpPr>
                <p:cNvPr id="202" name="フリーフォーム 201">
                  <a:extLst>
                    <a:ext uri="{FF2B5EF4-FFF2-40B4-BE49-F238E27FC236}">
                      <a16:creationId xmlns:a16="http://schemas.microsoft.com/office/drawing/2014/main" id="{094D1830-8732-3842-42F0-9514ACA53508}"/>
                    </a:ext>
                  </a:extLst>
                </p:cNvPr>
                <p:cNvSpPr/>
                <p:nvPr/>
              </p:nvSpPr>
              <p:spPr>
                <a:xfrm>
                  <a:off x="6805261" y="5246790"/>
                  <a:ext cx="2059113" cy="614062"/>
                </a:xfrm>
                <a:custGeom>
                  <a:avLst/>
                  <a:gdLst>
                    <a:gd name="connsiteX0" fmla="*/ 0 w 1549400"/>
                    <a:gd name="connsiteY0" fmla="*/ 324089 h 409270"/>
                    <a:gd name="connsiteX1" fmla="*/ 422275 w 1549400"/>
                    <a:gd name="connsiteY1" fmla="*/ 239 h 409270"/>
                    <a:gd name="connsiteX2" fmla="*/ 774700 w 1549400"/>
                    <a:gd name="connsiteY2" fmla="*/ 368539 h 409270"/>
                    <a:gd name="connsiteX3" fmla="*/ 1139825 w 1549400"/>
                    <a:gd name="connsiteY3" fmla="*/ 359014 h 409270"/>
                    <a:gd name="connsiteX4" fmla="*/ 1549400 w 1549400"/>
                    <a:gd name="connsiteY4" fmla="*/ 3414 h 409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9400" h="409270">
                      <a:moveTo>
                        <a:pt x="0" y="324089"/>
                      </a:moveTo>
                      <a:cubicBezTo>
                        <a:pt x="146579" y="158460"/>
                        <a:pt x="293158" y="-7169"/>
                        <a:pt x="422275" y="239"/>
                      </a:cubicBezTo>
                      <a:cubicBezTo>
                        <a:pt x="551392" y="7647"/>
                        <a:pt x="655108" y="308743"/>
                        <a:pt x="774700" y="368539"/>
                      </a:cubicBezTo>
                      <a:cubicBezTo>
                        <a:pt x="894292" y="428335"/>
                        <a:pt x="1010708" y="419868"/>
                        <a:pt x="1139825" y="359014"/>
                      </a:cubicBezTo>
                      <a:cubicBezTo>
                        <a:pt x="1268942" y="298160"/>
                        <a:pt x="1409171" y="150787"/>
                        <a:pt x="1549400" y="3414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endParaRPr>
                </a:p>
              </p:txBody>
            </p:sp>
            <p:sp>
              <p:nvSpPr>
                <p:cNvPr id="203" name="フリーフォーム 202">
                  <a:extLst>
                    <a:ext uri="{FF2B5EF4-FFF2-40B4-BE49-F238E27FC236}">
                      <a16:creationId xmlns:a16="http://schemas.microsoft.com/office/drawing/2014/main" id="{F826BE2B-BFA3-5275-7CCE-F26C4EBA38BA}"/>
                    </a:ext>
                  </a:extLst>
                </p:cNvPr>
                <p:cNvSpPr/>
                <p:nvPr/>
              </p:nvSpPr>
              <p:spPr>
                <a:xfrm>
                  <a:off x="7884759" y="4807589"/>
                  <a:ext cx="981075" cy="706051"/>
                </a:xfrm>
                <a:custGeom>
                  <a:avLst/>
                  <a:gdLst>
                    <a:gd name="connsiteX0" fmla="*/ 0 w 965200"/>
                    <a:gd name="connsiteY0" fmla="*/ 231775 h 730818"/>
                    <a:gd name="connsiteX1" fmla="*/ 412750 w 965200"/>
                    <a:gd name="connsiteY1" fmla="*/ 727075 h 730818"/>
                    <a:gd name="connsiteX2" fmla="*/ 965200 w 965200"/>
                    <a:gd name="connsiteY2" fmla="*/ 0 h 730818"/>
                    <a:gd name="connsiteX0" fmla="*/ 0 w 995258"/>
                    <a:gd name="connsiteY0" fmla="*/ 218633 h 730663"/>
                    <a:gd name="connsiteX1" fmla="*/ 442808 w 995258"/>
                    <a:gd name="connsiteY1" fmla="*/ 727075 h 730663"/>
                    <a:gd name="connsiteX2" fmla="*/ 995258 w 995258"/>
                    <a:gd name="connsiteY2" fmla="*/ 0 h 730663"/>
                    <a:gd name="connsiteX0" fmla="*/ 0 w 995258"/>
                    <a:gd name="connsiteY0" fmla="*/ 218633 h 730558"/>
                    <a:gd name="connsiteX1" fmla="*/ 442808 w 995258"/>
                    <a:gd name="connsiteY1" fmla="*/ 727075 h 730558"/>
                    <a:gd name="connsiteX2" fmla="*/ 995258 w 995258"/>
                    <a:gd name="connsiteY2" fmla="*/ 0 h 730558"/>
                    <a:gd name="connsiteX0" fmla="*/ 0 w 1031996"/>
                    <a:gd name="connsiteY0" fmla="*/ 221919 h 730593"/>
                    <a:gd name="connsiteX1" fmla="*/ 479546 w 1031996"/>
                    <a:gd name="connsiteY1" fmla="*/ 727075 h 730593"/>
                    <a:gd name="connsiteX2" fmla="*/ 1031996 w 1031996"/>
                    <a:gd name="connsiteY2" fmla="*/ 0 h 730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31996" h="730593">
                      <a:moveTo>
                        <a:pt x="0" y="221919"/>
                      </a:moveTo>
                      <a:cubicBezTo>
                        <a:pt x="186057" y="479026"/>
                        <a:pt x="318679" y="765704"/>
                        <a:pt x="479546" y="727075"/>
                      </a:cubicBezTo>
                      <a:cubicBezTo>
                        <a:pt x="640413" y="688446"/>
                        <a:pt x="836204" y="344223"/>
                        <a:pt x="1031996" y="0"/>
                      </a:cubicBezTo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endParaRPr>
                </a:p>
              </p:txBody>
            </p:sp>
            <p:sp>
              <p:nvSpPr>
                <p:cNvPr id="204" name="フリーフォーム 203">
                  <a:extLst>
                    <a:ext uri="{FF2B5EF4-FFF2-40B4-BE49-F238E27FC236}">
                      <a16:creationId xmlns:a16="http://schemas.microsoft.com/office/drawing/2014/main" id="{B42407F4-8FFC-0FE9-42BE-096AC3034E9B}"/>
                    </a:ext>
                  </a:extLst>
                </p:cNvPr>
                <p:cNvSpPr/>
                <p:nvPr/>
              </p:nvSpPr>
              <p:spPr>
                <a:xfrm>
                  <a:off x="6802312" y="4813643"/>
                  <a:ext cx="2050674" cy="706268"/>
                </a:xfrm>
                <a:custGeom>
                  <a:avLst/>
                  <a:gdLst>
                    <a:gd name="connsiteX0" fmla="*/ 0 w 1543050"/>
                    <a:gd name="connsiteY0" fmla="*/ 314325 h 470725"/>
                    <a:gd name="connsiteX1" fmla="*/ 422275 w 1543050"/>
                    <a:gd name="connsiteY1" fmla="*/ 120650 h 470725"/>
                    <a:gd name="connsiteX2" fmla="*/ 768350 w 1543050"/>
                    <a:gd name="connsiteY2" fmla="*/ 114300 h 470725"/>
                    <a:gd name="connsiteX3" fmla="*/ 1136650 w 1543050"/>
                    <a:gd name="connsiteY3" fmla="*/ 469900 h 470725"/>
                    <a:gd name="connsiteX4" fmla="*/ 1543050 w 1543050"/>
                    <a:gd name="connsiteY4" fmla="*/ 0 h 470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3050" h="470725">
                      <a:moveTo>
                        <a:pt x="0" y="314325"/>
                      </a:moveTo>
                      <a:cubicBezTo>
                        <a:pt x="147108" y="234156"/>
                        <a:pt x="294217" y="153987"/>
                        <a:pt x="422275" y="120650"/>
                      </a:cubicBezTo>
                      <a:cubicBezTo>
                        <a:pt x="550333" y="87313"/>
                        <a:pt x="649288" y="56092"/>
                        <a:pt x="768350" y="114300"/>
                      </a:cubicBezTo>
                      <a:cubicBezTo>
                        <a:pt x="887413" y="172508"/>
                        <a:pt x="1007533" y="488950"/>
                        <a:pt x="1136650" y="469900"/>
                      </a:cubicBezTo>
                      <a:cubicBezTo>
                        <a:pt x="1265767" y="450850"/>
                        <a:pt x="1404408" y="225425"/>
                        <a:pt x="1543050" y="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rgbClr val="70AD47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endParaRPr>
                </a:p>
              </p:txBody>
            </p:sp>
          </p:grpSp>
          <p:sp>
            <p:nvSpPr>
              <p:cNvPr id="187" name="正方形/長方形 186">
                <a:extLst>
                  <a:ext uri="{FF2B5EF4-FFF2-40B4-BE49-F238E27FC236}">
                    <a16:creationId xmlns:a16="http://schemas.microsoft.com/office/drawing/2014/main" id="{87B8B231-2DAF-5458-D0C8-8C723B05FFD5}"/>
                  </a:ext>
                </a:extLst>
              </p:cNvPr>
              <p:cNvSpPr/>
              <p:nvPr/>
            </p:nvSpPr>
            <p:spPr>
              <a:xfrm>
                <a:off x="6486828" y="4072540"/>
                <a:ext cx="2865423" cy="2440722"/>
              </a:xfrm>
              <a:prstGeom prst="rect">
                <a:avLst/>
              </a:prstGeom>
              <a:noFill/>
              <a:ln w="12700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+mn-cs"/>
                </a:endParaRPr>
              </a:p>
            </p:txBody>
          </p:sp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92A28406-7227-D36A-8191-4EEA7034CAEC}"/>
                  </a:ext>
                </a:extLst>
              </p:cNvPr>
              <p:cNvSpPr txBox="1"/>
              <p:nvPr/>
            </p:nvSpPr>
            <p:spPr>
              <a:xfrm>
                <a:off x="6802312" y="3873706"/>
                <a:ext cx="2262158" cy="369332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ベイズ最適化で探索</a:t>
                </a:r>
              </a:p>
            </p:txBody>
          </p:sp>
          <p:pic>
            <p:nvPicPr>
              <p:cNvPr id="189" name="図 188">
                <a:extLst>
                  <a:ext uri="{FF2B5EF4-FFF2-40B4-BE49-F238E27FC236}">
                    <a16:creationId xmlns:a16="http://schemas.microsoft.com/office/drawing/2014/main" id="{C1CB16F3-95A9-1503-15A5-6CB62FB20D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89816" y="6007770"/>
                <a:ext cx="306515" cy="270025"/>
              </a:xfrm>
              <a:prstGeom prst="rect">
                <a:avLst/>
              </a:prstGeom>
            </p:spPr>
          </p:pic>
          <p:cxnSp>
            <p:nvCxnSpPr>
              <p:cNvPr id="190" name="直線矢印コネクタ 189">
                <a:extLst>
                  <a:ext uri="{FF2B5EF4-FFF2-40B4-BE49-F238E27FC236}">
                    <a16:creationId xmlns:a16="http://schemas.microsoft.com/office/drawing/2014/main" id="{01E9C2C9-57F2-273A-3CAD-499D4E9B6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8827" y="5942215"/>
                <a:ext cx="2389131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91" name="直線矢印コネクタ 190">
                <a:extLst>
                  <a:ext uri="{FF2B5EF4-FFF2-40B4-BE49-F238E27FC236}">
                    <a16:creationId xmlns:a16="http://schemas.microsoft.com/office/drawing/2014/main" id="{F6680ABB-2D6F-6A82-22FD-E9ABD3A6C5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5916" y="4566324"/>
                <a:ext cx="0" cy="1653636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92" name="直線コネクタ 191">
                <a:extLst>
                  <a:ext uri="{FF2B5EF4-FFF2-40B4-BE49-F238E27FC236}">
                    <a16:creationId xmlns:a16="http://schemas.microsoft.com/office/drawing/2014/main" id="{3ACF4F27-3FB0-2CB2-631B-F55B8B5A6C0C}"/>
                  </a:ext>
                </a:extLst>
              </p:cNvPr>
              <p:cNvCxnSpPr/>
              <p:nvPr/>
            </p:nvCxnSpPr>
            <p:spPr>
              <a:xfrm flipH="1" flipV="1">
                <a:off x="7827649" y="4984795"/>
                <a:ext cx="4219" cy="814596"/>
              </a:xfrm>
              <a:prstGeom prst="line">
                <a:avLst/>
              </a:prstGeom>
              <a:noFill/>
              <a:ln w="12700" cap="flat" cmpd="sng" algn="ctr">
                <a:solidFill>
                  <a:srgbClr val="7030A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193" name="フリーフォーム 192">
                <a:extLst>
                  <a:ext uri="{FF2B5EF4-FFF2-40B4-BE49-F238E27FC236}">
                    <a16:creationId xmlns:a16="http://schemas.microsoft.com/office/drawing/2014/main" id="{A4BFE536-24B4-955D-B994-4184002D059C}"/>
                  </a:ext>
                </a:extLst>
              </p:cNvPr>
              <p:cNvSpPr/>
              <p:nvPr/>
            </p:nvSpPr>
            <p:spPr>
              <a:xfrm>
                <a:off x="6802312" y="5032433"/>
                <a:ext cx="2059113" cy="626177"/>
              </a:xfrm>
              <a:custGeom>
                <a:avLst/>
                <a:gdLst>
                  <a:gd name="connsiteX0" fmla="*/ 0 w 1549400"/>
                  <a:gd name="connsiteY0" fmla="*/ 323850 h 416321"/>
                  <a:gd name="connsiteX1" fmla="*/ 425450 w 1549400"/>
                  <a:gd name="connsiteY1" fmla="*/ 60325 h 416321"/>
                  <a:gd name="connsiteX2" fmla="*/ 774700 w 1549400"/>
                  <a:gd name="connsiteY2" fmla="*/ 241300 h 416321"/>
                  <a:gd name="connsiteX3" fmla="*/ 1139825 w 1549400"/>
                  <a:gd name="connsiteY3" fmla="*/ 409575 h 416321"/>
                  <a:gd name="connsiteX4" fmla="*/ 1549400 w 1549400"/>
                  <a:gd name="connsiteY4" fmla="*/ 0 h 416321"/>
                  <a:gd name="connsiteX0" fmla="*/ 0 w 1549400"/>
                  <a:gd name="connsiteY0" fmla="*/ 323850 h 416973"/>
                  <a:gd name="connsiteX1" fmla="*/ 425450 w 1549400"/>
                  <a:gd name="connsiteY1" fmla="*/ 60325 h 416973"/>
                  <a:gd name="connsiteX2" fmla="*/ 774700 w 1549400"/>
                  <a:gd name="connsiteY2" fmla="*/ 241300 h 416973"/>
                  <a:gd name="connsiteX3" fmla="*/ 1139825 w 1549400"/>
                  <a:gd name="connsiteY3" fmla="*/ 409575 h 416973"/>
                  <a:gd name="connsiteX4" fmla="*/ 1549400 w 1549400"/>
                  <a:gd name="connsiteY4" fmla="*/ 0 h 416973"/>
                  <a:gd name="connsiteX0" fmla="*/ 0 w 1549400"/>
                  <a:gd name="connsiteY0" fmla="*/ 323850 h 417345"/>
                  <a:gd name="connsiteX1" fmla="*/ 425450 w 1549400"/>
                  <a:gd name="connsiteY1" fmla="*/ 60325 h 417345"/>
                  <a:gd name="connsiteX2" fmla="*/ 774700 w 1549400"/>
                  <a:gd name="connsiteY2" fmla="*/ 241300 h 417345"/>
                  <a:gd name="connsiteX3" fmla="*/ 1139825 w 1549400"/>
                  <a:gd name="connsiteY3" fmla="*/ 409575 h 417345"/>
                  <a:gd name="connsiteX4" fmla="*/ 1549400 w 1549400"/>
                  <a:gd name="connsiteY4" fmla="*/ 0 h 417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9400" h="417345">
                    <a:moveTo>
                      <a:pt x="0" y="323850"/>
                    </a:moveTo>
                    <a:cubicBezTo>
                      <a:pt x="148166" y="198966"/>
                      <a:pt x="296333" y="74083"/>
                      <a:pt x="425450" y="60325"/>
                    </a:cubicBezTo>
                    <a:cubicBezTo>
                      <a:pt x="554567" y="46567"/>
                      <a:pt x="665193" y="157698"/>
                      <a:pt x="774700" y="241300"/>
                    </a:cubicBezTo>
                    <a:cubicBezTo>
                      <a:pt x="884207" y="324902"/>
                      <a:pt x="1010708" y="449792"/>
                      <a:pt x="1139825" y="409575"/>
                    </a:cubicBezTo>
                    <a:cubicBezTo>
                      <a:pt x="1268942" y="369358"/>
                      <a:pt x="1409171" y="184679"/>
                      <a:pt x="1549400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+mn-cs"/>
                </a:endParaRPr>
              </a:p>
            </p:txBody>
          </p:sp>
          <p:sp>
            <p:nvSpPr>
              <p:cNvPr id="194" name="テキスト ボックス 193">
                <a:extLst>
                  <a:ext uri="{FF2B5EF4-FFF2-40B4-BE49-F238E27FC236}">
                    <a16:creationId xmlns:a16="http://schemas.microsoft.com/office/drawing/2014/main" id="{DA3E8D1B-0DEC-1A41-C8C3-434D163E81CE}"/>
                  </a:ext>
                </a:extLst>
              </p:cNvPr>
              <p:cNvSpPr txBox="1"/>
              <p:nvPr/>
            </p:nvSpPr>
            <p:spPr>
              <a:xfrm>
                <a:off x="7191691" y="4373355"/>
                <a:ext cx="18004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最適解（の予測値）</a:t>
                </a:r>
              </a:p>
            </p:txBody>
          </p:sp>
          <p:cxnSp>
            <p:nvCxnSpPr>
              <p:cNvPr id="195" name="直線コネクタ 194">
                <a:extLst>
                  <a:ext uri="{FF2B5EF4-FFF2-40B4-BE49-F238E27FC236}">
                    <a16:creationId xmlns:a16="http://schemas.microsoft.com/office/drawing/2014/main" id="{0BEE9CDC-D41E-769A-A4F1-B5C201281B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9790" y="4735344"/>
                <a:ext cx="157910" cy="373026"/>
              </a:xfrm>
              <a:prstGeom prst="line">
                <a:avLst/>
              </a:prstGeom>
              <a:noFill/>
              <a:ln w="635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6" name="直線コネクタ 195">
                <a:extLst>
                  <a:ext uri="{FF2B5EF4-FFF2-40B4-BE49-F238E27FC236}">
                    <a16:creationId xmlns:a16="http://schemas.microsoft.com/office/drawing/2014/main" id="{BDD4E8C0-3234-C0E4-5A82-76837EA51B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976" y="5280245"/>
                <a:ext cx="179382" cy="810271"/>
              </a:xfrm>
              <a:prstGeom prst="line">
                <a:avLst/>
              </a:prstGeom>
              <a:noFill/>
              <a:ln w="6350" cap="flat" cmpd="sng" algn="ctr">
                <a:solidFill>
                  <a:srgbClr val="70AD47"/>
                </a:solidFill>
                <a:prstDash val="solid"/>
                <a:miter lim="800000"/>
              </a:ln>
              <a:effectLst/>
            </p:spPr>
          </p:cxnSp>
          <p:sp>
            <p:nvSpPr>
              <p:cNvPr id="197" name="テキスト ボックス 196">
                <a:extLst>
                  <a:ext uri="{FF2B5EF4-FFF2-40B4-BE49-F238E27FC236}">
                    <a16:creationId xmlns:a16="http://schemas.microsoft.com/office/drawing/2014/main" id="{34C99913-9CB7-1A04-7B25-526C684811B5}"/>
                  </a:ext>
                </a:extLst>
              </p:cNvPr>
              <p:cNvSpPr txBox="1"/>
              <p:nvPr/>
            </p:nvSpPr>
            <p:spPr>
              <a:xfrm>
                <a:off x="7112161" y="6120853"/>
                <a:ext cx="1441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70AD47"/>
                    </a:solidFill>
                    <a:effectLst/>
                    <a:uLnTx/>
                    <a:uFillTx/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</a:rPr>
                  <a:t>予測の標準偏差</a:t>
                </a:r>
              </a:p>
            </p:txBody>
          </p:sp>
        </p:grpSp>
        <p:sp>
          <p:nvSpPr>
            <p:cNvPr id="206" name="右矢印 205">
              <a:extLst>
                <a:ext uri="{FF2B5EF4-FFF2-40B4-BE49-F238E27FC236}">
                  <a16:creationId xmlns:a16="http://schemas.microsoft.com/office/drawing/2014/main" id="{4328B6F0-9F14-B52E-761E-FEC7818A4A24}"/>
                </a:ext>
              </a:extLst>
            </p:cNvPr>
            <p:cNvSpPr/>
            <p:nvPr/>
          </p:nvSpPr>
          <p:spPr>
            <a:xfrm>
              <a:off x="15197960" y="15513703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左矢印 206">
              <a:extLst>
                <a:ext uri="{FF2B5EF4-FFF2-40B4-BE49-F238E27FC236}">
                  <a16:creationId xmlns:a16="http://schemas.microsoft.com/office/drawing/2014/main" id="{2BF1012E-A4C9-050A-3D02-EE011562924E}"/>
                </a:ext>
              </a:extLst>
            </p:cNvPr>
            <p:cNvSpPr/>
            <p:nvPr/>
          </p:nvSpPr>
          <p:spPr>
            <a:xfrm>
              <a:off x="23046291" y="15507952"/>
              <a:ext cx="978408" cy="484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" name="テキスト ボックス 207">
              <a:extLst>
                <a:ext uri="{FF2B5EF4-FFF2-40B4-BE49-F238E27FC236}">
                  <a16:creationId xmlns:a16="http://schemas.microsoft.com/office/drawing/2014/main" id="{1B148603-93C3-6070-FF9B-A3597BAC3B76}"/>
                </a:ext>
              </a:extLst>
            </p:cNvPr>
            <p:cNvSpPr txBox="1"/>
            <p:nvPr/>
          </p:nvSpPr>
          <p:spPr>
            <a:xfrm>
              <a:off x="11769894" y="15407927"/>
              <a:ext cx="3397889" cy="52322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探索する変数は</a:t>
              </a:r>
            </a:p>
          </p:txBody>
        </p:sp>
        <p:pic>
          <p:nvPicPr>
            <p:cNvPr id="209" name="図 208">
              <a:extLst>
                <a:ext uri="{FF2B5EF4-FFF2-40B4-BE49-F238E27FC236}">
                  <a16:creationId xmlns:a16="http://schemas.microsoft.com/office/drawing/2014/main" id="{C0A5746E-23D7-6850-B03E-37DC81DC2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68610" y="15507952"/>
              <a:ext cx="408915" cy="350498"/>
            </a:xfrm>
            <a:prstGeom prst="rect">
              <a:avLst/>
            </a:prstGeom>
          </p:spPr>
        </p:pic>
        <p:sp>
          <p:nvSpPr>
            <p:cNvPr id="210" name="テキスト ボックス 209">
              <a:extLst>
                <a:ext uri="{FF2B5EF4-FFF2-40B4-BE49-F238E27FC236}">
                  <a16:creationId xmlns:a16="http://schemas.microsoft.com/office/drawing/2014/main" id="{2BA892B8-1209-A683-F1BD-5BF0D8864A89}"/>
                </a:ext>
              </a:extLst>
            </p:cNvPr>
            <p:cNvSpPr txBox="1"/>
            <p:nvPr/>
          </p:nvSpPr>
          <p:spPr>
            <a:xfrm>
              <a:off x="24190336" y="15407926"/>
              <a:ext cx="4022242" cy="519337"/>
            </a:xfrm>
            <a:prstGeom prst="rect">
              <a:avLst/>
            </a:prstGeom>
            <a:noFill/>
            <a:ln w="31750">
              <a:solidFill>
                <a:srgbClr val="FF34E7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最適化する変数は</a:t>
              </a:r>
            </a:p>
          </p:txBody>
        </p:sp>
        <p:pic>
          <p:nvPicPr>
            <p:cNvPr id="211" name="図 210">
              <a:extLst>
                <a:ext uri="{FF2B5EF4-FFF2-40B4-BE49-F238E27FC236}">
                  <a16:creationId xmlns:a16="http://schemas.microsoft.com/office/drawing/2014/main" id="{47D16B93-BE9A-2D6D-E165-F5FF79AE6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375143" y="15469956"/>
              <a:ext cx="424011" cy="401695"/>
            </a:xfrm>
            <a:prstGeom prst="rect">
              <a:avLst/>
            </a:prstGeom>
          </p:spPr>
        </p:pic>
      </p:grpSp>
      <p:grpSp>
        <p:nvGrpSpPr>
          <p:cNvPr id="214" name="グループ化 213">
            <a:extLst>
              <a:ext uri="{FF2B5EF4-FFF2-40B4-BE49-F238E27FC236}">
                <a16:creationId xmlns:a16="http://schemas.microsoft.com/office/drawing/2014/main" id="{D6623448-2457-8EE2-9B18-44B7B30DD621}"/>
              </a:ext>
            </a:extLst>
          </p:cNvPr>
          <p:cNvGrpSpPr/>
          <p:nvPr/>
        </p:nvGrpSpPr>
        <p:grpSpPr>
          <a:xfrm>
            <a:off x="16803777" y="17933701"/>
            <a:ext cx="12536222" cy="9289784"/>
            <a:chOff x="1079999" y="17928000"/>
            <a:chExt cx="13266441" cy="7547509"/>
          </a:xfrm>
        </p:grpSpPr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C4CFC5F2-9B4F-DB64-AEDE-AEB5A2083A45}"/>
                </a:ext>
              </a:extLst>
            </p:cNvPr>
            <p:cNvSpPr>
              <a:spLocks/>
            </p:cNvSpPr>
            <p:nvPr/>
          </p:nvSpPr>
          <p:spPr>
            <a:xfrm>
              <a:off x="1080000" y="17928000"/>
              <a:ext cx="13266440" cy="11653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r>
                <a:rPr kumimoji="1" lang="en-US" altLang="ja-JP" sz="48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CMA-ES</a:t>
              </a:r>
              <a:r>
                <a:rPr kumimoji="1" lang="ja-JP" altLang="en-US" sz="480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による目的関数最適化</a:t>
              </a:r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388DE5E8-CF0F-03C8-A804-9121D7864DE1}"/>
                </a:ext>
              </a:extLst>
            </p:cNvPr>
            <p:cNvSpPr/>
            <p:nvPr/>
          </p:nvSpPr>
          <p:spPr>
            <a:xfrm>
              <a:off x="1079999" y="17928001"/>
              <a:ext cx="13266440" cy="7547508"/>
            </a:xfrm>
            <a:prstGeom prst="rect">
              <a:avLst/>
            </a:prstGeom>
            <a:noFill/>
            <a:ln w="571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2" tIns="45716" rIns="91432" bIns="45716"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9" name="グループ化 248">
            <a:extLst>
              <a:ext uri="{FF2B5EF4-FFF2-40B4-BE49-F238E27FC236}">
                <a16:creationId xmlns:a16="http://schemas.microsoft.com/office/drawing/2014/main" id="{D070010F-1B9B-01BD-875F-B23D44A238EB}"/>
              </a:ext>
            </a:extLst>
          </p:cNvPr>
          <p:cNvGrpSpPr/>
          <p:nvPr/>
        </p:nvGrpSpPr>
        <p:grpSpPr>
          <a:xfrm>
            <a:off x="1170074" y="19657125"/>
            <a:ext cx="4733252" cy="2955391"/>
            <a:chOff x="1130710" y="19685852"/>
            <a:chExt cx="4907433" cy="2910809"/>
          </a:xfrm>
        </p:grpSpPr>
        <p:sp>
          <p:nvSpPr>
            <p:cNvPr id="250" name="テキスト ボックス 249">
              <a:extLst>
                <a:ext uri="{FF2B5EF4-FFF2-40B4-BE49-F238E27FC236}">
                  <a16:creationId xmlns:a16="http://schemas.microsoft.com/office/drawing/2014/main" id="{5D29928F-9227-DBAF-837D-03D7AD1B58F6}"/>
                </a:ext>
              </a:extLst>
            </p:cNvPr>
            <p:cNvSpPr txBox="1"/>
            <p:nvPr/>
          </p:nvSpPr>
          <p:spPr>
            <a:xfrm>
              <a:off x="1130710" y="19685852"/>
              <a:ext cx="4907433" cy="39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①ランダムに初期パラメータを生成</a:t>
              </a:r>
            </a:p>
          </p:txBody>
        </p:sp>
        <p:grpSp>
          <p:nvGrpSpPr>
            <p:cNvPr id="251" name="グループ化 250">
              <a:extLst>
                <a:ext uri="{FF2B5EF4-FFF2-40B4-BE49-F238E27FC236}">
                  <a16:creationId xmlns:a16="http://schemas.microsoft.com/office/drawing/2014/main" id="{410E225C-9849-EC11-04D7-7440F198005A}"/>
                </a:ext>
              </a:extLst>
            </p:cNvPr>
            <p:cNvGrpSpPr/>
            <p:nvPr/>
          </p:nvGrpSpPr>
          <p:grpSpPr>
            <a:xfrm>
              <a:off x="1488794" y="20238342"/>
              <a:ext cx="3938612" cy="2358319"/>
              <a:chOff x="1488794" y="20238341"/>
              <a:chExt cx="3685150" cy="2477729"/>
            </a:xfrm>
          </p:grpSpPr>
          <p:grpSp>
            <p:nvGrpSpPr>
              <p:cNvPr id="252" name="グループ化 251">
                <a:extLst>
                  <a:ext uri="{FF2B5EF4-FFF2-40B4-BE49-F238E27FC236}">
                    <a16:creationId xmlns:a16="http://schemas.microsoft.com/office/drawing/2014/main" id="{462DDE30-5BB4-72B3-954B-860A716CA4BE}"/>
                  </a:ext>
                </a:extLst>
              </p:cNvPr>
              <p:cNvGrpSpPr/>
              <p:nvPr/>
            </p:nvGrpSpPr>
            <p:grpSpPr>
              <a:xfrm>
                <a:off x="1488794" y="20238341"/>
                <a:ext cx="3685150" cy="2477729"/>
                <a:chOff x="1532801" y="19615355"/>
                <a:chExt cx="3685150" cy="2477729"/>
              </a:xfrm>
            </p:grpSpPr>
            <p:cxnSp>
              <p:nvCxnSpPr>
                <p:cNvPr id="257" name="直線矢印コネクタ 256">
                  <a:extLst>
                    <a:ext uri="{FF2B5EF4-FFF2-40B4-BE49-F238E27FC236}">
                      <a16:creationId xmlns:a16="http://schemas.microsoft.com/office/drawing/2014/main" id="{BB86AC34-3C57-61DA-356F-0E89770C9862}"/>
                    </a:ext>
                  </a:extLst>
                </p:cNvPr>
                <p:cNvCxnSpPr/>
                <p:nvPr/>
              </p:nvCxnSpPr>
              <p:spPr>
                <a:xfrm flipV="1">
                  <a:off x="2064774" y="19891220"/>
                  <a:ext cx="0" cy="220186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直線矢印コネクタ 257">
                  <a:extLst>
                    <a:ext uri="{FF2B5EF4-FFF2-40B4-BE49-F238E27FC236}">
                      <a16:creationId xmlns:a16="http://schemas.microsoft.com/office/drawing/2014/main" id="{BA8B5F51-C02A-8590-F189-0ABEE107DC02}"/>
                    </a:ext>
                  </a:extLst>
                </p:cNvPr>
                <p:cNvCxnSpPr/>
                <p:nvPr/>
              </p:nvCxnSpPr>
              <p:spPr>
                <a:xfrm>
                  <a:off x="1532801" y="21701755"/>
                  <a:ext cx="3097161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259" name="図 258">
                  <a:extLst>
                    <a:ext uri="{FF2B5EF4-FFF2-40B4-BE49-F238E27FC236}">
                      <a16:creationId xmlns:a16="http://schemas.microsoft.com/office/drawing/2014/main" id="{DE97775D-5B80-13D7-7556-806A654545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09036" y="21616429"/>
                  <a:ext cx="408915" cy="350498"/>
                </a:xfrm>
                <a:prstGeom prst="rect">
                  <a:avLst/>
                </a:prstGeom>
              </p:spPr>
            </p:pic>
            <p:sp>
              <p:nvSpPr>
                <p:cNvPr id="260" name="フリーフォーム 259">
                  <a:extLst>
                    <a:ext uri="{FF2B5EF4-FFF2-40B4-BE49-F238E27FC236}">
                      <a16:creationId xmlns:a16="http://schemas.microsoft.com/office/drawing/2014/main" id="{986F8CCA-420E-A97E-B89B-CA2D7A21E68E}"/>
                    </a:ext>
                  </a:extLst>
                </p:cNvPr>
                <p:cNvSpPr/>
                <p:nvPr/>
              </p:nvSpPr>
              <p:spPr>
                <a:xfrm>
                  <a:off x="2418735" y="19615355"/>
                  <a:ext cx="2124000" cy="1865894"/>
                </a:xfrm>
                <a:custGeom>
                  <a:avLst/>
                  <a:gdLst>
                    <a:gd name="connsiteX0" fmla="*/ 0 w 2123768"/>
                    <a:gd name="connsiteY0" fmla="*/ 1209368 h 1865894"/>
                    <a:gd name="connsiteX1" fmla="*/ 294968 w 2123768"/>
                    <a:gd name="connsiteY1" fmla="*/ 678426 h 1865894"/>
                    <a:gd name="connsiteX2" fmla="*/ 1061884 w 2123768"/>
                    <a:gd name="connsiteY2" fmla="*/ 1858297 h 1865894"/>
                    <a:gd name="connsiteX3" fmla="*/ 2123768 w 2123768"/>
                    <a:gd name="connsiteY3" fmla="*/ 0 h 1865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23768" h="1865894">
                      <a:moveTo>
                        <a:pt x="0" y="1209368"/>
                      </a:moveTo>
                      <a:cubicBezTo>
                        <a:pt x="58993" y="889819"/>
                        <a:pt x="117987" y="570271"/>
                        <a:pt x="294968" y="678426"/>
                      </a:cubicBezTo>
                      <a:cubicBezTo>
                        <a:pt x="471949" y="786581"/>
                        <a:pt x="757084" y="1971368"/>
                        <a:pt x="1061884" y="1858297"/>
                      </a:cubicBezTo>
                      <a:cubicBezTo>
                        <a:pt x="1366684" y="1745226"/>
                        <a:pt x="1745226" y="872613"/>
                        <a:pt x="2123768" y="0"/>
                      </a:cubicBezTo>
                    </a:path>
                  </a:pathLst>
                </a:custGeom>
                <a:noFill/>
                <a:ln w="28575">
                  <a:solidFill>
                    <a:srgbClr val="00B0F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53" name="円/楕円 252">
                <a:extLst>
                  <a:ext uri="{FF2B5EF4-FFF2-40B4-BE49-F238E27FC236}">
                    <a16:creationId xmlns:a16="http://schemas.microsoft.com/office/drawing/2014/main" id="{BA9702B9-1193-78ED-2D25-9AB9D0E954BF}"/>
                  </a:ext>
                </a:extLst>
              </p:cNvPr>
              <p:cNvSpPr/>
              <p:nvPr/>
            </p:nvSpPr>
            <p:spPr>
              <a:xfrm>
                <a:off x="2592000" y="22212000"/>
                <a:ext cx="180000" cy="180000"/>
              </a:xfrm>
              <a:prstGeom prst="ellips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" name="円/楕円 253">
                <a:extLst>
                  <a:ext uri="{FF2B5EF4-FFF2-40B4-BE49-F238E27FC236}">
                    <a16:creationId xmlns:a16="http://schemas.microsoft.com/office/drawing/2014/main" id="{1DBA52FD-34EB-5E0E-5857-3D48533918CF}"/>
                  </a:ext>
                </a:extLst>
              </p:cNvPr>
              <p:cNvSpPr/>
              <p:nvPr/>
            </p:nvSpPr>
            <p:spPr>
              <a:xfrm>
                <a:off x="3132000" y="22212000"/>
                <a:ext cx="180000" cy="180000"/>
              </a:xfrm>
              <a:prstGeom prst="ellips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5" name="円/楕円 254">
                <a:extLst>
                  <a:ext uri="{FF2B5EF4-FFF2-40B4-BE49-F238E27FC236}">
                    <a16:creationId xmlns:a16="http://schemas.microsoft.com/office/drawing/2014/main" id="{36CC3E20-C5C6-D7D9-6DE4-0AF4C7B1CC49}"/>
                  </a:ext>
                </a:extLst>
              </p:cNvPr>
              <p:cNvSpPr/>
              <p:nvPr/>
            </p:nvSpPr>
            <p:spPr>
              <a:xfrm>
                <a:off x="3888000" y="22212000"/>
                <a:ext cx="180000" cy="180000"/>
              </a:xfrm>
              <a:prstGeom prst="ellips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6" name="円/楕円 255">
                <a:extLst>
                  <a:ext uri="{FF2B5EF4-FFF2-40B4-BE49-F238E27FC236}">
                    <a16:creationId xmlns:a16="http://schemas.microsoft.com/office/drawing/2014/main" id="{CB1ED42B-A8CE-40D0-BE0C-4F16C2F63BCF}"/>
                  </a:ext>
                </a:extLst>
              </p:cNvPr>
              <p:cNvSpPr/>
              <p:nvPr/>
            </p:nvSpPr>
            <p:spPr>
              <a:xfrm>
                <a:off x="4176000" y="22212000"/>
                <a:ext cx="180000" cy="180000"/>
              </a:xfrm>
              <a:prstGeom prst="ellipse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73" name="右矢印 272">
            <a:extLst>
              <a:ext uri="{FF2B5EF4-FFF2-40B4-BE49-F238E27FC236}">
                <a16:creationId xmlns:a16="http://schemas.microsoft.com/office/drawing/2014/main" id="{D7A3262F-461A-CEB0-CF94-F63FD3D857C5}"/>
              </a:ext>
            </a:extLst>
          </p:cNvPr>
          <p:cNvSpPr/>
          <p:nvPr/>
        </p:nvSpPr>
        <p:spPr>
          <a:xfrm>
            <a:off x="5627939" y="21059755"/>
            <a:ext cx="792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4" name="グループ化 303">
            <a:extLst>
              <a:ext uri="{FF2B5EF4-FFF2-40B4-BE49-F238E27FC236}">
                <a16:creationId xmlns:a16="http://schemas.microsoft.com/office/drawing/2014/main" id="{62580212-2E2D-E6D2-F6D0-D27178CA4D82}"/>
              </a:ext>
            </a:extLst>
          </p:cNvPr>
          <p:cNvGrpSpPr/>
          <p:nvPr/>
        </p:nvGrpSpPr>
        <p:grpSpPr>
          <a:xfrm>
            <a:off x="6344530" y="19655999"/>
            <a:ext cx="4733252" cy="2998063"/>
            <a:chOff x="6344530" y="19655999"/>
            <a:chExt cx="4733252" cy="2998063"/>
          </a:xfrm>
        </p:grpSpPr>
        <p:grpSp>
          <p:nvGrpSpPr>
            <p:cNvPr id="261" name="グループ化 260">
              <a:extLst>
                <a:ext uri="{FF2B5EF4-FFF2-40B4-BE49-F238E27FC236}">
                  <a16:creationId xmlns:a16="http://schemas.microsoft.com/office/drawing/2014/main" id="{FFD617ED-5BE6-3C43-B0F4-6FFBE9E1604F}"/>
                </a:ext>
              </a:extLst>
            </p:cNvPr>
            <p:cNvGrpSpPr/>
            <p:nvPr/>
          </p:nvGrpSpPr>
          <p:grpSpPr>
            <a:xfrm>
              <a:off x="6344530" y="19655999"/>
              <a:ext cx="4733252" cy="2998063"/>
              <a:chOff x="1136677" y="19643824"/>
              <a:chExt cx="4907433" cy="2952837"/>
            </a:xfrm>
          </p:grpSpPr>
          <p:sp>
            <p:nvSpPr>
              <p:cNvPr id="262" name="テキスト ボックス 261">
                <a:extLst>
                  <a:ext uri="{FF2B5EF4-FFF2-40B4-BE49-F238E27FC236}">
                    <a16:creationId xmlns:a16="http://schemas.microsoft.com/office/drawing/2014/main" id="{238C43AA-DCF1-5E67-15CF-57568EFDC767}"/>
                  </a:ext>
                </a:extLst>
              </p:cNvPr>
              <p:cNvSpPr txBox="1"/>
              <p:nvPr/>
            </p:nvSpPr>
            <p:spPr>
              <a:xfrm>
                <a:off x="1136677" y="19643824"/>
                <a:ext cx="4907433" cy="39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>
                    <a:latin typeface="Hiragino Sans W4" panose="020B0400000000000000" pitchFamily="34" charset="-128"/>
                    <a:ea typeface="Hiragino Sans W4" panose="020B0400000000000000" pitchFamily="34" charset="-128"/>
                  </a:rPr>
                  <a:t>②目的関数上でパラメータを評価</a:t>
                </a:r>
              </a:p>
            </p:txBody>
          </p:sp>
          <p:grpSp>
            <p:nvGrpSpPr>
              <p:cNvPr id="263" name="グループ化 262">
                <a:extLst>
                  <a:ext uri="{FF2B5EF4-FFF2-40B4-BE49-F238E27FC236}">
                    <a16:creationId xmlns:a16="http://schemas.microsoft.com/office/drawing/2014/main" id="{02C71B0A-0B59-22E4-88F3-65B61F12B818}"/>
                  </a:ext>
                </a:extLst>
              </p:cNvPr>
              <p:cNvGrpSpPr/>
              <p:nvPr/>
            </p:nvGrpSpPr>
            <p:grpSpPr>
              <a:xfrm>
                <a:off x="1488794" y="20238342"/>
                <a:ext cx="3938612" cy="2358319"/>
                <a:chOff x="1488794" y="20238341"/>
                <a:chExt cx="3685150" cy="2477729"/>
              </a:xfrm>
            </p:grpSpPr>
            <p:grpSp>
              <p:nvGrpSpPr>
                <p:cNvPr id="264" name="グループ化 263">
                  <a:extLst>
                    <a:ext uri="{FF2B5EF4-FFF2-40B4-BE49-F238E27FC236}">
                      <a16:creationId xmlns:a16="http://schemas.microsoft.com/office/drawing/2014/main" id="{AC9CE142-AF5F-FB83-F8E4-0A80E0C995AB}"/>
                    </a:ext>
                  </a:extLst>
                </p:cNvPr>
                <p:cNvGrpSpPr/>
                <p:nvPr/>
              </p:nvGrpSpPr>
              <p:grpSpPr>
                <a:xfrm>
                  <a:off x="1488794" y="20238341"/>
                  <a:ext cx="3685150" cy="2477729"/>
                  <a:chOff x="1532801" y="19615355"/>
                  <a:chExt cx="3685150" cy="2477729"/>
                </a:xfrm>
              </p:grpSpPr>
              <p:cxnSp>
                <p:nvCxnSpPr>
                  <p:cNvPr id="269" name="直線矢印コネクタ 268">
                    <a:extLst>
                      <a:ext uri="{FF2B5EF4-FFF2-40B4-BE49-F238E27FC236}">
                        <a16:creationId xmlns:a16="http://schemas.microsoft.com/office/drawing/2014/main" id="{C0601B48-0DE5-2D52-03DA-6BDA06D9270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064774" y="19891220"/>
                    <a:ext cx="0" cy="2201864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直線矢印コネクタ 269">
                    <a:extLst>
                      <a:ext uri="{FF2B5EF4-FFF2-40B4-BE49-F238E27FC236}">
                        <a16:creationId xmlns:a16="http://schemas.microsoft.com/office/drawing/2014/main" id="{0F0ACCC0-0389-2F76-0C02-CBAB21EB7368}"/>
                      </a:ext>
                    </a:extLst>
                  </p:cNvPr>
                  <p:cNvCxnSpPr/>
                  <p:nvPr/>
                </p:nvCxnSpPr>
                <p:spPr>
                  <a:xfrm>
                    <a:off x="1532801" y="21701755"/>
                    <a:ext cx="3097161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71" name="図 270">
                    <a:extLst>
                      <a:ext uri="{FF2B5EF4-FFF2-40B4-BE49-F238E27FC236}">
                        <a16:creationId xmlns:a16="http://schemas.microsoft.com/office/drawing/2014/main" id="{B493CB8F-947B-832C-4A9D-D2CFA6069D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809036" y="21616429"/>
                    <a:ext cx="408915" cy="350498"/>
                  </a:xfrm>
                  <a:prstGeom prst="rect">
                    <a:avLst/>
                  </a:prstGeom>
                </p:spPr>
              </p:pic>
              <p:sp>
                <p:nvSpPr>
                  <p:cNvPr id="272" name="フリーフォーム 271">
                    <a:extLst>
                      <a:ext uri="{FF2B5EF4-FFF2-40B4-BE49-F238E27FC236}">
                        <a16:creationId xmlns:a16="http://schemas.microsoft.com/office/drawing/2014/main" id="{5F724602-A48C-DEFE-C0FC-21C8FAD6D806}"/>
                      </a:ext>
                    </a:extLst>
                  </p:cNvPr>
                  <p:cNvSpPr/>
                  <p:nvPr/>
                </p:nvSpPr>
                <p:spPr>
                  <a:xfrm>
                    <a:off x="2418735" y="19615355"/>
                    <a:ext cx="2124000" cy="1865894"/>
                  </a:xfrm>
                  <a:custGeom>
                    <a:avLst/>
                    <a:gdLst>
                      <a:gd name="connsiteX0" fmla="*/ 0 w 2123768"/>
                      <a:gd name="connsiteY0" fmla="*/ 1209368 h 1865894"/>
                      <a:gd name="connsiteX1" fmla="*/ 294968 w 2123768"/>
                      <a:gd name="connsiteY1" fmla="*/ 678426 h 1865894"/>
                      <a:gd name="connsiteX2" fmla="*/ 1061884 w 2123768"/>
                      <a:gd name="connsiteY2" fmla="*/ 1858297 h 1865894"/>
                      <a:gd name="connsiteX3" fmla="*/ 2123768 w 2123768"/>
                      <a:gd name="connsiteY3" fmla="*/ 0 h 1865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23768" h="1865894">
                        <a:moveTo>
                          <a:pt x="0" y="1209368"/>
                        </a:moveTo>
                        <a:cubicBezTo>
                          <a:pt x="58993" y="889819"/>
                          <a:pt x="117987" y="570271"/>
                          <a:pt x="294968" y="678426"/>
                        </a:cubicBezTo>
                        <a:cubicBezTo>
                          <a:pt x="471949" y="786581"/>
                          <a:pt x="757084" y="1971368"/>
                          <a:pt x="1061884" y="1858297"/>
                        </a:cubicBezTo>
                        <a:cubicBezTo>
                          <a:pt x="1366684" y="1745226"/>
                          <a:pt x="1745226" y="872613"/>
                          <a:pt x="2123768" y="0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B0F0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65" name="円/楕円 264">
                  <a:extLst>
                    <a:ext uri="{FF2B5EF4-FFF2-40B4-BE49-F238E27FC236}">
                      <a16:creationId xmlns:a16="http://schemas.microsoft.com/office/drawing/2014/main" id="{7BB19488-C21E-1F6E-F6B5-8886672ACC85}"/>
                    </a:ext>
                  </a:extLst>
                </p:cNvPr>
                <p:cNvSpPr/>
                <p:nvPr/>
              </p:nvSpPr>
              <p:spPr>
                <a:xfrm>
                  <a:off x="2592000" y="22258634"/>
                  <a:ext cx="104768" cy="111757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6" name="円/楕円 265">
                  <a:extLst>
                    <a:ext uri="{FF2B5EF4-FFF2-40B4-BE49-F238E27FC236}">
                      <a16:creationId xmlns:a16="http://schemas.microsoft.com/office/drawing/2014/main" id="{96577DEC-FABF-7BB8-D00A-6FDCD2E7A3C9}"/>
                    </a:ext>
                  </a:extLst>
                </p:cNvPr>
                <p:cNvSpPr/>
                <p:nvPr/>
              </p:nvSpPr>
              <p:spPr>
                <a:xfrm>
                  <a:off x="3176585" y="22258634"/>
                  <a:ext cx="104768" cy="111757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7" name="円/楕円 266">
                  <a:extLst>
                    <a:ext uri="{FF2B5EF4-FFF2-40B4-BE49-F238E27FC236}">
                      <a16:creationId xmlns:a16="http://schemas.microsoft.com/office/drawing/2014/main" id="{BE59BE51-A64F-905C-2497-33330D0EF6FB}"/>
                    </a:ext>
                  </a:extLst>
                </p:cNvPr>
                <p:cNvSpPr/>
                <p:nvPr/>
              </p:nvSpPr>
              <p:spPr>
                <a:xfrm>
                  <a:off x="3944887" y="22258634"/>
                  <a:ext cx="104768" cy="111757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8" name="円/楕円 267">
                  <a:extLst>
                    <a:ext uri="{FF2B5EF4-FFF2-40B4-BE49-F238E27FC236}">
                      <a16:creationId xmlns:a16="http://schemas.microsoft.com/office/drawing/2014/main" id="{E91305E1-BB88-CD84-D52D-391C8F8A475B}"/>
                    </a:ext>
                  </a:extLst>
                </p:cNvPr>
                <p:cNvSpPr/>
                <p:nvPr/>
              </p:nvSpPr>
              <p:spPr>
                <a:xfrm>
                  <a:off x="4224270" y="22258634"/>
                  <a:ext cx="104768" cy="111757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274" name="円/楕円 273">
              <a:extLst>
                <a:ext uri="{FF2B5EF4-FFF2-40B4-BE49-F238E27FC236}">
                  <a16:creationId xmlns:a16="http://schemas.microsoft.com/office/drawing/2014/main" id="{75F99C2A-84FA-74FA-54DF-2F5E6E1A5479}"/>
                </a:ext>
              </a:extLst>
            </p:cNvPr>
            <p:cNvSpPr/>
            <p:nvPr/>
          </p:nvSpPr>
          <p:spPr>
            <a:xfrm>
              <a:off x="7822800" y="20880000"/>
              <a:ext cx="185552" cy="173949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円/楕円 274">
              <a:extLst>
                <a:ext uri="{FF2B5EF4-FFF2-40B4-BE49-F238E27FC236}">
                  <a16:creationId xmlns:a16="http://schemas.microsoft.com/office/drawing/2014/main" id="{AF7C64F9-8D57-B2BC-C3C2-B628F3538445}"/>
                </a:ext>
              </a:extLst>
            </p:cNvPr>
            <p:cNvSpPr/>
            <p:nvPr/>
          </p:nvSpPr>
          <p:spPr>
            <a:xfrm>
              <a:off x="8377200" y="21852000"/>
              <a:ext cx="185552" cy="173949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円/楕円 275">
              <a:extLst>
                <a:ext uri="{FF2B5EF4-FFF2-40B4-BE49-F238E27FC236}">
                  <a16:creationId xmlns:a16="http://schemas.microsoft.com/office/drawing/2014/main" id="{1A9CCFAA-CA66-DE3E-4D52-BB6EE1F10ADF}"/>
                </a:ext>
              </a:extLst>
            </p:cNvPr>
            <p:cNvSpPr/>
            <p:nvPr/>
          </p:nvSpPr>
          <p:spPr>
            <a:xfrm>
              <a:off x="9158400" y="21312000"/>
              <a:ext cx="185552" cy="173949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円/楕円 276">
              <a:extLst>
                <a:ext uri="{FF2B5EF4-FFF2-40B4-BE49-F238E27FC236}">
                  <a16:creationId xmlns:a16="http://schemas.microsoft.com/office/drawing/2014/main" id="{BA26A620-9F21-943B-1C06-17ED7230E3F9}"/>
                </a:ext>
              </a:extLst>
            </p:cNvPr>
            <p:cNvSpPr/>
            <p:nvPr/>
          </p:nvSpPr>
          <p:spPr>
            <a:xfrm>
              <a:off x="9453600" y="20700000"/>
              <a:ext cx="185552" cy="173949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79" name="直線矢印コネクタ 278">
            <a:extLst>
              <a:ext uri="{FF2B5EF4-FFF2-40B4-BE49-F238E27FC236}">
                <a16:creationId xmlns:a16="http://schemas.microsoft.com/office/drawing/2014/main" id="{FFC2788B-9456-42DE-FAB4-09A9C238A26B}"/>
              </a:ext>
            </a:extLst>
          </p:cNvPr>
          <p:cNvCxnSpPr>
            <a:cxnSpLocks/>
          </p:cNvCxnSpPr>
          <p:nvPr/>
        </p:nvCxnSpPr>
        <p:spPr>
          <a:xfrm flipV="1">
            <a:off x="7894800" y="21302071"/>
            <a:ext cx="0" cy="63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4" name="直線矢印コネクタ 283">
            <a:extLst>
              <a:ext uri="{FF2B5EF4-FFF2-40B4-BE49-F238E27FC236}">
                <a16:creationId xmlns:a16="http://schemas.microsoft.com/office/drawing/2014/main" id="{FF851EE1-4717-B14E-3EA0-CD7A0E8E3C36}"/>
              </a:ext>
            </a:extLst>
          </p:cNvPr>
          <p:cNvCxnSpPr/>
          <p:nvPr/>
        </p:nvCxnSpPr>
        <p:spPr>
          <a:xfrm flipV="1">
            <a:off x="8460000" y="21996000"/>
            <a:ext cx="0" cy="14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6" name="直線矢印コネクタ 285">
            <a:extLst>
              <a:ext uri="{FF2B5EF4-FFF2-40B4-BE49-F238E27FC236}">
                <a16:creationId xmlns:a16="http://schemas.microsoft.com/office/drawing/2014/main" id="{F37081D3-6D1E-2887-FC16-81D87A4D2A14}"/>
              </a:ext>
            </a:extLst>
          </p:cNvPr>
          <p:cNvCxnSpPr/>
          <p:nvPr/>
        </p:nvCxnSpPr>
        <p:spPr>
          <a:xfrm flipV="1">
            <a:off x="9250134" y="21564000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8" name="直線矢印コネクタ 287">
            <a:extLst>
              <a:ext uri="{FF2B5EF4-FFF2-40B4-BE49-F238E27FC236}">
                <a16:creationId xmlns:a16="http://schemas.microsoft.com/office/drawing/2014/main" id="{3B709875-A1A6-CDFE-6497-B37B3A4C5669}"/>
              </a:ext>
            </a:extLst>
          </p:cNvPr>
          <p:cNvCxnSpPr/>
          <p:nvPr/>
        </p:nvCxnSpPr>
        <p:spPr>
          <a:xfrm flipV="1">
            <a:off x="9561600" y="21024000"/>
            <a:ext cx="0" cy="9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9" name="右矢印 288">
            <a:extLst>
              <a:ext uri="{FF2B5EF4-FFF2-40B4-BE49-F238E27FC236}">
                <a16:creationId xmlns:a16="http://schemas.microsoft.com/office/drawing/2014/main" id="{9BE56C36-2E2F-E909-C6F6-A1BD5BDE6302}"/>
              </a:ext>
            </a:extLst>
          </p:cNvPr>
          <p:cNvSpPr/>
          <p:nvPr/>
        </p:nvSpPr>
        <p:spPr>
          <a:xfrm>
            <a:off x="10776118" y="21060000"/>
            <a:ext cx="792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9" name="グループ化 428">
            <a:extLst>
              <a:ext uri="{FF2B5EF4-FFF2-40B4-BE49-F238E27FC236}">
                <a16:creationId xmlns:a16="http://schemas.microsoft.com/office/drawing/2014/main" id="{21CEB311-026F-F7B3-90D8-E3DC21C6EED5}"/>
              </a:ext>
            </a:extLst>
          </p:cNvPr>
          <p:cNvGrpSpPr/>
          <p:nvPr/>
        </p:nvGrpSpPr>
        <p:grpSpPr>
          <a:xfrm>
            <a:off x="11441797" y="19717172"/>
            <a:ext cx="3798818" cy="2819776"/>
            <a:chOff x="11441797" y="19717172"/>
            <a:chExt cx="3798818" cy="2819776"/>
          </a:xfrm>
        </p:grpSpPr>
        <p:grpSp>
          <p:nvGrpSpPr>
            <p:cNvPr id="372" name="グループ化 371">
              <a:extLst>
                <a:ext uri="{FF2B5EF4-FFF2-40B4-BE49-F238E27FC236}">
                  <a16:creationId xmlns:a16="http://schemas.microsoft.com/office/drawing/2014/main" id="{4EE0891C-12BE-2B51-6D87-66C231ED4D1C}"/>
                </a:ext>
              </a:extLst>
            </p:cNvPr>
            <p:cNvGrpSpPr/>
            <p:nvPr/>
          </p:nvGrpSpPr>
          <p:grpSpPr>
            <a:xfrm>
              <a:off x="12136651" y="19742273"/>
              <a:ext cx="2524626" cy="2397727"/>
              <a:chOff x="12136651" y="19742273"/>
              <a:chExt cx="2524626" cy="2397727"/>
            </a:xfrm>
          </p:grpSpPr>
          <p:grpSp>
            <p:nvGrpSpPr>
              <p:cNvPr id="370" name="グループ化 369">
                <a:extLst>
                  <a:ext uri="{FF2B5EF4-FFF2-40B4-BE49-F238E27FC236}">
                    <a16:creationId xmlns:a16="http://schemas.microsoft.com/office/drawing/2014/main" id="{516C2130-8341-3C6D-1873-831DEE6E6A22}"/>
                  </a:ext>
                </a:extLst>
              </p:cNvPr>
              <p:cNvGrpSpPr/>
              <p:nvPr/>
            </p:nvGrpSpPr>
            <p:grpSpPr>
              <a:xfrm>
                <a:off x="13876779" y="19742273"/>
                <a:ext cx="784498" cy="596136"/>
                <a:chOff x="13876779" y="19742273"/>
                <a:chExt cx="784498" cy="596136"/>
              </a:xfrm>
            </p:grpSpPr>
            <p:sp>
              <p:nvSpPr>
                <p:cNvPr id="367" name="片側の 2 つの角を丸めた四角形 366">
                  <a:extLst>
                    <a:ext uri="{FF2B5EF4-FFF2-40B4-BE49-F238E27FC236}">
                      <a16:creationId xmlns:a16="http://schemas.microsoft.com/office/drawing/2014/main" id="{5704172B-99DB-BBDA-BA39-46B21B91B8C1}"/>
                    </a:ext>
                  </a:extLst>
                </p:cNvPr>
                <p:cNvSpPr/>
                <p:nvPr/>
              </p:nvSpPr>
              <p:spPr>
                <a:xfrm rot="19950732">
                  <a:off x="14124861" y="19742273"/>
                  <a:ext cx="200467" cy="342216"/>
                </a:xfrm>
                <a:prstGeom prst="round2Same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0" name="角丸四角形 349">
                  <a:extLst>
                    <a:ext uri="{FF2B5EF4-FFF2-40B4-BE49-F238E27FC236}">
                      <a16:creationId xmlns:a16="http://schemas.microsoft.com/office/drawing/2014/main" id="{F50D59F0-5E97-AB36-497A-831213B03F40}"/>
                    </a:ext>
                  </a:extLst>
                </p:cNvPr>
                <p:cNvSpPr/>
                <p:nvPr/>
              </p:nvSpPr>
              <p:spPr>
                <a:xfrm rot="1719829">
                  <a:off x="13876779" y="20049869"/>
                  <a:ext cx="781061" cy="286736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0" name="角丸四角形 359">
                  <a:extLst>
                    <a:ext uri="{FF2B5EF4-FFF2-40B4-BE49-F238E27FC236}">
                      <a16:creationId xmlns:a16="http://schemas.microsoft.com/office/drawing/2014/main" id="{52D00B05-BDD6-DF73-135F-82A83DBC513B}"/>
                    </a:ext>
                  </a:extLst>
                </p:cNvPr>
                <p:cNvSpPr/>
                <p:nvPr/>
              </p:nvSpPr>
              <p:spPr>
                <a:xfrm rot="1622390">
                  <a:off x="13995608" y="19839264"/>
                  <a:ext cx="252456" cy="269116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8" name="片側の 2 つの角を丸めた四角形 357">
                  <a:extLst>
                    <a:ext uri="{FF2B5EF4-FFF2-40B4-BE49-F238E27FC236}">
                      <a16:creationId xmlns:a16="http://schemas.microsoft.com/office/drawing/2014/main" id="{2B582466-E83D-779F-2943-805E42727853}"/>
                    </a:ext>
                  </a:extLst>
                </p:cNvPr>
                <p:cNvSpPr/>
                <p:nvPr/>
              </p:nvSpPr>
              <p:spPr>
                <a:xfrm rot="16200000">
                  <a:off x="14184507" y="19870325"/>
                  <a:ext cx="471936" cy="464232"/>
                </a:xfrm>
                <a:prstGeom prst="round2Same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2" name="角丸四角形 351">
                  <a:extLst>
                    <a:ext uri="{FF2B5EF4-FFF2-40B4-BE49-F238E27FC236}">
                      <a16:creationId xmlns:a16="http://schemas.microsoft.com/office/drawing/2014/main" id="{7D91E041-F1B5-B5AC-A536-CD2A89FC3941}"/>
                    </a:ext>
                  </a:extLst>
                </p:cNvPr>
                <p:cNvSpPr/>
                <p:nvPr/>
              </p:nvSpPr>
              <p:spPr>
                <a:xfrm rot="3228296">
                  <a:off x="14046097" y="19810047"/>
                  <a:ext cx="265223" cy="23182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8" name="角丸四角形 347">
                  <a:extLst>
                    <a:ext uri="{FF2B5EF4-FFF2-40B4-BE49-F238E27FC236}">
                      <a16:creationId xmlns:a16="http://schemas.microsoft.com/office/drawing/2014/main" id="{09BB67C3-C516-B6DC-B9CD-C11A4DBFDB06}"/>
                    </a:ext>
                  </a:extLst>
                </p:cNvPr>
                <p:cNvSpPr/>
                <p:nvPr/>
              </p:nvSpPr>
              <p:spPr>
                <a:xfrm rot="758203">
                  <a:off x="14215020" y="19754960"/>
                  <a:ext cx="437696" cy="118153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6" name="フリーフォーム 355">
                  <a:extLst>
                    <a:ext uri="{FF2B5EF4-FFF2-40B4-BE49-F238E27FC236}">
                      <a16:creationId xmlns:a16="http://schemas.microsoft.com/office/drawing/2014/main" id="{5E01E461-3F7A-F7DB-28C4-DDAFCB2BBB4D}"/>
                    </a:ext>
                  </a:extLst>
                </p:cNvPr>
                <p:cNvSpPr/>
                <p:nvPr/>
              </p:nvSpPr>
              <p:spPr>
                <a:xfrm rot="21385428">
                  <a:off x="14543466" y="19762428"/>
                  <a:ext cx="117811" cy="63572"/>
                </a:xfrm>
                <a:custGeom>
                  <a:avLst/>
                  <a:gdLst>
                    <a:gd name="connsiteX0" fmla="*/ 0 w 217715"/>
                    <a:gd name="connsiteY0" fmla="*/ 0 h 65315"/>
                    <a:gd name="connsiteX1" fmla="*/ 217715 w 217715"/>
                    <a:gd name="connsiteY1" fmla="*/ 65315 h 65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7715" h="65315">
                      <a:moveTo>
                        <a:pt x="0" y="0"/>
                      </a:moveTo>
                      <a:lnTo>
                        <a:pt x="217715" y="65315"/>
                      </a:lnTo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highlight>
                      <a:srgbClr val="008000"/>
                    </a:highlight>
                  </a:endParaRPr>
                </a:p>
              </p:txBody>
            </p:sp>
          </p:grpSp>
          <p:sp>
            <p:nvSpPr>
              <p:cNvPr id="347" name="角丸四角形 346">
                <a:extLst>
                  <a:ext uri="{FF2B5EF4-FFF2-40B4-BE49-F238E27FC236}">
                    <a16:creationId xmlns:a16="http://schemas.microsoft.com/office/drawing/2014/main" id="{C0A1A8E4-E097-BD48-188E-C491598A8236}"/>
                  </a:ext>
                </a:extLst>
              </p:cNvPr>
              <p:cNvSpPr/>
              <p:nvPr/>
            </p:nvSpPr>
            <p:spPr>
              <a:xfrm rot="862100">
                <a:off x="13810103" y="19999324"/>
                <a:ext cx="159843" cy="9144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3" name="角丸四角形 342">
                <a:extLst>
                  <a:ext uri="{FF2B5EF4-FFF2-40B4-BE49-F238E27FC236}">
                    <a16:creationId xmlns:a16="http://schemas.microsoft.com/office/drawing/2014/main" id="{435A2ED8-28B3-6024-ED6D-25B3E78E3C63}"/>
                  </a:ext>
                </a:extLst>
              </p:cNvPr>
              <p:cNvSpPr/>
              <p:nvPr/>
            </p:nvSpPr>
            <p:spPr>
              <a:xfrm rot="820256">
                <a:off x="13789494" y="20169768"/>
                <a:ext cx="405331" cy="73984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71" name="グループ化 370">
                <a:extLst>
                  <a:ext uri="{FF2B5EF4-FFF2-40B4-BE49-F238E27FC236}">
                    <a16:creationId xmlns:a16="http://schemas.microsoft.com/office/drawing/2014/main" id="{7CD50382-58F0-8B00-BC21-6FFFE8983F49}"/>
                  </a:ext>
                </a:extLst>
              </p:cNvPr>
              <p:cNvGrpSpPr/>
              <p:nvPr/>
            </p:nvGrpSpPr>
            <p:grpSpPr>
              <a:xfrm>
                <a:off x="12355380" y="19825570"/>
                <a:ext cx="2262761" cy="2314430"/>
                <a:chOff x="12355380" y="19825570"/>
                <a:chExt cx="2262761" cy="2314430"/>
              </a:xfrm>
            </p:grpSpPr>
            <p:grpSp>
              <p:nvGrpSpPr>
                <p:cNvPr id="369" name="グループ化 368">
                  <a:extLst>
                    <a:ext uri="{FF2B5EF4-FFF2-40B4-BE49-F238E27FC236}">
                      <a16:creationId xmlns:a16="http://schemas.microsoft.com/office/drawing/2014/main" id="{F96AF35A-9004-3237-1C34-D89D45FA9189}"/>
                    </a:ext>
                  </a:extLst>
                </p:cNvPr>
                <p:cNvGrpSpPr/>
                <p:nvPr/>
              </p:nvGrpSpPr>
              <p:grpSpPr>
                <a:xfrm>
                  <a:off x="12355380" y="20239346"/>
                  <a:ext cx="2262761" cy="1900654"/>
                  <a:chOff x="12355380" y="20239346"/>
                  <a:chExt cx="2262761" cy="1900654"/>
                </a:xfrm>
              </p:grpSpPr>
              <p:sp>
                <p:nvSpPr>
                  <p:cNvPr id="366" name="片側の 2 つの角を丸めた四角形 365">
                    <a:extLst>
                      <a:ext uri="{FF2B5EF4-FFF2-40B4-BE49-F238E27FC236}">
                        <a16:creationId xmlns:a16="http://schemas.microsoft.com/office/drawing/2014/main" id="{BDD329EE-8C8B-721D-9F60-AD2A975B57A8}"/>
                      </a:ext>
                    </a:extLst>
                  </p:cNvPr>
                  <p:cNvSpPr/>
                  <p:nvPr/>
                </p:nvSpPr>
                <p:spPr>
                  <a:xfrm rot="12552014">
                    <a:off x="12355380" y="21301506"/>
                    <a:ext cx="490893" cy="213817"/>
                  </a:xfrm>
                  <a:prstGeom prst="round2Same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9" name="角丸四角形 358">
                    <a:extLst>
                      <a:ext uri="{FF2B5EF4-FFF2-40B4-BE49-F238E27FC236}">
                        <a16:creationId xmlns:a16="http://schemas.microsoft.com/office/drawing/2014/main" id="{1F8D9F08-A212-4DEF-76B8-843C1127753A}"/>
                      </a:ext>
                    </a:extLst>
                  </p:cNvPr>
                  <p:cNvSpPr/>
                  <p:nvPr/>
                </p:nvSpPr>
                <p:spPr>
                  <a:xfrm rot="18463070">
                    <a:off x="12849944" y="21871900"/>
                    <a:ext cx="205930" cy="217724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1" name="角丸四角形 360">
                    <a:extLst>
                      <a:ext uri="{FF2B5EF4-FFF2-40B4-BE49-F238E27FC236}">
                        <a16:creationId xmlns:a16="http://schemas.microsoft.com/office/drawing/2014/main" id="{7F2837E1-0B54-7884-4977-B24520196443}"/>
                      </a:ext>
                    </a:extLst>
                  </p:cNvPr>
                  <p:cNvSpPr/>
                  <p:nvPr/>
                </p:nvSpPr>
                <p:spPr>
                  <a:xfrm rot="20342438">
                    <a:off x="12709800" y="21410780"/>
                    <a:ext cx="166785" cy="588258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6" name="角丸四角形 345">
                    <a:extLst>
                      <a:ext uri="{FF2B5EF4-FFF2-40B4-BE49-F238E27FC236}">
                        <a16:creationId xmlns:a16="http://schemas.microsoft.com/office/drawing/2014/main" id="{9391677E-08F7-2B3C-8599-5A5CC46E8C46}"/>
                      </a:ext>
                    </a:extLst>
                  </p:cNvPr>
                  <p:cNvSpPr/>
                  <p:nvPr/>
                </p:nvSpPr>
                <p:spPr>
                  <a:xfrm rot="1704167">
                    <a:off x="13430553" y="21438500"/>
                    <a:ext cx="285304" cy="37315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4" name="角丸四角形 353">
                    <a:extLst>
                      <a:ext uri="{FF2B5EF4-FFF2-40B4-BE49-F238E27FC236}">
                        <a16:creationId xmlns:a16="http://schemas.microsoft.com/office/drawing/2014/main" id="{60992020-B5D3-AAF6-3AFF-C47C94B36798}"/>
                      </a:ext>
                    </a:extLst>
                  </p:cNvPr>
                  <p:cNvSpPr/>
                  <p:nvPr/>
                </p:nvSpPr>
                <p:spPr>
                  <a:xfrm rot="549713">
                    <a:off x="14305056" y="20239346"/>
                    <a:ext cx="313085" cy="584352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5" name="角丸四角形 354">
                    <a:extLst>
                      <a:ext uri="{FF2B5EF4-FFF2-40B4-BE49-F238E27FC236}">
                        <a16:creationId xmlns:a16="http://schemas.microsoft.com/office/drawing/2014/main" id="{79E2EF35-97A9-8857-1D76-BE9599B31B73}"/>
                      </a:ext>
                    </a:extLst>
                  </p:cNvPr>
                  <p:cNvSpPr/>
                  <p:nvPr/>
                </p:nvSpPr>
                <p:spPr>
                  <a:xfrm rot="19740009">
                    <a:off x="13103330" y="21280370"/>
                    <a:ext cx="227806" cy="472463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3" name="角丸四角形 352">
                    <a:extLst>
                      <a:ext uri="{FF2B5EF4-FFF2-40B4-BE49-F238E27FC236}">
                        <a16:creationId xmlns:a16="http://schemas.microsoft.com/office/drawing/2014/main" id="{711995FA-38F4-C5E5-C37C-7CA920B93943}"/>
                      </a:ext>
                    </a:extLst>
                  </p:cNvPr>
                  <p:cNvSpPr/>
                  <p:nvPr/>
                </p:nvSpPr>
                <p:spPr>
                  <a:xfrm rot="2341242">
                    <a:off x="14022577" y="21637175"/>
                    <a:ext cx="215308" cy="284155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5" name="角丸四角形 344">
                    <a:extLst>
                      <a:ext uri="{FF2B5EF4-FFF2-40B4-BE49-F238E27FC236}">
                        <a16:creationId xmlns:a16="http://schemas.microsoft.com/office/drawing/2014/main" id="{36E8E83E-D088-34FA-8BF6-FCC6CA8A93D3}"/>
                      </a:ext>
                    </a:extLst>
                  </p:cNvPr>
                  <p:cNvSpPr/>
                  <p:nvPr/>
                </p:nvSpPr>
                <p:spPr>
                  <a:xfrm rot="20454401" flipV="1">
                    <a:off x="13668115" y="21856258"/>
                    <a:ext cx="452749" cy="191982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51" name="角丸四角形 350">
                    <a:extLst>
                      <a:ext uri="{FF2B5EF4-FFF2-40B4-BE49-F238E27FC236}">
                        <a16:creationId xmlns:a16="http://schemas.microsoft.com/office/drawing/2014/main" id="{786AF411-986F-B7A3-A7C5-ED1B533BDCDC}"/>
                      </a:ext>
                    </a:extLst>
                  </p:cNvPr>
                  <p:cNvSpPr/>
                  <p:nvPr/>
                </p:nvSpPr>
                <p:spPr>
                  <a:xfrm rot="20011522">
                    <a:off x="12684081" y="21167646"/>
                    <a:ext cx="259347" cy="91440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9" name="直角三角形 348">
                    <a:extLst>
                      <a:ext uri="{FF2B5EF4-FFF2-40B4-BE49-F238E27FC236}">
                        <a16:creationId xmlns:a16="http://schemas.microsoft.com/office/drawing/2014/main" id="{A264CAA5-019D-D9BE-312D-759E180F95C6}"/>
                      </a:ext>
                    </a:extLst>
                  </p:cNvPr>
                  <p:cNvSpPr/>
                  <p:nvPr/>
                </p:nvSpPr>
                <p:spPr>
                  <a:xfrm>
                    <a:off x="12415586" y="20823238"/>
                    <a:ext cx="392265" cy="679014"/>
                  </a:xfrm>
                  <a:prstGeom prst="rtTriangl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4" name="角丸四角形 343">
                    <a:extLst>
                      <a:ext uri="{FF2B5EF4-FFF2-40B4-BE49-F238E27FC236}">
                        <a16:creationId xmlns:a16="http://schemas.microsoft.com/office/drawing/2014/main" id="{D9BC0D91-BFFD-F305-E592-F6EC45A1BAE0}"/>
                      </a:ext>
                    </a:extLst>
                  </p:cNvPr>
                  <p:cNvSpPr/>
                  <p:nvPr/>
                </p:nvSpPr>
                <p:spPr>
                  <a:xfrm rot="20090144">
                    <a:off x="13091982" y="20654832"/>
                    <a:ext cx="60422" cy="821917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1" name="角丸四角形 340">
                    <a:extLst>
                      <a:ext uri="{FF2B5EF4-FFF2-40B4-BE49-F238E27FC236}">
                        <a16:creationId xmlns:a16="http://schemas.microsoft.com/office/drawing/2014/main" id="{2C991281-BDE4-6B6A-D3DD-25576D8C71BA}"/>
                      </a:ext>
                    </a:extLst>
                  </p:cNvPr>
                  <p:cNvSpPr/>
                  <p:nvPr/>
                </p:nvSpPr>
                <p:spPr>
                  <a:xfrm>
                    <a:off x="12943298" y="21844250"/>
                    <a:ext cx="849988" cy="295750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40" name="角丸四角形 339">
                    <a:extLst>
                      <a:ext uri="{FF2B5EF4-FFF2-40B4-BE49-F238E27FC236}">
                        <a16:creationId xmlns:a16="http://schemas.microsoft.com/office/drawing/2014/main" id="{3B1C0DAE-958E-9155-94E8-89E406D3B8BD}"/>
                      </a:ext>
                    </a:extLst>
                  </p:cNvPr>
                  <p:cNvSpPr/>
                  <p:nvPr/>
                </p:nvSpPr>
                <p:spPr>
                  <a:xfrm>
                    <a:off x="13003354" y="21528738"/>
                    <a:ext cx="1180908" cy="415606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9" name="角丸四角形 338">
                    <a:extLst>
                      <a:ext uri="{FF2B5EF4-FFF2-40B4-BE49-F238E27FC236}">
                        <a16:creationId xmlns:a16="http://schemas.microsoft.com/office/drawing/2014/main" id="{F903C229-F959-C191-C837-A09B84A6A3B8}"/>
                      </a:ext>
                    </a:extLst>
                  </p:cNvPr>
                  <p:cNvSpPr/>
                  <p:nvPr/>
                </p:nvSpPr>
                <p:spPr>
                  <a:xfrm rot="17061302">
                    <a:off x="13510593" y="20671152"/>
                    <a:ext cx="1095981" cy="910976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8" name="角丸四角形 337">
                    <a:extLst>
                      <a:ext uri="{FF2B5EF4-FFF2-40B4-BE49-F238E27FC236}">
                        <a16:creationId xmlns:a16="http://schemas.microsoft.com/office/drawing/2014/main" id="{D2E79E3C-BC62-A840-54F1-10B522CF9137}"/>
                      </a:ext>
                    </a:extLst>
                  </p:cNvPr>
                  <p:cNvSpPr/>
                  <p:nvPr/>
                </p:nvSpPr>
                <p:spPr>
                  <a:xfrm rot="3989305">
                    <a:off x="12021476" y="20980972"/>
                    <a:ext cx="1680786" cy="548955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2" name="角丸四角形 361">
                    <a:extLst>
                      <a:ext uri="{FF2B5EF4-FFF2-40B4-BE49-F238E27FC236}">
                        <a16:creationId xmlns:a16="http://schemas.microsoft.com/office/drawing/2014/main" id="{205ACFD3-0EA3-D05D-F491-76627EED150B}"/>
                      </a:ext>
                    </a:extLst>
                  </p:cNvPr>
                  <p:cNvSpPr/>
                  <p:nvPr/>
                </p:nvSpPr>
                <p:spPr>
                  <a:xfrm rot="765948">
                    <a:off x="13783525" y="20284112"/>
                    <a:ext cx="132144" cy="453114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342" name="角丸四角形 341">
                  <a:extLst>
                    <a:ext uri="{FF2B5EF4-FFF2-40B4-BE49-F238E27FC236}">
                      <a16:creationId xmlns:a16="http://schemas.microsoft.com/office/drawing/2014/main" id="{DF60A71B-FB6F-70F2-1D92-53B7C4393BE3}"/>
                    </a:ext>
                  </a:extLst>
                </p:cNvPr>
                <p:cNvSpPr/>
                <p:nvPr/>
              </p:nvSpPr>
              <p:spPr>
                <a:xfrm rot="539818">
                  <a:off x="13973804" y="19825570"/>
                  <a:ext cx="564720" cy="1019159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7" name="平行四辺形 336">
                <a:extLst>
                  <a:ext uri="{FF2B5EF4-FFF2-40B4-BE49-F238E27FC236}">
                    <a16:creationId xmlns:a16="http://schemas.microsoft.com/office/drawing/2014/main" id="{1A3C21CB-8658-CA38-1A9E-7F87FE4BBF11}"/>
                  </a:ext>
                </a:extLst>
              </p:cNvPr>
              <p:cNvSpPr/>
              <p:nvPr/>
            </p:nvSpPr>
            <p:spPr>
              <a:xfrm rot="2877500">
                <a:off x="12249242" y="20323168"/>
                <a:ext cx="752579" cy="358411"/>
              </a:xfrm>
              <a:prstGeom prst="parallelogram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3" name="直角三角形 332">
                <a:extLst>
                  <a:ext uri="{FF2B5EF4-FFF2-40B4-BE49-F238E27FC236}">
                    <a16:creationId xmlns:a16="http://schemas.microsoft.com/office/drawing/2014/main" id="{CB42504E-DB72-9931-B557-02280D67B9EA}"/>
                  </a:ext>
                </a:extLst>
              </p:cNvPr>
              <p:cNvSpPr/>
              <p:nvPr/>
            </p:nvSpPr>
            <p:spPr>
              <a:xfrm rot="14986871">
                <a:off x="12127050" y="20138972"/>
                <a:ext cx="185952" cy="166750"/>
              </a:xfrm>
              <a:prstGeom prst="rt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35" name="グループ化 334">
                <a:extLst>
                  <a:ext uri="{FF2B5EF4-FFF2-40B4-BE49-F238E27FC236}">
                    <a16:creationId xmlns:a16="http://schemas.microsoft.com/office/drawing/2014/main" id="{A94E50CE-15A8-9B5E-25A4-B778B557E106}"/>
                  </a:ext>
                </a:extLst>
              </p:cNvPr>
              <p:cNvGrpSpPr/>
              <p:nvPr/>
            </p:nvGrpSpPr>
            <p:grpSpPr>
              <a:xfrm>
                <a:off x="12178788" y="20084855"/>
                <a:ext cx="377752" cy="1654234"/>
                <a:chOff x="12178788" y="20084855"/>
                <a:chExt cx="377752" cy="1654234"/>
              </a:xfrm>
            </p:grpSpPr>
            <p:sp>
              <p:nvSpPr>
                <p:cNvPr id="334" name="正方形/長方形 333">
                  <a:extLst>
                    <a:ext uri="{FF2B5EF4-FFF2-40B4-BE49-F238E27FC236}">
                      <a16:creationId xmlns:a16="http://schemas.microsoft.com/office/drawing/2014/main" id="{6B8787B0-CFB1-7425-1384-066E6A2212F5}"/>
                    </a:ext>
                  </a:extLst>
                </p:cNvPr>
                <p:cNvSpPr/>
                <p:nvPr/>
              </p:nvSpPr>
              <p:spPr>
                <a:xfrm rot="18201544">
                  <a:off x="12305208" y="20043352"/>
                  <a:ext cx="209829" cy="29283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9" name="平行四辺形 328">
                  <a:extLst>
                    <a:ext uri="{FF2B5EF4-FFF2-40B4-BE49-F238E27FC236}">
                      <a16:creationId xmlns:a16="http://schemas.microsoft.com/office/drawing/2014/main" id="{CD25CC71-E5EC-C809-97AD-14551E168212}"/>
                    </a:ext>
                  </a:extLst>
                </p:cNvPr>
                <p:cNvSpPr/>
                <p:nvPr/>
              </p:nvSpPr>
              <p:spPr>
                <a:xfrm rot="16200000" flipH="1">
                  <a:off x="11703240" y="20802019"/>
                  <a:ext cx="1463182" cy="120405"/>
                </a:xfrm>
                <a:prstGeom prst="parallelogram">
                  <a:avLst>
                    <a:gd name="adj" fmla="val 49298"/>
                  </a:avLst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endParaRPr>
                </a:p>
              </p:txBody>
            </p:sp>
            <p:sp>
              <p:nvSpPr>
                <p:cNvPr id="331" name="平行四辺形 330">
                  <a:extLst>
                    <a:ext uri="{FF2B5EF4-FFF2-40B4-BE49-F238E27FC236}">
                      <a16:creationId xmlns:a16="http://schemas.microsoft.com/office/drawing/2014/main" id="{03C0B1C1-AFAE-853C-EFD5-98EC9ADF58AD}"/>
                    </a:ext>
                  </a:extLst>
                </p:cNvPr>
                <p:cNvSpPr/>
                <p:nvPr/>
              </p:nvSpPr>
              <p:spPr>
                <a:xfrm rot="16200000" flipH="1">
                  <a:off x="11515678" y="20880140"/>
                  <a:ext cx="1522059" cy="195840"/>
                </a:xfrm>
                <a:prstGeom prst="parallelogram">
                  <a:avLst>
                    <a:gd name="adj" fmla="val 49298"/>
                  </a:avLst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327" name="グループ化 326">
              <a:extLst>
                <a:ext uri="{FF2B5EF4-FFF2-40B4-BE49-F238E27FC236}">
                  <a16:creationId xmlns:a16="http://schemas.microsoft.com/office/drawing/2014/main" id="{EB4118DB-6250-E1E0-A586-321AA625A898}"/>
                </a:ext>
              </a:extLst>
            </p:cNvPr>
            <p:cNvGrpSpPr/>
            <p:nvPr/>
          </p:nvGrpSpPr>
          <p:grpSpPr>
            <a:xfrm>
              <a:off x="11441797" y="19717172"/>
              <a:ext cx="3798818" cy="2819776"/>
              <a:chOff x="11441797" y="19717172"/>
              <a:chExt cx="3798818" cy="2819776"/>
            </a:xfrm>
          </p:grpSpPr>
          <p:sp>
            <p:nvSpPr>
              <p:cNvPr id="324" name="フリーフォーム 323">
                <a:extLst>
                  <a:ext uri="{FF2B5EF4-FFF2-40B4-BE49-F238E27FC236}">
                    <a16:creationId xmlns:a16="http://schemas.microsoft.com/office/drawing/2014/main" id="{DBE85A48-9E8E-CBBF-3DB4-26CC02BFC9EB}"/>
                  </a:ext>
                </a:extLst>
              </p:cNvPr>
              <p:cNvSpPr/>
              <p:nvPr/>
            </p:nvSpPr>
            <p:spPr>
              <a:xfrm>
                <a:off x="12152671" y="19717172"/>
                <a:ext cx="2389239" cy="1801758"/>
              </a:xfrm>
              <a:custGeom>
                <a:avLst/>
                <a:gdLst>
                  <a:gd name="connsiteX0" fmla="*/ 0 w 2389239"/>
                  <a:gd name="connsiteY0" fmla="*/ 635602 h 1801758"/>
                  <a:gd name="connsiteX1" fmla="*/ 265471 w 2389239"/>
                  <a:gd name="connsiteY1" fmla="*/ 340634 h 1801758"/>
                  <a:gd name="connsiteX2" fmla="*/ 855406 w 2389239"/>
                  <a:gd name="connsiteY2" fmla="*/ 989563 h 1801758"/>
                  <a:gd name="connsiteX3" fmla="*/ 1297858 w 2389239"/>
                  <a:gd name="connsiteY3" fmla="*/ 1785976 h 1801758"/>
                  <a:gd name="connsiteX4" fmla="*/ 1799303 w 2389239"/>
                  <a:gd name="connsiteY4" fmla="*/ 222647 h 1801758"/>
                  <a:gd name="connsiteX5" fmla="*/ 2389239 w 2389239"/>
                  <a:gd name="connsiteY5" fmla="*/ 45667 h 180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89239" h="1801758">
                    <a:moveTo>
                      <a:pt x="0" y="635602"/>
                    </a:moveTo>
                    <a:cubicBezTo>
                      <a:pt x="61451" y="458621"/>
                      <a:pt x="122903" y="281641"/>
                      <a:pt x="265471" y="340634"/>
                    </a:cubicBezTo>
                    <a:cubicBezTo>
                      <a:pt x="408039" y="399627"/>
                      <a:pt x="683342" y="748673"/>
                      <a:pt x="855406" y="989563"/>
                    </a:cubicBezTo>
                    <a:cubicBezTo>
                      <a:pt x="1027470" y="1230453"/>
                      <a:pt x="1140542" y="1913795"/>
                      <a:pt x="1297858" y="1785976"/>
                    </a:cubicBezTo>
                    <a:cubicBezTo>
                      <a:pt x="1455174" y="1658157"/>
                      <a:pt x="1617406" y="512698"/>
                      <a:pt x="1799303" y="222647"/>
                    </a:cubicBezTo>
                    <a:cubicBezTo>
                      <a:pt x="1981200" y="-67404"/>
                      <a:pt x="2185219" y="-10869"/>
                      <a:pt x="2389239" y="45667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26" name="グループ化 325">
                <a:extLst>
                  <a:ext uri="{FF2B5EF4-FFF2-40B4-BE49-F238E27FC236}">
                    <a16:creationId xmlns:a16="http://schemas.microsoft.com/office/drawing/2014/main" id="{865EF337-11BC-FB6E-04E6-C9C101622E1D}"/>
                  </a:ext>
                </a:extLst>
              </p:cNvPr>
              <p:cNvGrpSpPr/>
              <p:nvPr/>
            </p:nvGrpSpPr>
            <p:grpSpPr>
              <a:xfrm>
                <a:off x="11441797" y="20087052"/>
                <a:ext cx="3798818" cy="2449896"/>
                <a:chOff x="11442515" y="20146297"/>
                <a:chExt cx="3798818" cy="2449896"/>
              </a:xfrm>
            </p:grpSpPr>
            <p:grpSp>
              <p:nvGrpSpPr>
                <p:cNvPr id="305" name="グループ化 304">
                  <a:extLst>
                    <a:ext uri="{FF2B5EF4-FFF2-40B4-BE49-F238E27FC236}">
                      <a16:creationId xmlns:a16="http://schemas.microsoft.com/office/drawing/2014/main" id="{A84DF34F-E65A-1047-E5D9-CA4018F5DF02}"/>
                    </a:ext>
                  </a:extLst>
                </p:cNvPr>
                <p:cNvGrpSpPr/>
                <p:nvPr/>
              </p:nvGrpSpPr>
              <p:grpSpPr>
                <a:xfrm>
                  <a:off x="11442515" y="20201754"/>
                  <a:ext cx="3798818" cy="2394439"/>
                  <a:chOff x="6684149" y="20259623"/>
                  <a:chExt cx="3798818" cy="2394439"/>
                </a:xfrm>
              </p:grpSpPr>
              <p:grpSp>
                <p:nvGrpSpPr>
                  <p:cNvPr id="312" name="グループ化 311">
                    <a:extLst>
                      <a:ext uri="{FF2B5EF4-FFF2-40B4-BE49-F238E27FC236}">
                        <a16:creationId xmlns:a16="http://schemas.microsoft.com/office/drawing/2014/main" id="{02E86CC6-0C5A-57B9-1FC6-9723D91A6F82}"/>
                      </a:ext>
                    </a:extLst>
                  </p:cNvPr>
                  <p:cNvGrpSpPr/>
                  <p:nvPr/>
                </p:nvGrpSpPr>
                <p:grpSpPr>
                  <a:xfrm>
                    <a:off x="6684149" y="20259623"/>
                    <a:ext cx="3798818" cy="2394439"/>
                    <a:chOff x="1488794" y="20238341"/>
                    <a:chExt cx="3685150" cy="2477729"/>
                  </a:xfrm>
                </p:grpSpPr>
                <p:grpSp>
                  <p:nvGrpSpPr>
                    <p:cNvPr id="313" name="グループ化 312">
                      <a:extLst>
                        <a:ext uri="{FF2B5EF4-FFF2-40B4-BE49-F238E27FC236}">
                          <a16:creationId xmlns:a16="http://schemas.microsoft.com/office/drawing/2014/main" id="{EC585A8D-7A60-160B-2784-6E04073C5B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88794" y="20238341"/>
                      <a:ext cx="3685150" cy="2477729"/>
                      <a:chOff x="1532801" y="19615355"/>
                      <a:chExt cx="3685150" cy="2477729"/>
                    </a:xfrm>
                  </p:grpSpPr>
                  <p:cxnSp>
                    <p:nvCxnSpPr>
                      <p:cNvPr id="318" name="直線矢印コネクタ 317">
                        <a:extLst>
                          <a:ext uri="{FF2B5EF4-FFF2-40B4-BE49-F238E27FC236}">
                            <a16:creationId xmlns:a16="http://schemas.microsoft.com/office/drawing/2014/main" id="{299C1941-D40E-F329-F4FF-A488598B045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2064774" y="19891220"/>
                        <a:ext cx="0" cy="2201864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9" name="直線矢印コネクタ 318">
                        <a:extLst>
                          <a:ext uri="{FF2B5EF4-FFF2-40B4-BE49-F238E27FC236}">
                            <a16:creationId xmlns:a16="http://schemas.microsoft.com/office/drawing/2014/main" id="{5E5A68E6-573B-A889-6B92-56A4204A935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532801" y="21701755"/>
                        <a:ext cx="3097161" cy="0"/>
                      </a:xfrm>
                      <a:prstGeom prst="straightConnector1">
                        <a:avLst/>
                      </a:prstGeom>
                      <a:ln w="28575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320" name="図 319">
                        <a:extLst>
                          <a:ext uri="{FF2B5EF4-FFF2-40B4-BE49-F238E27FC236}">
                            <a16:creationId xmlns:a16="http://schemas.microsoft.com/office/drawing/2014/main" id="{585880B5-DA1C-48D4-ACCB-1AC4C767C5A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09036" y="21616429"/>
                        <a:ext cx="408915" cy="350498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21" name="フリーフォーム 320">
                        <a:extLst>
                          <a:ext uri="{FF2B5EF4-FFF2-40B4-BE49-F238E27FC236}">
                            <a16:creationId xmlns:a16="http://schemas.microsoft.com/office/drawing/2014/main" id="{26272F4A-03A5-1801-5CA9-875AD7D150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8735" y="19615355"/>
                        <a:ext cx="2124000" cy="1865894"/>
                      </a:xfrm>
                      <a:custGeom>
                        <a:avLst/>
                        <a:gdLst>
                          <a:gd name="connsiteX0" fmla="*/ 0 w 2123768"/>
                          <a:gd name="connsiteY0" fmla="*/ 1209368 h 1865894"/>
                          <a:gd name="connsiteX1" fmla="*/ 294968 w 2123768"/>
                          <a:gd name="connsiteY1" fmla="*/ 678426 h 1865894"/>
                          <a:gd name="connsiteX2" fmla="*/ 1061884 w 2123768"/>
                          <a:gd name="connsiteY2" fmla="*/ 1858297 h 1865894"/>
                          <a:gd name="connsiteX3" fmla="*/ 2123768 w 2123768"/>
                          <a:gd name="connsiteY3" fmla="*/ 0 h 186589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123768" h="1865894">
                            <a:moveTo>
                              <a:pt x="0" y="1209368"/>
                            </a:moveTo>
                            <a:cubicBezTo>
                              <a:pt x="58993" y="889819"/>
                              <a:pt x="117987" y="570271"/>
                              <a:pt x="294968" y="678426"/>
                            </a:cubicBezTo>
                            <a:cubicBezTo>
                              <a:pt x="471949" y="786581"/>
                              <a:pt x="757084" y="1971368"/>
                              <a:pt x="1061884" y="1858297"/>
                            </a:cubicBezTo>
                            <a:cubicBezTo>
                              <a:pt x="1366684" y="1745226"/>
                              <a:pt x="1745226" y="872613"/>
                              <a:pt x="2123768" y="0"/>
                            </a:cubicBezTo>
                          </a:path>
                        </a:pathLst>
                      </a:custGeom>
                      <a:noFill/>
                      <a:ln w="28575">
                        <a:solidFill>
                          <a:srgbClr val="00B0F0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314" name="円/楕円 313">
                      <a:extLst>
                        <a:ext uri="{FF2B5EF4-FFF2-40B4-BE49-F238E27FC236}">
                          <a16:creationId xmlns:a16="http://schemas.microsoft.com/office/drawing/2014/main" id="{A0A2C58F-43F7-87F6-C376-7E9B606EF6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2000" y="22258634"/>
                      <a:ext cx="104768" cy="111757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15" name="円/楕円 314">
                      <a:extLst>
                        <a:ext uri="{FF2B5EF4-FFF2-40B4-BE49-F238E27FC236}">
                          <a16:creationId xmlns:a16="http://schemas.microsoft.com/office/drawing/2014/main" id="{5FDC6962-59C6-BE3B-7158-01AC276D4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6585" y="22258634"/>
                      <a:ext cx="104768" cy="111757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16" name="円/楕円 315">
                      <a:extLst>
                        <a:ext uri="{FF2B5EF4-FFF2-40B4-BE49-F238E27FC236}">
                          <a16:creationId xmlns:a16="http://schemas.microsoft.com/office/drawing/2014/main" id="{59DB4C22-DCA4-29AC-03BB-BEA88EAC14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44887" y="22258634"/>
                      <a:ext cx="104768" cy="111757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17" name="円/楕円 316">
                      <a:extLst>
                        <a:ext uri="{FF2B5EF4-FFF2-40B4-BE49-F238E27FC236}">
                          <a16:creationId xmlns:a16="http://schemas.microsoft.com/office/drawing/2014/main" id="{DB349D73-580E-652C-A180-3C2FC8F6F7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24270" y="22258634"/>
                      <a:ext cx="104768" cy="111757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sp>
                <p:nvSpPr>
                  <p:cNvPr id="307" name="円/楕円 306">
                    <a:extLst>
                      <a:ext uri="{FF2B5EF4-FFF2-40B4-BE49-F238E27FC236}">
                        <a16:creationId xmlns:a16="http://schemas.microsoft.com/office/drawing/2014/main" id="{8FCC009A-8663-D81C-1BD6-49F424E14FDC}"/>
                      </a:ext>
                    </a:extLst>
                  </p:cNvPr>
                  <p:cNvSpPr/>
                  <p:nvPr/>
                </p:nvSpPr>
                <p:spPr>
                  <a:xfrm>
                    <a:off x="7822800" y="20880000"/>
                    <a:ext cx="185552" cy="173949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8" name="円/楕円 307">
                    <a:extLst>
                      <a:ext uri="{FF2B5EF4-FFF2-40B4-BE49-F238E27FC236}">
                        <a16:creationId xmlns:a16="http://schemas.microsoft.com/office/drawing/2014/main" id="{B28D31C0-1F8F-78BD-BBFB-43A3EA0252A3}"/>
                      </a:ext>
                    </a:extLst>
                  </p:cNvPr>
                  <p:cNvSpPr/>
                  <p:nvPr/>
                </p:nvSpPr>
                <p:spPr>
                  <a:xfrm>
                    <a:off x="8377200" y="21852000"/>
                    <a:ext cx="185552" cy="173949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09" name="円/楕円 308">
                    <a:extLst>
                      <a:ext uri="{FF2B5EF4-FFF2-40B4-BE49-F238E27FC236}">
                        <a16:creationId xmlns:a16="http://schemas.microsoft.com/office/drawing/2014/main" id="{FB5FBDCA-100B-EB96-7D84-DFF47FF7E3C8}"/>
                      </a:ext>
                    </a:extLst>
                  </p:cNvPr>
                  <p:cNvSpPr/>
                  <p:nvPr/>
                </p:nvSpPr>
                <p:spPr>
                  <a:xfrm>
                    <a:off x="9158400" y="21312000"/>
                    <a:ext cx="185552" cy="173949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10" name="円/楕円 309">
                    <a:extLst>
                      <a:ext uri="{FF2B5EF4-FFF2-40B4-BE49-F238E27FC236}">
                        <a16:creationId xmlns:a16="http://schemas.microsoft.com/office/drawing/2014/main" id="{D5263FC5-7FBB-529B-E7ED-4BCCF118E319}"/>
                      </a:ext>
                    </a:extLst>
                  </p:cNvPr>
                  <p:cNvSpPr/>
                  <p:nvPr/>
                </p:nvSpPr>
                <p:spPr>
                  <a:xfrm>
                    <a:off x="9453600" y="20700000"/>
                    <a:ext cx="185552" cy="173949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323" name="フリーフォーム 322">
                  <a:extLst>
                    <a:ext uri="{FF2B5EF4-FFF2-40B4-BE49-F238E27FC236}">
                      <a16:creationId xmlns:a16="http://schemas.microsoft.com/office/drawing/2014/main" id="{1FBC85F9-4CA2-78B9-A1C1-CA843F9D4839}"/>
                    </a:ext>
                  </a:extLst>
                </p:cNvPr>
                <p:cNvSpPr/>
                <p:nvPr/>
              </p:nvSpPr>
              <p:spPr>
                <a:xfrm>
                  <a:off x="12182168" y="20146297"/>
                  <a:ext cx="2182761" cy="1782798"/>
                </a:xfrm>
                <a:custGeom>
                  <a:avLst/>
                  <a:gdLst>
                    <a:gd name="connsiteX0" fmla="*/ 0 w 2182761"/>
                    <a:gd name="connsiteY0" fmla="*/ 1061884 h 1782798"/>
                    <a:gd name="connsiteX1" fmla="*/ 176980 w 2182761"/>
                    <a:gd name="connsiteY1" fmla="*/ 471948 h 1782798"/>
                    <a:gd name="connsiteX2" fmla="*/ 560438 w 2182761"/>
                    <a:gd name="connsiteY2" fmla="*/ 796413 h 1782798"/>
                    <a:gd name="connsiteX3" fmla="*/ 737419 w 2182761"/>
                    <a:gd name="connsiteY3" fmla="*/ 1681316 h 1782798"/>
                    <a:gd name="connsiteX4" fmla="*/ 1356851 w 2182761"/>
                    <a:gd name="connsiteY4" fmla="*/ 1710813 h 1782798"/>
                    <a:gd name="connsiteX5" fmla="*/ 1887793 w 2182761"/>
                    <a:gd name="connsiteY5" fmla="*/ 1209368 h 1782798"/>
                    <a:gd name="connsiteX6" fmla="*/ 2182761 w 2182761"/>
                    <a:gd name="connsiteY6" fmla="*/ 0 h 1782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82761" h="1782798">
                      <a:moveTo>
                        <a:pt x="0" y="1061884"/>
                      </a:moveTo>
                      <a:cubicBezTo>
                        <a:pt x="41787" y="789038"/>
                        <a:pt x="83574" y="516193"/>
                        <a:pt x="176980" y="471948"/>
                      </a:cubicBezTo>
                      <a:cubicBezTo>
                        <a:pt x="270386" y="427703"/>
                        <a:pt x="467031" y="594852"/>
                        <a:pt x="560438" y="796413"/>
                      </a:cubicBezTo>
                      <a:cubicBezTo>
                        <a:pt x="653845" y="997974"/>
                        <a:pt x="604684" y="1528916"/>
                        <a:pt x="737419" y="1681316"/>
                      </a:cubicBezTo>
                      <a:cubicBezTo>
                        <a:pt x="870154" y="1833716"/>
                        <a:pt x="1165122" y="1789471"/>
                        <a:pt x="1356851" y="1710813"/>
                      </a:cubicBezTo>
                      <a:cubicBezTo>
                        <a:pt x="1548580" y="1632155"/>
                        <a:pt x="1750141" y="1494503"/>
                        <a:pt x="1887793" y="1209368"/>
                      </a:cubicBezTo>
                      <a:cubicBezTo>
                        <a:pt x="2025445" y="924233"/>
                        <a:pt x="2104103" y="462116"/>
                        <a:pt x="2182761" y="0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25" name="フリーフォーム 324">
                  <a:extLst>
                    <a:ext uri="{FF2B5EF4-FFF2-40B4-BE49-F238E27FC236}">
                      <a16:creationId xmlns:a16="http://schemas.microsoft.com/office/drawing/2014/main" id="{3E688846-98F8-7CE4-7549-7BDDC2892FBD}"/>
                    </a:ext>
                  </a:extLst>
                </p:cNvPr>
                <p:cNvSpPr/>
                <p:nvPr/>
              </p:nvSpPr>
              <p:spPr>
                <a:xfrm>
                  <a:off x="12270658" y="20382271"/>
                  <a:ext cx="2389239" cy="1831118"/>
                </a:xfrm>
                <a:custGeom>
                  <a:avLst/>
                  <a:gdLst>
                    <a:gd name="connsiteX0" fmla="*/ 0 w 2389239"/>
                    <a:gd name="connsiteY0" fmla="*/ 1415845 h 1831118"/>
                    <a:gd name="connsiteX1" fmla="*/ 324465 w 2389239"/>
                    <a:gd name="connsiteY1" fmla="*/ 1209368 h 1831118"/>
                    <a:gd name="connsiteX2" fmla="*/ 707923 w 2389239"/>
                    <a:gd name="connsiteY2" fmla="*/ 1799303 h 1831118"/>
                    <a:gd name="connsiteX3" fmla="*/ 1946787 w 2389239"/>
                    <a:gd name="connsiteY3" fmla="*/ 1563329 h 1831118"/>
                    <a:gd name="connsiteX4" fmla="*/ 2389239 w 2389239"/>
                    <a:gd name="connsiteY4" fmla="*/ 0 h 1831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9239" h="1831118">
                      <a:moveTo>
                        <a:pt x="0" y="1415845"/>
                      </a:moveTo>
                      <a:cubicBezTo>
                        <a:pt x="103239" y="1280651"/>
                        <a:pt x="206478" y="1145458"/>
                        <a:pt x="324465" y="1209368"/>
                      </a:cubicBezTo>
                      <a:cubicBezTo>
                        <a:pt x="442452" y="1273278"/>
                        <a:pt x="437536" y="1740309"/>
                        <a:pt x="707923" y="1799303"/>
                      </a:cubicBezTo>
                      <a:cubicBezTo>
                        <a:pt x="978310" y="1858297"/>
                        <a:pt x="1666568" y="1863213"/>
                        <a:pt x="1946787" y="1563329"/>
                      </a:cubicBezTo>
                      <a:cubicBezTo>
                        <a:pt x="2227006" y="1263445"/>
                        <a:pt x="2308122" y="631722"/>
                        <a:pt x="2389239" y="0"/>
                      </a:cubicBezTo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sp>
        <p:nvSpPr>
          <p:cNvPr id="357" name="テキスト ボックス 356">
            <a:extLst>
              <a:ext uri="{FF2B5EF4-FFF2-40B4-BE49-F238E27FC236}">
                <a16:creationId xmlns:a16="http://schemas.microsoft.com/office/drawing/2014/main" id="{885D6A88-9239-90C2-E2CC-72A84BBEC535}"/>
              </a:ext>
            </a:extLst>
          </p:cNvPr>
          <p:cNvSpPr txBox="1"/>
          <p:nvPr/>
        </p:nvSpPr>
        <p:spPr>
          <a:xfrm>
            <a:off x="11266489" y="19656000"/>
            <a:ext cx="4703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dirty="0">
                <a:solidFill>
                  <a:prstClr val="black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③</a:t>
            </a:r>
            <a:r>
              <a:rPr kumimoji="1" lang="ja-JP" altLang="en-US" sz="2000">
                <a:solidFill>
                  <a:prstClr val="black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ガウス過程回帰の学習</a:t>
            </a: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endParaRPr>
          </a:p>
        </p:txBody>
      </p:sp>
      <p:grpSp>
        <p:nvGrpSpPr>
          <p:cNvPr id="431" name="グループ化 430">
            <a:extLst>
              <a:ext uri="{FF2B5EF4-FFF2-40B4-BE49-F238E27FC236}">
                <a16:creationId xmlns:a16="http://schemas.microsoft.com/office/drawing/2014/main" id="{F7F39C00-021E-9405-1B8D-600C7D448625}"/>
              </a:ext>
            </a:extLst>
          </p:cNvPr>
          <p:cNvGrpSpPr/>
          <p:nvPr/>
        </p:nvGrpSpPr>
        <p:grpSpPr>
          <a:xfrm>
            <a:off x="2218335" y="24113612"/>
            <a:ext cx="2524626" cy="2397727"/>
            <a:chOff x="12136651" y="19742273"/>
            <a:chExt cx="2524626" cy="2397727"/>
          </a:xfrm>
        </p:grpSpPr>
        <p:grpSp>
          <p:nvGrpSpPr>
            <p:cNvPr id="452" name="グループ化 451">
              <a:extLst>
                <a:ext uri="{FF2B5EF4-FFF2-40B4-BE49-F238E27FC236}">
                  <a16:creationId xmlns:a16="http://schemas.microsoft.com/office/drawing/2014/main" id="{A523E579-D267-988A-39AA-F3CB3A47B706}"/>
                </a:ext>
              </a:extLst>
            </p:cNvPr>
            <p:cNvGrpSpPr/>
            <p:nvPr/>
          </p:nvGrpSpPr>
          <p:grpSpPr>
            <a:xfrm>
              <a:off x="13876779" y="19742273"/>
              <a:ext cx="784498" cy="596136"/>
              <a:chOff x="13876779" y="19742273"/>
              <a:chExt cx="784498" cy="596136"/>
            </a:xfrm>
          </p:grpSpPr>
          <p:sp>
            <p:nvSpPr>
              <p:cNvPr id="480" name="片側の 2 つの角を丸めた四角形 479">
                <a:extLst>
                  <a:ext uri="{FF2B5EF4-FFF2-40B4-BE49-F238E27FC236}">
                    <a16:creationId xmlns:a16="http://schemas.microsoft.com/office/drawing/2014/main" id="{C7023064-447C-4C45-234D-33E3D423F20A}"/>
                  </a:ext>
                </a:extLst>
              </p:cNvPr>
              <p:cNvSpPr/>
              <p:nvPr/>
            </p:nvSpPr>
            <p:spPr>
              <a:xfrm rot="19950732">
                <a:off x="14124861" y="19742273"/>
                <a:ext cx="200467" cy="342216"/>
              </a:xfrm>
              <a:prstGeom prst="round2Same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1" name="角丸四角形 480">
                <a:extLst>
                  <a:ext uri="{FF2B5EF4-FFF2-40B4-BE49-F238E27FC236}">
                    <a16:creationId xmlns:a16="http://schemas.microsoft.com/office/drawing/2014/main" id="{F02B8256-96D5-924A-3ACF-BD91829B4D0A}"/>
                  </a:ext>
                </a:extLst>
              </p:cNvPr>
              <p:cNvSpPr/>
              <p:nvPr/>
            </p:nvSpPr>
            <p:spPr>
              <a:xfrm rot="1719829">
                <a:off x="13876779" y="20049869"/>
                <a:ext cx="781061" cy="28673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2" name="角丸四角形 481">
                <a:extLst>
                  <a:ext uri="{FF2B5EF4-FFF2-40B4-BE49-F238E27FC236}">
                    <a16:creationId xmlns:a16="http://schemas.microsoft.com/office/drawing/2014/main" id="{EC3DCFB3-EA27-223F-F40D-37BB537D4189}"/>
                  </a:ext>
                </a:extLst>
              </p:cNvPr>
              <p:cNvSpPr/>
              <p:nvPr/>
            </p:nvSpPr>
            <p:spPr>
              <a:xfrm rot="1622390">
                <a:off x="13995608" y="19839264"/>
                <a:ext cx="252456" cy="26911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3" name="片側の 2 つの角を丸めた四角形 482">
                <a:extLst>
                  <a:ext uri="{FF2B5EF4-FFF2-40B4-BE49-F238E27FC236}">
                    <a16:creationId xmlns:a16="http://schemas.microsoft.com/office/drawing/2014/main" id="{192F5732-F6A4-B017-B350-DB927DA26A09}"/>
                  </a:ext>
                </a:extLst>
              </p:cNvPr>
              <p:cNvSpPr/>
              <p:nvPr/>
            </p:nvSpPr>
            <p:spPr>
              <a:xfrm rot="16200000">
                <a:off x="14184507" y="19870325"/>
                <a:ext cx="471936" cy="464232"/>
              </a:xfrm>
              <a:prstGeom prst="round2Same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4" name="角丸四角形 483">
                <a:extLst>
                  <a:ext uri="{FF2B5EF4-FFF2-40B4-BE49-F238E27FC236}">
                    <a16:creationId xmlns:a16="http://schemas.microsoft.com/office/drawing/2014/main" id="{31782684-D7F4-CFCE-19BD-7C5369BE44B6}"/>
                  </a:ext>
                </a:extLst>
              </p:cNvPr>
              <p:cNvSpPr/>
              <p:nvPr/>
            </p:nvSpPr>
            <p:spPr>
              <a:xfrm rot="3228296">
                <a:off x="14046097" y="19810047"/>
                <a:ext cx="265223" cy="231824"/>
              </a:xfrm>
              <a:prstGeom prst="roundRect">
                <a:avLst>
                  <a:gd name="adj" fmla="val 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5" name="角丸四角形 484">
                <a:extLst>
                  <a:ext uri="{FF2B5EF4-FFF2-40B4-BE49-F238E27FC236}">
                    <a16:creationId xmlns:a16="http://schemas.microsoft.com/office/drawing/2014/main" id="{9FF3B824-83A0-D472-1431-93B942D7C05C}"/>
                  </a:ext>
                </a:extLst>
              </p:cNvPr>
              <p:cNvSpPr/>
              <p:nvPr/>
            </p:nvSpPr>
            <p:spPr>
              <a:xfrm rot="758203">
                <a:off x="14215020" y="19754960"/>
                <a:ext cx="437696" cy="11815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6" name="フリーフォーム 485">
                <a:extLst>
                  <a:ext uri="{FF2B5EF4-FFF2-40B4-BE49-F238E27FC236}">
                    <a16:creationId xmlns:a16="http://schemas.microsoft.com/office/drawing/2014/main" id="{A2C33123-9080-7138-816A-8EDF878A54D5}"/>
                  </a:ext>
                </a:extLst>
              </p:cNvPr>
              <p:cNvSpPr/>
              <p:nvPr/>
            </p:nvSpPr>
            <p:spPr>
              <a:xfrm rot="21385428">
                <a:off x="14543466" y="19762428"/>
                <a:ext cx="117811" cy="63572"/>
              </a:xfrm>
              <a:custGeom>
                <a:avLst/>
                <a:gdLst>
                  <a:gd name="connsiteX0" fmla="*/ 0 w 217715"/>
                  <a:gd name="connsiteY0" fmla="*/ 0 h 65315"/>
                  <a:gd name="connsiteX1" fmla="*/ 217715 w 217715"/>
                  <a:gd name="connsiteY1" fmla="*/ 65315 h 6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7715" h="65315">
                    <a:moveTo>
                      <a:pt x="0" y="0"/>
                    </a:moveTo>
                    <a:lnTo>
                      <a:pt x="217715" y="65315"/>
                    </a:ln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highlight>
                    <a:srgbClr val="008000"/>
                  </a:highlight>
                </a:endParaRPr>
              </a:p>
            </p:txBody>
          </p:sp>
        </p:grpSp>
        <p:sp>
          <p:nvSpPr>
            <p:cNvPr id="453" name="角丸四角形 452">
              <a:extLst>
                <a:ext uri="{FF2B5EF4-FFF2-40B4-BE49-F238E27FC236}">
                  <a16:creationId xmlns:a16="http://schemas.microsoft.com/office/drawing/2014/main" id="{E36ED757-D0A1-412B-FB7E-223A0E8268E3}"/>
                </a:ext>
              </a:extLst>
            </p:cNvPr>
            <p:cNvSpPr/>
            <p:nvPr/>
          </p:nvSpPr>
          <p:spPr>
            <a:xfrm rot="862100">
              <a:off x="13810103" y="19999324"/>
              <a:ext cx="159843" cy="9144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角丸四角形 453">
              <a:extLst>
                <a:ext uri="{FF2B5EF4-FFF2-40B4-BE49-F238E27FC236}">
                  <a16:creationId xmlns:a16="http://schemas.microsoft.com/office/drawing/2014/main" id="{F32960B8-E434-6C50-D486-0F1ED9B530E0}"/>
                </a:ext>
              </a:extLst>
            </p:cNvPr>
            <p:cNvSpPr/>
            <p:nvPr/>
          </p:nvSpPr>
          <p:spPr>
            <a:xfrm rot="820256">
              <a:off x="13789494" y="20169768"/>
              <a:ext cx="405331" cy="73984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55" name="グループ化 454">
              <a:extLst>
                <a:ext uri="{FF2B5EF4-FFF2-40B4-BE49-F238E27FC236}">
                  <a16:creationId xmlns:a16="http://schemas.microsoft.com/office/drawing/2014/main" id="{017BEE5C-7594-07BE-B0CE-0475238509DC}"/>
                </a:ext>
              </a:extLst>
            </p:cNvPr>
            <p:cNvGrpSpPr/>
            <p:nvPr/>
          </p:nvGrpSpPr>
          <p:grpSpPr>
            <a:xfrm>
              <a:off x="12355380" y="19825570"/>
              <a:ext cx="2262761" cy="2314430"/>
              <a:chOff x="12355380" y="19825570"/>
              <a:chExt cx="2262761" cy="2314430"/>
            </a:xfrm>
          </p:grpSpPr>
          <p:grpSp>
            <p:nvGrpSpPr>
              <p:cNvPr id="462" name="グループ化 461">
                <a:extLst>
                  <a:ext uri="{FF2B5EF4-FFF2-40B4-BE49-F238E27FC236}">
                    <a16:creationId xmlns:a16="http://schemas.microsoft.com/office/drawing/2014/main" id="{18C84652-960E-4772-F693-3992D766D87B}"/>
                  </a:ext>
                </a:extLst>
              </p:cNvPr>
              <p:cNvGrpSpPr/>
              <p:nvPr/>
            </p:nvGrpSpPr>
            <p:grpSpPr>
              <a:xfrm>
                <a:off x="12355380" y="20239346"/>
                <a:ext cx="2262761" cy="1900654"/>
                <a:chOff x="12355380" y="20239346"/>
                <a:chExt cx="2262761" cy="1900654"/>
              </a:xfrm>
            </p:grpSpPr>
            <p:sp>
              <p:nvSpPr>
                <p:cNvPr id="464" name="片側の 2 つの角を丸めた四角形 463">
                  <a:extLst>
                    <a:ext uri="{FF2B5EF4-FFF2-40B4-BE49-F238E27FC236}">
                      <a16:creationId xmlns:a16="http://schemas.microsoft.com/office/drawing/2014/main" id="{30B2322C-14AE-8CC7-62D4-CD96104BB348}"/>
                    </a:ext>
                  </a:extLst>
                </p:cNvPr>
                <p:cNvSpPr/>
                <p:nvPr/>
              </p:nvSpPr>
              <p:spPr>
                <a:xfrm rot="12552014">
                  <a:off x="12355380" y="21301506"/>
                  <a:ext cx="490893" cy="213817"/>
                </a:xfrm>
                <a:prstGeom prst="round2Same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5" name="角丸四角形 464">
                  <a:extLst>
                    <a:ext uri="{FF2B5EF4-FFF2-40B4-BE49-F238E27FC236}">
                      <a16:creationId xmlns:a16="http://schemas.microsoft.com/office/drawing/2014/main" id="{60E92E1C-2BEF-BC02-83B3-27A945403935}"/>
                    </a:ext>
                  </a:extLst>
                </p:cNvPr>
                <p:cNvSpPr/>
                <p:nvPr/>
              </p:nvSpPr>
              <p:spPr>
                <a:xfrm rot="18463070">
                  <a:off x="12849944" y="21871900"/>
                  <a:ext cx="205930" cy="21772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6" name="角丸四角形 465">
                  <a:extLst>
                    <a:ext uri="{FF2B5EF4-FFF2-40B4-BE49-F238E27FC236}">
                      <a16:creationId xmlns:a16="http://schemas.microsoft.com/office/drawing/2014/main" id="{C6EE7057-B5A5-D905-BEA0-277C63B0CD9E}"/>
                    </a:ext>
                  </a:extLst>
                </p:cNvPr>
                <p:cNvSpPr/>
                <p:nvPr/>
              </p:nvSpPr>
              <p:spPr>
                <a:xfrm rot="20342438">
                  <a:off x="12709800" y="21410780"/>
                  <a:ext cx="166785" cy="588258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7" name="角丸四角形 466">
                  <a:extLst>
                    <a:ext uri="{FF2B5EF4-FFF2-40B4-BE49-F238E27FC236}">
                      <a16:creationId xmlns:a16="http://schemas.microsoft.com/office/drawing/2014/main" id="{94336A61-5886-B371-44D1-B4E64911C89F}"/>
                    </a:ext>
                  </a:extLst>
                </p:cNvPr>
                <p:cNvSpPr/>
                <p:nvPr/>
              </p:nvSpPr>
              <p:spPr>
                <a:xfrm rot="1704167">
                  <a:off x="13430553" y="21438500"/>
                  <a:ext cx="285304" cy="37315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8" name="角丸四角形 467">
                  <a:extLst>
                    <a:ext uri="{FF2B5EF4-FFF2-40B4-BE49-F238E27FC236}">
                      <a16:creationId xmlns:a16="http://schemas.microsoft.com/office/drawing/2014/main" id="{081467D3-9FFA-D9E8-894D-23FEF8D1E6B0}"/>
                    </a:ext>
                  </a:extLst>
                </p:cNvPr>
                <p:cNvSpPr/>
                <p:nvPr/>
              </p:nvSpPr>
              <p:spPr>
                <a:xfrm rot="549713">
                  <a:off x="14305056" y="20239346"/>
                  <a:ext cx="313085" cy="58435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9" name="角丸四角形 468">
                  <a:extLst>
                    <a:ext uri="{FF2B5EF4-FFF2-40B4-BE49-F238E27FC236}">
                      <a16:creationId xmlns:a16="http://schemas.microsoft.com/office/drawing/2014/main" id="{E276A580-BFEA-A22E-536B-510D0C925F30}"/>
                    </a:ext>
                  </a:extLst>
                </p:cNvPr>
                <p:cNvSpPr/>
                <p:nvPr/>
              </p:nvSpPr>
              <p:spPr>
                <a:xfrm rot="19740009">
                  <a:off x="13103330" y="21280370"/>
                  <a:ext cx="227806" cy="472463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0" name="角丸四角形 469">
                  <a:extLst>
                    <a:ext uri="{FF2B5EF4-FFF2-40B4-BE49-F238E27FC236}">
                      <a16:creationId xmlns:a16="http://schemas.microsoft.com/office/drawing/2014/main" id="{253FE79B-9437-9EC0-D7C3-CC3CC24BDB47}"/>
                    </a:ext>
                  </a:extLst>
                </p:cNvPr>
                <p:cNvSpPr/>
                <p:nvPr/>
              </p:nvSpPr>
              <p:spPr>
                <a:xfrm rot="2341242">
                  <a:off x="14022577" y="21637175"/>
                  <a:ext cx="215308" cy="28415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1" name="角丸四角形 470">
                  <a:extLst>
                    <a:ext uri="{FF2B5EF4-FFF2-40B4-BE49-F238E27FC236}">
                      <a16:creationId xmlns:a16="http://schemas.microsoft.com/office/drawing/2014/main" id="{9ABBA8AE-56B2-9D8A-1B4D-5A7A0CEC6DF7}"/>
                    </a:ext>
                  </a:extLst>
                </p:cNvPr>
                <p:cNvSpPr/>
                <p:nvPr/>
              </p:nvSpPr>
              <p:spPr>
                <a:xfrm rot="20454401" flipV="1">
                  <a:off x="13668115" y="21856258"/>
                  <a:ext cx="452749" cy="191982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2" name="角丸四角形 471">
                  <a:extLst>
                    <a:ext uri="{FF2B5EF4-FFF2-40B4-BE49-F238E27FC236}">
                      <a16:creationId xmlns:a16="http://schemas.microsoft.com/office/drawing/2014/main" id="{9BBADE30-9890-3144-7573-C346861C41F3}"/>
                    </a:ext>
                  </a:extLst>
                </p:cNvPr>
                <p:cNvSpPr/>
                <p:nvPr/>
              </p:nvSpPr>
              <p:spPr>
                <a:xfrm rot="20011522">
                  <a:off x="12684081" y="21167646"/>
                  <a:ext cx="259347" cy="91440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3" name="直角三角形 472">
                  <a:extLst>
                    <a:ext uri="{FF2B5EF4-FFF2-40B4-BE49-F238E27FC236}">
                      <a16:creationId xmlns:a16="http://schemas.microsoft.com/office/drawing/2014/main" id="{CD7BDDE6-0137-9CA1-1341-1D4168DB1A9B}"/>
                    </a:ext>
                  </a:extLst>
                </p:cNvPr>
                <p:cNvSpPr/>
                <p:nvPr/>
              </p:nvSpPr>
              <p:spPr>
                <a:xfrm>
                  <a:off x="12415586" y="20823238"/>
                  <a:ext cx="392265" cy="679014"/>
                </a:xfrm>
                <a:prstGeom prst="rt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4" name="角丸四角形 473">
                  <a:extLst>
                    <a:ext uri="{FF2B5EF4-FFF2-40B4-BE49-F238E27FC236}">
                      <a16:creationId xmlns:a16="http://schemas.microsoft.com/office/drawing/2014/main" id="{838E32ED-8888-A5C7-27F9-2CA75167166A}"/>
                    </a:ext>
                  </a:extLst>
                </p:cNvPr>
                <p:cNvSpPr/>
                <p:nvPr/>
              </p:nvSpPr>
              <p:spPr>
                <a:xfrm rot="20090144">
                  <a:off x="13091982" y="20654832"/>
                  <a:ext cx="60422" cy="821917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5" name="角丸四角形 474">
                  <a:extLst>
                    <a:ext uri="{FF2B5EF4-FFF2-40B4-BE49-F238E27FC236}">
                      <a16:creationId xmlns:a16="http://schemas.microsoft.com/office/drawing/2014/main" id="{3D9DCE37-18D7-3C2A-F402-B4C60633C88C}"/>
                    </a:ext>
                  </a:extLst>
                </p:cNvPr>
                <p:cNvSpPr/>
                <p:nvPr/>
              </p:nvSpPr>
              <p:spPr>
                <a:xfrm>
                  <a:off x="12943298" y="21844250"/>
                  <a:ext cx="849988" cy="29575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6" name="角丸四角形 475">
                  <a:extLst>
                    <a:ext uri="{FF2B5EF4-FFF2-40B4-BE49-F238E27FC236}">
                      <a16:creationId xmlns:a16="http://schemas.microsoft.com/office/drawing/2014/main" id="{BB6D314D-D431-B577-D71D-713E406F323C}"/>
                    </a:ext>
                  </a:extLst>
                </p:cNvPr>
                <p:cNvSpPr/>
                <p:nvPr/>
              </p:nvSpPr>
              <p:spPr>
                <a:xfrm>
                  <a:off x="13003354" y="21528738"/>
                  <a:ext cx="1180908" cy="415606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7" name="角丸四角形 476">
                  <a:extLst>
                    <a:ext uri="{FF2B5EF4-FFF2-40B4-BE49-F238E27FC236}">
                      <a16:creationId xmlns:a16="http://schemas.microsoft.com/office/drawing/2014/main" id="{0DDACD44-E993-AE87-AA5E-72396AE5239A}"/>
                    </a:ext>
                  </a:extLst>
                </p:cNvPr>
                <p:cNvSpPr/>
                <p:nvPr/>
              </p:nvSpPr>
              <p:spPr>
                <a:xfrm rot="17061302">
                  <a:off x="13510593" y="20671152"/>
                  <a:ext cx="1095981" cy="910976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8" name="角丸四角形 477">
                  <a:extLst>
                    <a:ext uri="{FF2B5EF4-FFF2-40B4-BE49-F238E27FC236}">
                      <a16:creationId xmlns:a16="http://schemas.microsoft.com/office/drawing/2014/main" id="{8890AC13-DD77-9B26-F608-8B8DAD980E31}"/>
                    </a:ext>
                  </a:extLst>
                </p:cNvPr>
                <p:cNvSpPr/>
                <p:nvPr/>
              </p:nvSpPr>
              <p:spPr>
                <a:xfrm rot="3989305">
                  <a:off x="12021476" y="20980972"/>
                  <a:ext cx="1680786" cy="548955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9" name="角丸四角形 478">
                  <a:extLst>
                    <a:ext uri="{FF2B5EF4-FFF2-40B4-BE49-F238E27FC236}">
                      <a16:creationId xmlns:a16="http://schemas.microsoft.com/office/drawing/2014/main" id="{19285DD1-65A8-821B-831F-64E3BB55EE7A}"/>
                    </a:ext>
                  </a:extLst>
                </p:cNvPr>
                <p:cNvSpPr/>
                <p:nvPr/>
              </p:nvSpPr>
              <p:spPr>
                <a:xfrm rot="765948">
                  <a:off x="13783525" y="20284112"/>
                  <a:ext cx="132144" cy="453114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63" name="角丸四角形 462">
                <a:extLst>
                  <a:ext uri="{FF2B5EF4-FFF2-40B4-BE49-F238E27FC236}">
                    <a16:creationId xmlns:a16="http://schemas.microsoft.com/office/drawing/2014/main" id="{37AB1273-4874-03C1-33CE-F7C60928A712}"/>
                  </a:ext>
                </a:extLst>
              </p:cNvPr>
              <p:cNvSpPr/>
              <p:nvPr/>
            </p:nvSpPr>
            <p:spPr>
              <a:xfrm rot="539818">
                <a:off x="13973804" y="19825570"/>
                <a:ext cx="564720" cy="101915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56" name="平行四辺形 455">
              <a:extLst>
                <a:ext uri="{FF2B5EF4-FFF2-40B4-BE49-F238E27FC236}">
                  <a16:creationId xmlns:a16="http://schemas.microsoft.com/office/drawing/2014/main" id="{FCC75526-7096-D394-595B-41C58D521C5B}"/>
                </a:ext>
              </a:extLst>
            </p:cNvPr>
            <p:cNvSpPr/>
            <p:nvPr/>
          </p:nvSpPr>
          <p:spPr>
            <a:xfrm rot="2877500">
              <a:off x="12249242" y="20323168"/>
              <a:ext cx="752579" cy="358411"/>
            </a:xfrm>
            <a:prstGeom prst="parallelogram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7" name="直角三角形 456">
              <a:extLst>
                <a:ext uri="{FF2B5EF4-FFF2-40B4-BE49-F238E27FC236}">
                  <a16:creationId xmlns:a16="http://schemas.microsoft.com/office/drawing/2014/main" id="{267B6F8D-16F6-05D9-4439-8E2B22ACA4C3}"/>
                </a:ext>
              </a:extLst>
            </p:cNvPr>
            <p:cNvSpPr/>
            <p:nvPr/>
          </p:nvSpPr>
          <p:spPr>
            <a:xfrm rot="14986871">
              <a:off x="12127050" y="20138972"/>
              <a:ext cx="185952" cy="166750"/>
            </a:xfrm>
            <a:prstGeom prst="rt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58" name="グループ化 457">
              <a:extLst>
                <a:ext uri="{FF2B5EF4-FFF2-40B4-BE49-F238E27FC236}">
                  <a16:creationId xmlns:a16="http://schemas.microsoft.com/office/drawing/2014/main" id="{3B5D2DC6-B27B-F2D6-2C85-E0AD8AEAB48B}"/>
                </a:ext>
              </a:extLst>
            </p:cNvPr>
            <p:cNvGrpSpPr/>
            <p:nvPr/>
          </p:nvGrpSpPr>
          <p:grpSpPr>
            <a:xfrm>
              <a:off x="12178788" y="20084855"/>
              <a:ext cx="377752" cy="1654234"/>
              <a:chOff x="12178788" y="20084855"/>
              <a:chExt cx="377752" cy="1654234"/>
            </a:xfrm>
          </p:grpSpPr>
          <p:sp>
            <p:nvSpPr>
              <p:cNvPr id="459" name="正方形/長方形 458">
                <a:extLst>
                  <a:ext uri="{FF2B5EF4-FFF2-40B4-BE49-F238E27FC236}">
                    <a16:creationId xmlns:a16="http://schemas.microsoft.com/office/drawing/2014/main" id="{5B358FF2-115A-103D-EB2B-2B7A37266EC4}"/>
                  </a:ext>
                </a:extLst>
              </p:cNvPr>
              <p:cNvSpPr/>
              <p:nvPr/>
            </p:nvSpPr>
            <p:spPr>
              <a:xfrm rot="18201544">
                <a:off x="12305208" y="20043352"/>
                <a:ext cx="209829" cy="2928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0" name="平行四辺形 459">
                <a:extLst>
                  <a:ext uri="{FF2B5EF4-FFF2-40B4-BE49-F238E27FC236}">
                    <a16:creationId xmlns:a16="http://schemas.microsoft.com/office/drawing/2014/main" id="{D6FC22EB-B1BA-67B0-5989-02C5826CEF49}"/>
                  </a:ext>
                </a:extLst>
              </p:cNvPr>
              <p:cNvSpPr/>
              <p:nvPr/>
            </p:nvSpPr>
            <p:spPr>
              <a:xfrm rot="16200000" flipH="1">
                <a:off x="11703240" y="20802019"/>
                <a:ext cx="1463182" cy="120405"/>
              </a:xfrm>
              <a:prstGeom prst="parallelogram">
                <a:avLst>
                  <a:gd name="adj" fmla="val 49298"/>
                </a:avLst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+mn-cs"/>
                </a:endParaRPr>
              </a:p>
            </p:txBody>
          </p:sp>
          <p:sp>
            <p:nvSpPr>
              <p:cNvPr id="461" name="平行四辺形 460">
                <a:extLst>
                  <a:ext uri="{FF2B5EF4-FFF2-40B4-BE49-F238E27FC236}">
                    <a16:creationId xmlns:a16="http://schemas.microsoft.com/office/drawing/2014/main" id="{5A52D67F-68E9-1ED7-6AFC-E881D5A6795A}"/>
                  </a:ext>
                </a:extLst>
              </p:cNvPr>
              <p:cNvSpPr/>
              <p:nvPr/>
            </p:nvSpPr>
            <p:spPr>
              <a:xfrm rot="16200000" flipH="1">
                <a:off x="11515678" y="20880140"/>
                <a:ext cx="1522059" cy="195840"/>
              </a:xfrm>
              <a:prstGeom prst="parallelogram">
                <a:avLst>
                  <a:gd name="adj" fmla="val 49298"/>
                </a:avLst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iragino Kaku Gothic Pro W3" panose="020B0300000000000000" pitchFamily="34" charset="-128"/>
                  <a:ea typeface="Hiragino Kaku Gothic Pro W3" panose="020B0300000000000000" pitchFamily="34" charset="-128"/>
                  <a:cs typeface="+mn-cs"/>
                </a:endParaRPr>
              </a:p>
            </p:txBody>
          </p:sp>
        </p:grpSp>
      </p:grpSp>
      <p:grpSp>
        <p:nvGrpSpPr>
          <p:cNvPr id="511" name="グループ化 510">
            <a:extLst>
              <a:ext uri="{FF2B5EF4-FFF2-40B4-BE49-F238E27FC236}">
                <a16:creationId xmlns:a16="http://schemas.microsoft.com/office/drawing/2014/main" id="{1CC53965-AFED-4D75-949E-28CEF0F293A3}"/>
              </a:ext>
            </a:extLst>
          </p:cNvPr>
          <p:cNvGrpSpPr/>
          <p:nvPr/>
        </p:nvGrpSpPr>
        <p:grpSpPr>
          <a:xfrm>
            <a:off x="1532801" y="24087262"/>
            <a:ext cx="3798818" cy="2819772"/>
            <a:chOff x="1622878" y="24057351"/>
            <a:chExt cx="3798818" cy="2819772"/>
          </a:xfrm>
        </p:grpSpPr>
        <p:sp>
          <p:nvSpPr>
            <p:cNvPr id="488" name="円/楕円 487">
              <a:extLst>
                <a:ext uri="{FF2B5EF4-FFF2-40B4-BE49-F238E27FC236}">
                  <a16:creationId xmlns:a16="http://schemas.microsoft.com/office/drawing/2014/main" id="{D95037A7-25BD-94FC-7A6F-7590D54DE55F}"/>
                </a:ext>
              </a:extLst>
            </p:cNvPr>
            <p:cNvSpPr/>
            <p:nvPr/>
          </p:nvSpPr>
          <p:spPr>
            <a:xfrm>
              <a:off x="4304208" y="25063637"/>
              <a:ext cx="187200" cy="1728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05" name="グループ化 504">
              <a:extLst>
                <a:ext uri="{FF2B5EF4-FFF2-40B4-BE49-F238E27FC236}">
                  <a16:creationId xmlns:a16="http://schemas.microsoft.com/office/drawing/2014/main" id="{1F8A6DAE-D8D6-7808-CC1C-200180DAE056}"/>
                </a:ext>
              </a:extLst>
            </p:cNvPr>
            <p:cNvGrpSpPr/>
            <p:nvPr/>
          </p:nvGrpSpPr>
          <p:grpSpPr>
            <a:xfrm>
              <a:off x="1622878" y="24057351"/>
              <a:ext cx="3798818" cy="2819772"/>
              <a:chOff x="1516084" y="22667692"/>
              <a:chExt cx="3798818" cy="2819772"/>
            </a:xfrm>
          </p:grpSpPr>
          <p:grpSp>
            <p:nvGrpSpPr>
              <p:cNvPr id="432" name="グループ化 431">
                <a:extLst>
                  <a:ext uri="{FF2B5EF4-FFF2-40B4-BE49-F238E27FC236}">
                    <a16:creationId xmlns:a16="http://schemas.microsoft.com/office/drawing/2014/main" id="{C289A95F-B985-ACEE-15DD-6F12C842EAEE}"/>
                  </a:ext>
                </a:extLst>
              </p:cNvPr>
              <p:cNvGrpSpPr/>
              <p:nvPr/>
            </p:nvGrpSpPr>
            <p:grpSpPr>
              <a:xfrm>
                <a:off x="1516084" y="22667692"/>
                <a:ext cx="3798818" cy="2819772"/>
                <a:chOff x="11441797" y="19717172"/>
                <a:chExt cx="3798818" cy="2819772"/>
              </a:xfrm>
            </p:grpSpPr>
            <p:sp>
              <p:nvSpPr>
                <p:cNvPr id="433" name="フリーフォーム 432">
                  <a:extLst>
                    <a:ext uri="{FF2B5EF4-FFF2-40B4-BE49-F238E27FC236}">
                      <a16:creationId xmlns:a16="http://schemas.microsoft.com/office/drawing/2014/main" id="{FEBC408E-0CA6-5D81-255E-C5F2F5DF67E4}"/>
                    </a:ext>
                  </a:extLst>
                </p:cNvPr>
                <p:cNvSpPr/>
                <p:nvPr/>
              </p:nvSpPr>
              <p:spPr>
                <a:xfrm>
                  <a:off x="12152671" y="19717172"/>
                  <a:ext cx="2389239" cy="1801758"/>
                </a:xfrm>
                <a:custGeom>
                  <a:avLst/>
                  <a:gdLst>
                    <a:gd name="connsiteX0" fmla="*/ 0 w 2389239"/>
                    <a:gd name="connsiteY0" fmla="*/ 635602 h 1801758"/>
                    <a:gd name="connsiteX1" fmla="*/ 265471 w 2389239"/>
                    <a:gd name="connsiteY1" fmla="*/ 340634 h 1801758"/>
                    <a:gd name="connsiteX2" fmla="*/ 855406 w 2389239"/>
                    <a:gd name="connsiteY2" fmla="*/ 989563 h 1801758"/>
                    <a:gd name="connsiteX3" fmla="*/ 1297858 w 2389239"/>
                    <a:gd name="connsiteY3" fmla="*/ 1785976 h 1801758"/>
                    <a:gd name="connsiteX4" fmla="*/ 1799303 w 2389239"/>
                    <a:gd name="connsiteY4" fmla="*/ 222647 h 1801758"/>
                    <a:gd name="connsiteX5" fmla="*/ 2389239 w 2389239"/>
                    <a:gd name="connsiteY5" fmla="*/ 45667 h 1801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89239" h="1801758">
                      <a:moveTo>
                        <a:pt x="0" y="635602"/>
                      </a:moveTo>
                      <a:cubicBezTo>
                        <a:pt x="61451" y="458621"/>
                        <a:pt x="122903" y="281641"/>
                        <a:pt x="265471" y="340634"/>
                      </a:cubicBezTo>
                      <a:cubicBezTo>
                        <a:pt x="408039" y="399627"/>
                        <a:pt x="683342" y="748673"/>
                        <a:pt x="855406" y="989563"/>
                      </a:cubicBezTo>
                      <a:cubicBezTo>
                        <a:pt x="1027470" y="1230453"/>
                        <a:pt x="1140542" y="1913795"/>
                        <a:pt x="1297858" y="1785976"/>
                      </a:cubicBezTo>
                      <a:cubicBezTo>
                        <a:pt x="1455174" y="1658157"/>
                        <a:pt x="1617406" y="512698"/>
                        <a:pt x="1799303" y="222647"/>
                      </a:cubicBezTo>
                      <a:cubicBezTo>
                        <a:pt x="1981200" y="-67404"/>
                        <a:pt x="2185219" y="-10869"/>
                        <a:pt x="2389239" y="45667"/>
                      </a:cubicBezTo>
                    </a:path>
                  </a:pathLst>
                </a:custGeom>
                <a:noFill/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34" name="グループ化 433">
                  <a:extLst>
                    <a:ext uri="{FF2B5EF4-FFF2-40B4-BE49-F238E27FC236}">
                      <a16:creationId xmlns:a16="http://schemas.microsoft.com/office/drawing/2014/main" id="{7B9419CF-E5F6-14D3-DAFB-A5F42B7DFAB1}"/>
                    </a:ext>
                  </a:extLst>
                </p:cNvPr>
                <p:cNvGrpSpPr/>
                <p:nvPr/>
              </p:nvGrpSpPr>
              <p:grpSpPr>
                <a:xfrm>
                  <a:off x="11441797" y="20087052"/>
                  <a:ext cx="3798818" cy="2449892"/>
                  <a:chOff x="11442515" y="20146297"/>
                  <a:chExt cx="3798818" cy="2449892"/>
                </a:xfrm>
              </p:grpSpPr>
              <p:grpSp>
                <p:nvGrpSpPr>
                  <p:cNvPr id="443" name="グループ化 442">
                    <a:extLst>
                      <a:ext uri="{FF2B5EF4-FFF2-40B4-BE49-F238E27FC236}">
                        <a16:creationId xmlns:a16="http://schemas.microsoft.com/office/drawing/2014/main" id="{4B576F54-FB99-4FDB-B092-3776D11EDC73}"/>
                      </a:ext>
                    </a:extLst>
                  </p:cNvPr>
                  <p:cNvGrpSpPr/>
                  <p:nvPr/>
                </p:nvGrpSpPr>
                <p:grpSpPr>
                  <a:xfrm>
                    <a:off x="11442515" y="20468342"/>
                    <a:ext cx="3798818" cy="2127847"/>
                    <a:chOff x="1532801" y="19891220"/>
                    <a:chExt cx="3685150" cy="2201864"/>
                  </a:xfrm>
                </p:grpSpPr>
                <p:cxnSp>
                  <p:nvCxnSpPr>
                    <p:cNvPr id="448" name="直線矢印コネクタ 447">
                      <a:extLst>
                        <a:ext uri="{FF2B5EF4-FFF2-40B4-BE49-F238E27FC236}">
                          <a16:creationId xmlns:a16="http://schemas.microsoft.com/office/drawing/2014/main" id="{1E4ABE98-ADF6-796C-5212-3DEF488EB90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064774" y="19891220"/>
                      <a:ext cx="0" cy="2201864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9" name="直線矢印コネクタ 448">
                      <a:extLst>
                        <a:ext uri="{FF2B5EF4-FFF2-40B4-BE49-F238E27FC236}">
                          <a16:creationId xmlns:a16="http://schemas.microsoft.com/office/drawing/2014/main" id="{FB492672-EA9F-4BFF-17FB-A15D20F016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32801" y="21701755"/>
                      <a:ext cx="3097161" cy="0"/>
                    </a:xfrm>
                    <a:prstGeom prst="straightConnector1">
                      <a:avLst/>
                    </a:prstGeom>
                    <a:ln w="28575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450" name="図 449">
                      <a:extLst>
                        <a:ext uri="{FF2B5EF4-FFF2-40B4-BE49-F238E27FC236}">
                          <a16:creationId xmlns:a16="http://schemas.microsoft.com/office/drawing/2014/main" id="{65169868-ACE8-299A-93DE-91F11B6593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4809036" y="21616429"/>
                      <a:ext cx="408915" cy="350498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436" name="フリーフォーム 435">
                    <a:extLst>
                      <a:ext uri="{FF2B5EF4-FFF2-40B4-BE49-F238E27FC236}">
                        <a16:creationId xmlns:a16="http://schemas.microsoft.com/office/drawing/2014/main" id="{0E556760-2110-9A35-682B-3FFE9A1E374A}"/>
                      </a:ext>
                    </a:extLst>
                  </p:cNvPr>
                  <p:cNvSpPr/>
                  <p:nvPr/>
                </p:nvSpPr>
                <p:spPr>
                  <a:xfrm>
                    <a:off x="12182168" y="20146297"/>
                    <a:ext cx="2182761" cy="1782798"/>
                  </a:xfrm>
                  <a:custGeom>
                    <a:avLst/>
                    <a:gdLst>
                      <a:gd name="connsiteX0" fmla="*/ 0 w 2182761"/>
                      <a:gd name="connsiteY0" fmla="*/ 1061884 h 1782798"/>
                      <a:gd name="connsiteX1" fmla="*/ 176980 w 2182761"/>
                      <a:gd name="connsiteY1" fmla="*/ 471948 h 1782798"/>
                      <a:gd name="connsiteX2" fmla="*/ 560438 w 2182761"/>
                      <a:gd name="connsiteY2" fmla="*/ 796413 h 1782798"/>
                      <a:gd name="connsiteX3" fmla="*/ 737419 w 2182761"/>
                      <a:gd name="connsiteY3" fmla="*/ 1681316 h 1782798"/>
                      <a:gd name="connsiteX4" fmla="*/ 1356851 w 2182761"/>
                      <a:gd name="connsiteY4" fmla="*/ 1710813 h 1782798"/>
                      <a:gd name="connsiteX5" fmla="*/ 1887793 w 2182761"/>
                      <a:gd name="connsiteY5" fmla="*/ 1209368 h 1782798"/>
                      <a:gd name="connsiteX6" fmla="*/ 2182761 w 2182761"/>
                      <a:gd name="connsiteY6" fmla="*/ 0 h 1782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82761" h="1782798">
                        <a:moveTo>
                          <a:pt x="0" y="1061884"/>
                        </a:moveTo>
                        <a:cubicBezTo>
                          <a:pt x="41787" y="789038"/>
                          <a:pt x="83574" y="516193"/>
                          <a:pt x="176980" y="471948"/>
                        </a:cubicBezTo>
                        <a:cubicBezTo>
                          <a:pt x="270386" y="427703"/>
                          <a:pt x="467031" y="594852"/>
                          <a:pt x="560438" y="796413"/>
                        </a:cubicBezTo>
                        <a:cubicBezTo>
                          <a:pt x="653845" y="997974"/>
                          <a:pt x="604684" y="1528916"/>
                          <a:pt x="737419" y="1681316"/>
                        </a:cubicBezTo>
                        <a:cubicBezTo>
                          <a:pt x="870154" y="1833716"/>
                          <a:pt x="1165122" y="1789471"/>
                          <a:pt x="1356851" y="1710813"/>
                        </a:cubicBezTo>
                        <a:cubicBezTo>
                          <a:pt x="1548580" y="1632155"/>
                          <a:pt x="1750141" y="1494503"/>
                          <a:pt x="1887793" y="1209368"/>
                        </a:cubicBezTo>
                        <a:cubicBezTo>
                          <a:pt x="2025445" y="924233"/>
                          <a:pt x="2104103" y="462116"/>
                          <a:pt x="2182761" y="0"/>
                        </a:cubicBezTo>
                      </a:path>
                    </a:pathLst>
                  </a:cu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7" name="フリーフォーム 436">
                    <a:extLst>
                      <a:ext uri="{FF2B5EF4-FFF2-40B4-BE49-F238E27FC236}">
                        <a16:creationId xmlns:a16="http://schemas.microsoft.com/office/drawing/2014/main" id="{2D6D6B0A-B11E-39E2-E2DC-3A2A32BC378D}"/>
                      </a:ext>
                    </a:extLst>
                  </p:cNvPr>
                  <p:cNvSpPr/>
                  <p:nvPr/>
                </p:nvSpPr>
                <p:spPr>
                  <a:xfrm>
                    <a:off x="12270658" y="20382271"/>
                    <a:ext cx="2389239" cy="1831118"/>
                  </a:xfrm>
                  <a:custGeom>
                    <a:avLst/>
                    <a:gdLst>
                      <a:gd name="connsiteX0" fmla="*/ 0 w 2389239"/>
                      <a:gd name="connsiteY0" fmla="*/ 1415845 h 1831118"/>
                      <a:gd name="connsiteX1" fmla="*/ 324465 w 2389239"/>
                      <a:gd name="connsiteY1" fmla="*/ 1209368 h 1831118"/>
                      <a:gd name="connsiteX2" fmla="*/ 707923 w 2389239"/>
                      <a:gd name="connsiteY2" fmla="*/ 1799303 h 1831118"/>
                      <a:gd name="connsiteX3" fmla="*/ 1946787 w 2389239"/>
                      <a:gd name="connsiteY3" fmla="*/ 1563329 h 1831118"/>
                      <a:gd name="connsiteX4" fmla="*/ 2389239 w 2389239"/>
                      <a:gd name="connsiteY4" fmla="*/ 0 h 1831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89239" h="1831118">
                        <a:moveTo>
                          <a:pt x="0" y="1415845"/>
                        </a:moveTo>
                        <a:cubicBezTo>
                          <a:pt x="103239" y="1280651"/>
                          <a:pt x="206478" y="1145458"/>
                          <a:pt x="324465" y="1209368"/>
                        </a:cubicBezTo>
                        <a:cubicBezTo>
                          <a:pt x="442452" y="1273278"/>
                          <a:pt x="437536" y="1740309"/>
                          <a:pt x="707923" y="1799303"/>
                        </a:cubicBezTo>
                        <a:cubicBezTo>
                          <a:pt x="978310" y="1858297"/>
                          <a:pt x="1666568" y="1863213"/>
                          <a:pt x="1946787" y="1563329"/>
                        </a:cubicBezTo>
                        <a:cubicBezTo>
                          <a:pt x="2227006" y="1263445"/>
                          <a:pt x="2308122" y="631722"/>
                          <a:pt x="2389239" y="0"/>
                        </a:cubicBezTo>
                      </a:path>
                    </a:pathLst>
                  </a:custGeom>
                  <a:no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cxnSp>
            <p:nvCxnSpPr>
              <p:cNvPr id="499" name="直線矢印コネクタ 498">
                <a:extLst>
                  <a:ext uri="{FF2B5EF4-FFF2-40B4-BE49-F238E27FC236}">
                    <a16:creationId xmlns:a16="http://schemas.microsoft.com/office/drawing/2014/main" id="{4847491B-C19E-F2DC-7C06-2E5027F537AA}"/>
                  </a:ext>
                </a:extLst>
              </p:cNvPr>
              <p:cNvCxnSpPr>
                <a:cxnSpLocks/>
                <a:endCxn id="437" idx="3"/>
              </p:cNvCxnSpPr>
              <p:nvPr/>
            </p:nvCxnSpPr>
            <p:spPr>
              <a:xfrm>
                <a:off x="4282661" y="22673964"/>
                <a:ext cx="8353" cy="2162911"/>
              </a:xfrm>
              <a:prstGeom prst="straightConnector1">
                <a:avLst/>
              </a:prstGeom>
              <a:ln w="34925"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7" name="右矢印 506">
            <a:extLst>
              <a:ext uri="{FF2B5EF4-FFF2-40B4-BE49-F238E27FC236}">
                <a16:creationId xmlns:a16="http://schemas.microsoft.com/office/drawing/2014/main" id="{DCB5B1DF-57D7-96CB-69AD-827677E798CB}"/>
              </a:ext>
            </a:extLst>
          </p:cNvPr>
          <p:cNvSpPr/>
          <p:nvPr/>
        </p:nvSpPr>
        <p:spPr>
          <a:xfrm>
            <a:off x="15361309" y="21079368"/>
            <a:ext cx="792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3" name="テキスト ボックス 512">
            <a:extLst>
              <a:ext uri="{FF2B5EF4-FFF2-40B4-BE49-F238E27FC236}">
                <a16:creationId xmlns:a16="http://schemas.microsoft.com/office/drawing/2014/main" id="{FCB84B7A-B0D5-0264-CBCA-79231F6D0FAF}"/>
              </a:ext>
            </a:extLst>
          </p:cNvPr>
          <p:cNvSpPr txBox="1"/>
          <p:nvPr/>
        </p:nvSpPr>
        <p:spPr>
          <a:xfrm>
            <a:off x="1168444" y="23454411"/>
            <a:ext cx="53146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>
                <a:solidFill>
                  <a:prstClr val="black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④予測の分散を最大化するパラメータを探索</a:t>
            </a: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endParaRPr>
          </a:p>
        </p:txBody>
      </p:sp>
      <p:sp>
        <p:nvSpPr>
          <p:cNvPr id="514" name="右矢印 513">
            <a:extLst>
              <a:ext uri="{FF2B5EF4-FFF2-40B4-BE49-F238E27FC236}">
                <a16:creationId xmlns:a16="http://schemas.microsoft.com/office/drawing/2014/main" id="{E1557A3F-C6C0-0607-9EC5-A19C3476C5DC}"/>
              </a:ext>
            </a:extLst>
          </p:cNvPr>
          <p:cNvSpPr/>
          <p:nvPr/>
        </p:nvSpPr>
        <p:spPr>
          <a:xfrm>
            <a:off x="5675078" y="24779187"/>
            <a:ext cx="7920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7" name="テキスト ボックス 516">
            <a:extLst>
              <a:ext uri="{FF2B5EF4-FFF2-40B4-BE49-F238E27FC236}">
                <a16:creationId xmlns:a16="http://schemas.microsoft.com/office/drawing/2014/main" id="{875DEFF9-B5B3-D585-5CEB-CE6FF162F31F}"/>
              </a:ext>
            </a:extLst>
          </p:cNvPr>
          <p:cNvSpPr txBox="1"/>
          <p:nvPr/>
        </p:nvSpPr>
        <p:spPr>
          <a:xfrm>
            <a:off x="6789939" y="23454411"/>
            <a:ext cx="4506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>
                <a:solidFill>
                  <a:prstClr val="black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⑤左で探索したパラメータを評価し</a:t>
            </a:r>
            <a:r>
              <a:rPr kumimoji="1" lang="en-US" altLang="ja-JP" sz="2000" dirty="0">
                <a:solidFill>
                  <a:prstClr val="black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, </a:t>
            </a:r>
            <a:r>
              <a:rPr kumimoji="1" lang="ja-JP" altLang="en-US" sz="2000">
                <a:solidFill>
                  <a:prstClr val="black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評価済みの点として追加</a:t>
            </a: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endParaRPr>
          </a:p>
        </p:txBody>
      </p:sp>
      <p:grpSp>
        <p:nvGrpSpPr>
          <p:cNvPr id="518" name="グループ化 517">
            <a:extLst>
              <a:ext uri="{FF2B5EF4-FFF2-40B4-BE49-F238E27FC236}">
                <a16:creationId xmlns:a16="http://schemas.microsoft.com/office/drawing/2014/main" id="{AB6458D0-FAD6-56C5-2F3D-974EB8FE3F18}"/>
              </a:ext>
            </a:extLst>
          </p:cNvPr>
          <p:cNvGrpSpPr/>
          <p:nvPr/>
        </p:nvGrpSpPr>
        <p:grpSpPr>
          <a:xfrm>
            <a:off x="6587126" y="24784186"/>
            <a:ext cx="3798818" cy="2127847"/>
            <a:chOff x="1622878" y="24749276"/>
            <a:chExt cx="3798818" cy="2127847"/>
          </a:xfrm>
        </p:grpSpPr>
        <p:sp>
          <p:nvSpPr>
            <p:cNvPr id="519" name="円/楕円 518">
              <a:extLst>
                <a:ext uri="{FF2B5EF4-FFF2-40B4-BE49-F238E27FC236}">
                  <a16:creationId xmlns:a16="http://schemas.microsoft.com/office/drawing/2014/main" id="{7DEBE0F7-35CD-89C2-1B7F-7372E4AE4FA5}"/>
                </a:ext>
              </a:extLst>
            </p:cNvPr>
            <p:cNvSpPr/>
            <p:nvPr/>
          </p:nvSpPr>
          <p:spPr>
            <a:xfrm>
              <a:off x="4304208" y="25063637"/>
              <a:ext cx="187200" cy="172800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25" name="グループ化 524">
              <a:extLst>
                <a:ext uri="{FF2B5EF4-FFF2-40B4-BE49-F238E27FC236}">
                  <a16:creationId xmlns:a16="http://schemas.microsoft.com/office/drawing/2014/main" id="{DB021CE0-2B3E-4649-17E6-6A56580B45A3}"/>
                </a:ext>
              </a:extLst>
            </p:cNvPr>
            <p:cNvGrpSpPr/>
            <p:nvPr/>
          </p:nvGrpSpPr>
          <p:grpSpPr>
            <a:xfrm>
              <a:off x="1622878" y="24749276"/>
              <a:ext cx="3798818" cy="2127847"/>
              <a:chOff x="1532801" y="19891220"/>
              <a:chExt cx="3685150" cy="2201864"/>
            </a:xfrm>
          </p:grpSpPr>
          <p:cxnSp>
            <p:nvCxnSpPr>
              <p:cNvPr id="528" name="直線矢印コネクタ 527">
                <a:extLst>
                  <a:ext uri="{FF2B5EF4-FFF2-40B4-BE49-F238E27FC236}">
                    <a16:creationId xmlns:a16="http://schemas.microsoft.com/office/drawing/2014/main" id="{38B989A4-924E-2439-FFFF-42F660C50D42}"/>
                  </a:ext>
                </a:extLst>
              </p:cNvPr>
              <p:cNvCxnSpPr/>
              <p:nvPr/>
            </p:nvCxnSpPr>
            <p:spPr>
              <a:xfrm flipV="1">
                <a:off x="2064774" y="19891220"/>
                <a:ext cx="0" cy="220186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9" name="直線矢印コネクタ 528">
                <a:extLst>
                  <a:ext uri="{FF2B5EF4-FFF2-40B4-BE49-F238E27FC236}">
                    <a16:creationId xmlns:a16="http://schemas.microsoft.com/office/drawing/2014/main" id="{29E54C77-7FBC-ED81-F92B-A4EA3D80E7EC}"/>
                  </a:ext>
                </a:extLst>
              </p:cNvPr>
              <p:cNvCxnSpPr/>
              <p:nvPr/>
            </p:nvCxnSpPr>
            <p:spPr>
              <a:xfrm>
                <a:off x="1532801" y="21701755"/>
                <a:ext cx="3097161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30" name="図 529">
                <a:extLst>
                  <a:ext uri="{FF2B5EF4-FFF2-40B4-BE49-F238E27FC236}">
                    <a16:creationId xmlns:a16="http://schemas.microsoft.com/office/drawing/2014/main" id="{36734D9A-9D87-D2BA-AD18-5C35DA2C02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09036" y="21616429"/>
                <a:ext cx="408915" cy="350498"/>
              </a:xfrm>
              <a:prstGeom prst="rect">
                <a:avLst/>
              </a:prstGeom>
            </p:spPr>
          </p:pic>
        </p:grpSp>
      </p:grpSp>
      <p:grpSp>
        <p:nvGrpSpPr>
          <p:cNvPr id="531" name="グループ化 530">
            <a:extLst>
              <a:ext uri="{FF2B5EF4-FFF2-40B4-BE49-F238E27FC236}">
                <a16:creationId xmlns:a16="http://schemas.microsoft.com/office/drawing/2014/main" id="{FAE606E6-7A5C-D6CF-11D5-BDE798825396}"/>
              </a:ext>
            </a:extLst>
          </p:cNvPr>
          <p:cNvGrpSpPr/>
          <p:nvPr/>
        </p:nvGrpSpPr>
        <p:grpSpPr>
          <a:xfrm>
            <a:off x="6582201" y="24521067"/>
            <a:ext cx="3798818" cy="2394439"/>
            <a:chOff x="6684149" y="20259623"/>
            <a:chExt cx="3798818" cy="2394439"/>
          </a:xfrm>
        </p:grpSpPr>
        <p:grpSp>
          <p:nvGrpSpPr>
            <p:cNvPr id="539" name="グループ化 538">
              <a:extLst>
                <a:ext uri="{FF2B5EF4-FFF2-40B4-BE49-F238E27FC236}">
                  <a16:creationId xmlns:a16="http://schemas.microsoft.com/office/drawing/2014/main" id="{25D907DB-6265-97DD-921A-2219B5297A09}"/>
                </a:ext>
              </a:extLst>
            </p:cNvPr>
            <p:cNvGrpSpPr/>
            <p:nvPr/>
          </p:nvGrpSpPr>
          <p:grpSpPr>
            <a:xfrm>
              <a:off x="6684149" y="20259623"/>
              <a:ext cx="3798818" cy="2394439"/>
              <a:chOff x="1532801" y="19615355"/>
              <a:chExt cx="3685150" cy="2477729"/>
            </a:xfrm>
          </p:grpSpPr>
          <p:cxnSp>
            <p:nvCxnSpPr>
              <p:cNvPr id="544" name="直線矢印コネクタ 543">
                <a:extLst>
                  <a:ext uri="{FF2B5EF4-FFF2-40B4-BE49-F238E27FC236}">
                    <a16:creationId xmlns:a16="http://schemas.microsoft.com/office/drawing/2014/main" id="{56FC30F6-8F9D-AB30-3A4F-DC0B69776632}"/>
                  </a:ext>
                </a:extLst>
              </p:cNvPr>
              <p:cNvCxnSpPr/>
              <p:nvPr/>
            </p:nvCxnSpPr>
            <p:spPr>
              <a:xfrm flipV="1">
                <a:off x="2064774" y="19891220"/>
                <a:ext cx="0" cy="220186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5" name="直線矢印コネクタ 544">
                <a:extLst>
                  <a:ext uri="{FF2B5EF4-FFF2-40B4-BE49-F238E27FC236}">
                    <a16:creationId xmlns:a16="http://schemas.microsoft.com/office/drawing/2014/main" id="{49186E70-91B8-DA2B-34D9-87DE1573E9C7}"/>
                  </a:ext>
                </a:extLst>
              </p:cNvPr>
              <p:cNvCxnSpPr/>
              <p:nvPr/>
            </p:nvCxnSpPr>
            <p:spPr>
              <a:xfrm>
                <a:off x="1532801" y="21701755"/>
                <a:ext cx="3097161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46" name="図 545">
                <a:extLst>
                  <a:ext uri="{FF2B5EF4-FFF2-40B4-BE49-F238E27FC236}">
                    <a16:creationId xmlns:a16="http://schemas.microsoft.com/office/drawing/2014/main" id="{254E8971-F56A-2A02-D636-6B40CEF4B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09036" y="21616429"/>
                <a:ext cx="408915" cy="350498"/>
              </a:xfrm>
              <a:prstGeom prst="rect">
                <a:avLst/>
              </a:prstGeom>
            </p:spPr>
          </p:pic>
          <p:sp>
            <p:nvSpPr>
              <p:cNvPr id="547" name="フリーフォーム 546">
                <a:extLst>
                  <a:ext uri="{FF2B5EF4-FFF2-40B4-BE49-F238E27FC236}">
                    <a16:creationId xmlns:a16="http://schemas.microsoft.com/office/drawing/2014/main" id="{DBCA46B8-D515-47EF-DC63-BE46CCDB454C}"/>
                  </a:ext>
                </a:extLst>
              </p:cNvPr>
              <p:cNvSpPr/>
              <p:nvPr/>
            </p:nvSpPr>
            <p:spPr>
              <a:xfrm>
                <a:off x="2418735" y="19615355"/>
                <a:ext cx="2124000" cy="1865894"/>
              </a:xfrm>
              <a:custGeom>
                <a:avLst/>
                <a:gdLst>
                  <a:gd name="connsiteX0" fmla="*/ 0 w 2123768"/>
                  <a:gd name="connsiteY0" fmla="*/ 1209368 h 1865894"/>
                  <a:gd name="connsiteX1" fmla="*/ 294968 w 2123768"/>
                  <a:gd name="connsiteY1" fmla="*/ 678426 h 1865894"/>
                  <a:gd name="connsiteX2" fmla="*/ 1061884 w 2123768"/>
                  <a:gd name="connsiteY2" fmla="*/ 1858297 h 1865894"/>
                  <a:gd name="connsiteX3" fmla="*/ 2123768 w 2123768"/>
                  <a:gd name="connsiteY3" fmla="*/ 0 h 1865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3768" h="1865894">
                    <a:moveTo>
                      <a:pt x="0" y="1209368"/>
                    </a:moveTo>
                    <a:cubicBezTo>
                      <a:pt x="58993" y="889819"/>
                      <a:pt x="117987" y="570271"/>
                      <a:pt x="294968" y="678426"/>
                    </a:cubicBezTo>
                    <a:cubicBezTo>
                      <a:pt x="471949" y="786581"/>
                      <a:pt x="757084" y="1971368"/>
                      <a:pt x="1061884" y="1858297"/>
                    </a:cubicBezTo>
                    <a:cubicBezTo>
                      <a:pt x="1366684" y="1745226"/>
                      <a:pt x="1745226" y="872613"/>
                      <a:pt x="2123768" y="0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33" name="円/楕円 532">
              <a:extLst>
                <a:ext uri="{FF2B5EF4-FFF2-40B4-BE49-F238E27FC236}">
                  <a16:creationId xmlns:a16="http://schemas.microsoft.com/office/drawing/2014/main" id="{DCC15EBF-CEBD-D125-9F49-B66A41BFD53C}"/>
                </a:ext>
              </a:extLst>
            </p:cNvPr>
            <p:cNvSpPr/>
            <p:nvPr/>
          </p:nvSpPr>
          <p:spPr>
            <a:xfrm>
              <a:off x="7822800" y="20880000"/>
              <a:ext cx="185552" cy="173949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4" name="円/楕円 533">
              <a:extLst>
                <a:ext uri="{FF2B5EF4-FFF2-40B4-BE49-F238E27FC236}">
                  <a16:creationId xmlns:a16="http://schemas.microsoft.com/office/drawing/2014/main" id="{AFEB6170-17AE-1A0B-771F-D8842D6FDEBB}"/>
                </a:ext>
              </a:extLst>
            </p:cNvPr>
            <p:cNvSpPr/>
            <p:nvPr/>
          </p:nvSpPr>
          <p:spPr>
            <a:xfrm>
              <a:off x="8377200" y="21852000"/>
              <a:ext cx="185552" cy="173949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5" name="円/楕円 534">
              <a:extLst>
                <a:ext uri="{FF2B5EF4-FFF2-40B4-BE49-F238E27FC236}">
                  <a16:creationId xmlns:a16="http://schemas.microsoft.com/office/drawing/2014/main" id="{6A63ED8A-0782-2AD9-8D9B-069A2BC55D80}"/>
                </a:ext>
              </a:extLst>
            </p:cNvPr>
            <p:cNvSpPr/>
            <p:nvPr/>
          </p:nvSpPr>
          <p:spPr>
            <a:xfrm>
              <a:off x="9158400" y="21312000"/>
              <a:ext cx="185552" cy="173949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6" name="円/楕円 535">
              <a:extLst>
                <a:ext uri="{FF2B5EF4-FFF2-40B4-BE49-F238E27FC236}">
                  <a16:creationId xmlns:a16="http://schemas.microsoft.com/office/drawing/2014/main" id="{B2FDFA67-661F-BFE5-A551-D1271753700B}"/>
                </a:ext>
              </a:extLst>
            </p:cNvPr>
            <p:cNvSpPr/>
            <p:nvPr/>
          </p:nvSpPr>
          <p:spPr>
            <a:xfrm>
              <a:off x="9453600" y="20700000"/>
              <a:ext cx="185552" cy="173949"/>
            </a:xfrm>
            <a:prstGeom prst="ellipse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48" name="屈折矢印 547">
            <a:extLst>
              <a:ext uri="{FF2B5EF4-FFF2-40B4-BE49-F238E27FC236}">
                <a16:creationId xmlns:a16="http://schemas.microsoft.com/office/drawing/2014/main" id="{088E1B90-BEC2-A7A1-FEA5-B31544F77701}"/>
              </a:ext>
            </a:extLst>
          </p:cNvPr>
          <p:cNvSpPr/>
          <p:nvPr/>
        </p:nvSpPr>
        <p:spPr>
          <a:xfrm>
            <a:off x="11016601" y="22949941"/>
            <a:ext cx="850392" cy="2098477"/>
          </a:xfrm>
          <a:prstGeom prst="bentUpArrow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29" name="グループ化 728">
            <a:extLst>
              <a:ext uri="{FF2B5EF4-FFF2-40B4-BE49-F238E27FC236}">
                <a16:creationId xmlns:a16="http://schemas.microsoft.com/office/drawing/2014/main" id="{3E869061-A04E-2D19-A571-C5E343CF9696}"/>
              </a:ext>
            </a:extLst>
          </p:cNvPr>
          <p:cNvGrpSpPr/>
          <p:nvPr/>
        </p:nvGrpSpPr>
        <p:grpSpPr>
          <a:xfrm>
            <a:off x="16980395" y="17323863"/>
            <a:ext cx="12090290" cy="6950297"/>
            <a:chOff x="16853622" y="16780498"/>
            <a:chExt cx="12090290" cy="6950297"/>
          </a:xfrm>
        </p:grpSpPr>
        <p:sp>
          <p:nvSpPr>
            <p:cNvPr id="647" name="テキスト ボックス 646">
              <a:extLst>
                <a:ext uri="{FF2B5EF4-FFF2-40B4-BE49-F238E27FC236}">
                  <a16:creationId xmlns:a16="http://schemas.microsoft.com/office/drawing/2014/main" id="{B3C60113-B645-D370-150B-E6307CA009FD}"/>
                </a:ext>
              </a:extLst>
            </p:cNvPr>
            <p:cNvSpPr txBox="1"/>
            <p:nvPr/>
          </p:nvSpPr>
          <p:spPr>
            <a:xfrm>
              <a:off x="16853622" y="21795527"/>
              <a:ext cx="13503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>
                  <a:solidFill>
                    <a:schemeClr val="accent5">
                      <a:lumMod val="75000"/>
                    </a:schemeClr>
                  </a:solidFill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目的関数</a:t>
              </a:r>
            </a:p>
          </p:txBody>
        </p:sp>
        <p:grpSp>
          <p:nvGrpSpPr>
            <p:cNvPr id="728" name="グループ化 727">
              <a:extLst>
                <a:ext uri="{FF2B5EF4-FFF2-40B4-BE49-F238E27FC236}">
                  <a16:creationId xmlns:a16="http://schemas.microsoft.com/office/drawing/2014/main" id="{B2CDA3BD-5AE8-C30E-29C3-03F70DA4C941}"/>
                </a:ext>
              </a:extLst>
            </p:cNvPr>
            <p:cNvGrpSpPr/>
            <p:nvPr/>
          </p:nvGrpSpPr>
          <p:grpSpPr>
            <a:xfrm>
              <a:off x="17022196" y="16780498"/>
              <a:ext cx="11921716" cy="6950297"/>
              <a:chOff x="17022196" y="16780498"/>
              <a:chExt cx="11921716" cy="6950297"/>
            </a:xfrm>
          </p:grpSpPr>
          <p:grpSp>
            <p:nvGrpSpPr>
              <p:cNvPr id="645" name="グループ化 644">
                <a:extLst>
                  <a:ext uri="{FF2B5EF4-FFF2-40B4-BE49-F238E27FC236}">
                    <a16:creationId xmlns:a16="http://schemas.microsoft.com/office/drawing/2014/main" id="{F14FD23A-50E1-2E52-7356-A462F5797C07}"/>
                  </a:ext>
                </a:extLst>
              </p:cNvPr>
              <p:cNvGrpSpPr/>
              <p:nvPr/>
            </p:nvGrpSpPr>
            <p:grpSpPr>
              <a:xfrm>
                <a:off x="17225707" y="16790679"/>
                <a:ext cx="2976854" cy="5807445"/>
                <a:chOff x="17225707" y="16790679"/>
                <a:chExt cx="2976854" cy="5807445"/>
              </a:xfrm>
            </p:grpSpPr>
            <p:pic>
              <p:nvPicPr>
                <p:cNvPr id="617" name="図 616">
                  <a:extLst>
                    <a:ext uri="{FF2B5EF4-FFF2-40B4-BE49-F238E27FC236}">
                      <a16:creationId xmlns:a16="http://schemas.microsoft.com/office/drawing/2014/main" id="{A8907BFF-F66E-056A-013C-1E2C8BDCFF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311252" y="22261580"/>
                  <a:ext cx="785270" cy="336544"/>
                </a:xfrm>
                <a:prstGeom prst="rect">
                  <a:avLst/>
                </a:prstGeom>
              </p:spPr>
            </p:pic>
            <p:grpSp>
              <p:nvGrpSpPr>
                <p:cNvPr id="632" name="グループ化 631">
                  <a:extLst>
                    <a:ext uri="{FF2B5EF4-FFF2-40B4-BE49-F238E27FC236}">
                      <a16:creationId xmlns:a16="http://schemas.microsoft.com/office/drawing/2014/main" id="{127566AE-3DB5-BB24-E40D-6CDC6A36E7D3}"/>
                    </a:ext>
                  </a:extLst>
                </p:cNvPr>
                <p:cNvGrpSpPr/>
                <p:nvPr/>
              </p:nvGrpSpPr>
              <p:grpSpPr>
                <a:xfrm>
                  <a:off x="17225707" y="16790679"/>
                  <a:ext cx="2976854" cy="5344893"/>
                  <a:chOff x="1078854" y="-1183004"/>
                  <a:chExt cx="2976854" cy="5344893"/>
                </a:xfrm>
              </p:grpSpPr>
              <p:sp>
                <p:nvSpPr>
                  <p:cNvPr id="633" name="円弧 632">
                    <a:extLst>
                      <a:ext uri="{FF2B5EF4-FFF2-40B4-BE49-F238E27FC236}">
                        <a16:creationId xmlns:a16="http://schemas.microsoft.com/office/drawing/2014/main" id="{A6F26E61-557C-EC99-A76A-05A830EF74F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078854" y="-1183004"/>
                    <a:ext cx="2934332" cy="5214796"/>
                  </a:xfrm>
                  <a:prstGeom prst="arc">
                    <a:avLst>
                      <a:gd name="adj1" fmla="val 13697196"/>
                      <a:gd name="adj2" fmla="val 18821527"/>
                    </a:avLst>
                  </a:prstGeom>
                  <a:noFill/>
                  <a:ln w="19050" cap="flat" cmpd="sng" algn="ctr">
                    <a:solidFill>
                      <a:srgbClr val="4472C4"/>
                    </a:solidFill>
                    <a:prstDash val="sysDot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634" name="グループ化 633">
                    <a:extLst>
                      <a:ext uri="{FF2B5EF4-FFF2-40B4-BE49-F238E27FC236}">
                        <a16:creationId xmlns:a16="http://schemas.microsoft.com/office/drawing/2014/main" id="{2DF06D4E-9614-D28A-EFD9-50BF0F6A5824}"/>
                      </a:ext>
                    </a:extLst>
                  </p:cNvPr>
                  <p:cNvGrpSpPr/>
                  <p:nvPr/>
                </p:nvGrpSpPr>
                <p:grpSpPr>
                  <a:xfrm>
                    <a:off x="1078854" y="2463308"/>
                    <a:ext cx="2976854" cy="1698581"/>
                    <a:chOff x="1078854" y="2463308"/>
                    <a:chExt cx="2976854" cy="1698581"/>
                  </a:xfrm>
                </p:grpSpPr>
                <p:cxnSp>
                  <p:nvCxnSpPr>
                    <p:cNvPr id="635" name="直線矢印コネクタ 634">
                      <a:extLst>
                        <a:ext uri="{FF2B5EF4-FFF2-40B4-BE49-F238E27FC236}">
                          <a16:creationId xmlns:a16="http://schemas.microsoft.com/office/drawing/2014/main" id="{8483AFCF-3019-AC60-D99F-4C7F580FFB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78854" y="3696214"/>
                      <a:ext cx="2934333" cy="0"/>
                    </a:xfrm>
                    <a:prstGeom prst="straightConnector1">
                      <a:avLst/>
                    </a:prstGeom>
                    <a:noFill/>
                    <a:ln w="1270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miter lim="800000"/>
                      <a:tailEnd type="triangle"/>
                    </a:ln>
                    <a:effectLst/>
                  </p:spPr>
                </p:cxnSp>
                <p:cxnSp>
                  <p:nvCxnSpPr>
                    <p:cNvPr id="636" name="直線矢印コネクタ 635">
                      <a:extLst>
                        <a:ext uri="{FF2B5EF4-FFF2-40B4-BE49-F238E27FC236}">
                          <a16:creationId xmlns:a16="http://schemas.microsoft.com/office/drawing/2014/main" id="{F9B1E3BA-631C-C1AC-CD01-2F4552DC5F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010771" y="2463308"/>
                      <a:ext cx="0" cy="1653636"/>
                    </a:xfrm>
                    <a:prstGeom prst="straightConnector1">
                      <a:avLst/>
                    </a:prstGeom>
                    <a:noFill/>
                    <a:ln w="12700" cap="flat" cmpd="sng" algn="ctr">
                      <a:solidFill>
                        <a:srgbClr val="E7E6E6">
                          <a:lumMod val="50000"/>
                        </a:srgbClr>
                      </a:solidFill>
                      <a:prstDash val="solid"/>
                      <a:miter lim="800000"/>
                      <a:tailEnd type="triangle"/>
                    </a:ln>
                    <a:effectLst/>
                  </p:spPr>
                </p:cxnSp>
                <p:sp>
                  <p:nvSpPr>
                    <p:cNvPr id="637" name="星 5 636">
                      <a:extLst>
                        <a:ext uri="{FF2B5EF4-FFF2-40B4-BE49-F238E27FC236}">
                          <a16:creationId xmlns:a16="http://schemas.microsoft.com/office/drawing/2014/main" id="{2585994E-FCF5-9B31-79D9-42337C981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8180" y="3926208"/>
                      <a:ext cx="235681" cy="235681"/>
                    </a:xfrm>
                    <a:prstGeom prst="star5">
                      <a:avLst/>
                    </a:prstGeom>
                    <a:solidFill>
                      <a:srgbClr val="ED7D31"/>
                    </a:solidFill>
                    <a:ln w="1905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Hiragino Kaku Gothic Pro W3" panose="020B0300000000000000" pitchFamily="34" charset="-128"/>
                        <a:ea typeface="Hiragino Kaku Gothic Pro W3" panose="020B0300000000000000" pitchFamily="34" charset="-128"/>
                        <a:cs typeface="+mn-cs"/>
                      </a:endParaRPr>
                    </a:p>
                  </p:txBody>
                </p:sp>
                <p:pic>
                  <p:nvPicPr>
                    <p:cNvPr id="638" name="図 637">
                      <a:extLst>
                        <a:ext uri="{FF2B5EF4-FFF2-40B4-BE49-F238E27FC236}">
                          <a16:creationId xmlns:a16="http://schemas.microsoft.com/office/drawing/2014/main" id="{A7339A4E-F89C-CC8C-B886-C5CBF323D83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3684595" y="3764862"/>
                      <a:ext cx="371113" cy="35208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39" name="フリーフォーム 638">
                      <a:extLst>
                        <a:ext uri="{FF2B5EF4-FFF2-40B4-BE49-F238E27FC236}">
                          <a16:creationId xmlns:a16="http://schemas.microsoft.com/office/drawing/2014/main" id="{AC79A2D4-2AD5-AE4D-4872-54F0B19448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08257" y="2463308"/>
                      <a:ext cx="1382948" cy="633505"/>
                    </a:xfrm>
                    <a:custGeom>
                      <a:avLst/>
                      <a:gdLst>
                        <a:gd name="connsiteX0" fmla="*/ 2097741 w 4195482"/>
                        <a:gd name="connsiteY0" fmla="*/ 0 h 4195482"/>
                        <a:gd name="connsiteX1" fmla="*/ 4195482 w 4195482"/>
                        <a:gd name="connsiteY1" fmla="*/ 2097741 h 4195482"/>
                        <a:gd name="connsiteX2" fmla="*/ 2097741 w 4195482"/>
                        <a:gd name="connsiteY2" fmla="*/ 4195482 h 4195482"/>
                        <a:gd name="connsiteX3" fmla="*/ 0 w 4195482"/>
                        <a:gd name="connsiteY3" fmla="*/ 2097741 h 4195482"/>
                        <a:gd name="connsiteX4" fmla="*/ 2097741 w 4195482"/>
                        <a:gd name="connsiteY4" fmla="*/ 0 h 4195482"/>
                        <a:gd name="connsiteX0" fmla="*/ 2097741 w 4195482"/>
                        <a:gd name="connsiteY0" fmla="*/ 0 h 4195482"/>
                        <a:gd name="connsiteX1" fmla="*/ 4195482 w 4195482"/>
                        <a:gd name="connsiteY1" fmla="*/ 2097741 h 4195482"/>
                        <a:gd name="connsiteX2" fmla="*/ 2097741 w 4195482"/>
                        <a:gd name="connsiteY2" fmla="*/ 4195482 h 4195482"/>
                        <a:gd name="connsiteX3" fmla="*/ 0 w 4195482"/>
                        <a:gd name="connsiteY3" fmla="*/ 2106705 h 4195482"/>
                        <a:gd name="connsiteX4" fmla="*/ 2097741 w 4195482"/>
                        <a:gd name="connsiteY4" fmla="*/ 0 h 4195482"/>
                        <a:gd name="connsiteX0" fmla="*/ 2100916 w 4198657"/>
                        <a:gd name="connsiteY0" fmla="*/ 0 h 4195482"/>
                        <a:gd name="connsiteX1" fmla="*/ 4198657 w 4198657"/>
                        <a:gd name="connsiteY1" fmla="*/ 2097741 h 4195482"/>
                        <a:gd name="connsiteX2" fmla="*/ 2100916 w 4198657"/>
                        <a:gd name="connsiteY2" fmla="*/ 4195482 h 4195482"/>
                        <a:gd name="connsiteX3" fmla="*/ 0 w 4198657"/>
                        <a:gd name="connsiteY3" fmla="*/ 2100355 h 4195482"/>
                        <a:gd name="connsiteX4" fmla="*/ 2100916 w 4198657"/>
                        <a:gd name="connsiteY4" fmla="*/ 0 h 4195482"/>
                        <a:gd name="connsiteX0" fmla="*/ 2100916 w 4290097"/>
                        <a:gd name="connsiteY0" fmla="*/ 4195482 h 4195482"/>
                        <a:gd name="connsiteX1" fmla="*/ 0 w 4290097"/>
                        <a:gd name="connsiteY1" fmla="*/ 2100355 h 4195482"/>
                        <a:gd name="connsiteX2" fmla="*/ 2100916 w 4290097"/>
                        <a:gd name="connsiteY2" fmla="*/ 0 h 4195482"/>
                        <a:gd name="connsiteX3" fmla="*/ 4290097 w 4290097"/>
                        <a:gd name="connsiteY3" fmla="*/ 2189181 h 4195482"/>
                        <a:gd name="connsiteX0" fmla="*/ 2100916 w 4290097"/>
                        <a:gd name="connsiteY0" fmla="*/ 4195482 h 4195482"/>
                        <a:gd name="connsiteX1" fmla="*/ 0 w 4290097"/>
                        <a:gd name="connsiteY1" fmla="*/ 2100355 h 4195482"/>
                        <a:gd name="connsiteX2" fmla="*/ 2100916 w 4290097"/>
                        <a:gd name="connsiteY2" fmla="*/ 0 h 4195482"/>
                        <a:gd name="connsiteX3" fmla="*/ 4290097 w 4290097"/>
                        <a:gd name="connsiteY3" fmla="*/ 2106054 h 4195482"/>
                        <a:gd name="connsiteX0" fmla="*/ 2100916 w 4290097"/>
                        <a:gd name="connsiteY0" fmla="*/ 4195482 h 4195482"/>
                        <a:gd name="connsiteX1" fmla="*/ 0 w 4290097"/>
                        <a:gd name="connsiteY1" fmla="*/ 2100355 h 4195482"/>
                        <a:gd name="connsiteX2" fmla="*/ 2100916 w 4290097"/>
                        <a:gd name="connsiteY2" fmla="*/ 0 h 4195482"/>
                        <a:gd name="connsiteX3" fmla="*/ 4290097 w 4290097"/>
                        <a:gd name="connsiteY3" fmla="*/ 2106054 h 4195482"/>
                        <a:gd name="connsiteX0" fmla="*/ 2100916 w 4286922"/>
                        <a:gd name="connsiteY0" fmla="*/ 4195482 h 4195482"/>
                        <a:gd name="connsiteX1" fmla="*/ 0 w 4286922"/>
                        <a:gd name="connsiteY1" fmla="*/ 2100355 h 4195482"/>
                        <a:gd name="connsiteX2" fmla="*/ 2100916 w 4286922"/>
                        <a:gd name="connsiteY2" fmla="*/ 0 h 4195482"/>
                        <a:gd name="connsiteX3" fmla="*/ 4286922 w 4286922"/>
                        <a:gd name="connsiteY3" fmla="*/ 2099704 h 4195482"/>
                        <a:gd name="connsiteX0" fmla="*/ 2100916 w 4286922"/>
                        <a:gd name="connsiteY0" fmla="*/ 4195482 h 4195482"/>
                        <a:gd name="connsiteX1" fmla="*/ 0 w 4286922"/>
                        <a:gd name="connsiteY1" fmla="*/ 2100355 h 4195482"/>
                        <a:gd name="connsiteX2" fmla="*/ 2100916 w 4286922"/>
                        <a:gd name="connsiteY2" fmla="*/ 0 h 4195482"/>
                        <a:gd name="connsiteX3" fmla="*/ 4286922 w 4286922"/>
                        <a:gd name="connsiteY3" fmla="*/ 2099704 h 4195482"/>
                        <a:gd name="connsiteX0" fmla="*/ 0 w 4286922"/>
                        <a:gd name="connsiteY0" fmla="*/ 2100355 h 2100355"/>
                        <a:gd name="connsiteX1" fmla="*/ 2100916 w 4286922"/>
                        <a:gd name="connsiteY1" fmla="*/ 0 h 2100355"/>
                        <a:gd name="connsiteX2" fmla="*/ 4286922 w 4286922"/>
                        <a:gd name="connsiteY2" fmla="*/ 2099704 h 21003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286922" h="2100355">
                          <a:moveTo>
                            <a:pt x="0" y="2100355"/>
                          </a:moveTo>
                          <a:cubicBezTo>
                            <a:pt x="1158550" y="2100355"/>
                            <a:pt x="1386429" y="109"/>
                            <a:pt x="2100916" y="0"/>
                          </a:cubicBezTo>
                          <a:cubicBezTo>
                            <a:pt x="2815403" y="-109"/>
                            <a:pt x="3021881" y="2100916"/>
                            <a:pt x="4286922" y="2099704"/>
                          </a:cubicBezTo>
                        </a:path>
                      </a:pathLst>
                    </a:custGeom>
                    <a:noFill/>
                    <a:ln w="25400" cap="flat" cmpd="sng" algn="ctr">
                      <a:solidFill>
                        <a:srgbClr val="FFC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640" name="円/楕円 639">
                      <a:extLst>
                        <a:ext uri="{FF2B5EF4-FFF2-40B4-BE49-F238E27FC236}">
                          <a16:creationId xmlns:a16="http://schemas.microsoft.com/office/drawing/2014/main" id="{B312E8AA-C30D-45A8-B8B4-2B84B18D57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74667" y="3646248"/>
                      <a:ext cx="104503" cy="99932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641" name="円/楕円 640">
                      <a:extLst>
                        <a:ext uri="{FF2B5EF4-FFF2-40B4-BE49-F238E27FC236}">
                          <a16:creationId xmlns:a16="http://schemas.microsoft.com/office/drawing/2014/main" id="{2EFBC6B5-F444-3B1D-C059-98BFA0E37B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9055" y="3646248"/>
                      <a:ext cx="104503" cy="99932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642" name="円/楕円 641">
                      <a:extLst>
                        <a:ext uri="{FF2B5EF4-FFF2-40B4-BE49-F238E27FC236}">
                          <a16:creationId xmlns:a16="http://schemas.microsoft.com/office/drawing/2014/main" id="{5492F3CF-68CE-CE0F-1DDD-152C7B21A5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9433" y="3646248"/>
                      <a:ext cx="104503" cy="99932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643" name="円/楕円 642">
                      <a:extLst>
                        <a:ext uri="{FF2B5EF4-FFF2-40B4-BE49-F238E27FC236}">
                          <a16:creationId xmlns:a16="http://schemas.microsoft.com/office/drawing/2014/main" id="{735E4354-8707-7C2A-D4DE-86151979E8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9368" y="3646248"/>
                      <a:ext cx="104503" cy="99932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游ゴシック" panose="020F0502020204030204"/>
                        <a:ea typeface="游ゴシック" panose="020B0400000000000000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644" name="テキスト ボックス 643">
                      <a:extLst>
                        <a:ext uri="{FF2B5EF4-FFF2-40B4-BE49-F238E27FC236}">
                          <a16:creationId xmlns:a16="http://schemas.microsoft.com/office/drawing/2014/main" id="{3CA12E44-5573-D47B-A380-AAA1A90A40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7549" y="3318838"/>
                      <a:ext cx="126188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Hiragino Kaku Gothic Pro W3" panose="020B0300000000000000" pitchFamily="34" charset="-128"/>
                          <a:ea typeface="Hiragino Kaku Gothic Pro W3" panose="020B0300000000000000" pitchFamily="34" charset="-128"/>
                        </a:rPr>
                        <a:t>生成された解</a:t>
                      </a:r>
                    </a:p>
                  </p:txBody>
                </p:sp>
              </p:grpSp>
            </p:grpSp>
          </p:grpSp>
          <p:grpSp>
            <p:nvGrpSpPr>
              <p:cNvPr id="672" name="グループ化 671">
                <a:extLst>
                  <a:ext uri="{FF2B5EF4-FFF2-40B4-BE49-F238E27FC236}">
                    <a16:creationId xmlns:a16="http://schemas.microsoft.com/office/drawing/2014/main" id="{C0A11852-AF11-52A7-BC3D-BF2721447532}"/>
                  </a:ext>
                </a:extLst>
              </p:cNvPr>
              <p:cNvGrpSpPr/>
              <p:nvPr/>
            </p:nvGrpSpPr>
            <p:grpSpPr>
              <a:xfrm>
                <a:off x="21511067" y="16780498"/>
                <a:ext cx="2976854" cy="5344893"/>
                <a:chOff x="4875546" y="-1183004"/>
                <a:chExt cx="2976854" cy="5344893"/>
              </a:xfrm>
            </p:grpSpPr>
            <p:sp>
              <p:nvSpPr>
                <p:cNvPr id="673" name="円弧 672">
                  <a:extLst>
                    <a:ext uri="{FF2B5EF4-FFF2-40B4-BE49-F238E27FC236}">
                      <a16:creationId xmlns:a16="http://schemas.microsoft.com/office/drawing/2014/main" id="{95D7BCDB-873B-B346-A4A5-32593DDCE7B9}"/>
                    </a:ext>
                  </a:extLst>
                </p:cNvPr>
                <p:cNvSpPr/>
                <p:nvPr/>
              </p:nvSpPr>
              <p:spPr>
                <a:xfrm rot="10800000">
                  <a:off x="4875546" y="-1183004"/>
                  <a:ext cx="2934332" cy="5214796"/>
                </a:xfrm>
                <a:prstGeom prst="arc">
                  <a:avLst>
                    <a:gd name="adj1" fmla="val 13697196"/>
                    <a:gd name="adj2" fmla="val 18821527"/>
                  </a:avLst>
                </a:prstGeom>
                <a:noFill/>
                <a:ln w="190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endParaRPr>
                </a:p>
              </p:txBody>
            </p:sp>
            <p:grpSp>
              <p:nvGrpSpPr>
                <p:cNvPr id="674" name="グループ化 673">
                  <a:extLst>
                    <a:ext uri="{FF2B5EF4-FFF2-40B4-BE49-F238E27FC236}">
                      <a16:creationId xmlns:a16="http://schemas.microsoft.com/office/drawing/2014/main" id="{D3EB8CD8-E5AD-27BA-464D-290B789EEB61}"/>
                    </a:ext>
                  </a:extLst>
                </p:cNvPr>
                <p:cNvGrpSpPr/>
                <p:nvPr/>
              </p:nvGrpSpPr>
              <p:grpSpPr>
                <a:xfrm>
                  <a:off x="4875546" y="2463308"/>
                  <a:ext cx="2976854" cy="1698581"/>
                  <a:chOff x="4875546" y="2463308"/>
                  <a:chExt cx="2976854" cy="1698581"/>
                </a:xfrm>
              </p:grpSpPr>
              <p:cxnSp>
                <p:nvCxnSpPr>
                  <p:cNvPr id="675" name="直線矢印コネクタ 674">
                    <a:extLst>
                      <a:ext uri="{FF2B5EF4-FFF2-40B4-BE49-F238E27FC236}">
                        <a16:creationId xmlns:a16="http://schemas.microsoft.com/office/drawing/2014/main" id="{E30F9E95-E747-8F77-1533-3F2745D804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75546" y="3696214"/>
                    <a:ext cx="2934333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E7E6E6">
                        <a:lumMod val="50000"/>
                      </a:srgbClr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676" name="直線矢印コネクタ 675">
                    <a:extLst>
                      <a:ext uri="{FF2B5EF4-FFF2-40B4-BE49-F238E27FC236}">
                        <a16:creationId xmlns:a16="http://schemas.microsoft.com/office/drawing/2014/main" id="{C5F89BAD-6687-E132-10F2-7DC8DC6172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07463" y="2463308"/>
                    <a:ext cx="0" cy="1653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E7E6E6">
                        <a:lumMod val="50000"/>
                      </a:srgbClr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677" name="星 5 676">
                    <a:extLst>
                      <a:ext uri="{FF2B5EF4-FFF2-40B4-BE49-F238E27FC236}">
                        <a16:creationId xmlns:a16="http://schemas.microsoft.com/office/drawing/2014/main" id="{E05A9AEC-B40A-2645-533C-4345C9721455}"/>
                      </a:ext>
                    </a:extLst>
                  </p:cNvPr>
                  <p:cNvSpPr/>
                  <p:nvPr/>
                </p:nvSpPr>
                <p:spPr>
                  <a:xfrm>
                    <a:off x="6224872" y="3926208"/>
                    <a:ext cx="235681" cy="235681"/>
                  </a:xfrm>
                  <a:prstGeom prst="star5">
                    <a:avLst/>
                  </a:prstGeom>
                  <a:solidFill>
                    <a:srgbClr val="ED7D31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  <a:cs typeface="+mn-cs"/>
                    </a:endParaRPr>
                  </a:p>
                </p:txBody>
              </p:sp>
              <p:pic>
                <p:nvPicPr>
                  <p:cNvPr id="678" name="図 677">
                    <a:extLst>
                      <a:ext uri="{FF2B5EF4-FFF2-40B4-BE49-F238E27FC236}">
                        <a16:creationId xmlns:a16="http://schemas.microsoft.com/office/drawing/2014/main" id="{F0948645-0EA0-48BE-973A-9AAFD06BE8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481287" y="3764862"/>
                    <a:ext cx="371113" cy="352082"/>
                  </a:xfrm>
                  <a:prstGeom prst="rect">
                    <a:avLst/>
                  </a:prstGeom>
                </p:spPr>
              </p:pic>
              <p:sp>
                <p:nvSpPr>
                  <p:cNvPr id="679" name="円/楕円 678">
                    <a:extLst>
                      <a:ext uri="{FF2B5EF4-FFF2-40B4-BE49-F238E27FC236}">
                        <a16:creationId xmlns:a16="http://schemas.microsoft.com/office/drawing/2014/main" id="{2298A9DB-65EC-01B9-2B20-DB29BBB8D85B}"/>
                      </a:ext>
                    </a:extLst>
                  </p:cNvPr>
                  <p:cNvSpPr/>
                  <p:nvPr/>
                </p:nvSpPr>
                <p:spPr>
                  <a:xfrm>
                    <a:off x="6097013" y="3670780"/>
                    <a:ext cx="53196" cy="50868"/>
                  </a:xfrm>
                  <a:prstGeom prst="ellipse">
                    <a:avLst/>
                  </a:prstGeom>
                  <a:solidFill>
                    <a:srgbClr val="E7E6E6">
                      <a:lumMod val="50000"/>
                    </a:srgbClr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680" name="円/楕円 679">
                    <a:extLst>
                      <a:ext uri="{FF2B5EF4-FFF2-40B4-BE49-F238E27FC236}">
                        <a16:creationId xmlns:a16="http://schemas.microsoft.com/office/drawing/2014/main" id="{89E44583-DFE0-BD2E-1D13-6FBF2FB5182F}"/>
                      </a:ext>
                    </a:extLst>
                  </p:cNvPr>
                  <p:cNvSpPr/>
                  <p:nvPr/>
                </p:nvSpPr>
                <p:spPr>
                  <a:xfrm>
                    <a:off x="6811401" y="3670780"/>
                    <a:ext cx="53196" cy="50868"/>
                  </a:xfrm>
                  <a:prstGeom prst="ellipse">
                    <a:avLst/>
                  </a:prstGeom>
                  <a:solidFill>
                    <a:srgbClr val="E7E6E6">
                      <a:lumMod val="50000"/>
                    </a:srgbClr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681" name="円/楕円 680">
                    <a:extLst>
                      <a:ext uri="{FF2B5EF4-FFF2-40B4-BE49-F238E27FC236}">
                        <a16:creationId xmlns:a16="http://schemas.microsoft.com/office/drawing/2014/main" id="{4CEE3044-CAE1-C6D8-58E7-C5366402DDC0}"/>
                      </a:ext>
                    </a:extLst>
                  </p:cNvPr>
                  <p:cNvSpPr/>
                  <p:nvPr/>
                </p:nvSpPr>
                <p:spPr>
                  <a:xfrm>
                    <a:off x="7161779" y="3670780"/>
                    <a:ext cx="53196" cy="50868"/>
                  </a:xfrm>
                  <a:prstGeom prst="ellipse">
                    <a:avLst/>
                  </a:prstGeom>
                  <a:solidFill>
                    <a:srgbClr val="E7E6E6">
                      <a:lumMod val="50000"/>
                    </a:srgbClr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682" name="円/楕円 681">
                    <a:extLst>
                      <a:ext uri="{FF2B5EF4-FFF2-40B4-BE49-F238E27FC236}">
                        <a16:creationId xmlns:a16="http://schemas.microsoft.com/office/drawing/2014/main" id="{7CE436E5-416F-7B1A-EFAD-A39520A05EB5}"/>
                      </a:ext>
                    </a:extLst>
                  </p:cNvPr>
                  <p:cNvSpPr/>
                  <p:nvPr/>
                </p:nvSpPr>
                <p:spPr>
                  <a:xfrm>
                    <a:off x="7520447" y="3670780"/>
                    <a:ext cx="53196" cy="50868"/>
                  </a:xfrm>
                  <a:prstGeom prst="ellipse">
                    <a:avLst/>
                  </a:prstGeom>
                  <a:solidFill>
                    <a:srgbClr val="E7E6E6">
                      <a:lumMod val="50000"/>
                    </a:srgbClr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683" name="円/楕円 682">
                    <a:extLst>
                      <a:ext uri="{FF2B5EF4-FFF2-40B4-BE49-F238E27FC236}">
                        <a16:creationId xmlns:a16="http://schemas.microsoft.com/office/drawing/2014/main" id="{F84178A4-B88C-60A5-A1CE-9AD1473677F1}"/>
                      </a:ext>
                    </a:extLst>
                  </p:cNvPr>
                  <p:cNvSpPr/>
                  <p:nvPr/>
                </p:nvSpPr>
                <p:spPr>
                  <a:xfrm>
                    <a:off x="6071359" y="3940452"/>
                    <a:ext cx="104503" cy="99932"/>
                  </a:xfrm>
                  <a:prstGeom prst="ellipse">
                    <a:avLst/>
                  </a:prstGeom>
                  <a:solidFill>
                    <a:srgbClr val="7030A0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684" name="円/楕円 683">
                    <a:extLst>
                      <a:ext uri="{FF2B5EF4-FFF2-40B4-BE49-F238E27FC236}">
                        <a16:creationId xmlns:a16="http://schemas.microsoft.com/office/drawing/2014/main" id="{82740B3C-19EB-3C72-0BB0-084FA5B429F6}"/>
                      </a:ext>
                    </a:extLst>
                  </p:cNvPr>
                  <p:cNvSpPr/>
                  <p:nvPr/>
                </p:nvSpPr>
                <p:spPr>
                  <a:xfrm>
                    <a:off x="6785747" y="3820624"/>
                    <a:ext cx="104503" cy="99932"/>
                  </a:xfrm>
                  <a:prstGeom prst="ellipse">
                    <a:avLst/>
                  </a:prstGeom>
                  <a:solidFill>
                    <a:srgbClr val="7030A0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685" name="円/楕円 684">
                    <a:extLst>
                      <a:ext uri="{FF2B5EF4-FFF2-40B4-BE49-F238E27FC236}">
                        <a16:creationId xmlns:a16="http://schemas.microsoft.com/office/drawing/2014/main" id="{7B63D966-7C52-7750-D136-C59B664B21A5}"/>
                      </a:ext>
                    </a:extLst>
                  </p:cNvPr>
                  <p:cNvSpPr/>
                  <p:nvPr/>
                </p:nvSpPr>
                <p:spPr>
                  <a:xfrm>
                    <a:off x="7136125" y="3502520"/>
                    <a:ext cx="104503" cy="99932"/>
                  </a:xfrm>
                  <a:prstGeom prst="ellipse">
                    <a:avLst/>
                  </a:prstGeom>
                  <a:solidFill>
                    <a:srgbClr val="7030A0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686" name="円/楕円 685">
                    <a:extLst>
                      <a:ext uri="{FF2B5EF4-FFF2-40B4-BE49-F238E27FC236}">
                        <a16:creationId xmlns:a16="http://schemas.microsoft.com/office/drawing/2014/main" id="{707F9934-C1A5-F366-CA1E-2F22D675D0E9}"/>
                      </a:ext>
                    </a:extLst>
                  </p:cNvPr>
                  <p:cNvSpPr/>
                  <p:nvPr/>
                </p:nvSpPr>
                <p:spPr>
                  <a:xfrm>
                    <a:off x="7494793" y="2847088"/>
                    <a:ext cx="104503" cy="99932"/>
                  </a:xfrm>
                  <a:prstGeom prst="ellipse">
                    <a:avLst/>
                  </a:prstGeom>
                  <a:solidFill>
                    <a:srgbClr val="7030A0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cxnSp>
                <p:nvCxnSpPr>
                  <p:cNvPr id="687" name="直線コネクタ 686">
                    <a:extLst>
                      <a:ext uri="{FF2B5EF4-FFF2-40B4-BE49-F238E27FC236}">
                        <a16:creationId xmlns:a16="http://schemas.microsoft.com/office/drawing/2014/main" id="{085B2EC7-DCC7-73A5-16D9-4714F671A1CB}"/>
                      </a:ext>
                    </a:extLst>
                  </p:cNvPr>
                  <p:cNvCxnSpPr>
                    <a:stCxn id="679" idx="4"/>
                    <a:endCxn id="683" idx="0"/>
                  </p:cNvCxnSpPr>
                  <p:nvPr/>
                </p:nvCxnSpPr>
                <p:spPr>
                  <a:xfrm>
                    <a:off x="6123611" y="3721648"/>
                    <a:ext cx="0" cy="21880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E7E6E6">
                        <a:lumMod val="50000"/>
                      </a:srgbClr>
                    </a:solidFill>
                    <a:prstDash val="solid"/>
                    <a:miter lim="800000"/>
                    <a:tailEnd type="triangle" w="sm" len="sm"/>
                  </a:ln>
                  <a:effectLst/>
                </p:spPr>
              </p:cxnSp>
              <p:cxnSp>
                <p:nvCxnSpPr>
                  <p:cNvPr id="688" name="直線コネクタ 687">
                    <a:extLst>
                      <a:ext uri="{FF2B5EF4-FFF2-40B4-BE49-F238E27FC236}">
                        <a16:creationId xmlns:a16="http://schemas.microsoft.com/office/drawing/2014/main" id="{5E2CF1E8-F021-1F01-2956-4E9FECA5C834}"/>
                      </a:ext>
                    </a:extLst>
                  </p:cNvPr>
                  <p:cNvCxnSpPr>
                    <a:cxnSpLocks/>
                    <a:stCxn id="680" idx="4"/>
                    <a:endCxn id="684" idx="0"/>
                  </p:cNvCxnSpPr>
                  <p:nvPr/>
                </p:nvCxnSpPr>
                <p:spPr>
                  <a:xfrm>
                    <a:off x="6837999" y="3721648"/>
                    <a:ext cx="0" cy="9897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E7E6E6">
                        <a:lumMod val="50000"/>
                      </a:srgbClr>
                    </a:solidFill>
                    <a:prstDash val="solid"/>
                    <a:miter lim="800000"/>
                    <a:tailEnd type="triangle" w="sm" len="sm"/>
                  </a:ln>
                  <a:effectLst/>
                </p:spPr>
              </p:cxnSp>
              <p:cxnSp>
                <p:nvCxnSpPr>
                  <p:cNvPr id="689" name="直線コネクタ 688">
                    <a:extLst>
                      <a:ext uri="{FF2B5EF4-FFF2-40B4-BE49-F238E27FC236}">
                        <a16:creationId xmlns:a16="http://schemas.microsoft.com/office/drawing/2014/main" id="{A2B56B72-5562-C470-46B4-30A4B02BE88A}"/>
                      </a:ext>
                    </a:extLst>
                  </p:cNvPr>
                  <p:cNvCxnSpPr>
                    <a:cxnSpLocks/>
                    <a:stCxn id="681" idx="0"/>
                    <a:endCxn id="685" idx="4"/>
                  </p:cNvCxnSpPr>
                  <p:nvPr/>
                </p:nvCxnSpPr>
                <p:spPr>
                  <a:xfrm flipV="1">
                    <a:off x="7188377" y="3602452"/>
                    <a:ext cx="0" cy="6832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E7E6E6">
                        <a:lumMod val="50000"/>
                      </a:srgbClr>
                    </a:solidFill>
                    <a:prstDash val="solid"/>
                    <a:miter lim="800000"/>
                    <a:tailEnd type="triangle" w="sm" len="sm"/>
                  </a:ln>
                  <a:effectLst/>
                </p:spPr>
              </p:cxnSp>
              <p:cxnSp>
                <p:nvCxnSpPr>
                  <p:cNvPr id="690" name="直線コネクタ 689">
                    <a:extLst>
                      <a:ext uri="{FF2B5EF4-FFF2-40B4-BE49-F238E27FC236}">
                        <a16:creationId xmlns:a16="http://schemas.microsoft.com/office/drawing/2014/main" id="{3399900B-1266-0C12-82A0-EE8CF1DE29FC}"/>
                      </a:ext>
                    </a:extLst>
                  </p:cNvPr>
                  <p:cNvCxnSpPr>
                    <a:cxnSpLocks/>
                    <a:stCxn id="682" idx="0"/>
                    <a:endCxn id="686" idx="4"/>
                  </p:cNvCxnSpPr>
                  <p:nvPr/>
                </p:nvCxnSpPr>
                <p:spPr>
                  <a:xfrm flipV="1">
                    <a:off x="7547045" y="2947020"/>
                    <a:ext cx="0" cy="72376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E7E6E6">
                        <a:lumMod val="50000"/>
                      </a:srgbClr>
                    </a:solidFill>
                    <a:prstDash val="solid"/>
                    <a:miter lim="800000"/>
                    <a:tailEnd type="triangle" w="sm" len="sm"/>
                  </a:ln>
                  <a:effectLst/>
                </p:spPr>
              </p:cxnSp>
            </p:grpSp>
          </p:grpSp>
          <p:grpSp>
            <p:nvGrpSpPr>
              <p:cNvPr id="709" name="グループ化 708">
                <a:extLst>
                  <a:ext uri="{FF2B5EF4-FFF2-40B4-BE49-F238E27FC236}">
                    <a16:creationId xmlns:a16="http://schemas.microsoft.com/office/drawing/2014/main" id="{4C5FEAE0-B146-BF43-56A2-2ED71782BB1D}"/>
                  </a:ext>
                </a:extLst>
              </p:cNvPr>
              <p:cNvGrpSpPr/>
              <p:nvPr/>
            </p:nvGrpSpPr>
            <p:grpSpPr>
              <a:xfrm>
                <a:off x="25665965" y="16784309"/>
                <a:ext cx="2976854" cy="5344893"/>
                <a:chOff x="8400915" y="-1183004"/>
                <a:chExt cx="2976854" cy="5344893"/>
              </a:xfrm>
            </p:grpSpPr>
            <p:sp>
              <p:nvSpPr>
                <p:cNvPr id="710" name="円弧 709">
                  <a:extLst>
                    <a:ext uri="{FF2B5EF4-FFF2-40B4-BE49-F238E27FC236}">
                      <a16:creationId xmlns:a16="http://schemas.microsoft.com/office/drawing/2014/main" id="{58AF11C6-B9C3-FDF0-5DD5-B597E5BB971E}"/>
                    </a:ext>
                  </a:extLst>
                </p:cNvPr>
                <p:cNvSpPr/>
                <p:nvPr/>
              </p:nvSpPr>
              <p:spPr>
                <a:xfrm rot="10800000">
                  <a:off x="8400915" y="-1183004"/>
                  <a:ext cx="2934332" cy="5214796"/>
                </a:xfrm>
                <a:prstGeom prst="arc">
                  <a:avLst>
                    <a:gd name="adj1" fmla="val 13697196"/>
                    <a:gd name="adj2" fmla="val 18821527"/>
                  </a:avLst>
                </a:prstGeom>
                <a:noFill/>
                <a:ln w="19050" cap="flat" cmpd="sng" algn="ctr">
                  <a:solidFill>
                    <a:srgbClr val="4472C4"/>
                  </a:solidFill>
                  <a:prstDash val="sysDot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Kaku Gothic Pro W3" panose="020B0300000000000000" pitchFamily="34" charset="-128"/>
                    <a:ea typeface="Hiragino Kaku Gothic Pro W3" panose="020B0300000000000000" pitchFamily="34" charset="-128"/>
                    <a:cs typeface="+mn-cs"/>
                  </a:endParaRPr>
                </a:p>
              </p:txBody>
            </p:sp>
            <p:grpSp>
              <p:nvGrpSpPr>
                <p:cNvPr id="711" name="グループ化 710">
                  <a:extLst>
                    <a:ext uri="{FF2B5EF4-FFF2-40B4-BE49-F238E27FC236}">
                      <a16:creationId xmlns:a16="http://schemas.microsoft.com/office/drawing/2014/main" id="{F7DBBC62-F11B-7AFD-5F85-E16AAEF4AEB1}"/>
                    </a:ext>
                  </a:extLst>
                </p:cNvPr>
                <p:cNvGrpSpPr/>
                <p:nvPr/>
              </p:nvGrpSpPr>
              <p:grpSpPr>
                <a:xfrm>
                  <a:off x="8400915" y="2463308"/>
                  <a:ext cx="2976854" cy="1698581"/>
                  <a:chOff x="8400915" y="2463308"/>
                  <a:chExt cx="2976854" cy="1698581"/>
                </a:xfrm>
              </p:grpSpPr>
              <p:cxnSp>
                <p:nvCxnSpPr>
                  <p:cNvPr id="712" name="直線矢印コネクタ 711">
                    <a:extLst>
                      <a:ext uri="{FF2B5EF4-FFF2-40B4-BE49-F238E27FC236}">
                        <a16:creationId xmlns:a16="http://schemas.microsoft.com/office/drawing/2014/main" id="{C1ECB156-8397-18B8-AB93-2429D2CEF7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400915" y="3696214"/>
                    <a:ext cx="2934333" cy="0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E7E6E6">
                        <a:lumMod val="50000"/>
                      </a:srgbClr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713" name="直線矢印コネクタ 712">
                    <a:extLst>
                      <a:ext uri="{FF2B5EF4-FFF2-40B4-BE49-F238E27FC236}">
                        <a16:creationId xmlns:a16="http://schemas.microsoft.com/office/drawing/2014/main" id="{84DDD784-A39F-EB5C-4503-B53DBFEA59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332832" y="2463308"/>
                    <a:ext cx="0" cy="1653636"/>
                  </a:xfrm>
                  <a:prstGeom prst="straightConnector1">
                    <a:avLst/>
                  </a:prstGeom>
                  <a:noFill/>
                  <a:ln w="12700" cap="flat" cmpd="sng" algn="ctr">
                    <a:solidFill>
                      <a:srgbClr val="E7E6E6">
                        <a:lumMod val="50000"/>
                      </a:srgbClr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714" name="星 5 713">
                    <a:extLst>
                      <a:ext uri="{FF2B5EF4-FFF2-40B4-BE49-F238E27FC236}">
                        <a16:creationId xmlns:a16="http://schemas.microsoft.com/office/drawing/2014/main" id="{AB736796-5900-B5DC-2205-050418216DF6}"/>
                      </a:ext>
                    </a:extLst>
                  </p:cNvPr>
                  <p:cNvSpPr/>
                  <p:nvPr/>
                </p:nvSpPr>
                <p:spPr>
                  <a:xfrm>
                    <a:off x="9750241" y="3926208"/>
                    <a:ext cx="235681" cy="235681"/>
                  </a:xfrm>
                  <a:prstGeom prst="star5">
                    <a:avLst/>
                  </a:prstGeom>
                  <a:solidFill>
                    <a:srgbClr val="ED7D31"/>
                  </a:solidFill>
                  <a:ln w="1905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Hiragino Kaku Gothic Pro W3" panose="020B0300000000000000" pitchFamily="34" charset="-128"/>
                      <a:ea typeface="Hiragino Kaku Gothic Pro W3" panose="020B0300000000000000" pitchFamily="34" charset="-128"/>
                      <a:cs typeface="+mn-cs"/>
                    </a:endParaRPr>
                  </a:p>
                </p:txBody>
              </p:sp>
              <p:pic>
                <p:nvPicPr>
                  <p:cNvPr id="715" name="図 714">
                    <a:extLst>
                      <a:ext uri="{FF2B5EF4-FFF2-40B4-BE49-F238E27FC236}">
                        <a16:creationId xmlns:a16="http://schemas.microsoft.com/office/drawing/2014/main" id="{5EF25153-DF99-BA03-AA15-ED158F8F2B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1006656" y="3764862"/>
                    <a:ext cx="371113" cy="352082"/>
                  </a:xfrm>
                  <a:prstGeom prst="rect">
                    <a:avLst/>
                  </a:prstGeom>
                </p:spPr>
              </p:pic>
              <p:sp>
                <p:nvSpPr>
                  <p:cNvPr id="716" name="フリーフォーム 715">
                    <a:extLst>
                      <a:ext uri="{FF2B5EF4-FFF2-40B4-BE49-F238E27FC236}">
                        <a16:creationId xmlns:a16="http://schemas.microsoft.com/office/drawing/2014/main" id="{16CE02EF-4366-08DD-1199-2E3F249D1A00}"/>
                      </a:ext>
                    </a:extLst>
                  </p:cNvPr>
                  <p:cNvSpPr/>
                  <p:nvPr/>
                </p:nvSpPr>
                <p:spPr>
                  <a:xfrm>
                    <a:off x="9830318" y="2463308"/>
                    <a:ext cx="1382948" cy="633505"/>
                  </a:xfrm>
                  <a:custGeom>
                    <a:avLst/>
                    <a:gdLst>
                      <a:gd name="connsiteX0" fmla="*/ 2097741 w 4195482"/>
                      <a:gd name="connsiteY0" fmla="*/ 0 h 4195482"/>
                      <a:gd name="connsiteX1" fmla="*/ 4195482 w 4195482"/>
                      <a:gd name="connsiteY1" fmla="*/ 2097741 h 4195482"/>
                      <a:gd name="connsiteX2" fmla="*/ 2097741 w 4195482"/>
                      <a:gd name="connsiteY2" fmla="*/ 4195482 h 4195482"/>
                      <a:gd name="connsiteX3" fmla="*/ 0 w 4195482"/>
                      <a:gd name="connsiteY3" fmla="*/ 2097741 h 4195482"/>
                      <a:gd name="connsiteX4" fmla="*/ 2097741 w 4195482"/>
                      <a:gd name="connsiteY4" fmla="*/ 0 h 4195482"/>
                      <a:gd name="connsiteX0" fmla="*/ 2097741 w 4195482"/>
                      <a:gd name="connsiteY0" fmla="*/ 0 h 4195482"/>
                      <a:gd name="connsiteX1" fmla="*/ 4195482 w 4195482"/>
                      <a:gd name="connsiteY1" fmla="*/ 2097741 h 4195482"/>
                      <a:gd name="connsiteX2" fmla="*/ 2097741 w 4195482"/>
                      <a:gd name="connsiteY2" fmla="*/ 4195482 h 4195482"/>
                      <a:gd name="connsiteX3" fmla="*/ 0 w 4195482"/>
                      <a:gd name="connsiteY3" fmla="*/ 2106705 h 4195482"/>
                      <a:gd name="connsiteX4" fmla="*/ 2097741 w 4195482"/>
                      <a:gd name="connsiteY4" fmla="*/ 0 h 4195482"/>
                      <a:gd name="connsiteX0" fmla="*/ 2100916 w 4198657"/>
                      <a:gd name="connsiteY0" fmla="*/ 0 h 4195482"/>
                      <a:gd name="connsiteX1" fmla="*/ 4198657 w 4198657"/>
                      <a:gd name="connsiteY1" fmla="*/ 2097741 h 4195482"/>
                      <a:gd name="connsiteX2" fmla="*/ 2100916 w 4198657"/>
                      <a:gd name="connsiteY2" fmla="*/ 4195482 h 4195482"/>
                      <a:gd name="connsiteX3" fmla="*/ 0 w 4198657"/>
                      <a:gd name="connsiteY3" fmla="*/ 2100355 h 4195482"/>
                      <a:gd name="connsiteX4" fmla="*/ 2100916 w 4198657"/>
                      <a:gd name="connsiteY4" fmla="*/ 0 h 4195482"/>
                      <a:gd name="connsiteX0" fmla="*/ 2100916 w 4290097"/>
                      <a:gd name="connsiteY0" fmla="*/ 4195482 h 4195482"/>
                      <a:gd name="connsiteX1" fmla="*/ 0 w 4290097"/>
                      <a:gd name="connsiteY1" fmla="*/ 2100355 h 4195482"/>
                      <a:gd name="connsiteX2" fmla="*/ 2100916 w 4290097"/>
                      <a:gd name="connsiteY2" fmla="*/ 0 h 4195482"/>
                      <a:gd name="connsiteX3" fmla="*/ 4290097 w 4290097"/>
                      <a:gd name="connsiteY3" fmla="*/ 2189181 h 4195482"/>
                      <a:gd name="connsiteX0" fmla="*/ 2100916 w 4290097"/>
                      <a:gd name="connsiteY0" fmla="*/ 4195482 h 4195482"/>
                      <a:gd name="connsiteX1" fmla="*/ 0 w 4290097"/>
                      <a:gd name="connsiteY1" fmla="*/ 2100355 h 4195482"/>
                      <a:gd name="connsiteX2" fmla="*/ 2100916 w 4290097"/>
                      <a:gd name="connsiteY2" fmla="*/ 0 h 4195482"/>
                      <a:gd name="connsiteX3" fmla="*/ 4290097 w 4290097"/>
                      <a:gd name="connsiteY3" fmla="*/ 2106054 h 4195482"/>
                      <a:gd name="connsiteX0" fmla="*/ 2100916 w 4290097"/>
                      <a:gd name="connsiteY0" fmla="*/ 4195482 h 4195482"/>
                      <a:gd name="connsiteX1" fmla="*/ 0 w 4290097"/>
                      <a:gd name="connsiteY1" fmla="*/ 2100355 h 4195482"/>
                      <a:gd name="connsiteX2" fmla="*/ 2100916 w 4290097"/>
                      <a:gd name="connsiteY2" fmla="*/ 0 h 4195482"/>
                      <a:gd name="connsiteX3" fmla="*/ 4290097 w 4290097"/>
                      <a:gd name="connsiteY3" fmla="*/ 2106054 h 4195482"/>
                      <a:gd name="connsiteX0" fmla="*/ 2100916 w 4286922"/>
                      <a:gd name="connsiteY0" fmla="*/ 4195482 h 4195482"/>
                      <a:gd name="connsiteX1" fmla="*/ 0 w 4286922"/>
                      <a:gd name="connsiteY1" fmla="*/ 2100355 h 4195482"/>
                      <a:gd name="connsiteX2" fmla="*/ 2100916 w 4286922"/>
                      <a:gd name="connsiteY2" fmla="*/ 0 h 4195482"/>
                      <a:gd name="connsiteX3" fmla="*/ 4286922 w 4286922"/>
                      <a:gd name="connsiteY3" fmla="*/ 2099704 h 4195482"/>
                      <a:gd name="connsiteX0" fmla="*/ 2100916 w 4286922"/>
                      <a:gd name="connsiteY0" fmla="*/ 4195482 h 4195482"/>
                      <a:gd name="connsiteX1" fmla="*/ 0 w 4286922"/>
                      <a:gd name="connsiteY1" fmla="*/ 2100355 h 4195482"/>
                      <a:gd name="connsiteX2" fmla="*/ 2100916 w 4286922"/>
                      <a:gd name="connsiteY2" fmla="*/ 0 h 4195482"/>
                      <a:gd name="connsiteX3" fmla="*/ 4286922 w 4286922"/>
                      <a:gd name="connsiteY3" fmla="*/ 2099704 h 4195482"/>
                      <a:gd name="connsiteX0" fmla="*/ 0 w 4286922"/>
                      <a:gd name="connsiteY0" fmla="*/ 2100355 h 2100355"/>
                      <a:gd name="connsiteX1" fmla="*/ 2100916 w 4286922"/>
                      <a:gd name="connsiteY1" fmla="*/ 0 h 2100355"/>
                      <a:gd name="connsiteX2" fmla="*/ 4286922 w 4286922"/>
                      <a:gd name="connsiteY2" fmla="*/ 2099704 h 2100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286922" h="2100355">
                        <a:moveTo>
                          <a:pt x="0" y="2100355"/>
                        </a:moveTo>
                        <a:cubicBezTo>
                          <a:pt x="1158550" y="2100355"/>
                          <a:pt x="1386429" y="109"/>
                          <a:pt x="2100916" y="0"/>
                        </a:cubicBezTo>
                        <a:cubicBezTo>
                          <a:pt x="2815403" y="-109"/>
                          <a:pt x="3021881" y="2100916"/>
                          <a:pt x="4286922" y="2099704"/>
                        </a:cubicBezTo>
                      </a:path>
                    </a:pathLst>
                  </a:custGeom>
                  <a:noFill/>
                  <a:ln w="25400" cap="flat" cmpd="sng" algn="ctr">
                    <a:solidFill>
                      <a:srgbClr val="E7E6E6">
                        <a:lumMod val="50000"/>
                      </a:srgbClr>
                    </a:solidFill>
                    <a:prstDash val="sysDot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717" name="円/楕円 716">
                    <a:extLst>
                      <a:ext uri="{FF2B5EF4-FFF2-40B4-BE49-F238E27FC236}">
                        <a16:creationId xmlns:a16="http://schemas.microsoft.com/office/drawing/2014/main" id="{0B41A28C-E023-034C-DA4A-2CAA67FF45E7}"/>
                      </a:ext>
                    </a:extLst>
                  </p:cNvPr>
                  <p:cNvSpPr/>
                  <p:nvPr/>
                </p:nvSpPr>
                <p:spPr>
                  <a:xfrm>
                    <a:off x="9547718" y="3599382"/>
                    <a:ext cx="202524" cy="193664"/>
                  </a:xfrm>
                  <a:prstGeom prst="ellipse">
                    <a:avLst/>
                  </a:prstGeom>
                  <a:solidFill>
                    <a:srgbClr val="7030A0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718" name="円/楕円 717">
                    <a:extLst>
                      <a:ext uri="{FF2B5EF4-FFF2-40B4-BE49-F238E27FC236}">
                        <a16:creationId xmlns:a16="http://schemas.microsoft.com/office/drawing/2014/main" id="{D3D2DB87-208A-B44D-BE1D-7CA177391289}"/>
                      </a:ext>
                    </a:extLst>
                  </p:cNvPr>
                  <p:cNvSpPr/>
                  <p:nvPr/>
                </p:nvSpPr>
                <p:spPr>
                  <a:xfrm>
                    <a:off x="10298758" y="3634429"/>
                    <a:ext cx="129220" cy="12357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719" name="円/楕円 718">
                    <a:extLst>
                      <a:ext uri="{FF2B5EF4-FFF2-40B4-BE49-F238E27FC236}">
                        <a16:creationId xmlns:a16="http://schemas.microsoft.com/office/drawing/2014/main" id="{01093DA5-908D-1172-952F-B41CBEC59835}"/>
                      </a:ext>
                    </a:extLst>
                  </p:cNvPr>
                  <p:cNvSpPr/>
                  <p:nvPr/>
                </p:nvSpPr>
                <p:spPr>
                  <a:xfrm>
                    <a:off x="10661493" y="3646246"/>
                    <a:ext cx="104506" cy="99936"/>
                  </a:xfrm>
                  <a:prstGeom prst="ellipse">
                    <a:avLst/>
                  </a:prstGeom>
                  <a:solidFill>
                    <a:srgbClr val="7030A0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720" name="円/楕円 719">
                    <a:extLst>
                      <a:ext uri="{FF2B5EF4-FFF2-40B4-BE49-F238E27FC236}">
                        <a16:creationId xmlns:a16="http://schemas.microsoft.com/office/drawing/2014/main" id="{ED9C16A4-E2D7-A697-3FFC-1FC869E0391E}"/>
                      </a:ext>
                    </a:extLst>
                  </p:cNvPr>
                  <p:cNvSpPr/>
                  <p:nvPr/>
                </p:nvSpPr>
                <p:spPr>
                  <a:xfrm>
                    <a:off x="11089776" y="3673354"/>
                    <a:ext cx="47810" cy="4572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  <p:sp>
                <p:nvSpPr>
                  <p:cNvPr id="721" name="フリーフォーム 720">
                    <a:extLst>
                      <a:ext uri="{FF2B5EF4-FFF2-40B4-BE49-F238E27FC236}">
                        <a16:creationId xmlns:a16="http://schemas.microsoft.com/office/drawing/2014/main" id="{692F8FF8-43AE-6D9C-8175-AA01A96642E5}"/>
                      </a:ext>
                    </a:extLst>
                  </p:cNvPr>
                  <p:cNvSpPr/>
                  <p:nvPr/>
                </p:nvSpPr>
                <p:spPr>
                  <a:xfrm>
                    <a:off x="9138665" y="2463308"/>
                    <a:ext cx="1627334" cy="633505"/>
                  </a:xfrm>
                  <a:custGeom>
                    <a:avLst/>
                    <a:gdLst>
                      <a:gd name="connsiteX0" fmla="*/ 2097741 w 4195482"/>
                      <a:gd name="connsiteY0" fmla="*/ 0 h 4195482"/>
                      <a:gd name="connsiteX1" fmla="*/ 4195482 w 4195482"/>
                      <a:gd name="connsiteY1" fmla="*/ 2097741 h 4195482"/>
                      <a:gd name="connsiteX2" fmla="*/ 2097741 w 4195482"/>
                      <a:gd name="connsiteY2" fmla="*/ 4195482 h 4195482"/>
                      <a:gd name="connsiteX3" fmla="*/ 0 w 4195482"/>
                      <a:gd name="connsiteY3" fmla="*/ 2097741 h 4195482"/>
                      <a:gd name="connsiteX4" fmla="*/ 2097741 w 4195482"/>
                      <a:gd name="connsiteY4" fmla="*/ 0 h 4195482"/>
                      <a:gd name="connsiteX0" fmla="*/ 2097741 w 4195482"/>
                      <a:gd name="connsiteY0" fmla="*/ 0 h 4195482"/>
                      <a:gd name="connsiteX1" fmla="*/ 4195482 w 4195482"/>
                      <a:gd name="connsiteY1" fmla="*/ 2097741 h 4195482"/>
                      <a:gd name="connsiteX2" fmla="*/ 2097741 w 4195482"/>
                      <a:gd name="connsiteY2" fmla="*/ 4195482 h 4195482"/>
                      <a:gd name="connsiteX3" fmla="*/ 0 w 4195482"/>
                      <a:gd name="connsiteY3" fmla="*/ 2106705 h 4195482"/>
                      <a:gd name="connsiteX4" fmla="*/ 2097741 w 4195482"/>
                      <a:gd name="connsiteY4" fmla="*/ 0 h 4195482"/>
                      <a:gd name="connsiteX0" fmla="*/ 2100916 w 4198657"/>
                      <a:gd name="connsiteY0" fmla="*/ 0 h 4195482"/>
                      <a:gd name="connsiteX1" fmla="*/ 4198657 w 4198657"/>
                      <a:gd name="connsiteY1" fmla="*/ 2097741 h 4195482"/>
                      <a:gd name="connsiteX2" fmla="*/ 2100916 w 4198657"/>
                      <a:gd name="connsiteY2" fmla="*/ 4195482 h 4195482"/>
                      <a:gd name="connsiteX3" fmla="*/ 0 w 4198657"/>
                      <a:gd name="connsiteY3" fmla="*/ 2100355 h 4195482"/>
                      <a:gd name="connsiteX4" fmla="*/ 2100916 w 4198657"/>
                      <a:gd name="connsiteY4" fmla="*/ 0 h 4195482"/>
                      <a:gd name="connsiteX0" fmla="*/ 2100916 w 4290097"/>
                      <a:gd name="connsiteY0" fmla="*/ 4195482 h 4195482"/>
                      <a:gd name="connsiteX1" fmla="*/ 0 w 4290097"/>
                      <a:gd name="connsiteY1" fmla="*/ 2100355 h 4195482"/>
                      <a:gd name="connsiteX2" fmla="*/ 2100916 w 4290097"/>
                      <a:gd name="connsiteY2" fmla="*/ 0 h 4195482"/>
                      <a:gd name="connsiteX3" fmla="*/ 4290097 w 4290097"/>
                      <a:gd name="connsiteY3" fmla="*/ 2189181 h 4195482"/>
                      <a:gd name="connsiteX0" fmla="*/ 2100916 w 4290097"/>
                      <a:gd name="connsiteY0" fmla="*/ 4195482 h 4195482"/>
                      <a:gd name="connsiteX1" fmla="*/ 0 w 4290097"/>
                      <a:gd name="connsiteY1" fmla="*/ 2100355 h 4195482"/>
                      <a:gd name="connsiteX2" fmla="*/ 2100916 w 4290097"/>
                      <a:gd name="connsiteY2" fmla="*/ 0 h 4195482"/>
                      <a:gd name="connsiteX3" fmla="*/ 4290097 w 4290097"/>
                      <a:gd name="connsiteY3" fmla="*/ 2106054 h 4195482"/>
                      <a:gd name="connsiteX0" fmla="*/ 2100916 w 4290097"/>
                      <a:gd name="connsiteY0" fmla="*/ 4195482 h 4195482"/>
                      <a:gd name="connsiteX1" fmla="*/ 0 w 4290097"/>
                      <a:gd name="connsiteY1" fmla="*/ 2100355 h 4195482"/>
                      <a:gd name="connsiteX2" fmla="*/ 2100916 w 4290097"/>
                      <a:gd name="connsiteY2" fmla="*/ 0 h 4195482"/>
                      <a:gd name="connsiteX3" fmla="*/ 4290097 w 4290097"/>
                      <a:gd name="connsiteY3" fmla="*/ 2106054 h 4195482"/>
                      <a:gd name="connsiteX0" fmla="*/ 2100916 w 4286922"/>
                      <a:gd name="connsiteY0" fmla="*/ 4195482 h 4195482"/>
                      <a:gd name="connsiteX1" fmla="*/ 0 w 4286922"/>
                      <a:gd name="connsiteY1" fmla="*/ 2100355 h 4195482"/>
                      <a:gd name="connsiteX2" fmla="*/ 2100916 w 4286922"/>
                      <a:gd name="connsiteY2" fmla="*/ 0 h 4195482"/>
                      <a:gd name="connsiteX3" fmla="*/ 4286922 w 4286922"/>
                      <a:gd name="connsiteY3" fmla="*/ 2099704 h 4195482"/>
                      <a:gd name="connsiteX0" fmla="*/ 2100916 w 4286922"/>
                      <a:gd name="connsiteY0" fmla="*/ 4195482 h 4195482"/>
                      <a:gd name="connsiteX1" fmla="*/ 0 w 4286922"/>
                      <a:gd name="connsiteY1" fmla="*/ 2100355 h 4195482"/>
                      <a:gd name="connsiteX2" fmla="*/ 2100916 w 4286922"/>
                      <a:gd name="connsiteY2" fmla="*/ 0 h 4195482"/>
                      <a:gd name="connsiteX3" fmla="*/ 4286922 w 4286922"/>
                      <a:gd name="connsiteY3" fmla="*/ 2099704 h 4195482"/>
                      <a:gd name="connsiteX0" fmla="*/ 0 w 4286922"/>
                      <a:gd name="connsiteY0" fmla="*/ 2100355 h 2100355"/>
                      <a:gd name="connsiteX1" fmla="*/ 2100916 w 4286922"/>
                      <a:gd name="connsiteY1" fmla="*/ 0 h 2100355"/>
                      <a:gd name="connsiteX2" fmla="*/ 4286922 w 4286922"/>
                      <a:gd name="connsiteY2" fmla="*/ 2099704 h 2100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286922" h="2100355">
                        <a:moveTo>
                          <a:pt x="0" y="2100355"/>
                        </a:moveTo>
                        <a:cubicBezTo>
                          <a:pt x="1158550" y="2100355"/>
                          <a:pt x="1386429" y="109"/>
                          <a:pt x="2100916" y="0"/>
                        </a:cubicBezTo>
                        <a:cubicBezTo>
                          <a:pt x="2815403" y="-109"/>
                          <a:pt x="3021881" y="2100916"/>
                          <a:pt x="4286922" y="2099704"/>
                        </a:cubicBezTo>
                      </a:path>
                    </a:pathLst>
                  </a:custGeom>
                  <a:noFill/>
                  <a:ln w="25400" cap="flat" cmpd="sng" algn="ctr">
                    <a:solidFill>
                      <a:srgbClr val="FFC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游ゴシック" panose="020F0502020204030204"/>
                      <a:ea typeface="游ゴシック" panose="020B0400000000000000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727" name="グループ化 726">
                <a:extLst>
                  <a:ext uri="{FF2B5EF4-FFF2-40B4-BE49-F238E27FC236}">
                    <a16:creationId xmlns:a16="http://schemas.microsoft.com/office/drawing/2014/main" id="{6E2520DC-7479-8594-B7D3-9F0803EEFA24}"/>
                  </a:ext>
                </a:extLst>
              </p:cNvPr>
              <p:cNvGrpSpPr/>
              <p:nvPr/>
            </p:nvGrpSpPr>
            <p:grpSpPr>
              <a:xfrm>
                <a:off x="17022196" y="19646385"/>
                <a:ext cx="11921716" cy="4084410"/>
                <a:chOff x="17022196" y="19646385"/>
                <a:chExt cx="11921716" cy="4084410"/>
              </a:xfrm>
            </p:grpSpPr>
            <p:sp>
              <p:nvSpPr>
                <p:cNvPr id="550" name="テキスト ボックス 549">
                  <a:extLst>
                    <a:ext uri="{FF2B5EF4-FFF2-40B4-BE49-F238E27FC236}">
                      <a16:creationId xmlns:a16="http://schemas.microsoft.com/office/drawing/2014/main" id="{0CEAFE55-5D6C-170A-A4EA-429FBD8B961E}"/>
                    </a:ext>
                  </a:extLst>
                </p:cNvPr>
                <p:cNvSpPr txBox="1"/>
                <p:nvPr/>
              </p:nvSpPr>
              <p:spPr>
                <a:xfrm>
                  <a:off x="17086148" y="19655999"/>
                  <a:ext cx="443811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ja-JP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iragino Sans W4" panose="020B0400000000000000" pitchFamily="34" charset="-128"/>
                      <a:ea typeface="Hiragino Sans W4" panose="020B0400000000000000" pitchFamily="34" charset="-128"/>
                      <a:cs typeface="+mn-cs"/>
                    </a:rPr>
                    <a:t>①ガウス分布から解を生成</a:t>
                  </a:r>
                </a:p>
              </p:txBody>
            </p:sp>
            <p:pic>
              <p:nvPicPr>
                <p:cNvPr id="649" name="図 648">
                  <a:extLst>
                    <a:ext uri="{FF2B5EF4-FFF2-40B4-BE49-F238E27FC236}">
                      <a16:creationId xmlns:a16="http://schemas.microsoft.com/office/drawing/2014/main" id="{AADFB8EB-EE95-8710-240D-18261E6CCC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022196" y="22145102"/>
                  <a:ext cx="754820" cy="421811"/>
                </a:xfrm>
                <a:prstGeom prst="rect">
                  <a:avLst/>
                </a:prstGeom>
              </p:spPr>
            </p:pic>
            <p:sp>
              <p:nvSpPr>
                <p:cNvPr id="650" name="右矢印 649">
                  <a:extLst>
                    <a:ext uri="{FF2B5EF4-FFF2-40B4-BE49-F238E27FC236}">
                      <a16:creationId xmlns:a16="http://schemas.microsoft.com/office/drawing/2014/main" id="{D0FC2461-69F2-89E5-AA5A-8F79E2783FEF}"/>
                    </a:ext>
                  </a:extLst>
                </p:cNvPr>
                <p:cNvSpPr/>
                <p:nvPr/>
              </p:nvSpPr>
              <p:spPr>
                <a:xfrm>
                  <a:off x="20418839" y="21069107"/>
                  <a:ext cx="792000" cy="4846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52" name="テキスト ボックス 651">
                  <a:extLst>
                    <a:ext uri="{FF2B5EF4-FFF2-40B4-BE49-F238E27FC236}">
                      <a16:creationId xmlns:a16="http://schemas.microsoft.com/office/drawing/2014/main" id="{C5105279-F13D-D380-9D12-25361C1B64EA}"/>
                    </a:ext>
                  </a:extLst>
                </p:cNvPr>
                <p:cNvSpPr txBox="1"/>
                <p:nvPr/>
              </p:nvSpPr>
              <p:spPr>
                <a:xfrm>
                  <a:off x="21260480" y="19646385"/>
                  <a:ext cx="357162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2000" dirty="0">
                      <a:solidFill>
                        <a:prstClr val="black"/>
                      </a:solidFill>
                      <a:latin typeface="Hiragino Sans W4" panose="020B0400000000000000" pitchFamily="34" charset="-128"/>
                      <a:ea typeface="Hiragino Sans W4" panose="020B0400000000000000" pitchFamily="34" charset="-128"/>
                    </a:rPr>
                    <a:t>②</a:t>
                  </a:r>
                  <a:r>
                    <a:rPr kumimoji="1" lang="ja-JP" altLang="en-US" sz="2000">
                      <a:solidFill>
                        <a:prstClr val="black"/>
                      </a:solidFill>
                      <a:latin typeface="Hiragino Sans W4" panose="020B0400000000000000" pitchFamily="34" charset="-128"/>
                      <a:ea typeface="Hiragino Sans W4" panose="020B0400000000000000" pitchFamily="34" charset="-128"/>
                    </a:rPr>
                    <a:t>目的関数上で解を評価</a:t>
                  </a:r>
                  <a:endParaRPr kumimoji="1" lang="ja-JP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  <a:cs typeface="+mn-cs"/>
                  </a:endParaRPr>
                </a:p>
              </p:txBody>
            </p:sp>
            <p:sp>
              <p:nvSpPr>
                <p:cNvPr id="691" name="右矢印 690">
                  <a:extLst>
                    <a:ext uri="{FF2B5EF4-FFF2-40B4-BE49-F238E27FC236}">
                      <a16:creationId xmlns:a16="http://schemas.microsoft.com/office/drawing/2014/main" id="{4C94FF45-C776-EAF4-E0F8-D460B51160C0}"/>
                    </a:ext>
                  </a:extLst>
                </p:cNvPr>
                <p:cNvSpPr/>
                <p:nvPr/>
              </p:nvSpPr>
              <p:spPr>
                <a:xfrm>
                  <a:off x="24777231" y="21044094"/>
                  <a:ext cx="792000" cy="4846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5" name="テキスト ボックス 694">
                  <a:extLst>
                    <a:ext uri="{FF2B5EF4-FFF2-40B4-BE49-F238E27FC236}">
                      <a16:creationId xmlns:a16="http://schemas.microsoft.com/office/drawing/2014/main" id="{532AF990-C802-D832-153F-2978C49321AF}"/>
                    </a:ext>
                  </a:extLst>
                </p:cNvPr>
                <p:cNvSpPr txBox="1"/>
                <p:nvPr/>
              </p:nvSpPr>
              <p:spPr>
                <a:xfrm>
                  <a:off x="25616353" y="19655999"/>
                  <a:ext cx="3327559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2000" dirty="0">
                      <a:solidFill>
                        <a:prstClr val="black"/>
                      </a:solidFill>
                      <a:latin typeface="Hiragino Sans W4" panose="020B0400000000000000" pitchFamily="34" charset="-128"/>
                      <a:ea typeface="Hiragino Sans W4" panose="020B0400000000000000" pitchFamily="34" charset="-128"/>
                    </a:rPr>
                    <a:t>③</a:t>
                  </a:r>
                  <a:r>
                    <a:rPr kumimoji="1" lang="ja-JP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iragino Sans W4" panose="020B0400000000000000" pitchFamily="34" charset="-128"/>
                      <a:ea typeface="Hiragino Sans W4" panose="020B0400000000000000" pitchFamily="34" charset="-128"/>
                      <a:cs typeface="+mn-cs"/>
                    </a:rPr>
                    <a:t>ガウス分布を更新</a:t>
                  </a:r>
                  <a:r>
                    <a:rPr kumimoji="1" lang="en-US" altLang="ja-JP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iragino Sans W4" panose="020B0400000000000000" pitchFamily="34" charset="-128"/>
                      <a:ea typeface="Hiragino Sans W4" panose="020B0400000000000000" pitchFamily="34" charset="-128"/>
                      <a:cs typeface="+mn-cs"/>
                    </a:rPr>
                    <a:t>(</a:t>
                  </a:r>
                  <a:r>
                    <a:rPr kumimoji="1" lang="ja-JP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iragino Sans W4" panose="020B0400000000000000" pitchFamily="34" charset="-128"/>
                      <a:ea typeface="Hiragino Sans W4" panose="020B0400000000000000" pitchFamily="34" charset="-128"/>
                      <a:cs typeface="+mn-cs"/>
                    </a:rPr>
                    <a:t>解の重み付け和を利用</a:t>
                  </a:r>
                  <a:r>
                    <a:rPr kumimoji="1" lang="en-US" altLang="ja-JP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Hiragino Sans W4" panose="020B0400000000000000" pitchFamily="34" charset="-128"/>
                      <a:ea typeface="Hiragino Sans W4" panose="020B0400000000000000" pitchFamily="34" charset="-128"/>
                      <a:cs typeface="+mn-cs"/>
                    </a:rPr>
                    <a:t>)</a:t>
                  </a:r>
                </a:p>
              </p:txBody>
            </p:sp>
            <p:sp>
              <p:nvSpPr>
                <p:cNvPr id="724" name="U ターン矢印 723">
                  <a:extLst>
                    <a:ext uri="{FF2B5EF4-FFF2-40B4-BE49-F238E27FC236}">
                      <a16:creationId xmlns:a16="http://schemas.microsoft.com/office/drawing/2014/main" id="{42BD20F4-0DE3-403E-D279-B4D73DD53A3E}"/>
                    </a:ext>
                  </a:extLst>
                </p:cNvPr>
                <p:cNvSpPr/>
                <p:nvPr/>
              </p:nvSpPr>
              <p:spPr>
                <a:xfrm rot="10800000">
                  <a:off x="18123158" y="22645645"/>
                  <a:ext cx="9426347" cy="1085150"/>
                </a:xfrm>
                <a:prstGeom prst="uturnArrow">
                  <a:avLst>
                    <a:gd name="adj1" fmla="val 40319"/>
                    <a:gd name="adj2" fmla="val 25000"/>
                    <a:gd name="adj3" fmla="val 26532"/>
                    <a:gd name="adj4" fmla="val 43750"/>
                    <a:gd name="adj5" fmla="val 9951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6" name="テキスト ボックス 725">
                  <a:extLst>
                    <a:ext uri="{FF2B5EF4-FFF2-40B4-BE49-F238E27FC236}">
                      <a16:creationId xmlns:a16="http://schemas.microsoft.com/office/drawing/2014/main" id="{8205A5D8-7730-8549-FB4C-4E07BA8CC7A6}"/>
                    </a:ext>
                  </a:extLst>
                </p:cNvPr>
                <p:cNvSpPr txBox="1"/>
                <p:nvPr/>
              </p:nvSpPr>
              <p:spPr>
                <a:xfrm>
                  <a:off x="18703887" y="22816904"/>
                  <a:ext cx="839148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ja-JP" sz="2000" dirty="0">
                      <a:solidFill>
                        <a:prstClr val="black"/>
                      </a:solidFill>
                      <a:latin typeface="Hiragino Sans W4" panose="020B0400000000000000" pitchFamily="34" charset="-128"/>
                      <a:ea typeface="Hiragino Sans W4" panose="020B0400000000000000" pitchFamily="34" charset="-128"/>
                    </a:rPr>
                    <a:t>④</a:t>
                  </a:r>
                  <a:r>
                    <a:rPr kumimoji="1" lang="ja-JP" altLang="en-US" sz="2000">
                      <a:solidFill>
                        <a:prstClr val="black"/>
                      </a:solidFill>
                      <a:latin typeface="Hiragino Sans W4" panose="020B0400000000000000" pitchFamily="34" charset="-128"/>
                      <a:ea typeface="Hiragino Sans W4" panose="020B0400000000000000" pitchFamily="34" charset="-128"/>
                    </a:rPr>
                    <a:t>終了条件を満たすまで繰り返す</a:t>
                  </a:r>
                  <a:r>
                    <a:rPr kumimoji="1" lang="en-US" altLang="ja-JP" sz="1600" dirty="0">
                      <a:solidFill>
                        <a:prstClr val="black"/>
                      </a:solidFill>
                      <a:latin typeface="Hiragino Sans W4" panose="020B0400000000000000" pitchFamily="34" charset="-128"/>
                      <a:ea typeface="Hiragino Sans W4" panose="020B0400000000000000" pitchFamily="34" charset="-128"/>
                    </a:rPr>
                    <a:t>(</a:t>
                  </a:r>
                  <a:r>
                    <a:rPr kumimoji="1" lang="ja-JP" altLang="en-US" sz="1600">
                      <a:solidFill>
                        <a:prstClr val="black"/>
                      </a:solidFill>
                      <a:latin typeface="Hiragino Sans W4" panose="020B0400000000000000" pitchFamily="34" charset="-128"/>
                      <a:ea typeface="Hiragino Sans W4" panose="020B0400000000000000" pitchFamily="34" charset="-128"/>
                    </a:rPr>
                    <a:t>分布の収束</a:t>
                  </a:r>
                  <a:r>
                    <a:rPr kumimoji="1" lang="en-US" altLang="ja-JP" sz="1600" dirty="0">
                      <a:solidFill>
                        <a:prstClr val="black"/>
                      </a:solidFill>
                      <a:latin typeface="Hiragino Sans W4" panose="020B0400000000000000" pitchFamily="34" charset="-128"/>
                      <a:ea typeface="Hiragino Sans W4" panose="020B0400000000000000" pitchFamily="34" charset="-128"/>
                    </a:rPr>
                    <a:t> or </a:t>
                  </a:r>
                  <a:r>
                    <a:rPr kumimoji="1" lang="ja-JP" altLang="en-US" sz="1600">
                      <a:solidFill>
                        <a:prstClr val="black"/>
                      </a:solidFill>
                      <a:latin typeface="Hiragino Sans W4" panose="020B0400000000000000" pitchFamily="34" charset="-128"/>
                      <a:ea typeface="Hiragino Sans W4" panose="020B0400000000000000" pitchFamily="34" charset="-128"/>
                    </a:rPr>
                    <a:t>指定した評価回数を超えるまで</a:t>
                  </a:r>
                  <a:r>
                    <a:rPr kumimoji="1" lang="en-US" altLang="ja-JP" sz="1600" dirty="0">
                      <a:solidFill>
                        <a:prstClr val="black"/>
                      </a:solidFill>
                      <a:latin typeface="Hiragino Sans W4" panose="020B0400000000000000" pitchFamily="34" charset="-128"/>
                      <a:ea typeface="Hiragino Sans W4" panose="020B0400000000000000" pitchFamily="34" charset="-128"/>
                    </a:rPr>
                    <a:t>)</a:t>
                  </a:r>
                  <a:endParaRPr kumimoji="1" lang="ja-JP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iragino Sans W4" panose="020B0400000000000000" pitchFamily="34" charset="-128"/>
                    <a:ea typeface="Hiragino Sans W4" panose="020B0400000000000000" pitchFamily="34" charset="-128"/>
                    <a:cs typeface="+mn-cs"/>
                  </a:endParaRPr>
                </a:p>
              </p:txBody>
            </p:sp>
          </p:grpSp>
        </p:grpSp>
      </p:grpSp>
      <p:sp>
        <p:nvSpPr>
          <p:cNvPr id="730" name="テキスト ボックス 729">
            <a:extLst>
              <a:ext uri="{FF2B5EF4-FFF2-40B4-BE49-F238E27FC236}">
                <a16:creationId xmlns:a16="http://schemas.microsoft.com/office/drawing/2014/main" id="{BF4151A0-54BB-DEB6-1A4D-929B37077673}"/>
              </a:ext>
            </a:extLst>
          </p:cNvPr>
          <p:cNvSpPr txBox="1"/>
          <p:nvPr/>
        </p:nvSpPr>
        <p:spPr>
          <a:xfrm>
            <a:off x="17132300" y="19538576"/>
            <a:ext cx="957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chemeClr val="accent6">
                    <a:lumMod val="50000"/>
                  </a:schemeClr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Covariance Matrix Adaptation Evolution Strategy (CMA-ES)</a:t>
            </a:r>
            <a:endParaRPr kumimoji="1" lang="ja-JP" altLang="en-US" sz="2400">
              <a:solidFill>
                <a:schemeClr val="accent6">
                  <a:lumMod val="50000"/>
                </a:schemeClr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731" name="テキスト ボックス 730">
            <a:extLst>
              <a:ext uri="{FF2B5EF4-FFF2-40B4-BE49-F238E27FC236}">
                <a16:creationId xmlns:a16="http://schemas.microsoft.com/office/drawing/2014/main" id="{903D2767-95E9-D289-BE0C-49496291618A}"/>
              </a:ext>
            </a:extLst>
          </p:cNvPr>
          <p:cNvSpPr txBox="1"/>
          <p:nvPr/>
        </p:nvSpPr>
        <p:spPr>
          <a:xfrm>
            <a:off x="26426926" y="19795154"/>
            <a:ext cx="2934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[N. Hansen and A. </a:t>
            </a:r>
            <a:r>
              <a:rPr kumimoji="1" lang="en-US" altLang="ja-JP" sz="1100" dirty="0" err="1">
                <a:latin typeface="Hiragino Sans W4" panose="020B0400000000000000" pitchFamily="34" charset="-128"/>
                <a:ea typeface="Hiragino Sans W4" panose="020B0400000000000000" pitchFamily="34" charset="-128"/>
              </a:rPr>
              <a:t>Ostermeier</a:t>
            </a:r>
            <a:r>
              <a:rPr kumimoji="1" lang="en-US" altLang="ja-JP" sz="11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, 1996]</a:t>
            </a:r>
            <a:endParaRPr kumimoji="1" lang="ja-JP" altLang="en-US" sz="11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53B6E8-4FEA-91FE-AF64-00811E9C626F}"/>
              </a:ext>
            </a:extLst>
          </p:cNvPr>
          <p:cNvSpPr txBox="1"/>
          <p:nvPr/>
        </p:nvSpPr>
        <p:spPr>
          <a:xfrm>
            <a:off x="17132300" y="24646451"/>
            <a:ext cx="11938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目的関数：探索した</a:t>
            </a:r>
            <a:r>
              <a:rPr kumimoji="1" lang="en-US" altLang="ja-JP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α</a:t>
            </a: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に対応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50B80A7-F7DB-46F2-AA30-972E049FBC9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843674" y="25293992"/>
            <a:ext cx="3078946" cy="671160"/>
          </a:xfrm>
          <a:prstGeom prst="rect">
            <a:avLst/>
          </a:prstGeom>
          <a:solidFill>
            <a:srgbClr val="4472C4">
              <a:lumMod val="20000"/>
              <a:lumOff val="80000"/>
              <a:alpha val="50275"/>
            </a:srgbClr>
          </a:solidFill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77C3C8-8C9A-255D-7D96-9A1D14E77EB6}"/>
              </a:ext>
            </a:extLst>
          </p:cNvPr>
          <p:cNvSpPr txBox="1"/>
          <p:nvPr/>
        </p:nvSpPr>
        <p:spPr>
          <a:xfrm>
            <a:off x="17148969" y="26191109"/>
            <a:ext cx="10973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ガウス分布：平均ベクトル</a:t>
            </a:r>
            <a:r>
              <a:rPr kumimoji="1" lang="en-US" altLang="ja-JP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, </a:t>
            </a: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標準偏差</a:t>
            </a:r>
            <a:r>
              <a:rPr kumimoji="1" lang="en-US" altLang="ja-JP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, </a:t>
            </a: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共分散行列により決定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E64BFCE-3787-03D9-883C-BA6D6EDB73C7}"/>
              </a:ext>
            </a:extLst>
          </p:cNvPr>
          <p:cNvSpPr txBox="1"/>
          <p:nvPr/>
        </p:nvSpPr>
        <p:spPr>
          <a:xfrm>
            <a:off x="1168444" y="29279088"/>
            <a:ext cx="13224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ベンチマーク関数で評価</a:t>
            </a:r>
            <a:endParaRPr kumimoji="1" lang="en-US" altLang="ja-JP" sz="28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平均二乗誤差の値で比較</a:t>
            </a:r>
            <a:endParaRPr kumimoji="1" lang="en-US" altLang="ja-JP" sz="28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n"/>
            </a:pPr>
            <a:r>
              <a:rPr kumimoji="1"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次元数：</a:t>
            </a:r>
            <a:r>
              <a:rPr kumimoji="1" lang="en-US" altLang="ja-JP" sz="2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2, </a:t>
            </a:r>
            <a:r>
              <a:rPr kumimoji="1" lang="ja-JP" altLang="en-US" sz="2800">
                <a:latin typeface="Hiragino Sans W4" panose="020B0400000000000000" pitchFamily="34" charset="-128"/>
                <a:ea typeface="Hiragino Sans W4" panose="020B0400000000000000" pitchFamily="34" charset="-128"/>
              </a:rPr>
              <a:t>サンプル数：</a:t>
            </a:r>
            <a:r>
              <a:rPr kumimoji="1" lang="en-US" altLang="ja-JP" sz="28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8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497B1662-A91A-226F-CBFF-53C5107F5B5B}"/>
              </a:ext>
            </a:extLst>
          </p:cNvPr>
          <p:cNvGrpSpPr/>
          <p:nvPr/>
        </p:nvGrpSpPr>
        <p:grpSpPr>
          <a:xfrm>
            <a:off x="1488794" y="30700435"/>
            <a:ext cx="7779662" cy="4181279"/>
            <a:chOff x="1488794" y="30671549"/>
            <a:chExt cx="8571600" cy="6398227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0EAA05B0-2E40-2BDC-096E-DDF8658915D6}"/>
                </a:ext>
              </a:extLst>
            </p:cNvPr>
            <p:cNvSpPr/>
            <p:nvPr/>
          </p:nvSpPr>
          <p:spPr>
            <a:xfrm>
              <a:off x="1488794" y="30998160"/>
              <a:ext cx="8571600" cy="6071616"/>
            </a:xfrm>
            <a:prstGeom prst="rect">
              <a:avLst/>
            </a:prstGeom>
            <a:ln w="53975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9166FA0-FFA6-5D89-C5FA-C7E5E10942AF}"/>
                </a:ext>
              </a:extLst>
            </p:cNvPr>
            <p:cNvSpPr/>
            <p:nvPr/>
          </p:nvSpPr>
          <p:spPr>
            <a:xfrm>
              <a:off x="2063830" y="30777967"/>
              <a:ext cx="3250436" cy="6058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1D39EC7-9E74-C84D-3769-B2BA66BFDEDB}"/>
                </a:ext>
              </a:extLst>
            </p:cNvPr>
            <p:cNvSpPr txBox="1"/>
            <p:nvPr/>
          </p:nvSpPr>
          <p:spPr>
            <a:xfrm>
              <a:off x="2000914" y="30671549"/>
              <a:ext cx="3364992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ベンチマーク関数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AB2FDC9-2D9C-95EC-767E-E75A078C8576}"/>
              </a:ext>
            </a:extLst>
          </p:cNvPr>
          <p:cNvGrpSpPr/>
          <p:nvPr/>
        </p:nvGrpSpPr>
        <p:grpSpPr>
          <a:xfrm>
            <a:off x="9595982" y="29161678"/>
            <a:ext cx="9515965" cy="4902987"/>
            <a:chOff x="11296820" y="29263546"/>
            <a:chExt cx="8416234" cy="212024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4DB726D-EC31-7A96-BA10-65A634F2FA3F}"/>
                </a:ext>
              </a:extLst>
            </p:cNvPr>
            <p:cNvSpPr/>
            <p:nvPr/>
          </p:nvSpPr>
          <p:spPr>
            <a:xfrm>
              <a:off x="11296820" y="29498544"/>
              <a:ext cx="8416234" cy="1885242"/>
            </a:xfrm>
            <a:prstGeom prst="rect">
              <a:avLst/>
            </a:prstGeom>
            <a:ln w="44450"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00EA511-1464-BDE1-813C-702F011A9265}"/>
                </a:ext>
              </a:extLst>
            </p:cNvPr>
            <p:cNvSpPr/>
            <p:nvPr/>
          </p:nvSpPr>
          <p:spPr>
            <a:xfrm>
              <a:off x="11568118" y="29279088"/>
              <a:ext cx="3547541" cy="5120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3E48920D-250C-B5BE-8ABA-C839DDC1A96D}"/>
                </a:ext>
              </a:extLst>
            </p:cNvPr>
            <p:cNvSpPr txBox="1"/>
            <p:nvPr/>
          </p:nvSpPr>
          <p:spPr>
            <a:xfrm>
              <a:off x="11771258" y="29263546"/>
              <a:ext cx="3547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CMA-ES</a:t>
              </a:r>
              <a:r>
                <a:rPr kumimoji="1" lang="ja-JP" altLang="en-US" sz="2800"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の初期値</a:t>
              </a: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C25D3A3-17D5-F98A-6B37-13D4CAD087E8}"/>
              </a:ext>
            </a:extLst>
          </p:cNvPr>
          <p:cNvSpPr txBox="1"/>
          <p:nvPr/>
        </p:nvSpPr>
        <p:spPr>
          <a:xfrm>
            <a:off x="1828800" y="31348467"/>
            <a:ext cx="778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kumimoji="1" lang="en-US" altLang="ja-JP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SMD1</a:t>
            </a:r>
          </a:p>
          <a:p>
            <a:pPr>
              <a:buClr>
                <a:schemeClr val="accent6"/>
              </a:buClr>
            </a:pPr>
            <a:r>
              <a:rPr kumimoji="1" lang="en-US" altLang="ja-JP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Tan</a:t>
            </a: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を用いて作成した関数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>
              <a:buClr>
                <a:schemeClr val="accent6"/>
              </a:buClr>
            </a:pP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kumimoji="1" lang="en-US" altLang="ja-JP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SMD2</a:t>
            </a:r>
          </a:p>
          <a:p>
            <a:pPr>
              <a:buClr>
                <a:schemeClr val="accent6"/>
              </a:buClr>
            </a:pP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指数関数と対数を用いて作成した関数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>
              <a:buClr>
                <a:schemeClr val="accent6"/>
              </a:buClr>
            </a:pP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kumimoji="1" lang="en-US" altLang="ja-JP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SMD3</a:t>
            </a:r>
          </a:p>
          <a:p>
            <a:pPr>
              <a:buClr>
                <a:schemeClr val="accent6"/>
              </a:buClr>
            </a:pPr>
            <a:r>
              <a:rPr kumimoji="1" lang="en-US" altLang="ja-JP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        </a:t>
            </a: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を用いて作成した関数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>
              <a:buClr>
                <a:schemeClr val="accent6"/>
              </a:buClr>
            </a:pP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>
              <a:buClr>
                <a:schemeClr val="accent6"/>
              </a:buClr>
            </a:pPr>
            <a:endParaRPr kumimoji="1" lang="ja-JP" altLang="en-US" sz="2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22BEDBD5-38BA-C846-F2A1-DD923969C89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59704" y="33956812"/>
            <a:ext cx="825500" cy="4191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681DD12-3E8C-FCBE-9EFA-EC3324DC6BD0}"/>
              </a:ext>
            </a:extLst>
          </p:cNvPr>
          <p:cNvSpPr txBox="1"/>
          <p:nvPr/>
        </p:nvSpPr>
        <p:spPr>
          <a:xfrm>
            <a:off x="9786925" y="29735415"/>
            <a:ext cx="91505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初期値の与え方について</a:t>
            </a:r>
            <a:r>
              <a:rPr kumimoji="1" lang="en-US" altLang="ja-JP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, none, mean, sigma, </a:t>
            </a:r>
            <a:r>
              <a:rPr kumimoji="1" lang="en-US" altLang="ja-JP" sz="2400" dirty="0" err="1">
                <a:latin typeface="Hiragino Sans W4" panose="020B0400000000000000" pitchFamily="34" charset="-128"/>
                <a:ea typeface="Hiragino Sans W4" panose="020B0400000000000000" pitchFamily="34" charset="-128"/>
              </a:rPr>
              <a:t>cov</a:t>
            </a: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の</a:t>
            </a:r>
            <a:r>
              <a:rPr kumimoji="1" lang="en-US" altLang="ja-JP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4</a:t>
            </a: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つのモードを用意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kumimoji="1" lang="en-US" altLang="ja-JP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none</a:t>
            </a:r>
          </a:p>
          <a:p>
            <a:pPr marL="800100" lvl="1" indent="-342900">
              <a:buClr>
                <a:schemeClr val="accent6"/>
              </a:buClr>
              <a:buFont typeface="Wingdings" pitchFamily="2" charset="2"/>
              <a:buChar char="l"/>
            </a:pP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平均ベクトル：探索範囲でランダムに選択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800100" lvl="1" indent="-342900">
              <a:buClr>
                <a:schemeClr val="accent6"/>
              </a:buClr>
              <a:buFont typeface="Wingdings" pitchFamily="2" charset="2"/>
              <a:buChar char="l"/>
            </a:pP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標準偏差：</a:t>
            </a:r>
            <a:r>
              <a:rPr kumimoji="1" lang="en-US" altLang="ja-JP" sz="2400" dirty="0" err="1">
                <a:latin typeface="Hiragino Sans W4" panose="020B0400000000000000" pitchFamily="34" charset="-128"/>
                <a:ea typeface="Hiragino Sans W4" panose="020B0400000000000000" pitchFamily="34" charset="-128"/>
              </a:rPr>
              <a:t>σ</a:t>
            </a: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を</a:t>
            </a:r>
            <a:r>
              <a:rPr kumimoji="1" lang="en-US" altLang="ja-JP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1</a:t>
            </a: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に設定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800100" lvl="1" indent="-342900">
              <a:buClr>
                <a:schemeClr val="accent6"/>
              </a:buClr>
              <a:buFont typeface="Wingdings" pitchFamily="2" charset="2"/>
              <a:buChar char="l"/>
            </a:pP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共分散行列：</a:t>
            </a:r>
            <a:r>
              <a:rPr kumimoji="1" lang="en-US" altLang="ja-JP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C</a:t>
            </a: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を単位行列に設定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kumimoji="1" lang="en-US" altLang="ja-JP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mean</a:t>
            </a: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：平均ベクトルの初期値をガウス過程回帰におけるパラメータの予測の期待値に設定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kumimoji="1" lang="en-US" altLang="ja-JP" sz="2400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sigma</a:t>
            </a: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：標準偏差の初期値を予測の分散の大きさに設定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r>
              <a:rPr kumimoji="1" lang="en-US" altLang="ja-JP" sz="2400" dirty="0" err="1">
                <a:latin typeface="Hiragino Sans W4" panose="020B0400000000000000" pitchFamily="34" charset="-128"/>
                <a:ea typeface="Hiragino Sans W4" panose="020B0400000000000000" pitchFamily="34" charset="-128"/>
              </a:rPr>
              <a:t>cov</a:t>
            </a:r>
            <a:r>
              <a:rPr kumimoji="1"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：共分散行列の初期値を予測の分散の形状に設定</a:t>
            </a: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endParaRPr kumimoji="1" lang="en-US" altLang="ja-JP" sz="2400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pPr marL="342900" indent="-342900">
              <a:buClr>
                <a:schemeClr val="accent6"/>
              </a:buClr>
              <a:buFont typeface="Wingdings" pitchFamily="2" charset="2"/>
              <a:buChar char="n"/>
            </a:pPr>
            <a:endParaRPr kumimoji="1" lang="ja-JP" altLang="en-US" sz="240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98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4888</TotalTime>
  <Words>682</Words>
  <Application>Microsoft Macintosh PowerPoint</Application>
  <PresentationFormat>ユーザー設定</PresentationFormat>
  <Paragraphs>79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1" baseType="lpstr">
      <vt:lpstr>Hiragino Kaku Gothic Pro W3</vt:lpstr>
      <vt:lpstr>Hiragino Kaku Gothic ProN W3</vt:lpstr>
      <vt:lpstr>Hiragino Sans W4</vt:lpstr>
      <vt:lpstr>游ゴシック</vt:lpstr>
      <vt:lpstr>Arial</vt:lpstr>
      <vt:lpstr>Calibri</vt:lpstr>
      <vt:lpstr>Calibri Light</vt:lpstr>
      <vt:lpstr>Cambria Math</vt:lpstr>
      <vt:lpstr>Wingdings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Fujise Tatsuya</dc:creator>
  <cp:lastModifiedBy>Fujise Tatsuya</cp:lastModifiedBy>
  <cp:revision>5</cp:revision>
  <dcterms:created xsi:type="dcterms:W3CDTF">2023-03-19T18:49:43Z</dcterms:created>
  <dcterms:modified xsi:type="dcterms:W3CDTF">2023-03-23T04:59:17Z</dcterms:modified>
</cp:coreProperties>
</file>