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8" r:id="rId5"/>
    <p:sldId id="299" r:id="rId6"/>
    <p:sldId id="261" r:id="rId7"/>
    <p:sldId id="300" r:id="rId8"/>
    <p:sldId id="301" r:id="rId9"/>
    <p:sldId id="272" r:id="rId10"/>
    <p:sldId id="266" r:id="rId11"/>
    <p:sldId id="281" r:id="rId12"/>
    <p:sldId id="288" r:id="rId13"/>
    <p:sldId id="307" r:id="rId14"/>
    <p:sldId id="308" r:id="rId15"/>
    <p:sldId id="284" r:id="rId16"/>
    <p:sldId id="311" r:id="rId17"/>
    <p:sldId id="312" r:id="rId18"/>
    <p:sldId id="313" r:id="rId19"/>
    <p:sldId id="314" r:id="rId20"/>
    <p:sldId id="315" r:id="rId21"/>
    <p:sldId id="316" r:id="rId22"/>
    <p:sldId id="310" r:id="rId23"/>
    <p:sldId id="262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08" d="100"/>
          <a:sy n="108" d="100"/>
        </p:scale>
        <p:origin x="806" y="86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51920" y="1285727"/>
            <a:ext cx="5292080" cy="1550822"/>
          </a:xfrm>
        </p:spPr>
        <p:txBody>
          <a:bodyPr/>
          <a:lstStyle/>
          <a:p>
            <a:r>
              <a:rPr lang="en-US" altLang="ko-KR" sz="1800" dirty="0">
                <a:ea typeface="맑은 고딕" pitchFamily="50" charset="-127"/>
              </a:rPr>
              <a:t>PERANCANGAN SISTEM PENJUALAN DAN INFORMASI PENGELOLAAN KEUANGAN BERBASIS WEB</a:t>
            </a:r>
          </a:p>
          <a:p>
            <a:r>
              <a:rPr lang="en-US" altLang="ko-KR" sz="1800" dirty="0">
                <a:ea typeface="맑은 고딕" pitchFamily="50" charset="-127"/>
              </a:rPr>
              <a:t>STUDI KASUS TOKO MUZIJAT CIFEST CIKARANG SELATAN</a:t>
            </a:r>
            <a:endParaRPr lang="en-US" altLang="ko-KR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51772" y="2947030"/>
            <a:ext cx="5292080" cy="84885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OLEH :</a:t>
            </a:r>
            <a:br>
              <a:rPr lang="en-US" altLang="ko-KR" b="1" dirty="0"/>
            </a:br>
            <a:r>
              <a:rPr lang="en-US" altLang="ko-KR" b="1" dirty="0"/>
              <a:t>- RIAN RUDIANTO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- 18264027</a:t>
            </a:r>
            <a:endParaRPr lang="en-US" altLang="ko-K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91F61-F207-47BC-B817-B998C421C9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95125"/>
            <a:ext cx="1080121" cy="108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824" y="0"/>
            <a:ext cx="2376264" cy="51435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1139092"/>
            <a:ext cx="2655736" cy="1440160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accent2"/>
                </a:solidFill>
              </a:rPr>
              <a:t>SISTEM </a:t>
            </a:r>
            <a:r>
              <a:rPr lang="en-US" altLang="ko-KR" dirty="0"/>
              <a:t>BERJALAN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85C4D1-1121-4050-A254-95B9B0B6A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0"/>
            <a:ext cx="48409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53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 err="1"/>
              <a:t>Alternatif</a:t>
            </a:r>
            <a:r>
              <a:rPr lang="en-US" altLang="ko-KR" dirty="0"/>
              <a:t> </a:t>
            </a:r>
            <a:r>
              <a:rPr lang="en-US" altLang="ko-KR" dirty="0" err="1"/>
              <a:t>Pemecahan</a:t>
            </a:r>
            <a:r>
              <a:rPr lang="en-US" altLang="ko-KR" dirty="0"/>
              <a:t> </a:t>
            </a:r>
            <a:r>
              <a:rPr lang="en-US" altLang="ko-KR" dirty="0" err="1"/>
              <a:t>Masalah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3041" y="832399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Dirancang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sebuah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sistem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dapat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mengakomodir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semua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kebutuhan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ditoko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seperti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pencatatan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transaksi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produk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terjual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dan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produk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PO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memberikan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informasi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mengenai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ketersediaan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stock dan melakukan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pencatatan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pemasukan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dan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pengeluaran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keuangan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toko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33397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3826451" y="872510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52160" y="4135062"/>
            <a:ext cx="225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STMIK MIC CIKARANG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3433" y="44473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2022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290B8C-A030-400A-ADD4-D60A4D3C21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464" y="2851611"/>
            <a:ext cx="1080121" cy="108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9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824" y="0"/>
            <a:ext cx="2376264" cy="51435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512" y="1139092"/>
            <a:ext cx="2655736" cy="1440160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accent2"/>
                </a:solidFill>
              </a:rPr>
              <a:t>SISTEM </a:t>
            </a:r>
            <a:r>
              <a:rPr lang="en-US" altLang="ko-KR" dirty="0"/>
              <a:t>USULAN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CED94-D1E0-4F55-A294-8110C37CD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91" y="-28354"/>
            <a:ext cx="6015709" cy="517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3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6516216" y="411510"/>
            <a:ext cx="2492162" cy="11521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 err="1">
                <a:solidFill>
                  <a:schemeClr val="accent1"/>
                </a:solidFill>
                <a:latin typeface="+mj-lt"/>
                <a:cs typeface="Arial" pitchFamily="34" charset="0"/>
              </a:rPr>
              <a:t>Kebutuhan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Sistem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555526"/>
            <a:ext cx="2483768" cy="14388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ARDWARE :</a:t>
            </a:r>
          </a:p>
          <a:p>
            <a:r>
              <a:rPr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Dibutuhkan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1 </a:t>
            </a:r>
            <a:r>
              <a:rPr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buah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PC dengan </a:t>
            </a:r>
            <a:r>
              <a:rPr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spesifikasi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</a:p>
          <a:p>
            <a:pPr marL="228600" indent="-228600">
              <a:buAutoNum type="arabicPeriod"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Processor minimal intel i3 gen 8 atau </a:t>
            </a:r>
            <a:r>
              <a:rPr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Rayzen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 2000 series</a:t>
            </a:r>
          </a:p>
          <a:p>
            <a:pPr marL="228600" indent="-228600">
              <a:buAutoNum type="arabicPeriod"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RAM minimal 4GB</a:t>
            </a:r>
          </a:p>
          <a:p>
            <a:pPr marL="228600" indent="-228600">
              <a:buAutoNum type="arabicPeriod"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SSD minimal 256 GB</a:t>
            </a:r>
          </a:p>
          <a:p>
            <a:pPr marL="228600" indent="-228600">
              <a:buAutoNum type="arabicPeriod"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Monitor 15 </a:t>
            </a:r>
            <a:r>
              <a:rPr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inchi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8FC29-3A68-49E4-BD43-4E7DAC405306}"/>
              </a:ext>
            </a:extLst>
          </p:cNvPr>
          <p:cNvSpPr txBox="1"/>
          <p:nvPr/>
        </p:nvSpPr>
        <p:spPr>
          <a:xfrm>
            <a:off x="3995936" y="555526"/>
            <a:ext cx="2088232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SOFTWARE</a:t>
            </a:r>
          </a:p>
          <a:p>
            <a:pPr algn="just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Konfigurasi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Perangkat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Lunak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diperlukan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oleh sistem baru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 algn="just"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operasi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windows 10</a:t>
            </a:r>
          </a:p>
          <a:p>
            <a:pPr marL="228600" indent="-228600" algn="just"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WAMP server untuk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pengelolaan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database MySQL</a:t>
            </a:r>
          </a:p>
          <a:p>
            <a:pPr marL="228600" indent="-228600" algn="just"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Bootstrap dan Framework Laravel</a:t>
            </a:r>
          </a:p>
          <a:p>
            <a:pPr marL="228600" indent="-228600" algn="just"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VS code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sebagai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text editor</a:t>
            </a:r>
          </a:p>
          <a:p>
            <a:pPr marL="228600" indent="-228600" algn="just">
              <a:buAutoNum type="arabicPeriod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Web browser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202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6516216" y="411510"/>
            <a:ext cx="2492162" cy="11521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TAMPILAN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SISTEM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1C5C22-99BA-45B8-B352-DE8CC95F9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495"/>
            <a:ext cx="6444208" cy="302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15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6516216" y="411510"/>
            <a:ext cx="2492162" cy="11521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TAMPILAN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SISTEM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31F08-ECCD-45BF-BB7C-A285A5499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510"/>
            <a:ext cx="6426133" cy="249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17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6516216" y="411510"/>
            <a:ext cx="2492162" cy="11521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TAMPILAN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SISTEM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2E9AF0-65A1-4CAE-80F9-285DC7A0F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510"/>
            <a:ext cx="6444208" cy="269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36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6516216" y="411510"/>
            <a:ext cx="2492162" cy="11521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TAMPILAN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SISTEM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0A5DB2-D11E-4E0A-B34E-3D1DC19ED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8" y="411510"/>
            <a:ext cx="6425020" cy="24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97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6516216" y="411510"/>
            <a:ext cx="2492162" cy="11521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TAMPILAN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SISTEM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AFA40F-9F3D-45C4-9706-D9940FAA7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510"/>
            <a:ext cx="6444208" cy="248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9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6516216" y="411510"/>
            <a:ext cx="2492162" cy="11521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TAMPILAN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SISTEM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D0B13-FC4E-47EF-A381-549764948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483518"/>
            <a:ext cx="6372200" cy="245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3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 err="1"/>
              <a:t>Latar</a:t>
            </a:r>
            <a:r>
              <a:rPr lang="en-US" altLang="ko-KR" dirty="0"/>
              <a:t> </a:t>
            </a:r>
            <a:r>
              <a:rPr lang="en-US" altLang="ko-KR" dirty="0" err="1"/>
              <a:t>Belakang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3041" y="832399"/>
            <a:ext cx="78488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Perkembangan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teknologi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saat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ini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berjalan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dengan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cepatnya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, dan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banyak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sekali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kentungan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yang bisa di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dapatkan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dari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perkembangan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teknologi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informasi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ini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.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Teknologi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informasi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sekarang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ini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mempunyai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peranan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sangat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besar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dalam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semua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bidang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organisasi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dari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bidang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Pendidikan,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kedoktean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pemerintahan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bisnis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dan lain – lain. </a:t>
            </a:r>
          </a:p>
          <a:p>
            <a:pPr algn="just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Saat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ini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teknologi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informasi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berbasis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komputer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sangat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dibutuhkan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dalam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perkembangan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dunia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bisnis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dan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industri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untuk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mempercepat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dan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mempermudah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pekerjaan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terutama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informasi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cepat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dan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akurat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. Dengan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adanya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komputer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sebagai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alat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pengolah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data,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maka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informasi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dibutuhkan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dari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berbagai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bidang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dalam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suatu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perusahaan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dapat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dikomputerisasikan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602" y="308766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5796136" y="1563638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52160" y="4135062"/>
            <a:ext cx="225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STMIK MIC CIKARANG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3433" y="44473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2022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290B8C-A030-400A-ADD4-D60A4D3C21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464" y="2851611"/>
            <a:ext cx="1080121" cy="108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KESIMPULAN</a:t>
            </a:r>
            <a:endParaRPr lang="ko-KR" altLang="en-US" dirty="0"/>
          </a:p>
        </p:txBody>
      </p:sp>
      <p:grpSp>
        <p:nvGrpSpPr>
          <p:cNvPr id="13319" name="Group 13318"/>
          <p:cNvGrpSpPr/>
          <p:nvPr/>
        </p:nvGrpSpPr>
        <p:grpSpPr>
          <a:xfrm rot="19917947">
            <a:off x="1469388" y="1388987"/>
            <a:ext cx="1665869" cy="3558872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313" name="Freeform 13312"/>
          <p:cNvSpPr/>
          <p:nvPr/>
        </p:nvSpPr>
        <p:spPr>
          <a:xfrm>
            <a:off x="-15861" y="253013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Oval 49"/>
          <p:cNvSpPr/>
          <p:nvPr/>
        </p:nvSpPr>
        <p:spPr>
          <a:xfrm>
            <a:off x="4164238" y="1203598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164238" y="2499742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245364" y="386789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24516" y="826135"/>
            <a:ext cx="43194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adanya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sistem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proses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transaksi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semula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dilakukan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secara manual,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berubah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menjadi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tersistem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sehingga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proses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transaksi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berjalan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secara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lebih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efektif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efisien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824515" y="2266295"/>
            <a:ext cx="37632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n-NO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 adanya pengembangan sistem ini maka informasi jumlah ketersediaan produk yang tersedia di toko dapat lebih informatif bagi pemilik dan admin karena stok menjadi up to date.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07028" y="3614011"/>
            <a:ext cx="39792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maka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proses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rekap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pendapatan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semula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masih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manual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transaksi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sekarang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menjadi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lebih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tersistem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dicetak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sesuai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periode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waktu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tertentu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oleh admin.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30834" y="1260798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30834" y="255694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11960" y="391028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71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STMIK MIC CIKARANG 2022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 err="1"/>
              <a:t>Latar</a:t>
            </a:r>
            <a:r>
              <a:rPr lang="en-US" altLang="ko-KR" dirty="0"/>
              <a:t> </a:t>
            </a:r>
            <a:r>
              <a:rPr lang="en-US" altLang="ko-KR" dirty="0" err="1"/>
              <a:t>Belakang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3041" y="832399"/>
            <a:ext cx="784887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200" i="1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Toko</a:t>
            </a:r>
            <a:r>
              <a:rPr lang="en-ID" sz="1200" i="1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i="1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Muzijat</a:t>
            </a:r>
            <a:r>
              <a:rPr lang="en-ID" sz="1200" i="1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merupakan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toko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dengan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model </a:t>
            </a:r>
            <a:r>
              <a:rPr lang="en-ID" sz="1200" i="1" dirty="0">
                <a:latin typeface="Adobe Hebrew" panose="02040503050201020203" pitchFamily="18" charset="-79"/>
                <a:cs typeface="Adobe Hebrew" panose="02040503050201020203" pitchFamily="18" charset="-79"/>
              </a:rPr>
              <a:t>Local wholesaler (</a:t>
            </a:r>
            <a:r>
              <a:rPr lang="en-ID" sz="1200" i="1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Grosir</a:t>
            </a:r>
            <a:r>
              <a:rPr lang="en-ID" sz="1200" i="1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i="1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Lokal</a:t>
            </a:r>
            <a:r>
              <a:rPr lang="en-ID" sz="1200" i="1" dirty="0">
                <a:latin typeface="Adobe Hebrew" panose="02040503050201020203" pitchFamily="18" charset="-79"/>
                <a:cs typeface="Adobe Hebrew" panose="02040503050201020203" pitchFamily="18" charset="-79"/>
              </a:rPr>
              <a:t>)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yang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menyediakan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berbagai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kebutuhan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pokok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sembako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dan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kelontong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yang mana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pembelinya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kebanyakan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adalah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para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pelaku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usaha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retail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kecil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dan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pelaku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usaha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pedagang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kaki lima. </a:t>
            </a:r>
          </a:p>
          <a:p>
            <a:pPr algn="just"/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Saat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ini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sistem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di </a:t>
            </a:r>
            <a:r>
              <a:rPr lang="en-ID" sz="1200" i="1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Toko</a:t>
            </a:r>
            <a:r>
              <a:rPr lang="en-ID" sz="1200" i="1" dirty="0">
                <a:latin typeface="Adobe Hebrew" panose="02040503050201020203" pitchFamily="18" charset="-79"/>
                <a:cs typeface="Adobe Hebrew" panose="02040503050201020203" pitchFamily="18" charset="-79"/>
              </a:rPr>
              <a:t>  </a:t>
            </a:r>
            <a:r>
              <a:rPr lang="en-ID" sz="1200" i="1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Muzijat</a:t>
            </a:r>
            <a:r>
              <a:rPr lang="en-ID" sz="1200" i="1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ini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masih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manual,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seperti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pembukuan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hasil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penjualan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masih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dilakukan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secara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manual,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pengecekan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ketersediaan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stock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nya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masih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dilakukan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secara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manual dan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pencatatan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arus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keluar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masuknya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keuangan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toko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nya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juga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masih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dilakukan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secara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manual. Hal in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itentu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memberikan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kesulitan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bagi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pemilik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toko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untuk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mengetahui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penghasilan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dari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penjualannya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secara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akurat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dan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memberikan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celah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bagi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karyawannya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jika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ada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yang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bernitat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kurang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baik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serta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pemilik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toko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juga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kesulitan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seperti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dalam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mengetahui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ketesediaan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stock yang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ada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didalam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toko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sehing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pemilik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kesulitan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menentukan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product dan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jumlah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yang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akan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dilakukan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PO, dan juga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pemilik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kesulitan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untuk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mengetahui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perputaran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uang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di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toko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nya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.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Melalui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pemanfaatan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sistem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informasi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website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ini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diharapkan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mampu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meningkatkan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kebutuhan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akan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data dan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informasi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kepada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pemilik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i="1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Toko</a:t>
            </a:r>
            <a:r>
              <a:rPr lang="en-ID" sz="1200" i="1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ID" sz="1200" i="1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Muzijat</a:t>
            </a:r>
            <a:r>
              <a:rPr lang="en-ID" sz="1200" dirty="0">
                <a:latin typeface="Adobe Hebrew" panose="02040503050201020203" pitchFamily="18" charset="-79"/>
                <a:cs typeface="Adobe Hebrew" panose="02040503050201020203" pitchFamily="18" charset="-79"/>
              </a:rPr>
              <a:t>.</a:t>
            </a:r>
          </a:p>
          <a:p>
            <a:pPr algn="just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602" y="308766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3275856" y="1878426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52160" y="4135062"/>
            <a:ext cx="225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STMIK MIC CIKARANG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3433" y="44473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2022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290B8C-A030-400A-ADD4-D60A4D3C21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464" y="2851611"/>
            <a:ext cx="1080121" cy="108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7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IDENTIFIKASI MASALAH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3607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40331" y="1294120"/>
            <a:ext cx="43925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200" dirty="0">
                <a:latin typeface="Bahnschrift SemiCondensed" panose="020B0502040204020203" pitchFamily="34" charset="0"/>
              </a:rPr>
              <a:t>Karena </a:t>
            </a:r>
            <a:r>
              <a:rPr lang="en-ID" sz="1200" dirty="0" err="1">
                <a:latin typeface="Bahnschrift SemiCondensed" panose="020B0502040204020203" pitchFamily="34" charset="0"/>
              </a:rPr>
              <a:t>sistem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rekapan</a:t>
            </a:r>
            <a:r>
              <a:rPr lang="en-ID" sz="1200" dirty="0">
                <a:latin typeface="Bahnschrift SemiCondensed" panose="020B0502040204020203" pitchFamily="34" charset="0"/>
              </a:rPr>
              <a:t> / </a:t>
            </a:r>
            <a:r>
              <a:rPr lang="en-ID" sz="1200" dirty="0" err="1">
                <a:latin typeface="Bahnschrift SemiCondensed" panose="020B0502040204020203" pitchFamily="34" charset="0"/>
              </a:rPr>
              <a:t>pembukuan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penjualan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masih</a:t>
            </a:r>
            <a:r>
              <a:rPr lang="en-ID" sz="1200" dirty="0">
                <a:latin typeface="Bahnschrift SemiCondensed" panose="020B0502040204020203" pitchFamily="34" charset="0"/>
              </a:rPr>
              <a:t> manual </a:t>
            </a:r>
            <a:r>
              <a:rPr lang="en-ID" sz="1200" dirty="0" err="1">
                <a:latin typeface="Bahnschrift SemiCondensed" panose="020B0502040204020203" pitchFamily="34" charset="0"/>
              </a:rPr>
              <a:t>sehinga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pemilik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kesulitan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untuk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mengetahui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hasil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penjualan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serta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pendapatan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keuntungan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harian</a:t>
            </a:r>
            <a:r>
              <a:rPr lang="en-ID" sz="1200" dirty="0">
                <a:latin typeface="Bahnschrift SemiCondensed" panose="020B0502040204020203" pitchFamily="34" charset="0"/>
              </a:rPr>
              <a:t>, </a:t>
            </a:r>
            <a:r>
              <a:rPr lang="en-ID" sz="1200" dirty="0" err="1">
                <a:latin typeface="Bahnschrift SemiCondensed" panose="020B0502040204020203" pitchFamily="34" charset="0"/>
              </a:rPr>
              <a:t>bulanan</a:t>
            </a:r>
            <a:r>
              <a:rPr lang="en-ID" sz="1200" dirty="0">
                <a:latin typeface="Bahnschrift SemiCondensed" panose="020B0502040204020203" pitchFamily="34" charset="0"/>
              </a:rPr>
              <a:t>, dan </a:t>
            </a:r>
            <a:r>
              <a:rPr lang="en-ID" sz="1200" dirty="0" err="1">
                <a:latin typeface="Bahnschrift SemiCondensed" panose="020B0502040204020203" pitchFamily="34" charset="0"/>
              </a:rPr>
              <a:t>tahunan</a:t>
            </a:r>
            <a:r>
              <a:rPr lang="en-ID" sz="1200" dirty="0">
                <a:latin typeface="Bahnschrift SemiCondensed" panose="020B0502040204020203" pitchFamily="34" charset="0"/>
              </a:rPr>
              <a:t>.</a:t>
            </a:r>
          </a:p>
          <a:p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51840" y="2250553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200" dirty="0" err="1">
                <a:latin typeface="Bahnschrift SemiCondensed" panose="020B0502040204020203" pitchFamily="34" charset="0"/>
              </a:rPr>
              <a:t>Penjual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kesulitan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untuk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mengetahui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jumlah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ketersediaan</a:t>
            </a:r>
            <a:r>
              <a:rPr lang="en-ID" sz="1200" dirty="0">
                <a:latin typeface="Bahnschrift SemiCondensed" panose="020B0502040204020203" pitchFamily="34" charset="0"/>
              </a:rPr>
              <a:t> stock </a:t>
            </a:r>
            <a:r>
              <a:rPr lang="en-ID" sz="1200" dirty="0" err="1">
                <a:latin typeface="Bahnschrift SemiCondensed" panose="020B0502040204020203" pitchFamily="34" charset="0"/>
              </a:rPr>
              <a:t>produk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sehingga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sulit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untuk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menentukan</a:t>
            </a:r>
            <a:r>
              <a:rPr lang="en-ID" sz="1200" dirty="0">
                <a:latin typeface="Bahnschrift SemiCondensed" panose="020B0502040204020203" pitchFamily="34" charset="0"/>
              </a:rPr>
              <a:t> PO.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51840" y="3088598"/>
            <a:ext cx="4392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 err="1">
                <a:latin typeface="Bahnschrift SemiCondensed" panose="020B0502040204020203" pitchFamily="34" charset="0"/>
              </a:rPr>
              <a:t>Pencatatan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dari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perputaran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uang</a:t>
            </a:r>
            <a:r>
              <a:rPr lang="en-ID" sz="1200" dirty="0">
                <a:latin typeface="Bahnschrift SemiCondensed" panose="020B0502040204020203" pitchFamily="34" charset="0"/>
              </a:rPr>
              <a:t> di </a:t>
            </a:r>
            <a:r>
              <a:rPr lang="en-ID" sz="1200" dirty="0" err="1">
                <a:latin typeface="Bahnschrift SemiCondensed" panose="020B0502040204020203" pitchFamily="34" charset="0"/>
              </a:rPr>
              <a:t>toko</a:t>
            </a:r>
            <a:r>
              <a:rPr lang="en-ID" sz="1200" dirty="0">
                <a:latin typeface="Bahnschrift SemiCondensed" panose="020B0502040204020203" pitchFamily="34" charset="0"/>
              </a:rPr>
              <a:t> yang </a:t>
            </a:r>
            <a:r>
              <a:rPr lang="en-ID" sz="1200" dirty="0" err="1">
                <a:latin typeface="Bahnschrift SemiCondensed" panose="020B0502040204020203" pitchFamily="34" charset="0"/>
              </a:rPr>
              <a:t>masih</a:t>
            </a:r>
            <a:r>
              <a:rPr lang="en-ID" sz="1200" dirty="0">
                <a:latin typeface="Bahnschrift SemiCondensed" panose="020B0502040204020203" pitchFamily="34" charset="0"/>
              </a:rPr>
              <a:t> manual </a:t>
            </a:r>
            <a:r>
              <a:rPr lang="en-ID" sz="1200" dirty="0" err="1">
                <a:latin typeface="Bahnschrift SemiCondensed" panose="020B0502040204020203" pitchFamily="34" charset="0"/>
              </a:rPr>
              <a:t>sehingga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pemilik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sulit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mengetahui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berapa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keuntungan</a:t>
            </a:r>
            <a:r>
              <a:rPr lang="en-ID" sz="1200" dirty="0">
                <a:latin typeface="Bahnschrift SemiCondensed" panose="020B0502040204020203" pitchFamily="34" charset="0"/>
              </a:rPr>
              <a:t> yang </a:t>
            </a:r>
            <a:r>
              <a:rPr lang="en-ID" sz="1200" dirty="0" err="1">
                <a:latin typeface="Bahnschrift SemiCondensed" panose="020B0502040204020203" pitchFamily="34" charset="0"/>
              </a:rPr>
              <a:t>didapat</a:t>
            </a:r>
            <a:r>
              <a:rPr lang="en-ID" sz="1200" dirty="0">
                <a:latin typeface="Bahnschrift SemiCondensed" panose="020B0502040204020203" pitchFamily="34" charset="0"/>
              </a:rPr>
              <a:t>, </a:t>
            </a:r>
            <a:r>
              <a:rPr lang="en-ID" sz="1200" dirty="0" err="1">
                <a:latin typeface="Bahnschrift SemiCondensed" panose="020B0502040204020203" pitchFamily="34" charset="0"/>
              </a:rPr>
              <a:t>serta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pengeluaran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apa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saja</a:t>
            </a:r>
            <a:r>
              <a:rPr lang="en-ID" sz="1200" dirty="0">
                <a:latin typeface="Bahnschrift SemiCondensed" panose="020B0502040204020203" pitchFamily="34" charset="0"/>
              </a:rPr>
              <a:t> yang </a:t>
            </a:r>
            <a:r>
              <a:rPr lang="en-ID" sz="1200" dirty="0" err="1">
                <a:latin typeface="Bahnschrift SemiCondensed" panose="020B0502040204020203" pitchFamily="34" charset="0"/>
              </a:rPr>
              <a:t>menggunakan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uang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toko</a:t>
            </a:r>
            <a:r>
              <a:rPr lang="en-ID" sz="1200" dirty="0">
                <a:latin typeface="Bahnschrift SemiCondensed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cs typeface="Arial" pitchFamily="34" charset="0"/>
              </a:rPr>
              <a:t>BATASAN MASALAH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3607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39207" y="1403555"/>
            <a:ext cx="43925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ID" sz="1200" dirty="0" err="1">
                <a:latin typeface="Bahnschrift SemiCondensed" panose="020B0502040204020203" pitchFamily="34" charset="0"/>
              </a:rPr>
              <a:t>Sistem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Informasi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hanya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dirancang</a:t>
            </a:r>
            <a:r>
              <a:rPr lang="en-ID" sz="1200" dirty="0">
                <a:latin typeface="Bahnschrift SemiCondensed" panose="020B0502040204020203" pitchFamily="34" charset="0"/>
              </a:rPr>
              <a:t> dan </a:t>
            </a:r>
            <a:r>
              <a:rPr lang="en-ID" sz="1200" dirty="0" err="1">
                <a:latin typeface="Bahnschrift SemiCondensed" panose="020B0502040204020203" pitchFamily="34" charset="0"/>
              </a:rPr>
              <a:t>diaplikasikan</a:t>
            </a:r>
            <a:r>
              <a:rPr lang="en-ID" sz="1200" dirty="0">
                <a:latin typeface="Bahnschrift SemiCondensed" panose="020B0502040204020203" pitchFamily="34" charset="0"/>
              </a:rPr>
              <a:t> pada</a:t>
            </a:r>
          </a:p>
          <a:p>
            <a:pPr lvl="0" algn="just"/>
            <a:r>
              <a:rPr lang="en-ID" sz="1200" i="1" dirty="0" err="1">
                <a:latin typeface="Bahnschrift SemiCondensed" panose="020B0502040204020203" pitchFamily="34" charset="0"/>
              </a:rPr>
              <a:t>Toko</a:t>
            </a:r>
            <a:r>
              <a:rPr lang="en-ID" sz="1200" i="1" dirty="0">
                <a:latin typeface="Bahnschrift SemiCondensed" panose="020B0502040204020203" pitchFamily="34" charset="0"/>
              </a:rPr>
              <a:t> </a:t>
            </a:r>
            <a:r>
              <a:rPr lang="en-ID" sz="1200" i="1" dirty="0" err="1">
                <a:latin typeface="Bahnschrift SemiCondensed" panose="020B0502040204020203" pitchFamily="34" charset="0"/>
              </a:rPr>
              <a:t>Muzijat</a:t>
            </a:r>
            <a:r>
              <a:rPr lang="en-ID" sz="1200" dirty="0">
                <a:latin typeface="Bahnschrift SemiCondensed" panose="020B0502040204020203" pitchFamily="34" charset="0"/>
              </a:rPr>
              <a:t>.</a:t>
            </a:r>
          </a:p>
          <a:p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51840" y="2250553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200" dirty="0" err="1">
                <a:latin typeface="Bahnschrift SemiCondensed" panose="020B0502040204020203" pitchFamily="34" charset="0"/>
              </a:rPr>
              <a:t>Sistem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informasi</a:t>
            </a:r>
            <a:r>
              <a:rPr lang="en-ID" sz="1200" dirty="0">
                <a:latin typeface="Bahnschrift SemiCondensed" panose="020B0502040204020203" pitchFamily="34" charset="0"/>
              </a:rPr>
              <a:t> yang </a:t>
            </a:r>
            <a:r>
              <a:rPr lang="en-ID" sz="1200" dirty="0" err="1">
                <a:latin typeface="Bahnschrift SemiCondensed" panose="020B0502040204020203" pitchFamily="34" charset="0"/>
              </a:rPr>
              <a:t>dirancang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dapat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memberikan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rekapan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</a:p>
          <a:p>
            <a:pPr algn="just"/>
            <a:r>
              <a:rPr lang="en-ID" sz="1200" dirty="0" err="1">
                <a:latin typeface="Bahnschrift SemiCondensed" panose="020B0502040204020203" pitchFamily="34" charset="0"/>
              </a:rPr>
              <a:t>transaksi</a:t>
            </a:r>
            <a:r>
              <a:rPr lang="en-ID" sz="1200" dirty="0">
                <a:latin typeface="Bahnschrift SemiCondensed" panose="020B0502040204020203" pitchFamily="34" charset="0"/>
              </a:rPr>
              <a:t>, </a:t>
            </a:r>
            <a:r>
              <a:rPr lang="en-ID" sz="1200" dirty="0" err="1">
                <a:latin typeface="Bahnschrift SemiCondensed" panose="020B0502040204020203" pitchFamily="34" charset="0"/>
              </a:rPr>
              <a:t>penjualan</a:t>
            </a:r>
            <a:r>
              <a:rPr lang="en-ID" sz="1200" dirty="0">
                <a:latin typeface="Bahnschrift SemiCondensed" panose="020B0502040204020203" pitchFamily="34" charset="0"/>
              </a:rPr>
              <a:t>, PO, dan </a:t>
            </a:r>
            <a:r>
              <a:rPr lang="en-ID" sz="1200" dirty="0" err="1">
                <a:latin typeface="Bahnschrift SemiCondensed" panose="020B0502040204020203" pitchFamily="34" charset="0"/>
              </a:rPr>
              <a:t>ketersediann</a:t>
            </a:r>
            <a:r>
              <a:rPr lang="en-ID" sz="1200" dirty="0">
                <a:latin typeface="Bahnschrift SemiCondensed" panose="020B0502040204020203" pitchFamily="34" charset="0"/>
              </a:rPr>
              <a:t> stock.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51840" y="3088598"/>
            <a:ext cx="4392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200" dirty="0" err="1">
                <a:latin typeface="Bahnschrift SemiCondensed" panose="020B0502040204020203" pitchFamily="34" charset="0"/>
              </a:rPr>
              <a:t>Sistem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Informasi</a:t>
            </a:r>
            <a:r>
              <a:rPr lang="en-ID" sz="1200" dirty="0">
                <a:latin typeface="Bahnschrift SemiCondensed" panose="020B0502040204020203" pitchFamily="34" charset="0"/>
              </a:rPr>
              <a:t> yang </a:t>
            </a:r>
            <a:r>
              <a:rPr lang="en-ID" sz="1200" dirty="0" err="1">
                <a:latin typeface="Bahnschrift SemiCondensed" panose="020B0502040204020203" pitchFamily="34" charset="0"/>
              </a:rPr>
              <a:t>dirancang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dilengkapi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fitur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untuk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pencataan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</a:p>
          <a:p>
            <a:pPr algn="just"/>
            <a:r>
              <a:rPr lang="en-ID" sz="1200" dirty="0" err="1">
                <a:latin typeface="Bahnschrift SemiCondensed" panose="020B0502040204020203" pitchFamily="34" charset="0"/>
              </a:rPr>
              <a:t>keuangan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seperti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uang</a:t>
            </a:r>
            <a:r>
              <a:rPr lang="en-ID" sz="1200" dirty="0">
                <a:latin typeface="Bahnschrift SemiCondensed" panose="020B0502040204020203" pitchFamily="34" charset="0"/>
              </a:rPr>
              <a:t> yang </a:t>
            </a:r>
            <a:r>
              <a:rPr lang="en-ID" sz="1200" dirty="0" err="1">
                <a:latin typeface="Bahnschrift SemiCondensed" panose="020B0502040204020203" pitchFamily="34" charset="0"/>
              </a:rPr>
              <a:t>masuk</a:t>
            </a:r>
            <a:r>
              <a:rPr lang="en-ID" sz="1200" dirty="0">
                <a:latin typeface="Bahnschrift SemiCondensed" panose="020B0502040204020203" pitchFamily="34" charset="0"/>
              </a:rPr>
              <a:t> dan </a:t>
            </a:r>
            <a:r>
              <a:rPr lang="en-ID" sz="1200" dirty="0" err="1">
                <a:latin typeface="Bahnschrift SemiCondensed" panose="020B0502040204020203" pitchFamily="34" charset="0"/>
              </a:rPr>
              <a:t>uang</a:t>
            </a:r>
            <a:r>
              <a:rPr lang="en-ID" sz="1200" dirty="0">
                <a:latin typeface="Bahnschrift SemiCondensed" panose="020B0502040204020203" pitchFamily="34" charset="0"/>
              </a:rPr>
              <a:t> yang </a:t>
            </a:r>
            <a:r>
              <a:rPr lang="en-ID" sz="1200" dirty="0" err="1">
                <a:latin typeface="Bahnschrift SemiCondensed" panose="020B0502040204020203" pitchFamily="34" charset="0"/>
              </a:rPr>
              <a:t>keluar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serta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sisa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</a:p>
          <a:p>
            <a:pPr algn="just"/>
            <a:r>
              <a:rPr lang="en-ID" sz="1200" dirty="0" err="1">
                <a:latin typeface="Bahnschrift SemiCondensed" panose="020B0502040204020203" pitchFamily="34" charset="0"/>
              </a:rPr>
              <a:t>uang</a:t>
            </a:r>
            <a:r>
              <a:rPr lang="en-ID" sz="1200" dirty="0">
                <a:latin typeface="Bahnschrift SemiCondensed" panose="020B0502040204020203" pitchFamily="34" charset="0"/>
              </a:rPr>
              <a:t> di </a:t>
            </a:r>
            <a:r>
              <a:rPr lang="en-ID" sz="1200" dirty="0" err="1">
                <a:latin typeface="Bahnschrift SemiCondensed" panose="020B0502040204020203" pitchFamily="34" charset="0"/>
              </a:rPr>
              <a:t>brangkas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toko</a:t>
            </a:r>
            <a:r>
              <a:rPr lang="en-ID" sz="12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1690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cs typeface="Arial" pitchFamily="34" charset="0"/>
              </a:rPr>
              <a:t>RUMUSAN MASALAH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3607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40331" y="1294120"/>
            <a:ext cx="4392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ID" sz="1200" dirty="0" err="1">
                <a:latin typeface="Bahnschrift SemiCondensed" panose="020B0502040204020203" pitchFamily="34" charset="0"/>
              </a:rPr>
              <a:t>Bagaimana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membuat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perancangan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sistem</a:t>
            </a:r>
            <a:r>
              <a:rPr lang="en-ID" sz="1200" dirty="0">
                <a:latin typeface="Bahnschrift SemiCondensed" panose="020B0502040204020203" pitchFamily="34" charset="0"/>
              </a:rPr>
              <a:t> yang </a:t>
            </a:r>
            <a:r>
              <a:rPr lang="en-ID" sz="1200" dirty="0" err="1">
                <a:latin typeface="Bahnschrift SemiCondensed" panose="020B0502040204020203" pitchFamily="34" charset="0"/>
              </a:rPr>
              <a:t>dapat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memberikan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</a:p>
          <a:p>
            <a:pPr lvl="0" algn="just"/>
            <a:r>
              <a:rPr lang="en-ID" sz="1200" dirty="0" err="1">
                <a:latin typeface="Bahnschrift SemiCondensed" panose="020B0502040204020203" pitchFamily="34" charset="0"/>
              </a:rPr>
              <a:t>laporan</a:t>
            </a:r>
            <a:r>
              <a:rPr lang="en-ID" sz="1200" dirty="0">
                <a:latin typeface="Bahnschrift SemiCondensed" panose="020B0502040204020203" pitchFamily="34" charset="0"/>
              </a:rPr>
              <a:t> yang </a:t>
            </a:r>
            <a:r>
              <a:rPr lang="en-ID" sz="1200" dirty="0" err="1">
                <a:latin typeface="Bahnschrift SemiCondensed" panose="020B0502040204020203" pitchFamily="34" charset="0"/>
              </a:rPr>
              <a:t>cepat</a:t>
            </a:r>
            <a:r>
              <a:rPr lang="en-ID" sz="1200" dirty="0">
                <a:latin typeface="Bahnschrift SemiCondensed" panose="020B0502040204020203" pitchFamily="34" charset="0"/>
              </a:rPr>
              <a:t> dan </a:t>
            </a:r>
            <a:r>
              <a:rPr lang="en-ID" sz="1200" dirty="0" err="1">
                <a:latin typeface="Bahnschrift SemiCondensed" panose="020B0502040204020203" pitchFamily="34" charset="0"/>
              </a:rPr>
              <a:t>akurat</a:t>
            </a:r>
            <a:r>
              <a:rPr lang="en-ID" sz="1200" dirty="0">
                <a:latin typeface="Bahnschrift SemiCondensed" panose="020B0502040204020203" pitchFamily="34" charset="0"/>
              </a:rPr>
              <a:t> pada </a:t>
            </a:r>
            <a:r>
              <a:rPr lang="en-ID" sz="1200" dirty="0" err="1">
                <a:latin typeface="Bahnschrift SemiCondensed" panose="020B0502040204020203" pitchFamily="34" charset="0"/>
              </a:rPr>
              <a:t>periode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tertentu</a:t>
            </a:r>
            <a:r>
              <a:rPr lang="en-ID" sz="1200" dirty="0">
                <a:latin typeface="Bahnschrift SemiCondensed" panose="020B0502040204020203" pitchFamily="34" charset="0"/>
              </a:rPr>
              <a:t>, </a:t>
            </a:r>
            <a:r>
              <a:rPr lang="en-ID" sz="1200" dirty="0" err="1">
                <a:latin typeface="Bahnschrift SemiCondensed" panose="020B0502040204020203" pitchFamily="34" charset="0"/>
              </a:rPr>
              <a:t>seperti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harian</a:t>
            </a:r>
            <a:r>
              <a:rPr lang="en-ID" sz="1200" dirty="0">
                <a:latin typeface="Bahnschrift SemiCondensed" panose="020B0502040204020203" pitchFamily="34" charset="0"/>
              </a:rPr>
              <a:t>, </a:t>
            </a:r>
            <a:r>
              <a:rPr lang="en-ID" sz="1200" dirty="0" err="1">
                <a:latin typeface="Bahnschrift SemiCondensed" panose="020B0502040204020203" pitchFamily="34" charset="0"/>
              </a:rPr>
              <a:t>mingguan</a:t>
            </a:r>
            <a:r>
              <a:rPr lang="en-ID" sz="1200" dirty="0">
                <a:latin typeface="Bahnschrift SemiCondensed" panose="020B0502040204020203" pitchFamily="34" charset="0"/>
              </a:rPr>
              <a:t> dan </a:t>
            </a:r>
            <a:r>
              <a:rPr lang="en-ID" sz="1200" dirty="0" err="1">
                <a:latin typeface="Bahnschrift SemiCondensed" panose="020B0502040204020203" pitchFamily="34" charset="0"/>
              </a:rPr>
              <a:t>bulanan</a:t>
            </a:r>
            <a:r>
              <a:rPr lang="en-ID" sz="1200" dirty="0">
                <a:latin typeface="Bahnschrift SemiCondensed" panose="020B0502040204020203" pitchFamily="34" charset="0"/>
              </a:rPr>
              <a:t>.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51840" y="2250553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200" dirty="0" err="1">
                <a:latin typeface="Bahnschrift SemiCondensed" panose="020B0502040204020203" pitchFamily="34" charset="0"/>
              </a:rPr>
              <a:t>Bagaimana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jumlah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ketersediaan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barang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dapat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diketahui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lebih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awal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</a:p>
          <a:p>
            <a:pPr algn="just"/>
            <a:r>
              <a:rPr lang="en-ID" sz="1200" dirty="0" err="1">
                <a:latin typeface="Bahnschrift SemiCondensed" panose="020B0502040204020203" pitchFamily="34" charset="0"/>
              </a:rPr>
              <a:t>sehingga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bisa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menentukan</a:t>
            </a:r>
            <a:r>
              <a:rPr lang="en-ID" sz="1200" dirty="0">
                <a:latin typeface="Bahnschrift SemiCondensed" panose="020B0502040204020203" pitchFamily="34" charset="0"/>
              </a:rPr>
              <a:t> PO </a:t>
            </a:r>
            <a:r>
              <a:rPr lang="en-ID" sz="1200" dirty="0" err="1">
                <a:latin typeface="Bahnschrift SemiCondensed" panose="020B0502040204020203" pitchFamily="34" charset="0"/>
              </a:rPr>
              <a:t>sesuai</a:t>
            </a:r>
            <a:r>
              <a:rPr lang="en-ID" sz="1200" dirty="0">
                <a:latin typeface="Bahnschrift SemiCondensed" panose="020B0502040204020203" pitchFamily="34" charset="0"/>
              </a:rPr>
              <a:t> yang di </a:t>
            </a:r>
            <a:r>
              <a:rPr lang="en-ID" sz="1200" dirty="0" err="1">
                <a:latin typeface="Bahnschrift SemiCondensed" panose="020B0502040204020203" pitchFamily="34" charset="0"/>
              </a:rPr>
              <a:t>kehendaki</a:t>
            </a:r>
            <a:r>
              <a:rPr lang="en-ID" sz="1200" dirty="0">
                <a:latin typeface="Bahnschrift SemiCondensed" panose="020B0502040204020203" pitchFamily="34" charset="0"/>
              </a:rPr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48983" y="3140781"/>
            <a:ext cx="439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200" dirty="0" err="1">
                <a:latin typeface="Bahnschrift SemiCondensed" panose="020B0502040204020203" pitchFamily="34" charset="0"/>
              </a:rPr>
              <a:t>Bagaimana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membuat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perancangan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sistem</a:t>
            </a:r>
            <a:r>
              <a:rPr lang="en-ID" sz="1200" dirty="0">
                <a:latin typeface="Bahnschrift SemiCondensed" panose="020B0502040204020203" pitchFamily="34" charset="0"/>
              </a:rPr>
              <a:t> yang </a:t>
            </a:r>
            <a:r>
              <a:rPr lang="en-ID" sz="1200" dirty="0" err="1">
                <a:latin typeface="Bahnschrift SemiCondensed" panose="020B0502040204020203" pitchFamily="34" charset="0"/>
              </a:rPr>
              <a:t>dapat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melakukan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</a:p>
          <a:p>
            <a:pPr algn="just"/>
            <a:r>
              <a:rPr lang="en-ID" sz="1200" dirty="0" err="1">
                <a:latin typeface="Bahnschrift SemiCondensed" panose="020B0502040204020203" pitchFamily="34" charset="0"/>
              </a:rPr>
              <a:t>pencatatan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alur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keluar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masuk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nya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uang</a:t>
            </a:r>
            <a:r>
              <a:rPr lang="en-ID" sz="1200" dirty="0">
                <a:latin typeface="Bahnschrift SemiCondensed" panose="020B0502040204020203" pitchFamily="34" charset="0"/>
              </a:rPr>
              <a:t> </a:t>
            </a:r>
            <a:r>
              <a:rPr lang="en-ID" sz="1200" dirty="0" err="1">
                <a:latin typeface="Bahnschrift SemiCondensed" panose="020B0502040204020203" pitchFamily="34" charset="0"/>
              </a:rPr>
              <a:t>toko</a:t>
            </a:r>
            <a:r>
              <a:rPr lang="en-ID" sz="1200" dirty="0">
                <a:latin typeface="Bahnschrift Semi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071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TUJUAN</a:t>
            </a:r>
            <a:endParaRPr lang="ko-KR" altLang="en-US" dirty="0"/>
          </a:p>
        </p:txBody>
      </p:sp>
      <p:grpSp>
        <p:nvGrpSpPr>
          <p:cNvPr id="13319" name="Group 13318"/>
          <p:cNvGrpSpPr/>
          <p:nvPr/>
        </p:nvGrpSpPr>
        <p:grpSpPr>
          <a:xfrm rot="19917947">
            <a:off x="1469388" y="1388987"/>
            <a:ext cx="1665869" cy="3558872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313" name="Freeform 13312"/>
          <p:cNvSpPr/>
          <p:nvPr/>
        </p:nvSpPr>
        <p:spPr>
          <a:xfrm>
            <a:off x="-15861" y="253013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Oval 49"/>
          <p:cNvSpPr/>
          <p:nvPr/>
        </p:nvSpPr>
        <p:spPr>
          <a:xfrm>
            <a:off x="4164238" y="140394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164238" y="2262705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164238" y="310432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24517" y="1410233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mempermudah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pemilik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toko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dalam melakukan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rekap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penjualan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841188" y="2178256"/>
            <a:ext cx="37632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mempermudah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pemilik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toko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pengecekan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ketersediaan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stock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sehingga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mudah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menentukan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PO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41188" y="3019875"/>
            <a:ext cx="39792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mempermudah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pemilik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toko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pencatatan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pemasukan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pengeluaran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uang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toko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supaya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uang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toko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tercampur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uang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lain </a:t>
            </a:r>
            <a:r>
              <a:rPr lang="en-ID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nya</a:t>
            </a:r>
            <a:r>
              <a:rPr lang="en-ID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30834" y="146114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30834" y="231990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30834" y="316152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6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59787" y="160309"/>
            <a:ext cx="1800200" cy="7923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METODE 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PENELITIAN</a:t>
            </a:r>
            <a:endParaRPr lang="ko-KR" altLang="en-US" sz="2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29123" y="177859"/>
            <a:ext cx="6040216" cy="1428562"/>
            <a:chOff x="3687661" y="1203598"/>
            <a:chExt cx="2252491" cy="1725539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479277"/>
              <a:ext cx="2252491" cy="1449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D" sz="1200" dirty="0" err="1"/>
                <a:t>Wawancara</a:t>
              </a:r>
              <a:r>
                <a:rPr lang="en-ID" sz="1200" dirty="0"/>
                <a:t> (interview) </a:t>
              </a:r>
              <a:r>
                <a:rPr lang="en-ID" sz="1200" dirty="0" err="1"/>
                <a:t>secara</a:t>
              </a:r>
              <a:r>
                <a:rPr lang="en-ID" sz="1200" dirty="0"/>
                <a:t> </a:t>
              </a:r>
              <a:r>
                <a:rPr lang="en-ID" sz="1200" dirty="0" err="1"/>
                <a:t>sederhana</a:t>
              </a:r>
              <a:r>
                <a:rPr lang="en-ID" sz="1200" dirty="0"/>
                <a:t> </a:t>
              </a:r>
              <a:r>
                <a:rPr lang="en-ID" sz="1200" dirty="0" err="1"/>
                <a:t>dapat</a:t>
              </a:r>
              <a:r>
                <a:rPr lang="en-ID" sz="1200" dirty="0"/>
                <a:t> </a:t>
              </a:r>
              <a:r>
                <a:rPr lang="en-ID" sz="1200" dirty="0" err="1"/>
                <a:t>diartikan</a:t>
              </a:r>
              <a:r>
                <a:rPr lang="en-ID" sz="1200" dirty="0"/>
                <a:t> proses </a:t>
              </a:r>
              <a:r>
                <a:rPr lang="en-ID" sz="1200" dirty="0" err="1"/>
                <a:t>tanya</a:t>
              </a:r>
              <a:r>
                <a:rPr lang="en-ID" sz="1200" dirty="0"/>
                <a:t> </a:t>
              </a:r>
              <a:r>
                <a:rPr lang="en-ID" sz="1200" dirty="0" err="1"/>
                <a:t>jawab</a:t>
              </a:r>
              <a:r>
                <a:rPr lang="en-ID" sz="1200" dirty="0"/>
                <a:t> yang </a:t>
              </a:r>
              <a:r>
                <a:rPr lang="en-ID" sz="1200" dirty="0" err="1"/>
                <a:t>dilakukan</a:t>
              </a:r>
              <a:r>
                <a:rPr lang="en-ID" sz="1200" dirty="0"/>
                <a:t> oleh </a:t>
              </a:r>
              <a:r>
                <a:rPr lang="en-ID" sz="1200" dirty="0" err="1"/>
                <a:t>satu</a:t>
              </a:r>
              <a:r>
                <a:rPr lang="en-ID" sz="1200" dirty="0"/>
                <a:t> </a:t>
              </a:r>
              <a:r>
                <a:rPr lang="en-ID" sz="1200" dirty="0" err="1"/>
                <a:t>pihak</a:t>
              </a:r>
              <a:r>
                <a:rPr lang="en-ID" sz="1200" dirty="0"/>
                <a:t> dan </a:t>
              </a:r>
              <a:r>
                <a:rPr lang="en-ID" sz="1200" dirty="0" err="1"/>
                <a:t>pihak</a:t>
              </a:r>
              <a:r>
                <a:rPr lang="en-ID" sz="1200" dirty="0"/>
                <a:t> </a:t>
              </a:r>
              <a:r>
                <a:rPr lang="en-ID" sz="1200" dirty="0" err="1"/>
                <a:t>lainnya</a:t>
              </a:r>
              <a:r>
                <a:rPr lang="en-ID" sz="1200" dirty="0"/>
                <a:t> </a:t>
              </a:r>
              <a:r>
                <a:rPr lang="en-ID" sz="1200" dirty="0" err="1"/>
                <a:t>untuk</a:t>
              </a:r>
              <a:r>
                <a:rPr lang="en-ID" sz="1200" dirty="0"/>
                <a:t> </a:t>
              </a:r>
              <a:r>
                <a:rPr lang="en-ID" sz="1200" dirty="0" err="1"/>
                <a:t>tujuan</a:t>
              </a:r>
              <a:r>
                <a:rPr lang="en-ID" sz="1200" dirty="0"/>
                <a:t> </a:t>
              </a:r>
              <a:r>
                <a:rPr lang="en-ID" sz="1200" dirty="0" err="1"/>
                <a:t>tertentu</a:t>
              </a:r>
              <a:r>
                <a:rPr lang="en-ID" sz="1200" dirty="0"/>
                <a:t>. </a:t>
              </a:r>
              <a:r>
                <a:rPr lang="en-ID" sz="1200" dirty="0" err="1"/>
                <a:t>Wawancara</a:t>
              </a:r>
              <a:r>
                <a:rPr lang="en-ID" sz="1200" dirty="0"/>
                <a:t> </a:t>
              </a:r>
              <a:r>
                <a:rPr lang="en-ID" sz="1200" dirty="0" err="1"/>
                <a:t>merupakan</a:t>
              </a:r>
              <a:r>
                <a:rPr lang="en-ID" sz="1200" dirty="0"/>
                <a:t> </a:t>
              </a:r>
              <a:r>
                <a:rPr lang="en-ID" sz="1200" dirty="0" err="1"/>
                <a:t>teknik</a:t>
              </a:r>
              <a:r>
                <a:rPr lang="en-ID" sz="1200" dirty="0"/>
                <a:t> </a:t>
              </a:r>
              <a:r>
                <a:rPr lang="en-ID" sz="1200" dirty="0" err="1"/>
                <a:t>pengumpulan</a:t>
              </a:r>
              <a:r>
                <a:rPr lang="en-ID" sz="1200" dirty="0"/>
                <a:t> data </a:t>
              </a:r>
              <a:r>
                <a:rPr lang="en-ID" sz="1200" dirty="0" err="1"/>
                <a:t>secara</a:t>
              </a:r>
              <a:r>
                <a:rPr lang="en-ID" sz="1200" dirty="0"/>
                <a:t> </a:t>
              </a:r>
              <a:r>
                <a:rPr lang="en-ID" sz="1200" dirty="0" err="1"/>
                <a:t>tatap</a:t>
              </a:r>
              <a:r>
                <a:rPr lang="en-ID" sz="1200" dirty="0"/>
                <a:t> </a:t>
              </a:r>
              <a:r>
                <a:rPr lang="en-ID" sz="1200" dirty="0" err="1"/>
                <a:t>muka</a:t>
              </a:r>
              <a:r>
                <a:rPr lang="en-ID" sz="1200" dirty="0"/>
                <a:t> </a:t>
              </a:r>
              <a:r>
                <a:rPr lang="en-ID" sz="1200" dirty="0" err="1"/>
                <a:t>langsung</a:t>
              </a:r>
              <a:r>
                <a:rPr lang="en-ID" sz="1200" dirty="0"/>
                <a:t> </a:t>
              </a:r>
              <a:r>
                <a:rPr lang="en-ID" sz="1200" dirty="0" err="1"/>
                <a:t>dengan</a:t>
              </a:r>
              <a:r>
                <a:rPr lang="en-ID" sz="1200" dirty="0"/>
                <a:t> orang yang </a:t>
              </a:r>
              <a:r>
                <a:rPr lang="en-ID" sz="1200" dirty="0" err="1"/>
                <a:t>langsung</a:t>
              </a:r>
              <a:r>
                <a:rPr lang="en-ID" sz="1200" dirty="0"/>
                <a:t> di </a:t>
              </a:r>
              <a:r>
                <a:rPr lang="en-ID" sz="1200" dirty="0" err="1"/>
                <a:t>wawancarai</a:t>
              </a:r>
              <a:r>
                <a:rPr lang="en-ID" sz="1200" dirty="0"/>
                <a:t> (interview). </a:t>
              </a:r>
              <a:r>
                <a:rPr lang="en-ID" sz="1200" dirty="0" err="1"/>
                <a:t>Disini</a:t>
              </a:r>
              <a:r>
                <a:rPr lang="en-ID" sz="1200" dirty="0"/>
                <a:t> </a:t>
              </a:r>
              <a:r>
                <a:rPr lang="en-ID" sz="1200" dirty="0" err="1"/>
                <a:t>penulis</a:t>
              </a:r>
              <a:r>
                <a:rPr lang="en-ID" sz="1200" dirty="0"/>
                <a:t> </a:t>
              </a:r>
              <a:r>
                <a:rPr lang="en-ID" sz="1200" dirty="0" err="1"/>
                <a:t>telah</a:t>
              </a:r>
              <a:r>
                <a:rPr lang="en-ID" sz="1200" dirty="0"/>
                <a:t> </a:t>
              </a:r>
              <a:r>
                <a:rPr lang="en-ID" sz="1200" dirty="0" err="1"/>
                <a:t>melakukan</a:t>
              </a:r>
              <a:r>
                <a:rPr lang="en-ID" sz="1200" dirty="0"/>
                <a:t> </a:t>
              </a:r>
              <a:r>
                <a:rPr lang="en-ID" sz="1200" dirty="0" err="1"/>
                <a:t>wawancara</a:t>
              </a:r>
              <a:r>
                <a:rPr lang="en-ID" sz="1200" dirty="0"/>
                <a:t> </a:t>
              </a:r>
              <a:r>
                <a:rPr lang="en-ID" sz="1200" dirty="0" err="1"/>
                <a:t>dengan</a:t>
              </a:r>
              <a:r>
                <a:rPr lang="en-ID" sz="1200" dirty="0"/>
                <a:t> </a:t>
              </a:r>
              <a:r>
                <a:rPr lang="en-ID" sz="1200" dirty="0" err="1"/>
                <a:t>pemilik</a:t>
              </a:r>
              <a:r>
                <a:rPr lang="en-ID" sz="1200" dirty="0"/>
                <a:t> </a:t>
              </a:r>
              <a:r>
                <a:rPr lang="en-ID" sz="1200" dirty="0" err="1"/>
                <a:t>dari</a:t>
              </a:r>
              <a:r>
                <a:rPr lang="en-ID" sz="1200" dirty="0"/>
                <a:t> </a:t>
              </a:r>
              <a:r>
                <a:rPr lang="en-ID" sz="1200" i="1" dirty="0" err="1"/>
                <a:t>Toko</a:t>
              </a:r>
              <a:r>
                <a:rPr lang="en-ID" sz="1200" i="1" dirty="0"/>
                <a:t> </a:t>
              </a:r>
              <a:r>
                <a:rPr lang="en-ID" sz="1200" i="1" dirty="0" err="1"/>
                <a:t>Muzijat</a:t>
              </a:r>
              <a:r>
                <a:rPr lang="en-ID" sz="1200" dirty="0"/>
                <a:t>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WAWANCARA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CF55E77-2485-4C6A-9033-B73D3A2AD75A}"/>
              </a:ext>
            </a:extLst>
          </p:cNvPr>
          <p:cNvGrpSpPr/>
          <p:nvPr/>
        </p:nvGrpSpPr>
        <p:grpSpPr>
          <a:xfrm>
            <a:off x="329123" y="1347614"/>
            <a:ext cx="6317661" cy="1789045"/>
            <a:chOff x="3687661" y="1203598"/>
            <a:chExt cx="2357903" cy="224811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F679F4-E645-42EA-B16A-55492ED3FDA1}"/>
                </a:ext>
              </a:extLst>
            </p:cNvPr>
            <p:cNvSpPr txBox="1"/>
            <p:nvPr/>
          </p:nvSpPr>
          <p:spPr>
            <a:xfrm>
              <a:off x="3687661" y="1479277"/>
              <a:ext cx="2357903" cy="197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D" sz="1200" dirty="0" err="1"/>
                <a:t>Observasi</a:t>
              </a:r>
              <a:r>
                <a:rPr lang="en-ID" sz="1200" dirty="0"/>
                <a:t> </a:t>
              </a:r>
              <a:r>
                <a:rPr lang="en-ID" sz="1200" dirty="0" err="1"/>
                <a:t>adalah</a:t>
              </a:r>
              <a:r>
                <a:rPr lang="en-ID" sz="1200" dirty="0"/>
                <a:t> proses </a:t>
              </a:r>
              <a:r>
                <a:rPr lang="en-ID" sz="1200" dirty="0" err="1"/>
                <a:t>penelitian</a:t>
              </a:r>
              <a:r>
                <a:rPr lang="en-ID" sz="1200" dirty="0"/>
                <a:t> </a:t>
              </a:r>
              <a:r>
                <a:rPr lang="en-ID" sz="1200" dirty="0" err="1"/>
                <a:t>mengamati</a:t>
              </a:r>
              <a:r>
                <a:rPr lang="en-ID" sz="1200" dirty="0"/>
                <a:t> </a:t>
              </a:r>
              <a:r>
                <a:rPr lang="en-ID" sz="1200" dirty="0" err="1"/>
                <a:t>situasi</a:t>
              </a:r>
              <a:r>
                <a:rPr lang="en-ID" sz="1200" dirty="0"/>
                <a:t> dan </a:t>
              </a:r>
              <a:r>
                <a:rPr lang="en-ID" sz="1200" dirty="0" err="1"/>
                <a:t>kondisi</a:t>
              </a:r>
              <a:r>
                <a:rPr lang="en-ID" sz="1200" dirty="0"/>
                <a:t>. Arti </a:t>
              </a:r>
              <a:r>
                <a:rPr lang="en-ID" sz="1200" dirty="0" err="1"/>
                <a:t>observasi</a:t>
              </a:r>
              <a:r>
                <a:rPr lang="en-ID" sz="1200" dirty="0"/>
                <a:t> </a:t>
              </a:r>
              <a:r>
                <a:rPr lang="en-ID" sz="1200" dirty="0" err="1"/>
                <a:t>adalah</a:t>
              </a:r>
              <a:r>
                <a:rPr lang="en-ID" sz="1200" dirty="0"/>
                <a:t>  </a:t>
              </a:r>
              <a:r>
                <a:rPr lang="en-ID" sz="1200" dirty="0" err="1"/>
                <a:t>metode</a:t>
              </a:r>
              <a:r>
                <a:rPr lang="en-ID" sz="1200" dirty="0"/>
                <a:t> yang </a:t>
              </a:r>
              <a:r>
                <a:rPr lang="en-ID" sz="1200" dirty="0" err="1"/>
                <a:t>akurat</a:t>
              </a:r>
              <a:r>
                <a:rPr lang="en-ID" sz="1200" dirty="0"/>
                <a:t> </a:t>
              </a:r>
              <a:r>
                <a:rPr lang="en-ID" sz="1200" dirty="0" err="1"/>
                <a:t>dalam</a:t>
              </a:r>
              <a:r>
                <a:rPr lang="en-ID" sz="1200" dirty="0"/>
                <a:t> </a:t>
              </a:r>
              <a:r>
                <a:rPr lang="en-ID" sz="1200" dirty="0" err="1"/>
                <a:t>mengumpulkan</a:t>
              </a:r>
              <a:r>
                <a:rPr lang="en-ID" sz="1200" dirty="0"/>
                <a:t> data. </a:t>
              </a:r>
              <a:r>
                <a:rPr lang="en-ID" sz="1200" dirty="0" err="1"/>
                <a:t>Tujuannya</a:t>
              </a:r>
              <a:r>
                <a:rPr lang="en-ID" sz="1200" dirty="0"/>
                <a:t> </a:t>
              </a:r>
              <a:r>
                <a:rPr lang="en-ID" sz="1200" dirty="0" err="1"/>
                <a:t>ialah</a:t>
              </a:r>
              <a:r>
                <a:rPr lang="en-ID" sz="1200" dirty="0"/>
                <a:t> </a:t>
              </a:r>
              <a:r>
                <a:rPr lang="en-ID" sz="1200" dirty="0" err="1"/>
                <a:t>mencari</a:t>
              </a:r>
              <a:r>
                <a:rPr lang="en-ID" sz="1200" dirty="0"/>
                <a:t> </a:t>
              </a:r>
              <a:r>
                <a:rPr lang="en-ID" sz="1200" dirty="0" err="1"/>
                <a:t>informasi</a:t>
              </a:r>
              <a:r>
                <a:rPr lang="en-ID" sz="1200" dirty="0"/>
                <a:t>            </a:t>
              </a:r>
              <a:r>
                <a:rPr lang="en-ID" sz="1200" dirty="0" err="1"/>
                <a:t>tentang</a:t>
              </a:r>
              <a:r>
                <a:rPr lang="en-ID" sz="1200" dirty="0"/>
                <a:t> </a:t>
              </a:r>
              <a:r>
                <a:rPr lang="en-ID" sz="1200" dirty="0" err="1"/>
                <a:t>kegiatan</a:t>
              </a:r>
              <a:r>
                <a:rPr lang="en-ID" sz="1200" dirty="0"/>
                <a:t> yang </a:t>
              </a:r>
              <a:r>
                <a:rPr lang="en-ID" sz="1200" dirty="0" err="1"/>
                <a:t>berlangsung</a:t>
              </a:r>
              <a:r>
                <a:rPr lang="en-ID" sz="1200" dirty="0"/>
                <a:t> </a:t>
              </a:r>
              <a:r>
                <a:rPr lang="en-ID" sz="1200" dirty="0" err="1"/>
                <a:t>untuk</a:t>
              </a:r>
              <a:r>
                <a:rPr lang="en-ID" sz="1200" dirty="0"/>
                <a:t> </a:t>
              </a:r>
              <a:r>
                <a:rPr lang="en-ID" sz="1200" dirty="0" err="1"/>
                <a:t>kemudian</a:t>
              </a:r>
              <a:r>
                <a:rPr lang="en-ID" sz="1200" dirty="0"/>
                <a:t> </a:t>
              </a:r>
              <a:r>
                <a:rPr lang="en-ID" sz="1200" dirty="0" err="1"/>
                <a:t>dijadikan</a:t>
              </a:r>
              <a:r>
                <a:rPr lang="en-ID" sz="1200" dirty="0"/>
                <a:t> </a:t>
              </a:r>
              <a:r>
                <a:rPr lang="en-ID" sz="1200" dirty="0" err="1"/>
                <a:t>objek</a:t>
              </a:r>
              <a:r>
                <a:rPr lang="en-ID" sz="1200" dirty="0"/>
                <a:t> </a:t>
              </a:r>
              <a:r>
                <a:rPr lang="en-ID" sz="1200" dirty="0" err="1"/>
                <a:t>kajian</a:t>
              </a:r>
              <a:r>
                <a:rPr lang="en-ID" sz="1200" dirty="0"/>
                <a:t> </a:t>
              </a:r>
              <a:r>
                <a:rPr lang="en-ID" sz="1200" dirty="0" err="1"/>
                <a:t>penelitian</a:t>
              </a:r>
              <a:r>
                <a:rPr lang="en-ID" sz="1200" dirty="0"/>
                <a:t>.        </a:t>
              </a:r>
              <a:r>
                <a:rPr lang="en-ID" sz="1200" dirty="0" err="1"/>
                <a:t>Observasi</a:t>
              </a:r>
              <a:r>
                <a:rPr lang="en-ID" sz="1200" dirty="0"/>
                <a:t> </a:t>
              </a:r>
              <a:r>
                <a:rPr lang="en-ID" sz="1200" dirty="0" err="1"/>
                <a:t>atau</a:t>
              </a:r>
              <a:r>
                <a:rPr lang="en-ID" sz="1200" dirty="0"/>
                <a:t> </a:t>
              </a:r>
              <a:r>
                <a:rPr lang="en-ID" sz="1200" dirty="0" err="1"/>
                <a:t>pengamatan</a:t>
              </a:r>
              <a:r>
                <a:rPr lang="en-ID" sz="1200" dirty="0"/>
                <a:t> (observation) </a:t>
              </a:r>
              <a:r>
                <a:rPr lang="en-ID" sz="1200" dirty="0" err="1"/>
                <a:t>merupakan</a:t>
              </a:r>
              <a:r>
                <a:rPr lang="en-ID" sz="1200" dirty="0"/>
                <a:t> salah </a:t>
              </a:r>
              <a:r>
                <a:rPr lang="en-ID" sz="1200" dirty="0" err="1"/>
                <a:t>satu</a:t>
              </a:r>
              <a:r>
                <a:rPr lang="en-ID" sz="1200" dirty="0"/>
                <a:t> </a:t>
              </a:r>
              <a:r>
                <a:rPr lang="en-ID" sz="1200" dirty="0" err="1"/>
                <a:t>teknik</a:t>
              </a:r>
              <a:r>
                <a:rPr lang="en-ID" sz="1200" dirty="0"/>
                <a:t> </a:t>
              </a:r>
              <a:r>
                <a:rPr lang="en-ID" sz="1200" dirty="0" err="1"/>
                <a:t>pengumpulan</a:t>
              </a:r>
              <a:r>
                <a:rPr lang="en-ID" sz="1200" dirty="0"/>
                <a:t> data </a:t>
              </a:r>
              <a:r>
                <a:rPr lang="en-ID" sz="1200" dirty="0" err="1"/>
                <a:t>atau</a:t>
              </a:r>
              <a:r>
                <a:rPr lang="en-ID" sz="1200" dirty="0"/>
                <a:t> </a:t>
              </a:r>
              <a:r>
                <a:rPr lang="en-ID" sz="1200" dirty="0" err="1"/>
                <a:t>fakta</a:t>
              </a:r>
              <a:r>
                <a:rPr lang="en-ID" sz="1200" dirty="0"/>
                <a:t> (fact finding technique) yang </a:t>
              </a:r>
              <a:r>
                <a:rPr lang="en-ID" sz="1200" dirty="0" err="1"/>
                <a:t>cukup</a:t>
              </a:r>
              <a:r>
                <a:rPr lang="en-ID" sz="1200" dirty="0"/>
                <a:t> </a:t>
              </a:r>
              <a:r>
                <a:rPr lang="en-ID" sz="1200" dirty="0" err="1"/>
                <a:t>efektif</a:t>
              </a:r>
              <a:r>
                <a:rPr lang="en-ID" sz="1200" dirty="0"/>
                <a:t> </a:t>
              </a:r>
              <a:r>
                <a:rPr lang="en-ID" sz="1200" dirty="0" err="1"/>
                <a:t>untuk</a:t>
              </a:r>
              <a:r>
                <a:rPr lang="en-ID" sz="1200" dirty="0"/>
                <a:t> </a:t>
              </a:r>
              <a:r>
                <a:rPr lang="en-ID" sz="1200" dirty="0" err="1"/>
                <a:t>mempelajari</a:t>
              </a:r>
              <a:r>
                <a:rPr lang="en-ID" sz="1200" dirty="0"/>
                <a:t> </a:t>
              </a:r>
              <a:r>
                <a:rPr lang="en-ID" sz="1200" dirty="0" err="1"/>
                <a:t>suatu</a:t>
              </a:r>
              <a:r>
                <a:rPr lang="en-ID" sz="1200" dirty="0"/>
                <a:t> </a:t>
              </a:r>
              <a:r>
                <a:rPr lang="en-ID" sz="1200" dirty="0" err="1"/>
                <a:t>sistem</a:t>
              </a:r>
              <a:r>
                <a:rPr lang="en-ID" sz="1200" dirty="0"/>
                <a:t>.       </a:t>
              </a:r>
              <a:r>
                <a:rPr lang="en-ID" sz="1200" dirty="0" err="1"/>
                <a:t>Observasi</a:t>
              </a:r>
              <a:r>
                <a:rPr lang="en-ID" sz="1200" dirty="0"/>
                <a:t> </a:t>
              </a:r>
              <a:r>
                <a:rPr lang="en-ID" sz="1200" dirty="0" err="1"/>
                <a:t>adalah</a:t>
              </a:r>
              <a:r>
                <a:rPr lang="en-ID" sz="1200" dirty="0"/>
                <a:t> </a:t>
              </a:r>
              <a:r>
                <a:rPr lang="en-ID" sz="1200" dirty="0" err="1"/>
                <a:t>pengamatan</a:t>
              </a:r>
              <a:r>
                <a:rPr lang="en-ID" sz="1200" dirty="0"/>
                <a:t> </a:t>
              </a:r>
              <a:r>
                <a:rPr lang="en-ID" sz="1200" dirty="0" err="1"/>
                <a:t>langsung</a:t>
              </a:r>
              <a:r>
                <a:rPr lang="en-ID" sz="1200" dirty="0"/>
                <a:t> </a:t>
              </a:r>
              <a:r>
                <a:rPr lang="en-ID" sz="1200" dirty="0" err="1"/>
                <a:t>suatu</a:t>
              </a:r>
              <a:r>
                <a:rPr lang="en-ID" sz="1200" dirty="0"/>
                <a:t> </a:t>
              </a:r>
              <a:r>
                <a:rPr lang="en-ID" sz="1200" dirty="0" err="1"/>
                <a:t>kegiatan</a:t>
              </a:r>
              <a:r>
                <a:rPr lang="en-ID" sz="1200" dirty="0"/>
                <a:t> yang </a:t>
              </a:r>
              <a:r>
                <a:rPr lang="en-ID" sz="1200" dirty="0" err="1"/>
                <a:t>sedang</a:t>
              </a:r>
              <a:r>
                <a:rPr lang="en-ID" sz="1200" dirty="0"/>
                <a:t> di </a:t>
              </a:r>
              <a:r>
                <a:rPr lang="en-ID" sz="1200" dirty="0" err="1"/>
                <a:t>lakukan</a:t>
              </a:r>
              <a:r>
                <a:rPr lang="en-ID" sz="1200" dirty="0"/>
                <a:t>. </a:t>
              </a:r>
              <a:r>
                <a:rPr lang="en-ID" sz="1200" dirty="0" err="1"/>
                <a:t>Disini</a:t>
              </a:r>
              <a:r>
                <a:rPr lang="en-ID" sz="1200" dirty="0"/>
                <a:t> </a:t>
              </a:r>
              <a:r>
                <a:rPr lang="en-ID" sz="1200" dirty="0" err="1"/>
                <a:t>penulis</a:t>
              </a:r>
              <a:r>
                <a:rPr lang="en-ID" sz="1200" dirty="0"/>
                <a:t> </a:t>
              </a:r>
              <a:r>
                <a:rPr lang="en-ID" sz="1200" dirty="0" err="1"/>
                <a:t>telah</a:t>
              </a:r>
              <a:r>
                <a:rPr lang="en-ID" sz="1200" dirty="0"/>
                <a:t> </a:t>
              </a:r>
              <a:r>
                <a:rPr lang="en-ID" sz="1200" dirty="0" err="1"/>
                <a:t>melakukan</a:t>
              </a:r>
              <a:r>
                <a:rPr lang="en-ID" sz="1200" dirty="0"/>
                <a:t> </a:t>
              </a:r>
              <a:r>
                <a:rPr lang="en-ID" sz="1200" dirty="0" err="1"/>
                <a:t>observasi</a:t>
              </a:r>
              <a:r>
                <a:rPr lang="en-ID" sz="1200" dirty="0"/>
                <a:t> </a:t>
              </a:r>
              <a:r>
                <a:rPr lang="en-ID" sz="1200" dirty="0" err="1"/>
                <a:t>secara</a:t>
              </a:r>
              <a:r>
                <a:rPr lang="en-ID" sz="1200" dirty="0"/>
                <a:t> </a:t>
              </a:r>
              <a:r>
                <a:rPr lang="en-ID" sz="1200" dirty="0" err="1"/>
                <a:t>langsung</a:t>
              </a:r>
              <a:r>
                <a:rPr lang="en-ID" sz="1200" dirty="0"/>
                <a:t> </a:t>
              </a:r>
              <a:r>
                <a:rPr lang="en-ID" sz="1200" dirty="0" err="1"/>
                <a:t>dengan</a:t>
              </a:r>
              <a:r>
                <a:rPr lang="en-ID" sz="1200" dirty="0"/>
                <a:t> </a:t>
              </a:r>
              <a:r>
                <a:rPr lang="en-ID" sz="1200" dirty="0" err="1"/>
                <a:t>cara</a:t>
              </a:r>
              <a:r>
                <a:rPr lang="en-ID" sz="1200" dirty="0"/>
                <a:t> </a:t>
              </a:r>
              <a:r>
                <a:rPr lang="en-ID" sz="1200" dirty="0" err="1"/>
                <a:t>mengamati</a:t>
              </a:r>
              <a:r>
                <a:rPr lang="en-ID" sz="1200" dirty="0"/>
                <a:t> proses </a:t>
              </a:r>
              <a:r>
                <a:rPr lang="en-ID" sz="1200" dirty="0" err="1"/>
                <a:t>bisnis</a:t>
              </a:r>
              <a:r>
                <a:rPr lang="en-ID" sz="1200" dirty="0"/>
                <a:t>    yang </a:t>
              </a:r>
              <a:r>
                <a:rPr lang="en-ID" sz="1200" dirty="0" err="1"/>
                <a:t>berjalan</a:t>
              </a:r>
              <a:r>
                <a:rPr lang="en-ID" sz="1200" dirty="0"/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B91D44-0072-4022-A03F-4A3BF6C9BAC0}"/>
                </a:ext>
              </a:extLst>
            </p:cNvPr>
            <p:cNvSpPr txBox="1"/>
            <p:nvPr/>
          </p:nvSpPr>
          <p:spPr>
            <a:xfrm>
              <a:off x="3687661" y="1203598"/>
              <a:ext cx="2252491" cy="371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OBSERVASI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DE6CBB-9BA0-4CB5-AD53-E7864B40ABE8}"/>
              </a:ext>
            </a:extLst>
          </p:cNvPr>
          <p:cNvGrpSpPr/>
          <p:nvPr/>
        </p:nvGrpSpPr>
        <p:grpSpPr>
          <a:xfrm>
            <a:off x="324132" y="3075806"/>
            <a:ext cx="6317661" cy="1419714"/>
            <a:chOff x="3687661" y="1203598"/>
            <a:chExt cx="2357903" cy="178401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104AD1-64EA-4E32-9B44-013A57F9B4D8}"/>
                </a:ext>
              </a:extLst>
            </p:cNvPr>
            <p:cNvSpPr txBox="1"/>
            <p:nvPr/>
          </p:nvSpPr>
          <p:spPr>
            <a:xfrm>
              <a:off x="3687661" y="1479278"/>
              <a:ext cx="2357903" cy="1508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D" sz="1200" dirty="0" err="1"/>
                <a:t>studi</a:t>
              </a:r>
              <a:r>
                <a:rPr lang="en-ID" sz="1200" dirty="0"/>
                <a:t> </a:t>
              </a:r>
              <a:r>
                <a:rPr lang="en-ID" sz="1200" dirty="0" err="1"/>
                <a:t>kepustakaan</a:t>
              </a:r>
              <a:r>
                <a:rPr lang="en-ID" sz="1200" dirty="0"/>
                <a:t> </a:t>
              </a:r>
              <a:r>
                <a:rPr lang="en-ID" sz="1200" dirty="0" err="1"/>
                <a:t>adalah</a:t>
              </a:r>
              <a:r>
                <a:rPr lang="en-ID" sz="1200" dirty="0"/>
                <a:t> </a:t>
              </a:r>
              <a:r>
                <a:rPr lang="en-ID" sz="1200" dirty="0" err="1"/>
                <a:t>kegiatan</a:t>
              </a:r>
              <a:r>
                <a:rPr lang="en-ID" sz="1200" dirty="0"/>
                <a:t> </a:t>
              </a:r>
              <a:r>
                <a:rPr lang="en-ID" sz="1200" dirty="0" err="1"/>
                <a:t>untuk</a:t>
              </a:r>
              <a:r>
                <a:rPr lang="en-ID" sz="1200" dirty="0"/>
                <a:t> </a:t>
              </a:r>
              <a:r>
                <a:rPr lang="en-ID" sz="1200" dirty="0" err="1"/>
                <a:t>menghimpun</a:t>
              </a:r>
              <a:r>
                <a:rPr lang="en-ID" sz="1200" dirty="0"/>
                <a:t> </a:t>
              </a:r>
              <a:r>
                <a:rPr lang="en-ID" sz="1200" dirty="0" err="1"/>
                <a:t>informasi</a:t>
              </a:r>
              <a:r>
                <a:rPr lang="en-ID" sz="1200" dirty="0"/>
                <a:t> yang </a:t>
              </a:r>
              <a:r>
                <a:rPr lang="en-ID" sz="1200" dirty="0" err="1"/>
                <a:t>relevan</a:t>
              </a:r>
              <a:r>
                <a:rPr lang="en-ID" sz="1200" dirty="0"/>
                <a:t> </a:t>
              </a:r>
              <a:r>
                <a:rPr lang="en-ID" sz="1200" dirty="0" err="1"/>
                <a:t>dengan</a:t>
              </a:r>
              <a:r>
                <a:rPr lang="en-ID" sz="1200" dirty="0"/>
                <a:t>        </a:t>
              </a:r>
              <a:r>
                <a:rPr lang="en-ID" sz="1200" dirty="0" err="1"/>
                <a:t>topik</a:t>
              </a:r>
              <a:r>
                <a:rPr lang="en-ID" sz="1200" dirty="0"/>
                <a:t> </a:t>
              </a:r>
              <a:r>
                <a:rPr lang="en-ID" sz="1200" dirty="0" err="1"/>
                <a:t>atau</a:t>
              </a:r>
              <a:r>
                <a:rPr lang="en-ID" sz="1200" dirty="0"/>
                <a:t> </a:t>
              </a:r>
              <a:r>
                <a:rPr lang="en-ID" sz="1200" dirty="0" err="1"/>
                <a:t>masalah</a:t>
              </a:r>
              <a:r>
                <a:rPr lang="en-ID" sz="1200" dirty="0"/>
                <a:t> yang </a:t>
              </a:r>
              <a:r>
                <a:rPr lang="en-ID" sz="1200" dirty="0" err="1"/>
                <a:t>menjadi</a:t>
              </a:r>
              <a:r>
                <a:rPr lang="en-ID" sz="1200" dirty="0"/>
                <a:t> </a:t>
              </a:r>
              <a:r>
                <a:rPr lang="en-ID" sz="1200" dirty="0" err="1"/>
                <a:t>objek</a:t>
              </a:r>
              <a:r>
                <a:rPr lang="en-ID" sz="1200" dirty="0"/>
                <a:t> </a:t>
              </a:r>
              <a:r>
                <a:rPr lang="en-ID" sz="1200" dirty="0" err="1"/>
                <a:t>penelitian</a:t>
              </a:r>
              <a:r>
                <a:rPr lang="en-ID" sz="1200" dirty="0"/>
                <a:t> </a:t>
              </a:r>
              <a:r>
                <a:rPr lang="en-ID" sz="1200" dirty="0" err="1"/>
                <a:t>atau</a:t>
              </a:r>
              <a:r>
                <a:rPr lang="en-ID" sz="1200" dirty="0"/>
                <a:t> </a:t>
              </a:r>
              <a:r>
                <a:rPr lang="en-ID" sz="1200" dirty="0" err="1"/>
                <a:t>topik</a:t>
              </a:r>
              <a:r>
                <a:rPr lang="en-ID" sz="1200" dirty="0"/>
                <a:t> </a:t>
              </a:r>
              <a:r>
                <a:rPr lang="en-ID" sz="1200" dirty="0" err="1"/>
                <a:t>cerita</a:t>
              </a:r>
              <a:r>
                <a:rPr lang="en-ID" sz="1200" dirty="0"/>
                <a:t> yang </a:t>
              </a:r>
              <a:r>
                <a:rPr lang="en-ID" sz="1200" dirty="0" err="1"/>
                <a:t>diusung</a:t>
              </a:r>
              <a:r>
                <a:rPr lang="en-ID" sz="1200" dirty="0"/>
                <a:t> </a:t>
              </a:r>
              <a:r>
                <a:rPr lang="en-ID" sz="1200" dirty="0" err="1"/>
                <a:t>ke</a:t>
              </a:r>
              <a:r>
                <a:rPr lang="en-ID" sz="1200" dirty="0"/>
                <a:t> </a:t>
              </a:r>
              <a:r>
                <a:rPr lang="en-ID" sz="1200" dirty="0" err="1"/>
                <a:t>dalam</a:t>
              </a:r>
              <a:r>
                <a:rPr lang="en-ID" sz="1200" dirty="0"/>
                <a:t>       </a:t>
              </a:r>
              <a:r>
                <a:rPr lang="en-ID" sz="1200" dirty="0" err="1"/>
                <a:t>karya</a:t>
              </a:r>
              <a:r>
                <a:rPr lang="en-ID" sz="1200" dirty="0"/>
                <a:t> </a:t>
              </a:r>
              <a:r>
                <a:rPr lang="en-ID" sz="1200" dirty="0" err="1"/>
                <a:t>tulis</a:t>
              </a:r>
              <a:r>
                <a:rPr lang="en-ID" sz="1200" dirty="0"/>
                <a:t> non </a:t>
              </a:r>
              <a:r>
                <a:rPr lang="en-ID" sz="1200" dirty="0" err="1"/>
                <a:t>ilmiah</a:t>
              </a:r>
              <a:r>
                <a:rPr lang="en-ID" sz="1200" dirty="0"/>
                <a:t>. </a:t>
              </a:r>
              <a:r>
                <a:rPr lang="en-ID" sz="1200" dirty="0" err="1"/>
                <a:t>Penelitian</a:t>
              </a:r>
              <a:r>
                <a:rPr lang="en-ID" sz="1200" dirty="0"/>
                <a:t> </a:t>
              </a:r>
              <a:r>
                <a:rPr lang="en-ID" sz="1200" dirty="0" err="1"/>
                <a:t>pustaka</a:t>
              </a:r>
              <a:r>
                <a:rPr lang="en-ID" sz="1200" dirty="0"/>
                <a:t> di </a:t>
              </a:r>
              <a:r>
                <a:rPr lang="en-ID" sz="1200" dirty="0" err="1"/>
                <a:t>lakukan</a:t>
              </a:r>
              <a:r>
                <a:rPr lang="en-ID" sz="1200" dirty="0"/>
                <a:t> </a:t>
              </a:r>
              <a:r>
                <a:rPr lang="en-ID" sz="1200" dirty="0" err="1"/>
                <a:t>untuk</a:t>
              </a:r>
              <a:r>
                <a:rPr lang="en-ID" sz="1200" dirty="0"/>
                <a:t> </a:t>
              </a:r>
              <a:r>
                <a:rPr lang="en-ID" sz="1200" dirty="0" err="1"/>
                <a:t>mengumpulkan</a:t>
              </a:r>
              <a:r>
                <a:rPr lang="en-ID" sz="1200" dirty="0"/>
                <a:t> data dan </a:t>
              </a:r>
              <a:r>
                <a:rPr lang="en-ID" sz="1200" dirty="0" err="1"/>
                <a:t>informasi</a:t>
              </a:r>
              <a:r>
                <a:rPr lang="en-ID" sz="1200" dirty="0"/>
                <a:t> </a:t>
              </a:r>
              <a:r>
                <a:rPr lang="en-ID" sz="1200" dirty="0" err="1"/>
                <a:t>melalui</a:t>
              </a:r>
              <a:r>
                <a:rPr lang="en-ID" sz="1200" dirty="0"/>
                <a:t> </a:t>
              </a:r>
              <a:r>
                <a:rPr lang="en-ID" sz="1200" dirty="0" err="1"/>
                <a:t>buku</a:t>
              </a:r>
              <a:r>
                <a:rPr lang="en-ID" sz="1200" dirty="0"/>
                <a:t>, </a:t>
              </a:r>
              <a:r>
                <a:rPr lang="en-ID" sz="1200" dirty="0" err="1"/>
                <a:t>jurnal</a:t>
              </a:r>
              <a:r>
                <a:rPr lang="en-ID" sz="1200" dirty="0"/>
                <a:t>, </a:t>
              </a:r>
              <a:r>
                <a:rPr lang="en-ID" sz="1200" dirty="0" err="1"/>
                <a:t>majalah</a:t>
              </a:r>
              <a:r>
                <a:rPr lang="en-ID" sz="1200" dirty="0"/>
                <a:t>, </a:t>
              </a:r>
              <a:r>
                <a:rPr lang="en-ID" sz="1200" dirty="0" err="1"/>
                <a:t>hasil-hasil</a:t>
              </a:r>
              <a:r>
                <a:rPr lang="en-ID" sz="1200" dirty="0"/>
                <a:t> </a:t>
              </a:r>
              <a:r>
                <a:rPr lang="en-ID" sz="1200" dirty="0" err="1"/>
                <a:t>penelitian</a:t>
              </a:r>
              <a:r>
                <a:rPr lang="en-ID" sz="1200" dirty="0"/>
                <a:t> (</a:t>
              </a:r>
              <a:r>
                <a:rPr lang="en-ID" sz="1200" dirty="0" err="1"/>
                <a:t>tesis</a:t>
              </a:r>
              <a:r>
                <a:rPr lang="en-ID" sz="1200" dirty="0"/>
                <a:t> dan </a:t>
              </a:r>
              <a:r>
                <a:rPr lang="en-ID" sz="1200" dirty="0" err="1"/>
                <a:t>disertasi</a:t>
              </a:r>
              <a:r>
                <a:rPr lang="en-ID" sz="1200" dirty="0"/>
                <a:t>), dan </a:t>
              </a:r>
              <a:r>
                <a:rPr lang="en-ID" sz="1200" dirty="0" err="1"/>
                <a:t>sumber</a:t>
              </a:r>
              <a:r>
                <a:rPr lang="en-ID" sz="1200" dirty="0"/>
                <a:t>-    </a:t>
              </a:r>
              <a:r>
                <a:rPr lang="en-ID" sz="1200" dirty="0" err="1"/>
                <a:t>sumber</a:t>
              </a:r>
              <a:r>
                <a:rPr lang="en-ID" sz="1200" dirty="0"/>
                <a:t> </a:t>
              </a:r>
              <a:r>
                <a:rPr lang="en-ID" sz="1200" dirty="0" err="1"/>
                <a:t>lainnya</a:t>
              </a:r>
              <a:r>
                <a:rPr lang="en-ID" sz="1200" dirty="0"/>
                <a:t> yang </a:t>
              </a:r>
              <a:r>
                <a:rPr lang="en-ID" sz="1200" dirty="0" err="1"/>
                <a:t>sesuai</a:t>
              </a:r>
              <a:r>
                <a:rPr lang="en-ID" sz="1200" dirty="0"/>
                <a:t> (internet, </a:t>
              </a:r>
              <a:r>
                <a:rPr lang="en-ID" sz="1200" dirty="0" err="1"/>
                <a:t>koran</a:t>
              </a:r>
              <a:r>
                <a:rPr lang="en-ID" sz="1200" dirty="0"/>
                <a:t> </a:t>
              </a:r>
              <a:r>
                <a:rPr lang="en-ID" sz="1200" dirty="0" err="1"/>
                <a:t>dll</a:t>
              </a:r>
              <a:r>
                <a:rPr lang="en-ID" sz="1200" dirty="0"/>
                <a:t>). yang </a:t>
              </a:r>
              <a:r>
                <a:rPr lang="en-ID" sz="1200" dirty="0" err="1"/>
                <a:t>sesuai</a:t>
              </a:r>
              <a:r>
                <a:rPr lang="en-ID" sz="1200" dirty="0"/>
                <a:t> </a:t>
              </a:r>
              <a:r>
                <a:rPr lang="en-ID" sz="1200" dirty="0" err="1"/>
                <a:t>dengan</a:t>
              </a:r>
              <a:r>
                <a:rPr lang="en-ID" sz="1200" dirty="0"/>
                <a:t> </a:t>
              </a:r>
              <a:r>
                <a:rPr lang="en-ID" sz="1200" dirty="0" err="1"/>
                <a:t>permasalahan</a:t>
              </a:r>
              <a:r>
                <a:rPr lang="en-ID" sz="1200" dirty="0"/>
                <a:t> </a:t>
              </a:r>
              <a:r>
                <a:rPr lang="en-ID" sz="1200" dirty="0" err="1"/>
                <a:t>dalam</a:t>
              </a:r>
              <a:r>
                <a:rPr lang="en-ID" sz="1200" dirty="0"/>
                <a:t> </a:t>
              </a:r>
              <a:r>
                <a:rPr lang="en-ID" sz="1200" dirty="0" err="1"/>
                <a:t>tugas</a:t>
              </a:r>
              <a:r>
                <a:rPr lang="en-ID" sz="1200" dirty="0"/>
                <a:t> </a:t>
              </a:r>
              <a:r>
                <a:rPr lang="en-ID" sz="1200" dirty="0" err="1"/>
                <a:t>akhir</a:t>
              </a:r>
              <a:r>
                <a:rPr lang="en-ID" sz="1200" dirty="0"/>
                <a:t> </a:t>
              </a:r>
              <a:r>
                <a:rPr lang="en-ID" sz="1200" dirty="0" err="1"/>
                <a:t>ini</a:t>
              </a:r>
              <a:r>
                <a:rPr lang="en-ID" sz="1200" dirty="0"/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BD32E3-B99F-4809-B026-919910645445}"/>
                </a:ext>
              </a:extLst>
            </p:cNvPr>
            <p:cNvSpPr txBox="1"/>
            <p:nvPr/>
          </p:nvSpPr>
          <p:spPr>
            <a:xfrm>
              <a:off x="3687661" y="1203598"/>
              <a:ext cx="2252491" cy="386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STUDI KEPUSTAKAAN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59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"/>
          <p:cNvSpPr txBox="1">
            <a:spLocks/>
          </p:cNvSpPr>
          <p:nvPr/>
        </p:nvSpPr>
        <p:spPr>
          <a:xfrm>
            <a:off x="5220072" y="123478"/>
            <a:ext cx="3456384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KERANGKA BERFIKIR</a:t>
            </a: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5790" y="1490854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Perancangan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Sistem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Penjualan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sistem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memanfaatkan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teknologi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komunikasi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untuk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mempasilitasi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pengolahan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transaksi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penjualan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Berbasis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Web di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Toko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Muzijat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Sistem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penjualan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digunakan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untuk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memberikan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mengenai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rekapan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penjualan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serta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ketersediaan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stock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serta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dilengkapi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dengan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fitur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pencatatan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keuangan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toko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37BA0-B113-494E-8283-420492758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5"/>
            <a:ext cx="4817263" cy="472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1297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1019</Words>
  <Application>Microsoft Office PowerPoint</Application>
  <PresentationFormat>On-screen Show (16:9)</PresentationFormat>
  <Paragraphs>110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맑은 고딕</vt:lpstr>
      <vt:lpstr>Adobe Hebrew</vt:lpstr>
      <vt:lpstr>Arial</vt:lpstr>
      <vt:lpstr>Arial Unicode MS</vt:lpstr>
      <vt:lpstr>Bahnschrift SemiCondensed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Acer</cp:lastModifiedBy>
  <cp:revision>106</cp:revision>
  <dcterms:created xsi:type="dcterms:W3CDTF">2016-12-05T23:26:54Z</dcterms:created>
  <dcterms:modified xsi:type="dcterms:W3CDTF">2022-10-01T04:53:22Z</dcterms:modified>
</cp:coreProperties>
</file>