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handoutMasterIdLst>
    <p:handoutMasterId r:id="rId14"/>
  </p:handoutMasterIdLst>
  <p:sldIdLst>
    <p:sldId id="538" r:id="rId2"/>
    <p:sldId id="535" r:id="rId3"/>
    <p:sldId id="593" r:id="rId4"/>
    <p:sldId id="602" r:id="rId5"/>
    <p:sldId id="607" r:id="rId6"/>
    <p:sldId id="577" r:id="rId7"/>
    <p:sldId id="603" r:id="rId8"/>
    <p:sldId id="604" r:id="rId9"/>
    <p:sldId id="605" r:id="rId10"/>
    <p:sldId id="606" r:id="rId11"/>
    <p:sldId id="531" r:id="rId1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95" userDrawn="1">
          <p15:clr>
            <a:srgbClr val="A4A3A4"/>
          </p15:clr>
        </p15:guide>
        <p15:guide id="2" pos="3840" userDrawn="1">
          <p15:clr>
            <a:srgbClr val="A4A3A4"/>
          </p15:clr>
        </p15:guide>
        <p15:guide id="3" orient="horz" pos="1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00"/>
    <a:srgbClr val="1F3B50"/>
    <a:srgbClr val="FFF5EA"/>
    <a:srgbClr val="4D4D4C"/>
    <a:srgbClr val="343433"/>
    <a:srgbClr val="FF6C00"/>
    <a:srgbClr val="38AA00"/>
    <a:srgbClr val="766363"/>
    <a:srgbClr val="0032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61" autoAdjust="0"/>
    <p:restoredTop sz="97242"/>
  </p:normalViewPr>
  <p:slideViewPr>
    <p:cSldViewPr snapToGrid="0">
      <p:cViewPr varScale="1">
        <p:scale>
          <a:sx n="72" d="100"/>
          <a:sy n="72" d="100"/>
        </p:scale>
        <p:origin x="822" y="78"/>
      </p:cViewPr>
      <p:guideLst>
        <p:guide orient="horz" pos="595"/>
        <p:guide pos="3840"/>
        <p:guide orient="horz" pos="187"/>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5336"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999AFE6-721E-1D92-FFC0-72E02DBB9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BA598C0A-ECF9-B897-80D5-1AE7ABA305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369B9F-131C-2846-AB8F-CEE154B4CAEB}" type="datetimeFigureOut">
              <a:rPr lang="es-CO" smtClean="0"/>
              <a:t>11/09/2025</a:t>
            </a:fld>
            <a:endParaRPr lang="es-CO"/>
          </a:p>
        </p:txBody>
      </p:sp>
      <p:sp>
        <p:nvSpPr>
          <p:cNvPr id="4" name="Marcador de pie de página 3">
            <a:extLst>
              <a:ext uri="{FF2B5EF4-FFF2-40B4-BE49-F238E27FC236}">
                <a16:creationId xmlns:a16="http://schemas.microsoft.com/office/drawing/2014/main" id="{788F308B-0102-A0B4-9A23-E807C735E8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1E7CACDD-5D14-572A-2591-609B03F168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93070F-3F68-E043-9CC3-B53B4F22454C}" type="slidenum">
              <a:rPr lang="es-CO" smtClean="0"/>
              <a:t>‹#›</a:t>
            </a:fld>
            <a:endParaRPr lang="es-CO"/>
          </a:p>
        </p:txBody>
      </p:sp>
    </p:spTree>
    <p:extLst>
      <p:ext uri="{BB962C8B-B14F-4D97-AF65-F5344CB8AC3E}">
        <p14:creationId xmlns:p14="http://schemas.microsoft.com/office/powerpoint/2010/main" val="3470045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0CB96-A603-FF42-AE46-F5F75F80A67B}" type="datetimeFigureOut">
              <a:rPr lang="es-CO" smtClean="0"/>
              <a:t>11/09/2025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C58E-460D-4A4B-B0C2-1191B9D14FCB}" type="slidenum">
              <a:rPr lang="es-CO" smtClean="0"/>
              <a:t>‹#›</a:t>
            </a:fld>
            <a:endParaRPr lang="es-CO"/>
          </a:p>
        </p:txBody>
      </p:sp>
    </p:spTree>
    <p:extLst>
      <p:ext uri="{BB962C8B-B14F-4D97-AF65-F5344CB8AC3E}">
        <p14:creationId xmlns:p14="http://schemas.microsoft.com/office/powerpoint/2010/main" val="102130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11/09/2025</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237945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11/09/2025</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71147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11/09/2025</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338162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11/09/2025</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314565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11/09/2025</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642203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11/09/2025</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13037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11/09/2025</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21425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11/09/2025</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21695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11/09/2025</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82285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11/09/2025</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25416207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11/09/2025</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36971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11/09/2025</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06950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11/09/2025</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a:t>
            </a:fld>
            <a:endParaRPr lang="es-CO"/>
          </a:p>
        </p:txBody>
      </p:sp>
    </p:spTree>
    <p:extLst>
      <p:ext uri="{BB962C8B-B14F-4D97-AF65-F5344CB8AC3E}">
        <p14:creationId xmlns:p14="http://schemas.microsoft.com/office/powerpoint/2010/main" val="306260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15D167A-EE62-EA02-E6F4-53710691F485}"/>
              </a:ext>
            </a:extLst>
          </p:cNvPr>
          <p:cNvSpPr txBox="1"/>
          <p:nvPr/>
        </p:nvSpPr>
        <p:spPr>
          <a:xfrm>
            <a:off x="963671" y="2171425"/>
            <a:ext cx="9757338" cy="2800767"/>
          </a:xfrm>
          <a:prstGeom prst="rect">
            <a:avLst/>
          </a:prstGeom>
          <a:noFill/>
        </p:spPr>
        <p:txBody>
          <a:bodyPr wrap="square" rtlCol="0">
            <a:spAutoFit/>
          </a:bodyPr>
          <a:lstStyle/>
          <a:p>
            <a:pPr marL="0" marR="0" lvl="0" indent="0" defTabSz="914400" rtl="0" eaLnBrk="1" fontAlgn="auto" latinLnBrk="0" hangingPunct="1">
              <a:spcBef>
                <a:spcPts val="0"/>
              </a:spcBef>
              <a:spcAft>
                <a:spcPts val="0"/>
              </a:spcAft>
              <a:buClrTx/>
              <a:buSzTx/>
              <a:buFontTx/>
              <a:buNone/>
              <a:tabLst/>
              <a:defRPr/>
            </a:pPr>
            <a:r>
              <a:rPr lang="es-CO" sz="4400" b="1" dirty="0">
                <a:solidFill>
                  <a:prstClr val="black">
                    <a:lumMod val="75000"/>
                    <a:lumOff val="25000"/>
                  </a:prstClr>
                </a:solidFill>
                <a:latin typeface="Work Sans Bold Roman" pitchFamily="2" charset="77"/>
              </a:rPr>
              <a:t>GA1-220501093-AA1</a:t>
            </a:r>
            <a:r>
              <a:rPr lang="es-ES" sz="4400" b="1" dirty="0">
                <a:solidFill>
                  <a:prstClr val="black">
                    <a:lumMod val="75000"/>
                    <a:lumOff val="25000"/>
                  </a:prstClr>
                </a:solidFill>
                <a:latin typeface="Work Sans Bold Roman" pitchFamily="2" charset="77"/>
              </a:rPr>
              <a:t>: </a:t>
            </a:r>
            <a:r>
              <a:rPr lang="es-ES" sz="4400" dirty="0">
                <a:solidFill>
                  <a:prstClr val="black">
                    <a:lumMod val="75000"/>
                    <a:lumOff val="25000"/>
                  </a:prstClr>
                </a:solidFill>
                <a:latin typeface="Work Sans Bold Roman" pitchFamily="2" charset="77"/>
              </a:rPr>
              <a:t>estructurar el plan de actividades de análisis a partir de las características del proyecto y el modelo de desarrollo seleccionado.  </a:t>
            </a:r>
          </a:p>
        </p:txBody>
      </p:sp>
    </p:spTree>
    <p:extLst>
      <p:ext uri="{BB962C8B-B14F-4D97-AF65-F5344CB8AC3E}">
        <p14:creationId xmlns:p14="http://schemas.microsoft.com/office/powerpoint/2010/main" val="3409726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226259"/>
            <a:ext cx="10569573"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pPr>
            <a:r>
              <a:rPr lang="es-CO" sz="1800" b="1" dirty="0">
                <a:solidFill>
                  <a:schemeClr val="bg1"/>
                </a:solidFill>
                <a:latin typeface="Work Sans Light" pitchFamily="2" charset="77"/>
              </a:rPr>
              <a:t>4. Evidencia de producto: </a:t>
            </a:r>
            <a:r>
              <a:rPr lang="es-ES" sz="1800" b="1" dirty="0">
                <a:solidFill>
                  <a:schemeClr val="bg1"/>
                </a:solidFill>
                <a:latin typeface="Work Sans Light" pitchFamily="2" charset="77"/>
              </a:rPr>
              <a:t>GA1-220501093-AA1-EV04 documento identificando la metodología para el proyecto de desarrollo de software</a:t>
            </a:r>
          </a:p>
        </p:txBody>
      </p:sp>
      <p:sp>
        <p:nvSpPr>
          <p:cNvPr id="2" name="CuadroTexto 1">
            <a:extLst>
              <a:ext uri="{FF2B5EF4-FFF2-40B4-BE49-F238E27FC236}">
                <a16:creationId xmlns:a16="http://schemas.microsoft.com/office/drawing/2014/main" id="{05C91B34-A9AF-EE63-68C6-548DAAE8E80E}"/>
              </a:ext>
            </a:extLst>
          </p:cNvPr>
          <p:cNvSpPr txBox="1"/>
          <p:nvPr/>
        </p:nvSpPr>
        <p:spPr>
          <a:xfrm>
            <a:off x="456236" y="1231750"/>
            <a:ext cx="11192425" cy="5665397"/>
          </a:xfrm>
          <a:prstGeom prst="rect">
            <a:avLst/>
          </a:prstGeom>
          <a:noFill/>
        </p:spPr>
        <p:txBody>
          <a:bodyPr wrap="square">
            <a:spAutoFit/>
          </a:bodyPr>
          <a:lstStyle/>
          <a:p>
            <a:pPr algn="just">
              <a:lnSpc>
                <a:spcPct val="150000"/>
              </a:lnSpc>
            </a:pPr>
            <a:r>
              <a:rPr lang="es-ES" sz="1500" dirty="0">
                <a:latin typeface="Work Sans Light" pitchFamily="2" charset="77"/>
              </a:rPr>
              <a:t>Teniendo en cuenta la información recopilada y la idea de proyecto seleccionado realizar un informe donde se describa y justifique la metodología de desarrollo de software a utilizar.</a:t>
            </a:r>
          </a:p>
          <a:p>
            <a:pPr algn="just">
              <a:lnSpc>
                <a:spcPct val="150000"/>
              </a:lnSpc>
            </a:pPr>
            <a:endParaRPr lang="es-ES" sz="1500" dirty="0">
              <a:latin typeface="Work Sans Light" pitchFamily="2" charset="77"/>
            </a:endParaRPr>
          </a:p>
          <a:p>
            <a:pPr algn="just">
              <a:lnSpc>
                <a:spcPct val="150000"/>
              </a:lnSpc>
            </a:pPr>
            <a:r>
              <a:rPr lang="es-ES" sz="1500" b="1" dirty="0">
                <a:latin typeface="Work Sans Light" pitchFamily="2" charset="77"/>
              </a:rPr>
              <a:t>Elementos a tener en cuenta: </a:t>
            </a:r>
          </a:p>
          <a:p>
            <a:pPr marL="285750" indent="-285750" algn="just">
              <a:lnSpc>
                <a:spcPct val="150000"/>
              </a:lnSpc>
              <a:buFont typeface="Arial" panose="020B0604020202020204" pitchFamily="34" charset="0"/>
              <a:buChar char="•"/>
            </a:pPr>
            <a:r>
              <a:rPr lang="es-ES" sz="1500" dirty="0">
                <a:latin typeface="Work Sans Light" pitchFamily="2" charset="77"/>
              </a:rPr>
              <a:t>Se deben seguir las normas básicas de presentación de un documento escrito, es decir el documento debe tener como mínimo una portada, introducción, desarrollo y bibliografía. </a:t>
            </a:r>
          </a:p>
          <a:p>
            <a:pPr marL="285750" indent="-285750" algn="just">
              <a:lnSpc>
                <a:spcPct val="150000"/>
              </a:lnSpc>
              <a:buFont typeface="Arial" panose="020B0604020202020204" pitchFamily="34" charset="0"/>
              <a:buChar char="•"/>
            </a:pPr>
            <a:r>
              <a:rPr lang="es-ES" sz="1500" dirty="0">
                <a:latin typeface="Work Sans Light" pitchFamily="2" charset="77"/>
              </a:rPr>
              <a:t>El informe debe evidenciar una justificación clara de la selección de la metodología respecto al proyecto a desarrollar. </a:t>
            </a:r>
          </a:p>
          <a:p>
            <a:pPr marL="285750" indent="-285750" algn="just">
              <a:lnSpc>
                <a:spcPct val="150000"/>
              </a:lnSpc>
              <a:buFont typeface="Arial" panose="020B0604020202020204" pitchFamily="34" charset="0"/>
              <a:buChar char="•"/>
            </a:pPr>
            <a:r>
              <a:rPr lang="es-ES" sz="1500" dirty="0">
                <a:latin typeface="Work Sans Light" pitchFamily="2" charset="77"/>
              </a:rPr>
              <a:t>Debe incluir una descripción del contexto y características del proyecto.</a:t>
            </a:r>
          </a:p>
          <a:p>
            <a:pPr marL="285750" indent="-285750" algn="just">
              <a:lnSpc>
                <a:spcPct val="150000"/>
              </a:lnSpc>
              <a:buFont typeface="Arial" panose="020B0604020202020204" pitchFamily="34" charset="0"/>
              <a:buChar char="•"/>
            </a:pPr>
            <a:r>
              <a:rPr lang="es-ES" sz="1500" dirty="0">
                <a:latin typeface="Work Sans Light" pitchFamily="2" charset="77"/>
              </a:rPr>
              <a:t>El informe debe evidenciar el uso de filtros tales como tamaño del proyecto, periodicidad de realimentación con el cliente, estado de la tecnología, etc.</a:t>
            </a:r>
          </a:p>
          <a:p>
            <a:pPr marL="285750" indent="-285750" algn="just">
              <a:lnSpc>
                <a:spcPct val="150000"/>
              </a:lnSpc>
              <a:buFont typeface="Arial" panose="020B0604020202020204" pitchFamily="34" charset="0"/>
              <a:buChar char="•"/>
            </a:pPr>
            <a:endParaRPr lang="es-ES" sz="1500" dirty="0">
              <a:latin typeface="Work Sans Light" pitchFamily="2" charset="77"/>
            </a:endParaRPr>
          </a:p>
          <a:p>
            <a:pPr>
              <a:lnSpc>
                <a:spcPct val="150000"/>
              </a:lnSpc>
            </a:pPr>
            <a:r>
              <a:rPr lang="es-ES" sz="1400" b="1" dirty="0">
                <a:latin typeface="Work Sans Light" pitchFamily="2" charset="77"/>
              </a:rPr>
              <a:t>Lineamientos generales para la entrega de la evidencia: </a:t>
            </a:r>
          </a:p>
          <a:p>
            <a:pPr marL="285750" indent="-285750" algn="just">
              <a:lnSpc>
                <a:spcPct val="150000"/>
              </a:lnSpc>
              <a:buFont typeface="Arial" panose="020B0604020202020204" pitchFamily="34" charset="0"/>
              <a:buChar char="•"/>
            </a:pPr>
            <a:r>
              <a:rPr lang="es-ES" sz="1400" b="1" dirty="0">
                <a:latin typeface="Work Sans Light" pitchFamily="2" charset="77"/>
              </a:rPr>
              <a:t>Productos para entregar</a:t>
            </a:r>
            <a:r>
              <a:rPr lang="es-ES" sz="1400" dirty="0">
                <a:latin typeface="Work Sans Light" pitchFamily="2" charset="77"/>
              </a:rPr>
              <a:t>: </a:t>
            </a:r>
            <a:r>
              <a:rPr lang="es-CO" sz="1500" dirty="0">
                <a:latin typeface="Work Sans Light" pitchFamily="2" charset="77"/>
              </a:rPr>
              <a:t>informe</a:t>
            </a:r>
            <a:r>
              <a:rPr lang="es-ES" sz="1500" dirty="0">
                <a:latin typeface="Work Sans Light" pitchFamily="2" charset="77"/>
              </a:rPr>
              <a:t>.</a:t>
            </a:r>
          </a:p>
          <a:p>
            <a:pPr marL="285750" indent="-285750" algn="just">
              <a:lnSpc>
                <a:spcPct val="150000"/>
              </a:lnSpc>
              <a:buFont typeface="Arial" panose="020B0604020202020204" pitchFamily="34" charset="0"/>
              <a:buChar char="•"/>
            </a:pPr>
            <a:r>
              <a:rPr lang="es-ES" sz="1400" b="1" dirty="0">
                <a:latin typeface="Work Sans Light" pitchFamily="2" charset="77"/>
              </a:rPr>
              <a:t>Formato:</a:t>
            </a:r>
            <a:r>
              <a:rPr lang="es-ES" sz="1400" dirty="0">
                <a:latin typeface="Work Sans Light" pitchFamily="2" charset="77"/>
              </a:rPr>
              <a:t> PDF</a:t>
            </a:r>
          </a:p>
          <a:p>
            <a:pPr marL="285750" indent="-285750" algn="just">
              <a:lnSpc>
                <a:spcPct val="150000"/>
              </a:lnSpc>
              <a:buFont typeface="Arial" panose="020B0604020202020204" pitchFamily="34" charset="0"/>
              <a:buChar char="•"/>
            </a:pPr>
            <a:r>
              <a:rPr lang="es-ES" sz="1400" b="1" dirty="0">
                <a:latin typeface="Work Sans Light" pitchFamily="2" charset="77"/>
              </a:rPr>
              <a:t>Para hacer el envío de la evidencia </a:t>
            </a:r>
            <a:r>
              <a:rPr lang="es-ES" sz="1400" dirty="0">
                <a:latin typeface="Work Sans Light" pitchFamily="2" charset="77"/>
              </a:rPr>
              <a:t>remítase al área de la actividad correspondiente y acceda al espacio</a:t>
            </a:r>
            <a:r>
              <a:rPr lang="es-ES" sz="1400" b="1" dirty="0">
                <a:latin typeface="Work Sans Light" pitchFamily="2" charset="77"/>
              </a:rPr>
              <a:t> documento identificando la metodología para el proyecto de desarrollo de software. GA1-220501093-AA1-EV04. </a:t>
            </a:r>
          </a:p>
        </p:txBody>
      </p:sp>
    </p:spTree>
    <p:extLst>
      <p:ext uri="{BB962C8B-B14F-4D97-AF65-F5344CB8AC3E}">
        <p14:creationId xmlns:p14="http://schemas.microsoft.com/office/powerpoint/2010/main" val="1957782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4626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1FEF253-53C4-B5FA-07C7-0B039B14F52F}"/>
              </a:ext>
            </a:extLst>
          </p:cNvPr>
          <p:cNvSpPr txBox="1"/>
          <p:nvPr/>
        </p:nvSpPr>
        <p:spPr>
          <a:xfrm>
            <a:off x="4664579" y="2238946"/>
            <a:ext cx="2862841"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6000" b="1" u="none" strike="noStrike" kern="1200" cap="none" spc="0" normalizeH="0" baseline="0" noProof="0" dirty="0">
                <a:ln>
                  <a:noFill/>
                </a:ln>
                <a:solidFill>
                  <a:srgbClr val="4D4D4C"/>
                </a:solidFill>
                <a:effectLst/>
                <a:uLnTx/>
                <a:uFillTx/>
                <a:latin typeface="WORK SANS BOLD ROMAN" pitchFamily="2" charset="77"/>
              </a:rPr>
              <a:t>Agenda</a:t>
            </a:r>
            <a:endParaRPr kumimoji="0" lang="es-CO" sz="7200" b="1" u="none" strike="noStrike" kern="1200" cap="none" spc="0" normalizeH="0" baseline="0" noProof="0" dirty="0">
              <a:ln>
                <a:noFill/>
              </a:ln>
              <a:solidFill>
                <a:srgbClr val="4D4D4C"/>
              </a:solidFill>
              <a:effectLst/>
              <a:uLnTx/>
              <a:uFillTx/>
              <a:latin typeface="WORK SANS BOLD ROMAN" pitchFamily="2" charset="77"/>
            </a:endParaRPr>
          </a:p>
        </p:txBody>
      </p:sp>
      <p:cxnSp>
        <p:nvCxnSpPr>
          <p:cNvPr id="3" name="Conector recto 2">
            <a:extLst>
              <a:ext uri="{FF2B5EF4-FFF2-40B4-BE49-F238E27FC236}">
                <a16:creationId xmlns:a16="http://schemas.microsoft.com/office/drawing/2014/main" id="{AE0C963B-97B4-4F66-1B49-0B47BC7F0F1A}"/>
              </a:ext>
            </a:extLst>
          </p:cNvPr>
          <p:cNvCxnSpPr>
            <a:cxnSpLocks/>
          </p:cNvCxnSpPr>
          <p:nvPr/>
        </p:nvCxnSpPr>
        <p:spPr>
          <a:xfrm>
            <a:off x="4972228" y="3324314"/>
            <a:ext cx="2247544" cy="0"/>
          </a:xfrm>
          <a:prstGeom prst="line">
            <a:avLst/>
          </a:prstGeom>
          <a:ln w="12700">
            <a:solidFill>
              <a:srgbClr val="38AA00"/>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9388A4DF-720D-E501-986E-D50B788D2F61}"/>
              </a:ext>
            </a:extLst>
          </p:cNvPr>
          <p:cNvSpPr txBox="1"/>
          <p:nvPr/>
        </p:nvSpPr>
        <p:spPr>
          <a:xfrm>
            <a:off x="4743719" y="3432127"/>
            <a:ext cx="6759167" cy="1077218"/>
          </a:xfrm>
          <a:prstGeom prst="rect">
            <a:avLst/>
          </a:prstGeom>
          <a:noFill/>
        </p:spPr>
        <p:txBody>
          <a:bodyPr wrap="square" rtlCol="0">
            <a:spAutoFit/>
          </a:bodyPr>
          <a:lstStyle/>
          <a:p>
            <a:pPr marL="285750" indent="-285750">
              <a:buFont typeface="Arial" panose="020B0604020202020204" pitchFamily="34" charset="0"/>
              <a:buChar char="•"/>
            </a:pPr>
            <a:r>
              <a:rPr lang="es-ES" sz="1600" dirty="0">
                <a:latin typeface="Work Sans Light" pitchFamily="2" charset="77"/>
              </a:rPr>
              <a:t>Saludo</a:t>
            </a:r>
          </a:p>
          <a:p>
            <a:pPr marL="285750" indent="-285750">
              <a:buFont typeface="Arial" panose="020B0604020202020204" pitchFamily="34" charset="0"/>
              <a:buChar char="•"/>
            </a:pPr>
            <a:r>
              <a:rPr lang="es-ES" sz="1600" dirty="0">
                <a:latin typeface="Work Sans Light" pitchFamily="2" charset="77"/>
              </a:rPr>
              <a:t>Metodologías del proceso de desarrollo de software.</a:t>
            </a:r>
          </a:p>
          <a:p>
            <a:pPr marL="285750" indent="-285750">
              <a:buFont typeface="Arial" panose="020B0604020202020204" pitchFamily="34" charset="0"/>
              <a:buChar char="•"/>
            </a:pPr>
            <a:r>
              <a:rPr lang="es-ES" sz="1600" dirty="0">
                <a:latin typeface="Work Sans Light" pitchFamily="2" charset="77"/>
              </a:rPr>
              <a:t>Evidencias de la semana </a:t>
            </a:r>
          </a:p>
          <a:p>
            <a:pPr marL="285750" indent="-285750">
              <a:buFont typeface="Arial" panose="020B0604020202020204" pitchFamily="34" charset="0"/>
              <a:buChar char="•"/>
            </a:pPr>
            <a:r>
              <a:rPr lang="es-ES" sz="1600" dirty="0">
                <a:latin typeface="Work Sans Light" pitchFamily="2" charset="77"/>
              </a:rPr>
              <a:t>Compromisos</a:t>
            </a:r>
            <a:endParaRPr lang="es-CO" sz="1600" dirty="0">
              <a:latin typeface="Work Sans Light" pitchFamily="2" charset="77"/>
            </a:endParaRPr>
          </a:p>
        </p:txBody>
      </p:sp>
    </p:spTree>
    <p:extLst>
      <p:ext uri="{BB962C8B-B14F-4D97-AF65-F5344CB8AC3E}">
        <p14:creationId xmlns:p14="http://schemas.microsoft.com/office/powerpoint/2010/main" val="1971142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Evidencias</a:t>
            </a:r>
            <a:r>
              <a:rPr kumimoji="0" lang="es-ES" sz="3600" b="1" u="none" strike="noStrike" kern="1200" cap="none" spc="0" normalizeH="0" baseline="0" noProof="0" dirty="0">
                <a:ln>
                  <a:noFill/>
                </a:ln>
                <a:solidFill>
                  <a:prstClr val="white"/>
                </a:solidFill>
                <a:effectLst/>
                <a:uLnTx/>
                <a:uFillTx/>
                <a:latin typeface="WORK SANS BOLD ROMAN" pitchFamily="2" charset="77"/>
              </a:rPr>
              <a:t> de la semana</a:t>
            </a:r>
            <a:endParaRPr lang="es-CO" sz="3600" b="1" dirty="0">
              <a:solidFill>
                <a:prstClr val="white"/>
              </a:solidFill>
              <a:latin typeface="WORK SANS BOLD ROMAN" pitchFamily="2" charset="77"/>
            </a:endParaRPr>
          </a:p>
        </p:txBody>
      </p:sp>
      <p:sp>
        <p:nvSpPr>
          <p:cNvPr id="2" name="CuadroTexto 1">
            <a:extLst>
              <a:ext uri="{FF2B5EF4-FFF2-40B4-BE49-F238E27FC236}">
                <a16:creationId xmlns:a16="http://schemas.microsoft.com/office/drawing/2014/main" id="{B9A0E59E-A17E-42FD-5E0D-F30AE73B271F}"/>
              </a:ext>
            </a:extLst>
          </p:cNvPr>
          <p:cNvSpPr txBox="1"/>
          <p:nvPr/>
        </p:nvSpPr>
        <p:spPr>
          <a:xfrm>
            <a:off x="456236" y="2505130"/>
            <a:ext cx="11171657" cy="3005695"/>
          </a:xfrm>
          <a:prstGeom prst="rect">
            <a:avLst/>
          </a:prstGeom>
          <a:noFill/>
        </p:spPr>
        <p:txBody>
          <a:bodyPr wrap="square">
            <a:spAutoFit/>
          </a:bodyPr>
          <a:lstStyle/>
          <a:p>
            <a:pPr marL="342900" indent="-342900" algn="just">
              <a:lnSpc>
                <a:spcPct val="150000"/>
              </a:lnSpc>
              <a:buFont typeface="+mj-lt"/>
              <a:buAutoNum type="arabicPeriod"/>
            </a:pPr>
            <a:r>
              <a:rPr lang="es-ES" sz="1600" b="1" dirty="0">
                <a:latin typeface="Work Sans Light" pitchFamily="2" charset="77"/>
              </a:rPr>
              <a:t>Evidencia conocimiento</a:t>
            </a:r>
            <a:r>
              <a:rPr lang="es-ES" sz="1600" dirty="0">
                <a:latin typeface="Work Sans Light" pitchFamily="2" charset="77"/>
              </a:rPr>
              <a:t>: GA1-220501093-AA1-EV01 taller sobre metodologías de desarrollo de software. </a:t>
            </a:r>
          </a:p>
          <a:p>
            <a:pPr marL="342900" indent="-342900" algn="just">
              <a:lnSpc>
                <a:spcPct val="150000"/>
              </a:lnSpc>
              <a:buFont typeface="+mj-lt"/>
              <a:buAutoNum type="arabicPeriod"/>
            </a:pPr>
            <a:r>
              <a:rPr lang="es-ES" sz="1600" b="1" dirty="0">
                <a:latin typeface="Work Sans Light" pitchFamily="2" charset="77"/>
              </a:rPr>
              <a:t>Evidencia conocimiento</a:t>
            </a:r>
            <a:r>
              <a:rPr lang="es-ES" sz="1600" dirty="0">
                <a:latin typeface="Work Sans Light" pitchFamily="2" charset="77"/>
              </a:rPr>
              <a:t>: GA1-220501093-AA1-EV02 infografía sobre metodologías de desarrollo de software.</a:t>
            </a:r>
          </a:p>
          <a:p>
            <a:pPr marL="342900" indent="-342900" algn="just">
              <a:lnSpc>
                <a:spcPct val="150000"/>
              </a:lnSpc>
              <a:buFont typeface="+mj-lt"/>
              <a:buAutoNum type="arabicPeriod"/>
            </a:pPr>
            <a:r>
              <a:rPr lang="es-CO" sz="1600" b="1" dirty="0">
                <a:latin typeface="Work Sans Light" pitchFamily="2" charset="77"/>
              </a:rPr>
              <a:t>Evidencia de desempeño: </a:t>
            </a:r>
            <a:r>
              <a:rPr lang="es-ES" sz="1600" dirty="0">
                <a:latin typeface="Work Sans Light" pitchFamily="2" charset="77"/>
              </a:rPr>
              <a:t>GA1-220501093-AA1-EV03 Foro. Especificación de la metodología a aplicar</a:t>
            </a:r>
          </a:p>
          <a:p>
            <a:pPr marL="342900" indent="-342900" algn="just">
              <a:lnSpc>
                <a:spcPct val="150000"/>
              </a:lnSpc>
              <a:buFont typeface="+mj-lt"/>
              <a:buAutoNum type="arabicPeriod"/>
            </a:pPr>
            <a:r>
              <a:rPr lang="es-CO" sz="1600" b="1" dirty="0">
                <a:latin typeface="Work Sans Light" pitchFamily="2" charset="77"/>
              </a:rPr>
              <a:t>Evidencia de producto: </a:t>
            </a:r>
            <a:r>
              <a:rPr lang="es-ES" sz="1600" dirty="0">
                <a:latin typeface="Work Sans Light" pitchFamily="2" charset="77"/>
              </a:rPr>
              <a:t>GA1-220501093-AA1-EV04 documento identificando la metodología para el proyecto de desarrollo de software</a:t>
            </a:r>
          </a:p>
          <a:p>
            <a:pPr marL="342900" indent="-342900" algn="just">
              <a:lnSpc>
                <a:spcPct val="150000"/>
              </a:lnSpc>
              <a:buFont typeface="+mj-lt"/>
              <a:buAutoNum type="arabicPeriod"/>
            </a:pPr>
            <a:endParaRPr lang="es-ES" sz="1600" dirty="0">
              <a:latin typeface="Work Sans Light" pitchFamily="2" charset="77"/>
            </a:endParaRPr>
          </a:p>
          <a:p>
            <a:pPr algn="just">
              <a:lnSpc>
                <a:spcPct val="150000"/>
              </a:lnSpc>
            </a:pPr>
            <a:r>
              <a:rPr lang="es-ES" sz="1600" b="1" dirty="0">
                <a:latin typeface="Work Sans Light" pitchFamily="2" charset="77"/>
              </a:rPr>
              <a:t>Material de formación: </a:t>
            </a:r>
            <a:r>
              <a:rPr lang="es-ES" sz="1600" dirty="0">
                <a:latin typeface="Work Sans Light" pitchFamily="2" charset="77"/>
              </a:rPr>
              <a:t>para el desarrollo de esta actividad es importante la lectura y análisis del material de formación</a:t>
            </a:r>
            <a:r>
              <a:rPr lang="es-ES" sz="1600" b="1" dirty="0">
                <a:latin typeface="Work Sans Light" pitchFamily="2" charset="77"/>
              </a:rPr>
              <a:t>: </a:t>
            </a:r>
            <a:r>
              <a:rPr lang="es-CO" sz="1600" b="1" dirty="0">
                <a:latin typeface="Work Sans Light" pitchFamily="2" charset="77"/>
              </a:rPr>
              <a:t>“</a:t>
            </a:r>
            <a:r>
              <a:rPr lang="es-ES" sz="1600" b="1" dirty="0">
                <a:latin typeface="Work Sans Light" pitchFamily="2" charset="77"/>
              </a:rPr>
              <a:t>Metodologías de desarrollo de software</a:t>
            </a:r>
            <a:r>
              <a:rPr lang="es-CO" sz="1600" b="1" dirty="0">
                <a:latin typeface="Work Sans Light" pitchFamily="2" charset="77"/>
              </a:rPr>
              <a:t>”</a:t>
            </a:r>
          </a:p>
        </p:txBody>
      </p:sp>
    </p:spTree>
    <p:extLst>
      <p:ext uri="{BB962C8B-B14F-4D97-AF65-F5344CB8AC3E}">
        <p14:creationId xmlns:p14="http://schemas.microsoft.com/office/powerpoint/2010/main" val="61853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s-ES" sz="3600" b="1" dirty="0">
                <a:solidFill>
                  <a:prstClr val="white"/>
                </a:solidFill>
                <a:latin typeface="WORK SANS BOLD ROMAN" pitchFamily="2" charset="77"/>
              </a:rPr>
              <a:t>Metodologías de desarrollo de software</a:t>
            </a:r>
            <a:endParaRPr lang="es-CO" sz="3600" b="1" dirty="0">
              <a:solidFill>
                <a:prstClr val="white"/>
              </a:solidFill>
              <a:latin typeface="WORK SANS BOLD ROMAN" pitchFamily="2" charset="77"/>
            </a:endParaRPr>
          </a:p>
        </p:txBody>
      </p:sp>
      <p:sp>
        <p:nvSpPr>
          <p:cNvPr id="6" name="TextBox 5">
            <a:extLst>
              <a:ext uri="{FF2B5EF4-FFF2-40B4-BE49-F238E27FC236}">
                <a16:creationId xmlns:a16="http://schemas.microsoft.com/office/drawing/2014/main" id="{15D318A7-2619-8498-0187-DF429C639898}"/>
              </a:ext>
            </a:extLst>
          </p:cNvPr>
          <p:cNvSpPr txBox="1"/>
          <p:nvPr/>
        </p:nvSpPr>
        <p:spPr>
          <a:xfrm>
            <a:off x="949509" y="6476492"/>
            <a:ext cx="6090119" cy="246221"/>
          </a:xfrm>
          <a:prstGeom prst="rect">
            <a:avLst/>
          </a:prstGeom>
          <a:noFill/>
        </p:spPr>
        <p:txBody>
          <a:bodyPr wrap="square">
            <a:spAutoFit/>
          </a:bodyPr>
          <a:lstStyle/>
          <a:p>
            <a:r>
              <a:rPr lang="es-CO" sz="1000" dirty="0">
                <a:latin typeface="Work Sans Light" pitchFamily="2" charset="77"/>
              </a:rPr>
              <a:t>https://www.santanderopenacademy.com/es/blog/metodologias-desarrollo-software.html</a:t>
            </a:r>
          </a:p>
        </p:txBody>
      </p:sp>
      <p:pic>
        <p:nvPicPr>
          <p:cNvPr id="1026" name="Picture 2" descr="Metodologías de desarrollo software | Blog Santander Open Academy">
            <a:extLst>
              <a:ext uri="{FF2B5EF4-FFF2-40B4-BE49-F238E27FC236}">
                <a16:creationId xmlns:a16="http://schemas.microsoft.com/office/drawing/2014/main" id="{4CC59A39-D92F-D4F6-D144-DDB7EA8BCC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864" y="1841680"/>
            <a:ext cx="5616491" cy="463481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18EC186-3503-F172-8F36-CC2BC7EBE7CA}"/>
              </a:ext>
            </a:extLst>
          </p:cNvPr>
          <p:cNvSpPr txBox="1"/>
          <p:nvPr/>
        </p:nvSpPr>
        <p:spPr>
          <a:xfrm>
            <a:off x="7039628" y="2437099"/>
            <a:ext cx="3917795" cy="3139321"/>
          </a:xfrm>
          <a:prstGeom prst="rect">
            <a:avLst/>
          </a:prstGeom>
          <a:noFill/>
        </p:spPr>
        <p:txBody>
          <a:bodyPr wrap="square">
            <a:spAutoFit/>
          </a:bodyPr>
          <a:lstStyle/>
          <a:p>
            <a:r>
              <a:rPr lang="es-ES" dirty="0">
                <a:latin typeface="Work Sans Light" pitchFamily="2" charset="77"/>
              </a:rPr>
              <a:t>Las metodologías de desarrollo de software son un conjunto de técnicas y métodos organizativos que se aplican para diseñar soluciones de software informático. El objetivo de las distintas metodologías es el de intentar organizar los equipos de trabajo para que estos desarrollen las funciones de un programa de la mejor manera posible.</a:t>
            </a:r>
            <a:endParaRPr lang="es-CO" dirty="0">
              <a:latin typeface="Work Sans Light" pitchFamily="2" charset="77"/>
            </a:endParaRPr>
          </a:p>
        </p:txBody>
      </p:sp>
    </p:spTree>
    <p:extLst>
      <p:ext uri="{BB962C8B-B14F-4D97-AF65-F5344CB8AC3E}">
        <p14:creationId xmlns:p14="http://schemas.microsoft.com/office/powerpoint/2010/main" val="2624749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s-ES" sz="3600" b="1" dirty="0">
                <a:solidFill>
                  <a:prstClr val="white"/>
                </a:solidFill>
                <a:latin typeface="WORK SANS BOLD ROMAN" pitchFamily="2" charset="77"/>
              </a:rPr>
              <a:t>Metodologías de desarrollo de software</a:t>
            </a:r>
            <a:endParaRPr lang="es-CO" sz="3600" b="1" dirty="0">
              <a:solidFill>
                <a:prstClr val="white"/>
              </a:solidFill>
              <a:latin typeface="WORK SANS BOLD ROMAN" pitchFamily="2" charset="77"/>
            </a:endParaRPr>
          </a:p>
        </p:txBody>
      </p:sp>
      <p:sp>
        <p:nvSpPr>
          <p:cNvPr id="6" name="TextBox 5">
            <a:extLst>
              <a:ext uri="{FF2B5EF4-FFF2-40B4-BE49-F238E27FC236}">
                <a16:creationId xmlns:a16="http://schemas.microsoft.com/office/drawing/2014/main" id="{15D318A7-2619-8498-0187-DF429C639898}"/>
              </a:ext>
            </a:extLst>
          </p:cNvPr>
          <p:cNvSpPr txBox="1"/>
          <p:nvPr/>
        </p:nvSpPr>
        <p:spPr>
          <a:xfrm>
            <a:off x="2811612" y="6520822"/>
            <a:ext cx="6568776" cy="246221"/>
          </a:xfrm>
          <a:prstGeom prst="rect">
            <a:avLst/>
          </a:prstGeom>
          <a:noFill/>
        </p:spPr>
        <p:txBody>
          <a:bodyPr wrap="square">
            <a:spAutoFit/>
          </a:bodyPr>
          <a:lstStyle/>
          <a:p>
            <a:r>
              <a:rPr lang="es-CO" sz="1000" dirty="0">
                <a:latin typeface="Work Sans Light" pitchFamily="2" charset="77"/>
              </a:rPr>
              <a:t>https://emprendecontuweb.com/cuales-son-las-metodologias-de-desarrollo-de-software-mas-eficaces/</a:t>
            </a:r>
          </a:p>
        </p:txBody>
      </p:sp>
      <p:pic>
        <p:nvPicPr>
          <p:cNvPr id="2" name="Picture 2" descr="Cuáles son las metodologías de desarrollo de software más eficaces? |  Emprende con tu web">
            <a:extLst>
              <a:ext uri="{FF2B5EF4-FFF2-40B4-BE49-F238E27FC236}">
                <a16:creationId xmlns:a16="http://schemas.microsoft.com/office/drawing/2014/main" id="{5F5976F8-1E27-6E26-C065-329313670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225" y="1372353"/>
            <a:ext cx="859155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898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226259"/>
            <a:ext cx="10569573"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150000"/>
              </a:lnSpc>
              <a:buFont typeface="+mj-lt"/>
              <a:buAutoNum type="arabicPeriod"/>
            </a:pPr>
            <a:r>
              <a:rPr lang="es-ES" sz="1800" b="1" dirty="0">
                <a:solidFill>
                  <a:schemeClr val="bg1"/>
                </a:solidFill>
                <a:latin typeface="Work Sans Light" pitchFamily="2" charset="77"/>
              </a:rPr>
              <a:t>Evidencia conocimiento: GA1-220501093-AA1-EV01 taller sobre metodologías de desarrollo de software</a:t>
            </a:r>
          </a:p>
        </p:txBody>
      </p:sp>
      <p:sp>
        <p:nvSpPr>
          <p:cNvPr id="2" name="CuadroTexto 1">
            <a:extLst>
              <a:ext uri="{FF2B5EF4-FFF2-40B4-BE49-F238E27FC236}">
                <a16:creationId xmlns:a16="http://schemas.microsoft.com/office/drawing/2014/main" id="{05C91B34-A9AF-EE63-68C6-548DAAE8E80E}"/>
              </a:ext>
            </a:extLst>
          </p:cNvPr>
          <p:cNvSpPr txBox="1"/>
          <p:nvPr/>
        </p:nvSpPr>
        <p:spPr>
          <a:xfrm>
            <a:off x="456236" y="1566280"/>
            <a:ext cx="11192425" cy="4857484"/>
          </a:xfrm>
          <a:prstGeom prst="rect">
            <a:avLst/>
          </a:prstGeom>
          <a:noFill/>
        </p:spPr>
        <p:txBody>
          <a:bodyPr wrap="square">
            <a:spAutoFit/>
          </a:bodyPr>
          <a:lstStyle/>
          <a:p>
            <a:pPr algn="just">
              <a:lnSpc>
                <a:spcPct val="150000"/>
              </a:lnSpc>
            </a:pPr>
            <a:r>
              <a:rPr lang="es-ES" sz="1500" dirty="0">
                <a:latin typeface="Work Sans Light" pitchFamily="2" charset="77"/>
              </a:rPr>
              <a:t>Las metodologías de desarrollo son indispensables en los grupos de trabajo y organizaciones relacionadas con la industria de software, partiendo de la información abordada en este componente desarrollar el taller sobre metodologías de desarrollo de software propuesto.</a:t>
            </a:r>
          </a:p>
          <a:p>
            <a:pPr algn="just">
              <a:lnSpc>
                <a:spcPct val="150000"/>
              </a:lnSpc>
            </a:pPr>
            <a:endParaRPr lang="es-ES" sz="1500" dirty="0">
              <a:latin typeface="Work Sans Light" pitchFamily="2" charset="77"/>
            </a:endParaRPr>
          </a:p>
          <a:p>
            <a:pPr algn="just">
              <a:lnSpc>
                <a:spcPct val="150000"/>
              </a:lnSpc>
            </a:pPr>
            <a:r>
              <a:rPr lang="es-ES" sz="1500" b="1" dirty="0">
                <a:latin typeface="Work Sans Light" pitchFamily="2" charset="77"/>
              </a:rPr>
              <a:t>Elementos a tener en cuenta en el documento: </a:t>
            </a:r>
          </a:p>
          <a:p>
            <a:pPr marL="285750" indent="-285750" algn="just">
              <a:lnSpc>
                <a:spcPct val="150000"/>
              </a:lnSpc>
              <a:buFont typeface="Arial" panose="020B0604020202020204" pitchFamily="34" charset="0"/>
              <a:buChar char="•"/>
            </a:pPr>
            <a:r>
              <a:rPr lang="es-ES" sz="1500" dirty="0">
                <a:latin typeface="Work Sans Light" pitchFamily="2" charset="77"/>
              </a:rPr>
              <a:t>Seleccionar diferentes fuentes de información relacionadas con las metodologías de desarrollo de software. </a:t>
            </a:r>
          </a:p>
          <a:p>
            <a:pPr marL="285750" indent="-285750" algn="just">
              <a:lnSpc>
                <a:spcPct val="150000"/>
              </a:lnSpc>
              <a:buFont typeface="Arial" panose="020B0604020202020204" pitchFamily="34" charset="0"/>
              <a:buChar char="•"/>
            </a:pPr>
            <a:r>
              <a:rPr lang="es-ES" sz="1500" dirty="0">
                <a:latin typeface="Work Sans Light" pitchFamily="2" charset="77"/>
              </a:rPr>
              <a:t>Detallar las características que identifican a los marcos de trabajo tradicionales y los marcos de trabajo ágiles. </a:t>
            </a:r>
          </a:p>
          <a:p>
            <a:pPr marL="285750" indent="-285750" algn="just">
              <a:lnSpc>
                <a:spcPct val="150000"/>
              </a:lnSpc>
              <a:buFont typeface="Arial" panose="020B0604020202020204" pitchFamily="34" charset="0"/>
              <a:buChar char="•"/>
            </a:pPr>
            <a:r>
              <a:rPr lang="es-ES" sz="1500" dirty="0">
                <a:latin typeface="Work Sans Light" pitchFamily="2" charset="77"/>
              </a:rPr>
              <a:t>Utilizar imágenes de construcción propia o que tengan los derechos respectivos de uso.</a:t>
            </a:r>
          </a:p>
          <a:p>
            <a:pPr algn="just">
              <a:lnSpc>
                <a:spcPct val="150000"/>
              </a:lnSpc>
            </a:pPr>
            <a:endParaRPr lang="es-ES" sz="1500" dirty="0">
              <a:latin typeface="Work Sans Light" pitchFamily="2" charset="77"/>
            </a:endParaRPr>
          </a:p>
          <a:p>
            <a:pPr>
              <a:lnSpc>
                <a:spcPct val="150000"/>
              </a:lnSpc>
            </a:pPr>
            <a:r>
              <a:rPr lang="es-ES" sz="1400" b="1" dirty="0">
                <a:latin typeface="Work Sans Light" pitchFamily="2" charset="77"/>
              </a:rPr>
              <a:t>Lineamientos generales para la entrega de la evidencia: </a:t>
            </a:r>
          </a:p>
          <a:p>
            <a:pPr marL="285750" indent="-285750" algn="just">
              <a:lnSpc>
                <a:spcPct val="150000"/>
              </a:lnSpc>
              <a:buFont typeface="Arial" panose="020B0604020202020204" pitchFamily="34" charset="0"/>
              <a:buChar char="•"/>
            </a:pPr>
            <a:r>
              <a:rPr lang="es-ES" sz="1400" b="1" dirty="0">
                <a:latin typeface="Work Sans Light" pitchFamily="2" charset="77"/>
              </a:rPr>
              <a:t>Productos para entregar</a:t>
            </a:r>
            <a:r>
              <a:rPr lang="es-ES" sz="1400" dirty="0">
                <a:latin typeface="Work Sans Light" pitchFamily="2" charset="77"/>
              </a:rPr>
              <a:t>: </a:t>
            </a:r>
            <a:r>
              <a:rPr lang="es-ES" sz="1500" dirty="0">
                <a:latin typeface="Work Sans Light" pitchFamily="2" charset="77"/>
              </a:rPr>
              <a:t>documento con el desarrollo del taller propuesto.</a:t>
            </a:r>
          </a:p>
          <a:p>
            <a:pPr marL="285750" indent="-285750" algn="just">
              <a:lnSpc>
                <a:spcPct val="150000"/>
              </a:lnSpc>
              <a:buFont typeface="Arial" panose="020B0604020202020204" pitchFamily="34" charset="0"/>
              <a:buChar char="•"/>
            </a:pPr>
            <a:r>
              <a:rPr lang="es-ES" sz="1400" b="1" dirty="0">
                <a:latin typeface="Work Sans Light" pitchFamily="2" charset="77"/>
              </a:rPr>
              <a:t>Formato:</a:t>
            </a:r>
            <a:r>
              <a:rPr lang="es-ES" sz="1400" dirty="0">
                <a:latin typeface="Work Sans Light" pitchFamily="2" charset="77"/>
              </a:rPr>
              <a:t> PDF</a:t>
            </a:r>
          </a:p>
          <a:p>
            <a:pPr marL="285750" indent="-285750" algn="just">
              <a:lnSpc>
                <a:spcPct val="150000"/>
              </a:lnSpc>
              <a:buFont typeface="Arial" panose="020B0604020202020204" pitchFamily="34" charset="0"/>
              <a:buChar char="•"/>
            </a:pPr>
            <a:r>
              <a:rPr lang="es-ES" sz="1400" b="1" dirty="0">
                <a:latin typeface="Work Sans Light" pitchFamily="2" charset="77"/>
              </a:rPr>
              <a:t>Para hacer el envío de la evidencia </a:t>
            </a:r>
            <a:r>
              <a:rPr lang="es-ES" sz="1400" dirty="0">
                <a:latin typeface="Work Sans Light" pitchFamily="2" charset="77"/>
              </a:rPr>
              <a:t>remítase al área de la actividad correspondiente y acceda al espacio</a:t>
            </a:r>
            <a:r>
              <a:rPr lang="es-ES" sz="1400" b="1" dirty="0">
                <a:latin typeface="Work Sans Light" pitchFamily="2" charset="77"/>
              </a:rPr>
              <a:t> taller sobre metodologías de desarrollo de software. GA1-220501093AA1-EV01. </a:t>
            </a:r>
          </a:p>
        </p:txBody>
      </p:sp>
    </p:spTree>
    <p:extLst>
      <p:ext uri="{BB962C8B-B14F-4D97-AF65-F5344CB8AC3E}">
        <p14:creationId xmlns:p14="http://schemas.microsoft.com/office/powerpoint/2010/main" val="2543653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226259"/>
            <a:ext cx="10569573"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pPr>
            <a:r>
              <a:rPr lang="es-ES" sz="1800" b="1" dirty="0">
                <a:solidFill>
                  <a:schemeClr val="bg1"/>
                </a:solidFill>
                <a:latin typeface="Work Sans Light" pitchFamily="2" charset="77"/>
              </a:rPr>
              <a:t>2. Evidencia conocimiento: GA1-220501093-AA1-EV02 infografía sobre metodologías de desarrollo de software</a:t>
            </a:r>
          </a:p>
        </p:txBody>
      </p:sp>
      <p:sp>
        <p:nvSpPr>
          <p:cNvPr id="2" name="CuadroTexto 1">
            <a:extLst>
              <a:ext uri="{FF2B5EF4-FFF2-40B4-BE49-F238E27FC236}">
                <a16:creationId xmlns:a16="http://schemas.microsoft.com/office/drawing/2014/main" id="{05C91B34-A9AF-EE63-68C6-548DAAE8E80E}"/>
              </a:ext>
            </a:extLst>
          </p:cNvPr>
          <p:cNvSpPr txBox="1"/>
          <p:nvPr/>
        </p:nvSpPr>
        <p:spPr>
          <a:xfrm>
            <a:off x="456236" y="1454770"/>
            <a:ext cx="11192425" cy="5249899"/>
          </a:xfrm>
          <a:prstGeom prst="rect">
            <a:avLst/>
          </a:prstGeom>
          <a:noFill/>
        </p:spPr>
        <p:txBody>
          <a:bodyPr wrap="square">
            <a:spAutoFit/>
          </a:bodyPr>
          <a:lstStyle/>
          <a:p>
            <a:pPr algn="just">
              <a:lnSpc>
                <a:spcPct val="150000"/>
              </a:lnSpc>
            </a:pPr>
            <a:r>
              <a:rPr lang="es-ES" sz="1500" dirty="0">
                <a:latin typeface="Work Sans Light" pitchFamily="2" charset="77"/>
              </a:rPr>
              <a:t>Realizar una investigación corta profundizando en las metodologías de desarrollo de software que existen en la industrial y a partir de esta investigación construir una infografía en la que se resuman las principales características, ventajas y desventajas de 3 marcos de trabajo ágiles y tres marcos de trabajo tradicionales.</a:t>
            </a:r>
          </a:p>
          <a:p>
            <a:pPr algn="just">
              <a:lnSpc>
                <a:spcPct val="150000"/>
              </a:lnSpc>
            </a:pPr>
            <a:endParaRPr lang="es-ES" sz="1500" dirty="0">
              <a:latin typeface="Work Sans Light" pitchFamily="2" charset="77"/>
            </a:endParaRPr>
          </a:p>
          <a:p>
            <a:pPr algn="just">
              <a:lnSpc>
                <a:spcPct val="150000"/>
              </a:lnSpc>
            </a:pPr>
            <a:r>
              <a:rPr lang="es-ES" sz="1500" b="1" dirty="0">
                <a:latin typeface="Work Sans Light" pitchFamily="2" charset="77"/>
              </a:rPr>
              <a:t>Elementos a tener en cuenta en la infografía: </a:t>
            </a:r>
          </a:p>
          <a:p>
            <a:pPr marL="285750" indent="-285750" algn="just">
              <a:lnSpc>
                <a:spcPct val="150000"/>
              </a:lnSpc>
              <a:buFont typeface="Arial" panose="020B0604020202020204" pitchFamily="34" charset="0"/>
              <a:buChar char="•"/>
            </a:pPr>
            <a:r>
              <a:rPr lang="es-ES" sz="1500" dirty="0">
                <a:latin typeface="Work Sans Light" pitchFamily="2" charset="77"/>
              </a:rPr>
              <a:t>Debe incluir tres marcos de trabajo ágiles y tres marcos de trabajo tradicionales.</a:t>
            </a:r>
          </a:p>
          <a:p>
            <a:pPr marL="285750" indent="-285750" algn="just">
              <a:lnSpc>
                <a:spcPct val="150000"/>
              </a:lnSpc>
              <a:buFont typeface="Arial" panose="020B0604020202020204" pitchFamily="34" charset="0"/>
              <a:buChar char="•"/>
            </a:pPr>
            <a:r>
              <a:rPr lang="es-ES" sz="1500" dirty="0">
                <a:latin typeface="Work Sans Light" pitchFamily="2" charset="77"/>
              </a:rPr>
              <a:t>Debe incluir un marco de trabajo tradicional y un marco de trabajo ágil que no se haya desarrollado durante el componente formativo 6. </a:t>
            </a:r>
          </a:p>
          <a:p>
            <a:pPr marL="285750" indent="-285750" algn="just">
              <a:lnSpc>
                <a:spcPct val="150000"/>
              </a:lnSpc>
              <a:buFont typeface="Arial" panose="020B0604020202020204" pitchFamily="34" charset="0"/>
              <a:buChar char="•"/>
            </a:pPr>
            <a:r>
              <a:rPr lang="es-ES" sz="1500" dirty="0">
                <a:latin typeface="Work Sans Light" pitchFamily="2" charset="77"/>
              </a:rPr>
              <a:t>Utilizar imágenes de construcción propia o que tengan los derechos respectivos de uso.</a:t>
            </a:r>
          </a:p>
          <a:p>
            <a:pPr marL="285750" indent="-285750" algn="just">
              <a:lnSpc>
                <a:spcPct val="150000"/>
              </a:lnSpc>
              <a:buFont typeface="Arial" panose="020B0604020202020204" pitchFamily="34" charset="0"/>
              <a:buChar char="•"/>
            </a:pPr>
            <a:endParaRPr lang="es-ES" sz="1500" dirty="0">
              <a:latin typeface="Work Sans Light" pitchFamily="2" charset="77"/>
            </a:endParaRPr>
          </a:p>
          <a:p>
            <a:pPr>
              <a:lnSpc>
                <a:spcPct val="150000"/>
              </a:lnSpc>
            </a:pPr>
            <a:r>
              <a:rPr lang="es-ES" sz="1400" b="1" dirty="0">
                <a:latin typeface="Work Sans Light" pitchFamily="2" charset="77"/>
              </a:rPr>
              <a:t>Lineamientos generales para la entrega de la evidencia: </a:t>
            </a:r>
          </a:p>
          <a:p>
            <a:pPr marL="285750" indent="-285750" algn="just">
              <a:lnSpc>
                <a:spcPct val="150000"/>
              </a:lnSpc>
              <a:buFont typeface="Arial" panose="020B0604020202020204" pitchFamily="34" charset="0"/>
              <a:buChar char="•"/>
            </a:pPr>
            <a:r>
              <a:rPr lang="es-ES" sz="1400" b="1" dirty="0">
                <a:latin typeface="Work Sans Light" pitchFamily="2" charset="77"/>
              </a:rPr>
              <a:t>Productos para entregar</a:t>
            </a:r>
            <a:r>
              <a:rPr lang="es-ES" sz="1400" dirty="0">
                <a:latin typeface="Work Sans Light" pitchFamily="2" charset="77"/>
              </a:rPr>
              <a:t>: </a:t>
            </a:r>
            <a:r>
              <a:rPr lang="es-ES" sz="1500" dirty="0">
                <a:latin typeface="Work Sans Light" pitchFamily="2" charset="77"/>
              </a:rPr>
              <a:t>infografía sobre metodologías de desarrollo.</a:t>
            </a:r>
          </a:p>
          <a:p>
            <a:pPr marL="285750" indent="-285750" algn="just">
              <a:lnSpc>
                <a:spcPct val="150000"/>
              </a:lnSpc>
              <a:buFont typeface="Arial" panose="020B0604020202020204" pitchFamily="34" charset="0"/>
              <a:buChar char="•"/>
            </a:pPr>
            <a:r>
              <a:rPr lang="es-ES" sz="1400" b="1" dirty="0">
                <a:latin typeface="Work Sans Light" pitchFamily="2" charset="77"/>
              </a:rPr>
              <a:t>Formato:</a:t>
            </a:r>
            <a:r>
              <a:rPr lang="es-ES" sz="1400" dirty="0">
                <a:latin typeface="Work Sans Light" pitchFamily="2" charset="77"/>
              </a:rPr>
              <a:t> PDF</a:t>
            </a:r>
          </a:p>
          <a:p>
            <a:pPr marL="285750" indent="-285750" algn="just">
              <a:lnSpc>
                <a:spcPct val="150000"/>
              </a:lnSpc>
              <a:buFont typeface="Arial" panose="020B0604020202020204" pitchFamily="34" charset="0"/>
              <a:buChar char="•"/>
            </a:pPr>
            <a:r>
              <a:rPr lang="es-ES" sz="1400" b="1" dirty="0">
                <a:latin typeface="Work Sans Light" pitchFamily="2" charset="77"/>
              </a:rPr>
              <a:t>Para hacer el envío de la evidencia </a:t>
            </a:r>
            <a:r>
              <a:rPr lang="es-ES" sz="1400" dirty="0">
                <a:latin typeface="Work Sans Light" pitchFamily="2" charset="77"/>
              </a:rPr>
              <a:t>remítase al área de la actividad correspondiente y acceda al espacio</a:t>
            </a:r>
            <a:r>
              <a:rPr lang="es-ES" sz="1400" b="1" dirty="0">
                <a:latin typeface="Work Sans Light" pitchFamily="2" charset="77"/>
              </a:rPr>
              <a:t> infografía sobre metodologías de desarrollo de software. GA1-220501093AA1- EV02. </a:t>
            </a:r>
          </a:p>
        </p:txBody>
      </p:sp>
    </p:spTree>
    <p:extLst>
      <p:ext uri="{BB962C8B-B14F-4D97-AF65-F5344CB8AC3E}">
        <p14:creationId xmlns:p14="http://schemas.microsoft.com/office/powerpoint/2010/main" val="282063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s-ES" sz="3600" b="1" dirty="0">
                <a:solidFill>
                  <a:prstClr val="white"/>
                </a:solidFill>
                <a:latin typeface="WORK SANS BOLD ROMAN" pitchFamily="2" charset="77"/>
              </a:rPr>
              <a:t>Recomendaciones Infografías</a:t>
            </a:r>
            <a:endParaRPr lang="es-CO" sz="3600" b="1" dirty="0">
              <a:solidFill>
                <a:prstClr val="white"/>
              </a:solidFill>
              <a:latin typeface="WORK SANS BOLD ROMAN" pitchFamily="2" charset="77"/>
            </a:endParaRPr>
          </a:p>
        </p:txBody>
      </p:sp>
      <p:sp>
        <p:nvSpPr>
          <p:cNvPr id="6" name="TextBox 5">
            <a:extLst>
              <a:ext uri="{FF2B5EF4-FFF2-40B4-BE49-F238E27FC236}">
                <a16:creationId xmlns:a16="http://schemas.microsoft.com/office/drawing/2014/main" id="{15D318A7-2619-8498-0187-DF429C639898}"/>
              </a:ext>
            </a:extLst>
          </p:cNvPr>
          <p:cNvSpPr txBox="1"/>
          <p:nvPr/>
        </p:nvSpPr>
        <p:spPr>
          <a:xfrm>
            <a:off x="2018716" y="5879101"/>
            <a:ext cx="3287954" cy="246221"/>
          </a:xfrm>
          <a:prstGeom prst="rect">
            <a:avLst/>
          </a:prstGeom>
          <a:noFill/>
        </p:spPr>
        <p:txBody>
          <a:bodyPr wrap="square">
            <a:spAutoFit/>
          </a:bodyPr>
          <a:lstStyle/>
          <a:p>
            <a:r>
              <a:rPr lang="es-CO" sz="1000" dirty="0">
                <a:latin typeface="Work Sans Light" pitchFamily="2" charset="77"/>
              </a:rPr>
              <a:t>https://www.canva.com/es_mx/crear/infografias/</a:t>
            </a:r>
          </a:p>
        </p:txBody>
      </p:sp>
      <p:sp>
        <p:nvSpPr>
          <p:cNvPr id="8" name="TextBox 7">
            <a:extLst>
              <a:ext uri="{FF2B5EF4-FFF2-40B4-BE49-F238E27FC236}">
                <a16:creationId xmlns:a16="http://schemas.microsoft.com/office/drawing/2014/main" id="{E18EC186-3503-F172-8F36-CC2BC7EBE7CA}"/>
              </a:ext>
            </a:extLst>
          </p:cNvPr>
          <p:cNvSpPr txBox="1"/>
          <p:nvPr/>
        </p:nvSpPr>
        <p:spPr>
          <a:xfrm>
            <a:off x="7374164" y="2569207"/>
            <a:ext cx="3917795" cy="2862322"/>
          </a:xfrm>
          <a:prstGeom prst="rect">
            <a:avLst/>
          </a:prstGeom>
          <a:noFill/>
        </p:spPr>
        <p:txBody>
          <a:bodyPr wrap="square">
            <a:spAutoFit/>
          </a:bodyPr>
          <a:lstStyle/>
          <a:p>
            <a:r>
              <a:rPr lang="es-ES" dirty="0">
                <a:latin typeface="Work Sans Light" pitchFamily="2" charset="77"/>
              </a:rPr>
              <a:t>Las mejores herramientas gratuitas para crear infografías son </a:t>
            </a:r>
            <a:r>
              <a:rPr lang="es-ES" b="1" dirty="0" err="1">
                <a:latin typeface="Work Sans Light" pitchFamily="2" charset="77"/>
              </a:rPr>
              <a:t>Canva</a:t>
            </a:r>
            <a:r>
              <a:rPr lang="es-ES" b="1" dirty="0">
                <a:latin typeface="Work Sans Light" pitchFamily="2" charset="77"/>
              </a:rPr>
              <a:t>,</a:t>
            </a:r>
            <a:r>
              <a:rPr lang="es-ES" dirty="0">
                <a:latin typeface="Work Sans Light" pitchFamily="2" charset="77"/>
              </a:rPr>
              <a:t> </a:t>
            </a:r>
            <a:r>
              <a:rPr lang="es-ES" b="1" dirty="0">
                <a:latin typeface="Work Sans Light" pitchFamily="2" charset="77"/>
              </a:rPr>
              <a:t>Piktochart, </a:t>
            </a:r>
            <a:r>
              <a:rPr lang="es-ES" b="1" dirty="0" err="1">
                <a:latin typeface="Work Sans Light" pitchFamily="2" charset="77"/>
              </a:rPr>
              <a:t>Visme</a:t>
            </a:r>
            <a:r>
              <a:rPr lang="es-ES" b="1" dirty="0">
                <a:latin typeface="Work Sans Light" pitchFamily="2" charset="77"/>
              </a:rPr>
              <a:t>, </a:t>
            </a:r>
            <a:r>
              <a:rPr lang="es-ES" b="1" dirty="0" err="1">
                <a:latin typeface="Work Sans Light" pitchFamily="2" charset="77"/>
              </a:rPr>
              <a:t>Genially</a:t>
            </a:r>
            <a:r>
              <a:rPr lang="es-ES" b="1" dirty="0">
                <a:latin typeface="Work Sans Light" pitchFamily="2" charset="77"/>
              </a:rPr>
              <a:t> y </a:t>
            </a:r>
            <a:r>
              <a:rPr lang="es-ES" b="1" dirty="0" err="1">
                <a:latin typeface="Work Sans Light" pitchFamily="2" charset="77"/>
              </a:rPr>
              <a:t>Infogram</a:t>
            </a:r>
            <a:r>
              <a:rPr lang="es-ES" b="1" dirty="0">
                <a:latin typeface="Work Sans Light" pitchFamily="2" charset="77"/>
              </a:rPr>
              <a:t>,</a:t>
            </a:r>
            <a:r>
              <a:rPr lang="es-ES" dirty="0">
                <a:latin typeface="Work Sans Light" pitchFamily="2" charset="77"/>
              </a:rPr>
              <a:t> ya que ofrecen plantillas personalizables, un editor fácil de usar y una amplia gama de recursos gráficos para crear diseños visualmente atractivos sin necesidad de experiencia previa. .</a:t>
            </a:r>
            <a:endParaRPr lang="es-CO" dirty="0">
              <a:latin typeface="Work Sans Light" pitchFamily="2" charset="77"/>
            </a:endParaRPr>
          </a:p>
        </p:txBody>
      </p:sp>
      <p:pic>
        <p:nvPicPr>
          <p:cNvPr id="2050" name="Picture 2" descr="Crea infografías gratis con nuestro programa online | Canva">
            <a:extLst>
              <a:ext uri="{FF2B5EF4-FFF2-40B4-BE49-F238E27FC236}">
                <a16:creationId xmlns:a16="http://schemas.microsoft.com/office/drawing/2014/main" id="{7DA6BF2F-97BA-3809-ACA3-FFBAAFFB8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236" y="2121635"/>
            <a:ext cx="6412915" cy="3757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0345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226259"/>
            <a:ext cx="10569573"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pPr>
            <a:r>
              <a:rPr lang="es-CO" sz="1800" b="1" dirty="0">
                <a:solidFill>
                  <a:schemeClr val="bg1"/>
                </a:solidFill>
                <a:latin typeface="Work Sans Light" pitchFamily="2" charset="77"/>
              </a:rPr>
              <a:t>3. Evidencia de desempeño: </a:t>
            </a:r>
            <a:r>
              <a:rPr lang="es-ES" sz="1800" b="1" dirty="0">
                <a:solidFill>
                  <a:schemeClr val="bg1"/>
                </a:solidFill>
                <a:latin typeface="Work Sans Light" pitchFamily="2" charset="77"/>
              </a:rPr>
              <a:t>GA1-220501093-AA1-EV03 Foro. Especificación de la metodología a aplicar</a:t>
            </a:r>
          </a:p>
        </p:txBody>
      </p:sp>
      <p:sp>
        <p:nvSpPr>
          <p:cNvPr id="2" name="CuadroTexto 1">
            <a:extLst>
              <a:ext uri="{FF2B5EF4-FFF2-40B4-BE49-F238E27FC236}">
                <a16:creationId xmlns:a16="http://schemas.microsoft.com/office/drawing/2014/main" id="{05C91B34-A9AF-EE63-68C6-548DAAE8E80E}"/>
              </a:ext>
            </a:extLst>
          </p:cNvPr>
          <p:cNvSpPr txBox="1"/>
          <p:nvPr/>
        </p:nvSpPr>
        <p:spPr>
          <a:xfrm>
            <a:off x="456236" y="1454770"/>
            <a:ext cx="11192425" cy="4926733"/>
          </a:xfrm>
          <a:prstGeom prst="rect">
            <a:avLst/>
          </a:prstGeom>
          <a:noFill/>
        </p:spPr>
        <p:txBody>
          <a:bodyPr wrap="square">
            <a:spAutoFit/>
          </a:bodyPr>
          <a:lstStyle/>
          <a:p>
            <a:pPr algn="just">
              <a:lnSpc>
                <a:spcPct val="150000"/>
              </a:lnSpc>
            </a:pPr>
            <a:r>
              <a:rPr lang="es-ES" sz="1500" dirty="0">
                <a:latin typeface="Work Sans Light" pitchFamily="2" charset="77"/>
              </a:rPr>
              <a:t>Argumentar y debatir sobre la metodología de desarrollo a aplicar en el proyecto por medio del foro dispuesto para este fin.</a:t>
            </a:r>
          </a:p>
          <a:p>
            <a:pPr algn="just">
              <a:lnSpc>
                <a:spcPct val="150000"/>
              </a:lnSpc>
            </a:pPr>
            <a:endParaRPr lang="es-ES" sz="1500" dirty="0">
              <a:latin typeface="Work Sans Light" pitchFamily="2" charset="77"/>
            </a:endParaRPr>
          </a:p>
          <a:p>
            <a:pPr algn="just">
              <a:lnSpc>
                <a:spcPct val="150000"/>
              </a:lnSpc>
            </a:pPr>
            <a:r>
              <a:rPr lang="es-ES" sz="1500" b="1" dirty="0">
                <a:latin typeface="Work Sans Light" pitchFamily="2" charset="77"/>
              </a:rPr>
              <a:t>Elementos a tener en cuenta: </a:t>
            </a:r>
          </a:p>
          <a:p>
            <a:pPr marL="285750" indent="-285750" algn="just">
              <a:lnSpc>
                <a:spcPct val="150000"/>
              </a:lnSpc>
              <a:buFont typeface="Arial" panose="020B0604020202020204" pitchFamily="34" charset="0"/>
              <a:buChar char="•"/>
            </a:pPr>
            <a:r>
              <a:rPr lang="es-ES" sz="1500" dirty="0">
                <a:latin typeface="Work Sans Light" pitchFamily="2" charset="77"/>
              </a:rPr>
              <a:t>Recuerde que toda participación en el foro debe presentar una argumentación clara, con buena ortografía. </a:t>
            </a:r>
          </a:p>
          <a:p>
            <a:pPr marL="285750" indent="-285750" algn="just">
              <a:lnSpc>
                <a:spcPct val="150000"/>
              </a:lnSpc>
              <a:buFont typeface="Arial" panose="020B0604020202020204" pitchFamily="34" charset="0"/>
              <a:buChar char="•"/>
            </a:pPr>
            <a:r>
              <a:rPr lang="es-ES" sz="1500" dirty="0">
                <a:latin typeface="Work Sans Light" pitchFamily="2" charset="77"/>
              </a:rPr>
              <a:t>Apoyar cada argumentación teniendo en cuenta los siguientes elementos de las metodologías: ○ Origen. ○ Características / Principios. ○ Elementos / Roles / Herramientas de apoyo. ○ Gráfica resumen. </a:t>
            </a:r>
          </a:p>
          <a:p>
            <a:pPr marL="285750" indent="-285750" algn="just">
              <a:lnSpc>
                <a:spcPct val="150000"/>
              </a:lnSpc>
              <a:buFont typeface="Arial" panose="020B0604020202020204" pitchFamily="34" charset="0"/>
              <a:buChar char="•"/>
            </a:pPr>
            <a:r>
              <a:rPr lang="es-ES" sz="1500" dirty="0">
                <a:latin typeface="Work Sans Light" pitchFamily="2" charset="77"/>
              </a:rPr>
              <a:t>Debe comentar las argumentaciones realizadas por otros.</a:t>
            </a:r>
          </a:p>
          <a:p>
            <a:pPr marL="285750" indent="-285750" algn="just">
              <a:lnSpc>
                <a:spcPct val="150000"/>
              </a:lnSpc>
              <a:buFont typeface="Arial" panose="020B0604020202020204" pitchFamily="34" charset="0"/>
              <a:buChar char="•"/>
            </a:pPr>
            <a:endParaRPr lang="es-ES" sz="1500" dirty="0">
              <a:latin typeface="Work Sans Light" pitchFamily="2" charset="77"/>
            </a:endParaRPr>
          </a:p>
          <a:p>
            <a:pPr>
              <a:lnSpc>
                <a:spcPct val="150000"/>
              </a:lnSpc>
            </a:pPr>
            <a:r>
              <a:rPr lang="es-ES" sz="1400" b="1" dirty="0">
                <a:latin typeface="Work Sans Light" pitchFamily="2" charset="77"/>
              </a:rPr>
              <a:t>Lineamientos generales para la entrega de la evidencia: </a:t>
            </a:r>
          </a:p>
          <a:p>
            <a:pPr marL="285750" indent="-285750" algn="just">
              <a:lnSpc>
                <a:spcPct val="150000"/>
              </a:lnSpc>
              <a:buFont typeface="Arial" panose="020B0604020202020204" pitchFamily="34" charset="0"/>
              <a:buChar char="•"/>
            </a:pPr>
            <a:r>
              <a:rPr lang="es-ES" sz="1400" b="1" dirty="0">
                <a:latin typeface="Work Sans Light" pitchFamily="2" charset="77"/>
              </a:rPr>
              <a:t>Productos para entregar</a:t>
            </a:r>
            <a:r>
              <a:rPr lang="es-ES" sz="1400" dirty="0">
                <a:latin typeface="Work Sans Light" pitchFamily="2" charset="77"/>
              </a:rPr>
              <a:t>: </a:t>
            </a:r>
            <a:r>
              <a:rPr lang="es-CO" sz="1600" dirty="0"/>
              <a:t>argumentación en el foro</a:t>
            </a:r>
            <a:r>
              <a:rPr lang="es-ES" sz="1500" dirty="0">
                <a:latin typeface="Work Sans Light" pitchFamily="2" charset="77"/>
              </a:rPr>
              <a:t>.</a:t>
            </a:r>
          </a:p>
          <a:p>
            <a:pPr marL="285750" indent="-285750" algn="just">
              <a:lnSpc>
                <a:spcPct val="150000"/>
              </a:lnSpc>
              <a:buFont typeface="Arial" panose="020B0604020202020204" pitchFamily="34" charset="0"/>
              <a:buChar char="•"/>
            </a:pPr>
            <a:r>
              <a:rPr lang="es-ES" sz="1400" b="1" dirty="0">
                <a:latin typeface="Work Sans Light" pitchFamily="2" charset="77"/>
              </a:rPr>
              <a:t>Formato:</a:t>
            </a:r>
            <a:r>
              <a:rPr lang="es-ES" sz="1400" dirty="0">
                <a:latin typeface="Work Sans Light" pitchFamily="2" charset="77"/>
              </a:rPr>
              <a:t> libre</a:t>
            </a:r>
          </a:p>
          <a:p>
            <a:pPr marL="285750" indent="-285750" algn="just">
              <a:lnSpc>
                <a:spcPct val="150000"/>
              </a:lnSpc>
              <a:buFont typeface="Arial" panose="020B0604020202020204" pitchFamily="34" charset="0"/>
              <a:buChar char="•"/>
            </a:pPr>
            <a:r>
              <a:rPr lang="es-ES" sz="1400" b="1" dirty="0">
                <a:latin typeface="Work Sans Light" pitchFamily="2" charset="77"/>
              </a:rPr>
              <a:t>Para hacer el envío de la evidencia </a:t>
            </a:r>
            <a:r>
              <a:rPr lang="es-ES" sz="1400" dirty="0">
                <a:latin typeface="Work Sans Light" pitchFamily="2" charset="77"/>
              </a:rPr>
              <a:t>remítase al área de la actividad correspondiente y acceda al espacio</a:t>
            </a:r>
            <a:r>
              <a:rPr lang="es-ES" sz="1400" b="1" dirty="0">
                <a:latin typeface="Work Sans Light" pitchFamily="2" charset="77"/>
              </a:rPr>
              <a:t> Foro. Especificación de la metodología a aplicar. GA1-220501093-AA1-EV03.</a:t>
            </a:r>
          </a:p>
        </p:txBody>
      </p:sp>
    </p:spTree>
    <p:extLst>
      <p:ext uri="{BB962C8B-B14F-4D97-AF65-F5344CB8AC3E}">
        <p14:creationId xmlns:p14="http://schemas.microsoft.com/office/powerpoint/2010/main" val="96973215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20326</TotalTime>
  <Words>952</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WORK SANS BOLD ROMAN</vt:lpstr>
      <vt:lpstr>WORK SANS BOLD ROMAN</vt:lpstr>
      <vt:lpstr>Work Sans Light</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lastModifiedBy>Tatiana Forero</cp:lastModifiedBy>
  <cp:revision>431</cp:revision>
  <dcterms:created xsi:type="dcterms:W3CDTF">2020-10-01T23:51:28Z</dcterms:created>
  <dcterms:modified xsi:type="dcterms:W3CDTF">2025-09-11T15:44:21Z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