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handoutMasterIdLst>
    <p:handoutMasterId r:id="rId12"/>
  </p:handoutMasterIdLst>
  <p:sldIdLst>
    <p:sldId id="538" r:id="rId2"/>
    <p:sldId id="535" r:id="rId3"/>
    <p:sldId id="593" r:id="rId4"/>
    <p:sldId id="602" r:id="rId5"/>
    <p:sldId id="577" r:id="rId6"/>
    <p:sldId id="604" r:id="rId7"/>
    <p:sldId id="603" r:id="rId8"/>
    <p:sldId id="605" r:id="rId9"/>
    <p:sldId id="531" r:id="rId1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95" userDrawn="1">
          <p15:clr>
            <a:srgbClr val="A4A3A4"/>
          </p15:clr>
        </p15:guide>
        <p15:guide id="2" pos="3840" userDrawn="1">
          <p15:clr>
            <a:srgbClr val="A4A3A4"/>
          </p15:clr>
        </p15:guide>
        <p15:guide id="3" orient="horz" pos="1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00"/>
    <a:srgbClr val="1F3B50"/>
    <a:srgbClr val="FFF5EA"/>
    <a:srgbClr val="4D4D4C"/>
    <a:srgbClr val="343433"/>
    <a:srgbClr val="FF6C00"/>
    <a:srgbClr val="38AA00"/>
    <a:srgbClr val="766363"/>
    <a:srgbClr val="0032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61" autoAdjust="0"/>
    <p:restoredTop sz="97242"/>
  </p:normalViewPr>
  <p:slideViewPr>
    <p:cSldViewPr snapToGrid="0">
      <p:cViewPr varScale="1">
        <p:scale>
          <a:sx n="43" d="100"/>
          <a:sy n="43" d="100"/>
        </p:scale>
        <p:origin x="72" y="690"/>
      </p:cViewPr>
      <p:guideLst>
        <p:guide orient="horz" pos="595"/>
        <p:guide pos="3840"/>
        <p:guide orient="horz" pos="187"/>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533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30/07/2025</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30/07/2025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30/07/2025</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30/07/2025</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30/07/2025</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30/07/2025</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30/07/2025</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30/07/2025</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30/07/2025</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30/07/2025</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30/07/2025</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30/07/2025</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5416207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30/07/2025</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30/07/2025</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30/07/2025</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963671" y="2171425"/>
            <a:ext cx="9757338" cy="2800767"/>
          </a:xfrm>
          <a:prstGeom prst="rect">
            <a:avLst/>
          </a:prstGeom>
          <a:noFill/>
        </p:spPr>
        <p:txBody>
          <a:bodyPr wrap="square" rtlCol="0">
            <a:spAutoFit/>
          </a:bodyPr>
          <a:lstStyle/>
          <a:p>
            <a:pPr marL="0" marR="0" lvl="0" indent="0" defTabSz="914400" rtl="0" eaLnBrk="1" fontAlgn="auto" latinLnBrk="0" hangingPunct="1">
              <a:spcBef>
                <a:spcPts val="0"/>
              </a:spcBef>
              <a:spcAft>
                <a:spcPts val="0"/>
              </a:spcAft>
              <a:buClrTx/>
              <a:buSzTx/>
              <a:buFontTx/>
              <a:buNone/>
              <a:tabLst/>
              <a:defRPr/>
            </a:pPr>
            <a:r>
              <a:rPr lang="es-CO" sz="4400" b="1" dirty="0">
                <a:solidFill>
                  <a:prstClr val="black">
                    <a:lumMod val="75000"/>
                    <a:lumOff val="25000"/>
                  </a:prstClr>
                </a:solidFill>
                <a:latin typeface="Work Sans Bold Roman" pitchFamily="2" charset="77"/>
              </a:rPr>
              <a:t>GA1-220501092-AA3</a:t>
            </a:r>
            <a:r>
              <a:rPr lang="es-ES" sz="4400" b="1" dirty="0">
                <a:solidFill>
                  <a:prstClr val="black">
                    <a:lumMod val="75000"/>
                    <a:lumOff val="25000"/>
                  </a:prstClr>
                </a:solidFill>
                <a:latin typeface="Work Sans Bold Roman" pitchFamily="2" charset="77"/>
              </a:rPr>
              <a:t>: </a:t>
            </a:r>
            <a:r>
              <a:rPr lang="es-ES" sz="4400" dirty="0">
                <a:solidFill>
                  <a:prstClr val="black">
                    <a:lumMod val="75000"/>
                    <a:lumOff val="25000"/>
                  </a:prstClr>
                </a:solidFill>
                <a:latin typeface="Work Sans Bold Roman" pitchFamily="2" charset="77"/>
              </a:rPr>
              <a:t>elaborar instrumentos de recolección de datos, de acuerdo a técnicas que permitan el procesamiento de la información.  </a:t>
            </a:r>
          </a:p>
        </p:txBody>
      </p:sp>
    </p:spTree>
    <p:extLst>
      <p:ext uri="{BB962C8B-B14F-4D97-AF65-F5344CB8AC3E}">
        <p14:creationId xmlns:p14="http://schemas.microsoft.com/office/powerpoint/2010/main" val="3409726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FEF253-53C4-B5FA-07C7-0B039B14F52F}"/>
              </a:ext>
            </a:extLst>
          </p:cNvPr>
          <p:cNvSpPr txBox="1"/>
          <p:nvPr/>
        </p:nvSpPr>
        <p:spPr>
          <a:xfrm>
            <a:off x="4664579" y="2238946"/>
            <a:ext cx="286284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6000" b="1" u="none" strike="noStrike" kern="1200" cap="none" spc="0" normalizeH="0" baseline="0" noProof="0" dirty="0">
                <a:ln>
                  <a:noFill/>
                </a:ln>
                <a:solidFill>
                  <a:srgbClr val="4D4D4C"/>
                </a:solidFill>
                <a:effectLst/>
                <a:uLnTx/>
                <a:uFillTx/>
                <a:latin typeface="WORK SANS BOLD ROMAN" pitchFamily="2" charset="77"/>
              </a:rPr>
              <a:t>Agenda</a:t>
            </a:r>
            <a:endParaRPr kumimoji="0" lang="es-CO" sz="7200" b="1" u="none" strike="noStrike" kern="1200" cap="none" spc="0" normalizeH="0" baseline="0" noProof="0" dirty="0">
              <a:ln>
                <a:noFill/>
              </a:ln>
              <a:solidFill>
                <a:srgbClr val="4D4D4C"/>
              </a:solidFill>
              <a:effectLst/>
              <a:uLnTx/>
              <a:uFillTx/>
              <a:latin typeface="WORK SANS BOLD ROMAN" pitchFamily="2" charset="77"/>
            </a:endParaRPr>
          </a:p>
        </p:txBody>
      </p:sp>
      <p:cxnSp>
        <p:nvCxnSpPr>
          <p:cNvPr id="3" name="Conector recto 2">
            <a:extLst>
              <a:ext uri="{FF2B5EF4-FFF2-40B4-BE49-F238E27FC236}">
                <a16:creationId xmlns:a16="http://schemas.microsoft.com/office/drawing/2014/main" id="{AE0C963B-97B4-4F66-1B49-0B47BC7F0F1A}"/>
              </a:ext>
            </a:extLst>
          </p:cNvPr>
          <p:cNvCxnSpPr>
            <a:cxnSpLocks/>
          </p:cNvCxnSpPr>
          <p:nvPr/>
        </p:nvCxnSpPr>
        <p:spPr>
          <a:xfrm>
            <a:off x="4972228" y="3324314"/>
            <a:ext cx="2247544"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9388A4DF-720D-E501-986E-D50B788D2F61}"/>
              </a:ext>
            </a:extLst>
          </p:cNvPr>
          <p:cNvSpPr txBox="1"/>
          <p:nvPr/>
        </p:nvSpPr>
        <p:spPr>
          <a:xfrm>
            <a:off x="4743719" y="3432127"/>
            <a:ext cx="6759167" cy="1077218"/>
          </a:xfrm>
          <a:prstGeom prst="rect">
            <a:avLst/>
          </a:prstGeom>
          <a:noFill/>
        </p:spPr>
        <p:txBody>
          <a:bodyPr wrap="square" rtlCol="0">
            <a:spAutoFit/>
          </a:bodyPr>
          <a:lstStyle/>
          <a:p>
            <a:pPr marL="285750" indent="-285750">
              <a:buFont typeface="Arial" panose="020B0604020202020204" pitchFamily="34" charset="0"/>
              <a:buChar char="•"/>
            </a:pPr>
            <a:r>
              <a:rPr lang="es-ES" sz="1600" dirty="0">
                <a:latin typeface="Work Sans Light" pitchFamily="2" charset="77"/>
              </a:rPr>
              <a:t>Saludo</a:t>
            </a:r>
          </a:p>
          <a:p>
            <a:pPr marL="285750" indent="-285750">
              <a:buFont typeface="Arial" panose="020B0604020202020204" pitchFamily="34" charset="0"/>
              <a:buChar char="•"/>
            </a:pPr>
            <a:r>
              <a:rPr lang="es-ES" sz="1600" dirty="0">
                <a:latin typeface="Work Sans Light" pitchFamily="2" charset="77"/>
              </a:rPr>
              <a:t>Instrumentos de recolección de información.</a:t>
            </a:r>
          </a:p>
          <a:p>
            <a:pPr marL="285750" indent="-285750">
              <a:buFont typeface="Arial" panose="020B0604020202020204" pitchFamily="34" charset="0"/>
              <a:buChar char="•"/>
            </a:pPr>
            <a:r>
              <a:rPr lang="es-ES" sz="1600" dirty="0">
                <a:latin typeface="Work Sans Light" pitchFamily="2" charset="77"/>
              </a:rPr>
              <a:t>Evidencias de la semana </a:t>
            </a:r>
          </a:p>
          <a:p>
            <a:pPr marL="285750" indent="-285750">
              <a:buFont typeface="Arial" panose="020B0604020202020204" pitchFamily="34" charset="0"/>
              <a:buChar char="•"/>
            </a:pPr>
            <a:r>
              <a:rPr lang="es-ES" sz="1600" dirty="0">
                <a:latin typeface="Work Sans Light" pitchFamily="2" charset="77"/>
              </a:rPr>
              <a:t>Compromisos</a:t>
            </a:r>
            <a:endParaRPr lang="es-CO" sz="1600" dirty="0">
              <a:latin typeface="Work Sans Light" pitchFamily="2" charset="77"/>
            </a:endParaRPr>
          </a:p>
        </p:txBody>
      </p:sp>
    </p:spTree>
    <p:extLst>
      <p:ext uri="{BB962C8B-B14F-4D97-AF65-F5344CB8AC3E}">
        <p14:creationId xmlns:p14="http://schemas.microsoft.com/office/powerpoint/2010/main" val="1971142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Evidencias</a:t>
            </a:r>
            <a:r>
              <a:rPr kumimoji="0" lang="es-ES" sz="3600" b="1" u="none" strike="noStrike" kern="1200" cap="none" spc="0" normalizeH="0" baseline="0" noProof="0" dirty="0">
                <a:ln>
                  <a:noFill/>
                </a:ln>
                <a:solidFill>
                  <a:prstClr val="white"/>
                </a:solidFill>
                <a:effectLst/>
                <a:uLnTx/>
                <a:uFillTx/>
                <a:latin typeface="WORK SANS BOLD ROMAN" pitchFamily="2" charset="77"/>
              </a:rPr>
              <a:t> de la semana</a:t>
            </a:r>
            <a:endParaRPr lang="es-CO" sz="3600" b="1" dirty="0">
              <a:solidFill>
                <a:prstClr val="white"/>
              </a:solidFill>
              <a:latin typeface="WORK SANS BOLD ROMAN" pitchFamily="2" charset="77"/>
            </a:endParaRPr>
          </a:p>
        </p:txBody>
      </p:sp>
      <p:sp>
        <p:nvSpPr>
          <p:cNvPr id="2" name="CuadroTexto 1">
            <a:extLst>
              <a:ext uri="{FF2B5EF4-FFF2-40B4-BE49-F238E27FC236}">
                <a16:creationId xmlns:a16="http://schemas.microsoft.com/office/drawing/2014/main" id="{B9A0E59E-A17E-42FD-5E0D-F30AE73B271F}"/>
              </a:ext>
            </a:extLst>
          </p:cNvPr>
          <p:cNvSpPr txBox="1"/>
          <p:nvPr/>
        </p:nvSpPr>
        <p:spPr>
          <a:xfrm>
            <a:off x="456236" y="2683549"/>
            <a:ext cx="11171657" cy="2267031"/>
          </a:xfrm>
          <a:prstGeom prst="rect">
            <a:avLst/>
          </a:prstGeom>
          <a:noFill/>
        </p:spPr>
        <p:txBody>
          <a:bodyPr wrap="square">
            <a:spAutoFit/>
          </a:bodyPr>
          <a:lstStyle/>
          <a:p>
            <a:pPr marL="342900" indent="-342900" algn="just">
              <a:lnSpc>
                <a:spcPct val="150000"/>
              </a:lnSpc>
              <a:buFont typeface="+mj-lt"/>
              <a:buAutoNum type="arabicPeriod"/>
            </a:pPr>
            <a:r>
              <a:rPr lang="es-ES" sz="1600" b="1" dirty="0">
                <a:latin typeface="Work Sans Light" pitchFamily="2" charset="77"/>
              </a:rPr>
              <a:t>Evidencia de desempeño</a:t>
            </a:r>
            <a:r>
              <a:rPr lang="es-ES" sz="1600" dirty="0"/>
              <a:t>: </a:t>
            </a:r>
            <a:r>
              <a:rPr lang="es-ES" sz="1600" dirty="0">
                <a:latin typeface="Work Sans Light" pitchFamily="2" charset="77"/>
              </a:rPr>
              <a:t>GA1-220501092-AA3-EV01 diseño del instrumento de recolección de información.</a:t>
            </a:r>
          </a:p>
          <a:p>
            <a:pPr marL="342900" indent="-342900" algn="just">
              <a:lnSpc>
                <a:spcPct val="150000"/>
              </a:lnSpc>
              <a:buFont typeface="+mj-lt"/>
              <a:buAutoNum type="arabicPeriod"/>
            </a:pPr>
            <a:r>
              <a:rPr lang="es-ES" sz="1600" b="1" dirty="0">
                <a:latin typeface="Work Sans Light" pitchFamily="2" charset="77"/>
              </a:rPr>
              <a:t>Evidencia de desempeño: </a:t>
            </a:r>
            <a:r>
              <a:rPr lang="es-ES" sz="1600" dirty="0">
                <a:latin typeface="Work Sans Light" pitchFamily="2" charset="77"/>
              </a:rPr>
              <a:t>GA1-220501092-AA3-EV02 formulación del proyecto de software.</a:t>
            </a:r>
          </a:p>
          <a:p>
            <a:pPr marL="342900" indent="-342900" algn="just">
              <a:lnSpc>
                <a:spcPct val="150000"/>
              </a:lnSpc>
              <a:buFont typeface="+mj-lt"/>
              <a:buAutoNum type="arabicPeriod"/>
            </a:pPr>
            <a:r>
              <a:rPr lang="es-ES" sz="1600" b="1" dirty="0">
                <a:latin typeface="Work Sans Light" pitchFamily="2" charset="77"/>
              </a:rPr>
              <a:t>Evidencia de producto: </a:t>
            </a:r>
            <a:r>
              <a:rPr lang="es-ES" sz="1600" dirty="0">
                <a:latin typeface="Work Sans Light" pitchFamily="2" charset="77"/>
              </a:rPr>
              <a:t>GA1- 220501092-AA3-EV03 formulario de recolección de información.</a:t>
            </a:r>
          </a:p>
          <a:p>
            <a:pPr marL="342900" indent="-342900" algn="just">
              <a:lnSpc>
                <a:spcPct val="150000"/>
              </a:lnSpc>
              <a:buFont typeface="+mj-lt"/>
              <a:buAutoNum type="arabicPeriod"/>
            </a:pPr>
            <a:endParaRPr lang="es-ES" sz="1600" dirty="0">
              <a:latin typeface="Work Sans Light" pitchFamily="2" charset="77"/>
            </a:endParaRPr>
          </a:p>
          <a:p>
            <a:pPr algn="just">
              <a:lnSpc>
                <a:spcPct val="150000"/>
              </a:lnSpc>
            </a:pPr>
            <a:r>
              <a:rPr lang="es-ES" sz="1600" b="1" dirty="0">
                <a:latin typeface="Work Sans Light" pitchFamily="2" charset="77"/>
              </a:rPr>
              <a:t>Material de formación: </a:t>
            </a:r>
            <a:r>
              <a:rPr lang="es-ES" sz="1600" dirty="0">
                <a:latin typeface="Work Sans Light" pitchFamily="2" charset="77"/>
              </a:rPr>
              <a:t>para el desarrollo de esta actividad es importante la lectura y análisis del material de formación</a:t>
            </a:r>
            <a:r>
              <a:rPr lang="es-ES" sz="1600" b="1" dirty="0">
                <a:latin typeface="Work Sans Light" pitchFamily="2" charset="77"/>
              </a:rPr>
              <a:t>: </a:t>
            </a:r>
            <a:r>
              <a:rPr lang="es-CO" sz="1600" b="1" dirty="0">
                <a:latin typeface="Work Sans Light" pitchFamily="2" charset="77"/>
              </a:rPr>
              <a:t>“</a:t>
            </a:r>
            <a:r>
              <a:rPr lang="es-ES" sz="1600" b="1" dirty="0">
                <a:latin typeface="Work Sans Light" pitchFamily="2" charset="77"/>
              </a:rPr>
              <a:t>La fase de elicitación de requisitos</a:t>
            </a:r>
            <a:r>
              <a:rPr lang="es-CO" sz="1600" b="1" dirty="0">
                <a:latin typeface="Work Sans Light" pitchFamily="2" charset="77"/>
              </a:rPr>
              <a:t>”</a:t>
            </a:r>
          </a:p>
        </p:txBody>
      </p:sp>
    </p:spTree>
    <p:extLst>
      <p:ext uri="{BB962C8B-B14F-4D97-AF65-F5344CB8AC3E}">
        <p14:creationId xmlns:p14="http://schemas.microsoft.com/office/powerpoint/2010/main" val="61853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ES" sz="3600" b="1" dirty="0">
                <a:solidFill>
                  <a:prstClr val="white"/>
                </a:solidFill>
                <a:latin typeface="WORK SANS BOLD ROMAN" pitchFamily="2" charset="77"/>
              </a:rPr>
              <a:t>Instrumento de recolección de información</a:t>
            </a:r>
            <a:endParaRPr lang="es-CO" sz="3600" b="1" dirty="0">
              <a:solidFill>
                <a:prstClr val="white"/>
              </a:solidFill>
              <a:latin typeface="WORK SANS BOLD ROMAN" pitchFamily="2" charset="77"/>
            </a:endParaRPr>
          </a:p>
        </p:txBody>
      </p:sp>
      <p:sp>
        <p:nvSpPr>
          <p:cNvPr id="7" name="TextBox 6">
            <a:extLst>
              <a:ext uri="{FF2B5EF4-FFF2-40B4-BE49-F238E27FC236}">
                <a16:creationId xmlns:a16="http://schemas.microsoft.com/office/drawing/2014/main" id="{EE9AAD9C-3895-5CF7-31DE-272A9F4D3470}"/>
              </a:ext>
            </a:extLst>
          </p:cNvPr>
          <p:cNvSpPr txBox="1"/>
          <p:nvPr/>
        </p:nvSpPr>
        <p:spPr>
          <a:xfrm>
            <a:off x="456236" y="2098773"/>
            <a:ext cx="6209607" cy="3539430"/>
          </a:xfrm>
          <a:prstGeom prst="rect">
            <a:avLst/>
          </a:prstGeom>
          <a:noFill/>
        </p:spPr>
        <p:txBody>
          <a:bodyPr wrap="square">
            <a:spAutoFit/>
          </a:bodyPr>
          <a:lstStyle/>
          <a:p>
            <a:pPr algn="l" fontAlgn="base"/>
            <a:r>
              <a:rPr lang="es-ES" sz="1600" dirty="0">
                <a:latin typeface="Work Sans Light" pitchFamily="2" charset="77"/>
              </a:rPr>
              <a:t>La recolección de datos se refiere al uso de una gran diversidad de técnicas y herramientas que pueden ser utilizadas por el analista para desarrollar los sistemas de información, las cuales pueden ser la entrevista, la encuesta, el cuestionario, la observación, las sesiones grupales, la recolección documental, entre otras.</a:t>
            </a:r>
          </a:p>
          <a:p>
            <a:pPr algn="l" fontAlgn="base"/>
            <a:endParaRPr lang="es-ES" sz="1600" dirty="0">
              <a:latin typeface="Work Sans Light" pitchFamily="2" charset="77"/>
            </a:endParaRPr>
          </a:p>
          <a:p>
            <a:pPr algn="l" fontAlgn="base"/>
            <a:r>
              <a:rPr lang="es-ES" sz="1600" dirty="0">
                <a:latin typeface="Work Sans Light" pitchFamily="2" charset="77"/>
              </a:rPr>
              <a:t>En ese sentido, los analistas utilizan una variedad de métodos para recopilar los datos sobre una situación existente, como entrevistas, cuestionarios, inspección de registros (revisión en el sitio) y observación. Cada uno tiene ventajas y desventajas; es por ello que, por lo general, se utilizan dos o tres simultáneamente, para complementar el trabajo asegurar una investigación completa.</a:t>
            </a:r>
          </a:p>
        </p:txBody>
      </p:sp>
      <p:sp>
        <p:nvSpPr>
          <p:cNvPr id="6" name="TextBox 5">
            <a:extLst>
              <a:ext uri="{FF2B5EF4-FFF2-40B4-BE49-F238E27FC236}">
                <a16:creationId xmlns:a16="http://schemas.microsoft.com/office/drawing/2014/main" id="{15D318A7-2619-8498-0187-DF429C639898}"/>
              </a:ext>
            </a:extLst>
          </p:cNvPr>
          <p:cNvSpPr txBox="1"/>
          <p:nvPr/>
        </p:nvSpPr>
        <p:spPr>
          <a:xfrm>
            <a:off x="7021293" y="6458849"/>
            <a:ext cx="4742218" cy="246221"/>
          </a:xfrm>
          <a:prstGeom prst="rect">
            <a:avLst/>
          </a:prstGeom>
          <a:noFill/>
        </p:spPr>
        <p:txBody>
          <a:bodyPr wrap="square">
            <a:spAutoFit/>
          </a:bodyPr>
          <a:lstStyle/>
          <a:p>
            <a:r>
              <a:rPr lang="es-CO" sz="1000" dirty="0">
                <a:latin typeface="Work Sans Light" pitchFamily="2" charset="77"/>
              </a:rPr>
              <a:t>https://www.questionpro.com/blog/es/tecnicas-de-recoleccion-de-datos/</a:t>
            </a:r>
          </a:p>
        </p:txBody>
      </p:sp>
      <p:pic>
        <p:nvPicPr>
          <p:cNvPr id="1026" name="Picture 2" descr="técnicas de recolección de datos más importantes">
            <a:extLst>
              <a:ext uri="{FF2B5EF4-FFF2-40B4-BE49-F238E27FC236}">
                <a16:creationId xmlns:a16="http://schemas.microsoft.com/office/drawing/2014/main" id="{C6D14D8B-251F-9A0E-D754-C5F78F2CC4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21293" y="1452274"/>
            <a:ext cx="4587450" cy="48324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749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226259"/>
            <a:ext cx="10569573"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50000"/>
              </a:lnSpc>
              <a:buFont typeface="+mj-lt"/>
              <a:buAutoNum type="arabicPeriod"/>
            </a:pPr>
            <a:r>
              <a:rPr lang="es-ES" sz="1800" b="1" dirty="0">
                <a:solidFill>
                  <a:schemeClr val="bg1"/>
                </a:solidFill>
                <a:latin typeface="Work Sans Light" pitchFamily="2" charset="77"/>
              </a:rPr>
              <a:t>Evidencia de desempeño</a:t>
            </a:r>
            <a:r>
              <a:rPr lang="es-ES" sz="1800" b="1" dirty="0">
                <a:solidFill>
                  <a:schemeClr val="bg1"/>
                </a:solidFill>
              </a:rPr>
              <a:t>: </a:t>
            </a:r>
            <a:r>
              <a:rPr lang="es-ES" sz="1800" b="1" dirty="0">
                <a:solidFill>
                  <a:schemeClr val="bg1"/>
                </a:solidFill>
                <a:latin typeface="Work Sans Light" pitchFamily="2" charset="77"/>
              </a:rPr>
              <a:t>GA1-220501092-AA3-EV01 diseño del instrumento de recolección de información.</a:t>
            </a:r>
          </a:p>
        </p:txBody>
      </p:sp>
      <p:sp>
        <p:nvSpPr>
          <p:cNvPr id="2" name="CuadroTexto 1">
            <a:extLst>
              <a:ext uri="{FF2B5EF4-FFF2-40B4-BE49-F238E27FC236}">
                <a16:creationId xmlns:a16="http://schemas.microsoft.com/office/drawing/2014/main" id="{05C91B34-A9AF-EE63-68C6-548DAAE8E80E}"/>
              </a:ext>
            </a:extLst>
          </p:cNvPr>
          <p:cNvSpPr txBox="1"/>
          <p:nvPr/>
        </p:nvSpPr>
        <p:spPr>
          <a:xfrm>
            <a:off x="456236" y="1900817"/>
            <a:ext cx="11192425" cy="4188070"/>
          </a:xfrm>
          <a:prstGeom prst="rect">
            <a:avLst/>
          </a:prstGeom>
          <a:noFill/>
        </p:spPr>
        <p:txBody>
          <a:bodyPr wrap="square">
            <a:spAutoFit/>
          </a:bodyPr>
          <a:lstStyle/>
          <a:p>
            <a:pPr algn="just">
              <a:lnSpc>
                <a:spcPct val="150000"/>
              </a:lnSpc>
            </a:pPr>
            <a:r>
              <a:rPr lang="es-ES" sz="1500" dirty="0">
                <a:latin typeface="Work Sans Light" pitchFamily="2" charset="77"/>
              </a:rPr>
              <a:t>Seleccione una de las técnicas utilizadas para la licitación de requisitos y realice el diseño de un instrumento de recolección de información, teniendo en cuenta las características del software a construir.</a:t>
            </a:r>
          </a:p>
          <a:p>
            <a:pPr algn="just">
              <a:lnSpc>
                <a:spcPct val="150000"/>
              </a:lnSpc>
            </a:pPr>
            <a:endParaRPr lang="es-ES" sz="1500" dirty="0">
              <a:latin typeface="Work Sans Light" pitchFamily="2" charset="77"/>
            </a:endParaRPr>
          </a:p>
          <a:p>
            <a:pPr algn="just">
              <a:lnSpc>
                <a:spcPct val="150000"/>
              </a:lnSpc>
            </a:pPr>
            <a:r>
              <a:rPr lang="es-ES" sz="1500" b="1" dirty="0">
                <a:latin typeface="Work Sans Light" pitchFamily="2" charset="77"/>
              </a:rPr>
              <a:t>Elementos a tener en cuenta en el documento de requisitos: </a:t>
            </a:r>
          </a:p>
          <a:p>
            <a:pPr marL="285750" indent="-285750" algn="just">
              <a:lnSpc>
                <a:spcPct val="150000"/>
              </a:lnSpc>
              <a:buFont typeface="Arial" panose="020B0604020202020204" pitchFamily="34" charset="0"/>
              <a:buChar char="•"/>
            </a:pPr>
            <a:r>
              <a:rPr lang="es-ES" sz="1500" dirty="0">
                <a:latin typeface="Work Sans Light" pitchFamily="2" charset="77"/>
              </a:rPr>
              <a:t>Se deben seguir las normas básicas de presentación de un documento escrito, es decir el documento debe tener como mínimo una portada, introducción, objetivo, preguntas claras y alcance.</a:t>
            </a:r>
          </a:p>
          <a:p>
            <a:pPr lvl="1" algn="just">
              <a:lnSpc>
                <a:spcPct val="150000"/>
              </a:lnSpc>
            </a:pPr>
            <a:endParaRPr lang="es-ES" sz="1500" dirty="0">
              <a:latin typeface="Work Sans Light" pitchFamily="2" charset="77"/>
            </a:endParaRPr>
          </a:p>
          <a:p>
            <a:pPr>
              <a:lnSpc>
                <a:spcPct val="150000"/>
              </a:lnSpc>
            </a:pPr>
            <a:r>
              <a:rPr lang="es-ES" sz="1400" b="1" dirty="0">
                <a:latin typeface="Work Sans Light" pitchFamily="2" charset="77"/>
              </a:rPr>
              <a:t>Lineamientos generales para la entrega de la evidencia: </a:t>
            </a:r>
          </a:p>
          <a:p>
            <a:pPr marL="285750" indent="-285750" algn="just">
              <a:lnSpc>
                <a:spcPct val="150000"/>
              </a:lnSpc>
              <a:buFont typeface="Arial" panose="020B0604020202020204" pitchFamily="34" charset="0"/>
              <a:buChar char="•"/>
            </a:pPr>
            <a:r>
              <a:rPr lang="es-ES" sz="1400" b="1" dirty="0">
                <a:latin typeface="Work Sans Light" pitchFamily="2" charset="77"/>
              </a:rPr>
              <a:t>Productos para entregar</a:t>
            </a:r>
            <a:r>
              <a:rPr lang="es-ES" sz="1400" dirty="0">
                <a:latin typeface="Work Sans Light" pitchFamily="2" charset="77"/>
              </a:rPr>
              <a:t>: </a:t>
            </a:r>
            <a:r>
              <a:rPr lang="es-CO" sz="1500" dirty="0">
                <a:latin typeface="Work Sans Light" pitchFamily="2" charset="77"/>
              </a:rPr>
              <a:t>documento de diseño</a:t>
            </a:r>
            <a:r>
              <a:rPr lang="es-ES" sz="1400" dirty="0">
                <a:latin typeface="Work Sans Light" pitchFamily="2" charset="77"/>
              </a:rPr>
              <a:t>.</a:t>
            </a:r>
          </a:p>
          <a:p>
            <a:pPr marL="285750" indent="-285750" algn="just">
              <a:lnSpc>
                <a:spcPct val="150000"/>
              </a:lnSpc>
              <a:buFont typeface="Arial" panose="020B0604020202020204" pitchFamily="34" charset="0"/>
              <a:buChar char="•"/>
            </a:pPr>
            <a:r>
              <a:rPr lang="es-ES" sz="1400" b="1" dirty="0">
                <a:latin typeface="Work Sans Light" pitchFamily="2" charset="77"/>
              </a:rPr>
              <a:t>Formato:</a:t>
            </a:r>
            <a:r>
              <a:rPr lang="es-ES" sz="1400" dirty="0">
                <a:latin typeface="Work Sans Light" pitchFamily="2" charset="77"/>
              </a:rPr>
              <a:t> PDF</a:t>
            </a:r>
          </a:p>
          <a:p>
            <a:pPr marL="285750" indent="-285750" algn="just">
              <a:lnSpc>
                <a:spcPct val="150000"/>
              </a:lnSpc>
              <a:buFont typeface="Arial" panose="020B0604020202020204" pitchFamily="34" charset="0"/>
              <a:buChar char="•"/>
            </a:pPr>
            <a:r>
              <a:rPr lang="es-ES" sz="1400" b="1" dirty="0">
                <a:latin typeface="Work Sans Light" pitchFamily="2" charset="77"/>
              </a:rPr>
              <a:t>Para hacer el envío de la evidencia </a:t>
            </a:r>
            <a:r>
              <a:rPr lang="es-ES" sz="1400" dirty="0">
                <a:latin typeface="Work Sans Light" pitchFamily="2" charset="77"/>
              </a:rPr>
              <a:t>remítase al área de la actividad correspondiente y acceda al espacio</a:t>
            </a:r>
            <a:r>
              <a:rPr lang="es-ES" sz="1400" b="1" dirty="0">
                <a:latin typeface="Work Sans Light" pitchFamily="2" charset="77"/>
              </a:rPr>
              <a:t> diseño del instrumento de recolección de información </a:t>
            </a:r>
            <a:r>
              <a:rPr lang="es-CO" sz="1400" b="1" dirty="0">
                <a:latin typeface="Work Sans Light" pitchFamily="2" charset="77"/>
              </a:rPr>
              <a:t>GA1-220501092-AA3EV01.</a:t>
            </a:r>
            <a:endParaRPr lang="es-ES" sz="1400" b="1" dirty="0">
              <a:latin typeface="Work Sans Light" pitchFamily="2" charset="77"/>
            </a:endParaRPr>
          </a:p>
        </p:txBody>
      </p:sp>
    </p:spTree>
    <p:extLst>
      <p:ext uri="{BB962C8B-B14F-4D97-AF65-F5344CB8AC3E}">
        <p14:creationId xmlns:p14="http://schemas.microsoft.com/office/powerpoint/2010/main" val="2543653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F95951E1-76D8-C1AA-AB6E-938259AC2A42}"/>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ES" sz="3600" b="1" dirty="0">
                <a:solidFill>
                  <a:prstClr val="white"/>
                </a:solidFill>
                <a:latin typeface="WORK SANS BOLD ROMAN" pitchFamily="2" charset="77"/>
              </a:rPr>
              <a:t>Herramientas Elicitación Requisitos</a:t>
            </a:r>
            <a:endParaRPr lang="es-CO" sz="3600" b="1" dirty="0">
              <a:solidFill>
                <a:prstClr val="white"/>
              </a:solidFill>
              <a:latin typeface="WORK SANS BOLD ROMAN" pitchFamily="2" charset="77"/>
            </a:endParaRPr>
          </a:p>
        </p:txBody>
      </p:sp>
      <p:sp>
        <p:nvSpPr>
          <p:cNvPr id="2" name="CuadroTexto 1">
            <a:extLst>
              <a:ext uri="{FF2B5EF4-FFF2-40B4-BE49-F238E27FC236}">
                <a16:creationId xmlns:a16="http://schemas.microsoft.com/office/drawing/2014/main" id="{05C91B34-A9AF-EE63-68C6-548DAAE8E80E}"/>
              </a:ext>
            </a:extLst>
          </p:cNvPr>
          <p:cNvSpPr txBox="1"/>
          <p:nvPr/>
        </p:nvSpPr>
        <p:spPr>
          <a:xfrm>
            <a:off x="815696" y="1337379"/>
            <a:ext cx="2799920" cy="420371"/>
          </a:xfrm>
          <a:prstGeom prst="rect">
            <a:avLst/>
          </a:prstGeom>
          <a:noFill/>
        </p:spPr>
        <p:txBody>
          <a:bodyPr wrap="square">
            <a:spAutoFit/>
          </a:bodyPr>
          <a:lstStyle/>
          <a:p>
            <a:pPr>
              <a:lnSpc>
                <a:spcPct val="150000"/>
              </a:lnSpc>
            </a:pPr>
            <a:r>
              <a:rPr lang="es-ES" sz="1600" b="1" dirty="0">
                <a:latin typeface="Work Sans Light" pitchFamily="2" charset="77"/>
              </a:rPr>
              <a:t>Diagrama de casos de uso</a:t>
            </a:r>
          </a:p>
        </p:txBody>
      </p:sp>
      <p:sp>
        <p:nvSpPr>
          <p:cNvPr id="5" name="CuadroTexto 1">
            <a:extLst>
              <a:ext uri="{FF2B5EF4-FFF2-40B4-BE49-F238E27FC236}">
                <a16:creationId xmlns:a16="http://schemas.microsoft.com/office/drawing/2014/main" id="{88F9CC52-DDF4-9646-537C-94BF2721C540}"/>
              </a:ext>
            </a:extLst>
          </p:cNvPr>
          <p:cNvSpPr txBox="1"/>
          <p:nvPr/>
        </p:nvSpPr>
        <p:spPr>
          <a:xfrm>
            <a:off x="815696" y="4267723"/>
            <a:ext cx="2260722" cy="420371"/>
          </a:xfrm>
          <a:prstGeom prst="rect">
            <a:avLst/>
          </a:prstGeom>
          <a:noFill/>
        </p:spPr>
        <p:txBody>
          <a:bodyPr wrap="square">
            <a:spAutoFit/>
          </a:bodyPr>
          <a:lstStyle/>
          <a:p>
            <a:pPr algn="just">
              <a:lnSpc>
                <a:spcPct val="150000"/>
              </a:lnSpc>
            </a:pPr>
            <a:r>
              <a:rPr lang="es-ES" sz="1600" b="1" dirty="0">
                <a:latin typeface="Work Sans Light" pitchFamily="2" charset="77"/>
              </a:rPr>
              <a:t>Historias de usuario</a:t>
            </a:r>
          </a:p>
        </p:txBody>
      </p:sp>
      <p:sp>
        <p:nvSpPr>
          <p:cNvPr id="6" name="CuadroTexto 1">
            <a:extLst>
              <a:ext uri="{FF2B5EF4-FFF2-40B4-BE49-F238E27FC236}">
                <a16:creationId xmlns:a16="http://schemas.microsoft.com/office/drawing/2014/main" id="{F83273DC-E334-361E-DDA2-BBA4ECFD203A}"/>
              </a:ext>
            </a:extLst>
          </p:cNvPr>
          <p:cNvSpPr txBox="1"/>
          <p:nvPr/>
        </p:nvSpPr>
        <p:spPr>
          <a:xfrm>
            <a:off x="8386514" y="2376360"/>
            <a:ext cx="1358104" cy="420371"/>
          </a:xfrm>
          <a:prstGeom prst="rect">
            <a:avLst/>
          </a:prstGeom>
          <a:noFill/>
        </p:spPr>
        <p:txBody>
          <a:bodyPr wrap="square">
            <a:spAutoFit/>
          </a:bodyPr>
          <a:lstStyle/>
          <a:p>
            <a:pPr>
              <a:lnSpc>
                <a:spcPct val="150000"/>
              </a:lnSpc>
            </a:pPr>
            <a:r>
              <a:rPr lang="es-ES" sz="1600" b="1" dirty="0">
                <a:latin typeface="Work Sans Light" pitchFamily="2" charset="77"/>
              </a:rPr>
              <a:t>Storyboard</a:t>
            </a:r>
          </a:p>
        </p:txBody>
      </p:sp>
      <p:pic>
        <p:nvPicPr>
          <p:cNvPr id="9" name="Picture 8">
            <a:extLst>
              <a:ext uri="{FF2B5EF4-FFF2-40B4-BE49-F238E27FC236}">
                <a16:creationId xmlns:a16="http://schemas.microsoft.com/office/drawing/2014/main" id="{44058B0B-B884-0B86-1F84-828E847803DB}"/>
              </a:ext>
            </a:extLst>
          </p:cNvPr>
          <p:cNvPicPr>
            <a:picLocks noChangeAspect="1"/>
          </p:cNvPicPr>
          <p:nvPr/>
        </p:nvPicPr>
        <p:blipFill rotWithShape="1">
          <a:blip r:embed="rId3"/>
          <a:srcRect l="8671" t="33162" r="58927" b="38344"/>
          <a:stretch/>
        </p:blipFill>
        <p:spPr>
          <a:xfrm>
            <a:off x="815696" y="1772291"/>
            <a:ext cx="4789074" cy="2367667"/>
          </a:xfrm>
          <a:prstGeom prst="rect">
            <a:avLst/>
          </a:prstGeom>
        </p:spPr>
      </p:pic>
      <p:pic>
        <p:nvPicPr>
          <p:cNvPr id="11" name="Picture 10">
            <a:extLst>
              <a:ext uri="{FF2B5EF4-FFF2-40B4-BE49-F238E27FC236}">
                <a16:creationId xmlns:a16="http://schemas.microsoft.com/office/drawing/2014/main" id="{FE8B037A-5D18-A3E1-82FC-E995D495FA53}"/>
              </a:ext>
            </a:extLst>
          </p:cNvPr>
          <p:cNvPicPr>
            <a:picLocks noChangeAspect="1"/>
          </p:cNvPicPr>
          <p:nvPr/>
        </p:nvPicPr>
        <p:blipFill rotWithShape="1">
          <a:blip r:embed="rId4"/>
          <a:srcRect l="9828" t="40128" r="61566" b="39177"/>
          <a:stretch/>
        </p:blipFill>
        <p:spPr>
          <a:xfrm>
            <a:off x="815696" y="4709844"/>
            <a:ext cx="4789074" cy="1947944"/>
          </a:xfrm>
          <a:prstGeom prst="rect">
            <a:avLst/>
          </a:prstGeom>
        </p:spPr>
      </p:pic>
      <p:pic>
        <p:nvPicPr>
          <p:cNvPr id="13" name="Picture 12">
            <a:extLst>
              <a:ext uri="{FF2B5EF4-FFF2-40B4-BE49-F238E27FC236}">
                <a16:creationId xmlns:a16="http://schemas.microsoft.com/office/drawing/2014/main" id="{189F6744-6B8A-97B5-3306-16C80ED42A07}"/>
              </a:ext>
            </a:extLst>
          </p:cNvPr>
          <p:cNvPicPr>
            <a:picLocks noChangeAspect="1"/>
          </p:cNvPicPr>
          <p:nvPr/>
        </p:nvPicPr>
        <p:blipFill rotWithShape="1">
          <a:blip r:embed="rId5"/>
          <a:srcRect l="12900" t="34474" r="64035" b="37996"/>
          <a:stretch/>
        </p:blipFill>
        <p:spPr>
          <a:xfrm>
            <a:off x="7006080" y="2796731"/>
            <a:ext cx="4384016" cy="2941984"/>
          </a:xfrm>
          <a:prstGeom prst="rect">
            <a:avLst/>
          </a:prstGeom>
        </p:spPr>
      </p:pic>
    </p:spTree>
    <p:extLst>
      <p:ext uri="{BB962C8B-B14F-4D97-AF65-F5344CB8AC3E}">
        <p14:creationId xmlns:p14="http://schemas.microsoft.com/office/powerpoint/2010/main" val="2667105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226259"/>
            <a:ext cx="10569573"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s-ES" sz="1800" b="1" dirty="0">
                <a:solidFill>
                  <a:schemeClr val="bg1"/>
                </a:solidFill>
                <a:latin typeface="Work Sans Light" pitchFamily="2" charset="77"/>
              </a:rPr>
              <a:t>2. Evidencia de desempeño: GA1-220501092-AA3-EV02 formulación del proyecto de software.</a:t>
            </a:r>
          </a:p>
        </p:txBody>
      </p:sp>
      <p:sp>
        <p:nvSpPr>
          <p:cNvPr id="2" name="CuadroTexto 1">
            <a:extLst>
              <a:ext uri="{FF2B5EF4-FFF2-40B4-BE49-F238E27FC236}">
                <a16:creationId xmlns:a16="http://schemas.microsoft.com/office/drawing/2014/main" id="{05C91B34-A9AF-EE63-68C6-548DAAE8E80E}"/>
              </a:ext>
            </a:extLst>
          </p:cNvPr>
          <p:cNvSpPr txBox="1"/>
          <p:nvPr/>
        </p:nvSpPr>
        <p:spPr>
          <a:xfrm>
            <a:off x="456236" y="1329317"/>
            <a:ext cx="11192425" cy="5526898"/>
          </a:xfrm>
          <a:prstGeom prst="rect">
            <a:avLst/>
          </a:prstGeom>
          <a:noFill/>
        </p:spPr>
        <p:txBody>
          <a:bodyPr wrap="square">
            <a:spAutoFit/>
          </a:bodyPr>
          <a:lstStyle/>
          <a:p>
            <a:pPr algn="just">
              <a:lnSpc>
                <a:spcPct val="150000"/>
              </a:lnSpc>
            </a:pPr>
            <a:r>
              <a:rPr lang="es-ES" sz="1500" dirty="0">
                <a:latin typeface="Work Sans Light" pitchFamily="2" charset="77"/>
              </a:rPr>
              <a:t>Teniendo en cuenta las características del software a construir seleccione una de las herramientas para captura de requisitos y defina sus funcionalidades en un documento.</a:t>
            </a:r>
          </a:p>
          <a:p>
            <a:pPr algn="just">
              <a:lnSpc>
                <a:spcPct val="150000"/>
              </a:lnSpc>
            </a:pPr>
            <a:endParaRPr lang="es-ES" sz="1500" b="1" dirty="0">
              <a:latin typeface="Work Sans Light" pitchFamily="2" charset="77"/>
            </a:endParaRPr>
          </a:p>
          <a:p>
            <a:pPr algn="just">
              <a:lnSpc>
                <a:spcPct val="150000"/>
              </a:lnSpc>
            </a:pPr>
            <a:r>
              <a:rPr lang="es-ES" sz="1500" b="1" dirty="0">
                <a:latin typeface="Work Sans Light" pitchFamily="2" charset="77"/>
              </a:rPr>
              <a:t>Elementos a tener en cuenta en el documento de requisitos: </a:t>
            </a:r>
          </a:p>
          <a:p>
            <a:pPr marL="285750" indent="-285750" algn="just">
              <a:lnSpc>
                <a:spcPct val="150000"/>
              </a:lnSpc>
              <a:buFont typeface="Arial" panose="020B0604020202020204" pitchFamily="34" charset="0"/>
              <a:buChar char="•"/>
            </a:pPr>
            <a:r>
              <a:rPr lang="es-ES" sz="1500" dirty="0">
                <a:latin typeface="Work Sans Light" pitchFamily="2" charset="77"/>
              </a:rPr>
              <a:t>Se deben seguir las normas básicas de presentación de un documento escrito, es decir el documento debe tener como mínimo una portada, introducción, objetivo, preguntas claras y alcance </a:t>
            </a:r>
          </a:p>
          <a:p>
            <a:pPr marL="285750" indent="-285750" algn="just">
              <a:lnSpc>
                <a:spcPct val="150000"/>
              </a:lnSpc>
              <a:buFont typeface="Arial" panose="020B0604020202020204" pitchFamily="34" charset="0"/>
              <a:buChar char="•"/>
            </a:pPr>
            <a:r>
              <a:rPr lang="es-ES" sz="1500" dirty="0">
                <a:latin typeface="Work Sans Light" pitchFamily="2" charset="77"/>
              </a:rPr>
              <a:t>Seleccione una de las herramientas para captura de requisitos mencionada en el componente (diagramas de casos de uso, historias de usuario, storyboard) para realizar la formulación de los requisitos. </a:t>
            </a:r>
          </a:p>
          <a:p>
            <a:pPr marL="285750" indent="-285750" algn="just">
              <a:lnSpc>
                <a:spcPct val="150000"/>
              </a:lnSpc>
              <a:buFont typeface="Arial" panose="020B0604020202020204" pitchFamily="34" charset="0"/>
              <a:buChar char="•"/>
            </a:pPr>
            <a:r>
              <a:rPr lang="es-ES" sz="1500" dirty="0">
                <a:latin typeface="Work Sans Light" pitchFamily="2" charset="77"/>
              </a:rPr>
              <a:t>Utilice una de las herramientas o plantillas (</a:t>
            </a:r>
            <a:r>
              <a:rPr lang="es-ES" sz="1500" dirty="0" err="1">
                <a:latin typeface="Work Sans Light" pitchFamily="2" charset="77"/>
              </a:rPr>
              <a:t>starUml</a:t>
            </a:r>
            <a:r>
              <a:rPr lang="es-ES" sz="1500" dirty="0">
                <a:latin typeface="Work Sans Light" pitchFamily="2" charset="77"/>
              </a:rPr>
              <a:t>, plantilla historias de usuario) que se describieron en el componente formativo. </a:t>
            </a:r>
          </a:p>
          <a:p>
            <a:pPr>
              <a:lnSpc>
                <a:spcPct val="150000"/>
              </a:lnSpc>
            </a:pPr>
            <a:endParaRPr lang="es-ES" sz="1500" b="1" dirty="0">
              <a:latin typeface="Work Sans Light" pitchFamily="2" charset="77"/>
            </a:endParaRPr>
          </a:p>
          <a:p>
            <a:pPr>
              <a:lnSpc>
                <a:spcPct val="150000"/>
              </a:lnSpc>
            </a:pPr>
            <a:r>
              <a:rPr lang="es-ES" sz="1500" b="1" dirty="0">
                <a:latin typeface="Work Sans Light" pitchFamily="2" charset="77"/>
              </a:rPr>
              <a:t>Lineamientos generales para la entrega de la evidencia: </a:t>
            </a:r>
          </a:p>
          <a:p>
            <a:pPr marL="285750" indent="-285750" algn="just">
              <a:lnSpc>
                <a:spcPct val="150000"/>
              </a:lnSpc>
              <a:buFont typeface="Arial" panose="020B0604020202020204" pitchFamily="34" charset="0"/>
              <a:buChar char="•"/>
            </a:pPr>
            <a:r>
              <a:rPr lang="es-ES" sz="1400" b="1" dirty="0">
                <a:latin typeface="Work Sans Light" pitchFamily="2" charset="77"/>
              </a:rPr>
              <a:t>Productos para entregar</a:t>
            </a:r>
            <a:r>
              <a:rPr lang="es-ES" sz="1400" dirty="0">
                <a:latin typeface="Work Sans Light" pitchFamily="2" charset="77"/>
              </a:rPr>
              <a:t>: </a:t>
            </a:r>
            <a:r>
              <a:rPr lang="es-CO" sz="1500" dirty="0">
                <a:latin typeface="Work Sans Light" pitchFamily="2" charset="77"/>
              </a:rPr>
              <a:t>documento de requisitos</a:t>
            </a:r>
            <a:r>
              <a:rPr lang="es-ES" sz="1500" dirty="0">
                <a:latin typeface="Work Sans Light" pitchFamily="2" charset="77"/>
              </a:rPr>
              <a:t>.</a:t>
            </a:r>
          </a:p>
          <a:p>
            <a:pPr marL="285750" indent="-285750" algn="just">
              <a:lnSpc>
                <a:spcPct val="150000"/>
              </a:lnSpc>
              <a:buFont typeface="Arial" panose="020B0604020202020204" pitchFamily="34" charset="0"/>
              <a:buChar char="•"/>
            </a:pPr>
            <a:r>
              <a:rPr lang="es-ES" sz="1400" b="1" dirty="0">
                <a:latin typeface="Work Sans Light" pitchFamily="2" charset="77"/>
              </a:rPr>
              <a:t>Formato:</a:t>
            </a:r>
            <a:r>
              <a:rPr lang="es-ES" sz="1400" dirty="0">
                <a:latin typeface="Work Sans Light" pitchFamily="2" charset="77"/>
              </a:rPr>
              <a:t> PDF</a:t>
            </a:r>
          </a:p>
          <a:p>
            <a:pPr marL="285750" indent="-285750" algn="just">
              <a:lnSpc>
                <a:spcPct val="150000"/>
              </a:lnSpc>
              <a:buFont typeface="Arial" panose="020B0604020202020204" pitchFamily="34" charset="0"/>
              <a:buChar char="•"/>
            </a:pPr>
            <a:r>
              <a:rPr lang="es-ES" sz="1400" b="1" dirty="0">
                <a:latin typeface="Work Sans Light" pitchFamily="2" charset="77"/>
              </a:rPr>
              <a:t>Para hacer el envío de la evidencia </a:t>
            </a:r>
            <a:r>
              <a:rPr lang="es-ES" sz="1400" dirty="0">
                <a:latin typeface="Work Sans Light" pitchFamily="2" charset="77"/>
              </a:rPr>
              <a:t>remítase al área de la actividad correspondiente y acceda al espacio</a:t>
            </a:r>
            <a:r>
              <a:rPr lang="es-ES" sz="1400" b="1" dirty="0">
                <a:latin typeface="Work Sans Light" pitchFamily="2" charset="77"/>
              </a:rPr>
              <a:t> formulación del proyecto de software. GA1-220501092-AA3-EV02</a:t>
            </a:r>
          </a:p>
        </p:txBody>
      </p:sp>
    </p:spTree>
    <p:extLst>
      <p:ext uri="{BB962C8B-B14F-4D97-AF65-F5344CB8AC3E}">
        <p14:creationId xmlns:p14="http://schemas.microsoft.com/office/powerpoint/2010/main" val="33715676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226259"/>
            <a:ext cx="10569573"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s-ES" sz="1800" b="1" dirty="0">
                <a:solidFill>
                  <a:schemeClr val="bg1"/>
                </a:solidFill>
                <a:latin typeface="Work Sans Light" pitchFamily="2" charset="77"/>
              </a:rPr>
              <a:t>3. Evidencia de producto: GA1- 220501092-AA3-EV03 formulario de recolección de información.</a:t>
            </a:r>
          </a:p>
          <a:p>
            <a:pPr algn="just">
              <a:lnSpc>
                <a:spcPct val="150000"/>
              </a:lnSpc>
            </a:pPr>
            <a:endParaRPr lang="es-ES" sz="1800" b="1" dirty="0">
              <a:solidFill>
                <a:schemeClr val="bg1"/>
              </a:solidFill>
              <a:latin typeface="Work Sans Light" pitchFamily="2" charset="77"/>
            </a:endParaRPr>
          </a:p>
        </p:txBody>
      </p:sp>
      <p:sp>
        <p:nvSpPr>
          <p:cNvPr id="2" name="CuadroTexto 1">
            <a:extLst>
              <a:ext uri="{FF2B5EF4-FFF2-40B4-BE49-F238E27FC236}">
                <a16:creationId xmlns:a16="http://schemas.microsoft.com/office/drawing/2014/main" id="{05C91B34-A9AF-EE63-68C6-548DAAE8E80E}"/>
              </a:ext>
            </a:extLst>
          </p:cNvPr>
          <p:cNvSpPr txBox="1"/>
          <p:nvPr/>
        </p:nvSpPr>
        <p:spPr>
          <a:xfrm>
            <a:off x="456236" y="1217807"/>
            <a:ext cx="11192425" cy="5665397"/>
          </a:xfrm>
          <a:prstGeom prst="rect">
            <a:avLst/>
          </a:prstGeom>
          <a:noFill/>
        </p:spPr>
        <p:txBody>
          <a:bodyPr wrap="square">
            <a:spAutoFit/>
          </a:bodyPr>
          <a:lstStyle/>
          <a:p>
            <a:pPr algn="just">
              <a:lnSpc>
                <a:spcPct val="150000"/>
              </a:lnSpc>
            </a:pPr>
            <a:r>
              <a:rPr lang="es-ES" sz="1500" dirty="0">
                <a:latin typeface="Work Sans Light" pitchFamily="2" charset="77"/>
              </a:rPr>
              <a:t>Teniendo en cuenta las características del software a construir elaborar un documento donde se pueda identificar las técnicas de licitación para el levantamiento de requisitos utilizada.</a:t>
            </a:r>
          </a:p>
          <a:p>
            <a:pPr algn="just">
              <a:lnSpc>
                <a:spcPct val="150000"/>
              </a:lnSpc>
            </a:pPr>
            <a:endParaRPr lang="es-ES" sz="1500" b="1" dirty="0">
              <a:latin typeface="Work Sans Light" pitchFamily="2" charset="77"/>
            </a:endParaRPr>
          </a:p>
          <a:p>
            <a:pPr algn="just">
              <a:lnSpc>
                <a:spcPct val="150000"/>
              </a:lnSpc>
            </a:pPr>
            <a:r>
              <a:rPr lang="es-ES" sz="1500" b="1" dirty="0">
                <a:latin typeface="Work Sans Light" pitchFamily="2" charset="77"/>
              </a:rPr>
              <a:t>Elementos a tener en cuenta en el documento de requisitos: </a:t>
            </a:r>
          </a:p>
          <a:p>
            <a:pPr marL="285750" indent="-285750" algn="just">
              <a:lnSpc>
                <a:spcPct val="150000"/>
              </a:lnSpc>
              <a:buFont typeface="Arial" panose="020B0604020202020204" pitchFamily="34" charset="0"/>
              <a:buChar char="•"/>
            </a:pPr>
            <a:r>
              <a:rPr lang="es-ES" sz="1500" dirty="0">
                <a:latin typeface="Work Sans Light" pitchFamily="2" charset="77"/>
              </a:rPr>
              <a:t>Se deben seguir las normas básicas de presentación de un documento escrito, es decir el documento debe tener como mínimo una portada, introducción, las técnicas utilizadas para el levantamiento de requisitos, y el análisis arrojado después de aplicadas las técnicas. </a:t>
            </a:r>
          </a:p>
          <a:p>
            <a:pPr marL="285750" indent="-285750" algn="just">
              <a:lnSpc>
                <a:spcPct val="150000"/>
              </a:lnSpc>
              <a:buFont typeface="Arial" panose="020B0604020202020204" pitchFamily="34" charset="0"/>
              <a:buChar char="•"/>
            </a:pPr>
            <a:r>
              <a:rPr lang="es-ES" sz="1500" dirty="0">
                <a:latin typeface="Work Sans Light" pitchFamily="2" charset="77"/>
              </a:rPr>
              <a:t>Respecto a la técnica deberá adjuntar el formato o la estructura de la técnica realizada; si es entrevista, el guion utilizado; si es encuesta, las preguntas realizadas, etc. </a:t>
            </a:r>
          </a:p>
          <a:p>
            <a:pPr marL="285750" indent="-285750" algn="just">
              <a:lnSpc>
                <a:spcPct val="150000"/>
              </a:lnSpc>
              <a:buFont typeface="Arial" panose="020B0604020202020204" pitchFamily="34" charset="0"/>
              <a:buChar char="•"/>
            </a:pPr>
            <a:r>
              <a:rPr lang="es-ES" sz="1500" dirty="0">
                <a:latin typeface="Work Sans Light" pitchFamily="2" charset="77"/>
              </a:rPr>
              <a:t>Respecto al análisis se deberá realizar un informe de los resultados de la técnica aplicada</a:t>
            </a:r>
          </a:p>
          <a:p>
            <a:pPr>
              <a:lnSpc>
                <a:spcPct val="150000"/>
              </a:lnSpc>
            </a:pPr>
            <a:endParaRPr lang="es-ES" sz="1500" b="1" dirty="0">
              <a:latin typeface="Work Sans Light" pitchFamily="2" charset="77"/>
            </a:endParaRPr>
          </a:p>
          <a:p>
            <a:pPr>
              <a:lnSpc>
                <a:spcPct val="150000"/>
              </a:lnSpc>
            </a:pPr>
            <a:r>
              <a:rPr lang="es-ES" sz="1500" b="1" dirty="0">
                <a:latin typeface="Work Sans Light" pitchFamily="2" charset="77"/>
              </a:rPr>
              <a:t>Lineamientos generales para la entrega de la evidencia: </a:t>
            </a:r>
          </a:p>
          <a:p>
            <a:pPr marL="285750" indent="-285750" algn="just">
              <a:lnSpc>
                <a:spcPct val="150000"/>
              </a:lnSpc>
              <a:buFont typeface="Arial" panose="020B0604020202020204" pitchFamily="34" charset="0"/>
              <a:buChar char="•"/>
            </a:pPr>
            <a:r>
              <a:rPr lang="es-ES" sz="1400" b="1" dirty="0">
                <a:latin typeface="Work Sans Light" pitchFamily="2" charset="77"/>
              </a:rPr>
              <a:t>Productos para entregar</a:t>
            </a:r>
            <a:r>
              <a:rPr lang="es-ES" sz="1400" dirty="0">
                <a:latin typeface="Work Sans Light" pitchFamily="2" charset="77"/>
              </a:rPr>
              <a:t>: </a:t>
            </a:r>
            <a:r>
              <a:rPr lang="es-CO" sz="1500" dirty="0">
                <a:latin typeface="Work Sans Light" pitchFamily="2" charset="77"/>
              </a:rPr>
              <a:t>documento de recolección de información</a:t>
            </a:r>
            <a:r>
              <a:rPr lang="es-ES" sz="1500" dirty="0">
                <a:latin typeface="Work Sans Light" pitchFamily="2" charset="77"/>
              </a:rPr>
              <a:t>.</a:t>
            </a:r>
          </a:p>
          <a:p>
            <a:pPr marL="285750" indent="-285750" algn="just">
              <a:lnSpc>
                <a:spcPct val="150000"/>
              </a:lnSpc>
              <a:buFont typeface="Arial" panose="020B0604020202020204" pitchFamily="34" charset="0"/>
              <a:buChar char="•"/>
            </a:pPr>
            <a:r>
              <a:rPr lang="es-ES" sz="1400" b="1" dirty="0">
                <a:latin typeface="Work Sans Light" pitchFamily="2" charset="77"/>
              </a:rPr>
              <a:t>Formato:</a:t>
            </a:r>
            <a:r>
              <a:rPr lang="es-ES" sz="1400" dirty="0">
                <a:latin typeface="Work Sans Light" pitchFamily="2" charset="77"/>
              </a:rPr>
              <a:t> PDF</a:t>
            </a:r>
          </a:p>
          <a:p>
            <a:pPr marL="285750" indent="-285750" algn="just">
              <a:lnSpc>
                <a:spcPct val="150000"/>
              </a:lnSpc>
              <a:buFont typeface="Arial" panose="020B0604020202020204" pitchFamily="34" charset="0"/>
              <a:buChar char="•"/>
            </a:pPr>
            <a:r>
              <a:rPr lang="es-ES" sz="1400" b="1" dirty="0">
                <a:latin typeface="Work Sans Light" pitchFamily="2" charset="77"/>
              </a:rPr>
              <a:t>Para hacer el envío de la evidencia </a:t>
            </a:r>
            <a:r>
              <a:rPr lang="es-ES" sz="1400" dirty="0">
                <a:latin typeface="Work Sans Light" pitchFamily="2" charset="77"/>
              </a:rPr>
              <a:t>remítase al área de la actividad correspondiente y acceda al espacio</a:t>
            </a:r>
            <a:r>
              <a:rPr lang="es-ES" sz="1400" b="1" dirty="0">
                <a:latin typeface="Work Sans Light" pitchFamily="2" charset="77"/>
              </a:rPr>
              <a:t> </a:t>
            </a:r>
            <a:r>
              <a:rPr lang="es-ES" sz="1500" b="1" dirty="0">
                <a:latin typeface="Work Sans Light" pitchFamily="2" charset="77"/>
              </a:rPr>
              <a:t>formulario de recolección de información GA1- 220501092-AA3-EV03.</a:t>
            </a:r>
          </a:p>
        </p:txBody>
      </p:sp>
    </p:spTree>
    <p:extLst>
      <p:ext uri="{BB962C8B-B14F-4D97-AF65-F5344CB8AC3E}">
        <p14:creationId xmlns:p14="http://schemas.microsoft.com/office/powerpoint/2010/main" val="15590465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62668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19851</TotalTime>
  <Words>775</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Calibri Light</vt:lpstr>
      <vt:lpstr>WORK SANS BOLD ROMAN</vt:lpstr>
      <vt:lpstr>WORK SANS BOLD ROMAN</vt:lpstr>
      <vt:lpstr>Work Sans Light</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Tatiana Forero</cp:lastModifiedBy>
  <cp:revision>414</cp:revision>
  <dcterms:created xsi:type="dcterms:W3CDTF">2020-10-01T23:51:28Z</dcterms:created>
  <dcterms:modified xsi:type="dcterms:W3CDTF">2025-07-30T10:18:43Z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