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538" r:id="rId2"/>
    <p:sldId id="535" r:id="rId3"/>
    <p:sldId id="593" r:id="rId4"/>
    <p:sldId id="602" r:id="rId5"/>
    <p:sldId id="577" r:id="rId6"/>
    <p:sldId id="600" r:id="rId7"/>
    <p:sldId id="603" r:id="rId8"/>
    <p:sldId id="531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00"/>
    <a:srgbClr val="1F3B50"/>
    <a:srgbClr val="FFF5EA"/>
    <a:srgbClr val="4D4D4C"/>
    <a:srgbClr val="343433"/>
    <a:srgbClr val="FF6C00"/>
    <a:srgbClr val="38AA00"/>
    <a:srgbClr val="766363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Estilo claro 3 - Acento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58" autoAdjust="0"/>
    <p:restoredTop sz="97242"/>
  </p:normalViewPr>
  <p:slideViewPr>
    <p:cSldViewPr snapToGrid="0">
      <p:cViewPr varScale="1">
        <p:scale>
          <a:sx n="43" d="100"/>
          <a:sy n="43" d="100"/>
        </p:scale>
        <p:origin x="72" y="690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1/09/2025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‹#›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963671" y="2171425"/>
            <a:ext cx="975733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GA1-220501092-AA4</a:t>
            </a:r>
            <a:r>
              <a:rPr lang="es-ES" sz="4400" b="1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: </a:t>
            </a:r>
            <a:r>
              <a:rPr lang="es-ES" sz="4400" dirty="0">
                <a:solidFill>
                  <a:prstClr val="black">
                    <a:lumMod val="75000"/>
                    <a:lumOff val="25000"/>
                  </a:prstClr>
                </a:solidFill>
                <a:latin typeface="Work Sans Bold Roman" pitchFamily="2" charset="77"/>
              </a:rPr>
              <a:t>determinar los requisitos funcionales y no funcionales del software de acuerdo con los requerimientos del cliente.  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1FEF253-53C4-B5FA-07C7-0B039B14F52F}"/>
              </a:ext>
            </a:extLst>
          </p:cNvPr>
          <p:cNvSpPr txBox="1"/>
          <p:nvPr/>
        </p:nvSpPr>
        <p:spPr>
          <a:xfrm>
            <a:off x="4664579" y="2238946"/>
            <a:ext cx="2862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6000" b="1" u="none" strike="noStrike" kern="1200" cap="none" spc="0" normalizeH="0" baseline="0" noProof="0" dirty="0">
                <a:ln>
                  <a:noFill/>
                </a:ln>
                <a:solidFill>
                  <a:srgbClr val="4D4D4C"/>
                </a:solidFill>
                <a:effectLst/>
                <a:uLnTx/>
                <a:uFillTx/>
                <a:latin typeface="WORK SANS BOLD ROMAN" pitchFamily="2" charset="77"/>
              </a:rPr>
              <a:t>Agenda</a:t>
            </a:r>
            <a:endParaRPr kumimoji="0" lang="es-CO" sz="7200" b="1" u="none" strike="noStrike" kern="1200" cap="none" spc="0" normalizeH="0" baseline="0" noProof="0" dirty="0">
              <a:ln>
                <a:noFill/>
              </a:ln>
              <a:solidFill>
                <a:srgbClr val="4D4D4C"/>
              </a:solidFill>
              <a:effectLst/>
              <a:uLnTx/>
              <a:uFillTx/>
              <a:latin typeface="WORK SANS BOLD ROMAN" pitchFamily="2" charset="77"/>
            </a:endParaRP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4972228" y="3324314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4743719" y="3432127"/>
            <a:ext cx="6759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Saludo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Requisitos funcionales y no funcionales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Evidencias de la semana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Work Sans Light" pitchFamily="2" charset="77"/>
              </a:rPr>
              <a:t>Compromisos</a:t>
            </a:r>
            <a:endParaRPr lang="es-CO" sz="1600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CO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Evidencias</a:t>
            </a: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 de la semana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A0E59E-A17E-42FD-5E0D-F30AE73B271F}"/>
              </a:ext>
            </a:extLst>
          </p:cNvPr>
          <p:cNvSpPr txBox="1"/>
          <p:nvPr/>
        </p:nvSpPr>
        <p:spPr>
          <a:xfrm>
            <a:off x="456236" y="2683549"/>
            <a:ext cx="11171657" cy="2267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desempeño: </a:t>
            </a:r>
            <a:r>
              <a:rPr lang="es-ES" sz="1600" dirty="0">
                <a:latin typeface="Work Sans Light" pitchFamily="2" charset="77"/>
              </a:rPr>
              <a:t>GA1-220501092-AA4-EV01 especificación de los requerimientos funcionales y no funcionales del software.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600" b="1" dirty="0">
                <a:latin typeface="Work Sans Light" pitchFamily="2" charset="77"/>
              </a:rPr>
              <a:t>Evidencia de producto</a:t>
            </a:r>
            <a:r>
              <a:rPr lang="es-ES" sz="1600" dirty="0">
                <a:latin typeface="Work Sans Light" pitchFamily="2" charset="77"/>
              </a:rPr>
              <a:t>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6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b="1" dirty="0">
                <a:latin typeface="Work Sans Light" pitchFamily="2" charset="77"/>
              </a:rPr>
              <a:t>Material de formación: </a:t>
            </a:r>
            <a:r>
              <a:rPr lang="es-ES" sz="1600" dirty="0">
                <a:latin typeface="Work Sans Light" pitchFamily="2" charset="77"/>
              </a:rPr>
              <a:t>para el desarrollo de esta actividad es importante la lectura y análisis del material de formación</a:t>
            </a:r>
            <a:r>
              <a:rPr lang="es-ES" sz="1600" b="1" dirty="0">
                <a:latin typeface="Work Sans Light" pitchFamily="2" charset="77"/>
              </a:rPr>
              <a:t>: </a:t>
            </a:r>
            <a:r>
              <a:rPr lang="es-CO" sz="1600" b="1" dirty="0">
                <a:latin typeface="Work Sans Light" pitchFamily="2" charset="77"/>
              </a:rPr>
              <a:t>“</a:t>
            </a:r>
            <a:r>
              <a:rPr lang="es-ES" sz="1600" b="1" dirty="0">
                <a:latin typeface="Work Sans Light" pitchFamily="2" charset="77"/>
              </a:rPr>
              <a:t>Análisis y especificación de requisitos</a:t>
            </a:r>
            <a:r>
              <a:rPr lang="es-CO" sz="1600" b="1" dirty="0">
                <a:latin typeface="Work Sans Light" pitchFamily="2" charset="7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85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416690"/>
            <a:ext cx="9815809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600" b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BOLD ROMAN" pitchFamily="2" charset="77"/>
              </a:rPr>
              <a:t>Requisitos Funcionales y No funcionales</a:t>
            </a:r>
            <a:endParaRPr lang="es-CO" sz="3600" b="1" dirty="0">
              <a:solidFill>
                <a:prstClr val="white"/>
              </a:solidFill>
              <a:latin typeface="WORK SANS BOLD ROMAN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9AAD9C-3895-5CF7-31DE-272A9F4D3470}"/>
              </a:ext>
            </a:extLst>
          </p:cNvPr>
          <p:cNvSpPr txBox="1"/>
          <p:nvPr/>
        </p:nvSpPr>
        <p:spPr>
          <a:xfrm>
            <a:off x="405421" y="1490488"/>
            <a:ext cx="6537537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s-ES" sz="1500" b="1" dirty="0">
                <a:latin typeface="Work Sans Light" pitchFamily="2" charset="77"/>
              </a:rPr>
              <a:t>Requisitos Funcionales: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Son las características y funcionalidades que el usuario espera del sistema. Describen lo que el sistema debe hacer, cómo debe responder a ciertas entradas y cómo interactuar con los usuarios. </a:t>
            </a:r>
          </a:p>
          <a:p>
            <a:pPr fontAlgn="base"/>
            <a:r>
              <a:rPr lang="es-ES" sz="1500" b="1" dirty="0">
                <a:latin typeface="Work Sans Light" pitchFamily="2" charset="77"/>
              </a:rPr>
              <a:t>Ejemplos</a:t>
            </a:r>
            <a:r>
              <a:rPr lang="es-ES" sz="1500" dirty="0">
                <a:latin typeface="Work Sans Light" pitchFamily="2" charset="77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permitir a los usuarios registrarse y crear una cuenta".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calcular el total de una compra".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generar un informe mensual de ventas". </a:t>
            </a:r>
          </a:p>
          <a:p>
            <a:pPr fontAlgn="base"/>
            <a:endParaRPr lang="es-ES" sz="1500" b="1" dirty="0">
              <a:latin typeface="Work Sans Light" pitchFamily="2" charset="77"/>
            </a:endParaRPr>
          </a:p>
          <a:p>
            <a:pPr fontAlgn="base"/>
            <a:r>
              <a:rPr lang="es-ES" sz="1500" b="1" dirty="0">
                <a:latin typeface="Work Sans Light" pitchFamily="2" charset="77"/>
              </a:rPr>
              <a:t>Requisitos No Funcionales: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Son las restricciones y cualidades que debe cumplir el sistema. </a:t>
            </a:r>
          </a:p>
          <a:p>
            <a:pPr fontAlgn="base"/>
            <a:r>
              <a:rPr lang="es-ES" sz="1500" dirty="0">
                <a:latin typeface="Work Sans Light" pitchFamily="2" charset="77"/>
              </a:rPr>
              <a:t>Describen cómo debe funcionar el sistema, más allá de las funciones específicas. </a:t>
            </a:r>
          </a:p>
          <a:p>
            <a:pPr fontAlgn="base"/>
            <a:r>
              <a:rPr lang="es-ES" sz="1500" b="1" dirty="0">
                <a:latin typeface="Work Sans Light" pitchFamily="2" charset="77"/>
              </a:rPr>
              <a:t>Ejemplos</a:t>
            </a:r>
            <a:r>
              <a:rPr lang="es-ES" sz="1500" dirty="0">
                <a:latin typeface="Work Sans Light" pitchFamily="2" charset="77"/>
              </a:rPr>
              <a:t>: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responder a las solicitudes en menos de 2 segundos".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compatible con los navegadores Chrome, Firefox y Safari".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seguro y proteger los datos de los usuarios". 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"El sistema debe ser escalable para manejar un aumento en el número de usuarios".</a:t>
            </a:r>
          </a:p>
        </p:txBody>
      </p:sp>
      <p:sp>
        <p:nvSpPr>
          <p:cNvPr id="2" name="AutoShape 2" descr="Ingeniería de requisitos">
            <a:extLst>
              <a:ext uri="{FF2B5EF4-FFF2-40B4-BE49-F238E27FC236}">
                <a16:creationId xmlns:a16="http://schemas.microsoft.com/office/drawing/2014/main" id="{A4E5F072-A34A-E40B-041F-E7382808706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054927" cy="305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318A7-2619-8498-0187-DF429C639898}"/>
              </a:ext>
            </a:extLst>
          </p:cNvPr>
          <p:cNvSpPr txBox="1"/>
          <p:nvPr/>
        </p:nvSpPr>
        <p:spPr>
          <a:xfrm>
            <a:off x="6738032" y="6373219"/>
            <a:ext cx="56905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00" dirty="0">
                <a:latin typeface="Work Sans Light" pitchFamily="2" charset="77"/>
              </a:rPr>
              <a:t>https://prezi.com/i/wvueemspeyih/diapositiva-requisitos-funcionales-y-no-funcionales/</a:t>
            </a:r>
          </a:p>
        </p:txBody>
      </p:sp>
      <p:pic>
        <p:nvPicPr>
          <p:cNvPr id="1026" name="Picture 2" descr="Diapositiva: Requisitos Funcionales y no Funcionales by Sirleny Osorio  Cardona on Prezi Design">
            <a:extLst>
              <a:ext uri="{FF2B5EF4-FFF2-40B4-BE49-F238E27FC236}">
                <a16:creationId xmlns:a16="http://schemas.microsoft.com/office/drawing/2014/main" id="{1D73B320-CFCD-A2B1-9D73-EAFD7C0A0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2958" y="2532153"/>
            <a:ext cx="4843621" cy="308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749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456236" y="226259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Evidencia de desempeño : GA1-220501092-AA4-EV01 especificación de los requerimientos funcionales y no funcionales del software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05C91B34-A9AF-EE63-68C6-548DAAE8E80E}"/>
              </a:ext>
            </a:extLst>
          </p:cNvPr>
          <p:cNvSpPr txBox="1"/>
          <p:nvPr/>
        </p:nvSpPr>
        <p:spPr>
          <a:xfrm>
            <a:off x="456236" y="1543978"/>
            <a:ext cx="11192425" cy="488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Construir el documento de requisitos que especifique los requisitos funcionales y no funcionales teniendo en cuenta las características del software a realizar.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de requisitos: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introducción, y la lista de: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Work Sans Light" pitchFamily="2" charset="77"/>
              </a:rPr>
              <a:t>Requisitos funcionales. </a:t>
            </a:r>
          </a:p>
          <a:p>
            <a:pPr marL="742950" lvl="1" indent="-28575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s-ES" sz="1500" dirty="0">
                <a:latin typeface="Work Sans Light" pitchFamily="2" charset="77"/>
              </a:rPr>
              <a:t>Requisitos no funcionales.</a:t>
            </a:r>
          </a:p>
          <a:p>
            <a:pPr lvl="1"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>
              <a:lnSpc>
                <a:spcPct val="150000"/>
              </a:lnSpc>
            </a:pPr>
            <a:r>
              <a:rPr lang="es-ES" sz="14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Productos para entregar</a:t>
            </a:r>
            <a:r>
              <a:rPr lang="es-ES" sz="1400" dirty="0">
                <a:latin typeface="Work Sans Light" pitchFamily="2" charset="77"/>
              </a:rPr>
              <a:t>: documentos requerimientos funcionales y no funcionales.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Formato:</a:t>
            </a:r>
            <a:r>
              <a:rPr lang="es-ES" sz="1400" dirty="0">
                <a:latin typeface="Work Sans Light" pitchFamily="2" charset="77"/>
              </a:rPr>
              <a:t> PDF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latin typeface="Work Sans Light" pitchFamily="2" charset="77"/>
              </a:rPr>
              <a:t>Para hacer el envío de la evidencia </a:t>
            </a:r>
            <a:r>
              <a:rPr lang="es-ES" sz="1400" dirty="0">
                <a:latin typeface="Work Sans Light" pitchFamily="2" charset="77"/>
              </a:rPr>
              <a:t>remítase al área de la actividad correspondiente y acceda al espacio</a:t>
            </a:r>
            <a:r>
              <a:rPr lang="es-ES" sz="1400" b="1" dirty="0">
                <a:latin typeface="Work Sans Light" pitchFamily="2" charset="77"/>
              </a:rPr>
              <a:t> especificación de los requerimientos funcionales y no funcionales del software GA1-220501092-AA4-EV01 </a:t>
            </a:r>
          </a:p>
        </p:txBody>
      </p:sp>
    </p:spTree>
    <p:extLst>
      <p:ext uri="{BB962C8B-B14F-4D97-AF65-F5344CB8AC3E}">
        <p14:creationId xmlns:p14="http://schemas.microsoft.com/office/powerpoint/2010/main" val="2543653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27719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producto: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455923"/>
            <a:ext cx="11404460" cy="5270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Respecto a lista de requerimientos el aprendiz deberá agregar una sección donde se describa cada requisito usando los siguientes elementos del estándar IEEE830: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Perspectiva del producto.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Funciones del producto.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Características de los usuarios.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Restricciones.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Requisitos funcionales (formato de casos de uso).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dirty="0">
                <a:latin typeface="Work Sans Light" pitchFamily="2" charset="77"/>
              </a:rPr>
              <a:t>Requisitos no funcionales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Respecto a la lista de requerimientos el aprendiz deberá agregar una sección donde se describa cada requisito funcional usando la estructura de historias de usuario con los siguientes elementos por historia: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600" dirty="0"/>
              <a:t>o </a:t>
            </a:r>
            <a:r>
              <a:rPr lang="es-ES" sz="1500" dirty="0">
                <a:latin typeface="Work Sans Light" pitchFamily="2" charset="77"/>
              </a:rPr>
              <a:t>Número de historia (priorizada). o Nombre de la historia. o Usuario. o Puntos estimados de esfuerzo. o Descripción de la historia de usuario. o Observaciones. o Criterios de aceptación.</a:t>
            </a:r>
            <a:endParaRPr lang="es-ES" sz="1600" b="1" dirty="0">
              <a:latin typeface="Work Sans Light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8298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BB6F714C-A6B0-54AE-507A-D0700714D94B}"/>
              </a:ext>
            </a:extLst>
          </p:cNvPr>
          <p:cNvSpPr txBox="1">
            <a:spLocks/>
          </p:cNvSpPr>
          <p:nvPr/>
        </p:nvSpPr>
        <p:spPr>
          <a:xfrm>
            <a:off x="393770" y="277190"/>
            <a:ext cx="10569573" cy="52787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ct val="150000"/>
              </a:lnSpc>
            </a:pPr>
            <a:r>
              <a:rPr lang="es-ES" sz="1800" b="1" dirty="0">
                <a:solidFill>
                  <a:schemeClr val="bg1"/>
                </a:solidFill>
                <a:latin typeface="Work Sans Light" pitchFamily="2" charset="77"/>
              </a:rPr>
              <a:t>2. Evidencia de producto: GA1-220501092-AA4-EV02 documento con especificación de requerimientos.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endParaRPr lang="es-ES" sz="1800" b="1" dirty="0">
              <a:solidFill>
                <a:schemeClr val="bg1"/>
              </a:solidFill>
              <a:latin typeface="Work Sans Light" pitchFamily="2" charset="77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7C8181E-925A-F4B9-1F29-F962D4AAB697}"/>
              </a:ext>
            </a:extLst>
          </p:cNvPr>
          <p:cNvSpPr txBox="1"/>
          <p:nvPr/>
        </p:nvSpPr>
        <p:spPr>
          <a:xfrm>
            <a:off x="393770" y="1857365"/>
            <a:ext cx="11404460" cy="3931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Elementos a tener en cuenta en el documento técnico de validación: </a:t>
            </a:r>
          </a:p>
          <a:p>
            <a:pPr algn="just">
              <a:lnSpc>
                <a:spcPct val="150000"/>
              </a:lnSpc>
            </a:pPr>
            <a:endParaRPr lang="es-ES" sz="1500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dirty="0">
                <a:latin typeface="Work Sans Light" pitchFamily="2" charset="77"/>
              </a:rPr>
              <a:t>se deben seguir las normas básicas de presentación de un documento escrito, es decir el documento debe tener como mínimo una portada, introducción, alcance, lista de requerimientos y versión del documento. Los requerimientos serán redactados usando el modelo IEEE830 y también el modelo de descripción de requisitos por medio de historias de usuario. </a:t>
            </a:r>
          </a:p>
          <a:p>
            <a:pPr algn="just">
              <a:lnSpc>
                <a:spcPct val="150000"/>
              </a:lnSpc>
            </a:pPr>
            <a:endParaRPr lang="es-ES" sz="1600" b="1" dirty="0">
              <a:latin typeface="Work Sans Light" pitchFamily="2" charset="77"/>
            </a:endParaRPr>
          </a:p>
          <a:p>
            <a:pPr algn="just">
              <a:lnSpc>
                <a:spcPct val="150000"/>
              </a:lnSpc>
            </a:pPr>
            <a:r>
              <a:rPr lang="es-ES" sz="1500" b="1" dirty="0">
                <a:latin typeface="Work Sans Light" pitchFamily="2" charset="77"/>
              </a:rPr>
              <a:t>Lineamientos generales para la entrega de la evidencia: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Productos para entregar</a:t>
            </a:r>
            <a:r>
              <a:rPr lang="es-ES" sz="1500" dirty="0">
                <a:latin typeface="Work Sans Light" pitchFamily="2" charset="77"/>
              </a:rPr>
              <a:t>: </a:t>
            </a:r>
            <a:r>
              <a:rPr lang="es-CO" sz="1500" dirty="0">
                <a:latin typeface="Work Sans Light" pitchFamily="2" charset="77"/>
              </a:rPr>
              <a:t>documento de requisitos. </a:t>
            </a:r>
            <a:r>
              <a:rPr lang="es-ES" sz="1500" dirty="0">
                <a:latin typeface="Work Sans Light" pitchFamily="2" charset="77"/>
              </a:rPr>
              <a:t>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Formato: PDF</a:t>
            </a:r>
            <a:endParaRPr lang="es-ES" sz="1500" dirty="0">
              <a:latin typeface="Work Sans Light" pitchFamily="2" charset="77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500" b="1" dirty="0">
                <a:latin typeface="Work Sans Light" pitchFamily="2" charset="77"/>
              </a:rPr>
              <a:t>Para hacer el envío de la evidencia </a:t>
            </a:r>
            <a:r>
              <a:rPr lang="es-ES" sz="1500" dirty="0">
                <a:latin typeface="Work Sans Light" pitchFamily="2" charset="77"/>
              </a:rPr>
              <a:t>remítase al área de la actividad correspondiente y acceda al espacio: </a:t>
            </a:r>
            <a:r>
              <a:rPr lang="es-ES" sz="1500" b="1" dirty="0">
                <a:latin typeface="Work Sans Light" pitchFamily="2" charset="77"/>
              </a:rPr>
              <a:t>documento con especificación de requerimientos GA1-220501092-AA4-EV02</a:t>
            </a:r>
          </a:p>
        </p:txBody>
      </p:sp>
    </p:spTree>
    <p:extLst>
      <p:ext uri="{BB962C8B-B14F-4D97-AF65-F5344CB8AC3E}">
        <p14:creationId xmlns:p14="http://schemas.microsoft.com/office/powerpoint/2010/main" val="3484456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19894</TotalTime>
  <Words>673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WORK SANS BOLD ROMAN</vt:lpstr>
      <vt:lpstr>WORK SANS BOLD ROMAN</vt:lpstr>
      <vt:lpstr>Work Sans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Tatiana Forero</cp:lastModifiedBy>
  <cp:revision>411</cp:revision>
  <dcterms:created xsi:type="dcterms:W3CDTF">2020-10-01T23:51:28Z</dcterms:created>
  <dcterms:modified xsi:type="dcterms:W3CDTF">2025-09-01T13:49:15Z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