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538" r:id="rId2"/>
    <p:sldId id="535" r:id="rId3"/>
    <p:sldId id="593" r:id="rId4"/>
    <p:sldId id="602" r:id="rId5"/>
    <p:sldId id="577" r:id="rId6"/>
    <p:sldId id="603" r:id="rId7"/>
    <p:sldId id="604" r:id="rId8"/>
    <p:sldId id="605" r:id="rId9"/>
    <p:sldId id="606" r:id="rId10"/>
    <p:sldId id="53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1" autoAdjust="0"/>
    <p:restoredTop sz="97242"/>
  </p:normalViewPr>
  <p:slideViewPr>
    <p:cSldViewPr snapToGrid="0">
      <p:cViewPr varScale="1">
        <p:scale>
          <a:sx n="43" d="100"/>
          <a:sy n="43" d="100"/>
        </p:scale>
        <p:origin x="72" y="69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3/09/2025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3/09/2025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3/09/2025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3/09/2025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280076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CO" sz="4400" b="1" dirty="0">
                <a:solidFill>
                  <a:prstClr val="black">
                    <a:lumMod val="75000"/>
                    <a:lumOff val="25000"/>
                  </a:prstClr>
                </a:solidFill>
                <a:latin typeface="Work Sans Bold Roman" pitchFamily="2" charset="77"/>
              </a:rPr>
              <a:t>GA1-220501093-AA1</a:t>
            </a:r>
            <a:r>
              <a:rPr lang="es-ES" sz="4400" b="1" dirty="0">
                <a:solidFill>
                  <a:prstClr val="black">
                    <a:lumMod val="75000"/>
                    <a:lumOff val="25000"/>
                  </a:prstClr>
                </a:solidFill>
                <a:latin typeface="Work Sans Bold Roman" pitchFamily="2" charset="77"/>
              </a:rPr>
              <a:t>: </a:t>
            </a:r>
            <a:r>
              <a:rPr lang="es-ES" sz="4400" dirty="0">
                <a:solidFill>
                  <a:prstClr val="black">
                    <a:lumMod val="75000"/>
                    <a:lumOff val="25000"/>
                  </a:prstClr>
                </a:solidFill>
                <a:latin typeface="Work Sans Bold Roman" pitchFamily="2" charset="77"/>
              </a:rPr>
              <a:t>estructurar el plan de actividades de análisis a partir de las características del proyecto y el modelo de desarrollo seleccionado.  </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Metodologías del proceso de desarrollo de software.</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505130"/>
            <a:ext cx="11171657" cy="3005695"/>
          </a:xfrm>
          <a:prstGeom prst="rect">
            <a:avLst/>
          </a:prstGeom>
          <a:noFill/>
        </p:spPr>
        <p:txBody>
          <a:bodyPr wrap="square">
            <a:spAutoFit/>
          </a:bodyPr>
          <a:lstStyle/>
          <a:p>
            <a:pPr marL="342900" indent="-342900" algn="just">
              <a:lnSpc>
                <a:spcPct val="150000"/>
              </a:lnSpc>
              <a:buFont typeface="+mj-lt"/>
              <a:buAutoNum type="arabicPeriod"/>
            </a:pPr>
            <a:r>
              <a:rPr lang="es-ES" sz="1600" b="1" dirty="0">
                <a:latin typeface="Work Sans Light" pitchFamily="2" charset="77"/>
              </a:rPr>
              <a:t>Evidencia conocimiento</a:t>
            </a:r>
            <a:r>
              <a:rPr lang="es-ES" sz="1600" dirty="0">
                <a:latin typeface="Work Sans Light" pitchFamily="2" charset="77"/>
              </a:rPr>
              <a:t>: GA1-220501093-AA1-EV01 taller sobre metodologías de desarrollo de software. </a:t>
            </a:r>
          </a:p>
          <a:p>
            <a:pPr marL="342900" indent="-342900" algn="just">
              <a:lnSpc>
                <a:spcPct val="150000"/>
              </a:lnSpc>
              <a:buFont typeface="+mj-lt"/>
              <a:buAutoNum type="arabicPeriod"/>
            </a:pPr>
            <a:r>
              <a:rPr lang="es-ES" sz="1600" b="1" dirty="0">
                <a:latin typeface="Work Sans Light" pitchFamily="2" charset="77"/>
              </a:rPr>
              <a:t>Evidencia conocimiento</a:t>
            </a:r>
            <a:r>
              <a:rPr lang="es-ES" sz="1600" dirty="0">
                <a:latin typeface="Work Sans Light" pitchFamily="2" charset="77"/>
              </a:rPr>
              <a:t>: GA1-220501093-AA1-EV02 infografía sobre metodologías de desarrollo de software.</a:t>
            </a:r>
          </a:p>
          <a:p>
            <a:pPr marL="342900" indent="-342900" algn="just">
              <a:lnSpc>
                <a:spcPct val="150000"/>
              </a:lnSpc>
              <a:buFont typeface="+mj-lt"/>
              <a:buAutoNum type="arabicPeriod"/>
            </a:pPr>
            <a:r>
              <a:rPr lang="es-CO" sz="1600" b="1" dirty="0">
                <a:latin typeface="Work Sans Light" pitchFamily="2" charset="77"/>
              </a:rPr>
              <a:t>Evidencia de desempeño: </a:t>
            </a:r>
            <a:r>
              <a:rPr lang="es-ES" sz="1600" dirty="0">
                <a:latin typeface="Work Sans Light" pitchFamily="2" charset="77"/>
              </a:rPr>
              <a:t>GA1-220501093-AA1-EV03 Foro. Especificación de la metodología a aplicar</a:t>
            </a:r>
          </a:p>
          <a:p>
            <a:pPr marL="342900" indent="-342900" algn="just">
              <a:lnSpc>
                <a:spcPct val="150000"/>
              </a:lnSpc>
              <a:buFont typeface="+mj-lt"/>
              <a:buAutoNum type="arabicPeriod"/>
            </a:pPr>
            <a:r>
              <a:rPr lang="es-CO" sz="1600" b="1" dirty="0">
                <a:latin typeface="Work Sans Light" pitchFamily="2" charset="77"/>
              </a:rPr>
              <a:t>Evidencia de producto: </a:t>
            </a:r>
            <a:r>
              <a:rPr lang="es-ES" sz="1600" dirty="0">
                <a:latin typeface="Work Sans Light" pitchFamily="2" charset="77"/>
              </a:rPr>
              <a:t>GA1-220501093-AA1-EV04 documento identificando la metodología para el proyecto de desarrollo de software</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a:t>
            </a:r>
            <a:r>
              <a:rPr lang="es-ES" sz="1600" b="1" dirty="0">
                <a:latin typeface="Work Sans Light" pitchFamily="2" charset="77"/>
              </a:rPr>
              <a:t>Metodologías de desarrollo de software</a:t>
            </a:r>
            <a:r>
              <a:rPr lang="es-CO" sz="1600" b="1" dirty="0">
                <a:latin typeface="Work Sans Light" pitchFamily="2" charset="77"/>
              </a:rPr>
              <a:t>”</a:t>
            </a:r>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Metodologías de desarrollo de software</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949509" y="6476492"/>
            <a:ext cx="6090119" cy="246221"/>
          </a:xfrm>
          <a:prstGeom prst="rect">
            <a:avLst/>
          </a:prstGeom>
          <a:noFill/>
        </p:spPr>
        <p:txBody>
          <a:bodyPr wrap="square">
            <a:spAutoFit/>
          </a:bodyPr>
          <a:lstStyle/>
          <a:p>
            <a:r>
              <a:rPr lang="es-CO" sz="1000" dirty="0">
                <a:latin typeface="Work Sans Light" pitchFamily="2" charset="77"/>
              </a:rPr>
              <a:t>https://www.santanderopenacademy.com/es/blog/metodologias-desarrollo-software.html</a:t>
            </a:r>
          </a:p>
        </p:txBody>
      </p:sp>
      <p:pic>
        <p:nvPicPr>
          <p:cNvPr id="1026" name="Picture 2" descr="Metodologías de desarrollo software | Blog Santander Open Academy">
            <a:extLst>
              <a:ext uri="{FF2B5EF4-FFF2-40B4-BE49-F238E27FC236}">
                <a16:creationId xmlns:a16="http://schemas.microsoft.com/office/drawing/2014/main" id="{4CC59A39-D92F-D4F6-D144-DDB7EA8BC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4" y="1841680"/>
            <a:ext cx="5616491" cy="46348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8EC186-3503-F172-8F36-CC2BC7EBE7CA}"/>
              </a:ext>
            </a:extLst>
          </p:cNvPr>
          <p:cNvSpPr txBox="1"/>
          <p:nvPr/>
        </p:nvSpPr>
        <p:spPr>
          <a:xfrm>
            <a:off x="7039628" y="2437099"/>
            <a:ext cx="3917795" cy="3139321"/>
          </a:xfrm>
          <a:prstGeom prst="rect">
            <a:avLst/>
          </a:prstGeom>
          <a:noFill/>
        </p:spPr>
        <p:txBody>
          <a:bodyPr wrap="square">
            <a:spAutoFit/>
          </a:bodyPr>
          <a:lstStyle/>
          <a:p>
            <a:r>
              <a:rPr lang="es-ES" dirty="0">
                <a:latin typeface="Work Sans Light" pitchFamily="2" charset="77"/>
              </a:rPr>
              <a:t>Las metodologías de desarrollo de software son un conjunto de técnicas y métodos organizativos que se aplican para diseñar soluciones de software informático. El objetivo de las distintas metodologías es el de intentar organizar los equipos de trabajo para que estos desarrollen las funciones de un programa de la mejor manera posible.</a:t>
            </a:r>
            <a:endParaRPr lang="es-CO" dirty="0">
              <a:latin typeface="Work Sans Light" pitchFamily="2" charset="77"/>
            </a:endParaRPr>
          </a:p>
        </p:txBody>
      </p:sp>
    </p:spTree>
    <p:extLst>
      <p:ext uri="{BB962C8B-B14F-4D97-AF65-F5344CB8AC3E}">
        <p14:creationId xmlns:p14="http://schemas.microsoft.com/office/powerpoint/2010/main" val="26247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ES" sz="1800" b="1" dirty="0">
                <a:solidFill>
                  <a:schemeClr val="bg1"/>
                </a:solidFill>
                <a:latin typeface="Work Sans Light" pitchFamily="2" charset="77"/>
              </a:rPr>
              <a:t>Evidencia conocimiento: GA1-220501093-AA1-EV01 taller sobre metodologías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566280"/>
            <a:ext cx="11192425" cy="4857484"/>
          </a:xfrm>
          <a:prstGeom prst="rect">
            <a:avLst/>
          </a:prstGeom>
          <a:noFill/>
        </p:spPr>
        <p:txBody>
          <a:bodyPr wrap="square">
            <a:spAutoFit/>
          </a:bodyPr>
          <a:lstStyle/>
          <a:p>
            <a:pPr algn="just">
              <a:lnSpc>
                <a:spcPct val="150000"/>
              </a:lnSpc>
            </a:pPr>
            <a:r>
              <a:rPr lang="es-ES" sz="1500" dirty="0">
                <a:latin typeface="Work Sans Light" pitchFamily="2" charset="77"/>
              </a:rPr>
              <a:t>Las metodologías de desarrollo son indispensables en los grupos de trabajo y organizaciones relacionadas con la industria de software, partiendo de la información abordada en este componente desarrollar el taller sobre metodologías de desarrollo de software propuesto.</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a:t>
            </a:r>
          </a:p>
          <a:p>
            <a:pPr marL="285750" indent="-285750" algn="just">
              <a:lnSpc>
                <a:spcPct val="150000"/>
              </a:lnSpc>
              <a:buFont typeface="Arial" panose="020B0604020202020204" pitchFamily="34" charset="0"/>
              <a:buChar char="•"/>
            </a:pPr>
            <a:r>
              <a:rPr lang="es-ES" sz="1500" dirty="0">
                <a:latin typeface="Work Sans Light" pitchFamily="2" charset="77"/>
              </a:rPr>
              <a:t>Seleccionar diferentes fuentes de información relacionadas con las metodologías de desarrollo de software. </a:t>
            </a:r>
          </a:p>
          <a:p>
            <a:pPr marL="285750" indent="-285750" algn="just">
              <a:lnSpc>
                <a:spcPct val="150000"/>
              </a:lnSpc>
              <a:buFont typeface="Arial" panose="020B0604020202020204" pitchFamily="34" charset="0"/>
              <a:buChar char="•"/>
            </a:pPr>
            <a:r>
              <a:rPr lang="es-ES" sz="1500" dirty="0">
                <a:latin typeface="Work Sans Light" pitchFamily="2" charset="77"/>
              </a:rPr>
              <a:t>Detallar las características que identifican a los marcos de trabajo tradicionales y los marcos de trabajo ágiles. </a:t>
            </a:r>
          </a:p>
          <a:p>
            <a:pPr marL="285750" indent="-285750" algn="just">
              <a:lnSpc>
                <a:spcPct val="150000"/>
              </a:lnSpc>
              <a:buFont typeface="Arial" panose="020B0604020202020204" pitchFamily="34" charset="0"/>
              <a:buChar char="•"/>
            </a:pPr>
            <a:r>
              <a:rPr lang="es-ES" sz="1500" dirty="0">
                <a:latin typeface="Work Sans Light" pitchFamily="2" charset="77"/>
              </a:rPr>
              <a:t>Utilizar imágenes de construcción propia o que tengan los derechos respectivos de uso..</a:t>
            </a:r>
          </a:p>
          <a:p>
            <a:pPr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ES" sz="1500" dirty="0">
                <a:latin typeface="Work Sans Light" pitchFamily="2" charset="77"/>
              </a:rPr>
              <a:t>documento con el desarrollo del taller propuesto.</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taller sobre metodologías de desarrollo de software. GA1-220501093AA1-EV01. </a:t>
            </a:r>
          </a:p>
        </p:txBody>
      </p:sp>
    </p:spTree>
    <p:extLst>
      <p:ext uri="{BB962C8B-B14F-4D97-AF65-F5344CB8AC3E}">
        <p14:creationId xmlns:p14="http://schemas.microsoft.com/office/powerpoint/2010/main" val="2543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conocimiento: GA1-220501093-AA1-EV02 infografía sobre metodologías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454770"/>
            <a:ext cx="11192425" cy="5249899"/>
          </a:xfrm>
          <a:prstGeom prst="rect">
            <a:avLst/>
          </a:prstGeom>
          <a:noFill/>
        </p:spPr>
        <p:txBody>
          <a:bodyPr wrap="square">
            <a:spAutoFit/>
          </a:bodyPr>
          <a:lstStyle/>
          <a:p>
            <a:pPr algn="just">
              <a:lnSpc>
                <a:spcPct val="150000"/>
              </a:lnSpc>
            </a:pPr>
            <a:r>
              <a:rPr lang="es-ES" sz="1500" dirty="0">
                <a:latin typeface="Work Sans Light" pitchFamily="2" charset="77"/>
              </a:rPr>
              <a:t>Realizar una investigación corta profundizando en las metodologías de desarrollo de software que existen en la industrial y a partir de esta investigación construir una infografía en la que se resuman las principales características, ventajas y desventajas de 3 marcos de trabajo ágiles y tres marcos de trabajo tradicionales.</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la infografía: </a:t>
            </a:r>
          </a:p>
          <a:p>
            <a:pPr marL="285750" indent="-285750" algn="just">
              <a:lnSpc>
                <a:spcPct val="150000"/>
              </a:lnSpc>
              <a:buFont typeface="Arial" panose="020B0604020202020204" pitchFamily="34" charset="0"/>
              <a:buChar char="•"/>
            </a:pPr>
            <a:r>
              <a:rPr lang="es-ES" sz="1500" dirty="0">
                <a:latin typeface="Work Sans Light" pitchFamily="2" charset="77"/>
              </a:rPr>
              <a:t>Debe incluir tres marcos de trabajo ágiles y tres marcos de trabajo tradicionales.</a:t>
            </a:r>
          </a:p>
          <a:p>
            <a:pPr marL="285750" indent="-285750" algn="just">
              <a:lnSpc>
                <a:spcPct val="150000"/>
              </a:lnSpc>
              <a:buFont typeface="Arial" panose="020B0604020202020204" pitchFamily="34" charset="0"/>
              <a:buChar char="•"/>
            </a:pPr>
            <a:r>
              <a:rPr lang="es-ES" sz="1500" dirty="0">
                <a:latin typeface="Work Sans Light" pitchFamily="2" charset="77"/>
              </a:rPr>
              <a:t>Debe incluir un marco de trabajo tradicional y un marco de trabajo ágil que no se haya desarrollado durante el componente formativo 6. </a:t>
            </a:r>
          </a:p>
          <a:p>
            <a:pPr marL="285750" indent="-285750" algn="just">
              <a:lnSpc>
                <a:spcPct val="150000"/>
              </a:lnSpc>
              <a:buFont typeface="Arial" panose="020B0604020202020204" pitchFamily="34" charset="0"/>
              <a:buChar char="•"/>
            </a:pPr>
            <a:r>
              <a:rPr lang="es-ES" sz="1500" dirty="0">
                <a:latin typeface="Work Sans Light" pitchFamily="2" charset="77"/>
              </a:rPr>
              <a:t>Utilizar imágenes de construcción propia o que tengan los derechos respectivos de uso.</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ES" sz="1500" dirty="0">
                <a:latin typeface="Work Sans Light" pitchFamily="2" charset="77"/>
              </a:rPr>
              <a:t>infografía sobre metodologías de desarrollo.</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infografía sobre metodologías de desarrollo de software. GA1-220501093AA1- EV02. </a:t>
            </a:r>
          </a:p>
        </p:txBody>
      </p:sp>
    </p:spTree>
    <p:extLst>
      <p:ext uri="{BB962C8B-B14F-4D97-AF65-F5344CB8AC3E}">
        <p14:creationId xmlns:p14="http://schemas.microsoft.com/office/powerpoint/2010/main" val="28206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Recomendaciones Infografías</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2018716" y="5879101"/>
            <a:ext cx="3287954" cy="246221"/>
          </a:xfrm>
          <a:prstGeom prst="rect">
            <a:avLst/>
          </a:prstGeom>
          <a:noFill/>
        </p:spPr>
        <p:txBody>
          <a:bodyPr wrap="square">
            <a:spAutoFit/>
          </a:bodyPr>
          <a:lstStyle/>
          <a:p>
            <a:r>
              <a:rPr lang="es-CO" sz="1000" dirty="0">
                <a:latin typeface="Work Sans Light" pitchFamily="2" charset="77"/>
              </a:rPr>
              <a:t>https://www.canva.com/es_mx/crear/infografias/</a:t>
            </a:r>
          </a:p>
        </p:txBody>
      </p:sp>
      <p:sp>
        <p:nvSpPr>
          <p:cNvPr id="8" name="TextBox 7">
            <a:extLst>
              <a:ext uri="{FF2B5EF4-FFF2-40B4-BE49-F238E27FC236}">
                <a16:creationId xmlns:a16="http://schemas.microsoft.com/office/drawing/2014/main" id="{E18EC186-3503-F172-8F36-CC2BC7EBE7CA}"/>
              </a:ext>
            </a:extLst>
          </p:cNvPr>
          <p:cNvSpPr txBox="1"/>
          <p:nvPr/>
        </p:nvSpPr>
        <p:spPr>
          <a:xfrm>
            <a:off x="7374164" y="2569207"/>
            <a:ext cx="3917795" cy="2862322"/>
          </a:xfrm>
          <a:prstGeom prst="rect">
            <a:avLst/>
          </a:prstGeom>
          <a:noFill/>
        </p:spPr>
        <p:txBody>
          <a:bodyPr wrap="square">
            <a:spAutoFit/>
          </a:bodyPr>
          <a:lstStyle/>
          <a:p>
            <a:r>
              <a:rPr lang="es-ES" dirty="0">
                <a:latin typeface="Work Sans Light" pitchFamily="2" charset="77"/>
              </a:rPr>
              <a:t>Las mejores herramientas gratuitas para crear infografías son </a:t>
            </a:r>
            <a:r>
              <a:rPr lang="es-ES" dirty="0" err="1">
                <a:latin typeface="Work Sans Light" pitchFamily="2" charset="77"/>
              </a:rPr>
              <a:t>Canva</a:t>
            </a:r>
            <a:r>
              <a:rPr lang="es-ES" dirty="0">
                <a:latin typeface="Work Sans Light" pitchFamily="2" charset="77"/>
              </a:rPr>
              <a:t>, Piktochart, </a:t>
            </a:r>
            <a:r>
              <a:rPr lang="es-ES" dirty="0" err="1">
                <a:latin typeface="Work Sans Light" pitchFamily="2" charset="77"/>
              </a:rPr>
              <a:t>Visme</a:t>
            </a:r>
            <a:r>
              <a:rPr lang="es-ES" dirty="0">
                <a:latin typeface="Work Sans Light" pitchFamily="2" charset="77"/>
              </a:rPr>
              <a:t>, </a:t>
            </a:r>
            <a:r>
              <a:rPr lang="es-ES" dirty="0" err="1">
                <a:latin typeface="Work Sans Light" pitchFamily="2" charset="77"/>
              </a:rPr>
              <a:t>Genially</a:t>
            </a:r>
            <a:r>
              <a:rPr lang="es-ES" dirty="0">
                <a:latin typeface="Work Sans Light" pitchFamily="2" charset="77"/>
              </a:rPr>
              <a:t> y </a:t>
            </a:r>
            <a:r>
              <a:rPr lang="es-ES" dirty="0" err="1">
                <a:latin typeface="Work Sans Light" pitchFamily="2" charset="77"/>
              </a:rPr>
              <a:t>Infogram</a:t>
            </a:r>
            <a:r>
              <a:rPr lang="es-ES" dirty="0">
                <a:latin typeface="Work Sans Light" pitchFamily="2" charset="77"/>
              </a:rPr>
              <a:t>, ya que ofrecen plantillas personalizables, un editor fácil de usar y una amplia gama de recursos gráficos para crear diseños visualmente atractivos sin necesidad de experiencia previa. .</a:t>
            </a:r>
            <a:endParaRPr lang="es-CO" dirty="0">
              <a:latin typeface="Work Sans Light" pitchFamily="2" charset="77"/>
            </a:endParaRPr>
          </a:p>
        </p:txBody>
      </p:sp>
      <p:pic>
        <p:nvPicPr>
          <p:cNvPr id="2050" name="Picture 2" descr="Crea infografías gratis con nuestro programa online | Canva">
            <a:extLst>
              <a:ext uri="{FF2B5EF4-FFF2-40B4-BE49-F238E27FC236}">
                <a16:creationId xmlns:a16="http://schemas.microsoft.com/office/drawing/2014/main" id="{7DA6BF2F-97BA-3809-ACA3-FFBAAFFB8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36" y="2121635"/>
            <a:ext cx="6412915" cy="375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34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3. Evidencia de desempeño: </a:t>
            </a:r>
            <a:r>
              <a:rPr lang="es-ES" sz="1800" b="1" dirty="0">
                <a:solidFill>
                  <a:schemeClr val="bg1"/>
                </a:solidFill>
                <a:latin typeface="Work Sans Light" pitchFamily="2" charset="77"/>
              </a:rPr>
              <a:t>GA1-220501093-AA1-EV03 Foro. Especificación de la metodología a aplicar</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454770"/>
            <a:ext cx="11192425" cy="4926733"/>
          </a:xfrm>
          <a:prstGeom prst="rect">
            <a:avLst/>
          </a:prstGeom>
          <a:noFill/>
        </p:spPr>
        <p:txBody>
          <a:bodyPr wrap="square">
            <a:spAutoFit/>
          </a:bodyPr>
          <a:lstStyle/>
          <a:p>
            <a:pPr algn="just">
              <a:lnSpc>
                <a:spcPct val="150000"/>
              </a:lnSpc>
            </a:pPr>
            <a:r>
              <a:rPr lang="es-ES" sz="1500" dirty="0">
                <a:latin typeface="Work Sans Light" pitchFamily="2" charset="77"/>
              </a:rPr>
              <a:t>Argumentar y debatir sobre la metodología de desarrollo a aplicar en el proyecto por medio del foro dispuesto para este fin.</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500" dirty="0">
                <a:latin typeface="Work Sans Light" pitchFamily="2" charset="77"/>
              </a:rPr>
              <a:t>Recuerde que toda participación en el foro debe presentar una argumentación clara, con buena ortografía. </a:t>
            </a:r>
          </a:p>
          <a:p>
            <a:pPr marL="285750" indent="-285750" algn="just">
              <a:lnSpc>
                <a:spcPct val="150000"/>
              </a:lnSpc>
              <a:buFont typeface="Arial" panose="020B0604020202020204" pitchFamily="34" charset="0"/>
              <a:buChar char="•"/>
            </a:pPr>
            <a:r>
              <a:rPr lang="es-ES" sz="1500" dirty="0">
                <a:latin typeface="Work Sans Light" pitchFamily="2" charset="77"/>
              </a:rPr>
              <a:t>Apoyar cada argumentación teniendo en cuenta los siguientes elementos de las metodologías: ○ Origen. ○ Características / Principios. ○ Elementos / Roles / Herramientas de apoyo. ○ Gráfica resumen. </a:t>
            </a:r>
          </a:p>
          <a:p>
            <a:pPr marL="285750" indent="-285750" algn="just">
              <a:lnSpc>
                <a:spcPct val="150000"/>
              </a:lnSpc>
              <a:buFont typeface="Arial" panose="020B0604020202020204" pitchFamily="34" charset="0"/>
              <a:buChar char="•"/>
            </a:pPr>
            <a:r>
              <a:rPr lang="es-ES" sz="1500" dirty="0">
                <a:latin typeface="Work Sans Light" pitchFamily="2" charset="77"/>
              </a:rPr>
              <a:t>Debe comentar las argumentaciones realizadas por otros.</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600" dirty="0"/>
              <a:t>argumentación en el foro</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libre</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Foro. Especificación de la metodología a aplicar. GA1-220501093-AA1-EV03.. </a:t>
            </a:r>
          </a:p>
        </p:txBody>
      </p:sp>
    </p:spTree>
    <p:extLst>
      <p:ext uri="{BB962C8B-B14F-4D97-AF65-F5344CB8AC3E}">
        <p14:creationId xmlns:p14="http://schemas.microsoft.com/office/powerpoint/2010/main" val="96973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4. Evidencia de producto: </a:t>
            </a:r>
            <a:r>
              <a:rPr lang="es-ES" sz="1800" b="1" dirty="0">
                <a:solidFill>
                  <a:schemeClr val="bg1"/>
                </a:solidFill>
                <a:latin typeface="Work Sans Light" pitchFamily="2" charset="77"/>
              </a:rPr>
              <a:t>GA1-220501093-AA1-EV04 documento identificando la metodología para el proyecto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231750"/>
            <a:ext cx="11192425" cy="5665397"/>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 información recopilada y la idea de proyecto seleccionado realizar un informe donde se describa y justifique la metodología de desarrollo de software a </a:t>
            </a:r>
            <a:r>
              <a:rPr lang="es-ES" sz="1500">
                <a:latin typeface="Work Sans Light" pitchFamily="2" charset="77"/>
              </a:rPr>
              <a:t>utilizar.</a:t>
            </a:r>
            <a:endParaRPr lang="es-ES" sz="1500" dirty="0">
              <a:latin typeface="Work Sans Light" pitchFamily="2" charset="77"/>
            </a:endParaRP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desarrollo y bibliografía. </a:t>
            </a:r>
          </a:p>
          <a:p>
            <a:pPr marL="285750" indent="-285750" algn="just">
              <a:lnSpc>
                <a:spcPct val="150000"/>
              </a:lnSpc>
              <a:buFont typeface="Arial" panose="020B0604020202020204" pitchFamily="34" charset="0"/>
              <a:buChar char="•"/>
            </a:pPr>
            <a:r>
              <a:rPr lang="es-ES" sz="1500" dirty="0">
                <a:latin typeface="Work Sans Light" pitchFamily="2" charset="77"/>
              </a:rPr>
              <a:t>El informe debe evidenciar una justificación clara de la selección de la metodología respecto al proyecto a desarrollar. </a:t>
            </a:r>
          </a:p>
          <a:p>
            <a:pPr marL="285750" indent="-285750" algn="just">
              <a:lnSpc>
                <a:spcPct val="150000"/>
              </a:lnSpc>
              <a:buFont typeface="Arial" panose="020B0604020202020204" pitchFamily="34" charset="0"/>
              <a:buChar char="•"/>
            </a:pPr>
            <a:r>
              <a:rPr lang="es-ES" sz="1500" dirty="0">
                <a:latin typeface="Work Sans Light" pitchFamily="2" charset="77"/>
              </a:rPr>
              <a:t>Debe incluir una descripción del contexto y características del proyecto.</a:t>
            </a:r>
          </a:p>
          <a:p>
            <a:pPr marL="285750" indent="-285750" algn="just">
              <a:lnSpc>
                <a:spcPct val="150000"/>
              </a:lnSpc>
              <a:buFont typeface="Arial" panose="020B0604020202020204" pitchFamily="34" charset="0"/>
              <a:buChar char="•"/>
            </a:pPr>
            <a:r>
              <a:rPr lang="es-ES" sz="1500" dirty="0">
                <a:latin typeface="Work Sans Light" pitchFamily="2" charset="77"/>
              </a:rPr>
              <a:t>El informe debe evidenciar el uso de filtros tales como tamaño del proyecto, periodicidad de realimentación con el cliente, estado de la tecnología, etc.</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informe</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documento identificando la metodología para el proyecto de desarrollo de software. GA1-220501093-AA1-EV04. </a:t>
            </a:r>
          </a:p>
        </p:txBody>
      </p:sp>
    </p:spTree>
    <p:extLst>
      <p:ext uri="{BB962C8B-B14F-4D97-AF65-F5344CB8AC3E}">
        <p14:creationId xmlns:p14="http://schemas.microsoft.com/office/powerpoint/2010/main" val="19577826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19981</TotalTime>
  <Words>939</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427</cp:revision>
  <dcterms:created xsi:type="dcterms:W3CDTF">2020-10-01T23:51:28Z</dcterms:created>
  <dcterms:modified xsi:type="dcterms:W3CDTF">2025-09-03T12:53:15Z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