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8" r:id="rId2"/>
    <p:sldId id="593" r:id="rId3"/>
    <p:sldId id="577" r:id="rId4"/>
    <p:sldId id="619" r:id="rId5"/>
    <p:sldId id="616" r:id="rId6"/>
    <p:sldId id="620" r:id="rId7"/>
    <p:sldId id="614" r:id="rId8"/>
    <p:sldId id="617" r:id="rId9"/>
    <p:sldId id="61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  <a:srgbClr val="01AD01"/>
    <a:srgbClr val="00FFFF"/>
    <a:srgbClr val="00AD00"/>
    <a:srgbClr val="1F3B50"/>
    <a:srgbClr val="FFF5EA"/>
    <a:srgbClr val="4D4D4C"/>
    <a:srgbClr val="343433"/>
    <a:srgbClr val="38AA00"/>
    <a:srgbClr val="7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1" autoAdjust="0"/>
    <p:restoredTop sz="97242"/>
  </p:normalViewPr>
  <p:slideViewPr>
    <p:cSldViewPr snapToGrid="0">
      <p:cViewPr varScale="1">
        <p:scale>
          <a:sx n="72" d="100"/>
          <a:sy n="72" d="100"/>
        </p:scale>
        <p:origin x="822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GA2-220501094-AA1</a:t>
            </a: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Determinar las especificaciones técnicas a partir del diagnóstico de necesidades informáticas.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C7DF3-ED90-F4A5-DBB0-C2559B866658}"/>
              </a:ext>
            </a:extLst>
          </p:cNvPr>
          <p:cNvSpPr/>
          <p:nvPr/>
        </p:nvSpPr>
        <p:spPr>
          <a:xfrm>
            <a:off x="10085696" y="887104"/>
            <a:ext cx="1142633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D84E4B-2A18-5A18-D61A-3477BD3DA2F3}"/>
              </a:ext>
            </a:extLst>
          </p:cNvPr>
          <p:cNvSpPr/>
          <p:nvPr/>
        </p:nvSpPr>
        <p:spPr>
          <a:xfrm>
            <a:off x="916596" y="4784843"/>
            <a:ext cx="4133076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771789"/>
            <a:ext cx="11171657" cy="263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600" b="1" dirty="0">
                <a:latin typeface="Work Sans Light" pitchFamily="2" charset="77"/>
              </a:rPr>
              <a:t>Evidencia GA2-220501094-AA1-EV01: </a:t>
            </a:r>
            <a:r>
              <a:rPr lang="es-CO" sz="1600" dirty="0">
                <a:latin typeface="Work Sans Light" pitchFamily="2" charset="77"/>
              </a:rPr>
              <a:t>Foro temático: Licenciamiento de software.</a:t>
            </a:r>
            <a:endParaRPr lang="es-ES" sz="1600" dirty="0">
              <a:latin typeface="Work Sans Light" pitchFamily="2" charset="7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GA2-220501094-AA1-EV02</a:t>
            </a:r>
            <a:r>
              <a:rPr lang="es-ES" sz="1600" dirty="0">
                <a:latin typeface="Work Sans Light" pitchFamily="2" charset="77"/>
              </a:rPr>
              <a:t>: diseño de las fichas técnicas para la recolección de la información.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GA2-220501094-AA1-EV03: </a:t>
            </a:r>
            <a:r>
              <a:rPr lang="es-ES" sz="1600" dirty="0">
                <a:latin typeface="Work Sans Light" pitchFamily="2" charset="77"/>
              </a:rPr>
              <a:t>especificación de los referentes técnicos del hardware - software y estimación de las condiciones económicas.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“Especificaciones de software”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B3CE7-1EA9-6913-C780-749EDBCA9CF2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315715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CO" sz="2400" b="1" dirty="0">
                <a:solidFill>
                  <a:schemeClr val="bg1"/>
                </a:solidFill>
                <a:latin typeface="Work Sans Light" pitchFamily="2" charset="77"/>
              </a:rPr>
              <a:t>Licenciamiento de software</a:t>
            </a:r>
            <a:endParaRPr lang="es-ES" sz="24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6C64F-91D8-A845-23F1-5B8F2B769D32}"/>
              </a:ext>
            </a:extLst>
          </p:cNvPr>
          <p:cNvSpPr txBox="1"/>
          <p:nvPr/>
        </p:nvSpPr>
        <p:spPr>
          <a:xfrm>
            <a:off x="456236" y="3429000"/>
            <a:ext cx="2803799" cy="138499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Work Sans Light" pitchFamily="2" charset="77"/>
              </a:rPr>
              <a:t>Contrato legal entre el </a:t>
            </a:r>
            <a:r>
              <a:rPr lang="es-ES" sz="1400" b="1" dirty="0">
                <a:solidFill>
                  <a:schemeClr val="bg1"/>
                </a:solidFill>
                <a:latin typeface="Work Sans Light" pitchFamily="2" charset="77"/>
              </a:rPr>
              <a:t>autor de un programa informático y el usuario</a:t>
            </a:r>
            <a:r>
              <a:rPr lang="es-ES" sz="1400" dirty="0">
                <a:solidFill>
                  <a:schemeClr val="bg1"/>
                </a:solidFill>
                <a:latin typeface="Work Sans Light" pitchFamily="2" charset="77"/>
              </a:rPr>
              <a:t> que establece las condiciones bajo las cuales se puede utilizar, modificar o distribuir ese software</a:t>
            </a:r>
            <a:endParaRPr lang="es-CO" sz="1400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0E458-4BDC-6DB2-A25F-F4B0F22360F0}"/>
              </a:ext>
            </a:extLst>
          </p:cNvPr>
          <p:cNvSpPr txBox="1"/>
          <p:nvPr/>
        </p:nvSpPr>
        <p:spPr>
          <a:xfrm>
            <a:off x="3935897" y="3428999"/>
            <a:ext cx="2928730" cy="138499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Work Sans Light" pitchFamily="2" charset="77"/>
              </a:rPr>
              <a:t>En Colombia, la ley que regula las licencias de software es la </a:t>
            </a:r>
            <a:r>
              <a:rPr lang="es-ES" sz="1400" b="1" dirty="0">
                <a:solidFill>
                  <a:schemeClr val="bg1"/>
                </a:solidFill>
                <a:latin typeface="Work Sans Light" pitchFamily="2" charset="77"/>
              </a:rPr>
              <a:t>Ley 603 de 2000</a:t>
            </a:r>
            <a:r>
              <a:rPr lang="es-ES" sz="1400" dirty="0">
                <a:solidFill>
                  <a:schemeClr val="bg1"/>
                </a:solidFill>
                <a:latin typeface="Work Sans Light" pitchFamily="2" charset="77"/>
              </a:rPr>
              <a:t>, la cual recibe el nombre de Ley para el cumplimiento de las licencias de software.</a:t>
            </a:r>
            <a:endParaRPr lang="es-CO" sz="1400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1089CA-E5F5-C042-3535-ABEA14490AF5}"/>
              </a:ext>
            </a:extLst>
          </p:cNvPr>
          <p:cNvGrpSpPr/>
          <p:nvPr/>
        </p:nvGrpSpPr>
        <p:grpSpPr>
          <a:xfrm>
            <a:off x="7651643" y="1535415"/>
            <a:ext cx="4204358" cy="476393"/>
            <a:chOff x="7651643" y="1535415"/>
            <a:chExt cx="4204358" cy="4763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DCE05-9CEF-AAE1-CC0D-A260E98EB2E9}"/>
                </a:ext>
              </a:extLst>
            </p:cNvPr>
            <p:cNvSpPr txBox="1"/>
            <p:nvPr/>
          </p:nvSpPr>
          <p:spPr>
            <a:xfrm>
              <a:off x="7651643" y="1619723"/>
              <a:ext cx="3286539" cy="307777"/>
            </a:xfrm>
            <a:prstGeom prst="rect">
              <a:avLst/>
            </a:prstGeom>
            <a:solidFill>
              <a:srgbClr val="FF6C00"/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>
                <a:defRPr sz="1400">
                  <a:solidFill>
                    <a:schemeClr val="bg1"/>
                  </a:solidFill>
                  <a:latin typeface="Work Sans Light" pitchFamily="2" charset="77"/>
                </a:defRPr>
              </a:lvl1pPr>
            </a:lstStyle>
            <a:p>
              <a:pPr algn="ctr"/>
              <a:r>
                <a:rPr lang="es-CO" b="1" dirty="0"/>
                <a:t>Licencia de Software Freeware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D0A4E91-75DF-A1A6-FD76-BAF047E3C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0973" y="1535415"/>
              <a:ext cx="475028" cy="476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8D798-7864-25F8-BB24-9A9B54050EAC}"/>
              </a:ext>
            </a:extLst>
          </p:cNvPr>
          <p:cNvGrpSpPr/>
          <p:nvPr/>
        </p:nvGrpSpPr>
        <p:grpSpPr>
          <a:xfrm>
            <a:off x="7651643" y="2199501"/>
            <a:ext cx="4327966" cy="722243"/>
            <a:chOff x="7651643" y="2199501"/>
            <a:chExt cx="4327966" cy="7222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311F0F-5BF9-0F79-04E6-C9AD3833478B}"/>
                </a:ext>
              </a:extLst>
            </p:cNvPr>
            <p:cNvSpPr txBox="1"/>
            <p:nvPr/>
          </p:nvSpPr>
          <p:spPr>
            <a:xfrm>
              <a:off x="7651643" y="2299012"/>
              <a:ext cx="3286539" cy="523220"/>
            </a:xfrm>
            <a:prstGeom prst="rect">
              <a:avLst/>
            </a:prstGeom>
            <a:solidFill>
              <a:srgbClr val="FF6C00"/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 algn="ctr">
                <a:defRPr sz="1400" b="1">
                  <a:solidFill>
                    <a:schemeClr val="bg1"/>
                  </a:solidFill>
                  <a:latin typeface="Work Sans Light" pitchFamily="2" charset="77"/>
                </a:defRPr>
              </a:lvl1pPr>
            </a:lstStyle>
            <a:p>
              <a:r>
                <a:rPr lang="es-CO" dirty="0"/>
                <a:t>Licencias de Software Libre o Software de código abierto</a:t>
              </a:r>
            </a:p>
          </p:txBody>
        </p:sp>
        <p:pic>
          <p:nvPicPr>
            <p:cNvPr id="1028" name="Picture 4" descr="wordpress logo vector, wordpress icono transparente png 20336199 Vector en  Vecteezy">
              <a:extLst>
                <a:ext uri="{FF2B5EF4-FFF2-40B4-BE49-F238E27FC236}">
                  <a16:creationId xmlns:a16="http://schemas.microsoft.com/office/drawing/2014/main" id="{0F54B50E-8EF1-39BC-C42B-B4125E936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7366" y="2199501"/>
              <a:ext cx="722243" cy="72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915645-0589-DCD8-DE61-51F2F596DBD0}"/>
              </a:ext>
            </a:extLst>
          </p:cNvPr>
          <p:cNvGrpSpPr/>
          <p:nvPr/>
        </p:nvGrpSpPr>
        <p:grpSpPr>
          <a:xfrm>
            <a:off x="7651647" y="3086561"/>
            <a:ext cx="4229296" cy="524911"/>
            <a:chOff x="7651647" y="3086561"/>
            <a:chExt cx="4229296" cy="5249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BFAE41-9804-0EBB-12C5-B52428FF95C1}"/>
                </a:ext>
              </a:extLst>
            </p:cNvPr>
            <p:cNvSpPr txBox="1"/>
            <p:nvPr/>
          </p:nvSpPr>
          <p:spPr>
            <a:xfrm>
              <a:off x="7651647" y="3195128"/>
              <a:ext cx="3286539" cy="307777"/>
            </a:xfrm>
            <a:prstGeom prst="rect">
              <a:avLst/>
            </a:prstGeom>
            <a:solidFill>
              <a:srgbClr val="FF6C00"/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 algn="ctr">
                <a:defRPr sz="1400" b="1">
                  <a:solidFill>
                    <a:schemeClr val="bg1"/>
                  </a:solidFill>
                  <a:latin typeface="Work Sans Light" pitchFamily="2" charset="77"/>
                </a:defRPr>
              </a:lvl1pPr>
            </a:lstStyle>
            <a:p>
              <a:r>
                <a:rPr lang="es-CO" dirty="0"/>
                <a:t>Copyleft</a:t>
              </a:r>
            </a:p>
          </p:txBody>
        </p:sp>
        <p:pic>
          <p:nvPicPr>
            <p:cNvPr id="1032" name="Picture 8" descr="Copyleft - Wikipedia">
              <a:extLst>
                <a:ext uri="{FF2B5EF4-FFF2-40B4-BE49-F238E27FC236}">
                  <a16:creationId xmlns:a16="http://schemas.microsoft.com/office/drawing/2014/main" id="{8AE519E1-98A8-2B79-4D94-BCF3524F6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032" y="3086561"/>
              <a:ext cx="524911" cy="524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BB2840-1F0B-D084-3ECE-CDBF91A0C1AA}"/>
              </a:ext>
            </a:extLst>
          </p:cNvPr>
          <p:cNvGrpSpPr/>
          <p:nvPr/>
        </p:nvGrpSpPr>
        <p:grpSpPr>
          <a:xfrm>
            <a:off x="7651647" y="3770854"/>
            <a:ext cx="4320981" cy="571052"/>
            <a:chOff x="7651647" y="3770854"/>
            <a:chExt cx="4320981" cy="5710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031200-6063-4060-05F9-9C04C2F3F8FF}"/>
                </a:ext>
              </a:extLst>
            </p:cNvPr>
            <p:cNvSpPr txBox="1"/>
            <p:nvPr/>
          </p:nvSpPr>
          <p:spPr>
            <a:xfrm>
              <a:off x="7651647" y="3902492"/>
              <a:ext cx="3286539" cy="307777"/>
            </a:xfrm>
            <a:prstGeom prst="rect">
              <a:avLst/>
            </a:prstGeom>
            <a:solidFill>
              <a:srgbClr val="FF6C00"/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 algn="ctr">
                <a:defRPr sz="1400" b="1">
                  <a:solidFill>
                    <a:schemeClr val="bg1"/>
                  </a:solidFill>
                  <a:latin typeface="Work Sans Light" pitchFamily="2" charset="77"/>
                </a:defRPr>
              </a:lvl1pPr>
            </a:lstStyle>
            <a:p>
              <a:r>
                <a:rPr lang="es-CO" dirty="0"/>
                <a:t>Licencias de Software Shareware</a:t>
              </a:r>
            </a:p>
          </p:txBody>
        </p:sp>
        <p:pic>
          <p:nvPicPr>
            <p:cNvPr id="1034" name="Picture 10" descr="Shareware Caption Stock Illustrations – 33 Shareware Caption Stock  Illustrations, Vectors &amp; Clipart - Dreamstime">
              <a:extLst>
                <a:ext uri="{FF2B5EF4-FFF2-40B4-BE49-F238E27FC236}">
                  <a16:creationId xmlns:a16="http://schemas.microsoft.com/office/drawing/2014/main" id="{418D2725-FCFF-26A2-8043-777136019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346" y="3770854"/>
              <a:ext cx="708282" cy="571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AB4638-AAEB-349F-8A42-45C61F1D30B2}"/>
              </a:ext>
            </a:extLst>
          </p:cNvPr>
          <p:cNvGrpSpPr/>
          <p:nvPr/>
        </p:nvGrpSpPr>
        <p:grpSpPr>
          <a:xfrm>
            <a:off x="7651643" y="4525187"/>
            <a:ext cx="4356138" cy="1420688"/>
            <a:chOff x="7651643" y="4525187"/>
            <a:chExt cx="4356138" cy="14206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4B6A2D-6CBF-3E85-2386-B400CA3908A8}"/>
                </a:ext>
              </a:extLst>
            </p:cNvPr>
            <p:cNvGrpSpPr/>
            <p:nvPr/>
          </p:nvGrpSpPr>
          <p:grpSpPr>
            <a:xfrm>
              <a:off x="7651643" y="4525187"/>
              <a:ext cx="3286541" cy="1420688"/>
              <a:chOff x="7651644" y="4375651"/>
              <a:chExt cx="3286541" cy="142068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A63B3-BB7F-1D13-F6D8-C37FE7D7BC27}"/>
                  </a:ext>
                </a:extLst>
              </p:cNvPr>
              <p:cNvSpPr txBox="1"/>
              <p:nvPr/>
            </p:nvSpPr>
            <p:spPr>
              <a:xfrm>
                <a:off x="7651646" y="4375651"/>
                <a:ext cx="3286539" cy="307777"/>
              </a:xfrm>
              <a:prstGeom prst="rect">
                <a:avLst/>
              </a:prstGeom>
              <a:solidFill>
                <a:srgbClr val="FF6C00"/>
              </a:solidFill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1400" b="1">
                    <a:solidFill>
                      <a:schemeClr val="bg1"/>
                    </a:solidFill>
                    <a:latin typeface="Work Sans Light" pitchFamily="2" charset="77"/>
                  </a:defRPr>
                </a:lvl1pPr>
              </a:lstStyle>
              <a:p>
                <a:r>
                  <a:rPr lang="es-CO" dirty="0"/>
                  <a:t>Trial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1FD21-B9A3-8986-6DFB-FB21E72A2E09}"/>
                  </a:ext>
                </a:extLst>
              </p:cNvPr>
              <p:cNvSpPr txBox="1"/>
              <p:nvPr/>
            </p:nvSpPr>
            <p:spPr>
              <a:xfrm>
                <a:off x="7651644" y="4932106"/>
                <a:ext cx="3286539" cy="307777"/>
              </a:xfrm>
              <a:prstGeom prst="rect">
                <a:avLst/>
              </a:prstGeom>
              <a:solidFill>
                <a:srgbClr val="FF6C00"/>
              </a:solidFill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1400" b="1">
                    <a:solidFill>
                      <a:schemeClr val="bg1"/>
                    </a:solidFill>
                    <a:latin typeface="Work Sans Light" pitchFamily="2" charset="77"/>
                  </a:defRPr>
                </a:lvl1pPr>
              </a:lstStyle>
              <a:p>
                <a:r>
                  <a:rPr lang="es-CO" dirty="0"/>
                  <a:t>Demo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8DAAFE-444B-BAB2-510C-D1BD253DE0CB}"/>
                  </a:ext>
                </a:extLst>
              </p:cNvPr>
              <p:cNvSpPr txBox="1"/>
              <p:nvPr/>
            </p:nvSpPr>
            <p:spPr>
              <a:xfrm>
                <a:off x="7651644" y="5488562"/>
                <a:ext cx="3286539" cy="307777"/>
              </a:xfrm>
              <a:prstGeom prst="rect">
                <a:avLst/>
              </a:prstGeom>
              <a:solidFill>
                <a:srgbClr val="FF6C00"/>
              </a:solidFill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1400" b="1">
                    <a:solidFill>
                      <a:schemeClr val="bg1"/>
                    </a:solidFill>
                    <a:latin typeface="Work Sans Light" pitchFamily="2" charset="77"/>
                  </a:defRPr>
                </a:lvl1pPr>
              </a:lstStyle>
              <a:p>
                <a:r>
                  <a:rPr lang="es-CO" dirty="0"/>
                  <a:t>Adware </a:t>
                </a:r>
              </a:p>
            </p:txBody>
          </p:sp>
        </p:grpSp>
        <p:pic>
          <p:nvPicPr>
            <p:cNvPr id="1036" name="Picture 12" descr="Imágenes de Youtube logo png - Descarga gratuita en Freepik">
              <a:extLst>
                <a:ext uri="{FF2B5EF4-FFF2-40B4-BE49-F238E27FC236}">
                  <a16:creationId xmlns:a16="http://schemas.microsoft.com/office/drawing/2014/main" id="{8C2F1673-CF00-97FB-FD87-8EC465D74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961" y="4580786"/>
              <a:ext cx="571053" cy="571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Spotify Logo Png - Free Transparent PNG Logos">
              <a:extLst>
                <a:ext uri="{FF2B5EF4-FFF2-40B4-BE49-F238E27FC236}">
                  <a16:creationId xmlns:a16="http://schemas.microsoft.com/office/drawing/2014/main" id="{439C77C1-73EC-E163-8066-BEC51E7D8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9193" y="5339532"/>
              <a:ext cx="778588" cy="571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10EEE7-9EC7-B24F-FB28-62F30FE3E52C}"/>
              </a:ext>
            </a:extLst>
          </p:cNvPr>
          <p:cNvGrpSpPr/>
          <p:nvPr/>
        </p:nvGrpSpPr>
        <p:grpSpPr>
          <a:xfrm>
            <a:off x="7651644" y="6098279"/>
            <a:ext cx="4203402" cy="473118"/>
            <a:chOff x="7651644" y="6098279"/>
            <a:chExt cx="4203402" cy="4731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9F1ACC-2D5D-8B25-EFD8-E72FF37CDC2C}"/>
                </a:ext>
              </a:extLst>
            </p:cNvPr>
            <p:cNvSpPr txBox="1"/>
            <p:nvPr/>
          </p:nvSpPr>
          <p:spPr>
            <a:xfrm>
              <a:off x="7651644" y="6180950"/>
              <a:ext cx="3286539" cy="307777"/>
            </a:xfrm>
            <a:prstGeom prst="rect">
              <a:avLst/>
            </a:prstGeom>
            <a:solidFill>
              <a:srgbClr val="FF6C00"/>
            </a:solidFill>
          </p:spPr>
          <p:txBody>
            <a:bodyPr wrap="square">
              <a:spAutoFit/>
            </a:bodyPr>
            <a:lstStyle>
              <a:defPPr>
                <a:defRPr lang="es-CO"/>
              </a:defPPr>
              <a:lvl1pPr algn="ctr">
                <a:defRPr sz="1400" b="1">
                  <a:solidFill>
                    <a:schemeClr val="bg1"/>
                  </a:solidFill>
                  <a:latin typeface="Work Sans Light" pitchFamily="2" charset="77"/>
                </a:defRPr>
              </a:lvl1pPr>
            </a:lstStyle>
            <a:p>
              <a:r>
                <a:rPr lang="es-CO" dirty="0"/>
                <a:t>Licencias de software propietario </a:t>
              </a:r>
            </a:p>
          </p:txBody>
        </p:sp>
        <p:pic>
          <p:nvPicPr>
            <p:cNvPr id="1046" name="Picture 22" descr="Nuevo logotipo de Windows PNG transparente - StickPNG">
              <a:extLst>
                <a:ext uri="{FF2B5EF4-FFF2-40B4-BE49-F238E27FC236}">
                  <a16:creationId xmlns:a16="http://schemas.microsoft.com/office/drawing/2014/main" id="{051143CB-5768-DB4C-98D9-3B0D1D1E7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1928" y="6098279"/>
              <a:ext cx="473118" cy="473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20026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GA2-220501094-AA1-EV01 Foro temático: Licenciamiento de software</a:t>
            </a: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954952"/>
            <a:ext cx="11192425" cy="448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Teniendo en cuenta que los licenciamientos de software son contratos que detallan los derechos legales y el uso de una solución de software, analice la realidad actual de este tema y exprese su concepto, generando aportes significativos sobre los tipos de licencia existentes y cuáles son los más utilizados.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Como preguntas de orientación para realizar la participación en el foro, se proponen las siguientes: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✔ ¿Qué es software? ✔ ¿Qué es una licencia de software? ✔ Tipos de licencia de software. ✔ ¿Cuáles son las más adecuadas y por qué?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Realice seguimiento al foro y responda a un comentario de forma crítico-reflexiva, de acuerdo con la intervención que hayan realizado sus compañeros, demostrando construcción de conocimiento frente a los planteamientos que cada uno proponga.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0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20026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GA2-220501094-AA1-EV01 Foro temático: Licenciamiento de software</a:t>
            </a: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943240"/>
            <a:ext cx="11192425" cy="4070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</a:t>
            </a:r>
          </a:p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● Estudiar detenidamente los conceptos y características definidas en el componente formativo de especificaciones de software. </a:t>
            </a:r>
          </a:p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● Revisar los temas sugeridos como material complementario del componente formativo</a:t>
            </a:r>
            <a:r>
              <a:rPr lang="es-ES" sz="1600" dirty="0"/>
              <a:t>. </a:t>
            </a:r>
          </a:p>
          <a:p>
            <a:pPr algn="just">
              <a:lnSpc>
                <a:spcPct val="150000"/>
              </a:lnSpc>
            </a:pPr>
            <a:endParaRPr lang="es-ES" sz="1600" b="1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Productos para entregar</a:t>
            </a:r>
            <a:r>
              <a:rPr lang="es-ES" sz="1600" dirty="0">
                <a:latin typeface="Work Sans Light" pitchFamily="2" charset="77"/>
              </a:rPr>
              <a:t>: </a:t>
            </a:r>
            <a:r>
              <a:rPr lang="es-CO" sz="1600" dirty="0">
                <a:latin typeface="Work Sans Light" pitchFamily="2" charset="77"/>
              </a:rPr>
              <a:t>participación del foro</a:t>
            </a:r>
            <a:r>
              <a:rPr lang="es-CO" sz="1600" dirty="0"/>
              <a:t>.</a:t>
            </a:r>
            <a:r>
              <a:rPr lang="es-CO" sz="1800" dirty="0">
                <a:latin typeface="Work Sans Light" pitchFamily="2" charset="77"/>
              </a:rPr>
              <a:t> </a:t>
            </a:r>
            <a:endParaRPr lang="es-ES" sz="18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Formato:</a:t>
            </a:r>
            <a:r>
              <a:rPr lang="es-ES" sz="1600" dirty="0">
                <a:latin typeface="Work Sans Light" pitchFamily="2" charset="77"/>
              </a:rPr>
              <a:t> Plataforma Territorium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Para hacer el envío de la evidencia </a:t>
            </a:r>
            <a:r>
              <a:rPr lang="es-ES" sz="16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600" b="1" dirty="0">
                <a:latin typeface="Work Sans Light" pitchFamily="2" charset="77"/>
              </a:rPr>
              <a:t> </a:t>
            </a:r>
            <a:r>
              <a:rPr lang="es-CO" sz="1600" b="1" dirty="0">
                <a:latin typeface="Work Sans Light" pitchFamily="2" charset="77"/>
              </a:rPr>
              <a:t>Foro temático: Licenciamiento de software. GA2-220501094-AA1-EV01.</a:t>
            </a:r>
            <a:endParaRPr lang="es-ES" sz="1600" b="1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500" b="1" dirty="0"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0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1FB5540-9C31-8E34-BC72-B10C93A4F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1" t="75446" r="28261" b="13135"/>
          <a:stretch/>
        </p:blipFill>
        <p:spPr>
          <a:xfrm>
            <a:off x="1710888" y="3405303"/>
            <a:ext cx="8837428" cy="127935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315715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CO" sz="2400" b="1" dirty="0">
                <a:solidFill>
                  <a:schemeClr val="bg1"/>
                </a:solidFill>
                <a:latin typeface="Work Sans Light" pitchFamily="2" charset="77"/>
              </a:rPr>
              <a:t>Fichas Técnicas</a:t>
            </a:r>
            <a:endParaRPr lang="es-ES" sz="24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72CC60-A8DD-4199-FB4E-E76E1DFC6B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91" t="43475" r="28587" b="41252"/>
          <a:stretch/>
        </p:blipFill>
        <p:spPr>
          <a:xfrm>
            <a:off x="1677284" y="3201428"/>
            <a:ext cx="8803828" cy="1717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EE944-FCB7-F6B2-160B-EC7D647A04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00" t="22982" r="28587" b="11101"/>
          <a:stretch/>
        </p:blipFill>
        <p:spPr>
          <a:xfrm>
            <a:off x="2984268" y="1347747"/>
            <a:ext cx="6223464" cy="525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EA9BA-F782-AD9A-8333-E05609A72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1" t="32648" r="28261" b="25204"/>
          <a:stretch/>
        </p:blipFill>
        <p:spPr>
          <a:xfrm>
            <a:off x="1677285" y="1594852"/>
            <a:ext cx="8904633" cy="47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40867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GA2-220501094-AA1-EV02: diseño de las fichas técnicas para la recolección de la información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637988"/>
            <a:ext cx="11192425" cy="4854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Las fichas técnicas son un documento que reúne las características de los productos de software desarrollados y permite el registro e identificación de las fuentes de información. Hay que diseñarlas teniendo en cuenta los estándares definidos en el componente formativo especificaciones de software.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Por este motivo, para esta evidencia, se debe realizar una ficha técnica teniendo en cuenta los siguientes aspectos: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✔ Estudiar detenidamente los conceptos y características definidas en el componente formativo de especificaciones de software.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✔ Revisar los temas sugeridos como material complementario del componente formativo.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✔ Para la elaboración de la ficha técnica, se debe apoyar en la normatividad; en este caso, se realizará la ficha técnica tomando como referencia la Norma NTC ISO 9000 Sistema de Gestión de Calidad.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✔ Realizar el diseño de las fichas técnicas de acuerdo con la información que se requiera recolectar. Se debe hacer teniendo en cuenta las características de las fuentes consultadas</a:t>
            </a:r>
            <a:r>
              <a:rPr lang="es-ES" sz="1600" dirty="0"/>
              <a:t>. </a:t>
            </a:r>
            <a:endParaRPr lang="es-ES" sz="1600" dirty="0"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90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40867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GA2-220501094-AA1-EV02: diseño de las fichas técnicas para la recolección de la información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2478932"/>
            <a:ext cx="11192425" cy="190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Productos para entregar</a:t>
            </a:r>
            <a:r>
              <a:rPr lang="es-ES" sz="1600" dirty="0">
                <a:latin typeface="Work Sans Light" pitchFamily="2" charset="77"/>
              </a:rPr>
              <a:t>: ficha técnica para la recolección de la información.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Formato:</a:t>
            </a:r>
            <a:r>
              <a:rPr lang="es-ES" sz="16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Para hacer el envío de la evidencia </a:t>
            </a:r>
            <a:r>
              <a:rPr lang="es-ES" sz="16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600" b="1" dirty="0">
                <a:latin typeface="Work Sans Light" pitchFamily="2" charset="77"/>
              </a:rPr>
              <a:t> diseño de las fichas técnicas para la recolección de la información GA2-220501094-AA1-EV02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482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40867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3. Evidencia GA2-220501094-AA1-EV03: especificación de los referentes técnicos del hardware - software y estimación de las condiciones económicas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218047"/>
            <a:ext cx="11192425" cy="559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Las especificaciones de los referentes técnicos son muy importantes en la elaboración de una solución de software respecto a las necesidades de la empresa; por otra parte, la estimación de las condiciones económicas permite tener una proyección de lo que se puede desarrollar. </a:t>
            </a: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Por este motivo, para esta evidencia, se requiere realizar un informe teniendo en cuenta lo siguiente: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Para elaborar el documento se deben seguir las condiciones básicas estipuladas en el componente formativo sobre especificaciones de software.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estimar las condiciones técnicas y económicas de acuerdo con las características de la solución de software y las necesidades de la empresa.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Presentación de un documento escrito; es decir, el documento debe tener como mínimo una portada, introducción, contenido y conclusión.</a:t>
            </a:r>
          </a:p>
          <a:p>
            <a:pPr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</a:t>
            </a:r>
            <a:r>
              <a:rPr lang="es-CO" sz="1500" dirty="0">
                <a:latin typeface="Work Sans Light" pitchFamily="2" charset="77"/>
              </a:rPr>
              <a:t>documento informe.</a:t>
            </a: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</a:t>
            </a:r>
            <a:r>
              <a:rPr lang="es-ES" sz="15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500" b="1" dirty="0">
                <a:latin typeface="Work Sans Light" pitchFamily="2" charset="77"/>
              </a:rPr>
              <a:t> Especificación de los referentes técnicos del hardware - software y estimación de las condiciones económicas. GA2-220501094-AA1-EV03.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86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21592</TotalTime>
  <Words>876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482</cp:revision>
  <dcterms:created xsi:type="dcterms:W3CDTF">2020-10-01T23:51:28Z</dcterms:created>
  <dcterms:modified xsi:type="dcterms:W3CDTF">2025-10-15T14:48:46Z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