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93" r:id="rId3"/>
    <p:sldId id="608" r:id="rId4"/>
    <p:sldId id="577" r:id="rId5"/>
    <p:sldId id="613" r:id="rId6"/>
    <p:sldId id="614" r:id="rId7"/>
    <p:sldId id="615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AD01"/>
    <a:srgbClr val="00FFFF"/>
    <a:srgbClr val="00AD00"/>
    <a:srgbClr val="1F3B50"/>
    <a:srgbClr val="FFF5EA"/>
    <a:srgbClr val="4D4D4C"/>
    <a:srgbClr val="343433"/>
    <a:srgbClr val="FF6C00"/>
    <a:srgbClr val="38AA00"/>
    <a:srgbClr val="766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61" autoAdjust="0"/>
    <p:restoredTop sz="97242"/>
  </p:normalViewPr>
  <p:slideViewPr>
    <p:cSldViewPr snapToGrid="0">
      <p:cViewPr varScale="1">
        <p:scale>
          <a:sx n="72" d="100"/>
          <a:sy n="72" d="100"/>
        </p:scale>
        <p:origin x="822" y="7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eeexplore.ieee.org/document/1695100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GA2-220501093-AA3: </a:t>
            </a:r>
            <a:r>
              <a:rPr lang="es-CO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validar artefactos de análisis generados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. 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DC7DF3-ED90-F4A5-DBB0-C2559B866658}"/>
              </a:ext>
            </a:extLst>
          </p:cNvPr>
          <p:cNvSpPr/>
          <p:nvPr/>
        </p:nvSpPr>
        <p:spPr>
          <a:xfrm>
            <a:off x="10085696" y="887104"/>
            <a:ext cx="1142633" cy="12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D84E4B-2A18-5A18-D61A-3477BD3DA2F3}"/>
              </a:ext>
            </a:extLst>
          </p:cNvPr>
          <p:cNvSpPr/>
          <p:nvPr/>
        </p:nvSpPr>
        <p:spPr>
          <a:xfrm>
            <a:off x="916596" y="4784843"/>
            <a:ext cx="4133076" cy="12843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2771789"/>
            <a:ext cx="11171657" cy="2267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600" b="1" dirty="0">
                <a:latin typeface="Work Sans Light" pitchFamily="2" charset="77"/>
              </a:rPr>
              <a:t>Evidencia GA2-220501093-AA3-EV01: </a:t>
            </a:r>
            <a:r>
              <a:rPr lang="es-CO" sz="1600" dirty="0">
                <a:latin typeface="Work Sans Light" pitchFamily="2" charset="77"/>
              </a:rPr>
              <a:t>mapa conceptual sobre validación de documentos</a:t>
            </a:r>
            <a:r>
              <a:rPr lang="es-ES" sz="1600" dirty="0">
                <a:latin typeface="Work Sans Light" pitchFamily="2" charset="77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GA2-220501093-AA3-EV02: </a:t>
            </a:r>
            <a:r>
              <a:rPr lang="es-ES" sz="1600" dirty="0">
                <a:latin typeface="Work Sans Light" pitchFamily="2" charset="77"/>
              </a:rPr>
              <a:t>elaboración del informe de análisis con listas de chequeo para la validación de artefactos.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“Validación de documentos”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FB3CE7-1EA9-6913-C780-749EDBCA9CF2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sz="3600" b="1" dirty="0">
                <a:solidFill>
                  <a:prstClr val="white"/>
                </a:solidFill>
                <a:latin typeface="WORK SANS BOLD ROMAN" pitchFamily="2" charset="77"/>
              </a:rPr>
              <a:t>Validación de documentos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D1CAC2-B5FF-14FB-00A1-111141AC1FD6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26" name="Picture 2" descr="Verificación vs validación en software integrado - Parasoft">
            <a:extLst>
              <a:ext uri="{FF2B5EF4-FFF2-40B4-BE49-F238E27FC236}">
                <a16:creationId xmlns:a16="http://schemas.microsoft.com/office/drawing/2014/main" id="{7D660E8F-F2F2-03BC-CD8E-6E686EC4E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7" r="9531"/>
          <a:stretch/>
        </p:blipFill>
        <p:spPr bwMode="auto">
          <a:xfrm>
            <a:off x="6232277" y="1702268"/>
            <a:ext cx="5815531" cy="4119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EDAA13-72D4-5E5F-BEB7-903D8AA455C2}"/>
              </a:ext>
            </a:extLst>
          </p:cNvPr>
          <p:cNvSpPr txBox="1"/>
          <p:nvPr/>
        </p:nvSpPr>
        <p:spPr>
          <a:xfrm>
            <a:off x="3491947" y="6441310"/>
            <a:ext cx="52081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dirty="0">
                <a:latin typeface="Work Sans Light" pitchFamily="2" charset="77"/>
              </a:rPr>
              <a:t>https://es.parasoft.com/blog/verification-vs-validation-in-embedded-software/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05092E-D51F-C414-6DA0-70D410AA5BE7}"/>
              </a:ext>
            </a:extLst>
          </p:cNvPr>
          <p:cNvSpPr txBox="1"/>
          <p:nvPr/>
        </p:nvSpPr>
        <p:spPr>
          <a:xfrm>
            <a:off x="456236" y="1564119"/>
            <a:ext cx="537472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E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Verificación: </a:t>
            </a:r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El proceso de determinar si los productos de una determinada fase del ciclo de desarrollo de software cumplen o no los requisitos establecidos durante la fase anterior.</a:t>
            </a:r>
          </a:p>
          <a:p>
            <a:pPr algn="l"/>
            <a:endParaRPr lang="es-ES" sz="1600" dirty="0">
              <a:solidFill>
                <a:prstClr val="black">
                  <a:lumMod val="75000"/>
                  <a:lumOff val="25000"/>
                </a:prstClr>
              </a:solidFill>
              <a:latin typeface="Work Sans Bold Roman" pitchFamily="2" charset="77"/>
            </a:endParaRPr>
          </a:p>
          <a:p>
            <a:pPr algn="l"/>
            <a:r>
              <a:rPr lang="es-E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Validación: </a:t>
            </a:r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El proceso de evaluación de software al final del proceso de desarrollo de software para garantizar el cumplimiento de los requisitos de software.</a:t>
            </a:r>
          </a:p>
          <a:p>
            <a:pPr algn="l"/>
            <a:endParaRPr lang="es-ES" sz="1600" dirty="0">
              <a:solidFill>
                <a:prstClr val="black">
                  <a:lumMod val="75000"/>
                  <a:lumOff val="25000"/>
                </a:prstClr>
              </a:solidFill>
              <a:latin typeface="Work Sans Bold Roman" pitchFamily="2" charset="77"/>
            </a:endParaRPr>
          </a:p>
          <a:p>
            <a:pPr algn="l"/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Barry Boehm escribió en </a:t>
            </a:r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Verificación y validación de requisitos de software y especificaciones de diseño</a:t>
            </a:r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 definiciones más sucintas:</a:t>
            </a:r>
          </a:p>
          <a:p>
            <a:pPr algn="l"/>
            <a:endParaRPr lang="es-ES" sz="16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00FFFF"/>
              </a:highlight>
              <a:latin typeface="Work Sans Bold Roman" pitchFamily="2" charset="77"/>
            </a:endParaRPr>
          </a:p>
          <a:p>
            <a:pPr algn="l"/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00FFFF"/>
                </a:highlight>
                <a:latin typeface="Work Sans Bold Roman" pitchFamily="2" charset="77"/>
              </a:rPr>
              <a:t>Verificación: "¿Estoy construyendo bien el producto?“</a:t>
            </a:r>
          </a:p>
          <a:p>
            <a:pPr algn="l"/>
            <a:endParaRPr lang="es-ES" sz="16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00FFFF"/>
              </a:highlight>
              <a:latin typeface="Work Sans Bold Roman" pitchFamily="2" charset="77"/>
            </a:endParaRPr>
          </a:p>
          <a:p>
            <a:pPr algn="l"/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highlight>
                  <a:srgbClr val="00FFFF"/>
                </a:highlight>
                <a:latin typeface="Work Sans Bold Roman" pitchFamily="2" charset="77"/>
              </a:rPr>
              <a:t>Validación: "¿Estoy construyendo el producto correcto?"</a:t>
            </a:r>
          </a:p>
          <a:p>
            <a:pPr algn="l"/>
            <a:endParaRPr lang="es-ES" sz="1600" dirty="0">
              <a:solidFill>
                <a:prstClr val="black">
                  <a:lumMod val="75000"/>
                  <a:lumOff val="25000"/>
                </a:prstClr>
              </a:solidFill>
              <a:highlight>
                <a:srgbClr val="00FFFF"/>
              </a:highlight>
              <a:latin typeface="Work Sans Bold Roman" pitchFamily="2" charset="77"/>
            </a:endParaRPr>
          </a:p>
          <a:p>
            <a:pPr algn="l"/>
            <a:r>
              <a:rPr lang="es-ES" sz="16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Estas definiciones llegan al quid de la diferencia entre estos dos aspectos clave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172732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20026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GA2-220501093-AA3-EV01: mapa conceptual sobre validación de documentos</a:t>
            </a: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372794"/>
            <a:ext cx="11192425" cy="51986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Por medio de esta evidencia, se pretende establecer una secuencia lógica de dependencias para llevar a cabo la validación de los documentos identificados en el proceso de desarrollo de software, realizando un mapa conceptual.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la elaboración del mapa conceptual: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Se deben seguir las características e instrucciones para la elaboración del mapa conceptual, identificando categorías y sus relaciones desde un orden lógico.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El modelo conceptual resultante debe guardar las proporciones necesarias, de modo que se vea ordenado y sea fácil su lectura.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Manejar herramientas de software que faciliten la elaboración de los diagramas y su fácil entendimiento.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Identificar la metodología de desarrollo a seguir.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Identificar los conceptos para relacionar los documentos a validar.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Formatos de aceptación.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Elaborar el documento con diagrama conceptual.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2631939"/>
            <a:ext cx="11192425" cy="1946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Productos para entregar</a:t>
            </a:r>
            <a:r>
              <a:rPr lang="es-ES" sz="1600" dirty="0">
                <a:latin typeface="Work Sans Light" pitchFamily="2" charset="77"/>
              </a:rPr>
              <a:t>: </a:t>
            </a:r>
            <a:r>
              <a:rPr lang="es-CO" sz="1600" dirty="0">
                <a:latin typeface="Work Sans Light" pitchFamily="2" charset="77"/>
              </a:rPr>
              <a:t>documento del mapa conceptual</a:t>
            </a:r>
            <a:r>
              <a:rPr lang="es-CO" sz="1600" dirty="0"/>
              <a:t>.</a:t>
            </a:r>
            <a:r>
              <a:rPr lang="es-CO" sz="1800" dirty="0">
                <a:latin typeface="Work Sans Light" pitchFamily="2" charset="77"/>
              </a:rPr>
              <a:t> </a:t>
            </a:r>
            <a:endParaRPr lang="es-ES" sz="18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Formato:</a:t>
            </a:r>
            <a:r>
              <a:rPr lang="es-ES" sz="16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Para hacer el envío de la evidencia </a:t>
            </a:r>
            <a:r>
              <a:rPr lang="es-ES" sz="16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600" b="1" dirty="0">
                <a:latin typeface="Work Sans Light" pitchFamily="2" charset="77"/>
              </a:rPr>
              <a:t> Mapa conceptual sobre validación de documentos. GA2-220501093-AA3-EV01.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A1255-1A0A-CE65-03A0-DA7C3D98308F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BFA236-30CA-48EE-F579-8D2306E7493D}"/>
              </a:ext>
            </a:extLst>
          </p:cNvPr>
          <p:cNvSpPr txBox="1">
            <a:spLocks/>
          </p:cNvSpPr>
          <p:nvPr/>
        </p:nvSpPr>
        <p:spPr>
          <a:xfrm>
            <a:off x="456236" y="420026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CO" sz="1800" b="1" dirty="0">
                <a:solidFill>
                  <a:schemeClr val="bg1"/>
                </a:solidFill>
                <a:latin typeface="Work Sans Light" pitchFamily="2" charset="77"/>
              </a:rPr>
              <a:t>Evidencia GA2-220501093-AA3-EV01: mapa conceptual sobre validación de documentos</a:t>
            </a: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9412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140867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GA2-220501093-AA3-EV02: elaboración del informe de análisis con listas de chequeo para la validación de artefactos.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370358"/>
            <a:ext cx="11192425" cy="5201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Work Sans Light" pitchFamily="2" charset="77"/>
              </a:rPr>
              <a:t>Esta evidencia se orienta hacia la elaboración de un documento informe para validar los artefactos del software diseñados y que estén acordes con lo requerido por el cliente. Dicho informe debe ser validado con el cliente para, de esta forma, validar que todos los requerimientos funcionales y de diseño se presentan de acuerdo con lo requerido.</a:t>
            </a:r>
          </a:p>
          <a:p>
            <a:pPr algn="just">
              <a:lnSpc>
                <a:spcPct val="150000"/>
              </a:lnSpc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Se deben seguir las normas básicas de presentación de un documento escrito; es decir, el documento debe tener como mínimo una portada, introducción, alcance, lista de requerimientos y versión del documento.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El informe debe evidenciar la implementación de características paso a paso de cumplimiento.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El informe debe evidenciar la implementación de estrategias de cumplimiento.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Construir el documento de informe de artefactos entregados.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Identificar los procesos y usuarios interesados.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Validar con los usuarios los requerimientos encontrados.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Elaborar el documento de lista de chequeo paso a paso.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63E98E-BFA0-E9CA-BAEF-127B8DDB8969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8906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2631939"/>
            <a:ext cx="11192425" cy="2313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Productos para entregar</a:t>
            </a:r>
            <a:r>
              <a:rPr lang="es-ES" sz="1600" dirty="0">
                <a:latin typeface="Work Sans Light" pitchFamily="2" charset="77"/>
              </a:rPr>
              <a:t>: </a:t>
            </a:r>
            <a:r>
              <a:rPr lang="es-CO" sz="1600" dirty="0">
                <a:latin typeface="Work Sans Light" pitchFamily="2" charset="77"/>
              </a:rPr>
              <a:t>informe técnico</a:t>
            </a:r>
            <a:r>
              <a:rPr lang="es-CO" sz="1600" dirty="0"/>
              <a:t>.</a:t>
            </a:r>
            <a:r>
              <a:rPr lang="es-CO" sz="1800" dirty="0">
                <a:latin typeface="Work Sans Light" pitchFamily="2" charset="77"/>
              </a:rPr>
              <a:t> </a:t>
            </a:r>
            <a:endParaRPr lang="es-ES" sz="18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Formato:</a:t>
            </a:r>
            <a:r>
              <a:rPr lang="es-ES" sz="16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latin typeface="Work Sans Light" pitchFamily="2" charset="77"/>
              </a:rPr>
              <a:t>Para hacer el envío de la evidencia </a:t>
            </a:r>
            <a:r>
              <a:rPr lang="es-ES" sz="16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600" b="1" dirty="0">
                <a:latin typeface="Work Sans Light" pitchFamily="2" charset="77"/>
              </a:rPr>
              <a:t> Elaboración del informe de análisis con listas de chequeo para la validación de artefactos. GA2220501093-AA3-EV02.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BA1255-1A0A-CE65-03A0-DA7C3D98308F}"/>
              </a:ext>
            </a:extLst>
          </p:cNvPr>
          <p:cNvSpPr/>
          <p:nvPr/>
        </p:nvSpPr>
        <p:spPr>
          <a:xfrm>
            <a:off x="11150221" y="286603"/>
            <a:ext cx="791570" cy="764276"/>
          </a:xfrm>
          <a:prstGeom prst="rect">
            <a:avLst/>
          </a:prstGeom>
          <a:solidFill>
            <a:srgbClr val="01AD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B40AA46-1A18-381E-E51C-CBDECBF6A19F}"/>
              </a:ext>
            </a:extLst>
          </p:cNvPr>
          <p:cNvSpPr txBox="1">
            <a:spLocks/>
          </p:cNvSpPr>
          <p:nvPr/>
        </p:nvSpPr>
        <p:spPr>
          <a:xfrm>
            <a:off x="456236" y="140867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GA2-220501093-AA3-EV02: elaboración del informe de análisis con listas de chequeo para la validación de artefactos.</a:t>
            </a:r>
          </a:p>
        </p:txBody>
      </p:sp>
    </p:spTree>
    <p:extLst>
      <p:ext uri="{BB962C8B-B14F-4D97-AF65-F5344CB8AC3E}">
        <p14:creationId xmlns:p14="http://schemas.microsoft.com/office/powerpoint/2010/main" val="1269088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21391</TotalTime>
  <Words>653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471</cp:revision>
  <dcterms:created xsi:type="dcterms:W3CDTF">2020-10-01T23:51:28Z</dcterms:created>
  <dcterms:modified xsi:type="dcterms:W3CDTF">2025-09-29T13:11:18Z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