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538" r:id="rId2"/>
    <p:sldId id="535" r:id="rId3"/>
    <p:sldId id="593" r:id="rId4"/>
    <p:sldId id="577" r:id="rId5"/>
    <p:sldId id="613" r:id="rId6"/>
    <p:sldId id="608" r:id="rId7"/>
    <p:sldId id="614" r:id="rId8"/>
    <p:sldId id="615" r:id="rId9"/>
    <p:sldId id="616" r:id="rId10"/>
    <p:sldId id="617" r:id="rId11"/>
    <p:sldId id="618" r:id="rId12"/>
    <p:sldId id="619" r:id="rId13"/>
    <p:sldId id="620" r:id="rId14"/>
    <p:sldId id="621" r:id="rId15"/>
    <p:sldId id="622" r:id="rId16"/>
    <p:sldId id="623" r:id="rId17"/>
    <p:sldId id="624" r:id="rId1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AD01"/>
    <a:srgbClr val="00FFFF"/>
    <a:srgbClr val="00AD00"/>
    <a:srgbClr val="1F3B50"/>
    <a:srgbClr val="FFF5EA"/>
    <a:srgbClr val="4D4D4C"/>
    <a:srgbClr val="343433"/>
    <a:srgbClr val="FF6C00"/>
    <a:srgbClr val="38AA00"/>
    <a:srgbClr val="7663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61" autoAdjust="0"/>
    <p:restoredTop sz="97242"/>
  </p:normalViewPr>
  <p:slideViewPr>
    <p:cSldViewPr snapToGrid="0">
      <p:cViewPr varScale="1">
        <p:scale>
          <a:sx n="72" d="100"/>
          <a:sy n="72" d="100"/>
        </p:scale>
        <p:origin x="822" y="78"/>
      </p:cViewPr>
      <p:guideLst>
        <p:guide orient="horz" pos="595"/>
        <p:guide pos="3840"/>
        <p:guide orient="horz" pos="1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53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999AFE6-721E-1D92-FFC0-72E02DBB9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598C0A-ECF9-B897-80D5-1AE7ABA305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9B9F-131C-2846-AB8F-CEE154B4CAEB}" type="datetimeFigureOut">
              <a:rPr lang="es-CO" smtClean="0"/>
              <a:t>24/09/2025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8F308B-0102-A0B4-9A23-E807C735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7CACDD-5D14-572A-2591-609B03F168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070F-3F68-E043-9CC3-B53B4F22454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004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24/09/2025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24/09/2025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24/09/2025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24/09/2025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24/09/2025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565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24/09/2025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24/09/2025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24/09/2025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24/09/2025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24/09/2025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24/09/2025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24/09/2025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24/09/2025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24/09/2025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15D167A-EE62-EA02-E6F4-53710691F485}"/>
              </a:ext>
            </a:extLst>
          </p:cNvPr>
          <p:cNvSpPr txBox="1"/>
          <p:nvPr/>
        </p:nvSpPr>
        <p:spPr>
          <a:xfrm>
            <a:off x="963671" y="2171425"/>
            <a:ext cx="975733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400" b="1" dirty="0">
                <a:solidFill>
                  <a:prstClr val="black">
                    <a:lumMod val="75000"/>
                    <a:lumOff val="25000"/>
                  </a:prstClr>
                </a:solidFill>
                <a:latin typeface="Work Sans Bold Roman" pitchFamily="2" charset="77"/>
              </a:rPr>
              <a:t>GA2-220501093-AA2: </a:t>
            </a:r>
            <a:r>
              <a:rPr lang="es-ES" sz="4400" dirty="0">
                <a:solidFill>
                  <a:prstClr val="black">
                    <a:lumMod val="75000"/>
                    <a:lumOff val="25000"/>
                  </a:prstClr>
                </a:solidFill>
                <a:latin typeface="Work Sans Bold Roman" pitchFamily="2" charset="77"/>
              </a:rPr>
              <a:t>representar el contexto del negocio a través del diagrama de dominio y actividades.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DC7DF3-ED90-F4A5-DBB0-C2559B866658}"/>
              </a:ext>
            </a:extLst>
          </p:cNvPr>
          <p:cNvSpPr/>
          <p:nvPr/>
        </p:nvSpPr>
        <p:spPr>
          <a:xfrm>
            <a:off x="10085696" y="887104"/>
            <a:ext cx="1142633" cy="12843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D84E4B-2A18-5A18-D61A-3477BD3DA2F3}"/>
              </a:ext>
            </a:extLst>
          </p:cNvPr>
          <p:cNvSpPr/>
          <p:nvPr/>
        </p:nvSpPr>
        <p:spPr>
          <a:xfrm>
            <a:off x="916596" y="4784843"/>
            <a:ext cx="4133076" cy="12843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9726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456236" y="416690"/>
            <a:ext cx="9815809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600" b="1" dirty="0">
                <a:solidFill>
                  <a:prstClr val="white"/>
                </a:solidFill>
                <a:latin typeface="WORK SANS BOLD ROMAN" pitchFamily="2" charset="77"/>
              </a:rPr>
              <a:t>Diagrama de clases (Relaciones)</a:t>
            </a:r>
            <a:endParaRPr lang="es-CO" sz="3600" b="1" dirty="0">
              <a:solidFill>
                <a:prstClr val="white"/>
              </a:solidFill>
              <a:latin typeface="WORK SANS BOLD ROMAN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939419-A9D0-5981-2D6E-C9C8A6110B28}"/>
              </a:ext>
            </a:extLst>
          </p:cNvPr>
          <p:cNvSpPr txBox="1"/>
          <p:nvPr/>
        </p:nvSpPr>
        <p:spPr>
          <a:xfrm>
            <a:off x="1593409" y="1666598"/>
            <a:ext cx="9276521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sz="1600" b="1" dirty="0">
                <a:latin typeface="Work Sans Light" pitchFamily="2" charset="77"/>
              </a:rPr>
              <a:t>Cardinalidad: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dirty="0">
                <a:latin typeface="Work Sans Light" pitchFamily="2" charset="77"/>
              </a:rPr>
              <a:t> 1:1 (Uno a uno): Un Pedido tiene una Factura.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F79C227-BAE2-D5E5-4F17-6B7A5F9F7228}"/>
              </a:ext>
            </a:extLst>
          </p:cNvPr>
          <p:cNvGrpSpPr/>
          <p:nvPr/>
        </p:nvGrpSpPr>
        <p:grpSpPr>
          <a:xfrm>
            <a:off x="2259434" y="2973407"/>
            <a:ext cx="7944470" cy="2668777"/>
            <a:chOff x="1790862" y="1850966"/>
            <a:chExt cx="7944470" cy="266877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3CF0585-9C1E-D155-B41F-0875300D2FD5}"/>
                </a:ext>
              </a:extLst>
            </p:cNvPr>
            <p:cNvGrpSpPr/>
            <p:nvPr/>
          </p:nvGrpSpPr>
          <p:grpSpPr>
            <a:xfrm>
              <a:off x="1790862" y="1850966"/>
              <a:ext cx="3074296" cy="2650435"/>
              <a:chOff x="7197749" y="2158132"/>
              <a:chExt cx="3074296" cy="2851357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8F5D79-6E78-9031-1F8E-9BBC6F98763D}"/>
                  </a:ext>
                </a:extLst>
              </p:cNvPr>
              <p:cNvSpPr txBox="1"/>
              <p:nvPr/>
            </p:nvSpPr>
            <p:spPr>
              <a:xfrm>
                <a:off x="8342311" y="2158132"/>
                <a:ext cx="1344453" cy="4522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ES" sz="1600" b="1" dirty="0">
                    <a:latin typeface="Work Sans Light" pitchFamily="2" charset="77"/>
                  </a:rPr>
                  <a:t>Pedido</a:t>
                </a:r>
                <a:endParaRPr lang="es-CO" sz="1600" dirty="0">
                  <a:latin typeface="Work Sans Light" pitchFamily="2" charset="77"/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BA88C94-5CB2-D5A0-71DE-37DEE4C94533}"/>
                  </a:ext>
                </a:extLst>
              </p:cNvPr>
              <p:cNvSpPr/>
              <p:nvPr/>
            </p:nvSpPr>
            <p:spPr>
              <a:xfrm>
                <a:off x="7197749" y="2158132"/>
                <a:ext cx="3074296" cy="5598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5098E40-7289-D61E-B906-7FBB748760EB}"/>
                  </a:ext>
                </a:extLst>
              </p:cNvPr>
              <p:cNvSpPr/>
              <p:nvPr/>
            </p:nvSpPr>
            <p:spPr>
              <a:xfrm>
                <a:off x="7197749" y="2717996"/>
                <a:ext cx="3074296" cy="12135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0262B2D-E737-0D1E-E5DD-1CEE099C2809}"/>
                  </a:ext>
                </a:extLst>
              </p:cNvPr>
              <p:cNvSpPr/>
              <p:nvPr/>
            </p:nvSpPr>
            <p:spPr>
              <a:xfrm>
                <a:off x="7197749" y="3931564"/>
                <a:ext cx="3074296" cy="10779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7BC6E3E-A9CE-11E3-FEEF-2E50CE9A196B}"/>
                  </a:ext>
                </a:extLst>
              </p:cNvPr>
              <p:cNvSpPr txBox="1"/>
              <p:nvPr/>
            </p:nvSpPr>
            <p:spPr>
              <a:xfrm>
                <a:off x="7390444" y="2694223"/>
                <a:ext cx="1344453" cy="12468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ES" sz="1600" dirty="0" err="1">
                    <a:latin typeface="Work Sans Light" pitchFamily="2" charset="77"/>
                  </a:rPr>
                  <a:t>idPedido</a:t>
                </a:r>
                <a:endParaRPr lang="es-ES" sz="1600" dirty="0">
                  <a:latin typeface="Work Sans Light" pitchFamily="2" charset="7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s-ES" sz="1600" dirty="0">
                    <a:latin typeface="Work Sans Light" pitchFamily="2" charset="77"/>
                  </a:rPr>
                  <a:t>fecha</a:t>
                </a:r>
              </a:p>
              <a:p>
                <a:pPr>
                  <a:lnSpc>
                    <a:spcPct val="150000"/>
                  </a:lnSpc>
                </a:pPr>
                <a:r>
                  <a:rPr lang="es-ES" sz="1600" dirty="0">
                    <a:latin typeface="Work Sans Light" pitchFamily="2" charset="77"/>
                  </a:rPr>
                  <a:t>total</a:t>
                </a:r>
                <a:endParaRPr lang="es-CO" sz="1600" dirty="0">
                  <a:latin typeface="Work Sans Light" pitchFamily="2" charset="77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14E7712-7505-0AE8-4E6E-8316ED6C2FD9}"/>
                  </a:ext>
                </a:extLst>
              </p:cNvPr>
              <p:cNvSpPr txBox="1"/>
              <p:nvPr/>
            </p:nvSpPr>
            <p:spPr>
              <a:xfrm>
                <a:off x="7390444" y="4055027"/>
                <a:ext cx="2296320" cy="6291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1600" dirty="0" err="1">
                    <a:latin typeface="Work Sans Light" pitchFamily="2" charset="77"/>
                  </a:rPr>
                  <a:t>agregarProducto</a:t>
                </a:r>
                <a:r>
                  <a:rPr lang="es-ES" sz="1600" dirty="0">
                    <a:latin typeface="Work Sans Light" pitchFamily="2" charset="77"/>
                  </a:rPr>
                  <a:t>()</a:t>
                </a:r>
              </a:p>
              <a:p>
                <a:r>
                  <a:rPr lang="es-ES" sz="1600" dirty="0" err="1">
                    <a:latin typeface="Work Sans Light" pitchFamily="2" charset="77"/>
                  </a:rPr>
                  <a:t>calcularTotal</a:t>
                </a:r>
                <a:r>
                  <a:rPr lang="es-ES" sz="1600" dirty="0">
                    <a:latin typeface="Work Sans Light" pitchFamily="2" charset="77"/>
                  </a:rPr>
                  <a:t>()</a:t>
                </a:r>
                <a:endParaRPr lang="es-CO" sz="1600" dirty="0">
                  <a:latin typeface="Work Sans Light" pitchFamily="2" charset="77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AB94BE9-50F9-8D5F-153A-9AB94EA8FA23}"/>
                </a:ext>
              </a:extLst>
            </p:cNvPr>
            <p:cNvGrpSpPr/>
            <p:nvPr/>
          </p:nvGrpSpPr>
          <p:grpSpPr>
            <a:xfrm>
              <a:off x="6661036" y="1869308"/>
              <a:ext cx="3074296" cy="2650435"/>
              <a:chOff x="7197749" y="2158132"/>
              <a:chExt cx="3074296" cy="2851357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72D6FAB-4028-031E-4B96-0B0A977C62D1}"/>
                  </a:ext>
                </a:extLst>
              </p:cNvPr>
              <p:cNvSpPr txBox="1"/>
              <p:nvPr/>
            </p:nvSpPr>
            <p:spPr>
              <a:xfrm>
                <a:off x="8342311" y="2158132"/>
                <a:ext cx="1344453" cy="4522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ES" sz="1600" b="1" dirty="0">
                    <a:latin typeface="Work Sans Light" pitchFamily="2" charset="77"/>
                  </a:rPr>
                  <a:t>Factura</a:t>
                </a:r>
                <a:endParaRPr lang="es-CO" sz="1600" dirty="0">
                  <a:latin typeface="Work Sans Light" pitchFamily="2" charset="77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E903209-2F5E-1E82-00A5-187F89CF5BF1}"/>
                  </a:ext>
                </a:extLst>
              </p:cNvPr>
              <p:cNvSpPr/>
              <p:nvPr/>
            </p:nvSpPr>
            <p:spPr>
              <a:xfrm>
                <a:off x="7197749" y="2158132"/>
                <a:ext cx="3074296" cy="5598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A94B15F-8733-8DB6-C41B-35AD89822FD3}"/>
                  </a:ext>
                </a:extLst>
              </p:cNvPr>
              <p:cNvSpPr/>
              <p:nvPr/>
            </p:nvSpPr>
            <p:spPr>
              <a:xfrm>
                <a:off x="7197749" y="2717996"/>
                <a:ext cx="3074296" cy="12135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5FE4E85-2BC2-1C65-6D78-2FB20F1343BC}"/>
                  </a:ext>
                </a:extLst>
              </p:cNvPr>
              <p:cNvSpPr/>
              <p:nvPr/>
            </p:nvSpPr>
            <p:spPr>
              <a:xfrm>
                <a:off x="7197749" y="3931564"/>
                <a:ext cx="3074296" cy="10779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6EE1CE-16A0-44E8-70F6-3191F22DD774}"/>
                  </a:ext>
                </a:extLst>
              </p:cNvPr>
              <p:cNvSpPr txBox="1"/>
              <p:nvPr/>
            </p:nvSpPr>
            <p:spPr>
              <a:xfrm>
                <a:off x="7390444" y="2694223"/>
                <a:ext cx="1344453" cy="849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ES" sz="1600" dirty="0" err="1">
                    <a:latin typeface="Work Sans Light" pitchFamily="2" charset="77"/>
                  </a:rPr>
                  <a:t>idFactura</a:t>
                </a:r>
                <a:endParaRPr lang="es-ES" sz="1600" dirty="0">
                  <a:latin typeface="Work Sans Light" pitchFamily="2" charset="7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s-ES" sz="1600" dirty="0">
                    <a:latin typeface="Work Sans Light" pitchFamily="2" charset="77"/>
                  </a:rPr>
                  <a:t>total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4E876D-2E53-7D2F-F8B6-0202CC39B3F1}"/>
                  </a:ext>
                </a:extLst>
              </p:cNvPr>
              <p:cNvSpPr txBox="1"/>
              <p:nvPr/>
            </p:nvSpPr>
            <p:spPr>
              <a:xfrm>
                <a:off x="7390444" y="4055027"/>
                <a:ext cx="1905956" cy="364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1600" dirty="0">
                    <a:latin typeface="Work Sans Light" pitchFamily="2" charset="77"/>
                  </a:rPr>
                  <a:t>generar()</a:t>
                </a:r>
                <a:endParaRPr lang="es-CO" sz="1600" dirty="0">
                  <a:latin typeface="Work Sans Light" pitchFamily="2" charset="77"/>
                </a:endParaRPr>
              </a:p>
            </p:txBody>
          </p: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CD70255-6C51-C5D0-A952-5E1F939D0AAE}"/>
                </a:ext>
              </a:extLst>
            </p:cNvPr>
            <p:cNvCxnSpPr>
              <a:stCxn id="5" idx="3"/>
              <a:endCxn id="14" idx="1"/>
            </p:cNvCxnSpPr>
            <p:nvPr/>
          </p:nvCxnSpPr>
          <p:spPr>
            <a:xfrm>
              <a:off x="4865158" y="2935406"/>
              <a:ext cx="1795878" cy="183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3DEA148-AFB1-F241-386E-F93F7B66CDCF}"/>
                </a:ext>
              </a:extLst>
            </p:cNvPr>
            <p:cNvSpPr txBox="1"/>
            <p:nvPr/>
          </p:nvSpPr>
          <p:spPr>
            <a:xfrm>
              <a:off x="4885349" y="2501945"/>
              <a:ext cx="4727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800" dirty="0">
                  <a:latin typeface="Work Sans Light" pitchFamily="2" charset="77"/>
                </a:rPr>
                <a:t>1</a:t>
              </a:r>
              <a:endParaRPr lang="es-CO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B7BB29E-B5B6-2FF9-167D-9D7E3D0F1C91}"/>
                </a:ext>
              </a:extLst>
            </p:cNvPr>
            <p:cNvSpPr txBox="1"/>
            <p:nvPr/>
          </p:nvSpPr>
          <p:spPr>
            <a:xfrm>
              <a:off x="6284678" y="2501404"/>
              <a:ext cx="4727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800" dirty="0">
                  <a:latin typeface="Work Sans Light" pitchFamily="2" charset="77"/>
                </a:rPr>
                <a:t>1</a:t>
              </a:r>
              <a:endParaRPr lang="es-CO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38C3881C-F1EB-675E-5BC6-BB33137BF532}"/>
              </a:ext>
            </a:extLst>
          </p:cNvPr>
          <p:cNvSpPr/>
          <p:nvPr/>
        </p:nvSpPr>
        <p:spPr>
          <a:xfrm>
            <a:off x="11150221" y="286603"/>
            <a:ext cx="791570" cy="764276"/>
          </a:xfrm>
          <a:prstGeom prst="rect">
            <a:avLst/>
          </a:prstGeom>
          <a:solidFill>
            <a:srgbClr val="01A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1190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456236" y="416690"/>
            <a:ext cx="9815809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600" b="1" dirty="0">
                <a:solidFill>
                  <a:prstClr val="white"/>
                </a:solidFill>
                <a:latin typeface="WORK SANS BOLD ROMAN" pitchFamily="2" charset="77"/>
              </a:rPr>
              <a:t>Diagrama de clases (Relaciones)</a:t>
            </a:r>
            <a:endParaRPr lang="es-CO" sz="3600" b="1" dirty="0">
              <a:solidFill>
                <a:prstClr val="white"/>
              </a:solidFill>
              <a:latin typeface="WORK SANS BOLD ROMAN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939419-A9D0-5981-2D6E-C9C8A6110B28}"/>
              </a:ext>
            </a:extLst>
          </p:cNvPr>
          <p:cNvSpPr txBox="1"/>
          <p:nvPr/>
        </p:nvSpPr>
        <p:spPr>
          <a:xfrm>
            <a:off x="1457739" y="1846208"/>
            <a:ext cx="9276521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sz="1600" b="1" dirty="0">
                <a:latin typeface="Work Sans Light" pitchFamily="2" charset="77"/>
              </a:rPr>
              <a:t>Cardinalidad: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dirty="0">
                <a:latin typeface="Work Sans Light" pitchFamily="2" charset="77"/>
              </a:rPr>
              <a:t>1:N (Uno a muchos): Un Usuario puede realizar muchos Pedidos.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8D816D-F5C9-9BE2-233C-8CF153237E03}"/>
              </a:ext>
            </a:extLst>
          </p:cNvPr>
          <p:cNvGrpSpPr/>
          <p:nvPr/>
        </p:nvGrpSpPr>
        <p:grpSpPr>
          <a:xfrm>
            <a:off x="1982306" y="3332627"/>
            <a:ext cx="8227385" cy="2650435"/>
            <a:chOff x="1786876" y="3287397"/>
            <a:chExt cx="8227385" cy="265043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3CF0585-9C1E-D155-B41F-0875300D2FD5}"/>
                </a:ext>
              </a:extLst>
            </p:cNvPr>
            <p:cNvGrpSpPr/>
            <p:nvPr/>
          </p:nvGrpSpPr>
          <p:grpSpPr>
            <a:xfrm>
              <a:off x="6939965" y="3287397"/>
              <a:ext cx="3074296" cy="2650435"/>
              <a:chOff x="7197749" y="2158132"/>
              <a:chExt cx="3074296" cy="2851357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8F5D79-6E78-9031-1F8E-9BBC6F98763D}"/>
                  </a:ext>
                </a:extLst>
              </p:cNvPr>
              <p:cNvSpPr txBox="1"/>
              <p:nvPr/>
            </p:nvSpPr>
            <p:spPr>
              <a:xfrm>
                <a:off x="8342311" y="2158132"/>
                <a:ext cx="1344453" cy="4522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ES" sz="1600" b="1" dirty="0">
                    <a:latin typeface="Work Sans Light" pitchFamily="2" charset="77"/>
                  </a:rPr>
                  <a:t>Pedido</a:t>
                </a:r>
                <a:endParaRPr lang="es-CO" sz="1600" dirty="0">
                  <a:latin typeface="Work Sans Light" pitchFamily="2" charset="77"/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BA88C94-5CB2-D5A0-71DE-37DEE4C94533}"/>
                  </a:ext>
                </a:extLst>
              </p:cNvPr>
              <p:cNvSpPr/>
              <p:nvPr/>
            </p:nvSpPr>
            <p:spPr>
              <a:xfrm>
                <a:off x="7197749" y="2158132"/>
                <a:ext cx="3074296" cy="5598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5098E40-7289-D61E-B906-7FBB748760EB}"/>
                  </a:ext>
                </a:extLst>
              </p:cNvPr>
              <p:cNvSpPr/>
              <p:nvPr/>
            </p:nvSpPr>
            <p:spPr>
              <a:xfrm>
                <a:off x="7197749" y="2717996"/>
                <a:ext cx="3074296" cy="12135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0262B2D-E737-0D1E-E5DD-1CEE099C2809}"/>
                  </a:ext>
                </a:extLst>
              </p:cNvPr>
              <p:cNvSpPr/>
              <p:nvPr/>
            </p:nvSpPr>
            <p:spPr>
              <a:xfrm>
                <a:off x="7197749" y="3931564"/>
                <a:ext cx="3074296" cy="10779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7BC6E3E-A9CE-11E3-FEEF-2E50CE9A196B}"/>
                  </a:ext>
                </a:extLst>
              </p:cNvPr>
              <p:cNvSpPr txBox="1"/>
              <p:nvPr/>
            </p:nvSpPr>
            <p:spPr>
              <a:xfrm>
                <a:off x="7390444" y="2694223"/>
                <a:ext cx="1344453" cy="893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1600" dirty="0" err="1">
                    <a:latin typeface="Work Sans Light" pitchFamily="2" charset="77"/>
                  </a:rPr>
                  <a:t>idPedido</a:t>
                </a:r>
                <a:endParaRPr lang="es-ES" sz="1600" dirty="0">
                  <a:latin typeface="Work Sans Light" pitchFamily="2" charset="77"/>
                </a:endParaRPr>
              </a:p>
              <a:p>
                <a:r>
                  <a:rPr lang="es-ES" sz="1600" dirty="0">
                    <a:latin typeface="Work Sans Light" pitchFamily="2" charset="77"/>
                  </a:rPr>
                  <a:t>fecha</a:t>
                </a:r>
              </a:p>
              <a:p>
                <a:r>
                  <a:rPr lang="es-ES" sz="1600" dirty="0">
                    <a:latin typeface="Work Sans Light" pitchFamily="2" charset="77"/>
                  </a:rPr>
                  <a:t>total</a:t>
                </a:r>
                <a:endParaRPr lang="es-CO" sz="1600" dirty="0">
                  <a:latin typeface="Work Sans Light" pitchFamily="2" charset="77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14E7712-7505-0AE8-4E6E-8316ED6C2FD9}"/>
                  </a:ext>
                </a:extLst>
              </p:cNvPr>
              <p:cNvSpPr txBox="1"/>
              <p:nvPr/>
            </p:nvSpPr>
            <p:spPr>
              <a:xfrm>
                <a:off x="7390444" y="4055027"/>
                <a:ext cx="2296320" cy="6291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1600" dirty="0" err="1">
                    <a:latin typeface="Work Sans Light" pitchFamily="2" charset="77"/>
                  </a:rPr>
                  <a:t>agregarProducto</a:t>
                </a:r>
                <a:r>
                  <a:rPr lang="es-ES" sz="1600" dirty="0">
                    <a:latin typeface="Work Sans Light" pitchFamily="2" charset="77"/>
                  </a:rPr>
                  <a:t>()</a:t>
                </a:r>
              </a:p>
              <a:p>
                <a:r>
                  <a:rPr lang="es-ES" sz="1600" dirty="0" err="1">
                    <a:latin typeface="Work Sans Light" pitchFamily="2" charset="77"/>
                  </a:rPr>
                  <a:t>calcularTotal</a:t>
                </a:r>
                <a:r>
                  <a:rPr lang="es-ES" sz="1600" dirty="0">
                    <a:latin typeface="Work Sans Light" pitchFamily="2" charset="77"/>
                  </a:rPr>
                  <a:t>()</a:t>
                </a:r>
                <a:endParaRPr lang="es-CO" sz="1600" dirty="0">
                  <a:latin typeface="Work Sans Light" pitchFamily="2" charset="77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AB94BE9-50F9-8D5F-153A-9AB94EA8FA23}"/>
                </a:ext>
              </a:extLst>
            </p:cNvPr>
            <p:cNvGrpSpPr/>
            <p:nvPr/>
          </p:nvGrpSpPr>
          <p:grpSpPr>
            <a:xfrm>
              <a:off x="1786876" y="3287397"/>
              <a:ext cx="3074296" cy="2650435"/>
              <a:chOff x="7197749" y="2158132"/>
              <a:chExt cx="3074296" cy="2851357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72D6FAB-4028-031E-4B96-0B0A977C62D1}"/>
                  </a:ext>
                </a:extLst>
              </p:cNvPr>
              <p:cNvSpPr txBox="1"/>
              <p:nvPr/>
            </p:nvSpPr>
            <p:spPr>
              <a:xfrm>
                <a:off x="8342311" y="2158132"/>
                <a:ext cx="1344453" cy="4522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ES" sz="1600" b="1" dirty="0">
                    <a:latin typeface="Work Sans Light" pitchFamily="2" charset="77"/>
                  </a:rPr>
                  <a:t>Usuario</a:t>
                </a:r>
                <a:endParaRPr lang="es-CO" sz="1600" dirty="0">
                  <a:latin typeface="Work Sans Light" pitchFamily="2" charset="77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E903209-2F5E-1E82-00A5-187F89CF5BF1}"/>
                  </a:ext>
                </a:extLst>
              </p:cNvPr>
              <p:cNvSpPr/>
              <p:nvPr/>
            </p:nvSpPr>
            <p:spPr>
              <a:xfrm>
                <a:off x="7197749" y="2158132"/>
                <a:ext cx="3074296" cy="5598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A94B15F-8733-8DB6-C41B-35AD89822FD3}"/>
                  </a:ext>
                </a:extLst>
              </p:cNvPr>
              <p:cNvSpPr/>
              <p:nvPr/>
            </p:nvSpPr>
            <p:spPr>
              <a:xfrm>
                <a:off x="7197749" y="2717996"/>
                <a:ext cx="3074296" cy="12135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5FE4E85-2BC2-1C65-6D78-2FB20F1343BC}"/>
                  </a:ext>
                </a:extLst>
              </p:cNvPr>
              <p:cNvSpPr/>
              <p:nvPr/>
            </p:nvSpPr>
            <p:spPr>
              <a:xfrm>
                <a:off x="7197749" y="3931564"/>
                <a:ext cx="3074296" cy="10779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6EE1CE-16A0-44E8-70F6-3191F22DD774}"/>
                  </a:ext>
                </a:extLst>
              </p:cNvPr>
              <p:cNvSpPr txBox="1"/>
              <p:nvPr/>
            </p:nvSpPr>
            <p:spPr>
              <a:xfrm>
                <a:off x="7390444" y="2694223"/>
                <a:ext cx="2161736" cy="11588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1600" dirty="0" err="1">
                    <a:latin typeface="Work Sans Light" pitchFamily="2" charset="77"/>
                  </a:rPr>
                  <a:t>idUsuario</a:t>
                </a:r>
                <a:endParaRPr lang="es-ES" sz="1600" dirty="0">
                  <a:latin typeface="Work Sans Light" pitchFamily="2" charset="77"/>
                </a:endParaRPr>
              </a:p>
              <a:p>
                <a:r>
                  <a:rPr lang="es-ES" sz="1600" dirty="0" err="1">
                    <a:latin typeface="Work Sans Light" pitchFamily="2" charset="77"/>
                  </a:rPr>
                  <a:t>nombreUsuario</a:t>
                </a:r>
                <a:endParaRPr lang="es-ES" sz="1600" dirty="0">
                  <a:latin typeface="Work Sans Light" pitchFamily="2" charset="77"/>
                </a:endParaRPr>
              </a:p>
              <a:p>
                <a:r>
                  <a:rPr lang="es-ES" sz="1600" dirty="0">
                    <a:latin typeface="Work Sans Light" pitchFamily="2" charset="77"/>
                  </a:rPr>
                  <a:t>correo</a:t>
                </a:r>
              </a:p>
              <a:p>
                <a:r>
                  <a:rPr lang="es-ES" sz="1600" dirty="0" err="1">
                    <a:latin typeface="Work Sans Light" pitchFamily="2" charset="77"/>
                  </a:rPr>
                  <a:t>contrasena</a:t>
                </a:r>
                <a:endParaRPr lang="es-ES" sz="1600" dirty="0">
                  <a:latin typeface="Work Sans Light" pitchFamily="2" charset="77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4E876D-2E53-7D2F-F8B6-0202CC39B3F1}"/>
                  </a:ext>
                </a:extLst>
              </p:cNvPr>
              <p:cNvSpPr txBox="1"/>
              <p:nvPr/>
            </p:nvSpPr>
            <p:spPr>
              <a:xfrm>
                <a:off x="7390444" y="4055027"/>
                <a:ext cx="1905956" cy="364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1600" dirty="0" err="1">
                    <a:latin typeface="Work Sans Light" pitchFamily="2" charset="77"/>
                  </a:rPr>
                  <a:t>iniciarSesion</a:t>
                </a:r>
                <a:r>
                  <a:rPr lang="es-ES" sz="1600" dirty="0">
                    <a:latin typeface="Work Sans Light" pitchFamily="2" charset="77"/>
                  </a:rPr>
                  <a:t>()</a:t>
                </a:r>
                <a:endParaRPr lang="es-CO" sz="1600" dirty="0">
                  <a:latin typeface="Work Sans Light" pitchFamily="2" charset="77"/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3DEA148-AFB1-F241-386E-F93F7B66CDCF}"/>
                </a:ext>
              </a:extLst>
            </p:cNvPr>
            <p:cNvSpPr txBox="1"/>
            <p:nvPr/>
          </p:nvSpPr>
          <p:spPr>
            <a:xfrm>
              <a:off x="5067931" y="4003046"/>
              <a:ext cx="4727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800" dirty="0">
                  <a:latin typeface="Work Sans Light" pitchFamily="2" charset="77"/>
                </a:rPr>
                <a:t>1</a:t>
              </a:r>
              <a:endParaRPr lang="es-CO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B7BB29E-B5B6-2FF9-167D-9D7E3D0F1C91}"/>
                </a:ext>
              </a:extLst>
            </p:cNvPr>
            <p:cNvSpPr txBox="1"/>
            <p:nvPr/>
          </p:nvSpPr>
          <p:spPr>
            <a:xfrm>
              <a:off x="6467260" y="4002505"/>
              <a:ext cx="4727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800" dirty="0">
                  <a:latin typeface="Work Sans Light" pitchFamily="2" charset="77"/>
                </a:rPr>
                <a:t>N</a:t>
              </a:r>
              <a:endParaRPr lang="es-CO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7BE533F-0B38-5397-8C53-944A70425EC3}"/>
                </a:ext>
              </a:extLst>
            </p:cNvPr>
            <p:cNvCxnSpPr>
              <a:stCxn id="14" idx="3"/>
              <a:endCxn id="5" idx="1"/>
            </p:cNvCxnSpPr>
            <p:nvPr/>
          </p:nvCxnSpPr>
          <p:spPr>
            <a:xfrm>
              <a:off x="4861172" y="4371837"/>
              <a:ext cx="207879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21B6FB82-F384-E563-0B26-D6E0F61E30C3}"/>
              </a:ext>
            </a:extLst>
          </p:cNvPr>
          <p:cNvSpPr/>
          <p:nvPr/>
        </p:nvSpPr>
        <p:spPr>
          <a:xfrm>
            <a:off x="11150221" y="286603"/>
            <a:ext cx="791570" cy="764276"/>
          </a:xfrm>
          <a:prstGeom prst="rect">
            <a:avLst/>
          </a:prstGeom>
          <a:solidFill>
            <a:srgbClr val="01A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2604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456236" y="416690"/>
            <a:ext cx="9815809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600" b="1" dirty="0">
                <a:solidFill>
                  <a:prstClr val="white"/>
                </a:solidFill>
                <a:latin typeface="WORK SANS BOLD ROMAN" pitchFamily="2" charset="77"/>
              </a:rPr>
              <a:t>Diagrama de clases (Relaciones)</a:t>
            </a:r>
            <a:endParaRPr lang="es-CO" sz="3600" b="1" dirty="0">
              <a:solidFill>
                <a:prstClr val="white"/>
              </a:solidFill>
              <a:latin typeface="WORK SANS BOLD ROMAN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939419-A9D0-5981-2D6E-C9C8A6110B28}"/>
              </a:ext>
            </a:extLst>
          </p:cNvPr>
          <p:cNvSpPr txBox="1"/>
          <p:nvPr/>
        </p:nvSpPr>
        <p:spPr>
          <a:xfrm>
            <a:off x="1510994" y="1660010"/>
            <a:ext cx="9276521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sz="1600" b="1" dirty="0">
                <a:latin typeface="Work Sans Light" pitchFamily="2" charset="77"/>
              </a:rPr>
              <a:t>Cardinalidad: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dirty="0">
                <a:latin typeface="Work Sans Light" pitchFamily="2" charset="77"/>
              </a:rPr>
              <a:t>N:M (Muchos a muchos): Un Producto puede estar en muchos Pedidos y un Pedido puede tener muchos Productos.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008DFD2-1140-D793-32D4-A98138BF19F5}"/>
              </a:ext>
            </a:extLst>
          </p:cNvPr>
          <p:cNvGrpSpPr/>
          <p:nvPr/>
        </p:nvGrpSpPr>
        <p:grpSpPr>
          <a:xfrm>
            <a:off x="772887" y="2814819"/>
            <a:ext cx="10646226" cy="3734143"/>
            <a:chOff x="892157" y="2828071"/>
            <a:chExt cx="10646226" cy="373414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3CF0585-9C1E-D155-B41F-0875300D2FD5}"/>
                </a:ext>
              </a:extLst>
            </p:cNvPr>
            <p:cNvGrpSpPr/>
            <p:nvPr/>
          </p:nvGrpSpPr>
          <p:grpSpPr>
            <a:xfrm>
              <a:off x="892157" y="2833947"/>
              <a:ext cx="3074296" cy="2650435"/>
              <a:chOff x="7197749" y="2158132"/>
              <a:chExt cx="3074296" cy="2851357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8F5D79-6E78-9031-1F8E-9BBC6F98763D}"/>
                  </a:ext>
                </a:extLst>
              </p:cNvPr>
              <p:cNvSpPr txBox="1"/>
              <p:nvPr/>
            </p:nvSpPr>
            <p:spPr>
              <a:xfrm>
                <a:off x="8342311" y="2158132"/>
                <a:ext cx="1344453" cy="4522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ES" sz="1600" b="1" dirty="0">
                    <a:latin typeface="Work Sans Light" pitchFamily="2" charset="77"/>
                  </a:rPr>
                  <a:t>Pedido</a:t>
                </a:r>
                <a:endParaRPr lang="es-CO" sz="1600" dirty="0">
                  <a:latin typeface="Work Sans Light" pitchFamily="2" charset="77"/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BA88C94-5CB2-D5A0-71DE-37DEE4C94533}"/>
                  </a:ext>
                </a:extLst>
              </p:cNvPr>
              <p:cNvSpPr/>
              <p:nvPr/>
            </p:nvSpPr>
            <p:spPr>
              <a:xfrm>
                <a:off x="7197749" y="2158132"/>
                <a:ext cx="3074296" cy="5598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5098E40-7289-D61E-B906-7FBB748760EB}"/>
                  </a:ext>
                </a:extLst>
              </p:cNvPr>
              <p:cNvSpPr/>
              <p:nvPr/>
            </p:nvSpPr>
            <p:spPr>
              <a:xfrm>
                <a:off x="7197749" y="2717996"/>
                <a:ext cx="3074296" cy="12135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0262B2D-E737-0D1E-E5DD-1CEE099C2809}"/>
                  </a:ext>
                </a:extLst>
              </p:cNvPr>
              <p:cNvSpPr/>
              <p:nvPr/>
            </p:nvSpPr>
            <p:spPr>
              <a:xfrm>
                <a:off x="7197749" y="3931564"/>
                <a:ext cx="3074296" cy="10779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7BC6E3E-A9CE-11E3-FEEF-2E50CE9A196B}"/>
                  </a:ext>
                </a:extLst>
              </p:cNvPr>
              <p:cNvSpPr txBox="1"/>
              <p:nvPr/>
            </p:nvSpPr>
            <p:spPr>
              <a:xfrm>
                <a:off x="7390444" y="2694223"/>
                <a:ext cx="1344453" cy="12468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ES" sz="1600" dirty="0" err="1">
                    <a:latin typeface="Work Sans Light" pitchFamily="2" charset="77"/>
                  </a:rPr>
                  <a:t>idPedido</a:t>
                </a:r>
                <a:endParaRPr lang="es-ES" sz="1600" dirty="0">
                  <a:latin typeface="Work Sans Light" pitchFamily="2" charset="7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s-ES" sz="1600" dirty="0">
                    <a:latin typeface="Work Sans Light" pitchFamily="2" charset="77"/>
                  </a:rPr>
                  <a:t>fecha</a:t>
                </a:r>
              </a:p>
              <a:p>
                <a:pPr>
                  <a:lnSpc>
                    <a:spcPct val="150000"/>
                  </a:lnSpc>
                </a:pPr>
                <a:r>
                  <a:rPr lang="es-ES" sz="1600" dirty="0">
                    <a:latin typeface="Work Sans Light" pitchFamily="2" charset="77"/>
                  </a:rPr>
                  <a:t>total</a:t>
                </a:r>
                <a:endParaRPr lang="es-CO" sz="1600" dirty="0">
                  <a:latin typeface="Work Sans Light" pitchFamily="2" charset="77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14E7712-7505-0AE8-4E6E-8316ED6C2FD9}"/>
                  </a:ext>
                </a:extLst>
              </p:cNvPr>
              <p:cNvSpPr txBox="1"/>
              <p:nvPr/>
            </p:nvSpPr>
            <p:spPr>
              <a:xfrm>
                <a:off x="7390444" y="4055027"/>
                <a:ext cx="2296320" cy="6291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1600" dirty="0" err="1">
                    <a:latin typeface="Work Sans Light" pitchFamily="2" charset="77"/>
                  </a:rPr>
                  <a:t>agregarProducto</a:t>
                </a:r>
                <a:r>
                  <a:rPr lang="es-ES" sz="1600" dirty="0">
                    <a:latin typeface="Work Sans Light" pitchFamily="2" charset="77"/>
                  </a:rPr>
                  <a:t>()</a:t>
                </a:r>
              </a:p>
              <a:p>
                <a:r>
                  <a:rPr lang="es-ES" sz="1600" dirty="0" err="1">
                    <a:latin typeface="Work Sans Light" pitchFamily="2" charset="77"/>
                  </a:rPr>
                  <a:t>calcularTotal</a:t>
                </a:r>
                <a:r>
                  <a:rPr lang="es-ES" sz="1600" dirty="0">
                    <a:latin typeface="Work Sans Light" pitchFamily="2" charset="77"/>
                  </a:rPr>
                  <a:t>()</a:t>
                </a:r>
                <a:endParaRPr lang="es-CO" sz="1600" dirty="0">
                  <a:latin typeface="Work Sans Light" pitchFamily="2" charset="77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AB94BE9-50F9-8D5F-153A-9AB94EA8FA23}"/>
                </a:ext>
              </a:extLst>
            </p:cNvPr>
            <p:cNvGrpSpPr/>
            <p:nvPr/>
          </p:nvGrpSpPr>
          <p:grpSpPr>
            <a:xfrm>
              <a:off x="8464087" y="2828071"/>
              <a:ext cx="3074296" cy="2650435"/>
              <a:chOff x="7197749" y="2158132"/>
              <a:chExt cx="3074296" cy="2851357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72D6FAB-4028-031E-4B96-0B0A977C62D1}"/>
                  </a:ext>
                </a:extLst>
              </p:cNvPr>
              <p:cNvSpPr txBox="1"/>
              <p:nvPr/>
            </p:nvSpPr>
            <p:spPr>
              <a:xfrm>
                <a:off x="8342311" y="2158132"/>
                <a:ext cx="1344453" cy="4522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ES" sz="1600" b="1" dirty="0">
                    <a:latin typeface="Work Sans Light" pitchFamily="2" charset="77"/>
                  </a:rPr>
                  <a:t>Producto</a:t>
                </a:r>
                <a:endParaRPr lang="es-CO" sz="1600" dirty="0">
                  <a:latin typeface="Work Sans Light" pitchFamily="2" charset="77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E903209-2F5E-1E82-00A5-187F89CF5BF1}"/>
                  </a:ext>
                </a:extLst>
              </p:cNvPr>
              <p:cNvSpPr/>
              <p:nvPr/>
            </p:nvSpPr>
            <p:spPr>
              <a:xfrm>
                <a:off x="7197749" y="2158132"/>
                <a:ext cx="3074296" cy="5598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A94B15F-8733-8DB6-C41B-35AD89822FD3}"/>
                  </a:ext>
                </a:extLst>
              </p:cNvPr>
              <p:cNvSpPr/>
              <p:nvPr/>
            </p:nvSpPr>
            <p:spPr>
              <a:xfrm>
                <a:off x="7197749" y="2717996"/>
                <a:ext cx="3074296" cy="12135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5FE4E85-2BC2-1C65-6D78-2FB20F1343BC}"/>
                  </a:ext>
                </a:extLst>
              </p:cNvPr>
              <p:cNvSpPr/>
              <p:nvPr/>
            </p:nvSpPr>
            <p:spPr>
              <a:xfrm>
                <a:off x="7197749" y="3931564"/>
                <a:ext cx="3074296" cy="10779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6EE1CE-16A0-44E8-70F6-3191F22DD774}"/>
                  </a:ext>
                </a:extLst>
              </p:cNvPr>
              <p:cNvSpPr txBox="1"/>
              <p:nvPr/>
            </p:nvSpPr>
            <p:spPr>
              <a:xfrm>
                <a:off x="7390444" y="2694223"/>
                <a:ext cx="1344453" cy="12468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ES" sz="1600" dirty="0" err="1">
                    <a:latin typeface="Work Sans Light" pitchFamily="2" charset="77"/>
                  </a:rPr>
                  <a:t>idProducto</a:t>
                </a:r>
                <a:endParaRPr lang="es-ES" sz="1600" dirty="0">
                  <a:latin typeface="Work Sans Light" pitchFamily="2" charset="7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s-ES" sz="1600" dirty="0">
                    <a:latin typeface="Work Sans Light" pitchFamily="2" charset="77"/>
                  </a:rPr>
                  <a:t>nombre</a:t>
                </a:r>
              </a:p>
              <a:p>
                <a:pPr>
                  <a:lnSpc>
                    <a:spcPct val="150000"/>
                  </a:lnSpc>
                </a:pPr>
                <a:r>
                  <a:rPr lang="es-ES" sz="1600" dirty="0">
                    <a:latin typeface="Work Sans Light" pitchFamily="2" charset="77"/>
                  </a:rPr>
                  <a:t>precio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4E876D-2E53-7D2F-F8B6-0202CC39B3F1}"/>
                  </a:ext>
                </a:extLst>
              </p:cNvPr>
              <p:cNvSpPr txBox="1"/>
              <p:nvPr/>
            </p:nvSpPr>
            <p:spPr>
              <a:xfrm>
                <a:off x="7390444" y="4055027"/>
                <a:ext cx="1905956" cy="6291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1600" dirty="0">
                    <a:latin typeface="Work Sans Light" pitchFamily="2" charset="77"/>
                  </a:rPr>
                  <a:t>crear()</a:t>
                </a:r>
              </a:p>
              <a:p>
                <a:r>
                  <a:rPr lang="es-ES" sz="1600" dirty="0">
                    <a:latin typeface="Work Sans Light" pitchFamily="2" charset="77"/>
                  </a:rPr>
                  <a:t>editar()</a:t>
                </a:r>
                <a:endParaRPr lang="es-CO" sz="1600" dirty="0">
                  <a:latin typeface="Work Sans Light" pitchFamily="2" charset="77"/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3DEA148-AFB1-F241-386E-F93F7B66CDCF}"/>
                </a:ext>
              </a:extLst>
            </p:cNvPr>
            <p:cNvSpPr txBox="1"/>
            <p:nvPr/>
          </p:nvSpPr>
          <p:spPr>
            <a:xfrm>
              <a:off x="5786225" y="3462051"/>
              <a:ext cx="66539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dirty="0">
                  <a:latin typeface="Work Sans Light" pitchFamily="2" charset="77"/>
                </a:rPr>
                <a:t>N:M</a:t>
              </a:r>
              <a:endParaRPr lang="es-CO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8920870-4FB6-8B75-9D6F-C129AC5E1363}"/>
                </a:ext>
              </a:extLst>
            </p:cNvPr>
            <p:cNvGrpSpPr/>
            <p:nvPr/>
          </p:nvGrpSpPr>
          <p:grpSpPr>
            <a:xfrm>
              <a:off x="4640552" y="3911778"/>
              <a:ext cx="3074296" cy="2650436"/>
              <a:chOff x="7197749" y="2158131"/>
              <a:chExt cx="3074296" cy="2851358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1E96849-66AD-F142-1D24-1174B7D6CFB9}"/>
                  </a:ext>
                </a:extLst>
              </p:cNvPr>
              <p:cNvSpPr txBox="1"/>
              <p:nvPr/>
            </p:nvSpPr>
            <p:spPr>
              <a:xfrm>
                <a:off x="7974614" y="2158131"/>
                <a:ext cx="1702217" cy="4522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ES" sz="1600" b="1" dirty="0" err="1">
                    <a:latin typeface="Work Sans Light" pitchFamily="2" charset="77"/>
                  </a:rPr>
                  <a:t>DetallePedido</a:t>
                </a:r>
                <a:endParaRPr lang="es-CO" sz="1600" dirty="0">
                  <a:latin typeface="Work Sans Light" pitchFamily="2" charset="77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2172646-B24B-040B-DD9A-6D4A67567D1E}"/>
                  </a:ext>
                </a:extLst>
              </p:cNvPr>
              <p:cNvSpPr/>
              <p:nvPr/>
            </p:nvSpPr>
            <p:spPr>
              <a:xfrm>
                <a:off x="7197749" y="2158132"/>
                <a:ext cx="3074296" cy="5598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804ADA1-45E2-DEBC-884B-1B1B4C238C4E}"/>
                  </a:ext>
                </a:extLst>
              </p:cNvPr>
              <p:cNvSpPr/>
              <p:nvPr/>
            </p:nvSpPr>
            <p:spPr>
              <a:xfrm>
                <a:off x="7197749" y="2717996"/>
                <a:ext cx="3074296" cy="12135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E78B0F0-E673-C34D-31DF-474135AE5305}"/>
                  </a:ext>
                </a:extLst>
              </p:cNvPr>
              <p:cNvSpPr/>
              <p:nvPr/>
            </p:nvSpPr>
            <p:spPr>
              <a:xfrm>
                <a:off x="7197749" y="3931564"/>
                <a:ext cx="3074296" cy="10779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9C608EA-2E09-D093-0916-E28F8217BA67}"/>
                  </a:ext>
                </a:extLst>
              </p:cNvPr>
              <p:cNvSpPr txBox="1"/>
              <p:nvPr/>
            </p:nvSpPr>
            <p:spPr>
              <a:xfrm>
                <a:off x="7390444" y="2694223"/>
                <a:ext cx="1806093" cy="893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1600" dirty="0">
                    <a:latin typeface="Work Sans Light" pitchFamily="2" charset="77"/>
                  </a:rPr>
                  <a:t>cantidad</a:t>
                </a:r>
              </a:p>
              <a:p>
                <a:r>
                  <a:rPr lang="es-ES" sz="1600" dirty="0">
                    <a:latin typeface="Work Sans Light" pitchFamily="2" charset="77"/>
                  </a:rPr>
                  <a:t>observaciones</a:t>
                </a:r>
              </a:p>
              <a:p>
                <a:r>
                  <a:rPr lang="es-ES" sz="1600" dirty="0">
                    <a:latin typeface="Work Sans Light" pitchFamily="2" charset="77"/>
                  </a:rPr>
                  <a:t>subtotal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C35CA2-816A-C03B-9007-E12D07B8442E}"/>
                  </a:ext>
                </a:extLst>
              </p:cNvPr>
              <p:cNvSpPr txBox="1"/>
              <p:nvPr/>
            </p:nvSpPr>
            <p:spPr>
              <a:xfrm>
                <a:off x="7390444" y="4055028"/>
                <a:ext cx="2031380" cy="364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1600" dirty="0" err="1">
                    <a:latin typeface="Work Sans Light" pitchFamily="2" charset="77"/>
                  </a:rPr>
                  <a:t>calcularSubtotal</a:t>
                </a:r>
                <a:r>
                  <a:rPr lang="es-ES" sz="1600" dirty="0">
                    <a:latin typeface="Work Sans Light" pitchFamily="2" charset="77"/>
                  </a:rPr>
                  <a:t>()</a:t>
                </a:r>
                <a:endParaRPr lang="es-CO" sz="1600" dirty="0">
                  <a:latin typeface="Work Sans Light" pitchFamily="2" charset="77"/>
                </a:endParaRPr>
              </a:p>
            </p:txBody>
          </p:sp>
        </p:grp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CBA161E-5929-4A85-6993-9019C7A6826C}"/>
                </a:ext>
              </a:extLst>
            </p:cNvPr>
            <p:cNvCxnSpPr>
              <a:cxnSpLocks/>
            </p:cNvCxnSpPr>
            <p:nvPr/>
          </p:nvCxnSpPr>
          <p:spPr>
            <a:xfrm>
              <a:off x="3950060" y="4837638"/>
              <a:ext cx="690492" cy="35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E763FC9-4FB2-7C18-0D13-93A08E95EE48}"/>
                </a:ext>
              </a:extLst>
            </p:cNvPr>
            <p:cNvCxnSpPr>
              <a:cxnSpLocks/>
            </p:cNvCxnSpPr>
            <p:nvPr/>
          </p:nvCxnSpPr>
          <p:spPr>
            <a:xfrm>
              <a:off x="7714848" y="4837638"/>
              <a:ext cx="7492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45FDCE49-175E-ED9A-7D22-BE7B0D175DA8}"/>
              </a:ext>
            </a:extLst>
          </p:cNvPr>
          <p:cNvSpPr/>
          <p:nvPr/>
        </p:nvSpPr>
        <p:spPr>
          <a:xfrm>
            <a:off x="11150221" y="286603"/>
            <a:ext cx="791570" cy="764276"/>
          </a:xfrm>
          <a:prstGeom prst="rect">
            <a:avLst/>
          </a:prstGeom>
          <a:solidFill>
            <a:srgbClr val="01A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2297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456236" y="416690"/>
            <a:ext cx="9815809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600" b="1" dirty="0">
                <a:solidFill>
                  <a:prstClr val="white"/>
                </a:solidFill>
                <a:latin typeface="WORK SANS BOLD ROMAN" pitchFamily="2" charset="77"/>
              </a:rPr>
              <a:t>Diagrama de clases (Relaciones)</a:t>
            </a:r>
            <a:endParaRPr lang="es-CO" sz="3600" b="1" dirty="0">
              <a:solidFill>
                <a:prstClr val="white"/>
              </a:solidFill>
              <a:latin typeface="WORK SANS BOLD ROMAN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939419-A9D0-5981-2D6E-C9C8A6110B28}"/>
              </a:ext>
            </a:extLst>
          </p:cNvPr>
          <p:cNvSpPr txBox="1"/>
          <p:nvPr/>
        </p:nvSpPr>
        <p:spPr>
          <a:xfrm>
            <a:off x="1704354" y="2474706"/>
            <a:ext cx="4023576" cy="30518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b="1" dirty="0">
                <a:latin typeface="Work Sans Light" pitchFamily="2" charset="77"/>
              </a:rPr>
              <a:t>Agregación: 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1" dirty="0">
                <a:latin typeface="Work Sans Light" pitchFamily="2" charset="77"/>
              </a:rPr>
              <a:t>Definición: </a:t>
            </a:r>
            <a:r>
              <a:rPr lang="es-ES" sz="1600" dirty="0">
                <a:latin typeface="Work Sans Light" pitchFamily="2" charset="77"/>
              </a:rPr>
              <a:t>Una relación "todo-parte" donde la parte puede existir sin el todo.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1" dirty="0">
                <a:latin typeface="Work Sans Light" pitchFamily="2" charset="77"/>
              </a:rPr>
              <a:t>Ejemplo: </a:t>
            </a:r>
            <a:r>
              <a:rPr lang="es-ES" sz="1600" dirty="0">
                <a:latin typeface="Work Sans Light" pitchFamily="2" charset="77"/>
              </a:rPr>
              <a:t>Un Coche tiene Ruedas. Las Ruedas pueden existir sin el Coche (pueden ser repuestos).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1" dirty="0">
                <a:latin typeface="Work Sans Light" pitchFamily="2" charset="77"/>
              </a:rPr>
              <a:t>Notación: </a:t>
            </a:r>
            <a:r>
              <a:rPr lang="es-ES" sz="1600" dirty="0">
                <a:latin typeface="Work Sans Light" pitchFamily="2" charset="77"/>
              </a:rPr>
              <a:t>Un diamante hueco en el extremo del "todo".</a:t>
            </a:r>
          </a:p>
        </p:txBody>
      </p:sp>
      <p:pic>
        <p:nvPicPr>
          <p:cNvPr id="4098" name="Picture 2" descr="Relaciones entre clases | Ingenieria en Software">
            <a:extLst>
              <a:ext uri="{FF2B5EF4-FFF2-40B4-BE49-F238E27FC236}">
                <a16:creationId xmlns:a16="http://schemas.microsoft.com/office/drawing/2014/main" id="{8FDC0B2C-7DCE-34F2-B398-EA5C6F3778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12"/>
          <a:stretch/>
        </p:blipFill>
        <p:spPr bwMode="auto">
          <a:xfrm>
            <a:off x="6252036" y="1719400"/>
            <a:ext cx="4328491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CEFA0D0-CF27-3126-D251-1C5C7F809F11}"/>
              </a:ext>
            </a:extLst>
          </p:cNvPr>
          <p:cNvSpPr/>
          <p:nvPr/>
        </p:nvSpPr>
        <p:spPr>
          <a:xfrm>
            <a:off x="11150221" y="286603"/>
            <a:ext cx="791570" cy="764276"/>
          </a:xfrm>
          <a:prstGeom prst="rect">
            <a:avLst/>
          </a:prstGeom>
          <a:solidFill>
            <a:srgbClr val="01A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0384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456236" y="416690"/>
            <a:ext cx="9815809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600" b="1" dirty="0">
                <a:solidFill>
                  <a:prstClr val="white"/>
                </a:solidFill>
                <a:latin typeface="WORK SANS BOLD ROMAN" pitchFamily="2" charset="77"/>
              </a:rPr>
              <a:t>Diagrama de clases (Relaciones)</a:t>
            </a:r>
            <a:endParaRPr lang="es-CO" sz="3600" b="1" dirty="0">
              <a:solidFill>
                <a:prstClr val="white"/>
              </a:solidFill>
              <a:latin typeface="WORK SANS BOLD ROMAN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939419-A9D0-5981-2D6E-C9C8A6110B28}"/>
              </a:ext>
            </a:extLst>
          </p:cNvPr>
          <p:cNvSpPr txBox="1"/>
          <p:nvPr/>
        </p:nvSpPr>
        <p:spPr>
          <a:xfrm>
            <a:off x="1611474" y="2290040"/>
            <a:ext cx="4328491" cy="34211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b="1" dirty="0">
                <a:latin typeface="Work Sans Light" pitchFamily="2" charset="77"/>
              </a:rPr>
              <a:t>Composición: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1" dirty="0">
                <a:latin typeface="Work Sans Light" pitchFamily="2" charset="77"/>
              </a:rPr>
              <a:t>Definición</a:t>
            </a:r>
            <a:r>
              <a:rPr lang="es-ES" sz="1600" dirty="0">
                <a:latin typeface="Work Sans Light" pitchFamily="2" charset="77"/>
              </a:rPr>
              <a:t>: Una relación "todo-parte" donde la parte no puede existir sin el todo.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1" dirty="0">
                <a:latin typeface="Work Sans Light" pitchFamily="2" charset="77"/>
              </a:rPr>
              <a:t>Ejemplo: </a:t>
            </a:r>
            <a:r>
              <a:rPr lang="es-ES" sz="1600" dirty="0">
                <a:latin typeface="Work Sans Light" pitchFamily="2" charset="77"/>
              </a:rPr>
              <a:t>Un </a:t>
            </a:r>
            <a:r>
              <a:rPr lang="es-ES" sz="1600" dirty="0" err="1">
                <a:latin typeface="Work Sans Light" pitchFamily="2" charset="77"/>
              </a:rPr>
              <a:t>CuerpoHumano</a:t>
            </a:r>
            <a:r>
              <a:rPr lang="es-ES" sz="1600" dirty="0">
                <a:latin typeface="Work Sans Light" pitchFamily="2" charset="77"/>
              </a:rPr>
              <a:t> tiene un Corazón. El Corazón no puede existir sin el </a:t>
            </a:r>
            <a:r>
              <a:rPr lang="es-ES" sz="1600" dirty="0" err="1">
                <a:latin typeface="Work Sans Light" pitchFamily="2" charset="77"/>
              </a:rPr>
              <a:t>CuerpoHumano</a:t>
            </a:r>
            <a:r>
              <a:rPr lang="es-ES" sz="1600" dirty="0">
                <a:latin typeface="Work Sans Light" pitchFamily="2" charset="7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1" dirty="0">
                <a:latin typeface="Work Sans Light" pitchFamily="2" charset="77"/>
              </a:rPr>
              <a:t>Notación: </a:t>
            </a:r>
            <a:r>
              <a:rPr lang="es-ES" sz="1600" dirty="0">
                <a:latin typeface="Work Sans Light" pitchFamily="2" charset="77"/>
              </a:rPr>
              <a:t>Un diamante relleno en el extremo del "todo".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323C3D3-75BD-C371-CD39-1FD5ADB2619A}"/>
              </a:ext>
            </a:extLst>
          </p:cNvPr>
          <p:cNvGrpSpPr/>
          <p:nvPr/>
        </p:nvGrpSpPr>
        <p:grpSpPr>
          <a:xfrm>
            <a:off x="6749016" y="2101798"/>
            <a:ext cx="3831510" cy="3911882"/>
            <a:chOff x="6749016" y="2101798"/>
            <a:chExt cx="3831510" cy="3911882"/>
          </a:xfrm>
        </p:grpSpPr>
        <p:pic>
          <p:nvPicPr>
            <p:cNvPr id="4098" name="Picture 2" descr="Relaciones entre clases | Ingenieria en Software">
              <a:extLst>
                <a:ext uri="{FF2B5EF4-FFF2-40B4-BE49-F238E27FC236}">
                  <a16:creationId xmlns:a16="http://schemas.microsoft.com/office/drawing/2014/main" id="{8FDC0B2C-7DCE-34F2-B398-EA5C6F3778B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88" t="13575" r="-81" b="9060"/>
            <a:stretch/>
          </p:blipFill>
          <p:spPr bwMode="auto">
            <a:xfrm>
              <a:off x="6749016" y="2483893"/>
              <a:ext cx="3831510" cy="35297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0F207C7-3EA8-CEEC-1EC1-2B5E44A0E9EC}"/>
                </a:ext>
              </a:extLst>
            </p:cNvPr>
            <p:cNvSpPr/>
            <p:nvPr/>
          </p:nvSpPr>
          <p:spPr>
            <a:xfrm>
              <a:off x="6871846" y="2101798"/>
              <a:ext cx="2606722" cy="368489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2000" b="1" dirty="0">
                  <a:solidFill>
                    <a:schemeClr val="tx1"/>
                  </a:solidFill>
                </a:rPr>
                <a:t>Composición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9031C199-2531-E869-7004-B53D3DF5F31A}"/>
              </a:ext>
            </a:extLst>
          </p:cNvPr>
          <p:cNvSpPr/>
          <p:nvPr/>
        </p:nvSpPr>
        <p:spPr>
          <a:xfrm>
            <a:off x="11150221" y="286603"/>
            <a:ext cx="791570" cy="764276"/>
          </a:xfrm>
          <a:prstGeom prst="rect">
            <a:avLst/>
          </a:prstGeom>
          <a:solidFill>
            <a:srgbClr val="01A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9816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456236" y="416690"/>
            <a:ext cx="9815809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600" b="1" dirty="0">
                <a:solidFill>
                  <a:prstClr val="white"/>
                </a:solidFill>
                <a:latin typeface="WORK SANS BOLD ROMAN" pitchFamily="2" charset="77"/>
              </a:rPr>
              <a:t>Diagrama de clases (Relaciones)</a:t>
            </a:r>
            <a:endParaRPr lang="es-CO" sz="3600" b="1" dirty="0">
              <a:solidFill>
                <a:prstClr val="white"/>
              </a:solidFill>
              <a:latin typeface="WORK SANS BOLD ROMAN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939419-A9D0-5981-2D6E-C9C8A6110B28}"/>
              </a:ext>
            </a:extLst>
          </p:cNvPr>
          <p:cNvSpPr txBox="1"/>
          <p:nvPr/>
        </p:nvSpPr>
        <p:spPr>
          <a:xfrm>
            <a:off x="1611474" y="1920706"/>
            <a:ext cx="4328491" cy="37905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b="1" dirty="0">
                <a:latin typeface="Work Sans Light" pitchFamily="2" charset="77"/>
              </a:rPr>
              <a:t>Herencia: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1" dirty="0">
                <a:latin typeface="Work Sans Light" pitchFamily="2" charset="77"/>
              </a:rPr>
              <a:t>Definición: </a:t>
            </a:r>
            <a:r>
              <a:rPr lang="es-ES" sz="1600" dirty="0">
                <a:latin typeface="Work Sans Light" pitchFamily="2" charset="77"/>
              </a:rPr>
              <a:t>Una clase "hija" hereda atributos y métodos de una clase "padre".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1" dirty="0">
                <a:latin typeface="Work Sans Light" pitchFamily="2" charset="77"/>
              </a:rPr>
              <a:t>Ejemplo: </a:t>
            </a:r>
            <a:r>
              <a:rPr lang="es-ES" sz="1600" dirty="0">
                <a:latin typeface="Work Sans Light" pitchFamily="2" charset="77"/>
              </a:rPr>
              <a:t>Carro (padre) -&gt; Bus, Taxi (hijos). Bus y Taxi heredan atributos como nombre y método run() de Carro.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1" dirty="0">
                <a:latin typeface="Work Sans Light" pitchFamily="2" charset="77"/>
              </a:rPr>
              <a:t>Notación: </a:t>
            </a:r>
            <a:r>
              <a:rPr lang="es-ES" sz="1600" dirty="0">
                <a:latin typeface="Work Sans Light" pitchFamily="2" charset="77"/>
              </a:rPr>
              <a:t>Una flecha con un triángulo hueco apuntando a la clase "padre".</a:t>
            </a:r>
          </a:p>
        </p:txBody>
      </p:sp>
      <p:pic>
        <p:nvPicPr>
          <p:cNvPr id="5122" name="Picture 2" descr="Cuáles Son Los Seis Tipos De Relaciones En Los Diagramas De Clases UML? -  Visual Paradigm Blog Español">
            <a:extLst>
              <a:ext uri="{FF2B5EF4-FFF2-40B4-BE49-F238E27FC236}">
                <a16:creationId xmlns:a16="http://schemas.microsoft.com/office/drawing/2014/main" id="{0C9CE51B-4F66-6503-23D2-FCFD48B23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004" y="2613290"/>
            <a:ext cx="4328491" cy="229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7A79D4D-3568-45BE-AF1E-ADD2E1C6A78D}"/>
              </a:ext>
            </a:extLst>
          </p:cNvPr>
          <p:cNvSpPr/>
          <p:nvPr/>
        </p:nvSpPr>
        <p:spPr>
          <a:xfrm>
            <a:off x="11150221" y="286603"/>
            <a:ext cx="791570" cy="764276"/>
          </a:xfrm>
          <a:prstGeom prst="rect">
            <a:avLst/>
          </a:prstGeom>
          <a:solidFill>
            <a:srgbClr val="01A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285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456236" y="416690"/>
            <a:ext cx="9815809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600" b="1" dirty="0">
                <a:solidFill>
                  <a:prstClr val="white"/>
                </a:solidFill>
                <a:latin typeface="WORK SANS BOLD ROMAN" pitchFamily="2" charset="77"/>
              </a:rPr>
              <a:t>Cómo crear un Diagrama de clases</a:t>
            </a:r>
            <a:endParaRPr lang="es-CO" sz="3600" b="1" dirty="0">
              <a:solidFill>
                <a:prstClr val="white"/>
              </a:solidFill>
              <a:latin typeface="WORK SANS BOLD ROMAN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939419-A9D0-5981-2D6E-C9C8A6110B28}"/>
              </a:ext>
            </a:extLst>
          </p:cNvPr>
          <p:cNvSpPr txBox="1"/>
          <p:nvPr/>
        </p:nvSpPr>
        <p:spPr>
          <a:xfrm>
            <a:off x="928049" y="1811523"/>
            <a:ext cx="4473054" cy="4483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1" dirty="0">
                <a:latin typeface="Work Sans Light" pitchFamily="2" charset="77"/>
              </a:rPr>
              <a:t> Identificar las Clases: </a:t>
            </a:r>
            <a:r>
              <a:rPr lang="es-ES" sz="1600" dirty="0">
                <a:latin typeface="Work Sans Light" pitchFamily="2" charset="77"/>
              </a:rPr>
              <a:t>Piensa en los sustantivos clave en la descripción del problema.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1" dirty="0">
                <a:latin typeface="Work Sans Light" pitchFamily="2" charset="77"/>
              </a:rPr>
              <a:t> Definir los Atributos</a:t>
            </a:r>
            <a:r>
              <a:rPr lang="es-ES" sz="1600" dirty="0">
                <a:latin typeface="Work Sans Light" pitchFamily="2" charset="77"/>
              </a:rPr>
              <a:t>: Piensa en las características de cada clase.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1" dirty="0">
                <a:latin typeface="Work Sans Light" pitchFamily="2" charset="77"/>
              </a:rPr>
              <a:t> Definir los Métodos: </a:t>
            </a:r>
            <a:r>
              <a:rPr lang="es-ES" sz="1600" dirty="0">
                <a:latin typeface="Work Sans Light" pitchFamily="2" charset="77"/>
              </a:rPr>
              <a:t>Piensa en las acciones que cada clase puede realizar.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1" dirty="0">
                <a:latin typeface="Work Sans Light" pitchFamily="2" charset="77"/>
              </a:rPr>
              <a:t> Establecer las Relaciones: </a:t>
            </a:r>
            <a:r>
              <a:rPr lang="es-ES" sz="1600" dirty="0">
                <a:latin typeface="Work Sans Light" pitchFamily="2" charset="77"/>
              </a:rPr>
              <a:t>Piensa en cómo se relacionan las clases entre sí.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1" dirty="0">
                <a:latin typeface="Work Sans Light" pitchFamily="2" charset="77"/>
              </a:rPr>
              <a:t> Refinar el Diagrama: </a:t>
            </a:r>
            <a:r>
              <a:rPr lang="es-ES" sz="1600" dirty="0">
                <a:latin typeface="Work Sans Light" pitchFamily="2" charset="77"/>
              </a:rPr>
              <a:t>Revisa el diagrama para asegurarte de que sea claro, conciso y preciso.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763CB8-FE67-18AC-6542-0BCD0808EF00}"/>
              </a:ext>
            </a:extLst>
          </p:cNvPr>
          <p:cNvSpPr txBox="1"/>
          <p:nvPr/>
        </p:nvSpPr>
        <p:spPr>
          <a:xfrm>
            <a:off x="6445154" y="1492250"/>
            <a:ext cx="4473054" cy="18976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600" dirty="0">
                <a:latin typeface="Work Sans Light" pitchFamily="2" charset="77"/>
              </a:rPr>
              <a:t>En términos muy simples, </a:t>
            </a:r>
            <a:r>
              <a:rPr lang="es-ES" sz="1600" b="1" dirty="0">
                <a:latin typeface="Work Sans Light" pitchFamily="2" charset="77"/>
              </a:rPr>
              <a:t>los métodos </a:t>
            </a:r>
            <a:r>
              <a:rPr lang="es-ES" sz="1600" dirty="0">
                <a:latin typeface="Work Sans Light" pitchFamily="2" charset="77"/>
              </a:rPr>
              <a:t>son las tareas u operaciones que una clase puede realizar,</a:t>
            </a:r>
            <a:r>
              <a:rPr lang="es-ES" sz="1600" b="1" dirty="0">
                <a:latin typeface="Work Sans Light" pitchFamily="2" charset="77"/>
              </a:rPr>
              <a:t> utilizando o modificando sus atributo</a:t>
            </a:r>
            <a:r>
              <a:rPr lang="es-ES" sz="1600" dirty="0">
                <a:latin typeface="Work Sans Light" pitchFamily="2" charset="77"/>
              </a:rPr>
              <a:t>s, o </a:t>
            </a:r>
            <a:r>
              <a:rPr lang="es-ES" sz="1600" b="1" dirty="0">
                <a:latin typeface="Work Sans Light" pitchFamily="2" charset="77"/>
              </a:rPr>
              <a:t>interactuando con otras clases</a:t>
            </a:r>
            <a:r>
              <a:rPr lang="es-ES" sz="1600" dirty="0">
                <a:latin typeface="Work Sans Light" pitchFamily="2" charset="77"/>
              </a:rPr>
              <a:t>, para cumplir con su responsabilidad.</a:t>
            </a:r>
            <a:endParaRPr lang="es-CO" sz="1600" dirty="0">
              <a:latin typeface="Work Sans Light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BB984B-F2A7-2EBC-8022-C9E1CC43FE72}"/>
              </a:ext>
            </a:extLst>
          </p:cNvPr>
          <p:cNvSpPr txBox="1"/>
          <p:nvPr/>
        </p:nvSpPr>
        <p:spPr>
          <a:xfrm>
            <a:off x="6445154" y="4174279"/>
            <a:ext cx="4473055" cy="22670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600" dirty="0">
                <a:latin typeface="Work Sans Light" pitchFamily="2" charset="77"/>
              </a:rPr>
              <a:t>Piensa en </a:t>
            </a:r>
            <a:r>
              <a:rPr lang="es-ES" sz="1600" b="1" dirty="0">
                <a:latin typeface="Work Sans Light" pitchFamily="2" charset="77"/>
              </a:rPr>
              <a:t>los métodos </a:t>
            </a:r>
            <a:r>
              <a:rPr lang="es-ES" sz="1600" dirty="0">
                <a:latin typeface="Work Sans Light" pitchFamily="2" charset="77"/>
              </a:rPr>
              <a:t>como las </a:t>
            </a:r>
            <a:r>
              <a:rPr lang="es-ES" sz="1600" b="1" dirty="0">
                <a:latin typeface="Work Sans Light" pitchFamily="2" charset="77"/>
              </a:rPr>
              <a:t>"habilidades</a:t>
            </a:r>
            <a:r>
              <a:rPr lang="es-ES" sz="1600" dirty="0">
                <a:latin typeface="Work Sans Light" pitchFamily="2" charset="77"/>
              </a:rPr>
              <a:t>" que tiene una clase. Estas habilidades le permiten a la clase realizar su trabajo, ya sea </a:t>
            </a:r>
            <a:r>
              <a:rPr lang="es-ES" sz="1600" b="1" dirty="0">
                <a:latin typeface="Work Sans Light" pitchFamily="2" charset="77"/>
              </a:rPr>
              <a:t>manipulando</a:t>
            </a:r>
            <a:r>
              <a:rPr lang="es-ES" sz="1600" dirty="0">
                <a:latin typeface="Work Sans Light" pitchFamily="2" charset="77"/>
              </a:rPr>
              <a:t> sus propios datos (atributos) o </a:t>
            </a:r>
            <a:r>
              <a:rPr lang="es-ES" sz="1600" b="1" dirty="0">
                <a:latin typeface="Work Sans Light" pitchFamily="2" charset="77"/>
              </a:rPr>
              <a:t>interactuando</a:t>
            </a:r>
            <a:r>
              <a:rPr lang="es-ES" sz="1600" dirty="0">
                <a:latin typeface="Work Sans Light" pitchFamily="2" charset="77"/>
              </a:rPr>
              <a:t> con otras clases.</a:t>
            </a:r>
            <a:endParaRPr lang="es-CO" sz="1600" dirty="0">
              <a:latin typeface="Work Sans Light" pitchFamily="2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72E016-F7C0-72BD-5E47-C25DD8F4C9E1}"/>
              </a:ext>
            </a:extLst>
          </p:cNvPr>
          <p:cNvSpPr/>
          <p:nvPr/>
        </p:nvSpPr>
        <p:spPr>
          <a:xfrm>
            <a:off x="11150221" y="286603"/>
            <a:ext cx="791570" cy="764276"/>
          </a:xfrm>
          <a:prstGeom prst="rect">
            <a:avLst/>
          </a:prstGeom>
          <a:solidFill>
            <a:srgbClr val="01A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0299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456236" y="416690"/>
            <a:ext cx="9815809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600" b="1" dirty="0">
                <a:solidFill>
                  <a:prstClr val="white"/>
                </a:solidFill>
                <a:latin typeface="WORK SANS BOLD ROMAN" pitchFamily="2" charset="77"/>
              </a:rPr>
              <a:t>Diagrama de Paquetes</a:t>
            </a:r>
            <a:endParaRPr lang="es-CO" sz="3600" b="1" dirty="0">
              <a:solidFill>
                <a:prstClr val="white"/>
              </a:solidFill>
              <a:latin typeface="WORK SANS BOLD ROMAN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939419-A9D0-5981-2D6E-C9C8A6110B28}"/>
              </a:ext>
            </a:extLst>
          </p:cNvPr>
          <p:cNvSpPr txBox="1"/>
          <p:nvPr/>
        </p:nvSpPr>
        <p:spPr>
          <a:xfrm>
            <a:off x="636303" y="3473447"/>
            <a:ext cx="4413073" cy="2636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600" b="1" dirty="0">
                <a:latin typeface="Work Sans Light" pitchFamily="2" charset="77"/>
              </a:rPr>
              <a:t>Cómo realizar el diagrama de paquetes para tu proyecto: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1600" dirty="0">
                <a:latin typeface="Work Sans Light" pitchFamily="2" charset="77"/>
              </a:rPr>
              <a:t>Identificar </a:t>
            </a:r>
            <a:r>
              <a:rPr lang="es-ES" sz="1600" b="1" dirty="0">
                <a:latin typeface="Work Sans Light" pitchFamily="2" charset="77"/>
              </a:rPr>
              <a:t>módulos principales </a:t>
            </a:r>
            <a:r>
              <a:rPr lang="es-ES" sz="1600" dirty="0">
                <a:latin typeface="Work Sans Light" pitchFamily="2" charset="77"/>
              </a:rPr>
              <a:t>basados en los requisitos y casos de uso del Proyecto.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1600" dirty="0">
                <a:latin typeface="Work Sans Light" pitchFamily="2" charset="77"/>
              </a:rPr>
              <a:t>Agrupar </a:t>
            </a:r>
            <a:r>
              <a:rPr lang="es-ES" sz="1600" b="1" dirty="0">
                <a:latin typeface="Work Sans Light" pitchFamily="2" charset="77"/>
              </a:rPr>
              <a:t>las clases </a:t>
            </a:r>
            <a:r>
              <a:rPr lang="es-ES" sz="1600" dirty="0">
                <a:latin typeface="Work Sans Light" pitchFamily="2" charset="77"/>
              </a:rPr>
              <a:t>en paquetes UML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1600" b="1" dirty="0">
                <a:latin typeface="Work Sans Light" pitchFamily="2" charset="77"/>
              </a:rPr>
              <a:t>Relacionar</a:t>
            </a:r>
            <a:r>
              <a:rPr lang="es-ES" sz="1600" dirty="0">
                <a:latin typeface="Work Sans Light" pitchFamily="2" charset="77"/>
              </a:rPr>
              <a:t> los paquetes entre sí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763CB8-FE67-18AC-6542-0BCD0808EF00}"/>
              </a:ext>
            </a:extLst>
          </p:cNvPr>
          <p:cNvSpPr txBox="1"/>
          <p:nvPr/>
        </p:nvSpPr>
        <p:spPr>
          <a:xfrm>
            <a:off x="636303" y="1735803"/>
            <a:ext cx="10747313" cy="1159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600" dirty="0">
                <a:latin typeface="Work Sans Light" pitchFamily="2" charset="0"/>
              </a:rPr>
              <a:t>El </a:t>
            </a:r>
            <a:r>
              <a:rPr lang="es-ES" sz="1600" b="1" dirty="0">
                <a:latin typeface="Work Sans Light" pitchFamily="2" charset="0"/>
              </a:rPr>
              <a:t>diagrama de paquetes</a:t>
            </a:r>
            <a:r>
              <a:rPr lang="es-ES" sz="1600" dirty="0">
                <a:latin typeface="Work Sans Light" pitchFamily="2" charset="0"/>
              </a:rPr>
              <a:t> es un complemento natural del </a:t>
            </a:r>
            <a:r>
              <a:rPr lang="es-ES" sz="1600" b="1" dirty="0">
                <a:latin typeface="Work Sans Light" pitchFamily="2" charset="0"/>
              </a:rPr>
              <a:t>diagrama de clases</a:t>
            </a:r>
            <a:r>
              <a:rPr lang="es-ES" sz="1600" dirty="0">
                <a:latin typeface="Work Sans Light" pitchFamily="2" charset="0"/>
              </a:rPr>
              <a:t>: sirve para </a:t>
            </a:r>
            <a:r>
              <a:rPr lang="es-ES" sz="1600" b="1" dirty="0">
                <a:latin typeface="Work Sans Light" pitchFamily="2" charset="0"/>
              </a:rPr>
              <a:t>organizar las clases en módulos lógicos</a:t>
            </a:r>
            <a:r>
              <a:rPr lang="es-ES" sz="1600" dirty="0">
                <a:latin typeface="Work Sans Light" pitchFamily="2" charset="0"/>
              </a:rPr>
              <a:t> que representan áreas funcionales o subsistemas del proyecto. No muestra atributos ni métodos, sino </a:t>
            </a:r>
            <a:r>
              <a:rPr lang="es-ES" sz="1600" b="1" dirty="0">
                <a:latin typeface="Work Sans Light" pitchFamily="2" charset="0"/>
              </a:rPr>
              <a:t>cómo se agrupan las clases y qué dependencias existen entre los paquetes</a:t>
            </a:r>
            <a:r>
              <a:rPr lang="es-ES" sz="1600" dirty="0">
                <a:latin typeface="Work Sans Light" pitchFamily="2" charset="0"/>
              </a:rPr>
              <a:t>..</a:t>
            </a:r>
            <a:endParaRPr lang="es-CO" sz="1600" dirty="0">
              <a:latin typeface="Work Sans Light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72E016-F7C0-72BD-5E47-C25DD8F4C9E1}"/>
              </a:ext>
            </a:extLst>
          </p:cNvPr>
          <p:cNvSpPr/>
          <p:nvPr/>
        </p:nvSpPr>
        <p:spPr>
          <a:xfrm>
            <a:off x="11150221" y="286603"/>
            <a:ext cx="791570" cy="764276"/>
          </a:xfrm>
          <a:prstGeom prst="rect">
            <a:avLst/>
          </a:prstGeom>
          <a:solidFill>
            <a:srgbClr val="01A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 descr="Diagrama de Paquetes | Codeando Simple">
            <a:extLst>
              <a:ext uri="{FF2B5EF4-FFF2-40B4-BE49-F238E27FC236}">
                <a16:creationId xmlns:a16="http://schemas.microsoft.com/office/drawing/2014/main" id="{C1E126C6-2BF2-5B04-2A76-B55112FF8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193" y="3631301"/>
            <a:ext cx="6122504" cy="232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B92532-4696-A985-9995-7AE7347116D8}"/>
              </a:ext>
            </a:extLst>
          </p:cNvPr>
          <p:cNvSpPr txBox="1"/>
          <p:nvPr/>
        </p:nvSpPr>
        <p:spPr>
          <a:xfrm>
            <a:off x="6516881" y="5951954"/>
            <a:ext cx="3978841" cy="249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00" dirty="0">
                <a:latin typeface="Work Sans Light" pitchFamily="2" charset="0"/>
              </a:rPr>
              <a:t>https://codeandosimple.com/uml-7-diagrama-paquetes.html</a:t>
            </a:r>
          </a:p>
        </p:txBody>
      </p:sp>
    </p:spTree>
    <p:extLst>
      <p:ext uri="{BB962C8B-B14F-4D97-AF65-F5344CB8AC3E}">
        <p14:creationId xmlns:p14="http://schemas.microsoft.com/office/powerpoint/2010/main" val="1455533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4664579" y="2238946"/>
            <a:ext cx="28628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6000" b="1" u="none" strike="noStrike" kern="1200" cap="none" spc="0" normalizeH="0" baseline="0" noProof="0" dirty="0">
                <a:ln>
                  <a:noFill/>
                </a:ln>
                <a:solidFill>
                  <a:srgbClr val="4D4D4C"/>
                </a:solidFill>
                <a:effectLst/>
                <a:uLnTx/>
                <a:uFillTx/>
                <a:latin typeface="WORK SANS BOLD ROMAN" pitchFamily="2" charset="77"/>
              </a:rPr>
              <a:t>Agenda</a:t>
            </a:r>
            <a:endParaRPr kumimoji="0" lang="es-CO" sz="7200" b="1" u="none" strike="noStrike" kern="1200" cap="none" spc="0" normalizeH="0" baseline="0" noProof="0" dirty="0">
              <a:ln>
                <a:noFill/>
              </a:ln>
              <a:solidFill>
                <a:srgbClr val="4D4D4C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4972228" y="3324314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9388A4DF-720D-E501-986E-D50B788D2F61}"/>
              </a:ext>
            </a:extLst>
          </p:cNvPr>
          <p:cNvSpPr txBox="1"/>
          <p:nvPr/>
        </p:nvSpPr>
        <p:spPr>
          <a:xfrm>
            <a:off x="4743719" y="3432127"/>
            <a:ext cx="67591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Work Sans Light" pitchFamily="2" charset="77"/>
              </a:rPr>
              <a:t>Saludo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Work Sans Light" pitchFamily="2" charset="77"/>
              </a:rPr>
              <a:t>Diagrama del modelo de dominio.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Work Sans Light" pitchFamily="2" charset="77"/>
              </a:rPr>
              <a:t>Evidencias de la semana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Work Sans Light" pitchFamily="2" charset="77"/>
              </a:rPr>
              <a:t>Compromisos</a:t>
            </a:r>
            <a:endParaRPr lang="es-CO" sz="1600" dirty="0">
              <a:latin typeface="Work Sans Light" pitchFamily="2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886774-6FBB-145E-DA67-E77AE87A741F}"/>
              </a:ext>
            </a:extLst>
          </p:cNvPr>
          <p:cNvSpPr/>
          <p:nvPr/>
        </p:nvSpPr>
        <p:spPr>
          <a:xfrm>
            <a:off x="10768084" y="232012"/>
            <a:ext cx="1142633" cy="12843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1142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456236" y="416690"/>
            <a:ext cx="9815809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600" b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ORK SANS BOLD ROMAN" pitchFamily="2" charset="77"/>
              </a:rPr>
              <a:t>Evidencias</a:t>
            </a:r>
            <a:r>
              <a:rPr kumimoji="0" lang="es-ES" sz="3600" b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ORK SANS BOLD ROMAN" pitchFamily="2" charset="77"/>
              </a:rPr>
              <a:t> de la semana</a:t>
            </a:r>
            <a:endParaRPr lang="es-CO" sz="3600" b="1" dirty="0">
              <a:solidFill>
                <a:prstClr val="white"/>
              </a:solidFill>
              <a:latin typeface="WORK SANS BOLD ROMAN" pitchFamily="2" charset="77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9A0E59E-A17E-42FD-5E0D-F30AE73B271F}"/>
              </a:ext>
            </a:extLst>
          </p:cNvPr>
          <p:cNvSpPr txBox="1"/>
          <p:nvPr/>
        </p:nvSpPr>
        <p:spPr>
          <a:xfrm>
            <a:off x="456236" y="3129598"/>
            <a:ext cx="11171657" cy="1530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CO" sz="1600" b="1" dirty="0">
                <a:latin typeface="Work Sans Light" pitchFamily="2" charset="77"/>
              </a:rPr>
              <a:t>Evidencia GA2-220501093-AA2-EV01: </a:t>
            </a:r>
            <a:r>
              <a:rPr lang="es-ES" sz="1600" dirty="0">
                <a:latin typeface="Work Sans Light" pitchFamily="2" charset="77"/>
              </a:rPr>
              <a:t>elaboración de los diagramas del modelo de dominio del proyecto.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s-ES" sz="1600" dirty="0">
              <a:latin typeface="Work Sans Light" pitchFamily="2" charset="77"/>
            </a:endParaRPr>
          </a:p>
          <a:p>
            <a:pPr algn="just">
              <a:lnSpc>
                <a:spcPct val="150000"/>
              </a:lnSpc>
            </a:pPr>
            <a:r>
              <a:rPr lang="es-ES" sz="1600" b="1" dirty="0">
                <a:latin typeface="Work Sans Light" pitchFamily="2" charset="77"/>
              </a:rPr>
              <a:t>Material de formación: </a:t>
            </a:r>
            <a:r>
              <a:rPr lang="es-ES" sz="1600" dirty="0">
                <a:latin typeface="Work Sans Light" pitchFamily="2" charset="77"/>
              </a:rPr>
              <a:t>para el desarrollo de esta actividad es importante la lectura y análisis del material de formación</a:t>
            </a:r>
            <a:r>
              <a:rPr lang="es-ES" sz="1600" b="1" dirty="0">
                <a:latin typeface="Work Sans Light" pitchFamily="2" charset="77"/>
              </a:rPr>
              <a:t>: </a:t>
            </a:r>
            <a:r>
              <a:rPr lang="es-CO" sz="1600" b="1" dirty="0">
                <a:latin typeface="Work Sans Light" pitchFamily="2" charset="77"/>
              </a:rPr>
              <a:t>“</a:t>
            </a:r>
            <a:r>
              <a:rPr lang="es-ES" sz="1600" b="1" dirty="0">
                <a:latin typeface="Work Sans Light" pitchFamily="2" charset="77"/>
              </a:rPr>
              <a:t>Diseño del modelo conceptual bajo el paradigma orientado a objetos</a:t>
            </a:r>
            <a:r>
              <a:rPr lang="es-CO" sz="1600" b="1" dirty="0">
                <a:latin typeface="Work Sans Light" pitchFamily="2" charset="77"/>
              </a:rPr>
              <a:t>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FB3CE7-1EA9-6913-C780-749EDBCA9CF2}"/>
              </a:ext>
            </a:extLst>
          </p:cNvPr>
          <p:cNvSpPr/>
          <p:nvPr/>
        </p:nvSpPr>
        <p:spPr>
          <a:xfrm>
            <a:off x="11150221" y="286603"/>
            <a:ext cx="791570" cy="764276"/>
          </a:xfrm>
          <a:prstGeom prst="rect">
            <a:avLst/>
          </a:prstGeom>
          <a:solidFill>
            <a:srgbClr val="01A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853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456236" y="157214"/>
            <a:ext cx="10569573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CO" sz="1800" b="1" dirty="0">
                <a:solidFill>
                  <a:schemeClr val="bg1"/>
                </a:solidFill>
                <a:latin typeface="Work Sans Light" pitchFamily="2" charset="77"/>
              </a:rPr>
              <a:t>Evidencia GA2-220501093-AA2-EV01:: </a:t>
            </a:r>
            <a:r>
              <a:rPr lang="es-ES" sz="1800" b="1" dirty="0">
                <a:solidFill>
                  <a:schemeClr val="bg1"/>
                </a:solidFill>
                <a:latin typeface="Work Sans Light" pitchFamily="2" charset="77"/>
              </a:rPr>
              <a:t>elaboración de los diagramas del modelo de dominio del proyecto.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5C91B34-A9AF-EE63-68C6-548DAAE8E80E}"/>
              </a:ext>
            </a:extLst>
          </p:cNvPr>
          <p:cNvSpPr txBox="1"/>
          <p:nvPr/>
        </p:nvSpPr>
        <p:spPr>
          <a:xfrm>
            <a:off x="456236" y="1565187"/>
            <a:ext cx="11192425" cy="4829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>
                <a:latin typeface="Work Sans Light" pitchFamily="2" charset="77"/>
              </a:rPr>
              <a:t>Esta evidencia se centra en la elaboración del diagrama de clases del proyecto, identificando cómo las categorías que intervienen se relacionan, teniendo en cuenta su cardinalidad, dependencias y herencias, llevando esto a la organización de objetos por medio de segmentación de componentes en paquetes claramente identificables.</a:t>
            </a:r>
          </a:p>
          <a:p>
            <a:pPr algn="just">
              <a:lnSpc>
                <a:spcPct val="150000"/>
              </a:lnSpc>
            </a:pPr>
            <a:endParaRPr lang="es-ES" sz="1600" dirty="0">
              <a:latin typeface="Work Sans Light" pitchFamily="2" charset="77"/>
            </a:endParaRPr>
          </a:p>
          <a:p>
            <a:pPr algn="just">
              <a:lnSpc>
                <a:spcPct val="150000"/>
              </a:lnSpc>
            </a:pPr>
            <a:r>
              <a:rPr lang="es-ES" sz="1500" b="1" dirty="0">
                <a:latin typeface="Work Sans Light" pitchFamily="2" charset="77"/>
              </a:rPr>
              <a:t>Elementos a tener en cuenta: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latin typeface="Work Sans Light" pitchFamily="2" charset="77"/>
              </a:rPr>
              <a:t>Se deben seguir las características e instrucciones para la elaboración de un diagrama de dominio del proyecto.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latin typeface="Work Sans Light" pitchFamily="2" charset="77"/>
              </a:rPr>
              <a:t>El modelo conceptual resultante debe guardar las proporciones necesarias, de modo que se vea ordenado y sea fácil su lectura.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latin typeface="Work Sans Light" pitchFamily="2" charset="77"/>
              </a:rPr>
              <a:t>Para complementar el modelo del dominio, se puede representar por medio de otra vista que corresponde al diagrama de paquetes del proyecto.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latin typeface="Work Sans Light" pitchFamily="2" charset="77"/>
              </a:rPr>
              <a:t>Tener en cuenta los requisitos del software.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latin typeface="Work Sans Light" pitchFamily="2" charset="77"/>
              </a:rPr>
              <a:t>Identificar el tipo de diagrama apropiado para modelar el dominio.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latin typeface="Work Sans Light" pitchFamily="2" charset="77"/>
              </a:rPr>
              <a:t>Diagramar con UML los artefactos del sistema, diagrama de clases y de paquetes.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63E98E-BFA0-E9CA-BAEF-127B8DDB8969}"/>
              </a:ext>
            </a:extLst>
          </p:cNvPr>
          <p:cNvSpPr/>
          <p:nvPr/>
        </p:nvSpPr>
        <p:spPr>
          <a:xfrm>
            <a:off x="11150221" y="286603"/>
            <a:ext cx="791570" cy="764276"/>
          </a:xfrm>
          <a:prstGeom prst="rect">
            <a:avLst/>
          </a:prstGeom>
          <a:solidFill>
            <a:srgbClr val="01A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3653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456236" y="157214"/>
            <a:ext cx="10569573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CO" sz="1800" b="1" dirty="0">
                <a:solidFill>
                  <a:schemeClr val="bg1"/>
                </a:solidFill>
                <a:latin typeface="Work Sans Light" pitchFamily="2" charset="77"/>
              </a:rPr>
              <a:t>Evidencia GA2-220501093-AA2-EV01:: </a:t>
            </a:r>
            <a:r>
              <a:rPr lang="es-ES" sz="1800" b="1" dirty="0">
                <a:solidFill>
                  <a:schemeClr val="bg1"/>
                </a:solidFill>
                <a:latin typeface="Work Sans Light" pitchFamily="2" charset="77"/>
              </a:rPr>
              <a:t>elaboración de los diagramas del modelo de dominio del proyecto.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5C91B34-A9AF-EE63-68C6-548DAAE8E80E}"/>
              </a:ext>
            </a:extLst>
          </p:cNvPr>
          <p:cNvSpPr txBox="1"/>
          <p:nvPr/>
        </p:nvSpPr>
        <p:spPr>
          <a:xfrm>
            <a:off x="456236" y="1903069"/>
            <a:ext cx="11192425" cy="3051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latin typeface="Work Sans Light" pitchFamily="2" charset="77"/>
              </a:rPr>
              <a:t>Manejar herramientas de software para apoyar la elaboración de los diagramas.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latin typeface="Work Sans Light" pitchFamily="2" charset="77"/>
              </a:rPr>
              <a:t>Elaborar documento plantilla de casos de uso con base en estándares de documentación.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1600" dirty="0">
              <a:latin typeface="Work Sans Light" pitchFamily="2" charset="77"/>
            </a:endParaRP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Work Sans Light" pitchFamily="2" charset="77"/>
              </a:rPr>
              <a:t>Lineamientos generales para la entrega de la evidencia: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1" dirty="0">
                <a:latin typeface="Work Sans Light" pitchFamily="2" charset="77"/>
              </a:rPr>
              <a:t>Productos para entregar</a:t>
            </a:r>
            <a:r>
              <a:rPr lang="es-ES" sz="1600" dirty="0">
                <a:latin typeface="Work Sans Light" pitchFamily="2" charset="77"/>
              </a:rPr>
              <a:t>: </a:t>
            </a:r>
            <a:r>
              <a:rPr lang="es-CO" sz="1600" dirty="0">
                <a:latin typeface="Work Sans Light" pitchFamily="2" charset="77"/>
              </a:rPr>
              <a:t>documento del dominio del proyecto</a:t>
            </a:r>
            <a:r>
              <a:rPr lang="es-CO" sz="1800" dirty="0">
                <a:latin typeface="Work Sans Light" pitchFamily="2" charset="77"/>
              </a:rPr>
              <a:t>. </a:t>
            </a:r>
            <a:endParaRPr lang="es-ES" sz="1800" dirty="0">
              <a:latin typeface="Work Sans Light" pitchFamily="2" charset="7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1" dirty="0">
                <a:latin typeface="Work Sans Light" pitchFamily="2" charset="77"/>
              </a:rPr>
              <a:t>Formato:</a:t>
            </a:r>
            <a:r>
              <a:rPr lang="es-ES" sz="1600" dirty="0">
                <a:latin typeface="Work Sans Light" pitchFamily="2" charset="77"/>
              </a:rPr>
              <a:t> PDF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1" dirty="0">
                <a:latin typeface="Work Sans Light" pitchFamily="2" charset="77"/>
              </a:rPr>
              <a:t>Para hacer el envío de la evidencia </a:t>
            </a:r>
            <a:r>
              <a:rPr lang="es-ES" sz="1600" dirty="0">
                <a:latin typeface="Work Sans Light" pitchFamily="2" charset="77"/>
              </a:rPr>
              <a:t>remítase al área de la actividad correspondiente y acceda al espacio</a:t>
            </a:r>
            <a:r>
              <a:rPr lang="es-ES" sz="1600" b="1" dirty="0">
                <a:latin typeface="Work Sans Light" pitchFamily="2" charset="77"/>
              </a:rPr>
              <a:t> Elaboración de los diagramas del modelo de dominio del proyecto. GA2-220501093-AA2-EV01</a:t>
            </a:r>
            <a:r>
              <a:rPr lang="es-ES" sz="1600" dirty="0"/>
              <a:t>.</a:t>
            </a:r>
            <a:endParaRPr lang="es-ES" sz="1600" dirty="0">
              <a:latin typeface="Work Sans Light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BA1255-1A0A-CE65-03A0-DA7C3D98308F}"/>
              </a:ext>
            </a:extLst>
          </p:cNvPr>
          <p:cNvSpPr/>
          <p:nvPr/>
        </p:nvSpPr>
        <p:spPr>
          <a:xfrm>
            <a:off x="11150221" y="286603"/>
            <a:ext cx="791570" cy="764276"/>
          </a:xfrm>
          <a:prstGeom prst="rect">
            <a:avLst/>
          </a:prstGeom>
          <a:solidFill>
            <a:srgbClr val="01A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94128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456236" y="416690"/>
            <a:ext cx="9815809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600" b="1" dirty="0">
                <a:solidFill>
                  <a:prstClr val="white"/>
                </a:solidFill>
                <a:latin typeface="WORK SANS BOLD ROMAN" pitchFamily="2" charset="77"/>
              </a:rPr>
              <a:t>Modelo de dominio</a:t>
            </a:r>
            <a:endParaRPr lang="es-CO" sz="3600" b="1" dirty="0">
              <a:solidFill>
                <a:prstClr val="white"/>
              </a:solidFill>
              <a:latin typeface="WORK SANS BOLD ROMAN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F5CD9B-1A85-CA42-5556-BC48906F563E}"/>
              </a:ext>
            </a:extLst>
          </p:cNvPr>
          <p:cNvSpPr txBox="1"/>
          <p:nvPr/>
        </p:nvSpPr>
        <p:spPr>
          <a:xfrm>
            <a:off x="3558851" y="2415857"/>
            <a:ext cx="5074298" cy="3005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600" dirty="0">
                <a:latin typeface="Work Sans Light" pitchFamily="2" charset="77"/>
              </a:rPr>
              <a:t>En desarrollo de software, </a:t>
            </a:r>
            <a:r>
              <a:rPr lang="es-ES" sz="1600" b="1" dirty="0">
                <a:latin typeface="Work Sans Light" pitchFamily="2" charset="77"/>
              </a:rPr>
              <a:t>un modelo de dominio </a:t>
            </a:r>
            <a:r>
              <a:rPr lang="es-ES" sz="1600" dirty="0">
                <a:latin typeface="Work Sans Light" pitchFamily="2" charset="77"/>
              </a:rPr>
              <a:t>es una representación conceptual de los </a:t>
            </a:r>
            <a:r>
              <a:rPr lang="es-ES" sz="1600" b="1" dirty="0">
                <a:latin typeface="Work Sans Light" pitchFamily="2" charset="77"/>
              </a:rPr>
              <a:t>elementos, relaciones y reglas de negocio </a:t>
            </a:r>
            <a:r>
              <a:rPr lang="es-ES" sz="1600" dirty="0">
                <a:latin typeface="Work Sans Light" pitchFamily="2" charset="77"/>
              </a:rPr>
              <a:t>de un dominio específico (el área de conocimiento o problema que la aplicación intenta resolver). Básicamente, describe </a:t>
            </a:r>
            <a:r>
              <a:rPr lang="es-ES" sz="1600" b="1" dirty="0">
                <a:latin typeface="Work Sans Light" pitchFamily="2" charset="77"/>
              </a:rPr>
              <a:t>qué existe y cómo interactúa</a:t>
            </a:r>
            <a:r>
              <a:rPr lang="es-ES" sz="1600" dirty="0">
                <a:latin typeface="Work Sans Light" pitchFamily="2" charset="77"/>
              </a:rPr>
              <a:t> dentro del sistema, sin entrar aún en detalles técnicos de implementación.</a:t>
            </a:r>
            <a:endParaRPr lang="es-CO" sz="1600" dirty="0">
              <a:latin typeface="Work Sans Light" pitchFamily="2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D1CAC2-B5FF-14FB-00A1-111141AC1FD6}"/>
              </a:ext>
            </a:extLst>
          </p:cNvPr>
          <p:cNvSpPr/>
          <p:nvPr/>
        </p:nvSpPr>
        <p:spPr>
          <a:xfrm>
            <a:off x="11150221" y="286603"/>
            <a:ext cx="791570" cy="764276"/>
          </a:xfrm>
          <a:prstGeom prst="rect">
            <a:avLst/>
          </a:prstGeom>
          <a:solidFill>
            <a:srgbClr val="01A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7321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456236" y="416690"/>
            <a:ext cx="9815809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600" b="1" dirty="0">
                <a:solidFill>
                  <a:prstClr val="white"/>
                </a:solidFill>
                <a:latin typeface="WORK SANS BOLD ROMAN" pitchFamily="2" charset="77"/>
              </a:rPr>
              <a:t>Diagrama de clases</a:t>
            </a:r>
            <a:endParaRPr lang="es-CO" sz="3600" b="1" dirty="0">
              <a:solidFill>
                <a:prstClr val="white"/>
              </a:solidFill>
              <a:latin typeface="WORK SANS BOLD ROMAN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D318A7-2619-8498-0187-DF429C639898}"/>
              </a:ext>
            </a:extLst>
          </p:cNvPr>
          <p:cNvSpPr txBox="1"/>
          <p:nvPr/>
        </p:nvSpPr>
        <p:spPr>
          <a:xfrm>
            <a:off x="7436288" y="6349298"/>
            <a:ext cx="314035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800" dirty="0">
                <a:latin typeface="Work Sans Light" pitchFamily="2" charset="77"/>
              </a:rPr>
              <a:t>https://co.pinterest.com/pin/410460953519044130/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A8A957-FADA-D677-0750-71ABF4A78D76}"/>
              </a:ext>
            </a:extLst>
          </p:cNvPr>
          <p:cNvSpPr txBox="1"/>
          <p:nvPr/>
        </p:nvSpPr>
        <p:spPr>
          <a:xfrm>
            <a:off x="451858" y="2703790"/>
            <a:ext cx="5062653" cy="2086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WORK SANS BOLD ROMAN" pitchFamily="2" charset="77"/>
              </a:rPr>
              <a:t>¿Alguna vez han construido algo sin un plano?</a:t>
            </a:r>
            <a:endParaRPr lang="es-CO" sz="4800" dirty="0">
              <a:solidFill>
                <a:schemeClr val="tx1">
                  <a:lumMod val="50000"/>
                  <a:lumOff val="50000"/>
                </a:schemeClr>
              </a:solidFill>
              <a:latin typeface="Work Sans Light" pitchFamily="2" charset="77"/>
            </a:endParaRPr>
          </a:p>
        </p:txBody>
      </p:sp>
      <p:pic>
        <p:nvPicPr>
          <p:cNvPr id="1026" name="Picture 2" descr="10 Planos de casas de 1, 2 y 3 Dormitorios">
            <a:extLst>
              <a:ext uri="{FF2B5EF4-FFF2-40B4-BE49-F238E27FC236}">
                <a16:creationId xmlns:a16="http://schemas.microsoft.com/office/drawing/2014/main" id="{AD08D964-5F64-9BC3-A056-8EA73C8F1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792" y="1677228"/>
            <a:ext cx="546735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0D05FF3-90E6-F3AB-99BF-A65552D57767}"/>
              </a:ext>
            </a:extLst>
          </p:cNvPr>
          <p:cNvSpPr/>
          <p:nvPr/>
        </p:nvSpPr>
        <p:spPr>
          <a:xfrm>
            <a:off x="11150221" y="286603"/>
            <a:ext cx="791570" cy="764276"/>
          </a:xfrm>
          <a:prstGeom prst="rect">
            <a:avLst/>
          </a:prstGeom>
          <a:solidFill>
            <a:srgbClr val="01A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3132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456236" y="416690"/>
            <a:ext cx="9815809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600" b="1" dirty="0">
                <a:solidFill>
                  <a:prstClr val="white"/>
                </a:solidFill>
                <a:latin typeface="WORK SANS BOLD ROMAN" pitchFamily="2" charset="77"/>
              </a:rPr>
              <a:t>Diagrama de clases</a:t>
            </a:r>
            <a:endParaRPr lang="es-CO" sz="3600" b="1" dirty="0">
              <a:solidFill>
                <a:prstClr val="white"/>
              </a:solidFill>
              <a:latin typeface="WORK SANS BOLD ROMAN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D318A7-2619-8498-0187-DF429C639898}"/>
              </a:ext>
            </a:extLst>
          </p:cNvPr>
          <p:cNvSpPr txBox="1"/>
          <p:nvPr/>
        </p:nvSpPr>
        <p:spPr>
          <a:xfrm>
            <a:off x="7197749" y="6362550"/>
            <a:ext cx="39108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800" dirty="0">
                <a:latin typeface="Work Sans Light" pitchFamily="2" charset="77"/>
              </a:rPr>
              <a:t>https://www.lucidchart.com/pages/es/tutorial-de-diagrama-de-clases-uml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BF07DD0-BE6C-1A0C-6D47-E209EA17E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314" y="1921564"/>
            <a:ext cx="4681263" cy="3916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8F5D79-6E78-9031-1F8E-9BBC6F98763D}"/>
              </a:ext>
            </a:extLst>
          </p:cNvPr>
          <p:cNvSpPr txBox="1"/>
          <p:nvPr/>
        </p:nvSpPr>
        <p:spPr>
          <a:xfrm>
            <a:off x="842156" y="3132513"/>
            <a:ext cx="5074298" cy="11614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600" b="1" dirty="0">
                <a:latin typeface="Work Sans Light" pitchFamily="2" charset="77"/>
              </a:rPr>
              <a:t>Un diagrama de clases </a:t>
            </a:r>
            <a:r>
              <a:rPr lang="es-ES" sz="1600" dirty="0">
                <a:latin typeface="Work Sans Light" pitchFamily="2" charset="77"/>
              </a:rPr>
              <a:t>es un dibujo que muestra las diferentes "piezas</a:t>
            </a:r>
            <a:r>
              <a:rPr lang="es-ES" sz="1600" b="1" dirty="0">
                <a:latin typeface="Work Sans Light" pitchFamily="2" charset="77"/>
              </a:rPr>
              <a:t>" (clases) </a:t>
            </a:r>
            <a:r>
              <a:rPr lang="es-ES" sz="1600" dirty="0">
                <a:latin typeface="Work Sans Light" pitchFamily="2" charset="77"/>
              </a:rPr>
              <a:t>de tu programa y cómo </a:t>
            </a:r>
            <a:r>
              <a:rPr lang="es-ES" sz="1600" b="1" dirty="0">
                <a:latin typeface="Work Sans Light" pitchFamily="2" charset="77"/>
              </a:rPr>
              <a:t>se relacionan entre sí</a:t>
            </a:r>
            <a:r>
              <a:rPr lang="es-ES" sz="1600" dirty="0">
                <a:latin typeface="__Roboto_88ce71"/>
              </a:rPr>
              <a:t>.</a:t>
            </a:r>
            <a:endParaRPr lang="es-CO" sz="1600" dirty="0">
              <a:latin typeface="Work Sans Light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B8251C-7783-EDC1-0D6F-C34C5D1EF8DD}"/>
              </a:ext>
            </a:extLst>
          </p:cNvPr>
          <p:cNvSpPr/>
          <p:nvPr/>
        </p:nvSpPr>
        <p:spPr>
          <a:xfrm>
            <a:off x="11150221" y="286603"/>
            <a:ext cx="791570" cy="764276"/>
          </a:xfrm>
          <a:prstGeom prst="rect">
            <a:avLst/>
          </a:prstGeom>
          <a:solidFill>
            <a:srgbClr val="01A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3785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456236" y="416690"/>
            <a:ext cx="9815809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600" b="1" dirty="0">
                <a:solidFill>
                  <a:prstClr val="white"/>
                </a:solidFill>
                <a:latin typeface="WORK SANS BOLD ROMAN" pitchFamily="2" charset="77"/>
              </a:rPr>
              <a:t>Notación gráfica Diagrama de clases</a:t>
            </a:r>
            <a:endParaRPr lang="es-CO" sz="3600" b="1" dirty="0">
              <a:solidFill>
                <a:prstClr val="white"/>
              </a:solidFill>
              <a:latin typeface="WORK SANS BOLD ROMAN" pitchFamily="2" charset="77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2AF97CB-A248-3A85-6CF2-12977958C54B}"/>
              </a:ext>
            </a:extLst>
          </p:cNvPr>
          <p:cNvGrpSpPr/>
          <p:nvPr/>
        </p:nvGrpSpPr>
        <p:grpSpPr>
          <a:xfrm>
            <a:off x="2085170" y="1562714"/>
            <a:ext cx="7676367" cy="2990850"/>
            <a:chOff x="2179520" y="1590010"/>
            <a:chExt cx="7676367" cy="2990850"/>
          </a:xfrm>
        </p:grpSpPr>
        <p:pic>
          <p:nvPicPr>
            <p:cNvPr id="3076" name="Picture 4" descr="Diagrama de Clase Explicado - EdrawMax">
              <a:extLst>
                <a:ext uri="{FF2B5EF4-FFF2-40B4-BE49-F238E27FC236}">
                  <a16:creationId xmlns:a16="http://schemas.microsoft.com/office/drawing/2014/main" id="{1F969209-EC3D-63D8-9A93-0CECB6BBB5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9520" y="1590010"/>
              <a:ext cx="3457575" cy="2990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3CF0585-9C1E-D155-B41F-0875300D2FD5}"/>
                </a:ext>
              </a:extLst>
            </p:cNvPr>
            <p:cNvGrpSpPr/>
            <p:nvPr/>
          </p:nvGrpSpPr>
          <p:grpSpPr>
            <a:xfrm>
              <a:off x="6781591" y="1760218"/>
              <a:ext cx="3074296" cy="2650435"/>
              <a:chOff x="7197749" y="2158132"/>
              <a:chExt cx="3074296" cy="2851357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8F5D79-6E78-9031-1F8E-9BBC6F98763D}"/>
                  </a:ext>
                </a:extLst>
              </p:cNvPr>
              <p:cNvSpPr txBox="1"/>
              <p:nvPr/>
            </p:nvSpPr>
            <p:spPr>
              <a:xfrm>
                <a:off x="8342311" y="2158132"/>
                <a:ext cx="1344453" cy="4203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ES" sz="1600" b="1" dirty="0">
                    <a:latin typeface="Work Sans Light" pitchFamily="2" charset="77"/>
                  </a:rPr>
                  <a:t>Coche</a:t>
                </a:r>
                <a:endParaRPr lang="es-CO" sz="1600" dirty="0">
                  <a:latin typeface="Work Sans Light" pitchFamily="2" charset="77"/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BA88C94-5CB2-D5A0-71DE-37DEE4C94533}"/>
                  </a:ext>
                </a:extLst>
              </p:cNvPr>
              <p:cNvSpPr/>
              <p:nvPr/>
            </p:nvSpPr>
            <p:spPr>
              <a:xfrm>
                <a:off x="7197749" y="2158132"/>
                <a:ext cx="3074296" cy="5598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5098E40-7289-D61E-B906-7FBB748760EB}"/>
                  </a:ext>
                </a:extLst>
              </p:cNvPr>
              <p:cNvSpPr/>
              <p:nvPr/>
            </p:nvSpPr>
            <p:spPr>
              <a:xfrm>
                <a:off x="7197749" y="2717996"/>
                <a:ext cx="3074296" cy="12135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0262B2D-E737-0D1E-E5DD-1CEE099C2809}"/>
                  </a:ext>
                </a:extLst>
              </p:cNvPr>
              <p:cNvSpPr/>
              <p:nvPr/>
            </p:nvSpPr>
            <p:spPr>
              <a:xfrm>
                <a:off x="7197749" y="3931564"/>
                <a:ext cx="3074296" cy="10779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7BC6E3E-A9CE-11E3-FEEF-2E50CE9A196B}"/>
                  </a:ext>
                </a:extLst>
              </p:cNvPr>
              <p:cNvSpPr txBox="1"/>
              <p:nvPr/>
            </p:nvSpPr>
            <p:spPr>
              <a:xfrm>
                <a:off x="7390444" y="2694223"/>
                <a:ext cx="1344453" cy="12468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ES" sz="1600" dirty="0">
                    <a:latin typeface="Work Sans Light" pitchFamily="2" charset="77"/>
                  </a:rPr>
                  <a:t>marca</a:t>
                </a:r>
              </a:p>
              <a:p>
                <a:pPr>
                  <a:lnSpc>
                    <a:spcPct val="150000"/>
                  </a:lnSpc>
                </a:pPr>
                <a:r>
                  <a:rPr lang="es-ES" sz="1600" dirty="0">
                    <a:latin typeface="Work Sans Light" pitchFamily="2" charset="77"/>
                  </a:rPr>
                  <a:t>modelo</a:t>
                </a:r>
              </a:p>
              <a:p>
                <a:pPr>
                  <a:lnSpc>
                    <a:spcPct val="150000"/>
                  </a:lnSpc>
                </a:pPr>
                <a:r>
                  <a:rPr lang="es-ES" sz="1600" dirty="0">
                    <a:latin typeface="Work Sans Light" pitchFamily="2" charset="77"/>
                  </a:rPr>
                  <a:t>color</a:t>
                </a:r>
                <a:endParaRPr lang="es-CO" sz="1600" dirty="0">
                  <a:latin typeface="Work Sans Light" pitchFamily="2" charset="77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14E7712-7505-0AE8-4E6E-8316ED6C2FD9}"/>
                  </a:ext>
                </a:extLst>
              </p:cNvPr>
              <p:cNvSpPr txBox="1"/>
              <p:nvPr/>
            </p:nvSpPr>
            <p:spPr>
              <a:xfrm>
                <a:off x="7390444" y="4055027"/>
                <a:ext cx="1344453" cy="893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1600" dirty="0">
                    <a:latin typeface="Work Sans Light" pitchFamily="2" charset="77"/>
                  </a:rPr>
                  <a:t>acelerar()</a:t>
                </a:r>
              </a:p>
              <a:p>
                <a:r>
                  <a:rPr lang="es-ES" sz="1600" dirty="0">
                    <a:latin typeface="Work Sans Light" pitchFamily="2" charset="77"/>
                  </a:rPr>
                  <a:t>frenar()</a:t>
                </a:r>
              </a:p>
              <a:p>
                <a:r>
                  <a:rPr lang="es-ES" sz="1600" dirty="0">
                    <a:latin typeface="Work Sans Light" pitchFamily="2" charset="77"/>
                  </a:rPr>
                  <a:t>girar()</a:t>
                </a:r>
                <a:endParaRPr lang="es-CO" sz="1600" dirty="0">
                  <a:latin typeface="Work Sans Light" pitchFamily="2" charset="77"/>
                </a:endParaRP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6939419-A9D0-5981-2D6E-C9C8A6110B28}"/>
              </a:ext>
            </a:extLst>
          </p:cNvPr>
          <p:cNvSpPr txBox="1"/>
          <p:nvPr/>
        </p:nvSpPr>
        <p:spPr>
          <a:xfrm>
            <a:off x="1285094" y="4708197"/>
            <a:ext cx="9276521" cy="17181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b="1" dirty="0">
                <a:latin typeface="Work Sans Light" pitchFamily="2" charset="77"/>
              </a:rPr>
              <a:t>Visibilidad: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b="1" dirty="0">
                <a:latin typeface="Work Sans Light" pitchFamily="2" charset="77"/>
              </a:rPr>
              <a:t>+ (Público): </a:t>
            </a:r>
            <a:r>
              <a:rPr lang="es-ES" sz="1400" dirty="0">
                <a:latin typeface="Work Sans Light" pitchFamily="2" charset="77"/>
              </a:rPr>
              <a:t>Accesible desde cualquier lugar. (Como la bocina de un coche: todos pueden usarla).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1" dirty="0">
                <a:latin typeface="Work Sans Light" pitchFamily="2" charset="77"/>
              </a:rPr>
              <a:t>-</a:t>
            </a:r>
            <a:r>
              <a:rPr lang="es-ES" sz="1400" b="1" dirty="0">
                <a:latin typeface="Work Sans Light" pitchFamily="2" charset="77"/>
              </a:rPr>
              <a:t> (Privado): </a:t>
            </a:r>
            <a:r>
              <a:rPr lang="es-ES" sz="1400" dirty="0">
                <a:latin typeface="Work Sans Light" pitchFamily="2" charset="77"/>
              </a:rPr>
              <a:t>Accesible solo dentro de la clase. (Como el motor: solo el mecánico del coche puede tocarlo directamente).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b="1" dirty="0">
                <a:latin typeface="Work Sans Light" pitchFamily="2" charset="77"/>
              </a:rPr>
              <a:t># (Protegido): </a:t>
            </a:r>
            <a:r>
              <a:rPr lang="es-ES" sz="1400" dirty="0">
                <a:latin typeface="Work Sans Light" pitchFamily="2" charset="77"/>
              </a:rPr>
              <a:t>Accesible dentro de la clase y sus "hijos" (herencia).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A21DBC-7F59-5A30-5179-396DA0B1D30C}"/>
              </a:ext>
            </a:extLst>
          </p:cNvPr>
          <p:cNvSpPr/>
          <p:nvPr/>
        </p:nvSpPr>
        <p:spPr>
          <a:xfrm>
            <a:off x="11150221" y="286603"/>
            <a:ext cx="791570" cy="764276"/>
          </a:xfrm>
          <a:prstGeom prst="rect">
            <a:avLst/>
          </a:prstGeom>
          <a:solidFill>
            <a:srgbClr val="01A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07337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21081</TotalTime>
  <Words>1119</Words>
  <Application>Microsoft Office PowerPoint</Application>
  <PresentationFormat>Widescreen</PresentationFormat>
  <Paragraphs>132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__Roboto_88ce71</vt:lpstr>
      <vt:lpstr>Arial</vt:lpstr>
      <vt:lpstr>Calibri</vt:lpstr>
      <vt:lpstr>Calibri Light</vt:lpstr>
      <vt:lpstr>Work Sans Bold Roman</vt:lpstr>
      <vt:lpstr>Work Sans Bold Roman</vt:lpstr>
      <vt:lpstr>Work Sans Light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Tatiana Forero</cp:lastModifiedBy>
  <cp:revision>465</cp:revision>
  <dcterms:created xsi:type="dcterms:W3CDTF">2020-10-01T23:51:28Z</dcterms:created>
  <dcterms:modified xsi:type="dcterms:W3CDTF">2025-09-24T11:43:45Z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