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93" r:id="rId4"/>
    <p:sldId id="602" r:id="rId5"/>
    <p:sldId id="577" r:id="rId6"/>
    <p:sldId id="600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  <a:srgbClr val="1F3B50"/>
    <a:srgbClr val="FFF5EA"/>
    <a:srgbClr val="4D4D4C"/>
    <a:srgbClr val="343433"/>
    <a:srgbClr val="FF6C00"/>
    <a:srgbClr val="38AA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8" autoAdjust="0"/>
    <p:restoredTop sz="97242"/>
  </p:normalViewPr>
  <p:slideViewPr>
    <p:cSldViewPr snapToGrid="0">
      <p:cViewPr varScale="1">
        <p:scale>
          <a:sx n="46" d="100"/>
          <a:sy n="46" d="100"/>
        </p:scale>
        <p:origin x="66" y="62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GA1-220501092-AA2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identificar conceptos básicos de teoría general de sistemas y enfoque sistémico.  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Ingeniería de requisitos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683549"/>
            <a:ext cx="1117165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Evidencias de conocimiento</a:t>
            </a:r>
            <a:r>
              <a:rPr lang="es-ES" sz="1600" dirty="0">
                <a:latin typeface="Work Sans Light" pitchFamily="2" charset="77"/>
              </a:rPr>
              <a:t>: </a:t>
            </a:r>
            <a:r>
              <a:rPr lang="es-CO" sz="1600" dirty="0">
                <a:latin typeface="Work Sans Light" pitchFamily="2" charset="77"/>
              </a:rPr>
              <a:t>GA1-220501092-AA2-EV01 mapa mental sobre ingeniería de requisitos</a:t>
            </a:r>
            <a:r>
              <a:rPr lang="es-ES" sz="1600" dirty="0">
                <a:latin typeface="Work Sans Light" pitchFamily="2" charset="77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conocimiento: </a:t>
            </a:r>
            <a:r>
              <a:rPr lang="es-CO" sz="1600" dirty="0">
                <a:latin typeface="Work Sans Light" pitchFamily="2" charset="77"/>
              </a:rPr>
              <a:t>GA1-220501092-AA2-EV02: foro temático. Fuentes de requisitos</a:t>
            </a:r>
            <a:r>
              <a:rPr lang="es-ES" sz="1600" dirty="0">
                <a:latin typeface="Work Sans Light" pitchFamily="2" charset="7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“Ingeniería de requisitos”</a:t>
            </a:r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Ingeniería de requisitos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AAD9C-3895-5CF7-31DE-272A9F4D3470}"/>
              </a:ext>
            </a:extLst>
          </p:cNvPr>
          <p:cNvSpPr txBox="1"/>
          <p:nvPr/>
        </p:nvSpPr>
        <p:spPr>
          <a:xfrm>
            <a:off x="456236" y="1807211"/>
            <a:ext cx="47144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ES" dirty="0">
                <a:latin typeface="Work Sans Light" pitchFamily="2" charset="77"/>
              </a:rPr>
              <a:t>La ingeniería de requisitos es un proceso esencial en el desarrollo de software y sistemas, que se centra en identificar, documentar, analizar y gestionar las necesidades y expectativas de los usuarios y otras partes interesadas. </a:t>
            </a:r>
          </a:p>
          <a:p>
            <a:pPr fontAlgn="base"/>
            <a:endParaRPr lang="es-ES" dirty="0">
              <a:latin typeface="Work Sans Light" pitchFamily="2" charset="77"/>
            </a:endParaRPr>
          </a:p>
          <a:p>
            <a:pPr fontAlgn="base"/>
            <a:r>
              <a:rPr lang="es-ES" dirty="0">
                <a:latin typeface="Work Sans Light" pitchFamily="2" charset="77"/>
              </a:rPr>
              <a:t>Se trata de traducir esas necesidades en especificaciones claras y precisas que guíen el diseño y la implementación del sistema. Una buena ingeniería de requisitos es crucial para el éxito del proyecto, ya que ayuda a evitar malentendidos, reducir costos y asegurar que el sistema final cumpla con los objetivos planteados. .</a:t>
            </a:r>
          </a:p>
        </p:txBody>
      </p:sp>
      <p:sp>
        <p:nvSpPr>
          <p:cNvPr id="2" name="AutoShape 2" descr="Ingeniería de requisitos">
            <a:extLst>
              <a:ext uri="{FF2B5EF4-FFF2-40B4-BE49-F238E27FC236}">
                <a16:creationId xmlns:a16="http://schemas.microsoft.com/office/drawing/2014/main" id="{A4E5F072-A34A-E40B-041F-E73828087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54927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032" name="Picture 8" descr="Imagen">
            <a:extLst>
              <a:ext uri="{FF2B5EF4-FFF2-40B4-BE49-F238E27FC236}">
                <a16:creationId xmlns:a16="http://schemas.microsoft.com/office/drawing/2014/main" id="{640FE365-3466-94D8-8871-968E921AF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540" y="1396402"/>
            <a:ext cx="5731700" cy="47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D318A7-2619-8498-0187-DF429C639898}"/>
              </a:ext>
            </a:extLst>
          </p:cNvPr>
          <p:cNvSpPr txBox="1"/>
          <p:nvPr/>
        </p:nvSpPr>
        <p:spPr>
          <a:xfrm>
            <a:off x="5170709" y="6441310"/>
            <a:ext cx="65650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latin typeface="Work Sans Light" pitchFamily="2" charset="77"/>
              </a:rPr>
              <a:t>https://softwarengineering1.wordpress.com/2014/06/11/ingenieria-de-requerimientos-modelado-de-tareas/</a:t>
            </a:r>
          </a:p>
        </p:txBody>
      </p:sp>
    </p:spTree>
    <p:extLst>
      <p:ext uri="{BB962C8B-B14F-4D97-AF65-F5344CB8AC3E}">
        <p14:creationId xmlns:p14="http://schemas.microsoft.com/office/powerpoint/2010/main" val="262474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226259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Evidencias de conocimiento: </a:t>
            </a: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GA1-220501092-AA2-EV01 mapa mental sobre ingeniería de requisitos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.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900817"/>
            <a:ext cx="11192425" cy="418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Con los conceptos sobre ingeniería de requisitos vistos en el componente formativo “Ingeniería de requisitos”, Realizar un mapa mental.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de requisitos: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Utilizar una herramienta TIC para la realización del mapa mental.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El mapa debe tener las principales características de los mapas mentales.</a:t>
            </a:r>
          </a:p>
          <a:p>
            <a:pPr lvl="1"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Productos para entregar</a:t>
            </a:r>
            <a:r>
              <a:rPr lang="es-ES" sz="1400" dirty="0">
                <a:latin typeface="Work Sans Light" pitchFamily="2" charset="77"/>
              </a:rPr>
              <a:t>: mapa mental con los conceptos sobre ingeniería de requisitos.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Formato:</a:t>
            </a:r>
            <a:r>
              <a:rPr lang="es-ES" sz="14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Para hacer el envío de la evidencia </a:t>
            </a:r>
            <a:r>
              <a:rPr lang="es-ES" sz="14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400" b="1" dirty="0">
                <a:latin typeface="Work Sans Light" pitchFamily="2" charset="77"/>
              </a:rPr>
              <a:t> </a:t>
            </a:r>
            <a:r>
              <a:rPr lang="es-CO" sz="1400" b="1" dirty="0">
                <a:latin typeface="Work Sans Light" pitchFamily="2" charset="77"/>
              </a:rPr>
              <a:t>mapa mental sobre ingeniería de requisitos-GA1-220501092-AA2-EV01.</a:t>
            </a:r>
            <a:endParaRPr lang="es-ES" sz="1400" b="1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38870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conocimiento: </a:t>
            </a: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GA1-220501092-AA2-EV02: foro temático. Fuentes de requisitos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545131"/>
            <a:ext cx="11404460" cy="492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Conteste la pregunta planteada con referencia al tema de identificación de fuentes de requisitos y de la opinión de las respuestas de, al menos, tres (3) de sus compañeros.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Responda la pregunta: </a:t>
            </a:r>
            <a:r>
              <a:rPr lang="es-ES" sz="1500" b="1" dirty="0">
                <a:latin typeface="Work Sans Light" pitchFamily="2" charset="77"/>
              </a:rPr>
              <a:t>¿cuáles son los tipos de fuentes y de un ejemplo de cada una? ¿En qué caso uso cada tipo de fuente?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 responder de forma concisa donde el aprendiz de la opinión con referencia al tema.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El aprendiz debe dar su opinión a la respuesta de, al menos, tres (3) compañeros.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cumplir con normas ortográficas en las respuestas realizadas. </a:t>
            </a:r>
          </a:p>
          <a:p>
            <a:pPr algn="just">
              <a:lnSpc>
                <a:spcPct val="150000"/>
              </a:lnSpc>
            </a:pPr>
            <a:endParaRPr lang="es-ES" sz="1600" b="1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</a:t>
            </a:r>
            <a:r>
              <a:rPr lang="es-CO" sz="1500" dirty="0">
                <a:latin typeface="Work Sans Light" pitchFamily="2" charset="77"/>
              </a:rPr>
              <a:t>respuesta foro temático</a:t>
            </a:r>
            <a:r>
              <a:rPr lang="es-ES" sz="1500" dirty="0">
                <a:latin typeface="Work Sans Light" pitchFamily="2" charset="7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Extensión: </a:t>
            </a:r>
            <a:r>
              <a:rPr lang="es-ES" sz="1500" dirty="0">
                <a:latin typeface="Work Sans Light" pitchFamily="2" charset="77"/>
              </a:rPr>
              <a:t>libre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espacio: </a:t>
            </a:r>
            <a:r>
              <a:rPr lang="es-CO" sz="1500" b="1" dirty="0">
                <a:latin typeface="Work Sans Light" pitchFamily="2" charset="77"/>
              </a:rPr>
              <a:t>foro temático. Fuentes de requisitos GA1-220501092-AA2-EV02.</a:t>
            </a:r>
            <a:endParaRPr lang="es-ES" sz="1500" b="1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82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19714</TotalTime>
  <Words>481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404</cp:revision>
  <dcterms:created xsi:type="dcterms:W3CDTF">2020-10-01T23:51:28Z</dcterms:created>
  <dcterms:modified xsi:type="dcterms:W3CDTF">2025-07-22T13:36:05Z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