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93" r:id="rId4"/>
    <p:sldId id="602" r:id="rId5"/>
    <p:sldId id="577" r:id="rId6"/>
    <p:sldId id="600" r:id="rId7"/>
    <p:sldId id="60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00"/>
    <a:srgbClr val="1F3B50"/>
    <a:srgbClr val="FFF5EA"/>
    <a:srgbClr val="4D4D4C"/>
    <a:srgbClr val="343433"/>
    <a:srgbClr val="FF6C00"/>
    <a:srgbClr val="38AA00"/>
    <a:srgbClr val="766363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8" autoAdjust="0"/>
    <p:restoredTop sz="97242"/>
  </p:normalViewPr>
  <p:slideViewPr>
    <p:cSldViewPr snapToGrid="0">
      <p:cViewPr varScale="1">
        <p:scale>
          <a:sx n="72" d="100"/>
          <a:sy n="72" d="100"/>
        </p:scale>
        <p:origin x="846" y="7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171425"/>
            <a:ext cx="97573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GA1-220501092-AA4</a:t>
            </a:r>
            <a:r>
              <a:rPr lang="es-ES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: </a:t>
            </a:r>
            <a:r>
              <a:rPr lang="es-E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determinar los requisitos funcionales y no funcionales del software de acuerdo con los requerimientos del cliente.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A1B34D-8FB9-8155-07B3-A99969D014E4}"/>
              </a:ext>
            </a:extLst>
          </p:cNvPr>
          <p:cNvSpPr/>
          <p:nvPr/>
        </p:nvSpPr>
        <p:spPr>
          <a:xfrm>
            <a:off x="9872870" y="808383"/>
            <a:ext cx="1355459" cy="1510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D37F3-97AA-0670-C50F-B97EE58A3B91}"/>
              </a:ext>
            </a:extLst>
          </p:cNvPr>
          <p:cNvSpPr/>
          <p:nvPr/>
        </p:nvSpPr>
        <p:spPr>
          <a:xfrm>
            <a:off x="793261" y="5181600"/>
            <a:ext cx="4401591" cy="702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Agenda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743719" y="3432127"/>
            <a:ext cx="6759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Saludo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Requisitos funcionales y no funcionales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Evidencias de la semana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Compromisos</a:t>
            </a:r>
            <a:endParaRPr lang="es-CO" sz="1600" dirty="0">
              <a:latin typeface="Work Sa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80B46C-E88C-B6E9-B01D-0719BD3469E9}"/>
              </a:ext>
            </a:extLst>
          </p:cNvPr>
          <p:cNvSpPr/>
          <p:nvPr/>
        </p:nvSpPr>
        <p:spPr>
          <a:xfrm>
            <a:off x="11011622" y="225288"/>
            <a:ext cx="982528" cy="901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Evidencias</a:t>
            </a: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 de la semana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A0E59E-A17E-42FD-5E0D-F30AE73B271F}"/>
              </a:ext>
            </a:extLst>
          </p:cNvPr>
          <p:cNvSpPr txBox="1"/>
          <p:nvPr/>
        </p:nvSpPr>
        <p:spPr>
          <a:xfrm>
            <a:off x="456236" y="2683549"/>
            <a:ext cx="11171657" cy="2267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de desempeño: </a:t>
            </a:r>
            <a:r>
              <a:rPr lang="es-ES" sz="1600" dirty="0">
                <a:latin typeface="Work Sans Light" pitchFamily="2" charset="77"/>
              </a:rPr>
              <a:t>GA1-220501092-AA4-EV01 especificación de los requerimientos funcionales y no funcionales del software.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de producto</a:t>
            </a:r>
            <a:r>
              <a:rPr lang="es-ES" sz="1600" dirty="0">
                <a:latin typeface="Work Sans Light" pitchFamily="2" charset="77"/>
              </a:rPr>
              <a:t>: GA1-220501092-AA4-EV02 documento con especificación de requerimientos.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Material de formación: </a:t>
            </a:r>
            <a:r>
              <a:rPr lang="es-ES" sz="1600" dirty="0">
                <a:latin typeface="Work Sans Light" pitchFamily="2" charset="77"/>
              </a:rPr>
              <a:t>para el desarrollo de esta actividad es importante la lectura y análisis del material de formación</a:t>
            </a:r>
            <a:r>
              <a:rPr lang="es-ES" sz="1600" b="1" dirty="0">
                <a:latin typeface="Work Sans Light" pitchFamily="2" charset="77"/>
              </a:rPr>
              <a:t>: </a:t>
            </a:r>
            <a:r>
              <a:rPr lang="es-CO" sz="1600" b="1" dirty="0">
                <a:latin typeface="Work Sans Light" pitchFamily="2" charset="77"/>
              </a:rPr>
              <a:t>“</a:t>
            </a:r>
            <a:r>
              <a:rPr lang="es-ES" sz="1600" b="1" dirty="0">
                <a:latin typeface="Work Sans Light" pitchFamily="2" charset="77"/>
              </a:rPr>
              <a:t>Análisis y especificación de requisitos</a:t>
            </a:r>
            <a:r>
              <a:rPr lang="es-CO" sz="1600" b="1" dirty="0">
                <a:latin typeface="Work Sans Light" pitchFamily="2" charset="77"/>
              </a:rPr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A5849-6D43-360C-BD4E-F88A422D415E}"/>
              </a:ext>
            </a:extLst>
          </p:cNvPr>
          <p:cNvSpPr/>
          <p:nvPr/>
        </p:nvSpPr>
        <p:spPr>
          <a:xfrm>
            <a:off x="11012556" y="198784"/>
            <a:ext cx="1007165" cy="944564"/>
          </a:xfrm>
          <a:prstGeom prst="rect">
            <a:avLst/>
          </a:prstGeom>
          <a:solidFill>
            <a:srgbClr val="00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5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Requisitos Funcionales y No funcionales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AAD9C-3895-5CF7-31DE-272A9F4D3470}"/>
              </a:ext>
            </a:extLst>
          </p:cNvPr>
          <p:cNvSpPr txBox="1"/>
          <p:nvPr/>
        </p:nvSpPr>
        <p:spPr>
          <a:xfrm>
            <a:off x="405421" y="1490488"/>
            <a:ext cx="653753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s-ES" sz="1500" b="1" dirty="0">
                <a:latin typeface="Work Sans Light" pitchFamily="2" charset="77"/>
              </a:rPr>
              <a:t>Requisitos Funcionales:</a:t>
            </a:r>
          </a:p>
          <a:p>
            <a:pPr fontAlgn="base"/>
            <a:r>
              <a:rPr lang="es-ES" sz="1500" dirty="0">
                <a:latin typeface="Work Sans Light" pitchFamily="2" charset="77"/>
              </a:rPr>
              <a:t>Son las características y funcionalidades que el usuario espera del sistema. Describen lo que el sistema debe hacer, cómo debe responder a ciertas entradas y cómo interactuar con los usuarios. </a:t>
            </a:r>
          </a:p>
          <a:p>
            <a:pPr fontAlgn="base"/>
            <a:r>
              <a:rPr lang="es-ES" sz="1500" b="1" dirty="0">
                <a:latin typeface="Work Sans Light" pitchFamily="2" charset="77"/>
              </a:rPr>
              <a:t>Ejemplos</a:t>
            </a:r>
            <a:r>
              <a:rPr lang="es-ES" sz="1500" dirty="0">
                <a:latin typeface="Work Sans Light" pitchFamily="2" charset="77"/>
              </a:rPr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permitir a los usuarios registrarse y crear una cuenta".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calcular el total de una compra".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generar un informe mensual de ventas". </a:t>
            </a:r>
          </a:p>
          <a:p>
            <a:pPr fontAlgn="base"/>
            <a:endParaRPr lang="es-ES" sz="1500" b="1" dirty="0">
              <a:latin typeface="Work Sans Light" pitchFamily="2" charset="77"/>
            </a:endParaRPr>
          </a:p>
          <a:p>
            <a:pPr fontAlgn="base"/>
            <a:r>
              <a:rPr lang="es-ES" sz="1500" b="1" dirty="0">
                <a:latin typeface="Work Sans Light" pitchFamily="2" charset="77"/>
              </a:rPr>
              <a:t>Requisitos No Funcionales:</a:t>
            </a:r>
          </a:p>
          <a:p>
            <a:pPr fontAlgn="base"/>
            <a:r>
              <a:rPr lang="es-ES" sz="1500" dirty="0">
                <a:latin typeface="Work Sans Light" pitchFamily="2" charset="77"/>
              </a:rPr>
              <a:t>Son las restricciones y cualidades que debe cumplir el sistema. </a:t>
            </a:r>
          </a:p>
          <a:p>
            <a:pPr fontAlgn="base"/>
            <a:r>
              <a:rPr lang="es-ES" sz="1500" dirty="0">
                <a:latin typeface="Work Sans Light" pitchFamily="2" charset="77"/>
              </a:rPr>
              <a:t>Describen cómo debe funcionar el sistema, más allá de las funciones específicas. </a:t>
            </a:r>
          </a:p>
          <a:p>
            <a:pPr fontAlgn="base"/>
            <a:r>
              <a:rPr lang="es-ES" sz="1500" b="1" dirty="0">
                <a:latin typeface="Work Sans Light" pitchFamily="2" charset="77"/>
              </a:rPr>
              <a:t>Ejemplos</a:t>
            </a:r>
            <a:r>
              <a:rPr lang="es-ES" sz="1500" dirty="0">
                <a:latin typeface="Work Sans Light" pitchFamily="2" charset="77"/>
              </a:rPr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responder a las solicitudes en menos de 2 segundos".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ser compatible con los navegadores Chrome, Firefox y Safari".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ser seguro y proteger los datos de los usuarios".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ser escalable para manejar un aumento en el número de usuarios".</a:t>
            </a:r>
          </a:p>
        </p:txBody>
      </p:sp>
      <p:sp>
        <p:nvSpPr>
          <p:cNvPr id="2" name="AutoShape 2" descr="Ingeniería de requisitos">
            <a:extLst>
              <a:ext uri="{FF2B5EF4-FFF2-40B4-BE49-F238E27FC236}">
                <a16:creationId xmlns:a16="http://schemas.microsoft.com/office/drawing/2014/main" id="{A4E5F072-A34A-E40B-041F-E73828087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54927" cy="305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318A7-2619-8498-0187-DF429C639898}"/>
              </a:ext>
            </a:extLst>
          </p:cNvPr>
          <p:cNvSpPr txBox="1"/>
          <p:nvPr/>
        </p:nvSpPr>
        <p:spPr>
          <a:xfrm>
            <a:off x="6738032" y="6373219"/>
            <a:ext cx="5690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latin typeface="Work Sans Light" pitchFamily="2" charset="77"/>
              </a:rPr>
              <a:t>https://prezi.com/i/wvueemspeyih/diapositiva-requisitos-funcionales-y-no-funcionales/</a:t>
            </a:r>
          </a:p>
        </p:txBody>
      </p:sp>
      <p:pic>
        <p:nvPicPr>
          <p:cNvPr id="1026" name="Picture 2" descr="Diapositiva: Requisitos Funcionales y no Funcionales by Sirleny Osorio  Cardona on Prezi Design">
            <a:extLst>
              <a:ext uri="{FF2B5EF4-FFF2-40B4-BE49-F238E27FC236}">
                <a16:creationId xmlns:a16="http://schemas.microsoft.com/office/drawing/2014/main" id="{1D73B320-CFCD-A2B1-9D73-EAFD7C0A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8" y="2532153"/>
            <a:ext cx="4843621" cy="308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6734A1-9E4D-B9B6-2CAD-AFE02CBD83DA}"/>
              </a:ext>
            </a:extLst>
          </p:cNvPr>
          <p:cNvSpPr/>
          <p:nvPr/>
        </p:nvSpPr>
        <p:spPr>
          <a:xfrm>
            <a:off x="11012556" y="198784"/>
            <a:ext cx="1007165" cy="944564"/>
          </a:xfrm>
          <a:prstGeom prst="rect">
            <a:avLst/>
          </a:prstGeom>
          <a:solidFill>
            <a:srgbClr val="00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74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226259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Evidencia de desempeño : GA1-220501092-AA4-EV01 especificación de los requerimientos funcionales y no funcionales del software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543978"/>
            <a:ext cx="11192425" cy="488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Construir el documento de requisitos que especifique los requisitos funcionales y no funcionales teniendo en cuenta las características del software a realizar.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 en el documento de requisitos: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seguir las normas básicas de presentación de un documento escrito, es decir el documento debe tener como mínimo una portada, introducción, y la lista de: 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latin typeface="Work Sans Light" pitchFamily="2" charset="77"/>
              </a:rPr>
              <a:t>Requisitos funcionales. 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latin typeface="Work Sans Light" pitchFamily="2" charset="77"/>
              </a:rPr>
              <a:t>Requisitos no funcionales.</a:t>
            </a:r>
          </a:p>
          <a:p>
            <a:pPr lvl="1"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Productos para entregar</a:t>
            </a:r>
            <a:r>
              <a:rPr lang="es-ES" sz="1400" dirty="0">
                <a:latin typeface="Work Sans Light" pitchFamily="2" charset="77"/>
              </a:rPr>
              <a:t>: documentos requerimientos funcionales y no funcionales.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Formato:</a:t>
            </a:r>
            <a:r>
              <a:rPr lang="es-ES" sz="14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Para hacer el envío de la evidencia </a:t>
            </a:r>
            <a:r>
              <a:rPr lang="es-ES" sz="14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400" b="1" dirty="0">
                <a:latin typeface="Work Sans Light" pitchFamily="2" charset="77"/>
              </a:rPr>
              <a:t> especificación de los requerimientos funcionales y no funcionales del software GA1-220501092-AA4-EV01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BB468D-31CF-63CA-699A-B019011AC9E8}"/>
              </a:ext>
            </a:extLst>
          </p:cNvPr>
          <p:cNvSpPr/>
          <p:nvPr/>
        </p:nvSpPr>
        <p:spPr>
          <a:xfrm>
            <a:off x="11012556" y="198784"/>
            <a:ext cx="1007165" cy="944564"/>
          </a:xfrm>
          <a:prstGeom prst="rect">
            <a:avLst/>
          </a:prstGeom>
          <a:solidFill>
            <a:srgbClr val="00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65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393770" y="277190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de producto: GA1-220501092-AA4-EV02 documento con especificación de requerimientos.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8181E-925A-F4B9-1F29-F962D4AAB697}"/>
              </a:ext>
            </a:extLst>
          </p:cNvPr>
          <p:cNvSpPr txBox="1"/>
          <p:nvPr/>
        </p:nvSpPr>
        <p:spPr>
          <a:xfrm>
            <a:off x="393770" y="1455923"/>
            <a:ext cx="11404460" cy="5270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Respecto a lista de requerimientos el aprendiz deberá agregar una sección donde se describa cada requisito usando los siguientes elementos del estándar IEEE830: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Perspectiva del producto.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Funciones del producto.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Características de los usuarios.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Restricciones.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Requisitos funcionales (formato de casos de uso).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Requisitos no funcionales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Respecto a la lista de requerimientos el aprendiz deberá agregar una sección donde se describa cada requisito funcional usando la estructura de historias de usuario con los siguientes elementos por historia: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dirty="0"/>
              <a:t>o </a:t>
            </a:r>
            <a:r>
              <a:rPr lang="es-ES" sz="1500" dirty="0">
                <a:latin typeface="Work Sans Light" pitchFamily="2" charset="77"/>
              </a:rPr>
              <a:t>Número de historia (priorizada). o Nombre de la historia. o Usuario. o Puntos estimados de esfuerzo. o Descripción de la historia de usuario. o Observaciones. o Criterios de aceptación.</a:t>
            </a:r>
            <a:endParaRPr lang="es-ES" sz="1600" b="1" dirty="0">
              <a:latin typeface="Work Sans Light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05061D-C8D9-BAEA-6E1A-2C6EA9364E20}"/>
              </a:ext>
            </a:extLst>
          </p:cNvPr>
          <p:cNvSpPr/>
          <p:nvPr/>
        </p:nvSpPr>
        <p:spPr>
          <a:xfrm>
            <a:off x="11012556" y="198784"/>
            <a:ext cx="1007165" cy="944564"/>
          </a:xfrm>
          <a:prstGeom prst="rect">
            <a:avLst/>
          </a:prstGeom>
          <a:solidFill>
            <a:srgbClr val="00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2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393770" y="277190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de producto: GA1-220501092-AA4-EV02 documento con especificación de requerimientos.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8181E-925A-F4B9-1F29-F962D4AAB697}"/>
              </a:ext>
            </a:extLst>
          </p:cNvPr>
          <p:cNvSpPr txBox="1"/>
          <p:nvPr/>
        </p:nvSpPr>
        <p:spPr>
          <a:xfrm>
            <a:off x="393770" y="1857365"/>
            <a:ext cx="11404460" cy="3931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 en el documento técnico de validación: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se deben seguir las normas básicas de presentación de un documento escrito, es decir el documento debe tener como mínimo una portada, introducción, alcance, lista de requerimientos y versión del documento. Los requerimientos serán redactados usando el modelo IEEE830 y también el modelo de descripción de requisitos por medio de historias de usuario. </a:t>
            </a:r>
          </a:p>
          <a:p>
            <a:pPr algn="just">
              <a:lnSpc>
                <a:spcPct val="150000"/>
              </a:lnSpc>
            </a:pPr>
            <a:endParaRPr lang="es-ES" sz="1600" b="1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Productos para entregar</a:t>
            </a:r>
            <a:r>
              <a:rPr lang="es-ES" sz="1500" dirty="0">
                <a:latin typeface="Work Sans Light" pitchFamily="2" charset="77"/>
              </a:rPr>
              <a:t>: </a:t>
            </a:r>
            <a:r>
              <a:rPr lang="es-CO" sz="1500" dirty="0">
                <a:latin typeface="Work Sans Light" pitchFamily="2" charset="77"/>
              </a:rPr>
              <a:t>documento de requisitos. </a:t>
            </a:r>
            <a:r>
              <a:rPr lang="es-ES" sz="1500" dirty="0">
                <a:latin typeface="Work Sans Light" pitchFamily="2" charset="77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Formato: PDF</a:t>
            </a:r>
            <a:endParaRPr lang="es-ES" sz="15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Para hacer el envío de la evidencia </a:t>
            </a:r>
            <a:r>
              <a:rPr lang="es-ES" sz="1500" dirty="0">
                <a:latin typeface="Work Sans Light" pitchFamily="2" charset="77"/>
              </a:rPr>
              <a:t>remítase al área de la actividad correspondiente y acceda al espacio: </a:t>
            </a:r>
            <a:r>
              <a:rPr lang="es-ES" sz="1500" b="1" dirty="0">
                <a:latin typeface="Work Sans Light" pitchFamily="2" charset="77"/>
              </a:rPr>
              <a:t>documento con especificación de requerimientos GA1-220501092-AA4-EV02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2DCDC0-2B9F-F456-ED54-0B607B5B9457}"/>
              </a:ext>
            </a:extLst>
          </p:cNvPr>
          <p:cNvSpPr/>
          <p:nvPr/>
        </p:nvSpPr>
        <p:spPr>
          <a:xfrm>
            <a:off x="11012556" y="198784"/>
            <a:ext cx="1007165" cy="944564"/>
          </a:xfrm>
          <a:prstGeom prst="rect">
            <a:avLst/>
          </a:prstGeom>
          <a:solidFill>
            <a:srgbClr val="00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456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19912</TotalTime>
  <Words>673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WORK SANS BOLD ROMAN</vt:lpstr>
      <vt:lpstr>WORK SANS BOLD ROMAN</vt:lpstr>
      <vt:lpstr>Work Sans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Tatiana Forero</cp:lastModifiedBy>
  <cp:revision>412</cp:revision>
  <dcterms:created xsi:type="dcterms:W3CDTF">2020-10-01T23:51:28Z</dcterms:created>
  <dcterms:modified xsi:type="dcterms:W3CDTF">2025-09-09T11:24:03Z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