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538" r:id="rId2"/>
    <p:sldId id="535" r:id="rId3"/>
    <p:sldId id="593" r:id="rId4"/>
    <p:sldId id="608" r:id="rId5"/>
    <p:sldId id="577" r:id="rId6"/>
    <p:sldId id="602" r:id="rId7"/>
    <p:sldId id="607" r:id="rId8"/>
    <p:sldId id="611" r:id="rId9"/>
    <p:sldId id="609" r:id="rId10"/>
    <p:sldId id="603" r:id="rId11"/>
    <p:sldId id="605" r:id="rId12"/>
    <p:sldId id="610" r:id="rId13"/>
    <p:sldId id="612" r:id="rId14"/>
    <p:sldId id="606" r:id="rId15"/>
    <p:sldId id="531" r:id="rId1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95" userDrawn="1">
          <p15:clr>
            <a:srgbClr val="A4A3A4"/>
          </p15:clr>
        </p15:guide>
        <p15:guide id="2" pos="3840" userDrawn="1">
          <p15:clr>
            <a:srgbClr val="A4A3A4"/>
          </p15:clr>
        </p15:guide>
        <p15:guide id="3" orient="horz" pos="1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00"/>
    <a:srgbClr val="1F3B50"/>
    <a:srgbClr val="FFF5EA"/>
    <a:srgbClr val="4D4D4C"/>
    <a:srgbClr val="343433"/>
    <a:srgbClr val="FF6C00"/>
    <a:srgbClr val="38AA00"/>
    <a:srgbClr val="766363"/>
    <a:srgbClr val="0032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61" autoAdjust="0"/>
    <p:restoredTop sz="97242"/>
  </p:normalViewPr>
  <p:slideViewPr>
    <p:cSldViewPr snapToGrid="0">
      <p:cViewPr>
        <p:scale>
          <a:sx n="80" d="100"/>
          <a:sy n="80" d="100"/>
        </p:scale>
        <p:origin x="540" y="-222"/>
      </p:cViewPr>
      <p:guideLst>
        <p:guide orient="horz" pos="595"/>
        <p:guide pos="3840"/>
        <p:guide orient="horz" pos="187"/>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5336"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999AFE6-721E-1D92-FFC0-72E02DBB9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BA598C0A-ECF9-B897-80D5-1AE7ABA305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369B9F-131C-2846-AB8F-CEE154B4CAEB}" type="datetimeFigureOut">
              <a:rPr lang="es-CO" smtClean="0"/>
              <a:t>17/09/2025</a:t>
            </a:fld>
            <a:endParaRPr lang="es-CO"/>
          </a:p>
        </p:txBody>
      </p:sp>
      <p:sp>
        <p:nvSpPr>
          <p:cNvPr id="4" name="Marcador de pie de página 3">
            <a:extLst>
              <a:ext uri="{FF2B5EF4-FFF2-40B4-BE49-F238E27FC236}">
                <a16:creationId xmlns:a16="http://schemas.microsoft.com/office/drawing/2014/main" id="{788F308B-0102-A0B4-9A23-E807C735E8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1E7CACDD-5D14-572A-2591-609B03F168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93070F-3F68-E043-9CC3-B53B4F22454C}" type="slidenum">
              <a:rPr lang="es-CO" smtClean="0"/>
              <a:t>‹#›</a:t>
            </a:fld>
            <a:endParaRPr lang="es-CO"/>
          </a:p>
        </p:txBody>
      </p:sp>
    </p:spTree>
    <p:extLst>
      <p:ext uri="{BB962C8B-B14F-4D97-AF65-F5344CB8AC3E}">
        <p14:creationId xmlns:p14="http://schemas.microsoft.com/office/powerpoint/2010/main" val="3470045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0CB96-A603-FF42-AE46-F5F75F80A67B}" type="datetimeFigureOut">
              <a:rPr lang="es-CO" smtClean="0"/>
              <a:t>17/09/2025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C58E-460D-4A4B-B0C2-1191B9D14FCB}" type="slidenum">
              <a:rPr lang="es-CO" smtClean="0"/>
              <a:t>‹#›</a:t>
            </a:fld>
            <a:endParaRPr lang="es-CO"/>
          </a:p>
        </p:txBody>
      </p:sp>
    </p:spTree>
    <p:extLst>
      <p:ext uri="{BB962C8B-B14F-4D97-AF65-F5344CB8AC3E}">
        <p14:creationId xmlns:p14="http://schemas.microsoft.com/office/powerpoint/2010/main" val="102130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17/09/2025</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237945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17/09/2025</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71147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17/09/2025</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338162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17/09/2025</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314565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17/09/2025</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642203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17/09/2025</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13037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17/09/2025</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21425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17/09/2025</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21695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17/09/2025</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82285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17/09/2025</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25416207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17/09/2025</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36971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17/09/2025</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06950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17/09/2025</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a:t>
            </a:fld>
            <a:endParaRPr lang="es-CO"/>
          </a:p>
        </p:txBody>
      </p:sp>
    </p:spTree>
    <p:extLst>
      <p:ext uri="{BB962C8B-B14F-4D97-AF65-F5344CB8AC3E}">
        <p14:creationId xmlns:p14="http://schemas.microsoft.com/office/powerpoint/2010/main" val="306260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15D167A-EE62-EA02-E6F4-53710691F485}"/>
              </a:ext>
            </a:extLst>
          </p:cNvPr>
          <p:cNvSpPr txBox="1"/>
          <p:nvPr/>
        </p:nvSpPr>
        <p:spPr>
          <a:xfrm>
            <a:off x="963671" y="2171425"/>
            <a:ext cx="9757338" cy="2800767"/>
          </a:xfrm>
          <a:prstGeom prst="rect">
            <a:avLst/>
          </a:prstGeom>
          <a:noFill/>
        </p:spPr>
        <p:txBody>
          <a:bodyPr wrap="square" rtlCol="0">
            <a:spAutoFit/>
          </a:bodyPr>
          <a:lstStyle/>
          <a:p>
            <a:pPr marL="0" marR="0" lvl="0" indent="0" defTabSz="914400" rtl="0" eaLnBrk="1" fontAlgn="auto" latinLnBrk="0" hangingPunct="1">
              <a:spcBef>
                <a:spcPts val="0"/>
              </a:spcBef>
              <a:spcAft>
                <a:spcPts val="0"/>
              </a:spcAft>
              <a:buClrTx/>
              <a:buSzTx/>
              <a:buFontTx/>
              <a:buNone/>
              <a:tabLst/>
              <a:defRPr/>
            </a:pPr>
            <a:r>
              <a:rPr lang="es-ES" sz="4400" b="1" dirty="0">
                <a:solidFill>
                  <a:prstClr val="black">
                    <a:lumMod val="75000"/>
                    <a:lumOff val="25000"/>
                  </a:prstClr>
                </a:solidFill>
                <a:latin typeface="Work Sans Bold Roman" pitchFamily="2" charset="77"/>
              </a:rPr>
              <a:t>GA2-220501093-AA1: </a:t>
            </a:r>
            <a:r>
              <a:rPr lang="es-ES" sz="4400" dirty="0">
                <a:solidFill>
                  <a:prstClr val="black">
                    <a:lumMod val="75000"/>
                    <a:lumOff val="25000"/>
                  </a:prstClr>
                </a:solidFill>
                <a:latin typeface="Work Sans Bold Roman" pitchFamily="2" charset="77"/>
              </a:rPr>
              <a:t>elaborar diagrama y documentación de casos de uso / historias de usuario de acuerdo con el refinamiento de requisitos.  </a:t>
            </a:r>
          </a:p>
        </p:txBody>
      </p:sp>
    </p:spTree>
    <p:extLst>
      <p:ext uri="{BB962C8B-B14F-4D97-AF65-F5344CB8AC3E}">
        <p14:creationId xmlns:p14="http://schemas.microsoft.com/office/powerpoint/2010/main" val="3409726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226259"/>
            <a:ext cx="10569573"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pPr>
            <a:r>
              <a:rPr lang="es-ES" sz="1800" b="1" dirty="0">
                <a:solidFill>
                  <a:schemeClr val="bg1"/>
                </a:solidFill>
                <a:latin typeface="Work Sans Light" pitchFamily="2" charset="77"/>
              </a:rPr>
              <a:t>2. Evidencia GA2-220501093-AA1-EV02: elaboración de diagramas y plantillas para casos de uso del proyecto.</a:t>
            </a:r>
          </a:p>
          <a:p>
            <a:pPr algn="just">
              <a:lnSpc>
                <a:spcPct val="150000"/>
              </a:lnSpc>
            </a:pPr>
            <a:endParaRPr lang="es-ES" sz="1800" b="1" dirty="0">
              <a:solidFill>
                <a:schemeClr val="bg1"/>
              </a:solidFill>
              <a:latin typeface="Work Sans Light" pitchFamily="2" charset="77"/>
            </a:endParaRPr>
          </a:p>
        </p:txBody>
      </p:sp>
      <p:sp>
        <p:nvSpPr>
          <p:cNvPr id="2" name="CuadroTexto 1">
            <a:extLst>
              <a:ext uri="{FF2B5EF4-FFF2-40B4-BE49-F238E27FC236}">
                <a16:creationId xmlns:a16="http://schemas.microsoft.com/office/drawing/2014/main" id="{05C91B34-A9AF-EE63-68C6-548DAAE8E80E}"/>
              </a:ext>
            </a:extLst>
          </p:cNvPr>
          <p:cNvSpPr txBox="1"/>
          <p:nvPr/>
        </p:nvSpPr>
        <p:spPr>
          <a:xfrm>
            <a:off x="456236" y="2859824"/>
            <a:ext cx="11192425" cy="1695079"/>
          </a:xfrm>
          <a:prstGeom prst="rect">
            <a:avLst/>
          </a:prstGeom>
          <a:noFill/>
        </p:spPr>
        <p:txBody>
          <a:bodyPr wrap="square">
            <a:spAutoFit/>
          </a:bodyPr>
          <a:lstStyle/>
          <a:p>
            <a:pPr>
              <a:lnSpc>
                <a:spcPct val="150000"/>
              </a:lnSpc>
            </a:pPr>
            <a:r>
              <a:rPr lang="es-ES" sz="1400" b="1" dirty="0">
                <a:latin typeface="Work Sans Light" pitchFamily="2" charset="77"/>
              </a:rPr>
              <a:t>Lineamientos generales para la entrega de la evidencia: </a:t>
            </a:r>
          </a:p>
          <a:p>
            <a:pPr marL="285750" indent="-285750" algn="just">
              <a:lnSpc>
                <a:spcPct val="150000"/>
              </a:lnSpc>
              <a:buFont typeface="Arial" panose="020B0604020202020204" pitchFamily="34" charset="0"/>
              <a:buChar char="•"/>
            </a:pPr>
            <a:r>
              <a:rPr lang="es-ES" sz="1400" b="1" dirty="0">
                <a:latin typeface="Work Sans Light" pitchFamily="2" charset="77"/>
              </a:rPr>
              <a:t>Productos para entregar</a:t>
            </a:r>
            <a:r>
              <a:rPr lang="es-ES" sz="1400" dirty="0">
                <a:latin typeface="Work Sans Light" pitchFamily="2" charset="77"/>
              </a:rPr>
              <a:t>: </a:t>
            </a:r>
            <a:r>
              <a:rPr lang="es-CO" sz="1500" dirty="0">
                <a:latin typeface="Work Sans Light" pitchFamily="2" charset="77"/>
              </a:rPr>
              <a:t>diagramas, documento de casos de uso e historias de usuario. </a:t>
            </a:r>
            <a:endParaRPr lang="es-ES" sz="1500" dirty="0">
              <a:latin typeface="Work Sans Light" pitchFamily="2" charset="77"/>
            </a:endParaRPr>
          </a:p>
          <a:p>
            <a:pPr marL="285750" indent="-285750" algn="just">
              <a:lnSpc>
                <a:spcPct val="150000"/>
              </a:lnSpc>
              <a:buFont typeface="Arial" panose="020B0604020202020204" pitchFamily="34" charset="0"/>
              <a:buChar char="•"/>
            </a:pPr>
            <a:r>
              <a:rPr lang="es-ES" sz="1400" b="1" dirty="0">
                <a:latin typeface="Work Sans Light" pitchFamily="2" charset="77"/>
              </a:rPr>
              <a:t>Formato:</a:t>
            </a:r>
            <a:r>
              <a:rPr lang="es-ES" sz="1400" dirty="0">
                <a:latin typeface="Work Sans Light" pitchFamily="2" charset="77"/>
              </a:rPr>
              <a:t> PDF</a:t>
            </a:r>
          </a:p>
          <a:p>
            <a:pPr marL="285750" indent="-285750" algn="just">
              <a:lnSpc>
                <a:spcPct val="150000"/>
              </a:lnSpc>
              <a:buFont typeface="Arial" panose="020B0604020202020204" pitchFamily="34" charset="0"/>
              <a:buChar char="•"/>
            </a:pPr>
            <a:r>
              <a:rPr lang="es-ES" sz="1400" b="1" dirty="0">
                <a:latin typeface="Work Sans Light" pitchFamily="2" charset="77"/>
              </a:rPr>
              <a:t>Para hacer el envío de la evidencia </a:t>
            </a:r>
            <a:r>
              <a:rPr lang="es-ES" sz="1400" dirty="0">
                <a:latin typeface="Work Sans Light" pitchFamily="2" charset="77"/>
              </a:rPr>
              <a:t>remítase al área de la actividad correspondiente y acceda al espacio</a:t>
            </a:r>
            <a:r>
              <a:rPr lang="es-ES" sz="1400" b="1" dirty="0">
                <a:latin typeface="Work Sans Light" pitchFamily="2" charset="77"/>
              </a:rPr>
              <a:t> Elaboración de diagramas y plantillas para casos de uso del proyecto. GA2-220501093-AA1-EV02</a:t>
            </a:r>
          </a:p>
        </p:txBody>
      </p:sp>
    </p:spTree>
    <p:extLst>
      <p:ext uri="{BB962C8B-B14F-4D97-AF65-F5344CB8AC3E}">
        <p14:creationId xmlns:p14="http://schemas.microsoft.com/office/powerpoint/2010/main" val="282063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226259"/>
            <a:ext cx="10569573"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pPr>
            <a:r>
              <a:rPr lang="es-CO" sz="1800" b="1" dirty="0">
                <a:solidFill>
                  <a:schemeClr val="bg1"/>
                </a:solidFill>
                <a:latin typeface="Work Sans Light" pitchFamily="2" charset="77"/>
              </a:rPr>
              <a:t>3. </a:t>
            </a:r>
            <a:r>
              <a:rPr lang="es-ES" sz="1800" b="1" dirty="0">
                <a:solidFill>
                  <a:schemeClr val="bg1"/>
                </a:solidFill>
                <a:latin typeface="Work Sans Light" pitchFamily="2" charset="77"/>
              </a:rPr>
              <a:t>Evidencia GA2-220501093-AA1-EV03: elaboración de historias de usuario del proyecto</a:t>
            </a:r>
          </a:p>
        </p:txBody>
      </p:sp>
      <p:sp>
        <p:nvSpPr>
          <p:cNvPr id="2" name="CuadroTexto 1">
            <a:extLst>
              <a:ext uri="{FF2B5EF4-FFF2-40B4-BE49-F238E27FC236}">
                <a16:creationId xmlns:a16="http://schemas.microsoft.com/office/drawing/2014/main" id="{05C91B34-A9AF-EE63-68C6-548DAAE8E80E}"/>
              </a:ext>
            </a:extLst>
          </p:cNvPr>
          <p:cNvSpPr txBox="1"/>
          <p:nvPr/>
        </p:nvSpPr>
        <p:spPr>
          <a:xfrm>
            <a:off x="456236" y="1254052"/>
            <a:ext cx="11192425" cy="5592685"/>
          </a:xfrm>
          <a:prstGeom prst="rect">
            <a:avLst/>
          </a:prstGeom>
          <a:noFill/>
        </p:spPr>
        <p:txBody>
          <a:bodyPr wrap="square">
            <a:spAutoFit/>
          </a:bodyPr>
          <a:lstStyle/>
          <a:p>
            <a:pPr algn="just">
              <a:lnSpc>
                <a:spcPct val="150000"/>
              </a:lnSpc>
            </a:pPr>
            <a:r>
              <a:rPr lang="es-ES" sz="1500" dirty="0">
                <a:latin typeface="Work Sans Light" pitchFamily="2" charset="77"/>
              </a:rPr>
              <a:t>Ahora, es momento de elaborar las historias de uso del proyecto, de acuerdo con los procesos ya elaborados, y por este motivo, se deben tener en cuenta los siguientes aspectos: </a:t>
            </a:r>
          </a:p>
          <a:p>
            <a:pPr algn="just">
              <a:lnSpc>
                <a:spcPct val="150000"/>
              </a:lnSpc>
            </a:pPr>
            <a:endParaRPr lang="es-ES" sz="1500" dirty="0">
              <a:latin typeface="Work Sans Light" pitchFamily="2" charset="77"/>
            </a:endParaRPr>
          </a:p>
          <a:p>
            <a:pPr algn="just">
              <a:lnSpc>
                <a:spcPct val="150000"/>
              </a:lnSpc>
            </a:pPr>
            <a:r>
              <a:rPr lang="es-ES" sz="1500" b="1" dirty="0">
                <a:latin typeface="Work Sans Light" pitchFamily="2" charset="77"/>
              </a:rPr>
              <a:t>Elementos a tener en cuenta: </a:t>
            </a:r>
          </a:p>
          <a:p>
            <a:pPr marL="285750" indent="-285750" algn="just">
              <a:lnSpc>
                <a:spcPct val="150000"/>
              </a:lnSpc>
              <a:buFont typeface="Arial" panose="020B0604020202020204" pitchFamily="34" charset="0"/>
              <a:buChar char="•"/>
            </a:pPr>
            <a:r>
              <a:rPr lang="es-ES" sz="1500" dirty="0">
                <a:latin typeface="Work Sans Light" pitchFamily="2" charset="77"/>
              </a:rPr>
              <a:t>Se deben seguir las normas básicas de presentación de un documento escrito; es decir, el documento debe tener como mínimo una portada, introducción, alcance, lista de requerimientos y versión del documento. Los requerimientos serán redactados usando el modelo IEEE830 y también el modelo de descripción de requisitos por medio de historias de usuario. </a:t>
            </a:r>
          </a:p>
          <a:p>
            <a:pPr marL="285750" indent="-285750" algn="just">
              <a:lnSpc>
                <a:spcPct val="150000"/>
              </a:lnSpc>
              <a:buFont typeface="Arial" panose="020B0604020202020204" pitchFamily="34" charset="0"/>
              <a:buChar char="•"/>
            </a:pPr>
            <a:r>
              <a:rPr lang="es-ES" sz="1500" dirty="0">
                <a:latin typeface="Work Sans Light" pitchFamily="2" charset="77"/>
              </a:rPr>
              <a:t>Respecto a lista de requerimientos, el aprendiz deberá agregar una sección donde se describa cada requisito usando los siguientes elementos del estándar IEEE830: </a:t>
            </a:r>
          </a:p>
          <a:p>
            <a:pPr lvl="1" algn="just">
              <a:lnSpc>
                <a:spcPct val="150000"/>
              </a:lnSpc>
            </a:pPr>
            <a:r>
              <a:rPr lang="es-ES" sz="1500" dirty="0">
                <a:latin typeface="Work Sans Light" pitchFamily="2" charset="77"/>
              </a:rPr>
              <a:t>🌕 Perspectiva del producto. </a:t>
            </a:r>
          </a:p>
          <a:p>
            <a:pPr lvl="1" algn="just">
              <a:lnSpc>
                <a:spcPct val="150000"/>
              </a:lnSpc>
            </a:pPr>
            <a:r>
              <a:rPr lang="es-ES" sz="1500" dirty="0">
                <a:latin typeface="Work Sans Light" pitchFamily="2" charset="77"/>
              </a:rPr>
              <a:t>🌕 Funciones del producto. </a:t>
            </a:r>
          </a:p>
          <a:p>
            <a:pPr lvl="1" algn="just">
              <a:lnSpc>
                <a:spcPct val="150000"/>
              </a:lnSpc>
            </a:pPr>
            <a:r>
              <a:rPr lang="es-ES" sz="1500" dirty="0">
                <a:latin typeface="Work Sans Light" pitchFamily="2" charset="77"/>
              </a:rPr>
              <a:t>🌕 Características de los usuarios. </a:t>
            </a:r>
          </a:p>
          <a:p>
            <a:pPr lvl="1" algn="just">
              <a:lnSpc>
                <a:spcPct val="150000"/>
              </a:lnSpc>
            </a:pPr>
            <a:r>
              <a:rPr lang="es-ES" sz="1500" dirty="0">
                <a:latin typeface="Work Sans Light" pitchFamily="2" charset="77"/>
              </a:rPr>
              <a:t>🌕 Restricciones. </a:t>
            </a:r>
          </a:p>
          <a:p>
            <a:pPr lvl="1" algn="just">
              <a:lnSpc>
                <a:spcPct val="150000"/>
              </a:lnSpc>
            </a:pPr>
            <a:r>
              <a:rPr lang="es-ES" sz="1500" dirty="0">
                <a:latin typeface="Work Sans Light" pitchFamily="2" charset="77"/>
              </a:rPr>
              <a:t>🌕 Requisitos funcionales (formato de casos de uso). </a:t>
            </a:r>
          </a:p>
          <a:p>
            <a:pPr lvl="1" algn="just">
              <a:lnSpc>
                <a:spcPct val="150000"/>
              </a:lnSpc>
            </a:pPr>
            <a:r>
              <a:rPr lang="es-ES" sz="1500" dirty="0">
                <a:latin typeface="Work Sans Light" pitchFamily="2" charset="77"/>
              </a:rPr>
              <a:t>🌕 Requisitos no funcionales. </a:t>
            </a:r>
          </a:p>
        </p:txBody>
      </p:sp>
    </p:spTree>
    <p:extLst>
      <p:ext uri="{BB962C8B-B14F-4D97-AF65-F5344CB8AC3E}">
        <p14:creationId xmlns:p14="http://schemas.microsoft.com/office/powerpoint/2010/main" val="969732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226259"/>
            <a:ext cx="10569573"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pPr>
            <a:r>
              <a:rPr lang="es-CO" sz="1800" b="1" dirty="0">
                <a:solidFill>
                  <a:schemeClr val="bg1"/>
                </a:solidFill>
                <a:latin typeface="Work Sans Light" pitchFamily="2" charset="77"/>
              </a:rPr>
              <a:t>3. </a:t>
            </a:r>
            <a:r>
              <a:rPr lang="es-ES" sz="1800" b="1" dirty="0">
                <a:solidFill>
                  <a:schemeClr val="bg1"/>
                </a:solidFill>
                <a:latin typeface="Work Sans Light" pitchFamily="2" charset="77"/>
              </a:rPr>
              <a:t>Evidencia GA2-220501093-AA1-EV03: elaboración de historias de usuario del proyecto</a:t>
            </a:r>
          </a:p>
        </p:txBody>
      </p:sp>
      <p:sp>
        <p:nvSpPr>
          <p:cNvPr id="2" name="CuadroTexto 1">
            <a:extLst>
              <a:ext uri="{FF2B5EF4-FFF2-40B4-BE49-F238E27FC236}">
                <a16:creationId xmlns:a16="http://schemas.microsoft.com/office/drawing/2014/main" id="{05C91B34-A9AF-EE63-68C6-548DAAE8E80E}"/>
              </a:ext>
            </a:extLst>
          </p:cNvPr>
          <p:cNvSpPr txBox="1"/>
          <p:nvPr/>
        </p:nvSpPr>
        <p:spPr>
          <a:xfrm>
            <a:off x="456236" y="1298656"/>
            <a:ext cx="11192425" cy="5526898"/>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s-ES" sz="1500" dirty="0">
                <a:latin typeface="Work Sans Light" pitchFamily="2" charset="77"/>
              </a:rPr>
              <a:t>Respecto a la lista de requerimientos, el aprendiz deberá agregar una sección donde se describa cada requisito usando la estructura de historias de usuario, con los siguientes elementos por historia: </a:t>
            </a:r>
          </a:p>
          <a:p>
            <a:pPr algn="just">
              <a:lnSpc>
                <a:spcPct val="150000"/>
              </a:lnSpc>
            </a:pPr>
            <a:endParaRPr lang="es-ES" sz="1500" dirty="0">
              <a:latin typeface="Work Sans Light" pitchFamily="2" charset="77"/>
            </a:endParaRPr>
          </a:p>
          <a:p>
            <a:pPr lvl="1" algn="just">
              <a:lnSpc>
                <a:spcPct val="150000"/>
              </a:lnSpc>
            </a:pPr>
            <a:r>
              <a:rPr lang="es-ES" sz="1500" dirty="0">
                <a:latin typeface="Work Sans Light" pitchFamily="2" charset="77"/>
              </a:rPr>
              <a:t>🌕 Número de historia (priorizada). </a:t>
            </a:r>
          </a:p>
          <a:p>
            <a:pPr lvl="1" algn="just">
              <a:lnSpc>
                <a:spcPct val="150000"/>
              </a:lnSpc>
            </a:pPr>
            <a:r>
              <a:rPr lang="es-ES" sz="1500" dirty="0">
                <a:latin typeface="Work Sans Light" pitchFamily="2" charset="77"/>
              </a:rPr>
              <a:t>🌕 Nombre de la historia. </a:t>
            </a:r>
          </a:p>
          <a:p>
            <a:pPr lvl="1" algn="just">
              <a:lnSpc>
                <a:spcPct val="150000"/>
              </a:lnSpc>
            </a:pPr>
            <a:r>
              <a:rPr lang="es-ES" sz="1500" dirty="0">
                <a:latin typeface="Work Sans Light" pitchFamily="2" charset="77"/>
              </a:rPr>
              <a:t>🌕 Usuario. </a:t>
            </a:r>
          </a:p>
          <a:p>
            <a:pPr lvl="1" algn="just">
              <a:lnSpc>
                <a:spcPct val="150000"/>
              </a:lnSpc>
            </a:pPr>
            <a:r>
              <a:rPr lang="es-ES" sz="1500" dirty="0">
                <a:latin typeface="Work Sans Light" pitchFamily="2" charset="77"/>
              </a:rPr>
              <a:t>🌕 Puntos estimados de esfuerzo. </a:t>
            </a:r>
          </a:p>
          <a:p>
            <a:pPr lvl="1" algn="just">
              <a:lnSpc>
                <a:spcPct val="150000"/>
              </a:lnSpc>
            </a:pPr>
            <a:r>
              <a:rPr lang="es-ES" sz="1500" dirty="0">
                <a:latin typeface="Work Sans Light" pitchFamily="2" charset="77"/>
              </a:rPr>
              <a:t>🌕 Descripción de la historia de usuario. </a:t>
            </a:r>
          </a:p>
          <a:p>
            <a:pPr lvl="1" algn="just">
              <a:lnSpc>
                <a:spcPct val="150000"/>
              </a:lnSpc>
            </a:pPr>
            <a:r>
              <a:rPr lang="es-ES" sz="1500" dirty="0">
                <a:latin typeface="Work Sans Light" pitchFamily="2" charset="77"/>
              </a:rPr>
              <a:t>🌕 Observaciones. </a:t>
            </a:r>
          </a:p>
          <a:p>
            <a:pPr lvl="1" algn="just">
              <a:lnSpc>
                <a:spcPct val="150000"/>
              </a:lnSpc>
            </a:pPr>
            <a:r>
              <a:rPr lang="es-ES" sz="1500" dirty="0">
                <a:latin typeface="Work Sans Light" pitchFamily="2" charset="77"/>
              </a:rPr>
              <a:t>🌕 Criterios de aceptación</a:t>
            </a:r>
          </a:p>
          <a:p>
            <a:pPr algn="just">
              <a:lnSpc>
                <a:spcPct val="150000"/>
              </a:lnSpc>
            </a:pPr>
            <a:endParaRPr lang="es-ES" sz="1500" dirty="0">
              <a:latin typeface="Work Sans Light" pitchFamily="2" charset="77"/>
            </a:endParaRPr>
          </a:p>
          <a:p>
            <a:pPr>
              <a:lnSpc>
                <a:spcPct val="150000"/>
              </a:lnSpc>
            </a:pPr>
            <a:r>
              <a:rPr lang="es-ES" sz="1400" b="1" dirty="0">
                <a:latin typeface="Work Sans Light" pitchFamily="2" charset="77"/>
              </a:rPr>
              <a:t>Lineamientos generales para la entrega de la evidencia: </a:t>
            </a:r>
          </a:p>
          <a:p>
            <a:pPr marL="285750" indent="-285750" algn="just">
              <a:lnSpc>
                <a:spcPct val="150000"/>
              </a:lnSpc>
              <a:buFont typeface="Arial" panose="020B0604020202020204" pitchFamily="34" charset="0"/>
              <a:buChar char="•"/>
            </a:pPr>
            <a:r>
              <a:rPr lang="es-ES" sz="1400" b="1" dirty="0">
                <a:latin typeface="Work Sans Light" pitchFamily="2" charset="77"/>
              </a:rPr>
              <a:t>Productos para entregar</a:t>
            </a:r>
            <a:r>
              <a:rPr lang="es-ES" sz="1400" dirty="0">
                <a:latin typeface="Work Sans Light" pitchFamily="2" charset="77"/>
              </a:rPr>
              <a:t>: </a:t>
            </a:r>
            <a:r>
              <a:rPr lang="es-CO" sz="1500" dirty="0">
                <a:latin typeface="Work Sans Light" pitchFamily="2" charset="77"/>
              </a:rPr>
              <a:t>documento de historias de usuario</a:t>
            </a:r>
            <a:r>
              <a:rPr lang="es-ES" sz="1500" dirty="0">
                <a:latin typeface="Work Sans Light" pitchFamily="2" charset="77"/>
              </a:rPr>
              <a:t>.</a:t>
            </a:r>
          </a:p>
          <a:p>
            <a:pPr marL="285750" indent="-285750" algn="just">
              <a:lnSpc>
                <a:spcPct val="150000"/>
              </a:lnSpc>
              <a:buFont typeface="Arial" panose="020B0604020202020204" pitchFamily="34" charset="0"/>
              <a:buChar char="•"/>
            </a:pPr>
            <a:r>
              <a:rPr lang="es-ES" sz="1400" b="1" dirty="0">
                <a:latin typeface="Work Sans Light" pitchFamily="2" charset="77"/>
              </a:rPr>
              <a:t>Formato:</a:t>
            </a:r>
            <a:r>
              <a:rPr lang="es-ES" sz="1400" dirty="0">
                <a:latin typeface="Work Sans Light" pitchFamily="2" charset="77"/>
              </a:rPr>
              <a:t> PDF</a:t>
            </a:r>
          </a:p>
          <a:p>
            <a:pPr marL="285750" indent="-285750" algn="just">
              <a:lnSpc>
                <a:spcPct val="150000"/>
              </a:lnSpc>
              <a:buFont typeface="Arial" panose="020B0604020202020204" pitchFamily="34" charset="0"/>
              <a:buChar char="•"/>
            </a:pPr>
            <a:r>
              <a:rPr lang="es-ES" sz="1400" b="1" dirty="0">
                <a:latin typeface="Work Sans Light" pitchFamily="2" charset="77"/>
              </a:rPr>
              <a:t>Para hacer el envío de la evidencia </a:t>
            </a:r>
            <a:r>
              <a:rPr lang="es-ES" sz="1400" dirty="0">
                <a:latin typeface="Work Sans Light" pitchFamily="2" charset="77"/>
              </a:rPr>
              <a:t>remítase al área de la actividad correspondiente y acceda al espacio</a:t>
            </a:r>
            <a:r>
              <a:rPr lang="es-ES" sz="1400" b="1" dirty="0">
                <a:latin typeface="Work Sans Light" pitchFamily="2" charset="77"/>
              </a:rPr>
              <a:t> Elaboración de historias de usuario del proyecto. GA2-220501093-AA1-EV03.</a:t>
            </a:r>
          </a:p>
        </p:txBody>
      </p:sp>
    </p:spTree>
    <p:extLst>
      <p:ext uri="{BB962C8B-B14F-4D97-AF65-F5344CB8AC3E}">
        <p14:creationId xmlns:p14="http://schemas.microsoft.com/office/powerpoint/2010/main" val="38908503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s-ES" sz="3600" b="1" dirty="0">
                <a:solidFill>
                  <a:prstClr val="white"/>
                </a:solidFill>
                <a:latin typeface="WORK SANS BOLD ROMAN" pitchFamily="2" charset="77"/>
              </a:rPr>
              <a:t>Diagrama de actividad</a:t>
            </a:r>
            <a:endParaRPr lang="es-CO" sz="3600" b="1" dirty="0">
              <a:solidFill>
                <a:prstClr val="white"/>
              </a:solidFill>
              <a:latin typeface="WORK SANS BOLD ROMAN" pitchFamily="2" charset="77"/>
            </a:endParaRPr>
          </a:p>
        </p:txBody>
      </p:sp>
      <p:sp>
        <p:nvSpPr>
          <p:cNvPr id="5" name="TextBox 4">
            <a:extLst>
              <a:ext uri="{FF2B5EF4-FFF2-40B4-BE49-F238E27FC236}">
                <a16:creationId xmlns:a16="http://schemas.microsoft.com/office/drawing/2014/main" id="{3C6AE3E8-D470-EDFB-58B7-C7F0F42D3CB7}"/>
              </a:ext>
            </a:extLst>
          </p:cNvPr>
          <p:cNvSpPr txBox="1"/>
          <p:nvPr/>
        </p:nvSpPr>
        <p:spPr>
          <a:xfrm>
            <a:off x="453244" y="1626064"/>
            <a:ext cx="5249723" cy="4580485"/>
          </a:xfrm>
          <a:prstGeom prst="rect">
            <a:avLst/>
          </a:prstGeom>
          <a:noFill/>
        </p:spPr>
        <p:txBody>
          <a:bodyPr wrap="square">
            <a:spAutoFit/>
          </a:bodyPr>
          <a:lstStyle/>
          <a:p>
            <a:pPr algn="l">
              <a:lnSpc>
                <a:spcPct val="150000"/>
              </a:lnSpc>
            </a:pPr>
            <a:r>
              <a:rPr lang="es-ES" sz="1400" dirty="0">
                <a:solidFill>
                  <a:srgbClr val="4A4A4A"/>
                </a:solidFill>
                <a:latin typeface="Work Sans" pitchFamily="2" charset="0"/>
              </a:rPr>
              <a:t>Es un tipo de flujo de diagrama que se usa en la gestión de proyecto y el desarrollo de programa. Representa de manera visual la secuencia de pasos de un proceso. Además, muestra cómo es que las asignaciones están interconectadas desde principio a fin. Estos diagramas son parte del UML (Lenguaje de modelado unificado). </a:t>
            </a:r>
          </a:p>
          <a:p>
            <a:pPr algn="l">
              <a:lnSpc>
                <a:spcPct val="150000"/>
              </a:lnSpc>
            </a:pPr>
            <a:endParaRPr lang="es-ES" sz="1400" dirty="0">
              <a:solidFill>
                <a:srgbClr val="4A4A4A"/>
              </a:solidFill>
              <a:latin typeface="Work Sans" pitchFamily="2" charset="0"/>
            </a:endParaRPr>
          </a:p>
          <a:p>
            <a:pPr algn="l">
              <a:lnSpc>
                <a:spcPct val="150000"/>
              </a:lnSpc>
            </a:pPr>
            <a:r>
              <a:rPr lang="es-ES" sz="1400" dirty="0">
                <a:solidFill>
                  <a:srgbClr val="4A4A4A"/>
                </a:solidFill>
                <a:latin typeface="Work Sans" pitchFamily="2" charset="0"/>
              </a:rPr>
              <a:t>Los diagramas de actividades son útiles en específico para capturar los aspectos dinámicos de un sistema. Pueden mostrar diversas decisiones que dictan el flujo. Se representa al enlazar trayectorias en donde diferentes condiciones conducen a distintas operaciones. Es ventajoso para proyectos complejos en donde son posibles múltiples resultados. </a:t>
            </a:r>
          </a:p>
        </p:txBody>
      </p:sp>
      <p:sp>
        <p:nvSpPr>
          <p:cNvPr id="7" name="TextBox 6">
            <a:extLst>
              <a:ext uri="{FF2B5EF4-FFF2-40B4-BE49-F238E27FC236}">
                <a16:creationId xmlns:a16="http://schemas.microsoft.com/office/drawing/2014/main" id="{D44BA101-6FF9-6FE0-EFEF-ED468C3DEF11}"/>
              </a:ext>
            </a:extLst>
          </p:cNvPr>
          <p:cNvSpPr txBox="1"/>
          <p:nvPr/>
        </p:nvSpPr>
        <p:spPr>
          <a:xfrm>
            <a:off x="721413" y="6441310"/>
            <a:ext cx="4235598" cy="215444"/>
          </a:xfrm>
          <a:prstGeom prst="rect">
            <a:avLst/>
          </a:prstGeom>
          <a:noFill/>
        </p:spPr>
        <p:txBody>
          <a:bodyPr wrap="square">
            <a:spAutoFit/>
          </a:bodyPr>
          <a:lstStyle/>
          <a:p>
            <a:pPr algn="ctr"/>
            <a:r>
              <a:rPr lang="es-CO" sz="800" dirty="0">
                <a:latin typeface="Work Sans Light" pitchFamily="2" charset="77"/>
              </a:rPr>
              <a:t>https://edraw.wondershare.es/development-tips/activity-diagram-examples.html</a:t>
            </a:r>
          </a:p>
        </p:txBody>
      </p:sp>
      <p:pic>
        <p:nvPicPr>
          <p:cNvPr id="1026" name="Picture 2" descr="13 Ejemplos de diagramas de actividades para todos los casos de uso común">
            <a:extLst>
              <a:ext uri="{FF2B5EF4-FFF2-40B4-BE49-F238E27FC236}">
                <a16:creationId xmlns:a16="http://schemas.microsoft.com/office/drawing/2014/main" id="{52DEEEFF-17B4-77BD-5101-E1B2F6DA19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5652" y="1724667"/>
            <a:ext cx="4564899" cy="4383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460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226259"/>
            <a:ext cx="10569573"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pPr>
            <a:r>
              <a:rPr lang="es-CO" sz="1800" b="1" dirty="0">
                <a:solidFill>
                  <a:schemeClr val="bg1"/>
                </a:solidFill>
                <a:latin typeface="Work Sans Light" pitchFamily="2" charset="77"/>
              </a:rPr>
              <a:t>4. </a:t>
            </a:r>
            <a:r>
              <a:rPr lang="es-ES" sz="1800" b="1" dirty="0">
                <a:solidFill>
                  <a:schemeClr val="bg1"/>
                </a:solidFill>
                <a:latin typeface="Work Sans Light" pitchFamily="2" charset="77"/>
              </a:rPr>
              <a:t>Evidencia GA2-220501093-AA1-EV04: diagramas y documentación de actividades del proyecto</a:t>
            </a:r>
          </a:p>
        </p:txBody>
      </p:sp>
      <p:sp>
        <p:nvSpPr>
          <p:cNvPr id="2" name="CuadroTexto 1">
            <a:extLst>
              <a:ext uri="{FF2B5EF4-FFF2-40B4-BE49-F238E27FC236}">
                <a16:creationId xmlns:a16="http://schemas.microsoft.com/office/drawing/2014/main" id="{05C91B34-A9AF-EE63-68C6-548DAAE8E80E}"/>
              </a:ext>
            </a:extLst>
          </p:cNvPr>
          <p:cNvSpPr txBox="1"/>
          <p:nvPr/>
        </p:nvSpPr>
        <p:spPr>
          <a:xfrm>
            <a:off x="456236" y="1187146"/>
            <a:ext cx="11192425" cy="5619231"/>
          </a:xfrm>
          <a:prstGeom prst="rect">
            <a:avLst/>
          </a:prstGeom>
          <a:noFill/>
        </p:spPr>
        <p:txBody>
          <a:bodyPr wrap="square">
            <a:spAutoFit/>
          </a:bodyPr>
          <a:lstStyle/>
          <a:p>
            <a:pPr algn="just">
              <a:lnSpc>
                <a:spcPct val="150000"/>
              </a:lnSpc>
            </a:pPr>
            <a:r>
              <a:rPr lang="es-ES" sz="1400" dirty="0">
                <a:latin typeface="Work Sans Light" pitchFamily="2" charset="77"/>
              </a:rPr>
              <a:t>Con base en los requisitos del sistema ya especificados, se empiezan a construir los artefactos del modelo necesarios para representar la solución de software, por medio de los siguientes documentos: diagramas de clase, documentos de casos de uso o historias de usuario en plantillas, modelo de base de datos, modelo del dominio, diagramas de actividades y también un documento informe con los resultados obtenidos.</a:t>
            </a:r>
          </a:p>
          <a:p>
            <a:pPr algn="just">
              <a:lnSpc>
                <a:spcPct val="150000"/>
              </a:lnSpc>
            </a:pPr>
            <a:endParaRPr lang="es-ES" sz="1500" dirty="0">
              <a:latin typeface="Work Sans Light" pitchFamily="2" charset="77"/>
            </a:endParaRPr>
          </a:p>
          <a:p>
            <a:pPr algn="just">
              <a:lnSpc>
                <a:spcPct val="150000"/>
              </a:lnSpc>
            </a:pPr>
            <a:r>
              <a:rPr lang="es-ES" sz="1500" b="1" dirty="0">
                <a:latin typeface="Work Sans Light" pitchFamily="2" charset="77"/>
              </a:rPr>
              <a:t>Elementos a tener en cuenta: </a:t>
            </a:r>
          </a:p>
          <a:p>
            <a:pPr marL="285750" indent="-285750" algn="just">
              <a:lnSpc>
                <a:spcPct val="150000"/>
              </a:lnSpc>
              <a:buFont typeface="Arial" panose="020B0604020202020204" pitchFamily="34" charset="0"/>
              <a:buChar char="•"/>
            </a:pPr>
            <a:r>
              <a:rPr lang="es-ES" sz="1400" dirty="0">
                <a:latin typeface="Work Sans Light" pitchFamily="2" charset="77"/>
              </a:rPr>
              <a:t>Estudiar detenidamente los conceptos y características definidas en el componente formativo. </a:t>
            </a:r>
          </a:p>
          <a:p>
            <a:pPr marL="285750" indent="-285750" algn="just">
              <a:lnSpc>
                <a:spcPct val="150000"/>
              </a:lnSpc>
              <a:buFont typeface="Arial" panose="020B0604020202020204" pitchFamily="34" charset="0"/>
              <a:buChar char="•"/>
            </a:pPr>
            <a:r>
              <a:rPr lang="es-ES" sz="1400" dirty="0">
                <a:latin typeface="Work Sans Light" pitchFamily="2" charset="77"/>
              </a:rPr>
              <a:t>Revisar el video sugerido como material complementario del componente formativo. </a:t>
            </a:r>
          </a:p>
          <a:p>
            <a:pPr marL="285750" indent="-285750" algn="just">
              <a:lnSpc>
                <a:spcPct val="150000"/>
              </a:lnSpc>
              <a:buFont typeface="Arial" panose="020B0604020202020204" pitchFamily="34" charset="0"/>
              <a:buChar char="•"/>
            </a:pPr>
            <a:r>
              <a:rPr lang="es-ES" sz="1400" dirty="0">
                <a:latin typeface="Work Sans Light" pitchFamily="2" charset="77"/>
              </a:rPr>
              <a:t>Manejar el lenguaje de modelado UML. </a:t>
            </a:r>
          </a:p>
          <a:p>
            <a:pPr marL="285750" indent="-285750" algn="just">
              <a:lnSpc>
                <a:spcPct val="150000"/>
              </a:lnSpc>
              <a:buFont typeface="Arial" panose="020B0604020202020204" pitchFamily="34" charset="0"/>
              <a:buChar char="•"/>
            </a:pPr>
            <a:r>
              <a:rPr lang="es-ES" sz="1400" dirty="0">
                <a:latin typeface="Work Sans Light" pitchFamily="2" charset="77"/>
              </a:rPr>
              <a:t>Manejar metodologías tipo ágil. </a:t>
            </a:r>
          </a:p>
          <a:p>
            <a:pPr marL="285750" indent="-285750" algn="just">
              <a:lnSpc>
                <a:spcPct val="150000"/>
              </a:lnSpc>
              <a:buFont typeface="Arial" panose="020B0604020202020204" pitchFamily="34" charset="0"/>
              <a:buChar char="•"/>
            </a:pPr>
            <a:r>
              <a:rPr lang="es-ES" sz="1400" dirty="0">
                <a:latin typeface="Work Sans Light" pitchFamily="2" charset="77"/>
              </a:rPr>
              <a:t>Identificar la metodología de desarrollo a seguir.</a:t>
            </a:r>
          </a:p>
          <a:p>
            <a:pPr marL="285750" indent="-285750" algn="just">
              <a:lnSpc>
                <a:spcPct val="150000"/>
              </a:lnSpc>
              <a:buFont typeface="Arial" panose="020B0604020202020204" pitchFamily="34" charset="0"/>
              <a:buChar char="•"/>
            </a:pPr>
            <a:endParaRPr lang="es-ES" sz="1500" dirty="0">
              <a:latin typeface="Work Sans Light" pitchFamily="2" charset="77"/>
            </a:endParaRPr>
          </a:p>
          <a:p>
            <a:pPr>
              <a:lnSpc>
                <a:spcPct val="150000"/>
              </a:lnSpc>
            </a:pPr>
            <a:r>
              <a:rPr lang="es-ES" sz="1400" b="1" dirty="0">
                <a:latin typeface="Work Sans Light" pitchFamily="2" charset="77"/>
              </a:rPr>
              <a:t>Lineamientos generales para la entrega de la evidencia: </a:t>
            </a:r>
          </a:p>
          <a:p>
            <a:pPr marL="285750" indent="-285750" algn="just">
              <a:lnSpc>
                <a:spcPct val="150000"/>
              </a:lnSpc>
              <a:buFont typeface="Arial" panose="020B0604020202020204" pitchFamily="34" charset="0"/>
              <a:buChar char="•"/>
            </a:pPr>
            <a:r>
              <a:rPr lang="es-ES" sz="1400" b="1" dirty="0">
                <a:latin typeface="Work Sans Light" pitchFamily="2" charset="77"/>
              </a:rPr>
              <a:t>Productos para entregar</a:t>
            </a:r>
            <a:r>
              <a:rPr lang="es-ES" sz="1400" dirty="0">
                <a:latin typeface="Work Sans Light" pitchFamily="2" charset="77"/>
              </a:rPr>
              <a:t>: </a:t>
            </a:r>
            <a:r>
              <a:rPr lang="es-CO" sz="1400" dirty="0">
                <a:latin typeface="Work Sans Light" pitchFamily="2" charset="77"/>
              </a:rPr>
              <a:t>diagramas, documento de casos de uso e historias de usuario</a:t>
            </a:r>
            <a:r>
              <a:rPr lang="es-ES" sz="1400" dirty="0">
                <a:latin typeface="Work Sans Light" pitchFamily="2" charset="77"/>
              </a:rPr>
              <a:t>.</a:t>
            </a:r>
          </a:p>
          <a:p>
            <a:pPr marL="285750" indent="-285750" algn="just">
              <a:lnSpc>
                <a:spcPct val="150000"/>
              </a:lnSpc>
              <a:buFont typeface="Arial" panose="020B0604020202020204" pitchFamily="34" charset="0"/>
              <a:buChar char="•"/>
            </a:pPr>
            <a:r>
              <a:rPr lang="es-ES" sz="1400" b="1" dirty="0">
                <a:latin typeface="Work Sans Light" pitchFamily="2" charset="77"/>
              </a:rPr>
              <a:t>Formato:</a:t>
            </a:r>
            <a:r>
              <a:rPr lang="es-ES" sz="1400" dirty="0">
                <a:latin typeface="Work Sans Light" pitchFamily="2" charset="77"/>
              </a:rPr>
              <a:t> PDF</a:t>
            </a:r>
          </a:p>
          <a:p>
            <a:pPr marL="285750" indent="-285750" algn="just">
              <a:lnSpc>
                <a:spcPct val="150000"/>
              </a:lnSpc>
              <a:buFont typeface="Arial" panose="020B0604020202020204" pitchFamily="34" charset="0"/>
              <a:buChar char="•"/>
            </a:pPr>
            <a:r>
              <a:rPr lang="es-ES" sz="1400" b="1" dirty="0">
                <a:latin typeface="Work Sans Light" pitchFamily="2" charset="77"/>
              </a:rPr>
              <a:t>Para hacer el envío de la evidencia </a:t>
            </a:r>
            <a:r>
              <a:rPr lang="es-ES" sz="1400" dirty="0">
                <a:latin typeface="Work Sans Light" pitchFamily="2" charset="77"/>
              </a:rPr>
              <a:t>remítase al área de la actividad correspondiente y acceda al espacio</a:t>
            </a:r>
            <a:r>
              <a:rPr lang="es-ES" sz="1400" b="1" dirty="0">
                <a:latin typeface="Work Sans Light" pitchFamily="2" charset="77"/>
              </a:rPr>
              <a:t> Diagramas y documentación de actividades del proyecto. GA2-220501093-AA1-EV04.</a:t>
            </a:r>
          </a:p>
        </p:txBody>
      </p:sp>
    </p:spTree>
    <p:extLst>
      <p:ext uri="{BB962C8B-B14F-4D97-AF65-F5344CB8AC3E}">
        <p14:creationId xmlns:p14="http://schemas.microsoft.com/office/powerpoint/2010/main" val="1957782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4626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1FEF253-53C4-B5FA-07C7-0B039B14F52F}"/>
              </a:ext>
            </a:extLst>
          </p:cNvPr>
          <p:cNvSpPr txBox="1"/>
          <p:nvPr/>
        </p:nvSpPr>
        <p:spPr>
          <a:xfrm>
            <a:off x="4664579" y="2238946"/>
            <a:ext cx="2862841"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6000" b="1" u="none" strike="noStrike" kern="1200" cap="none" spc="0" normalizeH="0" baseline="0" noProof="0" dirty="0">
                <a:ln>
                  <a:noFill/>
                </a:ln>
                <a:solidFill>
                  <a:srgbClr val="4D4D4C"/>
                </a:solidFill>
                <a:effectLst/>
                <a:uLnTx/>
                <a:uFillTx/>
                <a:latin typeface="WORK SANS BOLD ROMAN" pitchFamily="2" charset="77"/>
              </a:rPr>
              <a:t>Agenda</a:t>
            </a:r>
            <a:endParaRPr kumimoji="0" lang="es-CO" sz="7200" b="1" u="none" strike="noStrike" kern="1200" cap="none" spc="0" normalizeH="0" baseline="0" noProof="0" dirty="0">
              <a:ln>
                <a:noFill/>
              </a:ln>
              <a:solidFill>
                <a:srgbClr val="4D4D4C"/>
              </a:solidFill>
              <a:effectLst/>
              <a:uLnTx/>
              <a:uFillTx/>
              <a:latin typeface="WORK SANS BOLD ROMAN" pitchFamily="2" charset="77"/>
            </a:endParaRPr>
          </a:p>
        </p:txBody>
      </p:sp>
      <p:cxnSp>
        <p:nvCxnSpPr>
          <p:cNvPr id="3" name="Conector recto 2">
            <a:extLst>
              <a:ext uri="{FF2B5EF4-FFF2-40B4-BE49-F238E27FC236}">
                <a16:creationId xmlns:a16="http://schemas.microsoft.com/office/drawing/2014/main" id="{AE0C963B-97B4-4F66-1B49-0B47BC7F0F1A}"/>
              </a:ext>
            </a:extLst>
          </p:cNvPr>
          <p:cNvCxnSpPr>
            <a:cxnSpLocks/>
          </p:cNvCxnSpPr>
          <p:nvPr/>
        </p:nvCxnSpPr>
        <p:spPr>
          <a:xfrm>
            <a:off x="4972228" y="3324314"/>
            <a:ext cx="2247544" cy="0"/>
          </a:xfrm>
          <a:prstGeom prst="line">
            <a:avLst/>
          </a:prstGeom>
          <a:ln w="12700">
            <a:solidFill>
              <a:srgbClr val="38AA00"/>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9388A4DF-720D-E501-986E-D50B788D2F61}"/>
              </a:ext>
            </a:extLst>
          </p:cNvPr>
          <p:cNvSpPr txBox="1"/>
          <p:nvPr/>
        </p:nvSpPr>
        <p:spPr>
          <a:xfrm>
            <a:off x="4743719" y="3432127"/>
            <a:ext cx="6759167" cy="1077218"/>
          </a:xfrm>
          <a:prstGeom prst="rect">
            <a:avLst/>
          </a:prstGeom>
          <a:noFill/>
        </p:spPr>
        <p:txBody>
          <a:bodyPr wrap="square" rtlCol="0">
            <a:spAutoFit/>
          </a:bodyPr>
          <a:lstStyle/>
          <a:p>
            <a:pPr marL="285750" indent="-285750">
              <a:buFont typeface="Arial" panose="020B0604020202020204" pitchFamily="34" charset="0"/>
              <a:buChar char="•"/>
            </a:pPr>
            <a:r>
              <a:rPr lang="es-ES" sz="1600" dirty="0">
                <a:latin typeface="Work Sans Light" pitchFamily="2" charset="77"/>
              </a:rPr>
              <a:t>Saludo</a:t>
            </a:r>
          </a:p>
          <a:p>
            <a:pPr marL="285750" indent="-285750">
              <a:buFont typeface="Arial" panose="020B0604020202020204" pitchFamily="34" charset="0"/>
              <a:buChar char="•"/>
            </a:pPr>
            <a:r>
              <a:rPr lang="es-ES" sz="1600" dirty="0">
                <a:latin typeface="Work Sans Light" pitchFamily="2" charset="77"/>
              </a:rPr>
              <a:t>Diagramas para la especificación y análisis de requisitos.</a:t>
            </a:r>
          </a:p>
          <a:p>
            <a:pPr marL="285750" indent="-285750">
              <a:buFont typeface="Arial" panose="020B0604020202020204" pitchFamily="34" charset="0"/>
              <a:buChar char="•"/>
            </a:pPr>
            <a:r>
              <a:rPr lang="es-ES" sz="1600" dirty="0">
                <a:latin typeface="Work Sans Light" pitchFamily="2" charset="77"/>
              </a:rPr>
              <a:t>Evidencias de la semana </a:t>
            </a:r>
          </a:p>
          <a:p>
            <a:pPr marL="285750" indent="-285750">
              <a:buFont typeface="Arial" panose="020B0604020202020204" pitchFamily="34" charset="0"/>
              <a:buChar char="•"/>
            </a:pPr>
            <a:r>
              <a:rPr lang="es-ES" sz="1600" dirty="0">
                <a:latin typeface="Work Sans Light" pitchFamily="2" charset="77"/>
              </a:rPr>
              <a:t>Compromisos</a:t>
            </a:r>
            <a:endParaRPr lang="es-CO" sz="1600" dirty="0">
              <a:latin typeface="Work Sans Light" pitchFamily="2" charset="77"/>
            </a:endParaRPr>
          </a:p>
        </p:txBody>
      </p:sp>
    </p:spTree>
    <p:extLst>
      <p:ext uri="{BB962C8B-B14F-4D97-AF65-F5344CB8AC3E}">
        <p14:creationId xmlns:p14="http://schemas.microsoft.com/office/powerpoint/2010/main" val="1971142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Evidencias</a:t>
            </a:r>
            <a:r>
              <a:rPr kumimoji="0" lang="es-ES" sz="3600" b="1" u="none" strike="noStrike" kern="1200" cap="none" spc="0" normalizeH="0" baseline="0" noProof="0" dirty="0">
                <a:ln>
                  <a:noFill/>
                </a:ln>
                <a:solidFill>
                  <a:prstClr val="white"/>
                </a:solidFill>
                <a:effectLst/>
                <a:uLnTx/>
                <a:uFillTx/>
                <a:latin typeface="WORK SANS BOLD ROMAN" pitchFamily="2" charset="77"/>
              </a:rPr>
              <a:t> de la semana</a:t>
            </a:r>
            <a:endParaRPr lang="es-CO" sz="3600" b="1" dirty="0">
              <a:solidFill>
                <a:prstClr val="white"/>
              </a:solidFill>
              <a:latin typeface="WORK SANS BOLD ROMAN" pitchFamily="2" charset="77"/>
            </a:endParaRPr>
          </a:p>
        </p:txBody>
      </p:sp>
      <p:sp>
        <p:nvSpPr>
          <p:cNvPr id="2" name="CuadroTexto 1">
            <a:extLst>
              <a:ext uri="{FF2B5EF4-FFF2-40B4-BE49-F238E27FC236}">
                <a16:creationId xmlns:a16="http://schemas.microsoft.com/office/drawing/2014/main" id="{B9A0E59E-A17E-42FD-5E0D-F30AE73B271F}"/>
              </a:ext>
            </a:extLst>
          </p:cNvPr>
          <p:cNvSpPr txBox="1"/>
          <p:nvPr/>
        </p:nvSpPr>
        <p:spPr>
          <a:xfrm>
            <a:off x="456236" y="2505130"/>
            <a:ext cx="11171657" cy="2636363"/>
          </a:xfrm>
          <a:prstGeom prst="rect">
            <a:avLst/>
          </a:prstGeom>
          <a:noFill/>
        </p:spPr>
        <p:txBody>
          <a:bodyPr wrap="square">
            <a:spAutoFit/>
          </a:bodyPr>
          <a:lstStyle/>
          <a:p>
            <a:pPr marL="342900" indent="-342900" algn="just">
              <a:lnSpc>
                <a:spcPct val="150000"/>
              </a:lnSpc>
              <a:buFont typeface="+mj-lt"/>
              <a:buAutoNum type="arabicPeriod"/>
            </a:pPr>
            <a:r>
              <a:rPr lang="es-CO" sz="1600" b="1" dirty="0">
                <a:latin typeface="Work Sans Light" pitchFamily="2" charset="77"/>
              </a:rPr>
              <a:t>Evidencia GA2-220501093-AA1-EV01</a:t>
            </a:r>
            <a:r>
              <a:rPr lang="es-CO" sz="1600" dirty="0">
                <a:latin typeface="Work Sans Light" pitchFamily="2" charset="77"/>
              </a:rPr>
              <a:t>: Foro temático: Lenguaje Unificado de Modelado (UML).</a:t>
            </a:r>
            <a:endParaRPr lang="es-ES" sz="1600" dirty="0">
              <a:latin typeface="Work Sans Light" pitchFamily="2" charset="77"/>
            </a:endParaRPr>
          </a:p>
          <a:p>
            <a:pPr marL="342900" indent="-342900" algn="just">
              <a:lnSpc>
                <a:spcPct val="150000"/>
              </a:lnSpc>
              <a:buFont typeface="+mj-lt"/>
              <a:buAutoNum type="arabicPeriod"/>
            </a:pPr>
            <a:r>
              <a:rPr lang="es-ES" sz="1600" b="1" dirty="0">
                <a:latin typeface="Work Sans Light" pitchFamily="2" charset="77"/>
              </a:rPr>
              <a:t>Evidencia GA2-220501093-AA1-EV02</a:t>
            </a:r>
            <a:r>
              <a:rPr lang="es-ES" sz="1600" dirty="0">
                <a:latin typeface="Work Sans Light" pitchFamily="2" charset="77"/>
              </a:rPr>
              <a:t>: elaboración de diagramas y plantillas para casos de uso del proyecto.</a:t>
            </a:r>
          </a:p>
          <a:p>
            <a:pPr marL="342900" indent="-342900" algn="just">
              <a:lnSpc>
                <a:spcPct val="150000"/>
              </a:lnSpc>
              <a:buFont typeface="+mj-lt"/>
              <a:buAutoNum type="arabicPeriod"/>
            </a:pPr>
            <a:r>
              <a:rPr lang="es-ES" sz="1600" b="1" dirty="0">
                <a:latin typeface="Work Sans Light" pitchFamily="2" charset="77"/>
              </a:rPr>
              <a:t>Evidencia GA2-220501093-AA1-EV03</a:t>
            </a:r>
            <a:r>
              <a:rPr lang="es-ES" sz="1600" dirty="0">
                <a:latin typeface="Work Sans Light" pitchFamily="2" charset="77"/>
              </a:rPr>
              <a:t>: elaboración de historias de usuario del proyecto. </a:t>
            </a:r>
          </a:p>
          <a:p>
            <a:pPr marL="342900" indent="-342900" algn="just">
              <a:lnSpc>
                <a:spcPct val="150000"/>
              </a:lnSpc>
              <a:buFont typeface="+mj-lt"/>
              <a:buAutoNum type="arabicPeriod"/>
            </a:pPr>
            <a:r>
              <a:rPr lang="es-ES" sz="1600" b="1" dirty="0">
                <a:latin typeface="Work Sans Light" pitchFamily="2" charset="77"/>
              </a:rPr>
              <a:t>Evidencia GA2-220501093-AA1-EV04</a:t>
            </a:r>
            <a:r>
              <a:rPr lang="es-ES" sz="1600" dirty="0">
                <a:latin typeface="Work Sans Light" pitchFamily="2" charset="77"/>
              </a:rPr>
              <a:t>: diagramas y documentación de actividades del proyecto.</a:t>
            </a:r>
          </a:p>
          <a:p>
            <a:pPr marL="342900" indent="-342900" algn="just">
              <a:lnSpc>
                <a:spcPct val="150000"/>
              </a:lnSpc>
              <a:buFont typeface="+mj-lt"/>
              <a:buAutoNum type="arabicPeriod"/>
            </a:pPr>
            <a:endParaRPr lang="es-ES" sz="1600" dirty="0">
              <a:latin typeface="Work Sans Light" pitchFamily="2" charset="77"/>
            </a:endParaRPr>
          </a:p>
          <a:p>
            <a:pPr algn="just">
              <a:lnSpc>
                <a:spcPct val="150000"/>
              </a:lnSpc>
            </a:pPr>
            <a:r>
              <a:rPr lang="es-ES" sz="1600" b="1" dirty="0">
                <a:latin typeface="Work Sans Light" pitchFamily="2" charset="77"/>
              </a:rPr>
              <a:t>Material de formación: </a:t>
            </a:r>
            <a:r>
              <a:rPr lang="es-ES" sz="1600" dirty="0">
                <a:latin typeface="Work Sans Light" pitchFamily="2" charset="77"/>
              </a:rPr>
              <a:t>para el desarrollo de esta actividad es importante la lectura y análisis del material de formación</a:t>
            </a:r>
            <a:r>
              <a:rPr lang="es-ES" sz="1600" b="1" dirty="0">
                <a:latin typeface="Work Sans Light" pitchFamily="2" charset="77"/>
              </a:rPr>
              <a:t>: </a:t>
            </a:r>
            <a:r>
              <a:rPr lang="es-CO" sz="1600" b="1" dirty="0">
                <a:latin typeface="Work Sans Light" pitchFamily="2" charset="77"/>
              </a:rPr>
              <a:t>“</a:t>
            </a:r>
            <a:r>
              <a:rPr lang="es-ES" sz="1600" b="1" dirty="0">
                <a:latin typeface="Work Sans Light" pitchFamily="2" charset="77"/>
              </a:rPr>
              <a:t>Diagramas para la especificación y análisis de requisitos</a:t>
            </a:r>
            <a:r>
              <a:rPr lang="es-CO" sz="1600" b="1" dirty="0">
                <a:latin typeface="Work Sans Light" pitchFamily="2" charset="77"/>
              </a:rPr>
              <a:t>”</a:t>
            </a:r>
          </a:p>
        </p:txBody>
      </p:sp>
    </p:spTree>
    <p:extLst>
      <p:ext uri="{BB962C8B-B14F-4D97-AF65-F5344CB8AC3E}">
        <p14:creationId xmlns:p14="http://schemas.microsoft.com/office/powerpoint/2010/main" val="61853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s-CO" sz="1400" dirty="0"/>
              <a:t>: </a:t>
            </a:r>
            <a:r>
              <a:rPr lang="es-CO" sz="3600" b="1" dirty="0">
                <a:solidFill>
                  <a:prstClr val="white"/>
                </a:solidFill>
                <a:latin typeface="WORK SANS BOLD ROMAN" pitchFamily="2" charset="77"/>
              </a:rPr>
              <a:t>Lenguaje Unificado de Modelado (UML)</a:t>
            </a:r>
            <a:r>
              <a:rPr lang="es-ES" sz="3600" b="1" dirty="0">
                <a:solidFill>
                  <a:prstClr val="white"/>
                </a:solidFill>
                <a:latin typeface="WORK SANS BOLD ROMAN" pitchFamily="2" charset="77"/>
              </a:rPr>
              <a:t>.</a:t>
            </a:r>
            <a:endParaRPr lang="es-CO" sz="3600" b="1" dirty="0">
              <a:solidFill>
                <a:prstClr val="white"/>
              </a:solidFill>
              <a:latin typeface="WORK SANS BOLD ROMAN" pitchFamily="2" charset="77"/>
            </a:endParaRPr>
          </a:p>
        </p:txBody>
      </p:sp>
      <p:sp>
        <p:nvSpPr>
          <p:cNvPr id="6" name="TextBox 5">
            <a:extLst>
              <a:ext uri="{FF2B5EF4-FFF2-40B4-BE49-F238E27FC236}">
                <a16:creationId xmlns:a16="http://schemas.microsoft.com/office/drawing/2014/main" id="{15D318A7-2619-8498-0187-DF429C639898}"/>
              </a:ext>
            </a:extLst>
          </p:cNvPr>
          <p:cNvSpPr txBox="1"/>
          <p:nvPr/>
        </p:nvSpPr>
        <p:spPr>
          <a:xfrm>
            <a:off x="5235016" y="6335371"/>
            <a:ext cx="6956984" cy="215444"/>
          </a:xfrm>
          <a:prstGeom prst="rect">
            <a:avLst/>
          </a:prstGeom>
          <a:noFill/>
        </p:spPr>
        <p:txBody>
          <a:bodyPr wrap="square">
            <a:spAutoFit/>
          </a:bodyPr>
          <a:lstStyle/>
          <a:p>
            <a:pPr algn="ctr"/>
            <a:r>
              <a:rPr lang="es-CO" sz="800" dirty="0">
                <a:latin typeface="Work Sans Light" pitchFamily="2" charset="77"/>
              </a:rPr>
              <a:t>https://www.microsoft.com/es-es/microsoft-365/business-insights-ideas/resources/guide-to-uml-diagramming-and-database-modeling</a:t>
            </a:r>
          </a:p>
        </p:txBody>
      </p:sp>
      <p:pic>
        <p:nvPicPr>
          <p:cNvPr id="2050" name="Picture 2" descr="Tres manos apuntan a varios diagramas UML en una pizarra. La palabra &quot;UML&quot; está escrita en el centro. ">
            <a:extLst>
              <a:ext uri="{FF2B5EF4-FFF2-40B4-BE49-F238E27FC236}">
                <a16:creationId xmlns:a16="http://schemas.microsoft.com/office/drawing/2014/main" id="{5E014AC7-8895-F077-7780-0DE4F703A2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594"/>
          <a:stretch/>
        </p:blipFill>
        <p:spPr bwMode="auto">
          <a:xfrm>
            <a:off x="6096000" y="2237634"/>
            <a:ext cx="5706822" cy="36711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CA8A957-FADA-D677-0750-71ABF4A78D76}"/>
              </a:ext>
            </a:extLst>
          </p:cNvPr>
          <p:cNvSpPr txBox="1"/>
          <p:nvPr/>
        </p:nvSpPr>
        <p:spPr>
          <a:xfrm>
            <a:off x="758282" y="1811056"/>
            <a:ext cx="5062653" cy="4524315"/>
          </a:xfrm>
          <a:prstGeom prst="rect">
            <a:avLst/>
          </a:prstGeom>
          <a:noFill/>
        </p:spPr>
        <p:txBody>
          <a:bodyPr wrap="square">
            <a:spAutoFit/>
          </a:bodyPr>
          <a:lstStyle/>
          <a:p>
            <a:r>
              <a:rPr lang="es-ES" dirty="0">
                <a:latin typeface="Work Sans Light" pitchFamily="2" charset="77"/>
              </a:rPr>
              <a:t>En la década de 1990, UML hizo su aparición gracias a tres ingenieros de software: Grady Booch, Ivar Jacobson y James Rumbaugh.</a:t>
            </a:r>
          </a:p>
          <a:p>
            <a:endParaRPr lang="es-ES" dirty="0">
              <a:latin typeface="Work Sans Light" pitchFamily="2" charset="77"/>
            </a:endParaRPr>
          </a:p>
          <a:p>
            <a:r>
              <a:rPr lang="es-ES" dirty="0">
                <a:latin typeface="Work Sans Light" pitchFamily="2" charset="77"/>
              </a:rPr>
              <a:t>Su objetivo era desarrollar una forma menos caótica de representar el desarrollo de software cada vez más complejo, al mismo tiempo que separaban la metodología del proceso. </a:t>
            </a:r>
          </a:p>
          <a:p>
            <a:endParaRPr lang="es-ES" dirty="0">
              <a:latin typeface="Work Sans Light" pitchFamily="2" charset="77"/>
            </a:endParaRPr>
          </a:p>
          <a:p>
            <a:r>
              <a:rPr lang="es-ES" dirty="0">
                <a:latin typeface="Work Sans Light" pitchFamily="2" charset="77"/>
              </a:rPr>
              <a:t>En la actualidad, UML sigue siendo la notación estándar para desarrolladores, así como para jefes de proyecto, dueños de negocios, emprendedores del sector tecnológico y profesionales de todos los sectores.</a:t>
            </a:r>
            <a:endParaRPr lang="es-CO" dirty="0">
              <a:latin typeface="Work Sans Light" pitchFamily="2" charset="77"/>
            </a:endParaRPr>
          </a:p>
        </p:txBody>
      </p:sp>
    </p:spTree>
    <p:extLst>
      <p:ext uri="{BB962C8B-B14F-4D97-AF65-F5344CB8AC3E}">
        <p14:creationId xmlns:p14="http://schemas.microsoft.com/office/powerpoint/2010/main" val="1727321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434236"/>
            <a:ext cx="10569573"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150000"/>
              </a:lnSpc>
              <a:buFont typeface="+mj-lt"/>
              <a:buAutoNum type="arabicPeriod"/>
            </a:pPr>
            <a:r>
              <a:rPr lang="es-CO" sz="1800" b="1" dirty="0">
                <a:solidFill>
                  <a:schemeClr val="bg1">
                    <a:lumMod val="95000"/>
                  </a:schemeClr>
                </a:solidFill>
                <a:latin typeface="Work Sans Light" pitchFamily="2" charset="77"/>
              </a:rPr>
              <a:t>Evidencia GA2-220501093-AA1-EV01: Foro temático: Lenguaje Unificado de Modelado (UML).</a:t>
            </a:r>
            <a:endParaRPr lang="es-ES" sz="1800" b="1" dirty="0">
              <a:solidFill>
                <a:schemeClr val="bg1">
                  <a:lumMod val="95000"/>
                </a:schemeClr>
              </a:solidFill>
              <a:latin typeface="Work Sans Light" pitchFamily="2" charset="77"/>
            </a:endParaRPr>
          </a:p>
        </p:txBody>
      </p:sp>
      <p:sp>
        <p:nvSpPr>
          <p:cNvPr id="2" name="CuadroTexto 1">
            <a:extLst>
              <a:ext uri="{FF2B5EF4-FFF2-40B4-BE49-F238E27FC236}">
                <a16:creationId xmlns:a16="http://schemas.microsoft.com/office/drawing/2014/main" id="{05C91B34-A9AF-EE63-68C6-548DAAE8E80E}"/>
              </a:ext>
            </a:extLst>
          </p:cNvPr>
          <p:cNvSpPr txBox="1"/>
          <p:nvPr/>
        </p:nvSpPr>
        <p:spPr>
          <a:xfrm>
            <a:off x="456236" y="1386767"/>
            <a:ext cx="11192425" cy="5314019"/>
          </a:xfrm>
          <a:prstGeom prst="rect">
            <a:avLst/>
          </a:prstGeom>
          <a:noFill/>
        </p:spPr>
        <p:txBody>
          <a:bodyPr wrap="square">
            <a:spAutoFit/>
          </a:bodyPr>
          <a:lstStyle/>
          <a:p>
            <a:pPr algn="just">
              <a:lnSpc>
                <a:spcPct val="150000"/>
              </a:lnSpc>
            </a:pPr>
            <a:r>
              <a:rPr lang="es-ES" sz="1500" dirty="0">
                <a:latin typeface="Work Sans Light" pitchFamily="2" charset="77"/>
              </a:rPr>
              <a:t>El lenguaje UML es fundamental para representar el proceso de análisis de requisitos de software, por lo tanto, el aprendiz debe proponer su punto de vista acerca de la importancia del lenguaje de modelado en el proceso de desarrollo de software, así como también identificar y describir los tipos de diagramas que existen y el conjunto de símbolos que se usan para definirlos, y debatir con los demás compañeros acerca de sus experiencias con las mejores herramientas de software que permiten, de una manera ágil, construir los diagramas.</a:t>
            </a:r>
          </a:p>
          <a:p>
            <a:pPr algn="just">
              <a:lnSpc>
                <a:spcPct val="150000"/>
              </a:lnSpc>
            </a:pPr>
            <a:endParaRPr lang="es-ES" sz="1500" dirty="0">
              <a:latin typeface="Work Sans Light" pitchFamily="2" charset="77"/>
            </a:endParaRPr>
          </a:p>
          <a:p>
            <a:pPr algn="just">
              <a:lnSpc>
                <a:spcPct val="150000"/>
              </a:lnSpc>
            </a:pPr>
            <a:r>
              <a:rPr lang="es-ES" sz="1500" dirty="0">
                <a:latin typeface="Work Sans Light" pitchFamily="2" charset="77"/>
              </a:rPr>
              <a:t>Por lo anterior, responda las siguientes preguntas: </a:t>
            </a:r>
          </a:p>
          <a:p>
            <a:pPr algn="just">
              <a:lnSpc>
                <a:spcPct val="150000"/>
              </a:lnSpc>
            </a:pPr>
            <a:endParaRPr lang="es-ES" sz="1500" dirty="0">
              <a:latin typeface="Work Sans Light" pitchFamily="2" charset="77"/>
            </a:endParaRPr>
          </a:p>
          <a:p>
            <a:pPr algn="just">
              <a:lnSpc>
                <a:spcPct val="150000"/>
              </a:lnSpc>
            </a:pPr>
            <a:r>
              <a:rPr lang="es-ES" sz="1500" dirty="0">
                <a:latin typeface="Work Sans Light" pitchFamily="2" charset="77"/>
              </a:rPr>
              <a:t>✔ ¿Cuál es la importancia de UML? </a:t>
            </a:r>
          </a:p>
          <a:p>
            <a:pPr algn="just">
              <a:lnSpc>
                <a:spcPct val="150000"/>
              </a:lnSpc>
            </a:pPr>
            <a:r>
              <a:rPr lang="es-ES" sz="1500" dirty="0">
                <a:latin typeface="Work Sans Light" pitchFamily="2" charset="77"/>
              </a:rPr>
              <a:t>✔ ¿Cuáles son los diagramas que pueden representarse con UML? </a:t>
            </a:r>
          </a:p>
          <a:p>
            <a:pPr algn="just">
              <a:lnSpc>
                <a:spcPct val="150000"/>
              </a:lnSpc>
            </a:pPr>
            <a:r>
              <a:rPr lang="es-ES" sz="1500" dirty="0">
                <a:latin typeface="Work Sans Light" pitchFamily="2" charset="77"/>
              </a:rPr>
              <a:t>✔ ¿Qué herramientas de software existen en el mercado para UML?</a:t>
            </a:r>
          </a:p>
          <a:p>
            <a:pPr algn="just">
              <a:lnSpc>
                <a:spcPct val="150000"/>
              </a:lnSpc>
            </a:pPr>
            <a:endParaRPr lang="es-ES" sz="1500" dirty="0">
              <a:latin typeface="Work Sans Light" pitchFamily="2" charset="77"/>
            </a:endParaRPr>
          </a:p>
          <a:p>
            <a:pPr>
              <a:lnSpc>
                <a:spcPct val="150000"/>
              </a:lnSpc>
            </a:pPr>
            <a:r>
              <a:rPr lang="es-ES" sz="1600" b="1" dirty="0">
                <a:latin typeface="Work Sans Light" pitchFamily="2" charset="77"/>
              </a:rPr>
              <a:t>Lineamientos generales para la entrega de la evidencia: </a:t>
            </a:r>
          </a:p>
          <a:p>
            <a:pPr marL="285750" indent="-285750" algn="just">
              <a:lnSpc>
                <a:spcPct val="150000"/>
              </a:lnSpc>
              <a:buFont typeface="Arial" panose="020B0604020202020204" pitchFamily="34" charset="0"/>
              <a:buChar char="•"/>
            </a:pPr>
            <a:r>
              <a:rPr lang="es-ES" sz="1600" b="1" dirty="0">
                <a:latin typeface="Work Sans Light" pitchFamily="2" charset="77"/>
              </a:rPr>
              <a:t>Para hacer el envío de la evidencia </a:t>
            </a:r>
            <a:r>
              <a:rPr lang="es-ES" sz="1600" dirty="0">
                <a:latin typeface="Work Sans Light" pitchFamily="2" charset="77"/>
              </a:rPr>
              <a:t>remítase al área de la actividad correspondiente y acceda al espacio</a:t>
            </a:r>
            <a:r>
              <a:rPr lang="es-ES" sz="1600" b="1" dirty="0">
                <a:latin typeface="Work Sans Light" pitchFamily="2" charset="77"/>
              </a:rPr>
              <a:t> </a:t>
            </a:r>
            <a:r>
              <a:rPr lang="es-CO" sz="1600" b="1" dirty="0">
                <a:latin typeface="Work Sans Light" pitchFamily="2" charset="77"/>
              </a:rPr>
              <a:t>Foro temático: Lenguaje Unificado de Modelado (UML). GA2-220501093-AA1-EV01.</a:t>
            </a:r>
            <a:endParaRPr lang="es-ES" sz="1600" b="1" dirty="0">
              <a:latin typeface="Work Sans Light" pitchFamily="2" charset="77"/>
            </a:endParaRPr>
          </a:p>
        </p:txBody>
      </p:sp>
    </p:spTree>
    <p:extLst>
      <p:ext uri="{BB962C8B-B14F-4D97-AF65-F5344CB8AC3E}">
        <p14:creationId xmlns:p14="http://schemas.microsoft.com/office/powerpoint/2010/main" val="2543653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s-ES" sz="3600" b="1" dirty="0">
                <a:solidFill>
                  <a:prstClr val="white"/>
                </a:solidFill>
                <a:latin typeface="WORK SANS BOLD ROMAN" pitchFamily="2" charset="77"/>
              </a:rPr>
              <a:t>Casos de uso / Historias de usuario.</a:t>
            </a:r>
            <a:endParaRPr lang="es-CO" sz="3600" b="1" dirty="0">
              <a:solidFill>
                <a:prstClr val="white"/>
              </a:solidFill>
              <a:latin typeface="WORK SANS BOLD ROMAN" pitchFamily="2" charset="77"/>
            </a:endParaRPr>
          </a:p>
        </p:txBody>
      </p:sp>
      <p:sp>
        <p:nvSpPr>
          <p:cNvPr id="6" name="TextBox 5">
            <a:extLst>
              <a:ext uri="{FF2B5EF4-FFF2-40B4-BE49-F238E27FC236}">
                <a16:creationId xmlns:a16="http://schemas.microsoft.com/office/drawing/2014/main" id="{15D318A7-2619-8498-0187-DF429C639898}"/>
              </a:ext>
            </a:extLst>
          </p:cNvPr>
          <p:cNvSpPr txBox="1"/>
          <p:nvPr/>
        </p:nvSpPr>
        <p:spPr>
          <a:xfrm>
            <a:off x="1599718" y="6441310"/>
            <a:ext cx="8992564" cy="215444"/>
          </a:xfrm>
          <a:prstGeom prst="rect">
            <a:avLst/>
          </a:prstGeom>
          <a:noFill/>
        </p:spPr>
        <p:txBody>
          <a:bodyPr wrap="square">
            <a:spAutoFit/>
          </a:bodyPr>
          <a:lstStyle/>
          <a:p>
            <a:pPr algn="ctr"/>
            <a:r>
              <a:rPr lang="es-CO" sz="800" dirty="0">
                <a:latin typeface="Work Sans Light" pitchFamily="2" charset="77"/>
              </a:rPr>
              <a:t>https://aguayo.co/es/blog-aguayo-experiencia-usuario/historias-usuario-casos-uso-definiendo-requisitos-ux/#:~:text=Granularidad:,funcionalidades%20en%20un%20solo%20caso.</a:t>
            </a:r>
          </a:p>
        </p:txBody>
      </p:sp>
      <p:graphicFrame>
        <p:nvGraphicFramePr>
          <p:cNvPr id="2" name="Table 1">
            <a:extLst>
              <a:ext uri="{FF2B5EF4-FFF2-40B4-BE49-F238E27FC236}">
                <a16:creationId xmlns:a16="http://schemas.microsoft.com/office/drawing/2014/main" id="{576BE0A5-1FDC-AE56-2E31-F1DAE28DA056}"/>
              </a:ext>
            </a:extLst>
          </p:cNvPr>
          <p:cNvGraphicFramePr>
            <a:graphicFrameLocks noGrp="1"/>
          </p:cNvGraphicFramePr>
          <p:nvPr>
            <p:extLst>
              <p:ext uri="{D42A27DB-BD31-4B8C-83A1-F6EECF244321}">
                <p14:modId xmlns:p14="http://schemas.microsoft.com/office/powerpoint/2010/main" val="2550574948"/>
              </p:ext>
            </p:extLst>
          </p:nvPr>
        </p:nvGraphicFramePr>
        <p:xfrm>
          <a:off x="1556166" y="1378225"/>
          <a:ext cx="8992564" cy="4929809"/>
        </p:xfrm>
        <a:graphic>
          <a:graphicData uri="http://schemas.openxmlformats.org/drawingml/2006/table">
            <a:tbl>
              <a:tblPr>
                <a:tableStyleId>{2D5ABB26-0587-4C30-8999-92F81FD0307C}</a:tableStyleId>
              </a:tblPr>
              <a:tblGrid>
                <a:gridCol w="1747723">
                  <a:extLst>
                    <a:ext uri="{9D8B030D-6E8A-4147-A177-3AD203B41FA5}">
                      <a16:colId xmlns:a16="http://schemas.microsoft.com/office/drawing/2014/main" val="147223828"/>
                    </a:ext>
                  </a:extLst>
                </a:gridCol>
                <a:gridCol w="3405823">
                  <a:extLst>
                    <a:ext uri="{9D8B030D-6E8A-4147-A177-3AD203B41FA5}">
                      <a16:colId xmlns:a16="http://schemas.microsoft.com/office/drawing/2014/main" val="1408339629"/>
                    </a:ext>
                  </a:extLst>
                </a:gridCol>
                <a:gridCol w="3839018">
                  <a:extLst>
                    <a:ext uri="{9D8B030D-6E8A-4147-A177-3AD203B41FA5}">
                      <a16:colId xmlns:a16="http://schemas.microsoft.com/office/drawing/2014/main" val="3784137380"/>
                    </a:ext>
                  </a:extLst>
                </a:gridCol>
              </a:tblGrid>
              <a:tr h="330669">
                <a:tc>
                  <a:txBody>
                    <a:bodyPr/>
                    <a:lstStyle/>
                    <a:p>
                      <a:pPr algn="l"/>
                      <a:r>
                        <a:rPr lang="es-CO" sz="1400" b="1" kern="1200" dirty="0">
                          <a:solidFill>
                            <a:schemeClr val="tx1"/>
                          </a:solidFill>
                        </a:rPr>
                        <a:t>Aspecto</a:t>
                      </a:r>
                      <a:endParaRPr lang="es-CO" sz="1400" b="1" kern="1200" dirty="0">
                        <a:solidFill>
                          <a:schemeClr val="tx1"/>
                        </a:solidFill>
                        <a:latin typeface="Work Sans Light" pitchFamily="2" charset="77"/>
                        <a:ea typeface="+mn-ea"/>
                        <a:cs typeface="+mn-cs"/>
                      </a:endParaRP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s-CO" sz="1400" b="1" kern="1200" dirty="0">
                          <a:solidFill>
                            <a:schemeClr val="tx1"/>
                          </a:solidFill>
                        </a:rPr>
                        <a:t>Casos de Uso</a:t>
                      </a:r>
                      <a:endParaRPr lang="es-CO" sz="1400" b="1" kern="1200" dirty="0">
                        <a:solidFill>
                          <a:schemeClr val="tx1"/>
                        </a:solidFill>
                        <a:latin typeface="Work Sans Light" pitchFamily="2" charset="77"/>
                        <a:ea typeface="+mn-ea"/>
                        <a:cs typeface="+mn-cs"/>
                      </a:endParaRP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s-CO" sz="1400" b="1" kern="1200" dirty="0">
                          <a:solidFill>
                            <a:schemeClr val="tx1"/>
                          </a:solidFill>
                        </a:rPr>
                        <a:t>Historias de Usuario</a:t>
                      </a:r>
                      <a:endParaRPr lang="es-CO" sz="1400" b="1" kern="1200" dirty="0">
                        <a:solidFill>
                          <a:schemeClr val="tx1"/>
                        </a:solidFill>
                        <a:latin typeface="Work Sans Light" pitchFamily="2" charset="77"/>
                        <a:ea typeface="+mn-ea"/>
                        <a:cs typeface="+mn-cs"/>
                      </a:endParaRP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244741"/>
                  </a:ext>
                </a:extLst>
              </a:tr>
              <a:tr h="995445">
                <a:tc>
                  <a:txBody>
                    <a:bodyPr/>
                    <a:lstStyle/>
                    <a:p>
                      <a:r>
                        <a:rPr lang="es-CO" sz="1400" b="1" kern="1200" dirty="0">
                          <a:solidFill>
                            <a:schemeClr val="tx1"/>
                          </a:solidFill>
                        </a:rPr>
                        <a:t>Definición</a:t>
                      </a:r>
                      <a:endParaRPr lang="es-CO" sz="1400" b="1" kern="1200" dirty="0">
                        <a:solidFill>
                          <a:schemeClr val="tx1"/>
                        </a:solidFill>
                        <a:latin typeface="Work Sans Light" pitchFamily="2" charset="77"/>
                        <a:ea typeface="+mn-ea"/>
                        <a:cs typeface="+mn-cs"/>
                      </a:endParaRP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b="0" kern="1200" dirty="0">
                          <a:solidFill>
                            <a:schemeClr val="tx1"/>
                          </a:solidFill>
                        </a:rPr>
                        <a:t>Descripciones detalladas de una funcionalidad, que muestran las interacciones entre un actor (usuario u otro sistema) y el sistema para lograr un objetivo.</a:t>
                      </a:r>
                      <a:endParaRPr lang="es-ES" sz="1400" b="0" kern="1200" dirty="0">
                        <a:solidFill>
                          <a:schemeClr val="tx1"/>
                        </a:solidFill>
                        <a:latin typeface="Work Sans Light" pitchFamily="2" charset="77"/>
                        <a:ea typeface="+mn-ea"/>
                        <a:cs typeface="+mn-cs"/>
                      </a:endParaRP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b="0" kern="1200" dirty="0">
                          <a:solidFill>
                            <a:schemeClr val="tx1"/>
                          </a:solidFill>
                        </a:rPr>
                        <a:t>Frases cortas y sencillas que describen una funcionalidad desde la perspectiva del usuario, centrándose en el valor que aporta.</a:t>
                      </a:r>
                      <a:endParaRPr lang="es-ES" sz="1400" b="0" kern="1200" dirty="0">
                        <a:solidFill>
                          <a:schemeClr val="tx1"/>
                        </a:solidFill>
                        <a:latin typeface="Work Sans Light" pitchFamily="2" charset="77"/>
                        <a:ea typeface="+mn-ea"/>
                        <a:cs typeface="+mn-cs"/>
                      </a:endParaRP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4782045"/>
                  </a:ext>
                </a:extLst>
              </a:tr>
              <a:tr h="795668">
                <a:tc>
                  <a:txBody>
                    <a:bodyPr/>
                    <a:lstStyle/>
                    <a:p>
                      <a:r>
                        <a:rPr lang="es-CO" sz="1400" b="1" kern="1200" dirty="0">
                          <a:solidFill>
                            <a:schemeClr val="tx1"/>
                          </a:solidFill>
                        </a:rPr>
                        <a:t>Enfoque/Formato</a:t>
                      </a:r>
                      <a:endParaRPr lang="es-CO" sz="1400" b="1" kern="1200" dirty="0">
                        <a:solidFill>
                          <a:schemeClr val="tx1"/>
                        </a:solidFill>
                        <a:latin typeface="Work Sans Light" pitchFamily="2" charset="77"/>
                        <a:ea typeface="+mn-ea"/>
                        <a:cs typeface="+mn-cs"/>
                      </a:endParaRP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b="0" kern="1200" dirty="0">
                          <a:solidFill>
                            <a:schemeClr val="tx1"/>
                          </a:solidFill>
                        </a:rPr>
                        <a:t>Detallan el "cómo" se interactúa con el sistema, incluyendo flujo principal, flujos alternativos y condiciones de éxito y error.</a:t>
                      </a:r>
                      <a:endParaRPr lang="es-ES" sz="1400" b="0" kern="1200" dirty="0">
                        <a:solidFill>
                          <a:schemeClr val="tx1"/>
                        </a:solidFill>
                        <a:latin typeface="Work Sans Light" pitchFamily="2" charset="77"/>
                        <a:ea typeface="+mn-ea"/>
                        <a:cs typeface="+mn-cs"/>
                      </a:endParaRP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b="0" kern="1200" dirty="0">
                          <a:solidFill>
                            <a:schemeClr val="tx1"/>
                          </a:solidFill>
                        </a:rPr>
                        <a:t>Se centran en el "qué" quiere el usuario y el valor que recibirá. Formato típico: "Como [usuario], quiero [acción] para [beneficio]".</a:t>
                      </a:r>
                      <a:endParaRPr lang="es-ES" sz="1400" b="0" kern="1200" dirty="0">
                        <a:solidFill>
                          <a:schemeClr val="tx1"/>
                        </a:solidFill>
                        <a:latin typeface="Work Sans Light" pitchFamily="2" charset="77"/>
                        <a:ea typeface="+mn-ea"/>
                        <a:cs typeface="+mn-cs"/>
                      </a:endParaRP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8650710"/>
                  </a:ext>
                </a:extLst>
              </a:tr>
              <a:tr h="717044">
                <a:tc>
                  <a:txBody>
                    <a:bodyPr/>
                    <a:lstStyle/>
                    <a:p>
                      <a:r>
                        <a:rPr lang="es-CO" sz="1400" b="1" kern="1200" dirty="0">
                          <a:solidFill>
                            <a:schemeClr val="tx1"/>
                          </a:solidFill>
                        </a:rPr>
                        <a:t>Granularidad</a:t>
                      </a:r>
                      <a:endParaRPr lang="es-CO" sz="1400" b="1" kern="1200" dirty="0">
                        <a:solidFill>
                          <a:schemeClr val="tx1"/>
                        </a:solidFill>
                        <a:latin typeface="Work Sans Light" pitchFamily="2" charset="77"/>
                        <a:ea typeface="+mn-ea"/>
                        <a:cs typeface="+mn-cs"/>
                      </a:endParaRP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b="0" kern="1200" dirty="0">
                          <a:solidFill>
                            <a:schemeClr val="tx1"/>
                          </a:solidFill>
                        </a:rPr>
                        <a:t>Amplios, pueden abarcar varias funcionalidades o interacciones en un solo escenario.</a:t>
                      </a:r>
                      <a:endParaRPr lang="es-ES" sz="1400" b="0" kern="1200" dirty="0">
                        <a:solidFill>
                          <a:schemeClr val="tx1"/>
                        </a:solidFill>
                        <a:latin typeface="Work Sans Light" pitchFamily="2" charset="77"/>
                        <a:ea typeface="+mn-ea"/>
                        <a:cs typeface="+mn-cs"/>
                      </a:endParaRP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b="0" kern="1200" dirty="0">
                          <a:solidFill>
                            <a:schemeClr val="tx1"/>
                          </a:solidFill>
                        </a:rPr>
                        <a:t>Más pequeñas y específicas, representan una funcionalidad o característica concreta.</a:t>
                      </a:r>
                      <a:endParaRPr lang="es-ES" sz="1400" b="0" kern="1200" dirty="0">
                        <a:solidFill>
                          <a:schemeClr val="tx1"/>
                        </a:solidFill>
                        <a:latin typeface="Work Sans Light" pitchFamily="2" charset="77"/>
                        <a:ea typeface="+mn-ea"/>
                        <a:cs typeface="+mn-cs"/>
                      </a:endParaRP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0238286"/>
                  </a:ext>
                </a:extLst>
              </a:tr>
              <a:tr h="1014704">
                <a:tc>
                  <a:txBody>
                    <a:bodyPr/>
                    <a:lstStyle/>
                    <a:p>
                      <a:r>
                        <a:rPr lang="es-CO" sz="1400" b="1" kern="1200" dirty="0">
                          <a:solidFill>
                            <a:schemeClr val="tx1"/>
                          </a:solidFill>
                        </a:rPr>
                        <a:t>Uso</a:t>
                      </a:r>
                      <a:endParaRPr lang="es-CO" sz="1400" b="1" kern="1200" dirty="0">
                        <a:solidFill>
                          <a:schemeClr val="tx1"/>
                        </a:solidFill>
                        <a:latin typeface="Work Sans Light" pitchFamily="2" charset="77"/>
                        <a:ea typeface="+mn-ea"/>
                        <a:cs typeface="+mn-cs"/>
                      </a:endParaRP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b="0" kern="1200">
                          <a:solidFill>
                            <a:schemeClr val="tx1"/>
                          </a:solidFill>
                        </a:rPr>
                        <a:t>Ingeniería de requisitos y gestión de proyectos tradicional, para documentar requerimientos de manera precisa y reducir ambigüedad.</a:t>
                      </a:r>
                      <a:endParaRPr lang="es-ES" sz="1400" b="0" kern="1200">
                        <a:solidFill>
                          <a:schemeClr val="tx1"/>
                        </a:solidFill>
                        <a:latin typeface="Work Sans Light" pitchFamily="2" charset="77"/>
                        <a:ea typeface="+mn-ea"/>
                        <a:cs typeface="+mn-cs"/>
                      </a:endParaRP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b="0" kern="1200" dirty="0">
                          <a:solidFill>
                            <a:schemeClr val="tx1"/>
                          </a:solidFill>
                        </a:rPr>
                        <a:t>Metodologías ágiles, planificación de sprints y desarrollo iterativo, se refinan a medida que avanza el proyecto.</a:t>
                      </a:r>
                      <a:endParaRPr lang="es-ES" sz="1400" b="0" kern="1200" dirty="0">
                        <a:solidFill>
                          <a:schemeClr val="tx1"/>
                        </a:solidFill>
                        <a:latin typeface="Work Sans Light" pitchFamily="2" charset="77"/>
                        <a:ea typeface="+mn-ea"/>
                        <a:cs typeface="+mn-cs"/>
                      </a:endParaRP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9719372"/>
                  </a:ext>
                </a:extLst>
              </a:tr>
              <a:tr h="1076279">
                <a:tc>
                  <a:txBody>
                    <a:bodyPr/>
                    <a:lstStyle/>
                    <a:p>
                      <a:r>
                        <a:rPr lang="es-CO" sz="1400" b="1" kern="1200" dirty="0">
                          <a:solidFill>
                            <a:schemeClr val="tx1"/>
                          </a:solidFill>
                        </a:rPr>
                        <a:t>Ejemplo</a:t>
                      </a:r>
                      <a:endParaRPr lang="es-CO" sz="1400" b="1" kern="1200" dirty="0">
                        <a:solidFill>
                          <a:schemeClr val="tx1"/>
                        </a:solidFill>
                        <a:latin typeface="Work Sans Light" pitchFamily="2" charset="77"/>
                        <a:ea typeface="+mn-ea"/>
                        <a:cs typeface="+mn-cs"/>
                      </a:endParaRP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b="0" kern="1200">
                          <a:solidFill>
                            <a:schemeClr val="tx1"/>
                          </a:solidFill>
                        </a:rPr>
                        <a:t>Proceso completo de cómo un usuario "inicia sesión" en un sitio web, incluyendo intentos erróneos y restablecimiento de contraseña.</a:t>
                      </a:r>
                      <a:endParaRPr lang="es-ES" sz="1400" b="0" kern="1200">
                        <a:solidFill>
                          <a:schemeClr val="tx1"/>
                        </a:solidFill>
                        <a:latin typeface="Work Sans Light" pitchFamily="2" charset="77"/>
                        <a:ea typeface="+mn-ea"/>
                        <a:cs typeface="+mn-cs"/>
                      </a:endParaRP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b="0" kern="1200" dirty="0">
                          <a:solidFill>
                            <a:schemeClr val="tx1"/>
                          </a:solidFill>
                        </a:rPr>
                        <a:t>"Como usuario, quiero poder buscar productos por precio para encontrar artículos que se ajusten a mi presupuesto".</a:t>
                      </a:r>
                      <a:endParaRPr lang="es-ES" sz="1400" b="0" kern="1200" dirty="0">
                        <a:solidFill>
                          <a:schemeClr val="tx1"/>
                        </a:solidFill>
                        <a:latin typeface="Work Sans Light" pitchFamily="2" charset="77"/>
                        <a:ea typeface="+mn-ea"/>
                        <a:cs typeface="+mn-cs"/>
                      </a:endParaRPr>
                    </a:p>
                  </a:txBody>
                  <a:tcPr marL="60435" marR="60435" marT="30218" marB="3021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118938"/>
                  </a:ext>
                </a:extLst>
              </a:tr>
            </a:tbl>
          </a:graphicData>
        </a:graphic>
      </p:graphicFrame>
    </p:spTree>
    <p:extLst>
      <p:ext uri="{BB962C8B-B14F-4D97-AF65-F5344CB8AC3E}">
        <p14:creationId xmlns:p14="http://schemas.microsoft.com/office/powerpoint/2010/main" val="2624749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s-ES" sz="3600" b="1" dirty="0">
                <a:solidFill>
                  <a:prstClr val="white"/>
                </a:solidFill>
                <a:latin typeface="WORK SANS BOLD ROMAN" pitchFamily="2" charset="77"/>
              </a:rPr>
              <a:t>Ejemplo Historia de usuario.</a:t>
            </a:r>
            <a:endParaRPr lang="es-CO" sz="3600" b="1" dirty="0">
              <a:solidFill>
                <a:prstClr val="white"/>
              </a:solidFill>
              <a:latin typeface="WORK SANS BOLD ROMAN" pitchFamily="2" charset="77"/>
            </a:endParaRPr>
          </a:p>
        </p:txBody>
      </p:sp>
      <p:sp>
        <p:nvSpPr>
          <p:cNvPr id="5" name="TextBox 4">
            <a:extLst>
              <a:ext uri="{FF2B5EF4-FFF2-40B4-BE49-F238E27FC236}">
                <a16:creationId xmlns:a16="http://schemas.microsoft.com/office/drawing/2014/main" id="{3C6AE3E8-D470-EDFB-58B7-C7F0F42D3CB7}"/>
              </a:ext>
            </a:extLst>
          </p:cNvPr>
          <p:cNvSpPr txBox="1"/>
          <p:nvPr/>
        </p:nvSpPr>
        <p:spPr>
          <a:xfrm>
            <a:off x="453246" y="1757932"/>
            <a:ext cx="4910894" cy="4257319"/>
          </a:xfrm>
          <a:prstGeom prst="rect">
            <a:avLst/>
          </a:prstGeom>
          <a:noFill/>
        </p:spPr>
        <p:txBody>
          <a:bodyPr wrap="square">
            <a:spAutoFit/>
          </a:bodyPr>
          <a:lstStyle/>
          <a:p>
            <a:pPr algn="l">
              <a:lnSpc>
                <a:spcPct val="150000"/>
              </a:lnSpc>
            </a:pPr>
            <a:r>
              <a:rPr lang="es-ES" sz="1400" b="1" i="0" dirty="0">
                <a:solidFill>
                  <a:srgbClr val="4A4A4A"/>
                </a:solidFill>
                <a:effectLst/>
                <a:latin typeface="Work Sans" pitchFamily="2" charset="0"/>
              </a:rPr>
              <a:t>Ejemplo 1: Aplicación de Compras en Línea</a:t>
            </a:r>
            <a:endParaRPr lang="es-ES" sz="1400" b="0" i="0" dirty="0">
              <a:solidFill>
                <a:srgbClr val="4A4A4A"/>
              </a:solidFill>
              <a:effectLst/>
              <a:latin typeface="Work Sans" pitchFamily="2" charset="0"/>
            </a:endParaRPr>
          </a:p>
          <a:p>
            <a:pPr algn="l">
              <a:lnSpc>
                <a:spcPct val="150000"/>
              </a:lnSpc>
            </a:pPr>
            <a:r>
              <a:rPr lang="es-ES" sz="1400" b="0" i="1" dirty="0">
                <a:solidFill>
                  <a:srgbClr val="4A4A4A"/>
                </a:solidFill>
                <a:effectLst/>
                <a:latin typeface="Work Sans" pitchFamily="2" charset="0"/>
              </a:rPr>
              <a:t>Historia de Usuario:</a:t>
            </a:r>
            <a:endParaRPr lang="es-ES" sz="1400" b="0" i="0" dirty="0">
              <a:solidFill>
                <a:srgbClr val="4A4A4A"/>
              </a:solidFill>
              <a:effectLst/>
              <a:latin typeface="Work Sans" pitchFamily="2" charset="0"/>
            </a:endParaRPr>
          </a:p>
          <a:p>
            <a:pPr algn="l">
              <a:lnSpc>
                <a:spcPct val="150000"/>
              </a:lnSpc>
              <a:buFont typeface="Arial" panose="020B0604020202020204" pitchFamily="34" charset="0"/>
              <a:buChar char="•"/>
            </a:pPr>
            <a:r>
              <a:rPr lang="es-ES" sz="1400" b="1" i="0" dirty="0">
                <a:solidFill>
                  <a:srgbClr val="4A4A4A"/>
                </a:solidFill>
                <a:effectLst/>
                <a:latin typeface="Work Sans" pitchFamily="2" charset="0"/>
              </a:rPr>
              <a:t>Descripción:</a:t>
            </a:r>
            <a:r>
              <a:rPr lang="es-ES" sz="1400" b="0" i="0" dirty="0">
                <a:solidFill>
                  <a:srgbClr val="4A4A4A"/>
                </a:solidFill>
                <a:effectLst/>
                <a:latin typeface="Work Sans" pitchFamily="2" charset="0"/>
              </a:rPr>
              <a:t> Como usuario, quiero poder agregar productos a mi carrito de compras y realizar el pago en línea para facilitar la compra de productos en línea.</a:t>
            </a:r>
          </a:p>
          <a:p>
            <a:pPr algn="l">
              <a:lnSpc>
                <a:spcPct val="150000"/>
              </a:lnSpc>
              <a:buFont typeface="Arial" panose="020B0604020202020204" pitchFamily="34" charset="0"/>
              <a:buChar char="•"/>
            </a:pPr>
            <a:r>
              <a:rPr lang="es-ES" sz="1400" b="1" i="0" dirty="0">
                <a:solidFill>
                  <a:srgbClr val="4A4A4A"/>
                </a:solidFill>
                <a:effectLst/>
                <a:latin typeface="Work Sans" pitchFamily="2" charset="0"/>
              </a:rPr>
              <a:t>Razón:</a:t>
            </a:r>
            <a:r>
              <a:rPr lang="es-ES" sz="1400" b="0" i="0" dirty="0">
                <a:solidFill>
                  <a:srgbClr val="4A4A4A"/>
                </a:solidFill>
                <a:effectLst/>
                <a:latin typeface="Work Sans" pitchFamily="2" charset="0"/>
              </a:rPr>
              <a:t> Esto permitirá a los usuarios realizar compras convenientes y rápidas sin tener que visitar una tienda física.</a:t>
            </a:r>
          </a:p>
          <a:p>
            <a:pPr algn="l">
              <a:lnSpc>
                <a:spcPct val="150000"/>
              </a:lnSpc>
              <a:buFont typeface="Arial" panose="020B0604020202020204" pitchFamily="34" charset="0"/>
              <a:buChar char="•"/>
            </a:pPr>
            <a:r>
              <a:rPr lang="es-ES" sz="1400" b="1" i="0" dirty="0">
                <a:solidFill>
                  <a:srgbClr val="4A4A4A"/>
                </a:solidFill>
                <a:effectLst/>
                <a:latin typeface="Work Sans" pitchFamily="2" charset="0"/>
              </a:rPr>
              <a:t>Criterios de Aceptación:</a:t>
            </a:r>
            <a:r>
              <a:rPr lang="es-ES" sz="1400" b="0" i="0" dirty="0">
                <a:solidFill>
                  <a:srgbClr val="4A4A4A"/>
                </a:solidFill>
                <a:effectLst/>
                <a:latin typeface="Work Sans" pitchFamily="2" charset="0"/>
              </a:rPr>
              <a:t> El usuario debe poder agregar productos al carrito, ver el contenido del carrito, modificar la cantidad de productos y completar una compra en línea.</a:t>
            </a:r>
          </a:p>
        </p:txBody>
      </p:sp>
      <p:sp>
        <p:nvSpPr>
          <p:cNvPr id="7" name="TextBox 6">
            <a:extLst>
              <a:ext uri="{FF2B5EF4-FFF2-40B4-BE49-F238E27FC236}">
                <a16:creationId xmlns:a16="http://schemas.microsoft.com/office/drawing/2014/main" id="{D44BA101-6FF9-6FE0-EFEF-ED468C3DEF11}"/>
              </a:ext>
            </a:extLst>
          </p:cNvPr>
          <p:cNvSpPr txBox="1"/>
          <p:nvPr/>
        </p:nvSpPr>
        <p:spPr>
          <a:xfrm>
            <a:off x="1599718" y="6534074"/>
            <a:ext cx="8992564" cy="215444"/>
          </a:xfrm>
          <a:prstGeom prst="rect">
            <a:avLst/>
          </a:prstGeom>
          <a:noFill/>
        </p:spPr>
        <p:txBody>
          <a:bodyPr wrap="square">
            <a:spAutoFit/>
          </a:bodyPr>
          <a:lstStyle/>
          <a:p>
            <a:pPr algn="ctr"/>
            <a:r>
              <a:rPr lang="es-CO" sz="800" dirty="0">
                <a:latin typeface="Work Sans Light" pitchFamily="2" charset="77"/>
              </a:rPr>
              <a:t>https://aguayo.co/es/blog-aguayo-experiencia-usuario/historias-usuario-casos-uso-definiendo-requisitos-ux/#:~:text=Granularidad:,funcionalidades%20en%20un%20solo%20caso.</a:t>
            </a:r>
          </a:p>
        </p:txBody>
      </p:sp>
      <p:sp>
        <p:nvSpPr>
          <p:cNvPr id="9" name="TextBox 8">
            <a:extLst>
              <a:ext uri="{FF2B5EF4-FFF2-40B4-BE49-F238E27FC236}">
                <a16:creationId xmlns:a16="http://schemas.microsoft.com/office/drawing/2014/main" id="{071124AE-4974-2F96-0730-EF80C3E07508}"/>
              </a:ext>
            </a:extLst>
          </p:cNvPr>
          <p:cNvSpPr txBox="1"/>
          <p:nvPr/>
        </p:nvSpPr>
        <p:spPr>
          <a:xfrm>
            <a:off x="6827862" y="2362776"/>
            <a:ext cx="4579590" cy="3047629"/>
          </a:xfrm>
          <a:prstGeom prst="rect">
            <a:avLst/>
          </a:prstGeom>
          <a:solidFill>
            <a:schemeClr val="accent4">
              <a:lumMod val="20000"/>
              <a:lumOff val="80000"/>
            </a:schemeClr>
          </a:solidFill>
        </p:spPr>
        <p:txBody>
          <a:bodyPr wrap="square">
            <a:spAutoFit/>
          </a:bodyPr>
          <a:lstStyle/>
          <a:p>
            <a:pPr algn="ctr">
              <a:lnSpc>
                <a:spcPct val="200000"/>
              </a:lnSpc>
            </a:pPr>
            <a:r>
              <a:rPr lang="es-ES" sz="1400" b="0" i="0" dirty="0">
                <a:solidFill>
                  <a:srgbClr val="4A4A4A"/>
                </a:solidFill>
                <a:effectLst/>
                <a:latin typeface="Work Sans" pitchFamily="2" charset="0"/>
              </a:rPr>
              <a:t>En este ejemplo, la historia de usuario se centra en la necesidad del usuario de comprar productos en línea de manera conveniente. Describe el "qué" y el "por qué" del requisito. Por otro lado, el caso de uso se enfoca en cómo se realiza el proceso de compra en línea en detalle, con actores específicos y pasos detallados.</a:t>
            </a:r>
            <a:endParaRPr lang="es-CO" sz="1400" dirty="0"/>
          </a:p>
        </p:txBody>
      </p:sp>
    </p:spTree>
    <p:extLst>
      <p:ext uri="{BB962C8B-B14F-4D97-AF65-F5344CB8AC3E}">
        <p14:creationId xmlns:p14="http://schemas.microsoft.com/office/powerpoint/2010/main" val="3565898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s-ES" sz="3600" b="1" dirty="0">
                <a:solidFill>
                  <a:prstClr val="white"/>
                </a:solidFill>
                <a:latin typeface="WORK SANS BOLD ROMAN" pitchFamily="2" charset="77"/>
              </a:rPr>
              <a:t>Ejemplo Diagrama y Especificación Caso de Uso.</a:t>
            </a:r>
            <a:endParaRPr lang="es-CO" sz="3600" b="1" dirty="0">
              <a:solidFill>
                <a:prstClr val="white"/>
              </a:solidFill>
              <a:latin typeface="WORK SANS BOLD ROMAN" pitchFamily="2" charset="77"/>
            </a:endParaRPr>
          </a:p>
        </p:txBody>
      </p:sp>
      <p:sp>
        <p:nvSpPr>
          <p:cNvPr id="7" name="TextBox 6">
            <a:extLst>
              <a:ext uri="{FF2B5EF4-FFF2-40B4-BE49-F238E27FC236}">
                <a16:creationId xmlns:a16="http://schemas.microsoft.com/office/drawing/2014/main" id="{D44BA101-6FF9-6FE0-EFEF-ED468C3DEF11}"/>
              </a:ext>
            </a:extLst>
          </p:cNvPr>
          <p:cNvSpPr txBox="1"/>
          <p:nvPr/>
        </p:nvSpPr>
        <p:spPr>
          <a:xfrm>
            <a:off x="7052683" y="6363103"/>
            <a:ext cx="4832665" cy="338554"/>
          </a:xfrm>
          <a:prstGeom prst="rect">
            <a:avLst/>
          </a:prstGeom>
          <a:noFill/>
        </p:spPr>
        <p:txBody>
          <a:bodyPr wrap="square">
            <a:spAutoFit/>
          </a:bodyPr>
          <a:lstStyle/>
          <a:p>
            <a:r>
              <a:rPr lang="es-CO" sz="800" dirty="0">
                <a:latin typeface="Work Sans Light" pitchFamily="2" charset="77"/>
              </a:rPr>
              <a:t>https://aguayo.co/es/blog-aguayo-experiencia-usuario/historias-usuario-casos-uso-definiendo-requisitos-ux/#:~:text=Granularidad:,funcionalidades%20en%20un%20solo%20caso.</a:t>
            </a:r>
          </a:p>
        </p:txBody>
      </p:sp>
      <p:graphicFrame>
        <p:nvGraphicFramePr>
          <p:cNvPr id="2" name="Table 1">
            <a:extLst>
              <a:ext uri="{FF2B5EF4-FFF2-40B4-BE49-F238E27FC236}">
                <a16:creationId xmlns:a16="http://schemas.microsoft.com/office/drawing/2014/main" id="{D996544C-1F9B-2D6F-3865-EEFA06599384}"/>
              </a:ext>
            </a:extLst>
          </p:cNvPr>
          <p:cNvGraphicFramePr>
            <a:graphicFrameLocks noGrp="1"/>
          </p:cNvGraphicFramePr>
          <p:nvPr>
            <p:extLst>
              <p:ext uri="{D42A27DB-BD31-4B8C-83A1-F6EECF244321}">
                <p14:modId xmlns:p14="http://schemas.microsoft.com/office/powerpoint/2010/main" val="307688384"/>
              </p:ext>
            </p:extLst>
          </p:nvPr>
        </p:nvGraphicFramePr>
        <p:xfrm>
          <a:off x="306652" y="1427942"/>
          <a:ext cx="6180354" cy="5245088"/>
        </p:xfrm>
        <a:graphic>
          <a:graphicData uri="http://schemas.openxmlformats.org/drawingml/2006/table">
            <a:tbl>
              <a:tblPr firstRow="1" firstCol="1" bandRow="1">
                <a:tableStyleId>{5C22544A-7EE6-4342-B048-85BDC9FD1C3A}</a:tableStyleId>
              </a:tblPr>
              <a:tblGrid>
                <a:gridCol w="1655707">
                  <a:extLst>
                    <a:ext uri="{9D8B030D-6E8A-4147-A177-3AD203B41FA5}">
                      <a16:colId xmlns:a16="http://schemas.microsoft.com/office/drawing/2014/main" val="3256538032"/>
                    </a:ext>
                  </a:extLst>
                </a:gridCol>
                <a:gridCol w="4524647">
                  <a:extLst>
                    <a:ext uri="{9D8B030D-6E8A-4147-A177-3AD203B41FA5}">
                      <a16:colId xmlns:a16="http://schemas.microsoft.com/office/drawing/2014/main" val="2713942618"/>
                    </a:ext>
                  </a:extLst>
                </a:gridCol>
              </a:tblGrid>
              <a:tr h="170351">
                <a:tc>
                  <a:txBody>
                    <a:bodyPr/>
                    <a:lstStyle/>
                    <a:p>
                      <a:pPr algn="just"/>
                      <a:r>
                        <a:rPr lang="en-US" sz="1200" dirty="0">
                          <a:effectLst/>
                        </a:rPr>
                        <a:t>ID CU</a:t>
                      </a:r>
                      <a:endParaRPr lang="es-CO" sz="1200" dirty="0">
                        <a:effectLst/>
                        <a:latin typeface="Times New Roman" panose="02020603050405020304" pitchFamily="18" charset="0"/>
                        <a:ea typeface="Times New Roman" panose="02020603050405020304" pitchFamily="18" charset="0"/>
                      </a:endParaRPr>
                    </a:p>
                  </a:txBody>
                  <a:tcPr marL="30490" marR="30490" marT="0" marB="0" anchor="ctr"/>
                </a:tc>
                <a:tc>
                  <a:txBody>
                    <a:bodyPr/>
                    <a:lstStyle/>
                    <a:p>
                      <a:r>
                        <a:rPr lang="en-US" sz="1200" dirty="0">
                          <a:effectLst/>
                        </a:rPr>
                        <a:t>CU 01</a:t>
                      </a:r>
                      <a:endParaRPr lang="es-CO" sz="1200" dirty="0">
                        <a:effectLst/>
                        <a:latin typeface="Times New Roman" panose="02020603050405020304" pitchFamily="18" charset="0"/>
                        <a:ea typeface="Times New Roman" panose="02020603050405020304" pitchFamily="18" charset="0"/>
                      </a:endParaRPr>
                    </a:p>
                  </a:txBody>
                  <a:tcPr marL="30490" marR="30490" marT="0" marB="0" anchor="ctr"/>
                </a:tc>
                <a:extLst>
                  <a:ext uri="{0D108BD9-81ED-4DB2-BD59-A6C34878D82A}">
                    <a16:rowId xmlns:a16="http://schemas.microsoft.com/office/drawing/2014/main" val="3200318785"/>
                  </a:ext>
                </a:extLst>
              </a:tr>
              <a:tr h="170351">
                <a:tc>
                  <a:txBody>
                    <a:bodyPr/>
                    <a:lstStyle/>
                    <a:p>
                      <a:pPr algn="just"/>
                      <a:r>
                        <a:rPr lang="en-US" sz="1200">
                          <a:effectLst/>
                        </a:rPr>
                        <a:t>NOMBRE CU</a:t>
                      </a:r>
                      <a:endParaRPr lang="es-CO" sz="1200">
                        <a:effectLst/>
                        <a:latin typeface="Times New Roman" panose="02020603050405020304" pitchFamily="18" charset="0"/>
                        <a:ea typeface="Times New Roman" panose="02020603050405020304" pitchFamily="18" charset="0"/>
                      </a:endParaRPr>
                    </a:p>
                  </a:txBody>
                  <a:tcPr marL="30490" marR="30490" marT="0" marB="0" anchor="ctr"/>
                </a:tc>
                <a:tc>
                  <a:txBody>
                    <a:bodyPr/>
                    <a:lstStyle/>
                    <a:p>
                      <a:r>
                        <a:rPr lang="es-CO" sz="1200" dirty="0">
                          <a:effectLst/>
                        </a:rPr>
                        <a:t>Realizar compra en línea</a:t>
                      </a:r>
                      <a:endParaRPr lang="es-CO" sz="1200" dirty="0">
                        <a:effectLst/>
                        <a:latin typeface="Times New Roman" panose="02020603050405020304" pitchFamily="18" charset="0"/>
                        <a:ea typeface="Times New Roman" panose="02020603050405020304" pitchFamily="18" charset="0"/>
                      </a:endParaRPr>
                    </a:p>
                  </a:txBody>
                  <a:tcPr marL="30490" marR="30490" marT="0" marB="0" anchor="ctr"/>
                </a:tc>
                <a:extLst>
                  <a:ext uri="{0D108BD9-81ED-4DB2-BD59-A6C34878D82A}">
                    <a16:rowId xmlns:a16="http://schemas.microsoft.com/office/drawing/2014/main" val="2192793917"/>
                  </a:ext>
                </a:extLst>
              </a:tr>
              <a:tr h="170351">
                <a:tc>
                  <a:txBody>
                    <a:bodyPr/>
                    <a:lstStyle/>
                    <a:p>
                      <a:pPr algn="just"/>
                      <a:r>
                        <a:rPr lang="en-US" sz="1200" dirty="0">
                          <a:effectLst/>
                        </a:rPr>
                        <a:t>CREADO POR</a:t>
                      </a:r>
                      <a:endParaRPr lang="es-CO" sz="1200" dirty="0">
                        <a:effectLst/>
                        <a:latin typeface="Times New Roman" panose="02020603050405020304" pitchFamily="18" charset="0"/>
                        <a:ea typeface="Times New Roman" panose="02020603050405020304" pitchFamily="18" charset="0"/>
                      </a:endParaRPr>
                    </a:p>
                  </a:txBody>
                  <a:tcPr marL="30490" marR="30490" marT="0" marB="0" anchor="ctr"/>
                </a:tc>
                <a:tc>
                  <a:txBody>
                    <a:bodyPr/>
                    <a:lstStyle/>
                    <a:p>
                      <a:r>
                        <a:rPr lang="es-CO" sz="1200" dirty="0">
                          <a:effectLst/>
                        </a:rPr>
                        <a:t>TAFG</a:t>
                      </a:r>
                      <a:endParaRPr lang="es-CO" sz="1200" dirty="0">
                        <a:effectLst/>
                        <a:latin typeface="Times New Roman" panose="02020603050405020304" pitchFamily="18" charset="0"/>
                        <a:ea typeface="Times New Roman" panose="02020603050405020304" pitchFamily="18" charset="0"/>
                      </a:endParaRPr>
                    </a:p>
                  </a:txBody>
                  <a:tcPr marL="30490" marR="30490" marT="0" marB="0" anchor="ctr"/>
                </a:tc>
                <a:extLst>
                  <a:ext uri="{0D108BD9-81ED-4DB2-BD59-A6C34878D82A}">
                    <a16:rowId xmlns:a16="http://schemas.microsoft.com/office/drawing/2014/main" val="279544284"/>
                  </a:ext>
                </a:extLst>
              </a:tr>
              <a:tr h="320301">
                <a:tc>
                  <a:txBody>
                    <a:bodyPr/>
                    <a:lstStyle/>
                    <a:p>
                      <a:pPr algn="just"/>
                      <a:r>
                        <a:rPr lang="en-US" sz="1200">
                          <a:effectLst/>
                        </a:rPr>
                        <a:t>FECHA DE LA CREACIÓN</a:t>
                      </a:r>
                      <a:endParaRPr lang="es-CO" sz="1200">
                        <a:effectLst/>
                        <a:latin typeface="Times New Roman" panose="02020603050405020304" pitchFamily="18" charset="0"/>
                        <a:ea typeface="Times New Roman" panose="02020603050405020304" pitchFamily="18" charset="0"/>
                      </a:endParaRPr>
                    </a:p>
                  </a:txBody>
                  <a:tcPr marL="30490" marR="30490" marT="0" marB="0" anchor="ctr"/>
                </a:tc>
                <a:tc>
                  <a:txBody>
                    <a:bodyPr/>
                    <a:lstStyle/>
                    <a:p>
                      <a:r>
                        <a:rPr lang="en-US" sz="1200" dirty="0">
                          <a:effectLst/>
                        </a:rPr>
                        <a:t>Septiembre 15 de 2025</a:t>
                      </a:r>
                      <a:endParaRPr lang="es-CO" sz="1200" dirty="0">
                        <a:effectLst/>
                        <a:latin typeface="Times New Roman" panose="02020603050405020304" pitchFamily="18" charset="0"/>
                        <a:ea typeface="Times New Roman" panose="02020603050405020304" pitchFamily="18" charset="0"/>
                      </a:endParaRPr>
                    </a:p>
                  </a:txBody>
                  <a:tcPr marL="30490" marR="30490" marT="0" marB="0" anchor="ctr"/>
                </a:tc>
                <a:extLst>
                  <a:ext uri="{0D108BD9-81ED-4DB2-BD59-A6C34878D82A}">
                    <a16:rowId xmlns:a16="http://schemas.microsoft.com/office/drawing/2014/main" val="3129031695"/>
                  </a:ext>
                </a:extLst>
              </a:tr>
              <a:tr h="170351">
                <a:tc>
                  <a:txBody>
                    <a:bodyPr/>
                    <a:lstStyle/>
                    <a:p>
                      <a:pPr algn="just"/>
                      <a:r>
                        <a:rPr lang="en-US" sz="1200" dirty="0">
                          <a:effectLst/>
                        </a:rPr>
                        <a:t>ACTORES</a:t>
                      </a:r>
                      <a:endParaRPr lang="es-CO" sz="1200" dirty="0">
                        <a:effectLst/>
                        <a:latin typeface="Times New Roman" panose="02020603050405020304" pitchFamily="18" charset="0"/>
                        <a:ea typeface="Times New Roman" panose="02020603050405020304" pitchFamily="18" charset="0"/>
                      </a:endParaRPr>
                    </a:p>
                  </a:txBody>
                  <a:tcPr marL="30490" marR="30490" marT="0" marB="0" anchor="ctr"/>
                </a:tc>
                <a:tc>
                  <a:txBody>
                    <a:bodyPr/>
                    <a:lstStyle/>
                    <a:p>
                      <a:r>
                        <a:rPr lang="es-ES" sz="1200" kern="1200" dirty="0">
                          <a:solidFill>
                            <a:schemeClr val="dk1"/>
                          </a:solidFill>
                          <a:effectLst/>
                          <a:latin typeface="+mn-lt"/>
                          <a:ea typeface="+mn-ea"/>
                          <a:cs typeface="+mn-cs"/>
                        </a:rPr>
                        <a:t>Usuario, Sistema de Compras en Línea</a:t>
                      </a:r>
                      <a:endParaRPr lang="es-CO" sz="1200" kern="1200" dirty="0">
                        <a:solidFill>
                          <a:schemeClr val="dk1"/>
                        </a:solidFill>
                        <a:effectLst/>
                        <a:latin typeface="+mn-lt"/>
                        <a:ea typeface="+mn-ea"/>
                        <a:cs typeface="+mn-cs"/>
                      </a:endParaRPr>
                    </a:p>
                  </a:txBody>
                  <a:tcPr marL="30490" marR="30490" marT="0" marB="0" anchor="ctr"/>
                </a:tc>
                <a:extLst>
                  <a:ext uri="{0D108BD9-81ED-4DB2-BD59-A6C34878D82A}">
                    <a16:rowId xmlns:a16="http://schemas.microsoft.com/office/drawing/2014/main" val="906002463"/>
                  </a:ext>
                </a:extLst>
              </a:tr>
              <a:tr h="186156">
                <a:tc>
                  <a:txBody>
                    <a:bodyPr/>
                    <a:lstStyle/>
                    <a:p>
                      <a:pPr algn="just"/>
                      <a:r>
                        <a:rPr lang="en-US" sz="1200" dirty="0">
                          <a:effectLst/>
                        </a:rPr>
                        <a:t>DESCRIPCIÓN</a:t>
                      </a:r>
                      <a:endParaRPr lang="es-CO" sz="1200" dirty="0">
                        <a:effectLst/>
                        <a:latin typeface="Times New Roman" panose="02020603050405020304" pitchFamily="18" charset="0"/>
                        <a:ea typeface="Times New Roman" panose="02020603050405020304" pitchFamily="18" charset="0"/>
                      </a:endParaRPr>
                    </a:p>
                  </a:txBody>
                  <a:tcPr marL="30490" marR="30490" marT="0" marB="0" anchor="ctr"/>
                </a:tc>
                <a:tc>
                  <a:txBody>
                    <a:bodyPr/>
                    <a:lstStyle/>
                    <a:p>
                      <a:pPr algn="just"/>
                      <a:r>
                        <a:rPr lang="es-CO" sz="1200" dirty="0">
                          <a:effectLst/>
                        </a:rPr>
                        <a:t>El usuario realiza la compra de productos en el comercio web.</a:t>
                      </a:r>
                      <a:endParaRPr lang="es-CO" sz="1200" dirty="0">
                        <a:effectLst/>
                        <a:latin typeface="Times New Roman" panose="02020603050405020304" pitchFamily="18" charset="0"/>
                        <a:ea typeface="Times New Roman" panose="02020603050405020304" pitchFamily="18" charset="0"/>
                      </a:endParaRPr>
                    </a:p>
                  </a:txBody>
                  <a:tcPr marL="30490" marR="30490" marT="0" marB="0" anchor="ctr"/>
                </a:tc>
                <a:extLst>
                  <a:ext uri="{0D108BD9-81ED-4DB2-BD59-A6C34878D82A}">
                    <a16:rowId xmlns:a16="http://schemas.microsoft.com/office/drawing/2014/main" val="1095885969"/>
                  </a:ext>
                </a:extLst>
              </a:tr>
              <a:tr h="425877">
                <a:tc>
                  <a:txBody>
                    <a:bodyPr/>
                    <a:lstStyle/>
                    <a:p>
                      <a:pPr algn="just"/>
                      <a:r>
                        <a:rPr lang="en-US" sz="1200" dirty="0">
                          <a:effectLst/>
                        </a:rPr>
                        <a:t>PRE-CONDICIONES</a:t>
                      </a:r>
                      <a:endParaRPr lang="es-CO" sz="1200" dirty="0">
                        <a:effectLst/>
                        <a:latin typeface="Times New Roman" panose="02020603050405020304" pitchFamily="18" charset="0"/>
                        <a:ea typeface="Times New Roman" panose="02020603050405020304" pitchFamily="18" charset="0"/>
                      </a:endParaRPr>
                    </a:p>
                  </a:txBody>
                  <a:tcPr marL="30490" marR="30490" marT="0" marB="0" anchor="ctr"/>
                </a:tc>
                <a:tc>
                  <a:txBody>
                    <a:bodyPr/>
                    <a:lstStyle/>
                    <a:p>
                      <a:pPr marL="171450" indent="-171450" algn="just">
                        <a:buFont typeface="Arial" panose="020B0604020202020204" pitchFamily="34" charset="0"/>
                        <a:buChar char="•"/>
                      </a:pPr>
                      <a:r>
                        <a:rPr lang="es-ES" sz="1200" kern="1200" dirty="0">
                          <a:solidFill>
                            <a:schemeClr val="dk1"/>
                          </a:solidFill>
                          <a:effectLst/>
                          <a:latin typeface="+mn-lt"/>
                          <a:ea typeface="+mn-ea"/>
                          <a:cs typeface="+mn-cs"/>
                        </a:rPr>
                        <a:t>El usuario ha iniciado sesión</a:t>
                      </a:r>
                    </a:p>
                    <a:p>
                      <a:pPr marL="171450" indent="-171450" algn="just">
                        <a:buFont typeface="Arial" panose="020B0604020202020204" pitchFamily="34" charset="0"/>
                        <a:buChar char="•"/>
                      </a:pPr>
                      <a:r>
                        <a:rPr lang="es-ES" sz="1200" kern="1200" dirty="0">
                          <a:solidFill>
                            <a:schemeClr val="dk1"/>
                          </a:solidFill>
                          <a:effectLst/>
                          <a:latin typeface="+mn-lt"/>
                          <a:ea typeface="+mn-ea"/>
                          <a:cs typeface="+mn-cs"/>
                        </a:rPr>
                        <a:t>El usuario ha seleccionado productos</a:t>
                      </a:r>
                      <a:r>
                        <a:rPr lang="es-ES" sz="1800" b="0" i="0" kern="1200" dirty="0">
                          <a:solidFill>
                            <a:schemeClr val="dk1"/>
                          </a:solidFill>
                          <a:effectLst/>
                          <a:latin typeface="+mn-lt"/>
                          <a:ea typeface="+mn-ea"/>
                          <a:cs typeface="+mn-cs"/>
                        </a:rPr>
                        <a:t>.</a:t>
                      </a:r>
                      <a:endParaRPr lang="es-CO" sz="1200" dirty="0">
                        <a:effectLst/>
                        <a:latin typeface="Times New Roman" panose="02020603050405020304" pitchFamily="18" charset="0"/>
                        <a:ea typeface="Times New Roman" panose="02020603050405020304" pitchFamily="18" charset="0"/>
                      </a:endParaRPr>
                    </a:p>
                  </a:txBody>
                  <a:tcPr marL="30490" marR="30490" marT="0" marB="0" anchor="ctr"/>
                </a:tc>
                <a:extLst>
                  <a:ext uri="{0D108BD9-81ED-4DB2-BD59-A6C34878D82A}">
                    <a16:rowId xmlns:a16="http://schemas.microsoft.com/office/drawing/2014/main" val="1010686095"/>
                  </a:ext>
                </a:extLst>
              </a:tr>
              <a:tr h="170351">
                <a:tc>
                  <a:txBody>
                    <a:bodyPr/>
                    <a:lstStyle/>
                    <a:p>
                      <a:pPr algn="just"/>
                      <a:r>
                        <a:rPr lang="en-US" sz="1200" dirty="0">
                          <a:effectLst/>
                        </a:rPr>
                        <a:t>POST-CONDICIONES</a:t>
                      </a:r>
                      <a:endParaRPr lang="es-CO" sz="1200" dirty="0">
                        <a:effectLst/>
                        <a:latin typeface="Times New Roman" panose="02020603050405020304" pitchFamily="18" charset="0"/>
                        <a:ea typeface="Times New Roman" panose="02020603050405020304" pitchFamily="18" charset="0"/>
                      </a:endParaRPr>
                    </a:p>
                  </a:txBody>
                  <a:tcPr marL="30490" marR="30490" marT="0" marB="0" anchor="ctr"/>
                </a:tc>
                <a:tc>
                  <a:txBody>
                    <a:bodyPr/>
                    <a:lstStyle/>
                    <a:p>
                      <a:pPr algn="just"/>
                      <a:r>
                        <a:rPr lang="es-CO" sz="1200" dirty="0">
                          <a:effectLst/>
                        </a:rPr>
                        <a:t>Compra procesada y confirmada.</a:t>
                      </a:r>
                      <a:endParaRPr lang="es-CO" sz="1200" dirty="0">
                        <a:effectLst/>
                        <a:latin typeface="Times New Roman" panose="02020603050405020304" pitchFamily="18" charset="0"/>
                        <a:ea typeface="Times New Roman" panose="02020603050405020304" pitchFamily="18" charset="0"/>
                      </a:endParaRPr>
                    </a:p>
                  </a:txBody>
                  <a:tcPr marL="30490" marR="30490" marT="0" marB="0" anchor="ctr"/>
                </a:tc>
                <a:extLst>
                  <a:ext uri="{0D108BD9-81ED-4DB2-BD59-A6C34878D82A}">
                    <a16:rowId xmlns:a16="http://schemas.microsoft.com/office/drawing/2014/main" val="4177863354"/>
                  </a:ext>
                </a:extLst>
              </a:tr>
              <a:tr h="936930">
                <a:tc>
                  <a:txBody>
                    <a:bodyPr/>
                    <a:lstStyle/>
                    <a:p>
                      <a:pPr algn="just"/>
                      <a:r>
                        <a:rPr lang="en-US" sz="1200" dirty="0">
                          <a:effectLst/>
                        </a:rPr>
                        <a:t>FLUJO NORMAL</a:t>
                      </a:r>
                      <a:endParaRPr lang="es-CO" sz="1200" dirty="0">
                        <a:effectLst/>
                        <a:latin typeface="Times New Roman" panose="02020603050405020304" pitchFamily="18" charset="0"/>
                        <a:ea typeface="+mn-ea"/>
                      </a:endParaRPr>
                    </a:p>
                  </a:txBody>
                  <a:tcPr marL="30490" marR="30490" marT="0" marB="0" anchor="ctr"/>
                </a:tc>
                <a:tc>
                  <a:txBody>
                    <a:bodyPr/>
                    <a:lstStyle/>
                    <a:p>
                      <a:pPr marL="171450" indent="-144000">
                        <a:lnSpc>
                          <a:spcPct val="100000"/>
                        </a:lnSpc>
                        <a:buFont typeface="Arial" panose="020B0604020202020204" pitchFamily="34" charset="0"/>
                        <a:buChar char="•"/>
                      </a:pPr>
                      <a:r>
                        <a:rPr lang="es-ES" sz="1200" kern="1200" dirty="0">
                          <a:solidFill>
                            <a:schemeClr val="dk1"/>
                          </a:solidFill>
                          <a:effectLst/>
                          <a:latin typeface="+mn-lt"/>
                          <a:ea typeface="+mn-ea"/>
                          <a:cs typeface="+mn-cs"/>
                        </a:rPr>
                        <a:t>El usuario agrega productos al carrito.</a:t>
                      </a:r>
                    </a:p>
                    <a:p>
                      <a:pPr marL="171450" indent="-144000">
                        <a:lnSpc>
                          <a:spcPct val="100000"/>
                        </a:lnSpc>
                        <a:buFont typeface="Arial" panose="020B0604020202020204" pitchFamily="34" charset="0"/>
                        <a:buChar char="•"/>
                      </a:pPr>
                      <a:r>
                        <a:rPr lang="es-ES" sz="1200" kern="1200" dirty="0">
                          <a:solidFill>
                            <a:schemeClr val="dk1"/>
                          </a:solidFill>
                          <a:effectLst/>
                          <a:latin typeface="+mn-lt"/>
                          <a:ea typeface="+mn-ea"/>
                          <a:cs typeface="+mn-cs"/>
                        </a:rPr>
                        <a:t>El usuario revisa el contenido del carrito.</a:t>
                      </a:r>
                    </a:p>
                    <a:p>
                      <a:pPr marL="171450" indent="-144000">
                        <a:lnSpc>
                          <a:spcPct val="100000"/>
                        </a:lnSpc>
                        <a:buFont typeface="Arial" panose="020B0604020202020204" pitchFamily="34" charset="0"/>
                        <a:buChar char="•"/>
                      </a:pPr>
                      <a:r>
                        <a:rPr lang="es-ES" sz="1200" kern="1200" dirty="0">
                          <a:solidFill>
                            <a:schemeClr val="dk1"/>
                          </a:solidFill>
                          <a:effectLst/>
                          <a:latin typeface="+mn-lt"/>
                          <a:ea typeface="+mn-ea"/>
                          <a:cs typeface="+mn-cs"/>
                        </a:rPr>
                        <a:t>El usuario modifica la cantidad de productos si es necesario.</a:t>
                      </a:r>
                    </a:p>
                    <a:p>
                      <a:pPr marL="171450" indent="-144000">
                        <a:lnSpc>
                          <a:spcPct val="100000"/>
                        </a:lnSpc>
                        <a:buFont typeface="Arial" panose="020B0604020202020204" pitchFamily="34" charset="0"/>
                        <a:buChar char="•"/>
                      </a:pPr>
                      <a:r>
                        <a:rPr lang="es-ES" sz="1200" kern="1200" dirty="0">
                          <a:solidFill>
                            <a:schemeClr val="dk1"/>
                          </a:solidFill>
                          <a:effectLst/>
                          <a:latin typeface="+mn-lt"/>
                          <a:ea typeface="+mn-ea"/>
                          <a:cs typeface="+mn-cs"/>
                        </a:rPr>
                        <a:t>El usuario procede al pago.</a:t>
                      </a:r>
                    </a:p>
                    <a:p>
                      <a:pPr marL="171450" indent="-144000">
                        <a:lnSpc>
                          <a:spcPct val="100000"/>
                        </a:lnSpc>
                        <a:buFont typeface="Arial" panose="020B0604020202020204" pitchFamily="34" charset="0"/>
                        <a:buChar char="•"/>
                      </a:pPr>
                      <a:r>
                        <a:rPr lang="es-ES" sz="1200" kern="1200" dirty="0">
                          <a:solidFill>
                            <a:schemeClr val="dk1"/>
                          </a:solidFill>
                          <a:effectLst/>
                          <a:latin typeface="+mn-lt"/>
                          <a:ea typeface="+mn-ea"/>
                          <a:cs typeface="+mn-cs"/>
                        </a:rPr>
                        <a:t>El sistema procesa el pago y confirma la compra</a:t>
                      </a:r>
                      <a:r>
                        <a:rPr lang="es-ES" sz="1800" b="0" i="0" kern="1200" dirty="0">
                          <a:solidFill>
                            <a:schemeClr val="dk1"/>
                          </a:solidFill>
                          <a:effectLst/>
                          <a:latin typeface="+mn-lt"/>
                          <a:ea typeface="+mn-ea"/>
                          <a:cs typeface="+mn-cs"/>
                        </a:rPr>
                        <a:t>.</a:t>
                      </a:r>
                    </a:p>
                  </a:txBody>
                  <a:tcPr marL="30490" marR="30490" marT="0" marB="0"/>
                </a:tc>
                <a:extLst>
                  <a:ext uri="{0D108BD9-81ED-4DB2-BD59-A6C34878D82A}">
                    <a16:rowId xmlns:a16="http://schemas.microsoft.com/office/drawing/2014/main" val="2652687319"/>
                  </a:ext>
                </a:extLst>
              </a:tr>
              <a:tr h="800752">
                <a:tc>
                  <a:txBody>
                    <a:bodyPr/>
                    <a:lstStyle/>
                    <a:p>
                      <a:pPr algn="just"/>
                      <a:r>
                        <a:rPr lang="en-US" sz="1200">
                          <a:effectLst/>
                        </a:rPr>
                        <a:t>FLUJO ALTERNATIVO</a:t>
                      </a:r>
                      <a:endParaRPr lang="es-CO" sz="1200">
                        <a:effectLst/>
                        <a:latin typeface="Times New Roman" panose="02020603050405020304" pitchFamily="18" charset="0"/>
                        <a:ea typeface="Times New Roman" panose="02020603050405020304" pitchFamily="18" charset="0"/>
                      </a:endParaRPr>
                    </a:p>
                  </a:txBody>
                  <a:tcPr marL="30490" marR="30490" marT="0" marB="0" anchor="ctr"/>
                </a:tc>
                <a:tc>
                  <a:txBody>
                    <a:bodyPr/>
                    <a:lstStyle/>
                    <a:p>
                      <a:r>
                        <a:rPr lang="es-CO" sz="1200" dirty="0">
                          <a:effectLst/>
                        </a:rPr>
                        <a:t>F1. Pago fallido:</a:t>
                      </a:r>
                    </a:p>
                    <a:p>
                      <a:pPr marL="342900" lvl="0" indent="-342900" algn="just">
                        <a:buFont typeface="Arial" panose="020B0604020202020204" pitchFamily="34" charset="0"/>
                        <a:buChar char="•"/>
                        <a:tabLst>
                          <a:tab pos="457200" algn="l"/>
                        </a:tabLst>
                      </a:pPr>
                      <a:r>
                        <a:rPr lang="es-CO" sz="1200" dirty="0">
                          <a:effectLst/>
                        </a:rPr>
                        <a:t>Si los datos del medio de pago del usuario son incorrectos no se</a:t>
                      </a:r>
                    </a:p>
                    <a:p>
                      <a:pPr marL="0" lvl="0" indent="0" algn="just">
                        <a:buFont typeface="Arial" panose="020B0604020202020204" pitchFamily="34" charset="0"/>
                        <a:buNone/>
                        <a:tabLst>
                          <a:tab pos="457200" algn="l"/>
                        </a:tabLst>
                      </a:pPr>
                      <a:r>
                        <a:rPr lang="es-CO" sz="1200" dirty="0">
                          <a:effectLst/>
                        </a:rPr>
                        <a:t>puede procesar el pago.</a:t>
                      </a:r>
                    </a:p>
                    <a:p>
                      <a:pPr marL="342900" lvl="0" indent="-342900" algn="just">
                        <a:buFont typeface="Arial" panose="020B0604020202020204" pitchFamily="34" charset="0"/>
                        <a:buChar char="•"/>
                        <a:tabLst>
                          <a:tab pos="457200" algn="l"/>
                        </a:tabLst>
                      </a:pPr>
                      <a:r>
                        <a:rPr lang="es-CO" sz="1200" dirty="0">
                          <a:effectLst/>
                        </a:rPr>
                        <a:t>El usuario corrige los errores y reintenta realizar el pago.</a:t>
                      </a:r>
                    </a:p>
                  </a:txBody>
                  <a:tcPr marL="30490" marR="30490" marT="0" marB="0" anchor="ctr"/>
                </a:tc>
                <a:extLst>
                  <a:ext uri="{0D108BD9-81ED-4DB2-BD59-A6C34878D82A}">
                    <a16:rowId xmlns:a16="http://schemas.microsoft.com/office/drawing/2014/main" val="525170135"/>
                  </a:ext>
                </a:extLst>
              </a:tr>
              <a:tr h="960903">
                <a:tc>
                  <a:txBody>
                    <a:bodyPr/>
                    <a:lstStyle/>
                    <a:p>
                      <a:pPr algn="just"/>
                      <a:r>
                        <a:rPr lang="en-US" sz="1200">
                          <a:effectLst/>
                        </a:rPr>
                        <a:t>EXCEPCIONES</a:t>
                      </a:r>
                      <a:endParaRPr lang="es-CO" sz="1200">
                        <a:effectLst/>
                        <a:latin typeface="Times New Roman" panose="02020603050405020304" pitchFamily="18" charset="0"/>
                        <a:ea typeface="Times New Roman" panose="02020603050405020304" pitchFamily="18" charset="0"/>
                      </a:endParaRPr>
                    </a:p>
                  </a:txBody>
                  <a:tcPr marL="30490" marR="30490" marT="0" marB="0" anchor="ctr"/>
                </a:tc>
                <a:tc>
                  <a:txBody>
                    <a:bodyPr/>
                    <a:lstStyle/>
                    <a:p>
                      <a:r>
                        <a:rPr lang="es-CO" sz="1200" dirty="0">
                          <a:effectLst/>
                        </a:rPr>
                        <a:t>E1. Error de Conexión a la Base de Datos:</a:t>
                      </a:r>
                    </a:p>
                    <a:p>
                      <a:pPr marL="342900" lvl="0" indent="-342900">
                        <a:buSzPts val="1000"/>
                        <a:buFont typeface="Symbol" panose="05050102010706020507" pitchFamily="18" charset="2"/>
                        <a:buChar char=""/>
                        <a:tabLst>
                          <a:tab pos="457200" algn="l"/>
                        </a:tabLst>
                      </a:pPr>
                      <a:r>
                        <a:rPr lang="es-CO" sz="1200" dirty="0">
                          <a:effectLst/>
                        </a:rPr>
                        <a:t>Condición: Durante la operación de guardado, el sistema no puede conectarse a la base de datos.</a:t>
                      </a:r>
                    </a:p>
                    <a:p>
                      <a:pPr marL="342900" lvl="0" indent="-342900">
                        <a:buSzPts val="1000"/>
                        <a:buFont typeface="Symbol" panose="05050102010706020507" pitchFamily="18" charset="2"/>
                        <a:buChar char=""/>
                        <a:tabLst>
                          <a:tab pos="457200" algn="l"/>
                        </a:tabLst>
                      </a:pPr>
                      <a:r>
                        <a:rPr lang="es-CO" sz="1200" dirty="0">
                          <a:effectLst/>
                        </a:rPr>
                        <a:t>Respuesta del Sistema: El sistema muestra un mensaje de error indicando que hay un problema de conexión con la base de datos.</a:t>
                      </a:r>
                    </a:p>
                  </a:txBody>
                  <a:tcPr marL="30490" marR="30490" marT="0" marB="0" anchor="ctr"/>
                </a:tc>
                <a:extLst>
                  <a:ext uri="{0D108BD9-81ED-4DB2-BD59-A6C34878D82A}">
                    <a16:rowId xmlns:a16="http://schemas.microsoft.com/office/drawing/2014/main" val="1454672171"/>
                  </a:ext>
                </a:extLst>
              </a:tr>
              <a:tr h="320301">
                <a:tc>
                  <a:txBody>
                    <a:bodyPr/>
                    <a:lstStyle/>
                    <a:p>
                      <a:pPr algn="l"/>
                      <a:r>
                        <a:rPr lang="es-CO" sz="1200" dirty="0">
                          <a:effectLst/>
                        </a:rPr>
                        <a:t>PRIORIDAD</a:t>
                      </a:r>
                      <a:endParaRPr lang="es-CO" sz="1200" dirty="0">
                        <a:effectLst/>
                        <a:latin typeface="Times New Roman" panose="02020603050405020304" pitchFamily="18" charset="0"/>
                        <a:ea typeface="Times New Roman" panose="02020603050405020304" pitchFamily="18" charset="0"/>
                      </a:endParaRPr>
                    </a:p>
                  </a:txBody>
                  <a:tcPr marL="30490" marR="30490" marT="0" marB="0" anchor="ctr"/>
                </a:tc>
                <a:tc>
                  <a:txBody>
                    <a:bodyPr/>
                    <a:lstStyle/>
                    <a:p>
                      <a:r>
                        <a:rPr lang="es-CO" sz="1200" dirty="0">
                          <a:effectLst/>
                        </a:rPr>
                        <a:t>Alta</a:t>
                      </a:r>
                      <a:endParaRPr lang="es-CO" sz="1200" dirty="0">
                        <a:effectLst/>
                        <a:latin typeface="Times New Roman" panose="02020603050405020304" pitchFamily="18" charset="0"/>
                        <a:ea typeface="Times New Roman" panose="02020603050405020304" pitchFamily="18" charset="0"/>
                      </a:endParaRPr>
                    </a:p>
                  </a:txBody>
                  <a:tcPr marL="30490" marR="30490" marT="0" marB="0" anchor="ctr"/>
                </a:tc>
                <a:extLst>
                  <a:ext uri="{0D108BD9-81ED-4DB2-BD59-A6C34878D82A}">
                    <a16:rowId xmlns:a16="http://schemas.microsoft.com/office/drawing/2014/main" val="1738832701"/>
                  </a:ext>
                </a:extLst>
              </a:tr>
              <a:tr h="279235">
                <a:tc>
                  <a:txBody>
                    <a:bodyPr/>
                    <a:lstStyle/>
                    <a:p>
                      <a:pPr algn="just"/>
                      <a:r>
                        <a:rPr lang="es-CO" sz="1200" dirty="0">
                          <a:effectLst/>
                        </a:rPr>
                        <a:t>FRECUENCIA DE USO</a:t>
                      </a:r>
                    </a:p>
                  </a:txBody>
                  <a:tcPr marL="30490" marR="30490" marT="0" marB="0" anchor="ctr"/>
                </a:tc>
                <a:tc>
                  <a:txBody>
                    <a:bodyPr/>
                    <a:lstStyle/>
                    <a:p>
                      <a:pPr algn="just"/>
                      <a:r>
                        <a:rPr lang="en-US" sz="1200" dirty="0">
                          <a:effectLst/>
                        </a:rPr>
                        <a:t>Diario</a:t>
                      </a:r>
                      <a:endParaRPr lang="es-CO" sz="1200" dirty="0">
                        <a:effectLst/>
                        <a:latin typeface="Times New Roman" panose="02020603050405020304" pitchFamily="18" charset="0"/>
                        <a:ea typeface="Times New Roman" panose="02020603050405020304" pitchFamily="18" charset="0"/>
                      </a:endParaRPr>
                    </a:p>
                  </a:txBody>
                  <a:tcPr marL="30490" marR="30490" marT="0" marB="0" anchor="ctr"/>
                </a:tc>
                <a:extLst>
                  <a:ext uri="{0D108BD9-81ED-4DB2-BD59-A6C34878D82A}">
                    <a16:rowId xmlns:a16="http://schemas.microsoft.com/office/drawing/2014/main" val="2528080295"/>
                  </a:ext>
                </a:extLst>
              </a:tr>
            </a:tbl>
          </a:graphicData>
        </a:graphic>
      </p:graphicFrame>
      <p:pic>
        <p:nvPicPr>
          <p:cNvPr id="6" name="Picture 5">
            <a:extLst>
              <a:ext uri="{FF2B5EF4-FFF2-40B4-BE49-F238E27FC236}">
                <a16:creationId xmlns:a16="http://schemas.microsoft.com/office/drawing/2014/main" id="{44D5D45C-B216-7A42-8270-808CAC655B60}"/>
              </a:ext>
            </a:extLst>
          </p:cNvPr>
          <p:cNvPicPr>
            <a:picLocks noChangeAspect="1"/>
          </p:cNvPicPr>
          <p:nvPr/>
        </p:nvPicPr>
        <p:blipFill rotWithShape="1">
          <a:blip r:embed="rId3"/>
          <a:srcRect l="8690" r="3332"/>
          <a:stretch/>
        </p:blipFill>
        <p:spPr>
          <a:xfrm>
            <a:off x="6829711" y="2062411"/>
            <a:ext cx="5136785" cy="3976151"/>
          </a:xfrm>
          <a:prstGeom prst="rect">
            <a:avLst/>
          </a:prstGeom>
        </p:spPr>
      </p:pic>
    </p:spTree>
    <p:extLst>
      <p:ext uri="{BB962C8B-B14F-4D97-AF65-F5344CB8AC3E}">
        <p14:creationId xmlns:p14="http://schemas.microsoft.com/office/powerpoint/2010/main" val="3094983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226259"/>
            <a:ext cx="10569573"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pPr>
            <a:r>
              <a:rPr lang="es-ES" sz="1800" b="1" dirty="0">
                <a:solidFill>
                  <a:schemeClr val="bg1"/>
                </a:solidFill>
                <a:latin typeface="Work Sans Light" pitchFamily="2" charset="77"/>
              </a:rPr>
              <a:t>2. Evidencia GA2-220501093-AA1-EV02: elaboración de diagramas y plantillas para casos de uso del proyecto.</a:t>
            </a:r>
          </a:p>
          <a:p>
            <a:pPr algn="just">
              <a:lnSpc>
                <a:spcPct val="150000"/>
              </a:lnSpc>
            </a:pPr>
            <a:endParaRPr lang="es-ES" sz="1800" b="1" dirty="0">
              <a:solidFill>
                <a:schemeClr val="bg1"/>
              </a:solidFill>
              <a:latin typeface="Work Sans Light" pitchFamily="2" charset="77"/>
            </a:endParaRPr>
          </a:p>
        </p:txBody>
      </p:sp>
      <p:sp>
        <p:nvSpPr>
          <p:cNvPr id="2" name="CuadroTexto 1">
            <a:extLst>
              <a:ext uri="{FF2B5EF4-FFF2-40B4-BE49-F238E27FC236}">
                <a16:creationId xmlns:a16="http://schemas.microsoft.com/office/drawing/2014/main" id="{05C91B34-A9AF-EE63-68C6-548DAAE8E80E}"/>
              </a:ext>
            </a:extLst>
          </p:cNvPr>
          <p:cNvSpPr txBox="1"/>
          <p:nvPr/>
        </p:nvSpPr>
        <p:spPr>
          <a:xfrm>
            <a:off x="456236" y="1767004"/>
            <a:ext cx="11192425" cy="4601003"/>
          </a:xfrm>
          <a:prstGeom prst="rect">
            <a:avLst/>
          </a:prstGeom>
          <a:noFill/>
        </p:spPr>
        <p:txBody>
          <a:bodyPr wrap="square">
            <a:spAutoFit/>
          </a:bodyPr>
          <a:lstStyle/>
          <a:p>
            <a:pPr algn="just">
              <a:lnSpc>
                <a:spcPct val="150000"/>
              </a:lnSpc>
            </a:pPr>
            <a:r>
              <a:rPr lang="es-ES" sz="1500" dirty="0">
                <a:latin typeface="Work Sans Light" pitchFamily="2" charset="77"/>
              </a:rPr>
              <a:t>Con base en el estudio de la evidencia anterior acerca de UML, se pretende construir los diagramas que aplican a los casos de uso, bajo un formato estándar de fácil nomenclatura y de reconocimiento, que permita llevar un control ordenado de la evidencia, registrar la evolución, responsables y trazabilidad de esos documentos de casos de uso</a:t>
            </a:r>
            <a:r>
              <a:rPr lang="es-ES" sz="1600" dirty="0"/>
              <a:t>.</a:t>
            </a:r>
            <a:endParaRPr lang="es-ES" sz="1500" dirty="0">
              <a:latin typeface="Work Sans Light" pitchFamily="2" charset="77"/>
            </a:endParaRPr>
          </a:p>
          <a:p>
            <a:pPr algn="just">
              <a:lnSpc>
                <a:spcPct val="150000"/>
              </a:lnSpc>
            </a:pPr>
            <a:endParaRPr lang="es-ES" sz="1500" dirty="0">
              <a:latin typeface="Work Sans Light" pitchFamily="2" charset="77"/>
            </a:endParaRPr>
          </a:p>
          <a:p>
            <a:pPr algn="just">
              <a:lnSpc>
                <a:spcPct val="150000"/>
              </a:lnSpc>
            </a:pPr>
            <a:r>
              <a:rPr lang="es-ES" sz="1500" b="1" dirty="0">
                <a:latin typeface="Work Sans Light" pitchFamily="2" charset="77"/>
              </a:rPr>
              <a:t>Elementos a tener en cuenta: </a:t>
            </a:r>
          </a:p>
          <a:p>
            <a:pPr algn="just">
              <a:lnSpc>
                <a:spcPct val="150000"/>
              </a:lnSpc>
            </a:pPr>
            <a:r>
              <a:rPr lang="es-ES" sz="1600" dirty="0"/>
              <a:t>✔ </a:t>
            </a:r>
            <a:r>
              <a:rPr lang="es-ES" sz="1500" dirty="0">
                <a:latin typeface="Work Sans Light" pitchFamily="2" charset="77"/>
              </a:rPr>
              <a:t>Estudiar detenidamente los conceptos y características definidas en el componente formativo. </a:t>
            </a:r>
          </a:p>
          <a:p>
            <a:pPr algn="just">
              <a:lnSpc>
                <a:spcPct val="150000"/>
              </a:lnSpc>
            </a:pPr>
            <a:r>
              <a:rPr lang="es-ES" sz="1500" dirty="0">
                <a:latin typeface="Work Sans Light" pitchFamily="2" charset="77"/>
              </a:rPr>
              <a:t>✔ Revisar el video sugerido como material complementario del componente formativo. </a:t>
            </a:r>
          </a:p>
          <a:p>
            <a:pPr algn="just">
              <a:lnSpc>
                <a:spcPct val="150000"/>
              </a:lnSpc>
            </a:pPr>
            <a:r>
              <a:rPr lang="es-ES" sz="1500" dirty="0">
                <a:latin typeface="Work Sans Light" pitchFamily="2" charset="77"/>
              </a:rPr>
              <a:t>✔ Revisar cómo se construye el documento de casos de uso de una funcionalidad de los sistemas. </a:t>
            </a:r>
          </a:p>
          <a:p>
            <a:pPr algn="just">
              <a:lnSpc>
                <a:spcPct val="150000"/>
              </a:lnSpc>
            </a:pPr>
            <a:r>
              <a:rPr lang="es-ES" sz="1500" dirty="0">
                <a:latin typeface="Work Sans Light" pitchFamily="2" charset="77"/>
              </a:rPr>
              <a:t>✔ Tener presentes los requisitos del software. </a:t>
            </a:r>
          </a:p>
          <a:p>
            <a:pPr algn="just">
              <a:lnSpc>
                <a:spcPct val="150000"/>
              </a:lnSpc>
            </a:pPr>
            <a:r>
              <a:rPr lang="es-ES" sz="1500" dirty="0">
                <a:latin typeface="Work Sans Light" pitchFamily="2" charset="77"/>
              </a:rPr>
              <a:t>✔ Indicar los tipos de diagramas que existen para modelar, con base en los requisitos del software. </a:t>
            </a:r>
          </a:p>
          <a:p>
            <a:pPr algn="just">
              <a:lnSpc>
                <a:spcPct val="150000"/>
              </a:lnSpc>
            </a:pPr>
            <a:r>
              <a:rPr lang="es-ES" sz="1500" dirty="0">
                <a:latin typeface="Work Sans Light" pitchFamily="2" charset="77"/>
              </a:rPr>
              <a:t>✔ Diagramar con UML los artefactos del sistema. </a:t>
            </a:r>
          </a:p>
          <a:p>
            <a:pPr algn="just">
              <a:lnSpc>
                <a:spcPct val="150000"/>
              </a:lnSpc>
            </a:pPr>
            <a:r>
              <a:rPr lang="es-ES" sz="1500" dirty="0">
                <a:latin typeface="Work Sans Light" pitchFamily="2" charset="77"/>
              </a:rPr>
              <a:t>✔ Manejar herramientas de software para apoyar la elaboración de los diagramas. </a:t>
            </a:r>
          </a:p>
          <a:p>
            <a:pPr algn="just">
              <a:lnSpc>
                <a:spcPct val="150000"/>
              </a:lnSpc>
            </a:pPr>
            <a:r>
              <a:rPr lang="es-ES" sz="1500" dirty="0">
                <a:latin typeface="Work Sans Light" pitchFamily="2" charset="77"/>
              </a:rPr>
              <a:t>✔ Elaborar documentos plantilla de casos de uso con base en estándares de documentación. </a:t>
            </a:r>
          </a:p>
        </p:txBody>
      </p:sp>
    </p:spTree>
    <p:extLst>
      <p:ext uri="{BB962C8B-B14F-4D97-AF65-F5344CB8AC3E}">
        <p14:creationId xmlns:p14="http://schemas.microsoft.com/office/powerpoint/2010/main" val="30949679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20905</TotalTime>
  <Words>2002</Words>
  <Application>Microsoft Office PowerPoint</Application>
  <PresentationFormat>Widescreen</PresentationFormat>
  <Paragraphs>160</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Calibri Light</vt:lpstr>
      <vt:lpstr>Symbol</vt:lpstr>
      <vt:lpstr>Times New Roman</vt:lpstr>
      <vt:lpstr>Work Sans</vt:lpstr>
      <vt:lpstr>WORK SANS BOLD ROMAN</vt:lpstr>
      <vt:lpstr>WORK SANS BOLD ROMAN</vt:lpstr>
      <vt:lpstr>Work Sans Light</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lastModifiedBy>Tatiana Forero</cp:lastModifiedBy>
  <cp:revision>445</cp:revision>
  <dcterms:created xsi:type="dcterms:W3CDTF">2020-10-01T23:51:28Z</dcterms:created>
  <dcterms:modified xsi:type="dcterms:W3CDTF">2025-09-17T15:48:47Z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