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0801350" cy="6229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810" y="-342"/>
      </p:cViewPr>
      <p:guideLst>
        <p:guide orient="horz" pos="196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 dirty="0" smtClean="0"/>
              <a:t>Implementation Time(Month)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Implementation Time(Month)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TMS-C</c:v>
                </c:pt>
                <c:pt idx="1">
                  <c:v>TMS-OV (Lao)</c:v>
                </c:pt>
                <c:pt idx="2">
                  <c:v>TMS-OV (Indo)</c:v>
                </c:pt>
                <c:pt idx="3">
                  <c:v>TMS-OV (Myanmar)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251456"/>
        <c:axId val="71252992"/>
      </c:barChart>
      <c:catAx>
        <c:axId val="71251456"/>
        <c:scaling>
          <c:orientation val="minMax"/>
        </c:scaling>
        <c:delete val="0"/>
        <c:axPos val="b"/>
        <c:majorTickMark val="out"/>
        <c:minorTickMark val="none"/>
        <c:tickLblPos val="nextTo"/>
        <c:crossAx val="71252992"/>
        <c:crosses val="autoZero"/>
        <c:auto val="1"/>
        <c:lblAlgn val="ctr"/>
        <c:lblOffset val="100"/>
        <c:noMultiLvlLbl val="0"/>
      </c:catAx>
      <c:valAx>
        <c:axId val="71252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251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Implementation Fee( MTHB)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MTHB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TMS-C</c:v>
                </c:pt>
                <c:pt idx="1">
                  <c:v>TMS-OV(Lao)</c:v>
                </c:pt>
                <c:pt idx="2">
                  <c:v>TMS-OV(Indo)</c:v>
                </c:pt>
                <c:pt idx="3">
                  <c:v>TMS-OV(Myanmar)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282048"/>
        <c:axId val="71292032"/>
      </c:barChart>
      <c:catAx>
        <c:axId val="71282048"/>
        <c:scaling>
          <c:orientation val="minMax"/>
        </c:scaling>
        <c:delete val="0"/>
        <c:axPos val="b"/>
        <c:majorTickMark val="out"/>
        <c:minorTickMark val="none"/>
        <c:tickLblPos val="nextTo"/>
        <c:crossAx val="71292032"/>
        <c:crosses val="autoZero"/>
        <c:auto val="1"/>
        <c:lblAlgn val="ctr"/>
        <c:lblOffset val="100"/>
        <c:noMultiLvlLbl val="0"/>
      </c:catAx>
      <c:valAx>
        <c:axId val="71292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282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1935137"/>
            <a:ext cx="9181148" cy="1335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4" y="3529965"/>
            <a:ext cx="7560945" cy="15919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23E3-0097-4EC1-A99E-CE79CF316328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B868-D61C-4CB4-A860-8D25A6B8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1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23E3-0097-4EC1-A99E-CE79CF316328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B868-D61C-4CB4-A860-8D25A6B8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249463"/>
            <a:ext cx="2430304" cy="53151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8" y="249463"/>
            <a:ext cx="7110889" cy="53151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23E3-0097-4EC1-A99E-CE79CF316328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B868-D61C-4CB4-A860-8D25A6B8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23E3-0097-4EC1-A99E-CE79CF316328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B868-D61C-4CB4-A860-8D25A6B8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4002935"/>
            <a:ext cx="9181148" cy="12372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2640264"/>
            <a:ext cx="9181148" cy="13626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23E3-0097-4EC1-A99E-CE79CF316328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B868-D61C-4CB4-A860-8D25A6B8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1453516"/>
            <a:ext cx="4770596" cy="41110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453516"/>
            <a:ext cx="4770596" cy="41110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23E3-0097-4EC1-A99E-CE79CF316328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B868-D61C-4CB4-A860-8D25A6B8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7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394394"/>
            <a:ext cx="4772472" cy="5811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1975511"/>
            <a:ext cx="4772472" cy="35890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7" y="1394394"/>
            <a:ext cx="4774347" cy="5811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7" y="1975511"/>
            <a:ext cx="4774347" cy="35890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23E3-0097-4EC1-A99E-CE79CF316328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B868-D61C-4CB4-A860-8D25A6B8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7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23E3-0097-4EC1-A99E-CE79CF316328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B868-D61C-4CB4-A860-8D25A6B8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8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23E3-0097-4EC1-A99E-CE79CF316328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B868-D61C-4CB4-A860-8D25A6B8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48020"/>
            <a:ext cx="3553570" cy="10555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248022"/>
            <a:ext cx="6038255" cy="53165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303551"/>
            <a:ext cx="3553570" cy="4261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23E3-0097-4EC1-A99E-CE79CF316328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B868-D61C-4CB4-A860-8D25A6B8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4360545"/>
            <a:ext cx="6480810" cy="5147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556604"/>
            <a:ext cx="6480810" cy="3737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4875332"/>
            <a:ext cx="6480810" cy="7310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23E3-0097-4EC1-A99E-CE79CF316328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B868-D61C-4CB4-A860-8D25A6B8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9" y="249463"/>
            <a:ext cx="9721215" cy="103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9" y="1453516"/>
            <a:ext cx="9721215" cy="4111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5773685"/>
            <a:ext cx="2520315" cy="331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23E3-0097-4EC1-A99E-CE79CF316328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5773685"/>
            <a:ext cx="3420428" cy="331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9" y="5773685"/>
            <a:ext cx="2520315" cy="331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B868-D61C-4CB4-A860-8D25A6B8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msmyanmar.com/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://www.tmsindo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mslao.com/" TargetMode="External"/><Relationship Id="rId5" Type="http://schemas.openxmlformats.org/officeDocument/2006/relationships/hyperlink" Target="http://www.tmscb.com/" TargetMode="External"/><Relationship Id="rId4" Type="http://schemas.openxmlformats.org/officeDocument/2006/relationships/hyperlink" Target="http://www.tmsvn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318" y="171348"/>
            <a:ext cx="2296605" cy="915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57043" y="171348"/>
            <a:ext cx="3317319" cy="915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In-house Development/Outsourcing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886116" y="465681"/>
            <a:ext cx="595416" cy="32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446501" y="465681"/>
            <a:ext cx="595416" cy="32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74170"/>
              </p:ext>
            </p:extLst>
          </p:nvPr>
        </p:nvGraphicFramePr>
        <p:xfrm>
          <a:off x="552288" y="1544901"/>
          <a:ext cx="9696777" cy="3031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259"/>
                <a:gridCol w="3232259"/>
                <a:gridCol w="3232259"/>
              </a:tblGrid>
              <a:tr h="3368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Check-point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In-house Development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Outsourcing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Project Budget</a:t>
                      </a:r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Low</a:t>
                      </a:r>
                      <a:r>
                        <a:rPr lang="en-US" sz="1300" baseline="0" dirty="0" smtClean="0"/>
                        <a:t> budget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Medium-High Budget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Time</a:t>
                      </a:r>
                      <a:r>
                        <a:rPr lang="en-US" sz="1300" baseline="0" dirty="0" smtClean="0"/>
                        <a:t> Competitiveness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Short time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Short-Long</a:t>
                      </a:r>
                      <a:r>
                        <a:rPr lang="en-US" sz="1300" baseline="0" dirty="0" smtClean="0"/>
                        <a:t> time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Price</a:t>
                      </a:r>
                      <a:r>
                        <a:rPr lang="en-US" sz="1300" baseline="0" dirty="0" smtClean="0"/>
                        <a:t> Competitiveness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Low Price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Medium-High</a:t>
                      </a:r>
                      <a:r>
                        <a:rPr lang="en-US" sz="1300" baseline="0" dirty="0" smtClean="0"/>
                        <a:t> Price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Project Complexity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High complexity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Low-High</a:t>
                      </a:r>
                      <a:r>
                        <a:rPr lang="en-US" sz="1300" baseline="0" dirty="0" smtClean="0"/>
                        <a:t> Complexity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Project Flexibility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High flexibility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Low-Medium Flexibility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Market</a:t>
                      </a:r>
                      <a:r>
                        <a:rPr lang="en-US" sz="1300" baseline="0" dirty="0" smtClean="0"/>
                        <a:t> Competiveness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High</a:t>
                      </a:r>
                      <a:r>
                        <a:rPr lang="en-US" sz="1300" baseline="0" dirty="0" smtClean="0"/>
                        <a:t> competitive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Low-High</a:t>
                      </a:r>
                      <a:r>
                        <a:rPr lang="en-US" sz="1300" baseline="0" dirty="0" smtClean="0"/>
                        <a:t> Competitive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Project</a:t>
                      </a:r>
                      <a:r>
                        <a:rPr lang="en-US" sz="1300" baseline="0" dirty="0" smtClean="0"/>
                        <a:t> Management 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High</a:t>
                      </a:r>
                      <a:r>
                        <a:rPr lang="en-US" sz="1300" baseline="0" dirty="0" smtClean="0"/>
                        <a:t> project Management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Low</a:t>
                      </a:r>
                      <a:r>
                        <a:rPr lang="en-US" sz="1300" baseline="0" dirty="0" smtClean="0"/>
                        <a:t> project management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Risk</a:t>
                      </a:r>
                      <a:r>
                        <a:rPr lang="en-US" sz="1300" baseline="0" dirty="0" smtClean="0"/>
                        <a:t> Management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High risk Management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Low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risk</a:t>
                      </a:r>
                      <a:r>
                        <a:rPr lang="en-US" sz="1300" baseline="0" dirty="0" smtClean="0"/>
                        <a:t> Management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84547" y="188712"/>
            <a:ext cx="2296605" cy="915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 Method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85457"/>
              </p:ext>
            </p:extLst>
          </p:nvPr>
        </p:nvGraphicFramePr>
        <p:xfrm>
          <a:off x="467228" y="563792"/>
          <a:ext cx="9356539" cy="3681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355"/>
                <a:gridCol w="2484036"/>
                <a:gridCol w="2732440"/>
                <a:gridCol w="2900708"/>
              </a:tblGrid>
              <a:tr h="30937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Project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View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Detail</a:t>
                      </a:r>
                      <a:endParaRPr lang="en-US" sz="1300" b="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Selected option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TMS-OV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Project</a:t>
                      </a:r>
                      <a:r>
                        <a:rPr lang="en-US" sz="1300" baseline="0" dirty="0" smtClean="0"/>
                        <a:t> Budget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Low budget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In-house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Time</a:t>
                      </a:r>
                      <a:r>
                        <a:rPr lang="en-US" sz="1300" baseline="0" dirty="0" smtClean="0"/>
                        <a:t> Competitiveness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Short</a:t>
                      </a:r>
                      <a:r>
                        <a:rPr lang="en-US" sz="1300" baseline="0" dirty="0" smtClean="0"/>
                        <a:t> Timeline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In-house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Price Competitiveness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Low Price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In-house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Project Complexity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High Complexity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In-house/outsourcing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Project Flexibility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High</a:t>
                      </a:r>
                      <a:r>
                        <a:rPr lang="en-US" sz="1300" baseline="0" dirty="0" smtClean="0"/>
                        <a:t> Flexibility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In-house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High</a:t>
                      </a:r>
                      <a:r>
                        <a:rPr lang="en-US" sz="1300" baseline="0" dirty="0" smtClean="0"/>
                        <a:t> Competitive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In-house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Project Management</a:t>
                      </a:r>
                      <a:r>
                        <a:rPr lang="en-US" sz="1300" baseline="0" dirty="0" smtClean="0"/>
                        <a:t> 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High Project Management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Outsourcing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33684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Risk Management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High Risk</a:t>
                      </a:r>
                      <a:r>
                        <a:rPr lang="en-US" sz="1300" baseline="0" dirty="0" smtClean="0"/>
                        <a:t> Management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Outsourcing</a:t>
                      </a:r>
                      <a:endParaRPr lang="en-US" sz="1300" dirty="0"/>
                    </a:p>
                  </a:txBody>
                  <a:tcPr marL="108013" marR="108013" marT="41529" marB="41529"/>
                </a:tc>
              </a:tr>
              <a:tr h="664464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rgbClr val="FF0000"/>
                          </a:solidFill>
                        </a:rPr>
                        <a:t>Total Score :</a:t>
                      </a:r>
                      <a:r>
                        <a:rPr lang="en-US" sz="1300" baseline="0" dirty="0" smtClean="0">
                          <a:solidFill>
                            <a:srgbClr val="FF0000"/>
                          </a:solidFill>
                        </a:rPr>
                        <a:t> In-house (6) – Outsourcing (3)</a:t>
                      </a:r>
                      <a:endParaRPr lang="en-US" sz="13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300" dirty="0"/>
                    </a:p>
                  </a:txBody>
                  <a:tcPr marL="108013" marR="108013" marT="41529" marB="41529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933" y="29321"/>
            <a:ext cx="218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3" y="4684451"/>
            <a:ext cx="9696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 : In-house development is chosen but we have to manage the project very carefully and take the risk by taking good risk management to an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36363"/>
              </p:ext>
            </p:extLst>
          </p:nvPr>
        </p:nvGraphicFramePr>
        <p:xfrm>
          <a:off x="216097" y="90339"/>
          <a:ext cx="10327750" cy="554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550"/>
                <a:gridCol w="2065550"/>
                <a:gridCol w="2065550"/>
                <a:gridCol w="2065550"/>
                <a:gridCol w="2065550"/>
              </a:tblGrid>
              <a:tr h="341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Selected Function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Domestic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Import/Export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Cross-Border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Warehouse (Rental</a:t>
                      </a:r>
                      <a:r>
                        <a:rPr lang="en-US" sz="1200" baseline="0" dirty="0" smtClean="0"/>
                        <a:t> Fee)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</a:tr>
              <a:tr h="5814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Truck Inbound/Outbound 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</a:tr>
              <a:tr h="3414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Order Management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</a:tr>
              <a:tr h="5814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Delivery</a:t>
                      </a:r>
                      <a:r>
                        <a:rPr lang="en-US" sz="1200" baseline="0" dirty="0" smtClean="0"/>
                        <a:t> Note Management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</a:tr>
              <a:tr h="3414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Shipment Management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</a:tr>
              <a:tr h="3414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Tender/Accept/Reject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</a:tr>
              <a:tr h="3414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GI/GR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</a:tr>
              <a:tr h="3414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AR/AP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</a:tr>
              <a:tr h="3414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LND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</a:tr>
              <a:tr h="3414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Document Return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</a:tr>
              <a:tr h="3414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GPS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</a:tr>
              <a:tr h="3414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Report</a:t>
                      </a:r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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8013" marR="108013" marT="41529" marB="415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7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80" y="1502128"/>
            <a:ext cx="897959" cy="1104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95" y="255101"/>
            <a:ext cx="897959" cy="1104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059" y="584612"/>
            <a:ext cx="1181334" cy="1042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5742" y="109301"/>
            <a:ext cx="6275432" cy="596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05889" y="109301"/>
            <a:ext cx="3080668" cy="596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5741" y="1761539"/>
            <a:ext cx="1004070" cy="3053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Web App (Lao)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876" y="177928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24782" y="189626"/>
            <a:ext cx="162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Sever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04693" y="761770"/>
            <a:ext cx="1004070" cy="785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VietnamDB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73164" y="752647"/>
            <a:ext cx="20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 (Vietnam)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61530" y="574318"/>
            <a:ext cx="1753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www.tmsvn.com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749372" y="1833742"/>
            <a:ext cx="1004070" cy="785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CBDB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9566" y="1359890"/>
            <a:ext cx="100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09254" y="1972169"/>
            <a:ext cx="21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 (Cambodia)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059" y="1690624"/>
            <a:ext cx="1181334" cy="104259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560287" y="1907277"/>
            <a:ext cx="1056669" cy="785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CambodiaDB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681755" y="2915559"/>
            <a:ext cx="1004070" cy="785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CBDB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491" y="2772441"/>
            <a:ext cx="1181334" cy="104259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8593122" y="3006196"/>
            <a:ext cx="1004070" cy="785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LaoDB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70388" y="4029200"/>
            <a:ext cx="1004070" cy="785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CBDB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073" y="3886082"/>
            <a:ext cx="1181334" cy="1042596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8681755" y="4119836"/>
            <a:ext cx="1004070" cy="785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IndonesiaDB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759619" y="5152337"/>
            <a:ext cx="1004070" cy="785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CBDB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356" y="5009219"/>
            <a:ext cx="1181334" cy="104259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8670987" y="5242974"/>
            <a:ext cx="1004070" cy="785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MyanmarDB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97036" y="1653729"/>
            <a:ext cx="1750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www.tmscb.com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280124" y="2606918"/>
            <a:ext cx="1815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www.tmslao.com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164082" y="3442117"/>
            <a:ext cx="1948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www.tmsindo.com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50" y="2726625"/>
            <a:ext cx="897959" cy="11047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49" y="3904430"/>
            <a:ext cx="897959" cy="110479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95" y="5081194"/>
            <a:ext cx="897959" cy="1104790"/>
          </a:xfrm>
          <a:prstGeom prst="rect">
            <a:avLst/>
          </a:prstGeom>
        </p:spPr>
      </p:pic>
      <p:cxnSp>
        <p:nvCxnSpPr>
          <p:cNvPr id="70" name="Elbow Connector 69"/>
          <p:cNvCxnSpPr>
            <a:endCxn id="24" idx="1"/>
          </p:cNvCxnSpPr>
          <p:nvPr/>
        </p:nvCxnSpPr>
        <p:spPr>
          <a:xfrm>
            <a:off x="1859812" y="1972168"/>
            <a:ext cx="2449442" cy="1846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" idx="0"/>
            <a:endCxn id="28" idx="1"/>
          </p:cNvCxnSpPr>
          <p:nvPr/>
        </p:nvCxnSpPr>
        <p:spPr>
          <a:xfrm rot="5400000" flipH="1" flipV="1">
            <a:off x="2353357" y="-58268"/>
            <a:ext cx="824226" cy="28153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61" idx="1"/>
          </p:cNvCxnSpPr>
          <p:nvPr/>
        </p:nvCxnSpPr>
        <p:spPr>
          <a:xfrm>
            <a:off x="1859811" y="2915561"/>
            <a:ext cx="2625038" cy="3634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62" idx="1"/>
          </p:cNvCxnSpPr>
          <p:nvPr/>
        </p:nvCxnSpPr>
        <p:spPr>
          <a:xfrm>
            <a:off x="1859812" y="3701125"/>
            <a:ext cx="2625036" cy="7556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444271" y="3140604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 (Lao)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520593" y="4344881"/>
            <a:ext cx="166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 (Indo)</a:t>
            </a:r>
            <a:endParaRPr lang="en-US" dirty="0"/>
          </a:p>
        </p:txBody>
      </p:sp>
      <p:cxnSp>
        <p:nvCxnSpPr>
          <p:cNvPr id="79" name="Elbow Connector 78"/>
          <p:cNvCxnSpPr>
            <a:stCxn id="8" idx="2"/>
          </p:cNvCxnSpPr>
          <p:nvPr/>
        </p:nvCxnSpPr>
        <p:spPr>
          <a:xfrm rot="16200000" flipH="1">
            <a:off x="2617048" y="3555495"/>
            <a:ext cx="644278" cy="31628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44029" y="5468018"/>
            <a:ext cx="21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 (Myanmar)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859811" y="5152340"/>
            <a:ext cx="2395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www.tmsmyanmar.com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90" name="Straight Arrow Connector 89"/>
          <p:cNvCxnSpPr>
            <a:stCxn id="28" idx="3"/>
            <a:endCxn id="3" idx="1"/>
          </p:cNvCxnSpPr>
          <p:nvPr/>
        </p:nvCxnSpPr>
        <p:spPr>
          <a:xfrm>
            <a:off x="6207632" y="937313"/>
            <a:ext cx="2308427" cy="168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4" idx="3"/>
            <a:endCxn id="31" idx="1"/>
          </p:cNvCxnSpPr>
          <p:nvPr/>
        </p:nvCxnSpPr>
        <p:spPr>
          <a:xfrm>
            <a:off x="6498828" y="2156835"/>
            <a:ext cx="2017231" cy="55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7" idx="3"/>
            <a:endCxn id="46" idx="1"/>
          </p:cNvCxnSpPr>
          <p:nvPr/>
        </p:nvCxnSpPr>
        <p:spPr>
          <a:xfrm flipV="1">
            <a:off x="6016689" y="3293739"/>
            <a:ext cx="2487802" cy="3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8" idx="3"/>
            <a:endCxn id="49" idx="1"/>
          </p:cNvCxnSpPr>
          <p:nvPr/>
        </p:nvCxnSpPr>
        <p:spPr>
          <a:xfrm flipV="1">
            <a:off x="6185985" y="4407380"/>
            <a:ext cx="2350088" cy="122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1" idx="3"/>
            <a:endCxn id="52" idx="1"/>
          </p:cNvCxnSpPr>
          <p:nvPr/>
        </p:nvCxnSpPr>
        <p:spPr>
          <a:xfrm flipV="1">
            <a:off x="6591668" y="5530517"/>
            <a:ext cx="1990688" cy="122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4116" y="1861721"/>
            <a:ext cx="7258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91" y="1242467"/>
            <a:ext cx="6117113" cy="372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5" y="1314475"/>
            <a:ext cx="2082108" cy="10476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Elbow Connector 11"/>
          <p:cNvCxnSpPr>
            <a:stCxn id="2" idx="3"/>
            <a:endCxn id="1026" idx="1"/>
          </p:cNvCxnSpPr>
          <p:nvPr/>
        </p:nvCxnSpPr>
        <p:spPr>
          <a:xfrm>
            <a:off x="2802263" y="1838297"/>
            <a:ext cx="942228" cy="12672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35" y="3543492"/>
            <a:ext cx="2007527" cy="13097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59" idx="3"/>
            <a:endCxn id="1026" idx="1"/>
          </p:cNvCxnSpPr>
          <p:nvPr/>
        </p:nvCxnSpPr>
        <p:spPr>
          <a:xfrm flipV="1">
            <a:off x="2802262" y="3105547"/>
            <a:ext cx="942229" cy="10928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24211" y="4968627"/>
            <a:ext cx="222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NON-SCG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14815" y="2471922"/>
            <a:ext cx="222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65647"/>
              </p:ext>
            </p:extLst>
          </p:nvPr>
        </p:nvGraphicFramePr>
        <p:xfrm>
          <a:off x="539750" y="1454150"/>
          <a:ext cx="9721850" cy="4110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06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031195"/>
              </p:ext>
            </p:extLst>
          </p:nvPr>
        </p:nvGraphicFramePr>
        <p:xfrm>
          <a:off x="539750" y="1454150"/>
          <a:ext cx="9721850" cy="4110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849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184887"/>
              </p:ext>
            </p:extLst>
          </p:nvPr>
        </p:nvGraphicFramePr>
        <p:xfrm>
          <a:off x="539750" y="1454150"/>
          <a:ext cx="648123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308"/>
                <a:gridCol w="1620308"/>
                <a:gridCol w="1620308"/>
                <a:gridCol w="16203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used/Document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Amount/Day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Time used/Day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DN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Shipment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6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minutes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58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ao/powerpoint/application">
  <com.sap.ip.bi.pioneer>
    <Version>4</Version>
    <AAO_Revision>2.1.0.8486</AAO_Revision>
    <RefreshOnOpen>False</RefreshOnOpen>
    <ForcePromptOnInitialRefresh>False</ForcePromptOnInitialRefresh>
    <StorePromptsInDocument>True</StorePromptsInDocument>
    <Cleaned>False</Cleaned>
    <MergeVariables>False</MergeVariables>
    <WorkingMode>Local</WorkingMode>
    <Items/>
  </com.sap.ip.bi.pioneer>
</Application>
</file>

<file path=customXml/item2.xml><?xml version="1.0" encoding="utf-8"?>
<Application xmlns="http://www.sap.com/cof/powerpoint/application">
  <Version>2</Version>
  <Revision>2.1.0.8486</Revision>
</Application>
</file>

<file path=customXml/itemProps1.xml><?xml version="1.0" encoding="utf-8"?>
<ds:datastoreItem xmlns:ds="http://schemas.openxmlformats.org/officeDocument/2006/customXml" ds:itemID="{164531E5-0204-4F34-999C-62B8350C03B0}">
  <ds:schemaRefs>
    <ds:schemaRef ds:uri="http://www.sap.com/cof/ao/powerpoint/application"/>
  </ds:schemaRefs>
</ds:datastoreItem>
</file>

<file path=customXml/itemProps2.xml><?xml version="1.0" encoding="utf-8"?>
<ds:datastoreItem xmlns:ds="http://schemas.openxmlformats.org/officeDocument/2006/customXml" ds:itemID="{8A7DFC4B-D60B-4BBC-A543-4788BEDDC737}">
  <ds:schemaRefs>
    <ds:schemaRef ds:uri="http://www.sap.com/cof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295</Words>
  <Application>Microsoft Office PowerPoint</Application>
  <PresentationFormat>Custom</PresentationFormat>
  <Paragraphs>152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hp</cp:lastModifiedBy>
  <cp:revision>28</cp:revision>
  <dcterms:created xsi:type="dcterms:W3CDTF">2016-07-25T03:01:38Z</dcterms:created>
  <dcterms:modified xsi:type="dcterms:W3CDTF">2016-08-01T01:43:30Z</dcterms:modified>
</cp:coreProperties>
</file>