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account" initials="Ga" lastIdx="0" clrIdx="0">
    <p:extLst>
      <p:ext uri="{19B8F6BF-5375-455C-9EA6-DF929625EA0E}">
        <p15:presenceInfo xmlns:p15="http://schemas.microsoft.com/office/powerpoint/2012/main" userId="Guest accoun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1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Z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a:p>
        </p:txBody>
      </p:sp>
      <p:sp>
        <p:nvSpPr>
          <p:cNvPr id="4" name="Date Placeholder 3"/>
          <p:cNvSpPr>
            <a:spLocks noGrp="1"/>
          </p:cNvSpPr>
          <p:nvPr>
            <p:ph type="dt" sz="half" idx="10"/>
          </p:nvPr>
        </p:nvSpPr>
        <p:spPr/>
        <p:txBody>
          <a:bodyPr/>
          <a:lstStyle/>
          <a:p>
            <a:fld id="{C4E98F40-7850-4DA0-BB8A-12EF1EB12E1E}" type="datetimeFigureOut">
              <a:rPr lang="en-ZA" smtClean="0"/>
              <a:t>2023/05/26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C3C0C52F-5968-4E87-8B9B-6DF8419C7022}" type="slidenum">
              <a:rPr lang="en-ZA" smtClean="0"/>
              <a:t>‹#›</a:t>
            </a:fld>
            <a:endParaRPr lang="en-ZA"/>
          </a:p>
        </p:txBody>
      </p:sp>
    </p:spTree>
    <p:extLst>
      <p:ext uri="{BB962C8B-B14F-4D97-AF65-F5344CB8AC3E}">
        <p14:creationId xmlns:p14="http://schemas.microsoft.com/office/powerpoint/2010/main" val="2900624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C4E98F40-7850-4DA0-BB8A-12EF1EB12E1E}" type="datetimeFigureOut">
              <a:rPr lang="en-ZA" smtClean="0"/>
              <a:t>2023/05/26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C3C0C52F-5968-4E87-8B9B-6DF8419C7022}" type="slidenum">
              <a:rPr lang="en-ZA" smtClean="0"/>
              <a:t>‹#›</a:t>
            </a:fld>
            <a:endParaRPr lang="en-ZA"/>
          </a:p>
        </p:txBody>
      </p:sp>
    </p:spTree>
    <p:extLst>
      <p:ext uri="{BB962C8B-B14F-4D97-AF65-F5344CB8AC3E}">
        <p14:creationId xmlns:p14="http://schemas.microsoft.com/office/powerpoint/2010/main" val="3068844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C4E98F40-7850-4DA0-BB8A-12EF1EB12E1E}" type="datetimeFigureOut">
              <a:rPr lang="en-ZA" smtClean="0"/>
              <a:t>2023/05/26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C3C0C52F-5968-4E87-8B9B-6DF8419C7022}" type="slidenum">
              <a:rPr lang="en-ZA" smtClean="0"/>
              <a:t>‹#›</a:t>
            </a:fld>
            <a:endParaRPr lang="en-ZA"/>
          </a:p>
        </p:txBody>
      </p:sp>
    </p:spTree>
    <p:extLst>
      <p:ext uri="{BB962C8B-B14F-4D97-AF65-F5344CB8AC3E}">
        <p14:creationId xmlns:p14="http://schemas.microsoft.com/office/powerpoint/2010/main" val="144470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C4E98F40-7850-4DA0-BB8A-12EF1EB12E1E}" type="datetimeFigureOut">
              <a:rPr lang="en-ZA" smtClean="0"/>
              <a:t>2023/05/26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C3C0C52F-5968-4E87-8B9B-6DF8419C7022}" type="slidenum">
              <a:rPr lang="en-ZA" smtClean="0"/>
              <a:t>‹#›</a:t>
            </a:fld>
            <a:endParaRPr lang="en-ZA"/>
          </a:p>
        </p:txBody>
      </p:sp>
    </p:spTree>
    <p:extLst>
      <p:ext uri="{BB962C8B-B14F-4D97-AF65-F5344CB8AC3E}">
        <p14:creationId xmlns:p14="http://schemas.microsoft.com/office/powerpoint/2010/main" val="1298677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Z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E98F40-7850-4DA0-BB8A-12EF1EB12E1E}" type="datetimeFigureOut">
              <a:rPr lang="en-ZA" smtClean="0"/>
              <a:t>2023/05/26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C3C0C52F-5968-4E87-8B9B-6DF8419C7022}" type="slidenum">
              <a:rPr lang="en-ZA" smtClean="0"/>
              <a:t>‹#›</a:t>
            </a:fld>
            <a:endParaRPr lang="en-ZA"/>
          </a:p>
        </p:txBody>
      </p:sp>
    </p:spTree>
    <p:extLst>
      <p:ext uri="{BB962C8B-B14F-4D97-AF65-F5344CB8AC3E}">
        <p14:creationId xmlns:p14="http://schemas.microsoft.com/office/powerpoint/2010/main" val="36180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p>
            <a:fld id="{C4E98F40-7850-4DA0-BB8A-12EF1EB12E1E}" type="datetimeFigureOut">
              <a:rPr lang="en-ZA" smtClean="0"/>
              <a:t>2023/05/26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C3C0C52F-5968-4E87-8B9B-6DF8419C7022}" type="slidenum">
              <a:rPr lang="en-ZA" smtClean="0"/>
              <a:t>‹#›</a:t>
            </a:fld>
            <a:endParaRPr lang="en-ZA"/>
          </a:p>
        </p:txBody>
      </p:sp>
    </p:spTree>
    <p:extLst>
      <p:ext uri="{BB962C8B-B14F-4D97-AF65-F5344CB8AC3E}">
        <p14:creationId xmlns:p14="http://schemas.microsoft.com/office/powerpoint/2010/main" val="3841805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Z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p>
            <a:fld id="{C4E98F40-7850-4DA0-BB8A-12EF1EB12E1E}" type="datetimeFigureOut">
              <a:rPr lang="en-ZA" smtClean="0"/>
              <a:t>2023/05/26</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C3C0C52F-5968-4E87-8B9B-6DF8419C7022}" type="slidenum">
              <a:rPr lang="en-ZA" smtClean="0"/>
              <a:t>‹#›</a:t>
            </a:fld>
            <a:endParaRPr lang="en-ZA"/>
          </a:p>
        </p:txBody>
      </p:sp>
    </p:spTree>
    <p:extLst>
      <p:ext uri="{BB962C8B-B14F-4D97-AF65-F5344CB8AC3E}">
        <p14:creationId xmlns:p14="http://schemas.microsoft.com/office/powerpoint/2010/main" val="413757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p>
            <a:fld id="{C4E98F40-7850-4DA0-BB8A-12EF1EB12E1E}" type="datetimeFigureOut">
              <a:rPr lang="en-ZA" smtClean="0"/>
              <a:t>2023/05/26</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C3C0C52F-5968-4E87-8B9B-6DF8419C7022}" type="slidenum">
              <a:rPr lang="en-ZA" smtClean="0"/>
              <a:t>‹#›</a:t>
            </a:fld>
            <a:endParaRPr lang="en-ZA"/>
          </a:p>
        </p:txBody>
      </p:sp>
    </p:spTree>
    <p:extLst>
      <p:ext uri="{BB962C8B-B14F-4D97-AF65-F5344CB8AC3E}">
        <p14:creationId xmlns:p14="http://schemas.microsoft.com/office/powerpoint/2010/main" val="4157250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E98F40-7850-4DA0-BB8A-12EF1EB12E1E}" type="datetimeFigureOut">
              <a:rPr lang="en-ZA" smtClean="0"/>
              <a:t>2023/05/26</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C3C0C52F-5968-4E87-8B9B-6DF8419C7022}" type="slidenum">
              <a:rPr lang="en-ZA" smtClean="0"/>
              <a:t>‹#›</a:t>
            </a:fld>
            <a:endParaRPr lang="en-ZA"/>
          </a:p>
        </p:txBody>
      </p:sp>
    </p:spTree>
    <p:extLst>
      <p:ext uri="{BB962C8B-B14F-4D97-AF65-F5344CB8AC3E}">
        <p14:creationId xmlns:p14="http://schemas.microsoft.com/office/powerpoint/2010/main" val="4062193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E98F40-7850-4DA0-BB8A-12EF1EB12E1E}" type="datetimeFigureOut">
              <a:rPr lang="en-ZA" smtClean="0"/>
              <a:t>2023/05/26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C3C0C52F-5968-4E87-8B9B-6DF8419C7022}" type="slidenum">
              <a:rPr lang="en-ZA" smtClean="0"/>
              <a:t>‹#›</a:t>
            </a:fld>
            <a:endParaRPr lang="en-ZA"/>
          </a:p>
        </p:txBody>
      </p:sp>
    </p:spTree>
    <p:extLst>
      <p:ext uri="{BB962C8B-B14F-4D97-AF65-F5344CB8AC3E}">
        <p14:creationId xmlns:p14="http://schemas.microsoft.com/office/powerpoint/2010/main" val="3910346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E98F40-7850-4DA0-BB8A-12EF1EB12E1E}" type="datetimeFigureOut">
              <a:rPr lang="en-ZA" smtClean="0"/>
              <a:t>2023/05/26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C3C0C52F-5968-4E87-8B9B-6DF8419C7022}" type="slidenum">
              <a:rPr lang="en-ZA" smtClean="0"/>
              <a:t>‹#›</a:t>
            </a:fld>
            <a:endParaRPr lang="en-ZA"/>
          </a:p>
        </p:txBody>
      </p:sp>
    </p:spTree>
    <p:extLst>
      <p:ext uri="{BB962C8B-B14F-4D97-AF65-F5344CB8AC3E}">
        <p14:creationId xmlns:p14="http://schemas.microsoft.com/office/powerpoint/2010/main" val="3133334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Z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E98F40-7850-4DA0-BB8A-12EF1EB12E1E}" type="datetimeFigureOut">
              <a:rPr lang="en-ZA" smtClean="0"/>
              <a:t>2023/05/26</a:t>
            </a:fld>
            <a:endParaRPr lang="en-Z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C0C52F-5968-4E87-8B9B-6DF8419C7022}" type="slidenum">
              <a:rPr lang="en-ZA" smtClean="0"/>
              <a:t>‹#›</a:t>
            </a:fld>
            <a:endParaRPr lang="en-ZA"/>
          </a:p>
        </p:txBody>
      </p:sp>
    </p:spTree>
    <p:extLst>
      <p:ext uri="{BB962C8B-B14F-4D97-AF65-F5344CB8AC3E}">
        <p14:creationId xmlns:p14="http://schemas.microsoft.com/office/powerpoint/2010/main" val="995428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b="1" dirty="0"/>
              <a:t>Foreign trade activity of the enterprises from SME sector,</a:t>
            </a:r>
            <a:r>
              <a:rPr lang="en-ZA" b="1" dirty="0"/>
              <a:t/>
            </a:r>
            <a:br>
              <a:rPr lang="en-ZA" b="1" dirty="0"/>
            </a:br>
            <a:endParaRPr lang="en-ZA" b="1" dirty="0"/>
          </a:p>
        </p:txBody>
      </p:sp>
      <p:sp>
        <p:nvSpPr>
          <p:cNvPr id="3" name="Subtitle 2"/>
          <p:cNvSpPr>
            <a:spLocks noGrp="1"/>
          </p:cNvSpPr>
          <p:nvPr>
            <p:ph type="subTitle" idx="1"/>
          </p:nvPr>
        </p:nvSpPr>
        <p:spPr>
          <a:xfrm>
            <a:off x="1678547" y="3357339"/>
            <a:ext cx="9144000" cy="1655762"/>
          </a:xfrm>
        </p:spPr>
        <p:txBody>
          <a:bodyPr/>
          <a:lstStyle/>
          <a:p>
            <a:endParaRPr lang="en-ZA" dirty="0"/>
          </a:p>
        </p:txBody>
      </p:sp>
    </p:spTree>
    <p:extLst>
      <p:ext uri="{BB962C8B-B14F-4D97-AF65-F5344CB8AC3E}">
        <p14:creationId xmlns:p14="http://schemas.microsoft.com/office/powerpoint/2010/main" val="19478593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05776" y="724829"/>
            <a:ext cx="8285356" cy="1754326"/>
          </a:xfrm>
          <a:prstGeom prst="rect">
            <a:avLst/>
          </a:prstGeom>
        </p:spPr>
        <p:txBody>
          <a:bodyPr wrap="square">
            <a:spAutoFit/>
          </a:bodyPr>
          <a:lstStyle/>
          <a:p>
            <a:r>
              <a:rPr lang="en-ZA" dirty="0" smtClean="0">
                <a:solidFill>
                  <a:srgbClr val="374151"/>
                </a:solidFill>
                <a:latin typeface="Söhne"/>
              </a:rPr>
              <a:t>Licensing and </a:t>
            </a:r>
            <a:r>
              <a:rPr lang="en-ZA" dirty="0">
                <a:solidFill>
                  <a:srgbClr val="374151"/>
                </a:solidFill>
                <a:latin typeface="Söhne"/>
              </a:rPr>
              <a:t>Franchising: Some SMEs engage in licensing or franchising arrangements, where they grant the rights to foreign entities to use their intellectual property, brand, or business model. This approach allows SMEs to expand into international markets without establishing physical operations overseas. Licensing and franchising can be a strategy to generate revenue from foreign markets and increase brand visibility.</a:t>
            </a:r>
            <a:endParaRPr lang="en-ZA" b="0" i="0" dirty="0">
              <a:solidFill>
                <a:srgbClr val="374151"/>
              </a:solidFill>
              <a:effectLst/>
              <a:latin typeface="Söhne"/>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1359" y="2837329"/>
            <a:ext cx="6658904" cy="3889338"/>
          </a:xfrm>
          <a:prstGeom prst="rect">
            <a:avLst/>
          </a:prstGeom>
        </p:spPr>
      </p:pic>
    </p:spTree>
    <p:extLst>
      <p:ext uri="{BB962C8B-B14F-4D97-AF65-F5344CB8AC3E}">
        <p14:creationId xmlns:p14="http://schemas.microsoft.com/office/powerpoint/2010/main" val="215134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657922" y="42332"/>
            <a:ext cx="10660566" cy="4632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Söhne"/>
              </a:rPr>
              <a:t>SMEs play a significant role in job creation through their engagement in foreign trade activities. Here are some ways in which SMEs contribute to employment through foreign trade: Direct Employment: SMEs that engage in foreign trade often need to expand their workforce to handle increased production, export/import operations, customer support, logistics, and other related activities. As SMEs expand their international reach and increase their trade volume, they create direct employment opportunities, hiring more workers to support their operations. Indirect Employment: SMEs involved in foreign trade often rely on a network of suppliers, service providers, and distributors to support their international operations. This creates indirect employment opportunities in the supply chain. For example, SMEs exporting goods may require raw materials or components sourced from local suppliers, leading to additional jobs in the upstream industries. Supporting Industries: Foreign trade activities of SMEs can stimulate employment in supporting industries such as transportation, logistics, packaging, and finance. These industries provide essential services required for exporting or importing goods. SMEs that engage in foreign trade often rely on these industries to facilitate their international transactions, leading to job creation in these sector’s. The next slide will show the importance of SMEs &amp; how they</a:t>
            </a:r>
            <a:r>
              <a:rPr kumimoji="0" lang="en-US" altLang="en-US" sz="1800" b="0" i="0" u="none" strike="noStrike" cap="none" normalizeH="0" dirty="0" smtClean="0">
                <a:ln>
                  <a:noFill/>
                </a:ln>
                <a:solidFill>
                  <a:srgbClr val="000000"/>
                </a:solidFill>
                <a:effectLst/>
                <a:latin typeface="Söhne"/>
              </a:rPr>
              <a:t> play a role in job creation through a diagram. </a:t>
            </a:r>
            <a:endParaRPr kumimoji="0" lang="en-US" altLang="en-US" sz="1800" b="0" i="0" u="none" strike="noStrike" cap="none" normalizeH="0" baseline="0" dirty="0" smtClean="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918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377157"/>
            <a:ext cx="65" cy="754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smtClean="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059" y="1519519"/>
            <a:ext cx="9143999" cy="5042646"/>
          </a:xfrm>
          <a:prstGeom prst="rect">
            <a:avLst/>
          </a:prstGeom>
        </p:spPr>
      </p:pic>
    </p:spTree>
    <p:extLst>
      <p:ext uri="{BB962C8B-B14F-4D97-AF65-F5344CB8AC3E}">
        <p14:creationId xmlns:p14="http://schemas.microsoft.com/office/powerpoint/2010/main" val="805229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9929" y="602067"/>
            <a:ext cx="11268635" cy="3416320"/>
          </a:xfrm>
          <a:prstGeom prst="rect">
            <a:avLst/>
          </a:prstGeom>
        </p:spPr>
        <p:txBody>
          <a:bodyPr wrap="square">
            <a:spAutoFit/>
          </a:bodyPr>
          <a:lstStyle/>
          <a:p>
            <a:r>
              <a:rPr lang="en-ZA" dirty="0">
                <a:solidFill>
                  <a:srgbClr val="374151"/>
                </a:solidFill>
                <a:latin typeface="Söhne"/>
              </a:rPr>
              <a:t>SME’s may also create employment by supporting Industries: Foreign trade activities of SMEs can stimulate employment in supporting industries such as transportation, logistics, packaging, and finance. These industries provide essential services required for exporting or importing goods. SMEs that engage in foreign trade often rely on these industries to facilitate their international transactions, leading to job creation in these </a:t>
            </a:r>
            <a:r>
              <a:rPr lang="en-ZA" dirty="0" smtClean="0">
                <a:solidFill>
                  <a:srgbClr val="374151"/>
                </a:solidFill>
                <a:latin typeface="Söhne"/>
              </a:rPr>
              <a:t>sectors. Market expansion &amp; growth: Engaging in foreign trade allows SMES to access larger markets beyond their boundaries. By tapping into international markets, SMEs can increase their sales &amp; revenue. As a result, SMEs that experience growth through foreign trade are more likely to expand their operations &amp; hire additional employees to meet the increased demand for their products or services. The diagram in the next slide illustrates how SMEs are important in job creation between 2009 to 2019.In 2009, 8.8 million people worked in the enterprise sector whilst in 2019, 10 million people worked in the enterprise sector, including 6.8 million SMEs. </a:t>
            </a:r>
            <a:endParaRPr lang="en-ZA" dirty="0"/>
          </a:p>
          <a:p>
            <a:endParaRPr lang="en-ZA" dirty="0"/>
          </a:p>
        </p:txBody>
      </p:sp>
    </p:spTree>
    <p:extLst>
      <p:ext uri="{BB962C8B-B14F-4D97-AF65-F5344CB8AC3E}">
        <p14:creationId xmlns:p14="http://schemas.microsoft.com/office/powerpoint/2010/main" val="481676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777" y="726141"/>
            <a:ext cx="7194176" cy="4585447"/>
          </a:xfrm>
          <a:prstGeom prst="rect">
            <a:avLst/>
          </a:prstGeom>
        </p:spPr>
      </p:pic>
    </p:spTree>
    <p:extLst>
      <p:ext uri="{BB962C8B-B14F-4D97-AF65-F5344CB8AC3E}">
        <p14:creationId xmlns:p14="http://schemas.microsoft.com/office/powerpoint/2010/main" val="1587695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7542" y="968188"/>
            <a:ext cx="11693998" cy="923330"/>
          </a:xfrm>
          <a:prstGeom prst="rect">
            <a:avLst/>
          </a:prstGeom>
          <a:noFill/>
        </p:spPr>
        <p:txBody>
          <a:bodyPr wrap="square" rtlCol="0">
            <a:spAutoFit/>
          </a:bodyPr>
          <a:lstStyle/>
          <a:p>
            <a:r>
              <a:rPr lang="en-ZA" dirty="0" smtClean="0"/>
              <a:t>It’s important to note that the foreign trade activity of SMEs can be influenced by factors such as trade policies, economic conditions , currency fluctuations, regulatory frameworks &amp; geopolitical considerations hence, the specific foreign trade strategies &amp; activities of SMEs can vary significantly across different industries &amp; countries.</a:t>
            </a:r>
            <a:endParaRPr lang="en-ZA" dirty="0"/>
          </a:p>
        </p:txBody>
      </p:sp>
    </p:spTree>
    <p:extLst>
      <p:ext uri="{BB962C8B-B14F-4D97-AF65-F5344CB8AC3E}">
        <p14:creationId xmlns:p14="http://schemas.microsoft.com/office/powerpoint/2010/main" val="2061851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87132" y="1906073"/>
            <a:ext cx="184731" cy="369332"/>
          </a:xfrm>
          <a:prstGeom prst="rect">
            <a:avLst/>
          </a:prstGeom>
          <a:noFill/>
        </p:spPr>
        <p:txBody>
          <a:bodyPr wrap="none" rtlCol="0">
            <a:spAutoFit/>
          </a:bodyPr>
          <a:lstStyle/>
          <a:p>
            <a:endParaRPr lang="en-ZA" dirty="0"/>
          </a:p>
        </p:txBody>
      </p:sp>
      <p:sp>
        <p:nvSpPr>
          <p:cNvPr id="3" name="TextBox 2"/>
          <p:cNvSpPr txBox="1"/>
          <p:nvPr/>
        </p:nvSpPr>
        <p:spPr>
          <a:xfrm>
            <a:off x="1880315" y="1081825"/>
            <a:ext cx="184731" cy="369332"/>
          </a:xfrm>
          <a:prstGeom prst="rect">
            <a:avLst/>
          </a:prstGeom>
          <a:noFill/>
        </p:spPr>
        <p:txBody>
          <a:bodyPr wrap="none" rtlCol="0">
            <a:spAutoFit/>
          </a:bodyPr>
          <a:lstStyle/>
          <a:p>
            <a:endParaRPr lang="en-ZA" dirty="0"/>
          </a:p>
        </p:txBody>
      </p:sp>
      <p:sp>
        <p:nvSpPr>
          <p:cNvPr id="4" name="Rectangle 3"/>
          <p:cNvSpPr/>
          <p:nvPr/>
        </p:nvSpPr>
        <p:spPr>
          <a:xfrm>
            <a:off x="721216" y="798076"/>
            <a:ext cx="10805375" cy="2308324"/>
          </a:xfrm>
          <a:prstGeom prst="rect">
            <a:avLst/>
          </a:prstGeom>
        </p:spPr>
        <p:txBody>
          <a:bodyPr wrap="square">
            <a:spAutoFit/>
          </a:bodyPr>
          <a:lstStyle/>
          <a:p>
            <a:r>
              <a:rPr lang="en-ZA" b="0" i="0" dirty="0" smtClean="0">
                <a:solidFill>
                  <a:srgbClr val="374151"/>
                </a:solidFill>
                <a:effectLst/>
                <a:latin typeface="Söhne"/>
              </a:rPr>
              <a:t>Foreign trade activity of enterprises in the Small and Medium-sized </a:t>
            </a:r>
            <a:r>
              <a:rPr lang="en-ZA" dirty="0">
                <a:solidFill>
                  <a:srgbClr val="374151"/>
                </a:solidFill>
                <a:latin typeface="Söhne"/>
              </a:rPr>
              <a:t>E</a:t>
            </a:r>
            <a:r>
              <a:rPr lang="en-ZA" b="0" i="0" dirty="0" smtClean="0">
                <a:solidFill>
                  <a:srgbClr val="374151"/>
                </a:solidFill>
                <a:effectLst/>
                <a:latin typeface="Söhne"/>
              </a:rPr>
              <a:t>nterprise (SME) sector refers to the import and export activities conducted by these businesses with partners and customers located in foreign countries. SMEs play a vital role in international trade as they contribute significantly to the economy and overall trade volume of a country. Foreign trade activity of enterprises in th</a:t>
            </a:r>
            <a:r>
              <a:rPr lang="en-ZA" dirty="0" smtClean="0">
                <a:solidFill>
                  <a:srgbClr val="374151"/>
                </a:solidFill>
                <a:latin typeface="Söhne"/>
              </a:rPr>
              <a:t>e Small &amp; Medium-sized Enterprise (SME) sector may also create employment &amp; may also vary greatly depending on many several factors for instance the country where the business is being conducted in &amp; operate, nature of the industry &amp; business.   </a:t>
            </a:r>
            <a:r>
              <a:rPr lang="en-ZA" b="0" i="0" dirty="0" smtClean="0">
                <a:solidFill>
                  <a:srgbClr val="374151"/>
                </a:solidFill>
                <a:effectLst/>
                <a:latin typeface="Söhne"/>
              </a:rPr>
              <a:t> </a:t>
            </a:r>
          </a:p>
          <a:p>
            <a:r>
              <a:rPr lang="en-ZA" b="0" i="0" dirty="0" smtClean="0">
                <a:solidFill>
                  <a:srgbClr val="374151"/>
                </a:solidFill>
                <a:effectLst/>
                <a:latin typeface="Söhne"/>
              </a:rPr>
              <a:t>Here are some key points regarding foreign trade activity of SMEs:</a:t>
            </a:r>
            <a:endParaRPr lang="en-ZA" b="0" i="0" dirty="0">
              <a:solidFill>
                <a:srgbClr val="374151"/>
              </a:solidFill>
              <a:effectLst/>
              <a:latin typeface="Söhne"/>
            </a:endParaRPr>
          </a:p>
        </p:txBody>
      </p:sp>
    </p:spTree>
    <p:extLst>
      <p:ext uri="{BB962C8B-B14F-4D97-AF65-F5344CB8AC3E}">
        <p14:creationId xmlns:p14="http://schemas.microsoft.com/office/powerpoint/2010/main" val="36137662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7854" y="479502"/>
            <a:ext cx="8196146" cy="2585323"/>
          </a:xfrm>
          <a:prstGeom prst="rect">
            <a:avLst/>
          </a:prstGeom>
        </p:spPr>
        <p:txBody>
          <a:bodyPr wrap="square">
            <a:spAutoFit/>
          </a:bodyPr>
          <a:lstStyle/>
          <a:p>
            <a:endParaRPr lang="en-ZA" b="0" i="0" dirty="0" smtClean="0">
              <a:solidFill>
                <a:srgbClr val="374151"/>
              </a:solidFill>
              <a:effectLst/>
              <a:latin typeface="Söhne"/>
            </a:endParaRPr>
          </a:p>
          <a:p>
            <a:r>
              <a:rPr lang="en-ZA" b="0" i="0" dirty="0" smtClean="0">
                <a:solidFill>
                  <a:srgbClr val="374151"/>
                </a:solidFill>
                <a:effectLst/>
                <a:latin typeface="Söhne"/>
              </a:rPr>
              <a:t>Imports: SMEs also import goods and services from foreign suppliers to meet domestic demand or for further processing and manufacturing. Importing enables SMEs to access raw materials, components, machinery, and or finished products to meet domestic demands or enhance their offerings. Importing also enables SME’s to access a wider range &amp; variety of specialized products not available or cost-effective locally. The importance of Small &amp; </a:t>
            </a:r>
            <a:r>
              <a:rPr lang="en-ZA" dirty="0">
                <a:solidFill>
                  <a:srgbClr val="374151"/>
                </a:solidFill>
                <a:latin typeface="Söhne"/>
              </a:rPr>
              <a:t> </a:t>
            </a:r>
            <a:r>
              <a:rPr lang="en-ZA" b="0" i="0" dirty="0" smtClean="0">
                <a:solidFill>
                  <a:srgbClr val="374151"/>
                </a:solidFill>
                <a:effectLst/>
                <a:latin typeface="Söhne"/>
              </a:rPr>
              <a:t>Medium-Sized enterprises is best illustrated on the diagram below in the Polish foreign trade as </a:t>
            </a:r>
            <a:r>
              <a:rPr lang="en-ZA" dirty="0" smtClean="0">
                <a:solidFill>
                  <a:srgbClr val="374151"/>
                </a:solidFill>
                <a:latin typeface="Söhne"/>
              </a:rPr>
              <a:t>it helps bring balance between the imports &amp; exports.</a:t>
            </a:r>
            <a:endParaRPr lang="en-ZA" b="0" i="0" dirty="0">
              <a:solidFill>
                <a:srgbClr val="374151"/>
              </a:solidFill>
              <a:effectLst/>
              <a:latin typeface="Söhne"/>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4674" y="3522025"/>
            <a:ext cx="6744641" cy="3191137"/>
          </a:xfrm>
          <a:prstGeom prst="rect">
            <a:avLst/>
          </a:prstGeom>
        </p:spPr>
      </p:pic>
    </p:spTree>
    <p:extLst>
      <p:ext uri="{BB962C8B-B14F-4D97-AF65-F5344CB8AC3E}">
        <p14:creationId xmlns:p14="http://schemas.microsoft.com/office/powerpoint/2010/main" val="6308408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4624" y="1170880"/>
            <a:ext cx="7348654" cy="1200329"/>
          </a:xfrm>
          <a:prstGeom prst="rect">
            <a:avLst/>
          </a:prstGeom>
        </p:spPr>
        <p:txBody>
          <a:bodyPr wrap="square">
            <a:spAutoFit/>
          </a:bodyPr>
          <a:lstStyle/>
          <a:p>
            <a:r>
              <a:rPr lang="en-ZA" b="0" i="0" dirty="0" smtClean="0">
                <a:solidFill>
                  <a:srgbClr val="374151"/>
                </a:solidFill>
                <a:effectLst/>
                <a:latin typeface="Söhne"/>
              </a:rPr>
              <a:t>Exports: SMEs engage in exporting goods and services to customers in foreign markets. They identify potential markets, establish distribution channels, and comply with trade regulations and documentation requirements. SMEs may also identify niche markets:                                                                                                                                                                  </a:t>
            </a:r>
            <a:endParaRPr lang="en-ZA" b="0" i="0" dirty="0">
              <a:solidFill>
                <a:srgbClr val="374151"/>
              </a:solidFill>
              <a:effectLst/>
              <a:latin typeface="Söhne"/>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0180" y="2931279"/>
            <a:ext cx="6215438" cy="2330971"/>
          </a:xfrm>
          <a:prstGeom prst="rect">
            <a:avLst/>
          </a:prstGeom>
        </p:spPr>
      </p:pic>
    </p:spTree>
    <p:extLst>
      <p:ext uri="{BB962C8B-B14F-4D97-AF65-F5344CB8AC3E}">
        <p14:creationId xmlns:p14="http://schemas.microsoft.com/office/powerpoint/2010/main" val="41387806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8690" y="160020"/>
            <a:ext cx="8698230" cy="2585323"/>
          </a:xfrm>
          <a:prstGeom prst="rect">
            <a:avLst/>
          </a:prstGeom>
        </p:spPr>
        <p:txBody>
          <a:bodyPr wrap="square">
            <a:spAutoFit/>
          </a:bodyPr>
          <a:lstStyle/>
          <a:p>
            <a:r>
              <a:rPr lang="en-ZA" dirty="0" smtClean="0">
                <a:solidFill>
                  <a:srgbClr val="374151"/>
                </a:solidFill>
                <a:latin typeface="Söhne"/>
              </a:rPr>
              <a:t>Foreign trade through </a:t>
            </a:r>
            <a:r>
              <a:rPr lang="en-ZA" dirty="0">
                <a:solidFill>
                  <a:srgbClr val="374151"/>
                </a:solidFill>
                <a:latin typeface="Söhne"/>
              </a:rPr>
              <a:t>e</a:t>
            </a:r>
            <a:r>
              <a:rPr lang="en-ZA" b="0" i="0" dirty="0" smtClean="0">
                <a:solidFill>
                  <a:srgbClr val="374151"/>
                </a:solidFill>
                <a:effectLst/>
                <a:latin typeface="Söhne"/>
              </a:rPr>
              <a:t>xports allows SMEs to expand their customer base, increase sales, diversify</a:t>
            </a:r>
            <a:r>
              <a:rPr lang="en-ZA" dirty="0" smtClean="0">
                <a:solidFill>
                  <a:srgbClr val="374151"/>
                </a:solidFill>
                <a:latin typeface="Söhne"/>
              </a:rPr>
              <a:t> &amp;</a:t>
            </a:r>
            <a:r>
              <a:rPr lang="en-ZA" b="0" i="0" dirty="0" smtClean="0">
                <a:solidFill>
                  <a:srgbClr val="374151"/>
                </a:solidFill>
                <a:effectLst/>
                <a:latin typeface="Söhne"/>
              </a:rPr>
              <a:t> increase their revenue streams. Governments in other countries have started export support initiatives for SMEs for instance the Polish government which gives opportunities &amp; assistance on learning how to export, the preparation of products for export, searching for foreign partners at exhibitions &amp; economic missions, insurance of contracts &amp; payment receivables, securing payment transactions by Polish banks based on such payment methods as: Documentary letter of credit &amp; Documentary collection. Foreign trade through exports allows SMEs to expand as best shown in the diagram:    </a:t>
            </a:r>
            <a:endParaRPr lang="en-ZA" dirty="0"/>
          </a:p>
        </p:txBody>
      </p:sp>
      <p:sp>
        <p:nvSpPr>
          <p:cNvPr id="4" name="Rectangle 3"/>
          <p:cNvSpPr/>
          <p:nvPr/>
        </p:nvSpPr>
        <p:spPr>
          <a:xfrm>
            <a:off x="3173730" y="1808366"/>
            <a:ext cx="6096000" cy="461665"/>
          </a:xfrm>
          <a:prstGeom prst="rect">
            <a:avLst/>
          </a:prstGeom>
        </p:spPr>
        <p:txBody>
          <a:bodyPr>
            <a:spAutoFit/>
          </a:bodyPr>
          <a:lstStyle/>
          <a:p>
            <a:r>
              <a:rPr lang="en-US" sz="2400" dirty="0" smtClean="0"/>
              <a:t> </a:t>
            </a:r>
            <a:endParaRPr lang="en-US" sz="2400" b="1"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7421" y="2727178"/>
            <a:ext cx="7319472" cy="4130822"/>
          </a:xfrm>
          <a:prstGeom prst="rect">
            <a:avLst/>
          </a:prstGeom>
        </p:spPr>
      </p:pic>
    </p:spTree>
    <p:extLst>
      <p:ext uri="{BB962C8B-B14F-4D97-AF65-F5344CB8AC3E}">
        <p14:creationId xmlns:p14="http://schemas.microsoft.com/office/powerpoint/2010/main" val="42836798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5980" y="524107"/>
            <a:ext cx="9300117" cy="2862322"/>
          </a:xfrm>
          <a:prstGeom prst="rect">
            <a:avLst/>
          </a:prstGeom>
        </p:spPr>
        <p:txBody>
          <a:bodyPr wrap="square">
            <a:spAutoFit/>
          </a:bodyPr>
          <a:lstStyle/>
          <a:p>
            <a:r>
              <a:rPr lang="en-ZA" dirty="0">
                <a:solidFill>
                  <a:srgbClr val="374151"/>
                </a:solidFill>
                <a:latin typeface="Söhne"/>
              </a:rPr>
              <a:t>Government Support: Many governments provide support programs, grants, and incentives to encourage SMEs' involvement in foreign trade. These initiatives aim to enhance SMEs' competitiveness, provide export training, offer financial assistance, and reduce barriers to entry in foreign </a:t>
            </a:r>
            <a:r>
              <a:rPr lang="en-ZA" dirty="0" smtClean="0">
                <a:solidFill>
                  <a:srgbClr val="374151"/>
                </a:solidFill>
                <a:latin typeface="Söhne"/>
              </a:rPr>
              <a:t>markets. There are government initiatives which support exports such as KUKE (support all).It was established in the early 1990’s &amp; the shareholders are the State Treasury &amp; Bank </a:t>
            </a:r>
            <a:r>
              <a:rPr lang="en-ZA" dirty="0" err="1" smtClean="0">
                <a:solidFill>
                  <a:srgbClr val="374151"/>
                </a:solidFill>
                <a:latin typeface="Söhne"/>
              </a:rPr>
              <a:t>Gospodarki</a:t>
            </a:r>
            <a:r>
              <a:rPr lang="en-ZA" dirty="0" smtClean="0">
                <a:solidFill>
                  <a:srgbClr val="374151"/>
                </a:solidFill>
                <a:latin typeface="Söhne"/>
              </a:rPr>
              <a:t> </a:t>
            </a:r>
            <a:r>
              <a:rPr lang="en-ZA" dirty="0" err="1" smtClean="0">
                <a:solidFill>
                  <a:srgbClr val="374151"/>
                </a:solidFill>
                <a:latin typeface="Söhne"/>
              </a:rPr>
              <a:t>Krajowej.In</a:t>
            </a:r>
            <a:r>
              <a:rPr lang="en-ZA" dirty="0" smtClean="0">
                <a:solidFill>
                  <a:srgbClr val="374151"/>
                </a:solidFill>
                <a:latin typeface="Söhne"/>
              </a:rPr>
              <a:t> the 25 years operation KUKE has developed its operations in 6 continents in relation to 106 countries around the world &amp; has insured transactions for PLN 330 billion, also the corporation offers insurance of medium &amp; long term exports contracts guaranteed by the State Treasury, external financing &amp; contractual guarantees.   </a:t>
            </a:r>
            <a:endParaRPr lang="en-ZA" dirty="0"/>
          </a:p>
        </p:txBody>
      </p:sp>
      <p:sp>
        <p:nvSpPr>
          <p:cNvPr id="3" name="Rectangle 2"/>
          <p:cNvSpPr/>
          <p:nvPr/>
        </p:nvSpPr>
        <p:spPr>
          <a:xfrm>
            <a:off x="2798956" y="1884556"/>
            <a:ext cx="6345044" cy="369332"/>
          </a:xfrm>
          <a:prstGeom prst="rect">
            <a:avLst/>
          </a:prstGeom>
        </p:spPr>
        <p:txBody>
          <a:bodyPr wrap="square">
            <a:spAutoFit/>
          </a:bodyPr>
          <a:lstStyle/>
          <a:p>
            <a:pPr>
              <a:defRPr/>
            </a:pPr>
            <a:r>
              <a:rPr lang="en-US" dirty="0"/>
              <a:t> </a:t>
            </a:r>
            <a:endParaRPr lang="pl-PL" dirty="0"/>
          </a:p>
        </p:txBody>
      </p:sp>
    </p:spTree>
    <p:extLst>
      <p:ext uri="{BB962C8B-B14F-4D97-AF65-F5344CB8AC3E}">
        <p14:creationId xmlns:p14="http://schemas.microsoft.com/office/powerpoint/2010/main" val="5949186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2820" y="557561"/>
            <a:ext cx="7783551" cy="1477328"/>
          </a:xfrm>
          <a:prstGeom prst="rect">
            <a:avLst/>
          </a:prstGeom>
        </p:spPr>
        <p:txBody>
          <a:bodyPr wrap="square">
            <a:spAutoFit/>
          </a:bodyPr>
          <a:lstStyle/>
          <a:p>
            <a:r>
              <a:rPr lang="en-ZA" dirty="0" smtClean="0">
                <a:solidFill>
                  <a:srgbClr val="374151"/>
                </a:solidFill>
                <a:latin typeface="Söhne"/>
              </a:rPr>
              <a:t>Trade </a:t>
            </a:r>
            <a:r>
              <a:rPr lang="en-ZA" dirty="0">
                <a:solidFill>
                  <a:srgbClr val="374151"/>
                </a:solidFill>
                <a:latin typeface="Söhne"/>
              </a:rPr>
              <a:t>Fairs and Exhibitions: SMEs often participate in international trade fairs, exhibitions, and business conferences to promote their products or services to potential foreign buyers. These events serve as platforms for networking, establishing business contacts, and exploring new market opportunities.</a:t>
            </a:r>
            <a:endParaRPr lang="en-ZA" dirty="0"/>
          </a:p>
        </p:txBody>
      </p:sp>
    </p:spTree>
    <p:extLst>
      <p:ext uri="{BB962C8B-B14F-4D97-AF65-F5344CB8AC3E}">
        <p14:creationId xmlns:p14="http://schemas.microsoft.com/office/powerpoint/2010/main" val="337195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0088" y="713678"/>
            <a:ext cx="7415561" cy="1477328"/>
          </a:xfrm>
          <a:prstGeom prst="rect">
            <a:avLst/>
          </a:prstGeom>
        </p:spPr>
        <p:txBody>
          <a:bodyPr wrap="square">
            <a:spAutoFit/>
          </a:bodyPr>
          <a:lstStyle/>
          <a:p>
            <a:r>
              <a:rPr lang="en-ZA" dirty="0">
                <a:solidFill>
                  <a:srgbClr val="374151"/>
                </a:solidFill>
                <a:latin typeface="Söhne"/>
              </a:rPr>
              <a:t>Joint Ventures and Partnerships: SMEs may form joint ventures or partnerships with foreign companies to gain access to international markets. These collaborations can provide SMEs with valuable market knowledge, distribution networks, and local expertise, helping them navigate foreign business environments more effectively.</a:t>
            </a:r>
            <a:endParaRPr lang="en-ZA" b="0" i="0" dirty="0">
              <a:solidFill>
                <a:srgbClr val="374151"/>
              </a:solidFill>
              <a:effectLst/>
              <a:latin typeface="Söhne"/>
            </a:endParaRPr>
          </a:p>
        </p:txBody>
      </p:sp>
    </p:spTree>
    <p:extLst>
      <p:ext uri="{BB962C8B-B14F-4D97-AF65-F5344CB8AC3E}">
        <p14:creationId xmlns:p14="http://schemas.microsoft.com/office/powerpoint/2010/main" val="5135027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3902" y="814040"/>
            <a:ext cx="7872761" cy="2862322"/>
          </a:xfrm>
          <a:prstGeom prst="rect">
            <a:avLst/>
          </a:prstGeom>
        </p:spPr>
        <p:txBody>
          <a:bodyPr wrap="square">
            <a:spAutoFit/>
          </a:bodyPr>
          <a:lstStyle/>
          <a:p>
            <a:r>
              <a:rPr lang="en-ZA" dirty="0" smtClean="0">
                <a:solidFill>
                  <a:srgbClr val="374151"/>
                </a:solidFill>
                <a:latin typeface="Söhne"/>
              </a:rPr>
              <a:t>E-commerce </a:t>
            </a:r>
            <a:r>
              <a:rPr lang="en-ZA" dirty="0">
                <a:solidFill>
                  <a:srgbClr val="374151"/>
                </a:solidFill>
                <a:latin typeface="Söhne"/>
              </a:rPr>
              <a:t>and Online Marketplaces: The rise of e-commerce platforms and online marketplaces has significantly facilitated international trade for SMEs. These platforms offer SMEs the opportunity to showcase their products to a global audience and engage in cross-border transactions without the need for a physical presence in foreign </a:t>
            </a:r>
            <a:r>
              <a:rPr lang="en-ZA" dirty="0" smtClean="0">
                <a:solidFill>
                  <a:srgbClr val="374151"/>
                </a:solidFill>
                <a:latin typeface="Söhne"/>
              </a:rPr>
              <a:t>markets. Also E-commerce in relation to INCOTERMS under the International Chamber Of Commerce which was first published in 1936 a set of rules for general use by traders was set. SMEs through INCOTERMS can help them improve in commercial trade as set of rules are not obligatory but are </a:t>
            </a:r>
            <a:r>
              <a:rPr lang="en-ZA" dirty="0" err="1" smtClean="0">
                <a:solidFill>
                  <a:srgbClr val="374151"/>
                </a:solidFill>
                <a:latin typeface="Söhne"/>
              </a:rPr>
              <a:t>usance</a:t>
            </a:r>
            <a:r>
              <a:rPr lang="en-ZA" dirty="0" smtClean="0">
                <a:solidFill>
                  <a:srgbClr val="374151"/>
                </a:solidFill>
                <a:latin typeface="Söhne"/>
              </a:rPr>
              <a:t> hence the Buyer &amp; Seller may agree on their terms to improve </a:t>
            </a:r>
            <a:r>
              <a:rPr lang="en-ZA" dirty="0" err="1" smtClean="0">
                <a:solidFill>
                  <a:srgbClr val="374151"/>
                </a:solidFill>
                <a:latin typeface="Söhne"/>
              </a:rPr>
              <a:t>businn</a:t>
            </a:r>
            <a:r>
              <a:rPr lang="en-ZA" dirty="0" smtClean="0">
                <a:solidFill>
                  <a:srgbClr val="374151"/>
                </a:solidFill>
                <a:latin typeface="Söhne"/>
              </a:rPr>
              <a:t> </a:t>
            </a:r>
            <a:endParaRPr lang="en-ZA" b="0" i="0" dirty="0">
              <a:solidFill>
                <a:srgbClr val="374151"/>
              </a:solidFill>
              <a:effectLst/>
              <a:latin typeface="Söhne"/>
            </a:endParaRPr>
          </a:p>
        </p:txBody>
      </p:sp>
    </p:spTree>
    <p:extLst>
      <p:ext uri="{BB962C8B-B14F-4D97-AF65-F5344CB8AC3E}">
        <p14:creationId xmlns:p14="http://schemas.microsoft.com/office/powerpoint/2010/main" val="4980516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1719</TotalTime>
  <Words>1254</Words>
  <Application>Microsoft Office PowerPoint</Application>
  <PresentationFormat>Widescreen</PresentationFormat>
  <Paragraphs>17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Söhne</vt:lpstr>
      <vt:lpstr>Office Theme</vt:lpstr>
      <vt:lpstr>Foreign trade activity of the enterprises from SME sector,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Deftones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Foreign trade activity of the enterprises from SME sector,</dc:title>
  <dc:creator>Guest account</dc:creator>
  <cp:lastModifiedBy>Guest account</cp:lastModifiedBy>
  <cp:revision>29</cp:revision>
  <cp:lastPrinted>2023-05-26T00:46:13Z</cp:lastPrinted>
  <dcterms:created xsi:type="dcterms:W3CDTF">2023-05-24T00:00:00Z</dcterms:created>
  <dcterms:modified xsi:type="dcterms:W3CDTF">2023-05-26T00:48:54Z</dcterms:modified>
</cp:coreProperties>
</file>