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3"/>
  </p:sldMasterIdLst>
  <p:sldIdLst>
    <p:sldId id="256" r:id="rId4"/>
    <p:sldId id="269" r:id="rId5"/>
    <p:sldId id="257" r:id="rId6"/>
    <p:sldId id="258" r:id="rId7"/>
    <p:sldId id="259" r:id="rId8"/>
    <p:sldId id="261" r:id="rId9"/>
    <p:sldId id="262" r:id="rId10"/>
    <p:sldId id="260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4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1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1876423" y="478971"/>
            <a:ext cx="9573630" cy="1403302"/>
          </a:xfrm>
        </p:spPr>
        <p:txBody>
          <a:bodyPr>
            <a:normAutofit/>
          </a:bodyPr>
          <a:lstStyle/>
          <a:p>
            <a:r>
              <a:rPr lang="ru-RU" sz="4400" cap="none" dirty="0" smtClean="0">
                <a:latin typeface="+mn-lt"/>
              </a:rPr>
              <a:t>Выполнение курсовой работы по базам данных</a:t>
            </a:r>
            <a:endParaRPr lang="ru-RU" sz="4400" cap="none" dirty="0">
              <a:latin typeface="+mn-lt"/>
            </a:endParaRP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1876423" y="2832017"/>
            <a:ext cx="8791575" cy="1655762"/>
          </a:xfrm>
        </p:spPr>
        <p:txBody>
          <a:bodyPr>
            <a:noAutofit/>
          </a:bodyPr>
          <a:lstStyle/>
          <a:p>
            <a:r>
              <a:rPr lang="ru-RU" sz="3200" cap="none" dirty="0" smtClean="0"/>
              <a:t>Цель</a:t>
            </a:r>
            <a:r>
              <a:rPr lang="en-US" sz="3200" cap="none" dirty="0" smtClean="0"/>
              <a:t>: </a:t>
            </a:r>
            <a:r>
              <a:rPr lang="ru-RU" sz="3200" cap="none" dirty="0" smtClean="0"/>
              <a:t>создание системы, позволяющей автоматизировать рабочие места на пунктах пропуска.</a:t>
            </a:r>
            <a:endParaRPr lang="ru-RU" sz="3200" cap="none" dirty="0"/>
          </a:p>
        </p:txBody>
      </p:sp>
      <p:sp>
        <p:nvSpPr>
          <p:cNvPr id="6" name="Подзаголовок 4"/>
          <p:cNvSpPr txBox="1">
            <a:spLocks/>
          </p:cNvSpPr>
          <p:nvPr/>
        </p:nvSpPr>
        <p:spPr>
          <a:xfrm>
            <a:off x="8374743" y="6154056"/>
            <a:ext cx="3817257" cy="8664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cap="none" dirty="0" smtClean="0"/>
              <a:t>Колпаков Д.М. САПР.Б-51</a:t>
            </a:r>
            <a:endParaRPr lang="ru-RU" cap="none" dirty="0"/>
          </a:p>
        </p:txBody>
      </p:sp>
    </p:spTree>
    <p:extLst>
      <p:ext uri="{BB962C8B-B14F-4D97-AF65-F5344CB8AC3E}">
        <p14:creationId xmlns:p14="http://schemas.microsoft.com/office/powerpoint/2010/main" val="21646661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040" y="1548495"/>
            <a:ext cx="7768743" cy="4383041"/>
          </a:xfrm>
          <a:prstGeom prst="rect">
            <a:avLst/>
          </a:prstGeom>
        </p:spPr>
      </p:pic>
      <p:sp>
        <p:nvSpPr>
          <p:cNvPr id="6" name="Заголовок 3"/>
          <p:cNvSpPr txBox="1">
            <a:spLocks/>
          </p:cNvSpPr>
          <p:nvPr/>
        </p:nvSpPr>
        <p:spPr>
          <a:xfrm>
            <a:off x="2293709" y="168839"/>
            <a:ext cx="8519434" cy="866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cap="none" dirty="0" smtClean="0">
                <a:latin typeface="+mn-lt"/>
              </a:rPr>
              <a:t>Настройка гиперпараметров системы</a:t>
            </a:r>
            <a:endParaRPr lang="ru-RU" sz="4400" cap="non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89315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022" y="1035111"/>
            <a:ext cx="9396178" cy="5295275"/>
          </a:xfrm>
        </p:spPr>
      </p:pic>
      <p:sp>
        <p:nvSpPr>
          <p:cNvPr id="5" name="Заголовок 3"/>
          <p:cNvSpPr txBox="1">
            <a:spLocks/>
          </p:cNvSpPr>
          <p:nvPr/>
        </p:nvSpPr>
        <p:spPr>
          <a:xfrm>
            <a:off x="2928080" y="168839"/>
            <a:ext cx="5297262" cy="866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cap="none" dirty="0" smtClean="0">
                <a:latin typeface="+mn-lt"/>
              </a:rPr>
              <a:t>Поиск посещений</a:t>
            </a:r>
            <a:endParaRPr lang="ru-RU" sz="4400" cap="non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672350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 txBox="1">
            <a:spLocks/>
          </p:cNvSpPr>
          <p:nvPr/>
        </p:nvSpPr>
        <p:spPr>
          <a:xfrm>
            <a:off x="3586351" y="168839"/>
            <a:ext cx="3980720" cy="866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cap="none" dirty="0" smtClean="0">
                <a:latin typeface="+mn-lt"/>
              </a:rPr>
              <a:t>Локализация</a:t>
            </a:r>
            <a:endParaRPr lang="ru-RU" sz="4400" cap="none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38" y="1035111"/>
            <a:ext cx="9670546" cy="543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4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13980" y="1901144"/>
            <a:ext cx="10571619" cy="4383541"/>
          </a:xfrm>
        </p:spPr>
        <p:txBody>
          <a:bodyPr>
            <a:noAutofit/>
          </a:bodyPr>
          <a:lstStyle/>
          <a:p>
            <a:r>
              <a:rPr lang="ru-RU" sz="2800" dirty="0" smtClean="0">
                <a:solidFill>
                  <a:schemeClr val="tx2"/>
                </a:solidFill>
              </a:rPr>
              <a:t>На основе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ru-RU" sz="2800" smtClean="0">
                <a:solidFill>
                  <a:schemeClr val="tx2"/>
                </a:solidFill>
              </a:rPr>
              <a:t>анализа </a:t>
            </a:r>
            <a:r>
              <a:rPr lang="ru-RU" sz="2800" dirty="0" smtClean="0">
                <a:solidFill>
                  <a:schemeClr val="tx2"/>
                </a:solidFill>
              </a:rPr>
              <a:t>предметной области создана физическая схема данных</a:t>
            </a:r>
          </a:p>
          <a:p>
            <a:r>
              <a:rPr lang="ru-RU" sz="2800" dirty="0" smtClean="0">
                <a:solidFill>
                  <a:schemeClr val="tx2"/>
                </a:solidFill>
              </a:rPr>
              <a:t>Создан графический интерфейс системы</a:t>
            </a:r>
          </a:p>
          <a:p>
            <a:r>
              <a:rPr lang="ru-RU" sz="2800" dirty="0" smtClean="0">
                <a:solidFill>
                  <a:schemeClr val="tx2"/>
                </a:solidFill>
              </a:rPr>
              <a:t>Созданы компоненты видеообработки </a:t>
            </a:r>
          </a:p>
          <a:p>
            <a:r>
              <a:rPr lang="ru-RU" sz="2800" dirty="0" smtClean="0">
                <a:solidFill>
                  <a:schemeClr val="tx2"/>
                </a:solidFill>
              </a:rPr>
              <a:t>Создан функционал поиска посещений</a:t>
            </a:r>
          </a:p>
          <a:p>
            <a:r>
              <a:rPr lang="ru-RU" sz="2800" dirty="0" smtClean="0">
                <a:solidFill>
                  <a:schemeClr val="tx2"/>
                </a:solidFill>
              </a:rPr>
              <a:t>Проведен нагрузочный тест системы, при 5 лицах в кадре система выдавала 4 </a:t>
            </a:r>
            <a:r>
              <a:rPr lang="ru-RU" sz="2800" dirty="0" err="1" smtClean="0">
                <a:solidFill>
                  <a:schemeClr val="tx2"/>
                </a:solidFill>
              </a:rPr>
              <a:t>фпс</a:t>
            </a:r>
            <a:endParaRPr lang="ru-RU" sz="2800" dirty="0">
              <a:solidFill>
                <a:schemeClr val="tx2"/>
              </a:solidFill>
            </a:endParaRPr>
          </a:p>
        </p:txBody>
      </p:sp>
      <p:sp>
        <p:nvSpPr>
          <p:cNvPr id="4" name="Заголовок 3"/>
          <p:cNvSpPr txBox="1">
            <a:spLocks/>
          </p:cNvSpPr>
          <p:nvPr/>
        </p:nvSpPr>
        <p:spPr>
          <a:xfrm>
            <a:off x="2778557" y="386554"/>
            <a:ext cx="6631707" cy="866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cap="none" dirty="0" smtClean="0">
                <a:latin typeface="+mn-lt"/>
              </a:rPr>
              <a:t>Результаты проектирования и конструирования системы</a:t>
            </a:r>
            <a:endParaRPr lang="ru-RU" sz="4400" cap="non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115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2669" y="2084460"/>
            <a:ext cx="8699274" cy="2197253"/>
          </a:xfrm>
        </p:spPr>
        <p:txBody>
          <a:bodyPr>
            <a:noAutofit/>
          </a:bodyPr>
          <a:lstStyle/>
          <a:p>
            <a:pPr algn="ctr"/>
            <a:r>
              <a:rPr lang="ru-RU" sz="7200" cap="none" dirty="0" smtClean="0"/>
              <a:t>Спасибо за </a:t>
            </a:r>
            <a:br>
              <a:rPr lang="ru-RU" sz="7200" cap="none" dirty="0" smtClean="0"/>
            </a:br>
            <a:r>
              <a:rPr lang="ru-RU" sz="7200" cap="none" dirty="0" smtClean="0"/>
              <a:t>внимание!</a:t>
            </a:r>
            <a:endParaRPr lang="ru-RU" sz="7200" cap="none" dirty="0"/>
          </a:p>
        </p:txBody>
      </p:sp>
    </p:spTree>
    <p:extLst>
      <p:ext uri="{BB962C8B-B14F-4D97-AF65-F5344CB8AC3E}">
        <p14:creationId xmlns:p14="http://schemas.microsoft.com/office/powerpoint/2010/main" val="9030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2249487"/>
            <a:ext cx="8002588" cy="2337027"/>
          </a:xfrm>
        </p:spPr>
        <p:txBody>
          <a:bodyPr/>
          <a:lstStyle/>
          <a:p>
            <a:r>
              <a:rPr lang="ru-RU" dirty="0" smtClean="0"/>
              <a:t>Видеокарта (</a:t>
            </a:r>
            <a:r>
              <a:rPr lang="en-US" dirty="0" smtClean="0"/>
              <a:t>3.1</a:t>
            </a:r>
            <a:r>
              <a:rPr lang="ru-RU" dirty="0" smtClean="0"/>
              <a:t> </a:t>
            </a:r>
            <a:r>
              <a:rPr lang="en-US" dirty="0" smtClean="0"/>
              <a:t>TF comp. power/11.3 TFLOPs)</a:t>
            </a:r>
          </a:p>
          <a:p>
            <a:r>
              <a:rPr lang="en-US" dirty="0" smtClean="0"/>
              <a:t>CUDA 9.0</a:t>
            </a:r>
          </a:p>
          <a:p>
            <a:r>
              <a:rPr lang="ru-RU" dirty="0" smtClean="0"/>
              <a:t>ОЗУ от 64Гб</a:t>
            </a:r>
          </a:p>
          <a:p>
            <a:r>
              <a:rPr lang="en-US" dirty="0" smtClean="0"/>
              <a:t>Windows ADK x86 v8.1+</a:t>
            </a:r>
            <a:endParaRPr lang="ru-RU" dirty="0"/>
          </a:p>
        </p:txBody>
      </p:sp>
      <p:sp>
        <p:nvSpPr>
          <p:cNvPr id="4" name="Заголовок 3"/>
          <p:cNvSpPr txBox="1">
            <a:spLocks/>
          </p:cNvSpPr>
          <p:nvPr/>
        </p:nvSpPr>
        <p:spPr>
          <a:xfrm>
            <a:off x="1145660" y="415583"/>
            <a:ext cx="9901751" cy="8662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cap="none" dirty="0" smtClean="0">
                <a:latin typeface="+mn-lt"/>
              </a:rPr>
              <a:t>Требования к техническому обеспечению</a:t>
            </a:r>
            <a:endParaRPr lang="ru-RU" cap="none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5998" y="2629280"/>
            <a:ext cx="3735372" cy="2924866"/>
          </a:xfrm>
          <a:prstGeom prst="rect">
            <a:avLst/>
          </a:prstGeom>
        </p:spPr>
      </p:pic>
      <p:pic>
        <p:nvPicPr>
          <p:cNvPr id="2050" name="Picture 2" descr="https://blog.stroganov.pro/wp-content/uploads/2016/06/nvidia-cuda-vychisleniy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4615544"/>
            <a:ext cx="3908424" cy="1621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8590" y="4490444"/>
            <a:ext cx="2494819" cy="1746373"/>
          </a:xfrm>
          <a:prstGeom prst="rect">
            <a:avLst/>
          </a:prstGeom>
        </p:spPr>
      </p:pic>
      <p:pic>
        <p:nvPicPr>
          <p:cNvPr id="2052" name="Picture 4" descr="https://gxcuf89792.i.lithium.com/t5/image/serverpage/image-id/22317iB9037A0795478650?v=1.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272" y="3207666"/>
            <a:ext cx="1905454" cy="928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84992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1876423" y="-926432"/>
            <a:ext cx="9573630" cy="2387600"/>
          </a:xfrm>
        </p:spPr>
        <p:txBody>
          <a:bodyPr>
            <a:normAutofit/>
          </a:bodyPr>
          <a:lstStyle/>
          <a:p>
            <a:r>
              <a:rPr lang="en-US" sz="4400" cap="none" dirty="0" smtClean="0">
                <a:latin typeface="+mn-lt"/>
              </a:rPr>
              <a:t>BACS: </a:t>
            </a:r>
            <a:r>
              <a:rPr lang="ru-RU" sz="4400" cap="none" dirty="0" smtClean="0">
                <a:latin typeface="+mn-lt"/>
              </a:rPr>
              <a:t>биометрическая система контроля и управления доступом</a:t>
            </a:r>
            <a:endParaRPr lang="ru-RU" sz="4400" cap="none" dirty="0">
              <a:latin typeface="+mn-lt"/>
            </a:endParaRPr>
          </a:p>
        </p:txBody>
      </p:sp>
      <p:pic>
        <p:nvPicPr>
          <p:cNvPr id="1026" name="Picture 2" descr="https://onlineadvice.ru/photos/uploads/146/5030343-bnbn.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795" y="1673056"/>
            <a:ext cx="6768885" cy="338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reeform 104"/>
          <p:cNvSpPr>
            <a:spLocks noEditPoints="1"/>
          </p:cNvSpPr>
          <p:nvPr>
            <p:custDataLst>
              <p:custData r:id="rId1"/>
              <p:custData r:id="rId2"/>
            </p:custDataLst>
          </p:nvPr>
        </p:nvSpPr>
        <p:spPr bwMode="black">
          <a:xfrm>
            <a:off x="4303488" y="3647443"/>
            <a:ext cx="1182913" cy="1182029"/>
          </a:xfrm>
          <a:custGeom>
            <a:avLst/>
            <a:gdLst>
              <a:gd name="T0" fmla="*/ 37 w 61"/>
              <a:gd name="T1" fmla="*/ 43 h 61"/>
              <a:gd name="T2" fmla="*/ 18 w 61"/>
              <a:gd name="T3" fmla="*/ 37 h 61"/>
              <a:gd name="T4" fmla="*/ 24 w 61"/>
              <a:gd name="T5" fmla="*/ 18 h 61"/>
              <a:gd name="T6" fmla="*/ 43 w 61"/>
              <a:gd name="T7" fmla="*/ 24 h 61"/>
              <a:gd name="T8" fmla="*/ 37 w 61"/>
              <a:gd name="T9" fmla="*/ 43 h 61"/>
              <a:gd name="T10" fmla="*/ 61 w 61"/>
              <a:gd name="T11" fmla="*/ 28 h 61"/>
              <a:gd name="T12" fmla="*/ 58 w 61"/>
              <a:gd name="T13" fmla="*/ 18 h 61"/>
              <a:gd name="T14" fmla="*/ 50 w 61"/>
              <a:gd name="T15" fmla="*/ 19 h 61"/>
              <a:gd name="T16" fmla="*/ 47 w 61"/>
              <a:gd name="T17" fmla="*/ 15 h 61"/>
              <a:gd name="T18" fmla="*/ 50 w 61"/>
              <a:gd name="T19" fmla="*/ 7 h 61"/>
              <a:gd name="T20" fmla="*/ 41 w 61"/>
              <a:gd name="T21" fmla="*/ 2 h 61"/>
              <a:gd name="T22" fmla="*/ 36 w 61"/>
              <a:gd name="T23" fmla="*/ 9 h 61"/>
              <a:gd name="T24" fmla="*/ 30 w 61"/>
              <a:gd name="T25" fmla="*/ 8 h 61"/>
              <a:gd name="T26" fmla="*/ 27 w 61"/>
              <a:gd name="T27" fmla="*/ 0 h 61"/>
              <a:gd name="T28" fmla="*/ 17 w 61"/>
              <a:gd name="T29" fmla="*/ 3 h 61"/>
              <a:gd name="T30" fmla="*/ 18 w 61"/>
              <a:gd name="T31" fmla="*/ 11 h 61"/>
              <a:gd name="T32" fmla="*/ 15 w 61"/>
              <a:gd name="T33" fmla="*/ 14 h 61"/>
              <a:gd name="T34" fmla="*/ 7 w 61"/>
              <a:gd name="T35" fmla="*/ 11 h 61"/>
              <a:gd name="T36" fmla="*/ 2 w 61"/>
              <a:gd name="T37" fmla="*/ 20 h 61"/>
              <a:gd name="T38" fmla="*/ 8 w 61"/>
              <a:gd name="T39" fmla="*/ 25 h 61"/>
              <a:gd name="T40" fmla="*/ 7 w 61"/>
              <a:gd name="T41" fmla="*/ 30 h 61"/>
              <a:gd name="T42" fmla="*/ 0 w 61"/>
              <a:gd name="T43" fmla="*/ 33 h 61"/>
              <a:gd name="T44" fmla="*/ 2 w 61"/>
              <a:gd name="T45" fmla="*/ 43 h 61"/>
              <a:gd name="T46" fmla="*/ 11 w 61"/>
              <a:gd name="T47" fmla="*/ 42 h 61"/>
              <a:gd name="T48" fmla="*/ 14 w 61"/>
              <a:gd name="T49" fmla="*/ 47 h 61"/>
              <a:gd name="T50" fmla="*/ 11 w 61"/>
              <a:gd name="T51" fmla="*/ 54 h 61"/>
              <a:gd name="T52" fmla="*/ 20 w 61"/>
              <a:gd name="T53" fmla="*/ 59 h 61"/>
              <a:gd name="T54" fmla="*/ 25 w 61"/>
              <a:gd name="T55" fmla="*/ 53 h 61"/>
              <a:gd name="T56" fmla="*/ 30 w 61"/>
              <a:gd name="T57" fmla="*/ 53 h 61"/>
              <a:gd name="T58" fmla="*/ 33 w 61"/>
              <a:gd name="T59" fmla="*/ 61 h 61"/>
              <a:gd name="T60" fmla="*/ 43 w 61"/>
              <a:gd name="T61" fmla="*/ 58 h 61"/>
              <a:gd name="T62" fmla="*/ 42 w 61"/>
              <a:gd name="T63" fmla="*/ 50 h 61"/>
              <a:gd name="T64" fmla="*/ 46 w 61"/>
              <a:gd name="T65" fmla="*/ 47 h 61"/>
              <a:gd name="T66" fmla="*/ 54 w 61"/>
              <a:gd name="T67" fmla="*/ 50 h 61"/>
              <a:gd name="T68" fmla="*/ 59 w 61"/>
              <a:gd name="T69" fmla="*/ 41 h 61"/>
              <a:gd name="T70" fmla="*/ 52 w 61"/>
              <a:gd name="T71" fmla="*/ 36 h 61"/>
              <a:gd name="T72" fmla="*/ 53 w 61"/>
              <a:gd name="T73" fmla="*/ 31 h 61"/>
              <a:gd name="T74" fmla="*/ 61 w 61"/>
              <a:gd name="T75" fmla="*/ 28 h 61"/>
              <a:gd name="T76" fmla="*/ 28 w 61"/>
              <a:gd name="T77" fmla="*/ 26 h 61"/>
              <a:gd name="T78" fmla="*/ 26 w 61"/>
              <a:gd name="T79" fmla="*/ 33 h 61"/>
              <a:gd name="T80" fmla="*/ 33 w 61"/>
              <a:gd name="T81" fmla="*/ 35 h 61"/>
              <a:gd name="T82" fmla="*/ 35 w 61"/>
              <a:gd name="T83" fmla="*/ 28 h 61"/>
              <a:gd name="T84" fmla="*/ 28 w 61"/>
              <a:gd name="T85" fmla="*/ 26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1" h="61">
                <a:moveTo>
                  <a:pt x="37" y="43"/>
                </a:moveTo>
                <a:cubicBezTo>
                  <a:pt x="30" y="47"/>
                  <a:pt x="21" y="44"/>
                  <a:pt x="18" y="37"/>
                </a:cubicBezTo>
                <a:cubicBezTo>
                  <a:pt x="14" y="30"/>
                  <a:pt x="17" y="21"/>
                  <a:pt x="24" y="18"/>
                </a:cubicBezTo>
                <a:cubicBezTo>
                  <a:pt x="31" y="14"/>
                  <a:pt x="39" y="17"/>
                  <a:pt x="43" y="24"/>
                </a:cubicBezTo>
                <a:cubicBezTo>
                  <a:pt x="47" y="31"/>
                  <a:pt x="44" y="40"/>
                  <a:pt x="37" y="43"/>
                </a:cubicBezTo>
                <a:moveTo>
                  <a:pt x="61" y="28"/>
                </a:moveTo>
                <a:cubicBezTo>
                  <a:pt x="58" y="18"/>
                  <a:pt x="58" y="18"/>
                  <a:pt x="58" y="18"/>
                </a:cubicBezTo>
                <a:cubicBezTo>
                  <a:pt x="50" y="19"/>
                  <a:pt x="50" y="19"/>
                  <a:pt x="50" y="19"/>
                </a:cubicBezTo>
                <a:cubicBezTo>
                  <a:pt x="49" y="17"/>
                  <a:pt x="48" y="16"/>
                  <a:pt x="47" y="15"/>
                </a:cubicBezTo>
                <a:cubicBezTo>
                  <a:pt x="50" y="7"/>
                  <a:pt x="50" y="7"/>
                  <a:pt x="50" y="7"/>
                </a:cubicBezTo>
                <a:cubicBezTo>
                  <a:pt x="41" y="2"/>
                  <a:pt x="41" y="2"/>
                  <a:pt x="41" y="2"/>
                </a:cubicBezTo>
                <a:cubicBezTo>
                  <a:pt x="36" y="9"/>
                  <a:pt x="36" y="9"/>
                  <a:pt x="36" y="9"/>
                </a:cubicBezTo>
                <a:cubicBezTo>
                  <a:pt x="34" y="8"/>
                  <a:pt x="32" y="8"/>
                  <a:pt x="30" y="8"/>
                </a:cubicBezTo>
                <a:cubicBezTo>
                  <a:pt x="27" y="0"/>
                  <a:pt x="27" y="0"/>
                  <a:pt x="27" y="0"/>
                </a:cubicBezTo>
                <a:cubicBezTo>
                  <a:pt x="17" y="3"/>
                  <a:pt x="17" y="3"/>
                  <a:pt x="17" y="3"/>
                </a:cubicBezTo>
                <a:cubicBezTo>
                  <a:pt x="18" y="11"/>
                  <a:pt x="18" y="11"/>
                  <a:pt x="18" y="11"/>
                </a:cubicBezTo>
                <a:cubicBezTo>
                  <a:pt x="17" y="12"/>
                  <a:pt x="16" y="13"/>
                  <a:pt x="15" y="14"/>
                </a:cubicBezTo>
                <a:cubicBezTo>
                  <a:pt x="7" y="11"/>
                  <a:pt x="7" y="11"/>
                  <a:pt x="7" y="11"/>
                </a:cubicBezTo>
                <a:cubicBezTo>
                  <a:pt x="2" y="20"/>
                  <a:pt x="2" y="20"/>
                  <a:pt x="2" y="20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7"/>
                  <a:pt x="7" y="28"/>
                  <a:pt x="7" y="30"/>
                </a:cubicBezTo>
                <a:cubicBezTo>
                  <a:pt x="0" y="33"/>
                  <a:pt x="0" y="33"/>
                  <a:pt x="0" y="33"/>
                </a:cubicBezTo>
                <a:cubicBezTo>
                  <a:pt x="2" y="43"/>
                  <a:pt x="2" y="43"/>
                  <a:pt x="2" y="43"/>
                </a:cubicBezTo>
                <a:cubicBezTo>
                  <a:pt x="11" y="42"/>
                  <a:pt x="11" y="42"/>
                  <a:pt x="11" y="42"/>
                </a:cubicBezTo>
                <a:cubicBezTo>
                  <a:pt x="12" y="44"/>
                  <a:pt x="13" y="45"/>
                  <a:pt x="14" y="47"/>
                </a:cubicBezTo>
                <a:cubicBezTo>
                  <a:pt x="11" y="54"/>
                  <a:pt x="11" y="54"/>
                  <a:pt x="11" y="54"/>
                </a:cubicBezTo>
                <a:cubicBezTo>
                  <a:pt x="20" y="59"/>
                  <a:pt x="20" y="59"/>
                  <a:pt x="20" y="59"/>
                </a:cubicBezTo>
                <a:cubicBezTo>
                  <a:pt x="25" y="53"/>
                  <a:pt x="25" y="53"/>
                  <a:pt x="25" y="53"/>
                </a:cubicBezTo>
                <a:cubicBezTo>
                  <a:pt x="26" y="53"/>
                  <a:pt x="28" y="53"/>
                  <a:pt x="30" y="53"/>
                </a:cubicBezTo>
                <a:cubicBezTo>
                  <a:pt x="33" y="61"/>
                  <a:pt x="33" y="61"/>
                  <a:pt x="33" y="61"/>
                </a:cubicBezTo>
                <a:cubicBezTo>
                  <a:pt x="43" y="58"/>
                  <a:pt x="43" y="58"/>
                  <a:pt x="43" y="58"/>
                </a:cubicBezTo>
                <a:cubicBezTo>
                  <a:pt x="42" y="50"/>
                  <a:pt x="42" y="50"/>
                  <a:pt x="42" y="50"/>
                </a:cubicBezTo>
                <a:cubicBezTo>
                  <a:pt x="44" y="49"/>
                  <a:pt x="45" y="48"/>
                  <a:pt x="46" y="47"/>
                </a:cubicBezTo>
                <a:cubicBezTo>
                  <a:pt x="54" y="50"/>
                  <a:pt x="54" y="50"/>
                  <a:pt x="54" y="50"/>
                </a:cubicBezTo>
                <a:cubicBezTo>
                  <a:pt x="59" y="41"/>
                  <a:pt x="59" y="41"/>
                  <a:pt x="59" y="41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4"/>
                  <a:pt x="53" y="33"/>
                  <a:pt x="53" y="31"/>
                </a:cubicBezTo>
                <a:lnTo>
                  <a:pt x="61" y="28"/>
                </a:lnTo>
                <a:close/>
                <a:moveTo>
                  <a:pt x="28" y="26"/>
                </a:moveTo>
                <a:cubicBezTo>
                  <a:pt x="25" y="27"/>
                  <a:pt x="24" y="30"/>
                  <a:pt x="26" y="33"/>
                </a:cubicBezTo>
                <a:cubicBezTo>
                  <a:pt x="27" y="35"/>
                  <a:pt x="30" y="36"/>
                  <a:pt x="33" y="35"/>
                </a:cubicBezTo>
                <a:cubicBezTo>
                  <a:pt x="35" y="34"/>
                  <a:pt x="36" y="31"/>
                  <a:pt x="35" y="28"/>
                </a:cubicBezTo>
                <a:cubicBezTo>
                  <a:pt x="34" y="26"/>
                  <a:pt x="31" y="25"/>
                  <a:pt x="28" y="26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V="1">
            <a:off x="7329714" y="2322285"/>
            <a:ext cx="1727200" cy="740229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7329714" y="2002971"/>
            <a:ext cx="1727200" cy="136230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одзаголовок 4"/>
          <p:cNvSpPr>
            <a:spLocks noGrp="1"/>
          </p:cNvSpPr>
          <p:nvPr>
            <p:ph type="subTitle" idx="1"/>
          </p:nvPr>
        </p:nvSpPr>
        <p:spPr>
          <a:xfrm>
            <a:off x="2322286" y="5255574"/>
            <a:ext cx="8781144" cy="1215847"/>
          </a:xfrm>
        </p:spPr>
        <p:txBody>
          <a:bodyPr>
            <a:noAutofit/>
          </a:bodyPr>
          <a:lstStyle/>
          <a:p>
            <a:r>
              <a:rPr lang="ru-RU" sz="3200" cap="none" dirty="0" smtClean="0"/>
              <a:t>Автоматизация рабочих мест и управление пропускающими единицами</a:t>
            </a:r>
            <a:endParaRPr lang="ru-RU" sz="3200" cap="none" dirty="0"/>
          </a:p>
        </p:txBody>
      </p:sp>
    </p:spTree>
    <p:extLst>
      <p:ext uri="{BB962C8B-B14F-4D97-AF65-F5344CB8AC3E}">
        <p14:creationId xmlns:p14="http://schemas.microsoft.com/office/powerpoint/2010/main" val="32490414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animBg="1"/>
      <p:bldP spid="1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1637278" y="125297"/>
            <a:ext cx="8849634" cy="866272"/>
          </a:xfrm>
        </p:spPr>
        <p:txBody>
          <a:bodyPr>
            <a:normAutofit/>
          </a:bodyPr>
          <a:lstStyle/>
          <a:p>
            <a:r>
              <a:rPr lang="ru-RU" sz="4400" cap="none" dirty="0" smtClean="0">
                <a:latin typeface="+mn-lt"/>
              </a:rPr>
              <a:t>Концептуальная схема данных</a:t>
            </a:r>
            <a:endParaRPr lang="ru-RU" sz="4400" cap="none" dirty="0">
              <a:latin typeface="+mn-lt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647" y="1352548"/>
            <a:ext cx="5234896" cy="510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53104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1980243" y="154325"/>
            <a:ext cx="7601406" cy="866272"/>
          </a:xfrm>
        </p:spPr>
        <p:txBody>
          <a:bodyPr>
            <a:normAutofit/>
          </a:bodyPr>
          <a:lstStyle/>
          <a:p>
            <a:r>
              <a:rPr lang="ru-RU" sz="4400" cap="none" dirty="0" smtClean="0">
                <a:latin typeface="+mn-lt"/>
              </a:rPr>
              <a:t>Логическая схема данных</a:t>
            </a:r>
            <a:endParaRPr lang="ru-RU" sz="4400" cap="none" dirty="0">
              <a:latin typeface="+mn-lt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121" y="1165739"/>
            <a:ext cx="4161650" cy="546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1794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62" y="1424234"/>
            <a:ext cx="2011033" cy="1587325"/>
          </a:xfrm>
        </p:spPr>
      </p:pic>
      <p:sp>
        <p:nvSpPr>
          <p:cNvPr id="5" name="Заголовок 3"/>
          <p:cNvSpPr txBox="1">
            <a:spLocks/>
          </p:cNvSpPr>
          <p:nvPr/>
        </p:nvSpPr>
        <p:spPr>
          <a:xfrm>
            <a:off x="2293709" y="168839"/>
            <a:ext cx="7601406" cy="866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cap="none" dirty="0" smtClean="0">
                <a:latin typeface="+mn-lt"/>
              </a:rPr>
              <a:t>Элементы интерфейса системы</a:t>
            </a:r>
            <a:endParaRPr lang="ru-RU" sz="4400" cap="none" dirty="0">
              <a:latin typeface="+mn-lt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13" y="3400682"/>
            <a:ext cx="2541154" cy="275291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7138" y="1424234"/>
            <a:ext cx="8391651" cy="471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6250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 txBox="1">
            <a:spLocks/>
          </p:cNvSpPr>
          <p:nvPr/>
        </p:nvSpPr>
        <p:spPr>
          <a:xfrm>
            <a:off x="2293709" y="168839"/>
            <a:ext cx="7601406" cy="866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cap="none" dirty="0" smtClean="0">
                <a:latin typeface="+mn-lt"/>
              </a:rPr>
              <a:t>Элементы интерфейса системы</a:t>
            </a:r>
            <a:endParaRPr lang="ru-RU" sz="4400" cap="none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697" y="1035111"/>
            <a:ext cx="9579429" cy="538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1290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301" y="1006083"/>
            <a:ext cx="10062220" cy="5626946"/>
          </a:xfrm>
        </p:spPr>
      </p:pic>
      <p:sp>
        <p:nvSpPr>
          <p:cNvPr id="5" name="Заголовок 3"/>
          <p:cNvSpPr txBox="1">
            <a:spLocks/>
          </p:cNvSpPr>
          <p:nvPr/>
        </p:nvSpPr>
        <p:spPr>
          <a:xfrm>
            <a:off x="1525561" y="139811"/>
            <a:ext cx="9137701" cy="866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cap="none" dirty="0" smtClean="0">
                <a:latin typeface="+mn-lt"/>
              </a:rPr>
              <a:t>Процесс обработки видеопотока</a:t>
            </a:r>
            <a:endParaRPr lang="ru-RU" sz="4400" cap="non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7511767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 txBox="1">
            <a:spLocks/>
          </p:cNvSpPr>
          <p:nvPr/>
        </p:nvSpPr>
        <p:spPr>
          <a:xfrm>
            <a:off x="2250166" y="270439"/>
            <a:ext cx="7601406" cy="866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cap="none" dirty="0" smtClean="0">
                <a:latin typeface="+mn-lt"/>
              </a:rPr>
              <a:t>Видеообработка в действии</a:t>
            </a:r>
            <a:endParaRPr lang="ru-RU" sz="4400" cap="none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497" y="1287382"/>
            <a:ext cx="9390743" cy="527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5074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9b02dc29-9bf5-4f5a-b3db-dbeef4261eba" RevisionId="83beb46c-889f-4d61-9758-0556245306c8" Stencil="172d6d98-e5c9-42e9-a209-79f7a94bbd38" StencilRevisionId="00000000-0000-0000-0000-000000000000" StencilVersion="0.0"/>
</Control>
</file>

<file path=customXml/item2.xml><?xml version="1.0" encoding="utf-8"?>
<Control xmlns="http://schemas.microsoft.com/VisualStudio/2011/storyboarding/control">
  <Id Name="System.Storyboarding.WindowsAppIcons.Settings" Revision="1" Stencil="System.Storyboarding.WindowsAppIcons" StencilVersion="0.1"/>
</Control>
</file>

<file path=customXml/itemProps1.xml><?xml version="1.0" encoding="utf-8"?>
<ds:datastoreItem xmlns:ds="http://schemas.openxmlformats.org/officeDocument/2006/customXml" ds:itemID="{8225140A-5A6C-4E88-BB08-ABA2A1BD50D8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210AAB63-FCB7-4122-9361-E4A8975AE74D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92</TotalTime>
  <Words>126</Words>
  <Application>Microsoft Office PowerPoint</Application>
  <PresentationFormat>Широкоэкранный</PresentationFormat>
  <Paragraphs>26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Tw Cen MT</vt:lpstr>
      <vt:lpstr>Контур</vt:lpstr>
      <vt:lpstr>Выполнение курсовой работы по базам данных</vt:lpstr>
      <vt:lpstr>Презентация PowerPoint</vt:lpstr>
      <vt:lpstr>BACS: биометрическая система контроля и управления доступом</vt:lpstr>
      <vt:lpstr>Концептуальная схема данных</vt:lpstr>
      <vt:lpstr>Логическая схема данных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Выполнение курсовой работы по базам данных</dc:title>
  <dc:creator>Денис Колпаков</dc:creator>
  <cp:lastModifiedBy>Денис Колпаков</cp:lastModifiedBy>
  <cp:revision>11</cp:revision>
  <dcterms:created xsi:type="dcterms:W3CDTF">2018-12-12T00:01:12Z</dcterms:created>
  <dcterms:modified xsi:type="dcterms:W3CDTF">2018-12-12T01:33:51Z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