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6" r:id="rId19"/>
    <p:sldId id="26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71"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660"/>
  </p:normalViewPr>
  <p:slideViewPr>
    <p:cSldViewPr snapToGrid="0">
      <p:cViewPr varScale="1">
        <p:scale>
          <a:sx n="83" d="100"/>
          <a:sy n="83" d="100"/>
        </p:scale>
        <p:origin x="11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AFC7E-D006-4FBC-8B43-771E296A92E3}" type="datetimeFigureOut">
              <a:rPr lang="tr-TR" smtClean="0"/>
              <a:t>10.12.2021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B3A94-3450-4822-A169-B485337F48B1}" type="slidenum">
              <a:rPr lang="tr-TR" smtClean="0"/>
              <a:t>‹#›</a:t>
            </a:fld>
            <a:endParaRPr lang="tr-TR"/>
          </a:p>
        </p:txBody>
      </p:sp>
    </p:spTree>
    <p:extLst>
      <p:ext uri="{BB962C8B-B14F-4D97-AF65-F5344CB8AC3E}">
        <p14:creationId xmlns:p14="http://schemas.microsoft.com/office/powerpoint/2010/main" val="4279126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O(1)</a:t>
            </a:r>
            <a:endParaRPr lang="tr-TR" dirty="0"/>
          </a:p>
        </p:txBody>
      </p:sp>
      <p:sp>
        <p:nvSpPr>
          <p:cNvPr id="4" name="Slayt Numarası Yer Tutucusu 3"/>
          <p:cNvSpPr>
            <a:spLocks noGrp="1"/>
          </p:cNvSpPr>
          <p:nvPr>
            <p:ph type="sldNum" sz="quarter" idx="10"/>
          </p:nvPr>
        </p:nvSpPr>
        <p:spPr/>
        <p:txBody>
          <a:bodyPr/>
          <a:lstStyle/>
          <a:p>
            <a:fld id="{6A3B3A94-3450-4822-A169-B485337F48B1}" type="slidenum">
              <a:rPr lang="tr-TR" smtClean="0"/>
              <a:t>9</a:t>
            </a:fld>
            <a:endParaRPr lang="tr-TR"/>
          </a:p>
        </p:txBody>
      </p:sp>
    </p:spTree>
    <p:extLst>
      <p:ext uri="{BB962C8B-B14F-4D97-AF65-F5344CB8AC3E}">
        <p14:creationId xmlns:p14="http://schemas.microsoft.com/office/powerpoint/2010/main" val="292580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79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62D4DC2A-E90B-4E57-8A8E-E12C1CDEF68D}" type="datetimeFigureOut">
              <a:rPr lang="tr-TR" smtClean="0"/>
              <a:t>10.12.2021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89607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8505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107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366413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66059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390394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4237296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420221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112192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62D4DC2A-E90B-4E57-8A8E-E12C1CDEF68D}" type="datetimeFigureOut">
              <a:rPr lang="tr-TR" smtClean="0"/>
              <a:t>10.12.2021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387462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2D4DC2A-E90B-4E57-8A8E-E12C1CDEF68D}" type="datetimeFigureOut">
              <a:rPr lang="tr-TR" smtClean="0"/>
              <a:t>10.12.2021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325604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2D4DC2A-E90B-4E57-8A8E-E12C1CDEF68D}" type="datetimeFigureOut">
              <a:rPr lang="tr-TR" smtClean="0"/>
              <a:t>10.12.2021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427257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2D4DC2A-E90B-4E57-8A8E-E12C1CDEF68D}" type="datetimeFigureOut">
              <a:rPr lang="tr-TR" smtClean="0"/>
              <a:t>10.12.2021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190070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4DC2A-E90B-4E57-8A8E-E12C1CDEF68D}" type="datetimeFigureOut">
              <a:rPr lang="tr-TR" smtClean="0"/>
              <a:t>10.12.2021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342659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2D4DC2A-E90B-4E57-8A8E-E12C1CDEF68D}" type="datetimeFigureOut">
              <a:rPr lang="tr-TR" smtClean="0"/>
              <a:t>10.12.2021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23199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2D4DC2A-E90B-4E57-8A8E-E12C1CDEF68D}" type="datetimeFigureOut">
              <a:rPr lang="tr-TR" smtClean="0"/>
              <a:t>10.12.2021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43A6E5-0832-4A3A-9B99-80CA43658C4C}" type="slidenum">
              <a:rPr lang="tr-TR" smtClean="0"/>
              <a:t>‹#›</a:t>
            </a:fld>
            <a:endParaRPr lang="tr-TR"/>
          </a:p>
        </p:txBody>
      </p:sp>
    </p:spTree>
    <p:extLst>
      <p:ext uri="{BB962C8B-B14F-4D97-AF65-F5344CB8AC3E}">
        <p14:creationId xmlns:p14="http://schemas.microsoft.com/office/powerpoint/2010/main" val="120311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4DC2A-E90B-4E57-8A8E-E12C1CDEF68D}" type="datetimeFigureOut">
              <a:rPr lang="tr-TR" smtClean="0"/>
              <a:t>10.12.2021</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843A6E5-0832-4A3A-9B99-80CA43658C4C}" type="slidenum">
              <a:rPr lang="tr-TR" smtClean="0"/>
              <a:t>‹#›</a:t>
            </a:fld>
            <a:endParaRPr lang="tr-TR"/>
          </a:p>
        </p:txBody>
      </p:sp>
    </p:spTree>
    <p:extLst>
      <p:ext uri="{BB962C8B-B14F-4D97-AF65-F5344CB8AC3E}">
        <p14:creationId xmlns:p14="http://schemas.microsoft.com/office/powerpoint/2010/main" val="979646227"/>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insider.co/big-o-notation-explained-with-examples/" TargetMode="External"/><Relationship Id="rId2" Type="http://schemas.openxmlformats.org/officeDocument/2006/relationships/hyperlink" Target="http://cagataykiziltan.net/programin-calisma-hizi-ve-algoritma-verimliligi/zaman-karmasikligi-ve-buyuk-o-notasyonu-time-complexity-and-big-o-notation/" TargetMode="External"/><Relationship Id="rId1" Type="http://schemas.openxmlformats.org/officeDocument/2006/relationships/slideLayout" Target="../slideLayouts/slideLayout2.xml"/><Relationship Id="rId4" Type="http://schemas.openxmlformats.org/officeDocument/2006/relationships/hyperlink" Target="https://www.quora.com/Why-dont-the-first-numbers-of-Fibonacci-not-follow-the-golden-rati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pPr algn="ctr"/>
            <a:r>
              <a:rPr lang="tr-TR" dirty="0" smtClean="0"/>
              <a:t/>
            </a:r>
            <a:br>
              <a:rPr lang="tr-TR" dirty="0" smtClean="0"/>
            </a:br>
            <a:r>
              <a:rPr lang="tr-TR" dirty="0" smtClean="0"/>
              <a:t/>
            </a:r>
            <a:br>
              <a:rPr lang="tr-TR" dirty="0" smtClean="0"/>
            </a:br>
            <a:r>
              <a:rPr lang="tr-TR" dirty="0"/>
              <a:t/>
            </a:r>
            <a:br>
              <a:rPr lang="tr-TR" dirty="0"/>
            </a:br>
            <a:r>
              <a:rPr lang="tr-TR" dirty="0" smtClean="0"/>
              <a:t/>
            </a:r>
            <a:br>
              <a:rPr lang="tr-TR" dirty="0" smtClean="0"/>
            </a:br>
            <a:r>
              <a:rPr lang="tr-TR" sz="8900" b="1" dirty="0" smtClean="0"/>
              <a:t>WEEK1-INTRO</a:t>
            </a:r>
            <a:r>
              <a:rPr lang="tr-TR" dirty="0" smtClean="0"/>
              <a:t/>
            </a:r>
            <a:br>
              <a:rPr lang="tr-TR" dirty="0" smtClean="0"/>
            </a:br>
            <a:endParaRPr lang="tr-TR" dirty="0"/>
          </a:p>
        </p:txBody>
      </p:sp>
      <p:sp>
        <p:nvSpPr>
          <p:cNvPr id="3" name="Alt Başlık 2"/>
          <p:cNvSpPr>
            <a:spLocks noGrp="1"/>
          </p:cNvSpPr>
          <p:nvPr>
            <p:ph type="subTitle" idx="1"/>
          </p:nvPr>
        </p:nvSpPr>
        <p:spPr>
          <a:xfrm>
            <a:off x="684212" y="3657600"/>
            <a:ext cx="6981970" cy="1947333"/>
          </a:xfrm>
        </p:spPr>
        <p:txBody>
          <a:bodyPr>
            <a:normAutofit fontScale="62500" lnSpcReduction="20000"/>
          </a:bodyPr>
          <a:lstStyle/>
          <a:p>
            <a:endParaRPr lang="tr-TR" dirty="0" smtClean="0"/>
          </a:p>
          <a:p>
            <a:pPr marL="342900" indent="-342900">
              <a:buFont typeface="Arial" panose="020B0604020202020204" pitchFamily="34" charset="0"/>
              <a:buChar char="•"/>
            </a:pPr>
            <a:r>
              <a:rPr lang="tr-TR" dirty="0" smtClean="0"/>
              <a:t>Programlama Dilleri (Programming </a:t>
            </a:r>
            <a:r>
              <a:rPr lang="tr-TR" dirty="0" err="1" smtClean="0"/>
              <a:t>Languages</a:t>
            </a:r>
            <a:r>
              <a:rPr lang="tr-TR" dirty="0" smtClean="0"/>
              <a:t>)</a:t>
            </a:r>
          </a:p>
          <a:p>
            <a:pPr marL="342900" indent="-342900">
              <a:buFont typeface="Arial" panose="020B0604020202020204" pitchFamily="34" charset="0"/>
              <a:buChar char="•"/>
            </a:pPr>
            <a:r>
              <a:rPr lang="tr-TR" dirty="0" smtClean="0"/>
              <a:t>Yürütme Zamanı (</a:t>
            </a:r>
            <a:r>
              <a:rPr lang="tr-TR" dirty="0" err="1" smtClean="0"/>
              <a:t>Running</a:t>
            </a:r>
            <a:r>
              <a:rPr lang="tr-TR" dirty="0" smtClean="0"/>
              <a:t> Time)</a:t>
            </a:r>
          </a:p>
          <a:p>
            <a:pPr marL="342900" indent="-342900">
              <a:buFont typeface="Arial" panose="020B0604020202020204" pitchFamily="34" charset="0"/>
              <a:buChar char="•"/>
            </a:pPr>
            <a:r>
              <a:rPr lang="tr-TR" dirty="0" smtClean="0"/>
              <a:t>En kötü ve en iyi durum (</a:t>
            </a:r>
            <a:r>
              <a:rPr lang="tr-TR" dirty="0" err="1" smtClean="0"/>
              <a:t>Average</a:t>
            </a:r>
            <a:r>
              <a:rPr lang="tr-TR" dirty="0" smtClean="0"/>
              <a:t> Case, Best Case)</a:t>
            </a:r>
          </a:p>
          <a:p>
            <a:pPr marL="342900" indent="-342900">
              <a:buFont typeface="Arial" panose="020B0604020202020204" pitchFamily="34" charset="0"/>
              <a:buChar char="•"/>
            </a:pPr>
            <a:r>
              <a:rPr lang="tr-TR" dirty="0" smtClean="0"/>
              <a:t>Zaman Karmaşıklığı (Time </a:t>
            </a:r>
            <a:r>
              <a:rPr lang="tr-TR" dirty="0" err="1" smtClean="0"/>
              <a:t>Complexity</a:t>
            </a:r>
            <a:r>
              <a:rPr lang="tr-TR" dirty="0" smtClean="0"/>
              <a:t>)</a:t>
            </a:r>
          </a:p>
          <a:p>
            <a:pPr marL="342900" indent="-342900">
              <a:buFont typeface="Arial" panose="020B0604020202020204" pitchFamily="34" charset="0"/>
              <a:buChar char="•"/>
            </a:pPr>
            <a:r>
              <a:rPr lang="tr-TR" dirty="0" smtClean="0"/>
              <a:t>Büyük O </a:t>
            </a:r>
            <a:r>
              <a:rPr lang="tr-TR" dirty="0" err="1" smtClean="0"/>
              <a:t>Notasyonu</a:t>
            </a:r>
            <a:r>
              <a:rPr lang="tr-TR" dirty="0" smtClean="0"/>
              <a:t> (</a:t>
            </a:r>
            <a:r>
              <a:rPr lang="tr-TR" dirty="0" err="1" smtClean="0"/>
              <a:t>Big</a:t>
            </a:r>
            <a:r>
              <a:rPr lang="tr-TR" dirty="0" smtClean="0"/>
              <a:t> O </a:t>
            </a:r>
            <a:r>
              <a:rPr lang="tr-TR" dirty="0" err="1" smtClean="0"/>
              <a:t>Notation</a:t>
            </a:r>
            <a:r>
              <a:rPr lang="tr-TR" dirty="0" smtClean="0"/>
              <a:t>)</a:t>
            </a:r>
          </a:p>
          <a:p>
            <a:pPr marL="342900" indent="-342900">
              <a:buFont typeface="Arial" panose="020B0604020202020204" pitchFamily="34" charset="0"/>
              <a:buChar char="•"/>
            </a:pPr>
            <a:r>
              <a:rPr lang="tr-TR" dirty="0" smtClean="0"/>
              <a:t>Özyinelemeli Fonksiyonlar (</a:t>
            </a:r>
            <a:r>
              <a:rPr lang="tr-TR" dirty="0" err="1" smtClean="0"/>
              <a:t>Recursive</a:t>
            </a:r>
            <a:r>
              <a:rPr lang="tr-TR" dirty="0" smtClean="0"/>
              <a:t> </a:t>
            </a:r>
            <a:r>
              <a:rPr lang="tr-TR" dirty="0" err="1" smtClean="0"/>
              <a:t>Functions</a:t>
            </a:r>
            <a:r>
              <a:rPr lang="tr-TR" dirty="0" smtClean="0"/>
              <a:t>)</a:t>
            </a:r>
            <a:endParaRPr lang="tr-TR" dirty="0"/>
          </a:p>
        </p:txBody>
      </p:sp>
    </p:spTree>
    <p:extLst>
      <p:ext uri="{BB962C8B-B14F-4D97-AF65-F5344CB8AC3E}">
        <p14:creationId xmlns:p14="http://schemas.microsoft.com/office/powerpoint/2010/main" val="159484489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896" y="1773383"/>
            <a:ext cx="8952504" cy="3676072"/>
          </a:xfrm>
          <a:prstGeom prst="rect">
            <a:avLst/>
          </a:prstGeom>
        </p:spPr>
      </p:pic>
    </p:spTree>
    <p:extLst>
      <p:ext uri="{BB962C8B-B14F-4D97-AF65-F5344CB8AC3E}">
        <p14:creationId xmlns:p14="http://schemas.microsoft.com/office/powerpoint/2010/main" val="109772734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346" y="952663"/>
            <a:ext cx="7015963" cy="4677309"/>
          </a:xfrm>
        </p:spPr>
      </p:pic>
    </p:spTree>
    <p:extLst>
      <p:ext uri="{BB962C8B-B14F-4D97-AF65-F5344CB8AC3E}">
        <p14:creationId xmlns:p14="http://schemas.microsoft.com/office/powerpoint/2010/main" val="769533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919" y="1220370"/>
            <a:ext cx="8120618" cy="4247557"/>
          </a:xfrm>
        </p:spPr>
      </p:pic>
    </p:spTree>
    <p:extLst>
      <p:ext uri="{BB962C8B-B14F-4D97-AF65-F5344CB8AC3E}">
        <p14:creationId xmlns:p14="http://schemas.microsoft.com/office/powerpoint/2010/main" val="256736125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103" y="808545"/>
            <a:ext cx="7855212" cy="4797928"/>
          </a:xfrm>
        </p:spPr>
      </p:pic>
    </p:spTree>
    <p:extLst>
      <p:ext uri="{BB962C8B-B14F-4D97-AF65-F5344CB8AC3E}">
        <p14:creationId xmlns:p14="http://schemas.microsoft.com/office/powerpoint/2010/main" val="17553556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289" y="1675901"/>
            <a:ext cx="9132140" cy="3274790"/>
          </a:xfrm>
        </p:spPr>
      </p:pic>
    </p:spTree>
    <p:extLst>
      <p:ext uri="{BB962C8B-B14F-4D97-AF65-F5344CB8AC3E}">
        <p14:creationId xmlns:p14="http://schemas.microsoft.com/office/powerpoint/2010/main" val="85418825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6676" y="6104466"/>
            <a:ext cx="8534400" cy="1507067"/>
          </a:xfrm>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808451026"/>
              </p:ext>
            </p:extLst>
          </p:nvPr>
        </p:nvGraphicFramePr>
        <p:xfrm>
          <a:off x="2449003" y="775855"/>
          <a:ext cx="7073688" cy="4941452"/>
        </p:xfrm>
        <a:graphic>
          <a:graphicData uri="http://schemas.openxmlformats.org/drawingml/2006/table">
            <a:tbl>
              <a:tblPr/>
              <a:tblGrid>
                <a:gridCol w="3536844">
                  <a:extLst>
                    <a:ext uri="{9D8B030D-6E8A-4147-A177-3AD203B41FA5}">
                      <a16:colId xmlns:a16="http://schemas.microsoft.com/office/drawing/2014/main" val="2650860791"/>
                    </a:ext>
                  </a:extLst>
                </a:gridCol>
                <a:gridCol w="3536844">
                  <a:extLst>
                    <a:ext uri="{9D8B030D-6E8A-4147-A177-3AD203B41FA5}">
                      <a16:colId xmlns:a16="http://schemas.microsoft.com/office/drawing/2014/main" val="3617165808"/>
                    </a:ext>
                  </a:extLst>
                </a:gridCol>
              </a:tblGrid>
              <a:tr h="452954">
                <a:tc>
                  <a:txBody>
                    <a:bodyPr/>
                    <a:lstStyle/>
                    <a:p>
                      <a:pPr algn="ctr" rtl="0" fontAlgn="base"/>
                      <a:r>
                        <a:rPr lang="en-US" b="0" i="0">
                          <a:solidFill>
                            <a:srgbClr val="000000"/>
                          </a:solidFill>
                          <a:effectLst/>
                          <a:latin typeface="Calibri" panose="020F0502020204030204" pitchFamily="34" charset="0"/>
                        </a:rPr>
                        <a:t>Input Size​</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a:solidFill>
                            <a:srgbClr val="000000"/>
                          </a:solidFill>
                          <a:effectLst/>
                          <a:latin typeface="Calibri" panose="020F0502020204030204" pitchFamily="34" charset="0"/>
                        </a:rPr>
                        <a:t>Time Complexity​</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55437638"/>
                  </a:ext>
                </a:extLst>
              </a:tr>
              <a:tr h="641214">
                <a:tc>
                  <a:txBody>
                    <a:bodyPr/>
                    <a:lstStyle/>
                    <a:p>
                      <a:pPr algn="ctr" rtl="0" fontAlgn="base"/>
                      <a:r>
                        <a:rPr lang="en-US" b="0" i="0">
                          <a:solidFill>
                            <a:srgbClr val="000000"/>
                          </a:solidFill>
                          <a:effectLst/>
                          <a:latin typeface="Calibri" panose="020F0502020204030204" pitchFamily="34" charset="0"/>
                        </a:rPr>
                        <a:t>n ≤ 10​</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a:solidFill>
                            <a:srgbClr val="000000"/>
                          </a:solidFill>
                          <a:effectLst/>
                          <a:latin typeface="Calibri" panose="020F0502020204030204" pitchFamily="34" charset="0"/>
                        </a:rPr>
                        <a:t>O(n!)​</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52712265"/>
                  </a:ext>
                </a:extLst>
              </a:tr>
              <a:tr h="641214">
                <a:tc>
                  <a:txBody>
                    <a:bodyPr/>
                    <a:lstStyle/>
                    <a:p>
                      <a:pPr algn="ctr" rtl="0" fontAlgn="base"/>
                      <a:r>
                        <a:rPr lang="en-US" b="0" i="0">
                          <a:solidFill>
                            <a:srgbClr val="000000"/>
                          </a:solidFill>
                          <a:effectLst/>
                          <a:latin typeface="Calibri" panose="020F0502020204030204" pitchFamily="34" charset="0"/>
                        </a:rPr>
                        <a:t>n ≤ 20​</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smtClean="0">
                          <a:solidFill>
                            <a:srgbClr val="000000"/>
                          </a:solidFill>
                          <a:effectLst/>
                          <a:latin typeface="Calibri" panose="020F0502020204030204" pitchFamily="34" charset="0"/>
                        </a:rPr>
                        <a:t>O(2</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n</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78615781"/>
                  </a:ext>
                </a:extLst>
              </a:tr>
              <a:tr h="641214">
                <a:tc>
                  <a:txBody>
                    <a:bodyPr/>
                    <a:lstStyle/>
                    <a:p>
                      <a:pPr algn="ctr" rtl="0" fontAlgn="base"/>
                      <a:r>
                        <a:rPr lang="en-US" b="0" i="0">
                          <a:solidFill>
                            <a:srgbClr val="000000"/>
                          </a:solidFill>
                          <a:effectLst/>
                          <a:latin typeface="Calibri" panose="020F0502020204030204" pitchFamily="34" charset="0"/>
                        </a:rPr>
                        <a:t>n ≤ 500​</a:t>
                      </a:r>
                      <a:endParaRPr lang="en-US" b="0" i="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smtClean="0">
                          <a:solidFill>
                            <a:srgbClr val="000000"/>
                          </a:solidFill>
                          <a:effectLst/>
                          <a:latin typeface="Calibri" panose="020F0502020204030204" pitchFamily="34" charset="0"/>
                        </a:rPr>
                        <a:t>O(n</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3</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06033680"/>
                  </a:ext>
                </a:extLst>
              </a:tr>
              <a:tr h="641214">
                <a:tc>
                  <a:txBody>
                    <a:bodyPr/>
                    <a:lstStyle/>
                    <a:p>
                      <a:pPr algn="ctr" rtl="0" fontAlgn="base"/>
                      <a:r>
                        <a:rPr lang="en-US" b="0" i="0" dirty="0">
                          <a:solidFill>
                            <a:srgbClr val="000000"/>
                          </a:solidFill>
                          <a:effectLst/>
                          <a:latin typeface="Calibri" panose="020F0502020204030204" pitchFamily="34" charset="0"/>
                        </a:rPr>
                        <a:t>n ≤ </a:t>
                      </a:r>
                      <a:r>
                        <a:rPr lang="en-US" b="0" i="0" dirty="0" smtClean="0">
                          <a:solidFill>
                            <a:srgbClr val="000000"/>
                          </a:solidFill>
                          <a:effectLst/>
                          <a:latin typeface="Calibri" panose="020F0502020204030204" pitchFamily="34" charset="0"/>
                        </a:rPr>
                        <a:t>10</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4</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smtClean="0">
                          <a:solidFill>
                            <a:srgbClr val="000000"/>
                          </a:solidFill>
                          <a:effectLst/>
                          <a:latin typeface="Calibri" panose="020F0502020204030204" pitchFamily="34" charset="0"/>
                        </a:rPr>
                        <a:t>O(n</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2</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1409000"/>
                  </a:ext>
                </a:extLst>
              </a:tr>
              <a:tr h="641214">
                <a:tc>
                  <a:txBody>
                    <a:bodyPr/>
                    <a:lstStyle/>
                    <a:p>
                      <a:pPr algn="ctr" rtl="0" fontAlgn="base"/>
                      <a:r>
                        <a:rPr lang="en-US" b="0" i="0" dirty="0">
                          <a:solidFill>
                            <a:srgbClr val="000000"/>
                          </a:solidFill>
                          <a:effectLst/>
                          <a:latin typeface="Calibri" panose="020F0502020204030204" pitchFamily="34" charset="0"/>
                        </a:rPr>
                        <a:t>n ≤ </a:t>
                      </a:r>
                      <a:r>
                        <a:rPr lang="en-US" b="0" i="0" dirty="0" smtClean="0">
                          <a:solidFill>
                            <a:srgbClr val="000000"/>
                          </a:solidFill>
                          <a:effectLst/>
                          <a:latin typeface="Calibri" panose="020F0502020204030204" pitchFamily="34" charset="0"/>
                        </a:rPr>
                        <a:t>10</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6</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smtClean="0">
                          <a:solidFill>
                            <a:srgbClr val="000000"/>
                          </a:solidFill>
                          <a:effectLst/>
                          <a:latin typeface="Calibri" panose="020F0502020204030204" pitchFamily="34" charset="0"/>
                        </a:rPr>
                        <a:t>O(n</a:t>
                      </a:r>
                      <a:r>
                        <a:rPr lang="tr-TR" b="0" i="0" dirty="0" smtClean="0">
                          <a:solidFill>
                            <a:srgbClr val="000000"/>
                          </a:solidFill>
                          <a:effectLst/>
                          <a:latin typeface="Calibri" panose="020F0502020204030204" pitchFamily="34" charset="0"/>
                        </a:rPr>
                        <a:t>*</a:t>
                      </a:r>
                      <a:r>
                        <a:rPr lang="en-US" b="0" i="0" dirty="0" err="1" smtClean="0">
                          <a:solidFill>
                            <a:srgbClr val="000000"/>
                          </a:solidFill>
                          <a:effectLst/>
                          <a:latin typeface="Calibri" panose="020F0502020204030204" pitchFamily="34" charset="0"/>
                        </a:rPr>
                        <a:t>logn</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85835835"/>
                  </a:ext>
                </a:extLst>
              </a:tr>
              <a:tr h="641214">
                <a:tc>
                  <a:txBody>
                    <a:bodyPr/>
                    <a:lstStyle/>
                    <a:p>
                      <a:pPr algn="ctr" rtl="0" fontAlgn="base"/>
                      <a:r>
                        <a:rPr lang="en-US" b="0" i="0" dirty="0">
                          <a:solidFill>
                            <a:srgbClr val="000000"/>
                          </a:solidFill>
                          <a:effectLst/>
                          <a:latin typeface="Calibri" panose="020F0502020204030204" pitchFamily="34" charset="0"/>
                        </a:rPr>
                        <a:t>n ≤ </a:t>
                      </a:r>
                      <a:r>
                        <a:rPr lang="en-US" b="0" i="0" dirty="0" smtClean="0">
                          <a:solidFill>
                            <a:srgbClr val="000000"/>
                          </a:solidFill>
                          <a:effectLst/>
                          <a:latin typeface="Calibri" panose="020F0502020204030204" pitchFamily="34" charset="0"/>
                        </a:rPr>
                        <a:t>10</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8</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a:solidFill>
                            <a:srgbClr val="000000"/>
                          </a:solidFill>
                          <a:effectLst/>
                          <a:latin typeface="Calibri" panose="020F0502020204030204" pitchFamily="34" charset="0"/>
                        </a:rPr>
                        <a:t>O(n)​</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01159923"/>
                  </a:ext>
                </a:extLst>
              </a:tr>
              <a:tr h="641214">
                <a:tc>
                  <a:txBody>
                    <a:bodyPr/>
                    <a:lstStyle/>
                    <a:p>
                      <a:pPr algn="ctr" rtl="0" fontAlgn="base"/>
                      <a:r>
                        <a:rPr lang="en-US" b="0" i="0" dirty="0">
                          <a:solidFill>
                            <a:srgbClr val="000000"/>
                          </a:solidFill>
                          <a:effectLst/>
                          <a:latin typeface="Calibri" panose="020F0502020204030204" pitchFamily="34" charset="0"/>
                        </a:rPr>
                        <a:t>n &gt; </a:t>
                      </a:r>
                      <a:r>
                        <a:rPr lang="en-US" b="0" i="0" dirty="0" smtClean="0">
                          <a:solidFill>
                            <a:srgbClr val="000000"/>
                          </a:solidFill>
                          <a:effectLst/>
                          <a:latin typeface="Calibri" panose="020F0502020204030204" pitchFamily="34" charset="0"/>
                        </a:rPr>
                        <a:t>10</a:t>
                      </a:r>
                      <a:r>
                        <a:rPr lang="tr-TR" b="0" i="0" dirty="0" smtClean="0">
                          <a:solidFill>
                            <a:srgbClr val="000000"/>
                          </a:solidFill>
                          <a:effectLst/>
                          <a:latin typeface="Calibri" panose="020F0502020204030204" pitchFamily="34" charset="0"/>
                        </a:rPr>
                        <a:t>^</a:t>
                      </a:r>
                      <a:r>
                        <a:rPr lang="en-US" b="0" i="0" dirty="0" smtClean="0">
                          <a:solidFill>
                            <a:srgbClr val="000000"/>
                          </a:solidFill>
                          <a:effectLst/>
                          <a:latin typeface="Calibri" panose="020F0502020204030204" pitchFamily="34" charset="0"/>
                        </a:rPr>
                        <a:t>8</a:t>
                      </a:r>
                      <a:r>
                        <a:rPr lang="en-US"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tc>
                  <a:txBody>
                    <a:bodyPr/>
                    <a:lstStyle/>
                    <a:p>
                      <a:pPr algn="ctr" rtl="0" fontAlgn="base"/>
                      <a:r>
                        <a:rPr lang="en-US" b="0" i="0" dirty="0" smtClean="0">
                          <a:solidFill>
                            <a:srgbClr val="000000"/>
                          </a:solidFill>
                          <a:effectLst/>
                          <a:latin typeface="Calibri" panose="020F0502020204030204" pitchFamily="34" charset="0"/>
                        </a:rPr>
                        <a:t>O(</a:t>
                      </a:r>
                      <a:r>
                        <a:rPr lang="en-US" b="0" i="0" dirty="0" err="1" smtClean="0">
                          <a:solidFill>
                            <a:srgbClr val="000000"/>
                          </a:solidFill>
                          <a:effectLst/>
                          <a:latin typeface="Calibri" panose="020F0502020204030204" pitchFamily="34" charset="0"/>
                        </a:rPr>
                        <a:t>logn</a:t>
                      </a:r>
                      <a:r>
                        <a:rPr lang="en-US" b="0" i="0" dirty="0">
                          <a:solidFill>
                            <a:srgbClr val="000000"/>
                          </a:solidFill>
                          <a:effectLst/>
                          <a:latin typeface="Calibri" panose="020F0502020204030204" pitchFamily="34" charset="0"/>
                        </a:rPr>
                        <a:t>) or O(1)​</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67314659"/>
                  </a:ext>
                </a:extLst>
              </a:tr>
            </a:tbl>
          </a:graphicData>
        </a:graphic>
      </p:graphicFrame>
    </p:spTree>
    <p:extLst>
      <p:ext uri="{BB962C8B-B14F-4D97-AF65-F5344CB8AC3E}">
        <p14:creationId xmlns:p14="http://schemas.microsoft.com/office/powerpoint/2010/main" val="187389268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34110" y="526473"/>
            <a:ext cx="11333018" cy="3816429"/>
          </a:xfrm>
          <a:prstGeom prst="rect">
            <a:avLst/>
          </a:prstGeom>
          <a:noFill/>
        </p:spPr>
        <p:txBody>
          <a:bodyPr wrap="square" rtlCol="0">
            <a:spAutoFit/>
          </a:bodyPr>
          <a:lstStyle/>
          <a:p>
            <a:pPr algn="ctr"/>
            <a:r>
              <a:rPr lang="tr-TR" sz="3200" b="1" dirty="0" smtClean="0"/>
              <a:t>ÖZYİNELEMELİ FONKSİYONLAR (RECURSİVE FUNCTİONS)</a:t>
            </a:r>
            <a:endParaRPr lang="tr-TR" sz="3200" b="1" dirty="0"/>
          </a:p>
          <a:p>
            <a:endParaRPr lang="tr-TR" dirty="0" smtClean="0"/>
          </a:p>
          <a:p>
            <a:r>
              <a:rPr lang="tr-TR" sz="2400" dirty="0"/>
              <a:t>K</a:t>
            </a:r>
            <a:r>
              <a:rPr lang="tr-TR" sz="2400" dirty="0" smtClean="0"/>
              <a:t>endi içinde kendini veya başka bir fonksiyonu çağıran fonksiyonlara özyinelemeli fonksiyon denir. Çoğunlukla </a:t>
            </a:r>
            <a:r>
              <a:rPr lang="tr-TR" sz="2400" dirty="0" err="1" smtClean="0"/>
              <a:t>iteratif</a:t>
            </a:r>
            <a:r>
              <a:rPr lang="tr-TR" sz="2400" dirty="0" smtClean="0"/>
              <a:t> olarak çözülen problemler </a:t>
            </a:r>
            <a:r>
              <a:rPr lang="tr-TR" sz="2400" dirty="0" err="1" smtClean="0"/>
              <a:t>recusive</a:t>
            </a:r>
            <a:r>
              <a:rPr lang="tr-TR" sz="2400" dirty="0" smtClean="0"/>
              <a:t> fonksiyonlar yazılarak çok daha kısa kod ile yapılabilir. Fakat kodun daha kısa olması daha hızlı çalıştığı anlamına gelmez. Daha hızlı da çalışabilir yavaş da çalışabilir bunun için kesin bir yargı yoktur.</a:t>
            </a:r>
            <a:endParaRPr lang="tr-TR" sz="2400" dirty="0"/>
          </a:p>
          <a:p>
            <a:endParaRPr lang="tr-TR" dirty="0" smtClean="0"/>
          </a:p>
          <a:p>
            <a:endParaRPr lang="tr-TR" dirty="0"/>
          </a:p>
          <a:p>
            <a:endParaRPr lang="tr-TR" dirty="0" smtClean="0"/>
          </a:p>
          <a:p>
            <a:endParaRPr lang="tr-TR" dirty="0"/>
          </a:p>
        </p:txBody>
      </p:sp>
      <p:pic>
        <p:nvPicPr>
          <p:cNvPr id="5"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237" y="3675121"/>
            <a:ext cx="9826763" cy="2614773"/>
          </a:xfrm>
        </p:spPr>
      </p:pic>
    </p:spTree>
    <p:extLst>
      <p:ext uri="{BB962C8B-B14F-4D97-AF65-F5344CB8AC3E}">
        <p14:creationId xmlns:p14="http://schemas.microsoft.com/office/powerpoint/2010/main" val="113081076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sp>
        <p:nvSpPr>
          <p:cNvPr id="4" name="AutoShape 2" descr="data:image/jpg;base64,%20/9j/4AAQSkZJRgABAQEAYABgAAD/2wBDAAUDBAQEAwUEBAQFBQUGBwwIBwcHBw8LCwkMEQ8SEhEPERETFhwXExQaFRERGCEYGh0dHx8fExciJCIeJBweHx7/2wBDAQUFBQcGBw4ICA4eFBEUHh4eHh4eHh4eHh4eHh4eHh4eHh4eHh4eHh4eHh4eHh4eHh4eHh4eHh4eHh4eHh4eHh7/wAARCAGY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yn4yeOte0bxdoPhXw689jPfJLcXF8+kPeQJEiMdvDLhsrnr0r1auR8X+EbjXPElhq0V9HAlrazwNGyEljJG6g59t2fwpaqSf8AW3+YdH/XX/I5VPiodJ1W3tNVt9Q1eGXTIrsTaXpbyAAqu+RwCdi5bPOcDvWt4g8ZyzeINJGi3EMmhDTpdVvb2Nsho1CmJV9Q/wA2T7VkXHgDx5pxtk8MeINAhiOkx6fd/brKSRiVVV3oVcY4B4OetRxeDbrwfq/h7SNIkvjpc+jHRrjUI1DzQSIAIHIwRzufJxgY5pWbhpvd/lK348tu+z0K05m+mn3e7f8ADm/QqfBvxn4l8Xtu1fxt4faTUbOSW00y2sTFcwDLAOHMh8wDGeAK7z4V+IrzxF4WE2qRpFqdrPLbXca9mRyFP4qFb8a5fRPBviq28Taf4s8bavpN6nh22uPsMej2DxSSmRCrmUEnedoGAoHNb3wa0rULDwtLfavbi21HU7qW6miH8ILkR/Q7ApI9TWr5b6bW+582n4Xv8jOzUVd63/TXy3t9+nU7aiiioKCiiigAooooAKKKKACiiigAooooAKKKKACiiigAooooAKKKKACiiigAooooAKKKKACiiigAooooAKKKKACiiigAooooAKKKKACiiigAooooAKKKKACiiigAooooAKKKKACiiigAooooAKKKKACiiuU8Z+N9P0CePTLaGbVdcuAfs2nWo3SN/tN2VR3J/Kk2ktS6dOVSXLFanQavqVhpNhLf6ldxWttEMvJI2AP8T7DmuEtdZ8WeObyOTw6ZPD3h1Hz/AGjNCpuLsA/8s42BCqehLAH0qXSPBWo67fxa58QriK+nQ77bSoiTZ2vpkHAkYf3mHB6V6AqqqhVACgYAA4AqNZeSOhunR0j70u/Renf8vzEjVljVWYuQACx7+9OoorQ5Bk6tJC6JIY2ZSA4AJU+vNedy694p8C3bL4rMmuaA7/Lq0EIE1tk8CaNQMjsCgPbPevR6R1WRGR1DIwIZSMgj0NTJX2ZtSqKF1KN0/wCtGV9Mv7LU7KO90+6iuraUbkkjbcCKs155qfg3VfDd9LrXw9nity7b7nRpmItLj12dfKb/AHRyetbfgvxtpniN5bFo5tN1i2wLrTroBZYj6+hHoQaSlrZ7lzoLl56bvH8V6/57HUUUUVZzBRRRQAUUUUAFFFFABRRRQAUUUUAFFFFABRRRQAUUUUAFFFFABRRRQAUUUUAFFFFABRRRQAUUUUAFFFFABRRRQAUUUUAFFFFABRRRQAUUUUAFFFFABRRRQAUUUUAFFFFABRRRQAUy4mht4HnuJEiijUs7ucBQOpJrC8ZeLtI8L26G+kaa8n4trKBd887eioOSPU4wK5e38L6944nTUPHf+h6UGD2+gwSfKcdDOw++e+BjHQ1DlrZbnRToXjzzdo/n6L+kLc+Kdd8azvp3gJfsumhis+vzJmP3EC8eYf8AayMV03gzwhpHhaCX7Esk95cHddX1w2+e4b1d+prdtYIbW3S3t4kiiQBURBgAVJQo63e4VK948lNWj+fq/wCkFFFFWc4UUUUAFFFFABXN+NPBuk+J0imuPNtNStsm01C2bZPAf9luuOmRXSUUmk1ZlwqSpy5ouzPObPxdrXg+6j0v4gor2jMEttegTbA/YCYf8sm/E5r0SGSOaJJYnV43AZWU5BB6EVHe2tve2slrdwpPBIpV0cZDA155N4d8Q+A5XvfBQbU9EyXn0OaT5ox3Nu56eu05z0FRrHzR0Wp19vdl+D/y/L0PSaKwvB/izR/FNm0umzlZ4vluLSYbJ4G9HQ8j8RzW7Vppq6OacJQfLJWYUUUUyQooooAKKKKACiiigAooooAKKKKACiiigAooooAKKKKACiiigAooooAKKKKACiiigAooooAKKKKACiiigAooooAKKKKACiiigAooooAKKKKACiiigAoorK8UeItH8NaY+oaxeJbQrwB1Zz2CqOSTQ3YqMXJ8sVdmozBVLMQABkk9AK4DWfG2oazqMmgfD+2i1C7Q7bnU5c/ZLT8f+Wjey56c1UWx8UfEQiXVvtPh3wwTlLJH2Xd4vYyMv+rX2U8967/RtL0/RtOi0/S7OCztYhhIokCqPfjvWd3LbRHTy06Hxe9Lt0Xr39P+GOf8G+B7HQrh9UvriXV9dn5n1C65cn0QfdQf7oFdZRRVpJKyOepUlUlzSYUUUUyAooooAKKKKACiiigAooooAKKKKAOR8Y+B7TWLtdY0q5k0XX4eYr+2wC3+zIv3XB9wT6Vn6H44vNN1KPw/49tYtL1Fvlt72PP2O891b+A+zY68V31Udd0jTdc02TTtWs4bu1k+9HKoYZ7Eeh96hx1vE6YV048lVXX4r0/y/IvAggEcg0V5oYPFPw5Jaz+1eJPCynLQM2+9sl/2WP8ArFA67jkdq7jw3r2k+ItMj1HR72O6t3HVeCp7gg8g/WnGV9HuTVoOK5ou8e/+fZmnRRRVGAUUUUAFFFFABRRRQAUUUUAFFFFABRRRQAUUUUAFFFFABRRRQAUUUUAFFFFABRRRQAUUUUAFFFFABRRRQAUUUUAFFFFABRRRQAUUUUAFFU9Z1TTtG06XUNVvYLK0iGXlmcKo/E1wDX3ij4iN5WkC68OeGScPfOpS7u17iJT/AKsf7RBzmplK2nU2pUHNcz0j3/rc1fFPjrydUfw54VsTrev9HjRsQ2oP8Uz87R7Y56cUeF/Apj1NPEXiy+/tzXhzG7riG0z/AAwochfTI68nvXQeFvDuj+GdLXTtGs0toQcsRyzt3Zj3JrWpKN9ZGkq6guWjour6v/JeX33CiiirOUKKKKACiiigAooooAKKKKACiiigAooooAKKKKACiiigArhvEngWRNTk8ReDL0aJrbfNMqrm3vfaVBgEnpu7celdzRScU9zSlVlTd4nGeE/HUd5qQ8O+I7JtE8QqP+PaVsx3AH8cL8b1/AV2dY/izwzo3ijTTYaxaLMgO6Nxw8TDoyt2IrjU1XxP8PnEHiEXPiDw4DiPVI0LXNsOwmUZ3j/bAAFRdx+LY39nCtrT0l2/y/y/M9KoqrpOo2GrWEV/pl5BeWso3RzQuHVh7EVarQ5WmnZhRRRQIKKKKACiiigAooooAKKKKACiiigAooooAKKKKACiiigAooooAKKKKACiiigAooooAKKKKACiiigAooooAg1G8ttPsZ768nit7eBC8kkjhVVR1JJ4Feb+Efi9Dr/g2fxY/h24sdMSF7iF3voHMsS5+YhWymcHhsYr0DxHZR6loN9YTWsV0k8DxmGVQyvkdCDwa8F0X4feIdO+D8Oit4ZY3I8LvbXFnEUUzTkyZQkHG4gqM/Tmmrat+X4qTf5L7xytyab/APBX+b+49utvFmgXPh261221WyubOztzPctbzrL5QCbyG2k4OO1crrfxU07w/wDDiy8Y61ZSoNRlRbCziYNLcLI+IyPqhDnPSuD0jw3qs9r4i1Ww8DXXhGxTwwLF9PmSJWvrhMuW8uJmQgrhNx+Y4x0pPEPgXXfFvhG18U6DqizyHRLSzsdLaFClkytEZNmeN4KMMnkDIHHFU1G7+X3a/nb5XCn7zjf+tvyu/u9D1nWNetR4usPC+qaYk1pqltJLDNIA0e9CuY2B7ndkfQ11CKqKFVQqgYAAwAK8v8dQXd/4r+H+gm73ata3q6ncsi4DwwjbIPYEuvHevUaVly383/X6fLuSm9L9kFFFFSMKKKKACiiigAooooAKKKKACiiigAooooAKKKKACiiigAooooAKKKKACo7kwrbyNcbPJCkvvxtx3zntUlRXcazWssTIsiuhUqwyDkdKTvbQa3PMfDfxWs77Tr2+0rwuRoVml28V3b31sVlWBQ3EatuUtnGCOMc13WheKNC1nTmvbHVbGdY4hLOsVykhgGMnftJxivEtG+HWv6b4I0bT7Pw6tncR6Tq0V1HAI0zNNEoj3YOCWI61P4X8NaxqW5dK8A3nggW+iXNpdtOsK/2jK8TogxEzbsMQ25sGi/uK38t/n72/3LRdy5RSe/2mvldJfhdnWz/Fi+/s+3uNO8E6rqk9yZ5kt4XSPZaROyNO0jkJyVyFB3EEcVuWvxD0+5/4Ra+ht3/sjxGoS3um4KTsAY4ivXkbueny1wMmq6hq3wr0jSrbwjqfiTQ59PbTb7+x7r7Pew3ULbGzl0xGShyQc5PQg0s+j6lp3gf4c+E7yLbqMetW8sNsmDJaWyI4G4jqUDKpYZ5PU1ai+Zq3VL+vz/qxDasu9n6bf56f5nudFA6UVIgooooAKKKKACiiigAooooAKKKKACiiigAooooAKKKKACiiigAooooAKKKKACiiigAooooAKKKKACuW+InilvD1hDa6fD9s1zUWMOm2g/jk/vN6IuQWPYVpeL/EOn+GNCn1fUnYRR8IiDLyufuog7sfQVzvw78PahJfzeNPFKD+3b5dsUGcrYwfwxL78nJ75qJN/Cjpo04pe1qbLp3f+Xc6rw/FqcOi2setXUV3qAT/AEiWOMIpY84AHYdPfGayvEmnappvheaPwRHZWN3FI1wsBgHlzEtudeOhYknPrXSUVVtLGKnafNb/ACOa8C6xo/iixGv2tmkGogG3u0dR51vIvDRMevB4/Culrzvxvpl94V11vHvhy3knRgF1vT4hzcxDpKoHWRefrk13Gi6nY6zpVtqmm3CXNpcoJIpEOQwNTF/ZZrWpxt7SHwv8H2/y8i5RRRVnOFFFFABRRRQAUUUUAFFFFABRRRQAUUUUAFFFFABRRRQAUUUUAFFFFABRRRQAVyCa/qN/8UW0HT5Ixpmn2Qmv3Me4vKxIWMHsQNrH2NdFrupWujaNeatfPstrOB55W9FUZP8AKuV+DemXVv4am1vU0K6nrlw19dA9s/Kg+mxU/Ook9UkdFKKVOVSS8l6v/JfoFxqU3hz4lWGlGC1g0XWoXEJjhCMb0HcQSOuUDGutk06wk1OLU5LOBr6GNoorgoDIiMQWUN1AJUZHsK5n4u6NPq3g+a4sDs1LTXW9s5O6Mhy2Pqm4fjW74T1mDxD4b0/WrYbY7y3SYIeqFgCVPuOlEW1Kw6kU6UakfR+vf5/oadFFFWcwUUUUAFFFFABRRRQAUUUUAFFFFABRRRQAUUUUAFFFFABRRRQAUUUUAFFFFABRRRQAUUUUAFQaheW2n2U17eTJBbwoXkkc4CgVOSFBJIAHUmvMr5pPib4kfTYGYeD9LmxdyKSBqM6n/Vj/AKZqc5Pqo7VMpW9TajS523J2it3/AF17EnhWzufHniGLxprELx6NaMf7CspBjf8A9PLj1OBtHbJzXpNNjRI41jjRURQAqqMAD0Ap1EY2CtV9o9rJbLsFFFFUYgQGBBAIPUGvMZ1k+GPiQ3UYY+DtWn/fr1Gm3DHG/wBo24z2XbnivTqr6lY2mpafPYX1ulxa3CGOWJxkMpGCDUyjfbc2o1eRtS1i91/XVE8brJGskbBkYAqwOQQe9LXm/hG9u/A/iCLwRrlw82mXJY6HfyHOR1Nu5/vDkgnqCB7V6RRGVxVqXs5b3T2fdBRRRVGQUUUUAFFFFABRRRQAUUUUAFFFFABRRRQAUUUUAFFFFABRRRQAUUUEgAk9BQB5/wDFmRtY1DQfA9ux3arc+deY6fZYirSKf94HArvYI0hhSGNdqIoVR6ADArz/AOGy/wDCQ+L/ABB42k+aB5Rp2nHsYYiT5q/7xc/9816HUQ1vI6sT7ijS7b+r3/y+QjqroVYAqRgg9xXn3w1Y+H/FniHwVM2IknOoaeT/ABxTEs6r7ISq/jXoVee/FpG0TUdE8eQ5H9lz+RfsP+fOT/WfjuVKJ6Wl2DDe/el/N+fT/L5noVFIjBkDKQQRkEUtWcoUUUUAFFFFABRRRQAUUUUAFFFFABRRRQAUUUUAFFFFABRRRQAUUUUAFFFFABRRRQAUUVx3xG8T3enG28O+H0W48R6plLVOot0/incf3V6474xSk0lc0pU5VJcsTN8c6rfeJNcPgHw3cNExUNrN8n/LrCf+Wan/AJ6MOMdg2fau20LSrHRNIttK02BYLW2QJGg9B3PqT1J7ms3wJ4YtPCuhrYws09zKxmvLp+XuJT95mP6D0AArfqYp7vc0rVI2VOn8K/F9/wDLsFFFFWc4UUUUAFFFFAGN4y8O2HijQptKvwVDYaKZfvwyA5V1PqCAawfh14iv/tk/g7xOwXX9OTKyn7t7B0WZfU4IDf7WfrXb1ynxF8Ktr9nBfaZP9j17Tm87T7oDo3dG9VYEjHvmoknfmR00ZxkvZVNns+z/AMu51dFc18PvFKeJtLkFxB9j1ayfyNRs2PzQyjrj1U4JU9xXS1SaaujGpCVOTjLdBRRRTICiiigAooooAKKKKACiiigAooooAKKKKACiiigAooooAK5D4ua1daP4Olj01sarqMi2Onj+9O+cfoDXX155IP8AhKPjGI/vaf4YgDOOqvdS4KEe6BWH/Aqib0sup0YWK5+aW0df69Xodf4R0W18O+GrDRLMEQWcIjXP+fWtSiirSsYyk5Nye7CqWu6ba6xo93pd5EstvcxGN1PQg1dooEm07o4j4Nalcz+Fn0XUpDJqeh3D6fdOx5kKYxJ9Dn9K7evO9T/4pf4wWeoj5bDxJCLS4PRY54/9X+L+YR/wGvRKiG1ux0YpJzVRbS1/z/EKKKKs5gooooAKKKKACiiigAooooAKKKKACiiigAooooAKKKKACiiigAooooAKKKo69q1joekXGqalcLBa26bndv5fU0DScnZGd468UWvhXRTezRvc3UrCGztI/wDWXMp+6ij+vas34c+GLrTRc6/4gkW58R6nhrqUfdhT+GGP0Uc/iTWd4F0q+8Sa2PH3iS3aJmUro1hJ/wAukB/jYf8APRhjPpjjGa9CrOPvPmZ1VWqMfZR36v8AT5de7CiiitDkCiiigAooooAKKKKACiiigDgviDoOoWGqR+OfCsO/VrVdt7aA4W/t+6H/AGxgYP1rqvC2u6d4k0O31fS5vNt5lzgjDI3dWHUMO4NadeaeIbeb4d+I5PFWmxu/hy/kH9s2iDP2Zz/y8oPTk7gOwGBWb9136HZB/WIqm/iW3n5f5fcel0VFaXEF3axXVtKksMqhkdTkMD0IqWtDjCiiigAooooAKKKKACiiigAooooAKKKKACiiigAooooAzfE+rQaH4fvtWuXVI7aEvlum7oo/EkD8a5/4P6Vcaf4PS+v0ZdR1eVtRvFb7ySSncU+i5xWd8UCfEHiTQvAsWWiuZPt2pqO9rGeB9fM2V6GOBgdKhayv2OqX7ugo9Za/Jbfr+AUUUVZyhRRRQByvxU0OfXfBl1DYrnUrQi808+lxH80Z/OtDwPrkPiPwnp+swMStxF82eodSVb9Qa2q878Bf8U34/wBd8Hv8trc41TTh0VI3+Vol+jIzf8CqHpJPudUP3lFx6x1Xp1/R/eeiUUUVZyhRRRQAUUUUAFFFFABRRRQAUUUUAFFFFABRRRQAUUUUAFFFFAGZ4n8QaN4Y0eXWNe1CKwsYsb5pM4BPQYGST9Kg0zxZ4d1Ka3hsdVhmkuXeOFQCC7IodgMjspB/GuA/aV03+0dO8HL9v1C0B8U2MZNpOYzhmPP1GOD2rhfHWp6ePE/h7/hKfGN/4d06LWdTtzqMV59nkVfsse1fN/hyT+tOmnJu/n+Fv8ynHa3n+v8AkfQPiXXdM8O6WdS1a5FvbiSOIMRkl3cIoA9ywrk9X1z4c+LvFsHhG91m3vNY06UXJ03zWALgYw4+4+M/dJPI9q890HWL7V/+Fatqt7c6hYya7dx295ONrXkSQTeW7g/e5Awe+Ae9UNc1Xw1qHxA8I6b4VureIab4lmnuvDQsvKvVuD5oe6dtxIjJYn7uG3qc01BOyl1/pXXR33+W2o25U7yi9Vf8G1p320+foe+6Brmm65HdPptwJfsl1JaTjGDHKhwyn6VpV5v4HaVfjd49t4ciyFtp8gUfdErCXeR7nAzXpFJqyXmk/vRD3a/r+u/mFFFFIAooooAKKKKACiiigAooooAK5jXPGvg2y8QDwnq2r2i6ncQeZ9ikRmLxnIyeCMHnrXT188XVnc6X8cfH+qW+q6sXMGlkLJcFo8SPMCgGPurj5R2yfWnFXb8lf8Uv1H0b6ntHgWz0DTdJk0zw7cPJaWszIyNK0nlOcMVG7oPmBwOOaNY8Y+HdHvbu11LUorY2dr9quXc/LFHuCjcfUkjivn+PW4dN8Yay+j+O9SPik+KIY4vDyXJaKSB1gEubf+IBC7b/AOHGe1dDruueC/DcHxG1/wAbW/2oQ61aNNasd+6YQx+Sq+gxtYntgntRypRTvpZP7+X/AOS28reYnNzbb1bb/Xfttueo6f8AEjwXqPheXxNp2u293pEMgjnuYw2IjnHzAgEDPtXWgggEHIPQ14T4Al8N+KPDfjzxXc6/oeqXmtwwtqNpp9yJYLJY0YRRlu7Y6nAyRXpnwhm1S4+GPh2fWlZdRewjNyD1D45quXR+XL+Kf5Wevn9831Xnf8Lf5/1fTqqKKKgoKKKKACiiigAooooAKKKKACo7qeG1t5Li4kWOKNSzux4UDqakriPj1A1x8HvE8cdxcwN9gch7d9jg+xrOrNwg5LojSlDnnGPdlzRviP4I1iIS6b4htrhCYgGCuATIxWPqB1YECukv7y3sLCe+u5VitreJpZZG6KijJJ/AV85eNJDo/hiHR7rxBqMWmWljo8z3tzcFpYN08m+XfjqAM59qsTa3Lc+DvEdj4a8S3/i3w3FJZY1K5uzO4Z54xND5n8SiMkn6kVpNpOSj0/rXsTBX5L/at+KT/U9Ek8bfC/R/FEGsXuvQWmra7bp9n89nJeHjbtGCEVvlPbPWu2tNc0261270WG4BvrWOOWSM90cEqR6jivBfij4w8A2viG++H2k6noOh6hqtva/2vqd/IFSGBETy1jU/6xyoUBcjAOe1dtcW9rZ/F/wFBpNyZ410K7jDF9xlgBgwxPftz704q+qWl/8AP8mlr11001lzlN79Pyt+l7dtO9l6tRRRSAKKKDQBzV7488IWfiUeG7nXLePVi8Uf2baxbdISEGQMZJB71PDZ+H/El9pXii1kFzJYmX7LcROVU7gUcEfxDrwehrxXQbe80bxZ4i1C11jV5HuvHVtaPFPcF4hEZOQq44znk1m/DTXbSzv9Ig8PeNr/AFHxDJqjwXnhxrwvBBAZTvPlfwbVJbdShaahpq/z0/K+r8i53oqc09nb5Wd/vt+Nj6Dh8SaPNqOqWMd4hk0kKb9jwsBKhwGPrtIP0qKbxboEem6dqQ1CN7HUp1gtrheUdmBK89hwea808N6HY+JfhR4qttZScXM15fNfKkuHk2NIIgx7jYEwPYVQuIbeP9j0QyHyo4dIiCEnBQgpjn1qVLr5J6a772/TuV7K8+Rd3H7tP+C+23me7UVV0hp20u1a6GJzEvmfXHNWq0as7GEZcyTCiiikUFFFFABRRRQAUUUUAFFFFABRRRQAUUUUAFFFFADXRHxvRWwcjIzg+tVtSj05LOWe/htzbwq0sjSxgqoAySc+wq3XCfGW8mm0iy8KWLH7Z4guBalR1+z5Hnn8IyamTsrmtGn7SaiPhisfiJ8P4Lu40q509POM1pHHIqyqYpTsKtjCh9np0atXwNrGm+JtLOtW+npa3Qmktpw6qZUkjYowLAc8g1t6ZZw6fp1tYW64ht4liQeyjA/lXB6Pjwv8XtQ0o/Jp/iGAXtt2WOePCug933F/wpXcbX/pmsYU6vPyrVar0XT9fv7nW+GvD1joP29rVppZb+7ku55ZmDMzuc4zjoOw7Vr0UVZyhRRRQAUUUUAFFFFABRRRQAUUUUAFMMURYsY0LNjJ2jJx0p9FAHMeL9a0/wAP3ulrHpKXup6ndiC3jjCrIRxvfcR0VcsfYVleMV0fwp4ij8VXFjPLBqbx2WoYZfIjJ4Sd1IyWyFjGD0NQaH/xVHxb1HWD89h4dj+wW2egumGZHHr8jqPwrrPGWjQ+IPC+oaRMoYXERCZ7OPmQ/gwB/Cs027tfI7HCnTlCM1/i+f8AkrP1IvEvhXSde0K40W5h8iyuSv2hLcBPNUHO0kDpW3GqxoqIoVVGAB2Fcp8Jtam1jwZbC8YtqFgzWF6T1M0J2O34kE11lXGV0c1WDpzcH0CiiimQFFFFABRRRQAUUUUAFFFFABSOqupV1DKeoIyDS0UARyW9vIpWSCJ1IAIZAQR6VylhfaT4nuvEnhKPSAum2qmzu5k2qju6AsgAHUKw5rX8a65H4b8K6jrUih2tYHeOPvI4B2oPcnArM+FGhvofgu0juW8y+ut11dyn7zvIS3PuFKr+FQ3d2OiEEqTqS9F+r+X6lXwdJo8Wr3ngptL2yaJBCltLdbJHuINi7WBx0XIXn0rbtPDdjb+K7rxIZJ5rueBII1kIKW6KORGMcbuCeTnArlvidnw94n0Lx1FlYYH+wam3YWshyD9fMCV6HVRm3J33/wAxVacVCMo7Nfiv6TCiiimYBRRRQAzyYsk+UmS24/KOvr9ajjsrOKczx2kCSnq6xgMfxqeigDF0fwzpuk67q+r2QkSXV3SS7jLZjZ1QIGA7HaAKPFHhux8Q2lnZ3rzJa21ylw0ERASfaDhHGOU5zjjkCtqind6eQdwFFFFIAooooAKKKKACiiigAooooAKKKKACiiigAooooAKKKKACvO/C3/FT/FPV/ETfPY6IP7Mss8gTYzLIv1V1X8K6L4j+IG8NeDr/AFSFRJdrGUtIj/y1mI+RB7k0fDjQF8NeDdP0ouZJkj3zSH7zuxySfU84/Coeskjqp/u6Mp9Xov1/y+Z0VcR8ZdOupvDUOuaZGX1PQ7lL61UfxEZVlPttZjj2FdvTZo0mheKQZR1KsPUGqkrqxjRqOnNS7FXRNStdY0i01Sxk8y1uolmib1VhkVcrz74SSNo97rngadsHSLjzLIdhaSk+Uo/3QpH416DSi7q5VemqdRxW3T06BRRRVGIUUUUAFFFFABRRRQAUUUUAFYXj7Xh4a8I6hrAUSTQwt9ni7yy4+VB7k1u15540P/CS/EnQvCqZe00wjVdRA/hZSDbg+xZX/Kpm7LQ3w0FOp72y1fov6sbvww0E+HfBdjYyt5l06me5lP3nkc7iT7gED8K6aiimlZWM6k3Uk5S3Z53af8Uv8Yrm1OE0/wAS24njPRY7mLClR7uGZvwr0SuL+MWlXd94TGo6XHv1XR511CyA7yJkEfTazV0vhzVrTXdCstYsH32t5Cs0TeoIqY6No3re/TjU+T+W34fkX6KKKs5QooooAKKKKACiiigAooooAKKKbNIkMTyyMFRAWYk8ACgDz7x+f+Ej8eeH/B8ZLW1vINU1LH8IjIMIPszKwI9q9DAAAAGAK8++DsbasNW8dXCkya3cH7IW6rZp/q0P0Jc/jXoNRDX3u51Yr3WqS+z+fX/L5GZ4q0mDXvDt9pFzGrx3MJXDdN3VT+BAP4Vg/CDVrjUvB8dnqDl9S0mRtOvGbq8kXyl/o2M12Nedk/8ACL/GMn7mn+J4BuPRY7mLAVR7uHY++2iWjTCj+8pyp9d18t/w/I9EoooqzlCiiigAooooAKKKKACiiigAooooAKKKKACiiigAooooAKKKKACiiigAooooAKKKg1G6isbCe8ndUihjLsScDAFA0ruxwfignxN8VNI8Orl7HQwup349JuPs/wDKSvQ64P4MWs1xot54svUIu/ENwbxdw+aOA8xRn/dBP513lRDa/c6MU7SVNbR0+fX8QoooqzmPPPiOv/CP+MvD3jSMbYPO/s3UMdPLlIxI3+5tP/fVehKQyhlOQRkGsvxfolt4k8M6hod3kQ3kDRMR1GR1FY3wk1q51nwdCuo4GqWDtZ36f3Jkxx/3yVP41C0lbudU/wB5QUusdPk9v1/A66iiirOUKKKKACiiigAooooAKKKKAIrueO1tpbiZ1SONSzMxwABXC/BqCTULDUfGl2jC41+5M8G77yWo/wBUh+mW/Ol+M9zLeaVY+D7KQpd6/crauyfeig6vL9BhR/wKu4sraGztIrW3jWOGJAiKowABUby9Dq/h0POX5L/N/kTUUUVZyiOqujIwyrAgj2rz74VsdD1zX/A03C2E4u7AE8C1lJ2IPXbsOfrXoVee/FBToXiPw943hGEtbj7Ff46fZ5iAZG9k2k/jUT0tI6sN7/NS/m29Vt/l8z0KikRldFdTlWAIPqKWrOUKKKKACiiigAooooAKKKKACuE+M95PJ4ftvDFhIyX2v3K2KMh+aKNvvyj/AHePzru6888Oj/hJ/ixqmvMd9joCHTrFuxmY/wCkfiCij8aie1u504VJSdR7R1+fT8TutLs4NO063sbWNY4YIwiKowABVmiirOdtt3YVyHxd0e61bwfJNpi51XTJVv8ATz6TR5x+hNdfQwDAg9DSkrqxdKo6c1NdDM8Kaza+IfDdhrVk263vIRIh+v8A9etOvPPhox8P+K/EHgiT5YYpRqGnjsLeUkCNf90of++q9DpQd0ViKap1Go7br0ewUUUVRiFFFFABRRRQAUUUUAFFFFABRRRQAUUUUAFFFFABRRRQAUUUUAFFFFABXn/xkmk1K20zwTaOwn1y5WO4KH5orZeXk/MKPxr0CvPPAv8AxUvxC13xe3z2lkTpWmt6BTif/wAiIKievu9zqwvut1X9n8+n+fyPQLeGO3gSCGNY40UKqqMAAdqfRRVnKFFFFABXncH/ABS/xjaD7mneJ4DJGvYXcQJkY+7KUH4V6JXG/GHSpr7wg+oWKk6ho8i6jbbfvOYjvMY/3guKia0v2OnCyXPyS2lp/l9zOyorO8M6pDregWOqwMrJcwq5x2b+Ifgcj8K0atO5zyi4tphRRRQIKKKKACiiigAoorm/iZro8O+C9Q1BQWnKCGBF+80jkIuPpuz+FJuyuXTg5yUVuzA8I/8AFTfE7WvE7Zey0kHS9Obtvz/pH/j6KAa9DrA+Hugnw34Q0/S5CGukiD3cg/5aTsMyP+LZNb9KCstTTEzUp+7stF6L/PcKKKKowCs7xNo9r4g8P3+i3oJt72BoZMdQGGMitGihq44ycWmtzjfg/q91qXhIWWpn/ia6TM1jfL6SLgj/AMcZa7KvO5v+KX+McMn3NO8TwGMgcKt3ECxc+7LsX8K9EqIPS3Y6MVFc/PHaWv8An+IUUUVZzBRRRQAUUUUAFFFFAHP/ABE16Pw34O1HVnyWjj2xqOrOxCrj8SD+FR/DTQZPDng2x0+6w18y+dfSD/lpcPzI34msDxf/AMVN8TtF8Mr81lpSnVL7upcfIkTfUPux7V6HULWTZ1VP3dGMOr1f6fq/mFFFFWcoUUUUAeffFiNtH1TQPG9uvOmXP2e8x0NtMVV3b/cAJ/Gu/hkSaFJY2DI6hlI7g9Kqa/pdrrWiXukXy7ra8geCUeqsMH+dct8HNUurrwxJo+psTqmiXDWN39R8yf8AjjJUbS9Tqf7ygn1jp8n/AMH8ztqKKKs5QooooAKKKKACiiigAooooAKKKKACiiigAooooAKKKKACiiigDM17xBoegi2bWtWstOF1KIYPtMyx+Y56Kuep9ql07WNJ1J1j0/UrS6ZoROBFKGJjJKh+O2QRn2NeT/FzT5rr45eBX/te6hhSw1GYW4WNoy0axHoynrnk9eBgiuGvdab/AISh9Rn+II8J3UfhCK5hSNoUF3IlxOQm11JYHaAVTDHPHWnBXi5P+t/8i+RuSiuqv+KX6n0J4u1C0gsl0mTVIbC+1YSWtkXGWaTYxO1cjJCgt+FYfwz1bwbZ+Hv7A0LxNper3GkRY1A2twkjiQf6x3VSSpLZJzXD22qwa743srrxgfs1svgmS8lDfKqZlKPKo+8pKE++Dis74PTeFfFXxB0/WvCt1omn6FpOkyafY2UV3G15foWT99JGDuVQFx843Zahw97Xez/X/Lbr8h87VO3R2fq7f8H0+8920jUbHV9Mt9T025jurO5jEkM0bZV1PQg1arzn4CySf2R4lsufslj4kvrWzXHCQqw2qPYV6NTkrMz7hRRRUgV9SvrPTbCe/wBQuobW0gQyTTTOFSNR1JJ4ArN0rxX4X1exivNN1/TL21mZUjlhuFdXLHAAIPJJ4rh/2rLee4+A3iYQX9zZlLUu3kbcyqOsbZB+U55xzXE+NXkstBh0x/E39jw2es6dENTKRRvGpZMn7oQHnqRiqjG9vNpflf8AMJtRhzep694Q0WPwLoGoQXOpI2kwzSXNuGTb9mib5mUnPPzFj264raXW9KMGnTNfwRrqW0WQkcKZyy7gFB6naCcDsK8H1PWrzVvA+uaLf+JJtc0Wy8R2Vtb62Cm64iLwybWZAEf5yUygxjg85rd+K3h+1sfjR8OvEST3MtzPq4so4nf9zbw/Z5SVRR0yVBycmqpUk7Lo3b7op/qvx8h1akpybe+7++36M9esNW0++vryxtrlHurJlW4hz80e7O0kehwceuKu15xN5tl+0JbJYw/udS0eV9ScH+OIoIc/g716PUW9yMu9/wAG1+hN/ea7f5J/r+oUUUUhhWHB4w8Kz63c6JD4i0uTU7Uhbi0W5QyxH0Zc5FbbjKMASpI6jtXzZ8J7e60m+19pNUuNQkuvFt/BM9zFHvk2JEd24KDk7vpxwBSfwyfZfql+pSSt/XZv9D6Os7q2vbZLm0njngfO2SNgytg4OCPcVyHiG103xN4jtLh9ZgFl4ZuvtF7blflMhjO3e2cABWzjHUV5L8IvEGpadc+E7XS/HZ8UHU/tsd9pW6J1slTzXRlCKGj+YBcyEg9BzWvaeF9L8Qfs66nFNqN88H2jUbq68uQK1xIs0p8uRgMlVbA4I+6BWlamo83Zf5/8D+tRUKrTi4vV/lb8D2RvEOiqNNb+0bcx6ntFlKHBScsMqFboSRyMda1K8M1mSX/hljwprFvCJNVsdNsLuwUcH7QI1Ax+DNxXuMJJiQt1KjNVVp8kpLtJr7rf5mcZXt6J/mOooorIsKxfEvizwx4Ze3TxF4g0zSWud3kC7uVi8zGM7dx5xkfnW1XgvxfsrpPipe6z/bV1ssvDVzNBZSRRPArqvJwyk88Z57Ur+8k+t/wTf6FRV/w/FpfqeoeM9JsfGelLY2OqwRXlncw3UU0ZDmJkYOMgHocYPqDWzcavY2Nza6ffXkQvJoy23pkKpLOR2Xg814H4k1mTS9b8SaxB8QDol/aWMV1baOjwgX8oXKqUYF2DkBMJg1d8ZSXWt/8ACR6vdQ3FprA0GwVUj+8lq8kMk5VTyACXBzzjNJq0ef1/BN/oVCUqlqb2urfNpfqewad408Kappd7qek6/p2pWli225ks7hZREfRtp4NbltPDdW8dxbypLDIoZHQ5DA9CDXjHhd/CuofFCIeDb2zutG/4ReWLUBYMjwB90fl+YV4EmzdwecZrrvgIzj4aWFsG321qWgs33bt8C4CNnvx3rVxt91/xa/yaMU7pPz/S/wDXc72iiioKCq2q6hY6Tp0+paneQWdnboZJp5nCJGo6kk8AVZrzH9pmynv/AIXXFvBq13poNzH5j24Ql05yh3AjB/pSbelvL8WGiTb6Ha6L4s8M61bR3Oka/pt/DJKYke3uVcM4AJUEHryOPetDU76002xlvr6dILeIZd3OAPT9eK8D8QzeWEsJ/FC+H4bPxIbVNUVYYWjXy4uMldgZs4yRTxrVx4i0GTQdX1STXNBtPE8NpHrJZR9sjVUmRmZAFfEvyZTjjFUlzt8vdLvvyq//AJME/c3Wyv8Adf8AyPUvB2m2Wi6nf6nfaxBc6l4iuFmQsBGzxquI0VSSTtTAP0ro9N1Sx1CW6htLhJJbSUxToD8yMPUfhXl/i/QLWy+PfhfxB9qupru7DwBJH/dxRhScIo6cgeprY0lRa/HnWlssFLzTYHvlDZ2OmRGcdshm+uKmFtF3v+F3+SfzHUqSk5Sl05fxsv1+49FooopiCiioNQRpLGdEleFmjYCRMblOOozSbsrjW5jQ+N/B81/cWEXifSHu7bzfPhW7QvH5YBk3DPG0EE+mah0zw6tv44uvFWn3yfY9Rs0jmtlXIkkDEiYNnqV2jp2r598Ji70r4Z6fFJqUupf2rpGtXE73MUe8FYVwAyqDj6mun8L+JNR06z+x6H46l8Zpc6DcXE6iSFzpsiQuU2mMDALKFw2Tmk7OMX5X/P8AyNVzU7ru3H8Ul+Z69eeO/B1jYf2hf+JNMs7I3JtEuLi5WON5gSCisTgsCCCPUGtL+29KOpWmni9hNxewNcWyhgfNjXGWX1+8PzrwjSh4U03XfC8niaS0tNGn8IzSK1+yrbm9kmDSDLceb8z8dcZxVmGP7N8PvAF1ZvL+58URR6Y0nDvakSbE55KlQOO+BWltben52/4PoZNbW6pv8L/8Db7j3+igdKKkQUUUUAFFFFABRRRQAUUUUAFFFFABRRRQAUUUUAFFFFAEM1naTXEdxNawSTRKyxyPGCyBvvAE8gHAz64rF8R6L4Ojsm1fXtE0Z4dOhMnn3FlG5gRcsduVJGOTgV0FeffFiSTWNS0HwRbMQ2p3Qnu2H8FvCQ7BvZ9pWplLlVzahT9pNRe3X06mh4m0nw5qY0nxjcXSwWlhCZTIIdyT2zof3bqRnZ8wbGOoq9o3hvwiLNdU8N6No9i15bfub2ysY43MbjIIIUHGMGtuaytptNfTmiH2Z4TCYx02EbcflXE/B64msYdW8GXjE3Gg3XlxA/8APq+WgA+iYFJvVRY1TjKEpx3Vvu/4Gi+46fwdoFr4Z8PWuj2jvKsK/PM/35n7u3qx71r0UVbZgkFFFFAEV3bW95bvbXdvFcQOMPHKgZWHoQeDVW/0XR9Qt3t7/SbC7hkYM8c1ujqxHQkEYJFX6KAMDWfCOh6h4Un8NR6fbWNhIAY47aFY1icNuV1UADIYBvqK0bTTYksrCK+2X9xZooW5mjUuXC7TIOPlY89PU1eooAw9I8N22n+J9W8QtPLcXupCNGL9IkjztVR2+9ye/etyiijpYOtwooooAKqx6dp8ZLR2FqhMhlJWFRlz1bp1OBk+1WqKAMzS/Dvh/SrqS70vQtLsbiQYkltrSON2Gc4JUAnmqXhfwrZ6ANUt7aVpNPvrgzpZug8uAtzIF9QzEsc9zXQUUAYGv+FbHWH0eOV2gstKuUuYbSFQsbOgIQED+EAn5elb9FFABRRRQAVXuLGxuHaS4s7eV2QxszxBiUPVTnt7VYooAyrvw14dvL6O+u9A0q4u49vlzy2cbSJtOVwxGRg9PSqt/wCFbK68YW/iZZXiuktGsp0ChkuICS2xgf8AawcjnjHSt+ihaAYT+FdJttFv9N0Czs9B+2riSWwtI4zn1IAwTjI59au+G9GsPD2g2WiaXF5VlZQrDCmc4UDA5rQoov8A16A9QooooAKiure3uoTDdQRTxnkpIgZfyNS0UAZ9/oei6hA8F/o+n3cLyeY8c1sjqz/3iCOTwOfas7xD4P0PV/CbeGls4rGx3JJClpGIxC6OHVlC4AwwB966Gigd2VYbKLy7VrpY7u5t0AFxJGu8tjBYehPt61maB4ZtdK17WNc86S51DVXTzpXAG2NM+XGAOyhiM9T3rdop31uTbSwUUUUhhQeRg9KKKAKY0rSxEkQ02zEaKyKnkLhVb7wAxwD3HeoNJ8O+H9I87+ydC0zT/PG2X7NaJF5g9G2gZ/GtOiiwXOU0PwD4f0/Qv7EvLO31iwjupLq3h1CBJxAzuzkLuB7sceg4q1qnhW01DxBo2pTTEWmkKxt7BY1EQl4CSeoKjcABx8xroaKfM73AKKKKQBRRRQAUUUUAFFFFABRRRQAUUUUAFFFFABRRRQAUUUUAFeefDT/iovFeveOZPmgkcadprdmtozu3j0JdnH4Vp/F3WLnS/B0tvpzldU1SRdPsCP4ZpflVvoK3PCej2+geHLHR7VNkVtEFA9+rfqTUPWVux1R/d0HLrLT5Lf8AT8TUrzzxx/xTfxF0LxYmFtL4nSr/ALKN/wAySt/u7Nuf9qvQ6w/Hugw+JfCOo6LNkC4i+UjqGBypH4gU5q60Iw01CoubZ6P0ZuUVy/wu16fxD4NtLq9wNRgzbX6f887hOHX866imndXM6kHTm4vdBRRRTICiiigAooooAKKKKACiiigAooooAKKKKACiiigAooooAKKKKACiiigAooooAKKKKACiiigAooooAKKKKACiiigAooooAKKKKACiiigAooooAKKKKACiiigAooooAKKKKACiiigAooooAKKKKACiis3xTq9roPh6+1i8fZBawmRj+g/Uihuw4xcmorc41v8AiqPjGq8Np/hiDJ7rJcy/+zJs/wDHq9ErjvhBpF1pvg9LvU0K6rqsrahfg9ppMEr9BiuxqILS/c6MVJc/JHaOn+f3sKKKKs5jzzR/+KX+L1/pTfJYeI4je2i54W4T/Xn6tvT8q9Drh/jNYXDeGYvEGnxl9Q0G4XUIVUfNKqctGPZuPyrrdF1C31TSbXUbWRZIbiMOrKeOaiOjcTqr+/CNX5P1X/AsW6KKKs5QooooAKKKKACiiigAooooAKKKKACiiigAooooAKKKKACiiigAooooAKKKKACiiigAooooAKKKKACiiigAooooAKKKKACiiigAooooAKKKKACiiigAooooAKKKKACiiigAooooAKKKKACiiigArzz4nH/hIPE2g+BY/miuJDf6iOzW0XBQ+mWdT+FegyyJDE8sjBURSzMegA6muA+FKPrWr6/43uF51C5NtZA/w28JKKy+z8NUT1tE6sN7nNV7ber2/wA/kegjgUUUVZyhRRRQAjqroUdQysMEHoRXn3widtFutY8B3BIOkTmWxU9Ws5PuN/33vH4V6FXnnxHB8PeMfD/jWJSIPNGm6jjq8cp2xE+yuxJqJ6WkdWG99Spd9vVbfqvmeh0UKQyhlIIPII70VZyhRRRQAUUUUAFFFFABRRRQAUUUUAFFFFABRRRQAUUUUAFFFFABRRRQAUUUUAFFFFABRRRQAUUUUAFFFFABRRRQAUUUUAFFFFABRRRQAUUUUAFFFFABRRRQAUUUUAFFFFABRRRQAUUUUAFFeAeNrzXLn4zeKDqLOdI0LQ4ZreO11SeBh5xkG4qmAzHZzn7uBjqavaT408ZaLrfim/XTLXUPDNnrsUEzzXrm6iR4YB+6QjaVUtk5YHk4BNOKvHmf9ar/ADG4vmcV5fier+N7HUNV8M3ulaTeW9pe3SCNZJskBCRv4HOdu4D3NW9B0200HQbHSLUhLazgS3j3HqFUAZ9+K880S41TxF4+8Z6ppd1ELvTIYNN0wTSN5KJLHHM0jJjG8Fjg4zjjpWN8KLPWPEPwY8TaX4m1y7vtRTV9RhkvklZHzHO2CmPuD5eAOAOKTjypya6X+Xl8tTRSbgo30v8Ap+m33ntdFct8JdfuPFPw10DxBeKFuL6ySWUDpuI5rqaqceWTj2MU7rVBRRRUjCsrxfosPiHwzqGjTEKLu3eNX/55sQQrD3Bwfwrz79pe58QL4Z0LTdEeOOPVdctbG6b7XJbuUkYjaHjG5Qe7A5HaududW8TWvijw7p3hCFJrs6lqMEkGpanM1uxS1jILNhmwCeBg8896Ix57r1/BL/MpNwlFxfn91/8AI9l8MWt7pvhyys9VuYZrm2hEUkseQrBeAee+MZ960wRjOePWvGNY8WXfjKz8JaJdwvpcuo6vJb6rDDOQytbI0oCOvJVmjX0ypwfSsXRYdchm03x/J4hun1K88ST2V1b/AG12tHsw8qpCkJOxXAROQM8H1NOMdE+mnzvs/m/yCb95331b+V7/AHW/FH0ArKwyrBh6g0ted/Du7ksfiX418JiSWW1tnt9ShMjlirXPmF0GeigoMDoK9EoatbzJejaCiiikAUUUUAFFFFABRRRQAUUUUAFFFFABRRRQAUUUUAFFFFABRRRQAUUUUAFFFFABRRRQAUUUUAFFFFABRRRQAUUUUAFFFFABRRRQAUUUUAFFFFABRRRQAUUUUAFFFFABRRRQBzOpeB9B1DV9X1S4S4Nzq9pFZ3RWUgGOMsVwOx+duawLv4O+FrrxLca1Nfa8UubqO7uNOGosLKaZAoV2h6EjYv5V6LRTTa2HdnIaL4avdH+JOsazZmI6VrMEcl0rP863MYWNdox93y1/Om3fhSXQ/Bes6X4NAS91C4nug11KSolmfdIc46cnArsaKTV1yvYfM73/AK0VjL8JaHZ+GvDOnaBYAi1sIFgiz1wBWpRRTlJybk92QkkrIKKKKQzH8U+HNN8SRafHqaysthfxX8HlybcSxklc+o56VzfiX4V+HtceCb+0Nd0y6t7ua7iutN1BreZJJUVHww5wQo4rvKKE7f1/XYd2ec6x8N4dP0DQIfCI8u90C++12huZSfNaQlZjI2MsxR3OfWrNj8KfC9p4pXxBG2pnZcteQ6Y14TYQ3LZLTJD91XJZst/tGu9op3f9f15Cbvv/AFu/1f36nJ+CfDt5p/iDxD4i1byv7R1W5VR5TZVbaLcIR9cMc11lFFLt/Ww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9k="/>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5" name="Picture 6" descr="How do I create a recursive tree plot for the Fibonacci sequence? -  Mathematica Stack Exchange">
            <a:extLst>
              <a:ext uri="{FF2B5EF4-FFF2-40B4-BE49-F238E27FC236}">
                <a16:creationId xmlns:a16="http://schemas.microsoft.com/office/drawing/2014/main" id="{1F493E76-B53C-4B25-9A0E-B0E6B99B66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50145" y="351641"/>
            <a:ext cx="7174474" cy="585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75253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Picture 2" descr="Fibonacci Trees">
            <a:extLst>
              <a:ext uri="{FF2B5EF4-FFF2-40B4-BE49-F238E27FC236}">
                <a16:creationId xmlns:a16="http://schemas.microsoft.com/office/drawing/2014/main" id="{AA3FE455-B0E1-4AB0-BD02-32BCEB3B32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40324" y="643466"/>
            <a:ext cx="851135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3858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1182254" y="508000"/>
            <a:ext cx="8321963" cy="584775"/>
          </a:xfrm>
          <a:prstGeom prst="rect">
            <a:avLst/>
          </a:prstGeom>
          <a:noFill/>
        </p:spPr>
        <p:txBody>
          <a:bodyPr wrap="square" rtlCol="0">
            <a:spAutoFit/>
          </a:bodyPr>
          <a:lstStyle/>
          <a:p>
            <a:r>
              <a:rPr lang="tr-TR" sz="3200" b="1" dirty="0" smtClean="0"/>
              <a:t>FIBONACCI İÇİN DİĞER ÇÖZÜM YOLLARI</a:t>
            </a:r>
            <a:endParaRPr lang="tr-TR" sz="3200"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688" y="1662546"/>
            <a:ext cx="4671272" cy="3155704"/>
          </a:xfrm>
          <a:prstGeom prst="rect">
            <a:avLst/>
          </a:prstGeom>
        </p:spPr>
      </p:pic>
    </p:spTree>
    <p:extLst>
      <p:ext uri="{BB962C8B-B14F-4D97-AF65-F5344CB8AC3E}">
        <p14:creationId xmlns:p14="http://schemas.microsoft.com/office/powerpoint/2010/main" val="21613151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841828" y="1451428"/>
            <a:ext cx="10218057" cy="5139869"/>
          </a:xfrm>
          <a:prstGeom prst="rect">
            <a:avLst/>
          </a:prstGeom>
          <a:noFill/>
        </p:spPr>
        <p:txBody>
          <a:bodyPr wrap="square" rtlCol="0">
            <a:spAutoFit/>
          </a:bodyPr>
          <a:lstStyle/>
          <a:p>
            <a:r>
              <a:rPr lang="tr-TR" sz="3200" b="1" dirty="0" smtClean="0"/>
              <a:t>PROGRAMLAMA DİLLERİ</a:t>
            </a:r>
          </a:p>
          <a:p>
            <a:r>
              <a:rPr lang="tr-TR" sz="2400" dirty="0" smtClean="0"/>
              <a:t>Dünyadaki çoğu insan C++’</a:t>
            </a:r>
            <a:r>
              <a:rPr lang="tr-TR" sz="2400" dirty="0" err="1" smtClean="0"/>
              <a:t>ın</a:t>
            </a:r>
            <a:r>
              <a:rPr lang="tr-TR" sz="2400" dirty="0" smtClean="0"/>
              <a:t> </a:t>
            </a:r>
            <a:r>
              <a:rPr lang="tr-TR" sz="2400" dirty="0" err="1" smtClean="0"/>
              <a:t>competitive</a:t>
            </a:r>
            <a:r>
              <a:rPr lang="tr-TR" sz="2400" dirty="0" smtClean="0"/>
              <a:t> </a:t>
            </a:r>
            <a:r>
              <a:rPr lang="tr-TR" sz="2400" dirty="0" err="1" smtClean="0"/>
              <a:t>programming</a:t>
            </a:r>
            <a:r>
              <a:rPr lang="tr-TR" sz="2400" dirty="0" smtClean="0"/>
              <a:t> için daha iyi olduğunu düşünüyor ve C++ neredeyse tüm yarışma sistemlerinde ulaşılabilir. </a:t>
            </a:r>
          </a:p>
          <a:p>
            <a:endParaRPr lang="tr-TR" sz="2400" dirty="0" smtClean="0"/>
          </a:p>
          <a:p>
            <a:r>
              <a:rPr lang="tr-TR" sz="3200" b="1" dirty="0" smtClean="0"/>
              <a:t>Peki neden C++?</a:t>
            </a:r>
          </a:p>
          <a:p>
            <a:r>
              <a:rPr lang="tr-TR" sz="2400" dirty="0" smtClean="0"/>
              <a:t>Çünkü diğer programlama dillerine göre çok daha verimli ve hızlı. Ayrıca, veri yapıları (</a:t>
            </a:r>
            <a:r>
              <a:rPr lang="tr-TR" sz="2400" dirty="0" err="1" smtClean="0"/>
              <a:t>stack,queue</a:t>
            </a:r>
            <a:r>
              <a:rPr lang="tr-TR" sz="2400" dirty="0" smtClean="0"/>
              <a:t> </a:t>
            </a:r>
            <a:r>
              <a:rPr lang="tr-TR" sz="2400" dirty="0" err="1" smtClean="0"/>
              <a:t>etc</a:t>
            </a:r>
            <a:r>
              <a:rPr lang="tr-TR" sz="2400" dirty="0" smtClean="0"/>
              <a:t>.) için geniş bir kütüphaneye sahip olması bunu diğerlerinden daha avantajlı hale getiriyor.</a:t>
            </a:r>
          </a:p>
          <a:p>
            <a:endParaRPr lang="tr-TR" sz="2400" dirty="0" smtClean="0"/>
          </a:p>
          <a:p>
            <a:endParaRPr lang="tr-TR" sz="2400" dirty="0"/>
          </a:p>
          <a:p>
            <a:endParaRPr lang="tr-TR" sz="2400" dirty="0" smtClean="0"/>
          </a:p>
          <a:p>
            <a:endParaRPr lang="tr-TR" sz="2400" dirty="0"/>
          </a:p>
        </p:txBody>
      </p:sp>
    </p:spTree>
    <p:extLst>
      <p:ext uri="{BB962C8B-B14F-4D97-AF65-F5344CB8AC3E}">
        <p14:creationId xmlns:p14="http://schemas.microsoft.com/office/powerpoint/2010/main" val="249300438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1640507" y="508000"/>
            <a:ext cx="8321963" cy="584775"/>
          </a:xfrm>
          <a:prstGeom prst="rect">
            <a:avLst/>
          </a:prstGeom>
          <a:noFill/>
        </p:spPr>
        <p:txBody>
          <a:bodyPr wrap="square" rtlCol="0">
            <a:spAutoFit/>
          </a:bodyPr>
          <a:lstStyle/>
          <a:p>
            <a:pPr algn="ctr"/>
            <a:r>
              <a:rPr lang="tr-TR" sz="3200" b="1" dirty="0" smtClean="0"/>
              <a:t>FIBONACCI İÇİN DİĞER ÇÖZÜM YOLLARI</a:t>
            </a:r>
            <a:endParaRPr lang="tr-TR" sz="3200"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542" y="1653311"/>
            <a:ext cx="7109895" cy="1100488"/>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122" y="3314335"/>
            <a:ext cx="8414965" cy="2179781"/>
          </a:xfrm>
          <a:prstGeom prst="rect">
            <a:avLst/>
          </a:prstGeom>
        </p:spPr>
      </p:pic>
    </p:spTree>
    <p:extLst>
      <p:ext uri="{BB962C8B-B14F-4D97-AF65-F5344CB8AC3E}">
        <p14:creationId xmlns:p14="http://schemas.microsoft.com/office/powerpoint/2010/main" val="83612236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801" y="1701798"/>
            <a:ext cx="8936182" cy="4468091"/>
          </a:xfrm>
        </p:spPr>
      </p:pic>
      <p:sp>
        <p:nvSpPr>
          <p:cNvPr id="5" name="Metin kutusu 4"/>
          <p:cNvSpPr txBox="1"/>
          <p:nvPr/>
        </p:nvSpPr>
        <p:spPr>
          <a:xfrm>
            <a:off x="2364509" y="803563"/>
            <a:ext cx="7296728" cy="646331"/>
          </a:xfrm>
          <a:prstGeom prst="rect">
            <a:avLst/>
          </a:prstGeom>
          <a:noFill/>
        </p:spPr>
        <p:txBody>
          <a:bodyPr wrap="square" rtlCol="0">
            <a:spAutoFit/>
          </a:bodyPr>
          <a:lstStyle/>
          <a:p>
            <a:r>
              <a:rPr lang="tr-TR" sz="3600" b="1" dirty="0" smtClean="0"/>
              <a:t>GOLDEN RATIO = 1.61803398875</a:t>
            </a:r>
            <a:endParaRPr lang="tr-TR" sz="3600" b="1" dirty="0"/>
          </a:p>
        </p:txBody>
      </p:sp>
    </p:spTree>
    <p:extLst>
      <p:ext uri="{BB962C8B-B14F-4D97-AF65-F5344CB8AC3E}">
        <p14:creationId xmlns:p14="http://schemas.microsoft.com/office/powerpoint/2010/main" val="79436769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080655" y="692727"/>
            <a:ext cx="10058400" cy="1323439"/>
          </a:xfrm>
          <a:prstGeom prst="rect">
            <a:avLst/>
          </a:prstGeom>
          <a:noFill/>
        </p:spPr>
        <p:txBody>
          <a:bodyPr wrap="square" rtlCol="0">
            <a:spAutoFit/>
          </a:bodyPr>
          <a:lstStyle/>
          <a:p>
            <a:pPr algn="ctr"/>
            <a:r>
              <a:rPr lang="en-US" sz="4000" b="1" dirty="0"/>
              <a:t>Why don't the first numbers of Fibonacci not follow the golden ratio?</a:t>
            </a:r>
            <a:endParaRPr lang="tr-TR" sz="40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54" y="2234396"/>
            <a:ext cx="4698316" cy="4347889"/>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834" y="2234396"/>
            <a:ext cx="5319221" cy="4229467"/>
          </a:xfrm>
          <a:prstGeom prst="rect">
            <a:avLst/>
          </a:prstGeom>
        </p:spPr>
      </p:pic>
    </p:spTree>
    <p:extLst>
      <p:ext uri="{BB962C8B-B14F-4D97-AF65-F5344CB8AC3E}">
        <p14:creationId xmlns:p14="http://schemas.microsoft.com/office/powerpoint/2010/main" val="232752296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932" y="1348509"/>
            <a:ext cx="6454994" cy="5084618"/>
          </a:xfrm>
        </p:spPr>
      </p:pic>
      <p:sp>
        <p:nvSpPr>
          <p:cNvPr id="5" name="Metin kutusu 4"/>
          <p:cNvSpPr txBox="1"/>
          <p:nvPr/>
        </p:nvSpPr>
        <p:spPr>
          <a:xfrm>
            <a:off x="3710761" y="434109"/>
            <a:ext cx="4171335" cy="646331"/>
          </a:xfrm>
          <a:prstGeom prst="rect">
            <a:avLst/>
          </a:prstGeom>
          <a:noFill/>
        </p:spPr>
        <p:txBody>
          <a:bodyPr wrap="none" rtlCol="0">
            <a:spAutoFit/>
          </a:bodyPr>
          <a:lstStyle/>
          <a:p>
            <a:r>
              <a:rPr lang="tr-TR" sz="3600" b="1" dirty="0" err="1" smtClean="0"/>
              <a:t>Tribonacci</a:t>
            </a:r>
            <a:r>
              <a:rPr lang="tr-TR" sz="3600" b="1" dirty="0" smtClean="0"/>
              <a:t> Örneği</a:t>
            </a:r>
            <a:endParaRPr lang="tr-TR" sz="3600" dirty="0"/>
          </a:p>
        </p:txBody>
      </p:sp>
    </p:spTree>
    <p:extLst>
      <p:ext uri="{BB962C8B-B14F-4D97-AF65-F5344CB8AC3E}">
        <p14:creationId xmlns:p14="http://schemas.microsoft.com/office/powerpoint/2010/main" val="381605574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128" y="2020102"/>
            <a:ext cx="5442085" cy="3571745"/>
          </a:xfrm>
        </p:spPr>
      </p:pic>
      <p:sp>
        <p:nvSpPr>
          <p:cNvPr id="5" name="Metin kutusu 4"/>
          <p:cNvSpPr txBox="1"/>
          <p:nvPr/>
        </p:nvSpPr>
        <p:spPr>
          <a:xfrm>
            <a:off x="3011988" y="581892"/>
            <a:ext cx="5680363" cy="1200329"/>
          </a:xfrm>
          <a:prstGeom prst="rect">
            <a:avLst/>
          </a:prstGeom>
          <a:noFill/>
        </p:spPr>
        <p:txBody>
          <a:bodyPr wrap="square" rtlCol="0">
            <a:spAutoFit/>
          </a:bodyPr>
          <a:lstStyle/>
          <a:p>
            <a:pPr algn="ctr"/>
            <a:r>
              <a:rPr lang="tr-TR" sz="3600" b="1" dirty="0" err="1"/>
              <a:t>Tribonacci</a:t>
            </a:r>
            <a:r>
              <a:rPr lang="tr-TR" sz="3600" b="1" dirty="0"/>
              <a:t> </a:t>
            </a:r>
            <a:r>
              <a:rPr lang="tr-TR" sz="3600" b="1" dirty="0" smtClean="0"/>
              <a:t>Çözüm</a:t>
            </a:r>
            <a:endParaRPr lang="tr-TR" sz="3600" dirty="0"/>
          </a:p>
          <a:p>
            <a:endParaRPr lang="tr-TR" sz="3600" dirty="0"/>
          </a:p>
        </p:txBody>
      </p:sp>
    </p:spTree>
    <p:extLst>
      <p:ext uri="{BB962C8B-B14F-4D97-AF65-F5344CB8AC3E}">
        <p14:creationId xmlns:p14="http://schemas.microsoft.com/office/powerpoint/2010/main" val="25928891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1854252" y="2161310"/>
            <a:ext cx="8616461" cy="646331"/>
          </a:xfrm>
          <a:prstGeom prst="rect">
            <a:avLst/>
          </a:prstGeom>
          <a:noFill/>
        </p:spPr>
        <p:txBody>
          <a:bodyPr wrap="none" rtlCol="0">
            <a:spAutoFit/>
          </a:bodyPr>
          <a:lstStyle/>
          <a:p>
            <a:r>
              <a:rPr lang="tr-TR" sz="3600" b="1" dirty="0" smtClean="0"/>
              <a:t>Bir sayının asal olup olmadığını bulma</a:t>
            </a:r>
            <a:endParaRPr lang="tr-TR" sz="3600" dirty="0"/>
          </a:p>
        </p:txBody>
      </p:sp>
    </p:spTree>
    <p:extLst>
      <p:ext uri="{BB962C8B-B14F-4D97-AF65-F5344CB8AC3E}">
        <p14:creationId xmlns:p14="http://schemas.microsoft.com/office/powerpoint/2010/main" val="59312627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3886252" y="480292"/>
            <a:ext cx="3057247" cy="646331"/>
          </a:xfrm>
          <a:prstGeom prst="rect">
            <a:avLst/>
          </a:prstGeom>
          <a:noFill/>
        </p:spPr>
        <p:txBody>
          <a:bodyPr wrap="none" rtlCol="0">
            <a:spAutoFit/>
          </a:bodyPr>
          <a:lstStyle/>
          <a:p>
            <a:r>
              <a:rPr lang="tr-TR" sz="3600" b="1" dirty="0" smtClean="0"/>
              <a:t>BRUTE FORCE</a:t>
            </a:r>
            <a:endParaRPr lang="tr-TR" sz="3600"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580" y="1228223"/>
            <a:ext cx="4392589" cy="5311122"/>
          </a:xfrm>
          <a:prstGeom prst="rect">
            <a:avLst/>
          </a:prstGeom>
        </p:spPr>
      </p:pic>
    </p:spTree>
    <p:extLst>
      <p:ext uri="{BB962C8B-B14F-4D97-AF65-F5344CB8AC3E}">
        <p14:creationId xmlns:p14="http://schemas.microsoft.com/office/powerpoint/2010/main" val="27474838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4264943" y="120074"/>
            <a:ext cx="2379177" cy="646331"/>
          </a:xfrm>
          <a:prstGeom prst="rect">
            <a:avLst/>
          </a:prstGeom>
          <a:noFill/>
        </p:spPr>
        <p:txBody>
          <a:bodyPr wrap="none" rtlCol="0">
            <a:spAutoFit/>
          </a:bodyPr>
          <a:lstStyle/>
          <a:p>
            <a:r>
              <a:rPr lang="tr-TR" sz="3600" b="1" dirty="0" smtClean="0"/>
              <a:t>O(kök(n))</a:t>
            </a:r>
            <a:endParaRPr lang="tr-TR" sz="3600"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141" y="983778"/>
            <a:ext cx="3680779" cy="5555461"/>
          </a:xfrm>
          <a:prstGeom prst="rect">
            <a:avLst/>
          </a:prstGeom>
        </p:spPr>
      </p:pic>
    </p:spTree>
    <p:extLst>
      <p:ext uri="{BB962C8B-B14F-4D97-AF65-F5344CB8AC3E}">
        <p14:creationId xmlns:p14="http://schemas.microsoft.com/office/powerpoint/2010/main" val="281176329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4532797" y="166255"/>
            <a:ext cx="2297424" cy="646331"/>
          </a:xfrm>
          <a:prstGeom prst="rect">
            <a:avLst/>
          </a:prstGeom>
          <a:noFill/>
        </p:spPr>
        <p:txBody>
          <a:bodyPr wrap="none" rtlCol="0">
            <a:spAutoFit/>
          </a:bodyPr>
          <a:lstStyle/>
          <a:p>
            <a:r>
              <a:rPr lang="tr-TR" sz="3600" b="1" dirty="0" err="1" smtClean="0"/>
              <a:t>Method</a:t>
            </a:r>
            <a:r>
              <a:rPr lang="tr-TR" sz="3600" b="1" dirty="0" smtClean="0"/>
              <a:t> 3</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758" y="812586"/>
            <a:ext cx="3947502" cy="5936494"/>
          </a:xfrm>
          <a:prstGeom prst="rect">
            <a:avLst/>
          </a:prstGeom>
        </p:spPr>
      </p:pic>
    </p:spTree>
    <p:extLst>
      <p:ext uri="{BB962C8B-B14F-4D97-AF65-F5344CB8AC3E}">
        <p14:creationId xmlns:p14="http://schemas.microsoft.com/office/powerpoint/2010/main" val="217481354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68511" y="2623223"/>
            <a:ext cx="11173592" cy="1200329"/>
          </a:xfrm>
          <a:prstGeom prst="rect">
            <a:avLst/>
          </a:prstGeom>
          <a:noFill/>
        </p:spPr>
        <p:txBody>
          <a:bodyPr wrap="square" rtlCol="0">
            <a:spAutoFit/>
          </a:bodyPr>
          <a:lstStyle/>
          <a:p>
            <a:pPr algn="ctr"/>
            <a:r>
              <a:rPr lang="tr-TR" sz="3600" b="1" dirty="0" smtClean="0"/>
              <a:t>Peki </a:t>
            </a:r>
            <a:r>
              <a:rPr lang="tr-TR" sz="3600" b="1" dirty="0" err="1" smtClean="0"/>
              <a:t>n’ci</a:t>
            </a:r>
            <a:r>
              <a:rPr lang="tr-TR" sz="3600" b="1" dirty="0" smtClean="0"/>
              <a:t> elemana kadar asal olan sayıları en verimli yol ile nasıl bastırabiliriz??</a:t>
            </a:r>
          </a:p>
        </p:txBody>
      </p:sp>
    </p:spTree>
    <p:extLst>
      <p:ext uri="{BB962C8B-B14F-4D97-AF65-F5344CB8AC3E}">
        <p14:creationId xmlns:p14="http://schemas.microsoft.com/office/powerpoint/2010/main" val="16954485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609600" y="783772"/>
            <a:ext cx="11582400" cy="4339650"/>
          </a:xfrm>
          <a:prstGeom prst="rect">
            <a:avLst/>
          </a:prstGeom>
          <a:noFill/>
        </p:spPr>
        <p:txBody>
          <a:bodyPr wrap="square" rtlCol="0">
            <a:spAutoFit/>
          </a:bodyPr>
          <a:lstStyle/>
          <a:p>
            <a:r>
              <a:rPr lang="tr-TR" sz="3600" b="1" dirty="0" smtClean="0"/>
              <a:t>Yahu hiç mi yok bu C++’</a:t>
            </a:r>
            <a:r>
              <a:rPr lang="tr-TR" sz="3600" b="1" dirty="0" err="1" smtClean="0"/>
              <a:t>nın</a:t>
            </a:r>
            <a:r>
              <a:rPr lang="tr-TR" sz="3600" b="1" dirty="0" smtClean="0"/>
              <a:t> dezavantajı?</a:t>
            </a:r>
            <a:endParaRPr lang="tr-TR" sz="3600" b="1" dirty="0"/>
          </a:p>
          <a:p>
            <a:r>
              <a:rPr lang="tr-TR" sz="2400" dirty="0" smtClean="0"/>
              <a:t>Diye geçer tabii ki aklınızdan. Eğer uğraşacağınız problemde çok büyük sayılar var ise bazen C++’ta sorun yaşayabilirsiniz. C++’da </a:t>
            </a:r>
            <a:r>
              <a:rPr lang="tr-TR" sz="2400" dirty="0" err="1" smtClean="0"/>
              <a:t>long</a:t>
            </a:r>
            <a:r>
              <a:rPr lang="tr-TR" sz="2400" dirty="0" smtClean="0"/>
              <a:t> </a:t>
            </a:r>
            <a:r>
              <a:rPr lang="tr-TR" sz="2400" dirty="0" err="1" smtClean="0"/>
              <a:t>long</a:t>
            </a:r>
            <a:r>
              <a:rPr lang="tr-TR" sz="2400" dirty="0" smtClean="0"/>
              <a:t> ile tutabileceğiniz maksimum sayı (2^63)-1 olur. Yaklaşık değeri 9.2*(10^18). Bunun bir tık üstü </a:t>
            </a:r>
            <a:r>
              <a:rPr lang="tr-TR" sz="2400" dirty="0" err="1" smtClean="0"/>
              <a:t>unsigned</a:t>
            </a:r>
            <a:r>
              <a:rPr lang="tr-TR" sz="2400" dirty="0" smtClean="0"/>
              <a:t> </a:t>
            </a:r>
            <a:r>
              <a:rPr lang="tr-TR" sz="2400" dirty="0" err="1" smtClean="0"/>
              <a:t>long</a:t>
            </a:r>
            <a:r>
              <a:rPr lang="tr-TR" sz="2400" dirty="0" smtClean="0"/>
              <a:t> </a:t>
            </a:r>
            <a:r>
              <a:rPr lang="tr-TR" sz="2400" dirty="0" err="1" smtClean="0"/>
              <a:t>long</a:t>
            </a:r>
            <a:r>
              <a:rPr lang="tr-TR" sz="2400" dirty="0" smtClean="0"/>
              <a:t>. O da (2^64)-1’e tekabül ediyor. Yaklaşık değeri 1.8*(10^19). Aradaki farkın sebebi </a:t>
            </a:r>
            <a:r>
              <a:rPr lang="tr-TR" sz="2400" dirty="0" err="1" smtClean="0"/>
              <a:t>long</a:t>
            </a:r>
            <a:r>
              <a:rPr lang="tr-TR" sz="2400" dirty="0" smtClean="0"/>
              <a:t> </a:t>
            </a:r>
            <a:r>
              <a:rPr lang="tr-TR" sz="2400" dirty="0" err="1" smtClean="0"/>
              <a:t>longdaki</a:t>
            </a:r>
            <a:r>
              <a:rPr lang="tr-TR" sz="2400" dirty="0"/>
              <a:t> </a:t>
            </a:r>
            <a:r>
              <a:rPr lang="tr-TR" sz="2400" dirty="0" smtClean="0"/>
              <a:t>sayı aralığı (-2^63-1)’den başlıyor. Fakat </a:t>
            </a:r>
            <a:r>
              <a:rPr lang="tr-TR" sz="2400" dirty="0" err="1" smtClean="0"/>
              <a:t>unsigned</a:t>
            </a:r>
            <a:r>
              <a:rPr lang="tr-TR" sz="2400" dirty="0" smtClean="0"/>
              <a:t> </a:t>
            </a:r>
            <a:r>
              <a:rPr lang="tr-TR" sz="2400" dirty="0" err="1" smtClean="0"/>
              <a:t>long</a:t>
            </a:r>
            <a:r>
              <a:rPr lang="tr-TR" sz="2400" dirty="0" smtClean="0"/>
              <a:t> </a:t>
            </a:r>
            <a:r>
              <a:rPr lang="tr-TR" sz="2400" dirty="0" err="1" smtClean="0"/>
              <a:t>long’da</a:t>
            </a:r>
            <a:r>
              <a:rPr lang="tr-TR" sz="2400" dirty="0" smtClean="0"/>
              <a:t> bu aralık 0’dan başlıyor.</a:t>
            </a:r>
          </a:p>
          <a:p>
            <a:endParaRPr lang="tr-TR" sz="2400" dirty="0"/>
          </a:p>
          <a:p>
            <a:endParaRPr lang="tr-TR" sz="2400" dirty="0"/>
          </a:p>
          <a:p>
            <a:endParaRPr lang="tr-TR" sz="2400" dirty="0"/>
          </a:p>
          <a:p>
            <a:endParaRPr lang="tr-TR" sz="2400"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87" y="4008038"/>
            <a:ext cx="8672312" cy="1889924"/>
          </a:xfrm>
          <a:prstGeom prst="rect">
            <a:avLst/>
          </a:prstGeom>
        </p:spPr>
      </p:pic>
    </p:spTree>
    <p:extLst>
      <p:ext uri="{BB962C8B-B14F-4D97-AF65-F5344CB8AC3E}">
        <p14:creationId xmlns:p14="http://schemas.microsoft.com/office/powerpoint/2010/main" val="97763746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Metin kutusu 3"/>
          <p:cNvSpPr txBox="1"/>
          <p:nvPr/>
        </p:nvSpPr>
        <p:spPr>
          <a:xfrm>
            <a:off x="468511" y="2623223"/>
            <a:ext cx="11173592" cy="646331"/>
          </a:xfrm>
          <a:prstGeom prst="rect">
            <a:avLst/>
          </a:prstGeom>
          <a:noFill/>
        </p:spPr>
        <p:txBody>
          <a:bodyPr wrap="square" rtlCol="0">
            <a:spAutoFit/>
          </a:bodyPr>
          <a:lstStyle/>
          <a:p>
            <a:pPr algn="ctr"/>
            <a:r>
              <a:rPr lang="tr-TR" sz="3600" b="1" dirty="0" err="1" smtClean="0"/>
              <a:t>Sieve</a:t>
            </a:r>
            <a:r>
              <a:rPr lang="tr-TR" sz="3600" b="1" dirty="0" smtClean="0"/>
              <a:t> </a:t>
            </a:r>
            <a:r>
              <a:rPr lang="tr-TR" sz="3600" b="1" dirty="0" err="1" smtClean="0"/>
              <a:t>Method</a:t>
            </a:r>
            <a:endParaRPr lang="tr-TR" sz="3600" b="1" dirty="0" smtClean="0"/>
          </a:p>
        </p:txBody>
      </p:sp>
    </p:spTree>
    <p:extLst>
      <p:ext uri="{BB962C8B-B14F-4D97-AF65-F5344CB8AC3E}">
        <p14:creationId xmlns:p14="http://schemas.microsoft.com/office/powerpoint/2010/main" val="276710799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212" y="1794764"/>
            <a:ext cx="8534400" cy="2874627"/>
          </a:xfrm>
        </p:spPr>
      </p:pic>
    </p:spTree>
    <p:extLst>
      <p:ext uri="{BB962C8B-B14F-4D97-AF65-F5344CB8AC3E}">
        <p14:creationId xmlns:p14="http://schemas.microsoft.com/office/powerpoint/2010/main" val="16564499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122" y="1495458"/>
            <a:ext cx="8534400" cy="3436293"/>
          </a:xfrm>
        </p:spPr>
      </p:pic>
    </p:spTree>
    <p:extLst>
      <p:ext uri="{BB962C8B-B14F-4D97-AF65-F5344CB8AC3E}">
        <p14:creationId xmlns:p14="http://schemas.microsoft.com/office/powerpoint/2010/main" val="184023939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886" y="1558638"/>
            <a:ext cx="8534400" cy="2928694"/>
          </a:xfrm>
        </p:spPr>
      </p:pic>
    </p:spTree>
    <p:extLst>
      <p:ext uri="{BB962C8B-B14F-4D97-AF65-F5344CB8AC3E}">
        <p14:creationId xmlns:p14="http://schemas.microsoft.com/office/powerpoint/2010/main" val="245928811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140" y="1749388"/>
            <a:ext cx="8534400" cy="2909962"/>
          </a:xfrm>
        </p:spPr>
      </p:pic>
    </p:spTree>
    <p:extLst>
      <p:ext uri="{BB962C8B-B14F-4D97-AF65-F5344CB8AC3E}">
        <p14:creationId xmlns:p14="http://schemas.microsoft.com/office/powerpoint/2010/main" val="2571416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8679" y="131618"/>
            <a:ext cx="3398811" cy="6453330"/>
          </a:xfrm>
        </p:spPr>
      </p:pic>
    </p:spTree>
    <p:extLst>
      <p:ext uri="{BB962C8B-B14F-4D97-AF65-F5344CB8AC3E}">
        <p14:creationId xmlns:p14="http://schemas.microsoft.com/office/powerpoint/2010/main" val="215645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600364" y="489526"/>
            <a:ext cx="11046691" cy="6494085"/>
          </a:xfrm>
          <a:prstGeom prst="rect">
            <a:avLst/>
          </a:prstGeom>
          <a:noFill/>
        </p:spPr>
        <p:txBody>
          <a:bodyPr wrap="square" rtlCol="0">
            <a:spAutoFit/>
          </a:bodyPr>
          <a:lstStyle/>
          <a:p>
            <a:r>
              <a:rPr lang="tr-TR" sz="3200" b="1" dirty="0" smtClean="0"/>
              <a:t>KAYNAKLAR (REFERENCES)</a:t>
            </a:r>
          </a:p>
          <a:p>
            <a:endParaRPr lang="tr-TR" sz="3200" b="1" dirty="0"/>
          </a:p>
          <a:p>
            <a:r>
              <a:rPr lang="tr-TR" sz="2400" dirty="0">
                <a:hlinkClick r:id="rId2"/>
              </a:rPr>
              <a:t>http://</a:t>
            </a:r>
            <a:r>
              <a:rPr lang="tr-TR" sz="2400" dirty="0" smtClean="0">
                <a:hlinkClick r:id="rId2"/>
              </a:rPr>
              <a:t>cagataykiziltan.net/programin-calisma-hizi-ve-algoritma-verimliligi/zaman-karmasikligi-ve-buyuk-o-notasyonu-time-complexity-and-big-o-notation/</a:t>
            </a:r>
            <a:endParaRPr lang="tr-TR" sz="2400" dirty="0" smtClean="0"/>
          </a:p>
          <a:p>
            <a:endParaRPr lang="tr-TR" sz="2400" dirty="0" smtClean="0"/>
          </a:p>
          <a:p>
            <a:r>
              <a:rPr lang="tr-TR" sz="2400" dirty="0">
                <a:hlinkClick r:id="rId3"/>
              </a:rPr>
              <a:t>https://developerinsider.co/big-o-notation-explained-with-examples</a:t>
            </a:r>
            <a:r>
              <a:rPr lang="tr-TR" sz="2400" dirty="0" smtClean="0">
                <a:hlinkClick r:id="rId3"/>
              </a:rPr>
              <a:t>/</a:t>
            </a:r>
            <a:endParaRPr lang="tr-TR" sz="2400" dirty="0" smtClean="0"/>
          </a:p>
          <a:p>
            <a:endParaRPr lang="tr-TR" sz="2400" dirty="0"/>
          </a:p>
          <a:p>
            <a:r>
              <a:rPr lang="tr-TR" sz="2400" dirty="0">
                <a:hlinkClick r:id="rId4"/>
              </a:rPr>
              <a:t>https://</a:t>
            </a:r>
            <a:r>
              <a:rPr lang="tr-TR" sz="2400" dirty="0" smtClean="0">
                <a:hlinkClick r:id="rId4"/>
              </a:rPr>
              <a:t>www.quora.com/Why-dont-the-first-numbers-of-Fibonacci-not-follow-the-golden-ratio</a:t>
            </a:r>
            <a:endParaRPr lang="tr-TR" sz="2400" dirty="0" smtClean="0"/>
          </a:p>
          <a:p>
            <a:endParaRPr lang="tr-TR" sz="2400" dirty="0" smtClean="0"/>
          </a:p>
          <a:p>
            <a:endParaRPr lang="tr-TR" sz="2400" dirty="0" smtClean="0"/>
          </a:p>
          <a:p>
            <a:endParaRPr lang="tr-TR" sz="2400" dirty="0"/>
          </a:p>
          <a:p>
            <a:endParaRPr lang="tr-TR" sz="2400" dirty="0" smtClean="0"/>
          </a:p>
          <a:p>
            <a:endParaRPr lang="tr-TR" sz="3200" b="1" dirty="0"/>
          </a:p>
          <a:p>
            <a:endParaRPr lang="tr-TR" sz="3200" dirty="0"/>
          </a:p>
        </p:txBody>
      </p:sp>
    </p:spTree>
    <p:extLst>
      <p:ext uri="{BB962C8B-B14F-4D97-AF65-F5344CB8AC3E}">
        <p14:creationId xmlns:p14="http://schemas.microsoft.com/office/powerpoint/2010/main" val="40047400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972455" y="682173"/>
            <a:ext cx="10319657" cy="3970318"/>
          </a:xfrm>
          <a:prstGeom prst="rect">
            <a:avLst/>
          </a:prstGeom>
          <a:noFill/>
        </p:spPr>
        <p:txBody>
          <a:bodyPr wrap="square" rtlCol="0">
            <a:spAutoFit/>
          </a:bodyPr>
          <a:lstStyle/>
          <a:p>
            <a:r>
              <a:rPr lang="tr-TR" sz="3200" b="1" dirty="0" smtClean="0"/>
              <a:t>Ya sayıyı C++ ile hesaplayamazsam ne olacak?</a:t>
            </a:r>
          </a:p>
          <a:p>
            <a:r>
              <a:rPr lang="tr-TR" sz="2400" dirty="0" smtClean="0"/>
              <a:t>Diye kara kara düşünmeye başlarsınız. Bu noktada da </a:t>
            </a:r>
            <a:r>
              <a:rPr lang="tr-TR" sz="2400" dirty="0" err="1" smtClean="0"/>
              <a:t>Python</a:t>
            </a:r>
            <a:r>
              <a:rPr lang="tr-TR" sz="2400" dirty="0" smtClean="0"/>
              <a:t> bulunmaz bir nimet bizim için. </a:t>
            </a:r>
            <a:r>
              <a:rPr lang="tr-TR" sz="2400" dirty="0" err="1" smtClean="0"/>
              <a:t>Python’da</a:t>
            </a:r>
            <a:r>
              <a:rPr lang="tr-TR" sz="2400" dirty="0" smtClean="0"/>
              <a:t> hafızada tutabileceğin maksimum sayı bitlerle sınırlı değildir. Kullanılabilir belleğin sınırına kadar gidebilir. Bu sebeple direkt olarak matematiksel formüllerle çözülebilecek sorularda (O(1)) </a:t>
            </a:r>
            <a:r>
              <a:rPr lang="tr-TR" sz="2400" dirty="0" err="1" smtClean="0"/>
              <a:t>Python</a:t>
            </a:r>
            <a:r>
              <a:rPr lang="tr-TR" sz="2400" dirty="0" smtClean="0"/>
              <a:t> kullanmanız daha iyi olabilir.</a:t>
            </a:r>
            <a:endParaRPr lang="tr-TR" sz="2400" b="1" dirty="0"/>
          </a:p>
          <a:p>
            <a:endParaRPr lang="tr-TR" sz="3200" b="1" dirty="0" smtClean="0"/>
          </a:p>
          <a:p>
            <a:endParaRPr lang="tr-TR" sz="3200" b="1" dirty="0" smtClean="0"/>
          </a:p>
          <a:p>
            <a:endParaRPr lang="tr-TR" b="1" dirty="0"/>
          </a:p>
          <a:p>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00" y="3431951"/>
            <a:ext cx="7131131" cy="2968849"/>
          </a:xfrm>
          <a:prstGeom prst="rect">
            <a:avLst/>
          </a:prstGeom>
        </p:spPr>
      </p:pic>
    </p:spTree>
    <p:extLst>
      <p:ext uri="{BB962C8B-B14F-4D97-AF65-F5344CB8AC3E}">
        <p14:creationId xmlns:p14="http://schemas.microsoft.com/office/powerpoint/2010/main" val="27718907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856343" y="580571"/>
            <a:ext cx="10914743" cy="4647426"/>
          </a:xfrm>
          <a:prstGeom prst="rect">
            <a:avLst/>
          </a:prstGeom>
          <a:noFill/>
        </p:spPr>
        <p:txBody>
          <a:bodyPr wrap="square" rtlCol="0">
            <a:spAutoFit/>
          </a:bodyPr>
          <a:lstStyle/>
          <a:p>
            <a:r>
              <a:rPr lang="tr-TR" sz="3200" b="1" dirty="0" smtClean="0"/>
              <a:t>YÜRÜTME ZAMANI (RUNNING TIME)</a:t>
            </a:r>
          </a:p>
          <a:p>
            <a:r>
              <a:rPr lang="tr-TR" sz="2400" dirty="0" smtClean="0"/>
              <a:t>Bir programın işlevini yerine getirebilmesi için her işlemden kaç kere yapmamız gerektiğini gösterir. Pratikle tamamen aynı sonucu vermese de bu sonuca yakın değerler bulmamızı sağlar.</a:t>
            </a:r>
          </a:p>
          <a:p>
            <a:endParaRPr lang="tr-TR" sz="3200" b="1" dirty="0"/>
          </a:p>
          <a:p>
            <a:endParaRPr lang="tr-TR" sz="3200" b="1" dirty="0" smtClean="0"/>
          </a:p>
          <a:p>
            <a:endParaRPr lang="tr-TR" sz="3200" b="1" dirty="0"/>
          </a:p>
          <a:p>
            <a:endParaRPr lang="tr-TR" sz="3200" b="1" dirty="0" smtClean="0"/>
          </a:p>
          <a:p>
            <a:endParaRPr lang="tr-TR" sz="3200" b="1" dirty="0"/>
          </a:p>
          <a:p>
            <a:endParaRPr lang="tr-TR" sz="3200"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22" y="3166060"/>
            <a:ext cx="11608877" cy="3031539"/>
          </a:xfrm>
          <a:prstGeom prst="rect">
            <a:avLst/>
          </a:prstGeom>
        </p:spPr>
      </p:pic>
    </p:spTree>
    <p:extLst>
      <p:ext uri="{BB962C8B-B14F-4D97-AF65-F5344CB8AC3E}">
        <p14:creationId xmlns:p14="http://schemas.microsoft.com/office/powerpoint/2010/main" val="6072631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957943" y="1523999"/>
            <a:ext cx="10972800" cy="2431435"/>
          </a:xfrm>
          <a:prstGeom prst="rect">
            <a:avLst/>
          </a:prstGeom>
          <a:noFill/>
        </p:spPr>
        <p:txBody>
          <a:bodyPr wrap="square" rtlCol="0">
            <a:spAutoFit/>
          </a:bodyPr>
          <a:lstStyle/>
          <a:p>
            <a:r>
              <a:rPr lang="tr-TR" sz="3200" b="1" dirty="0" smtClean="0"/>
              <a:t>EN İYİ VE EN KÖTÜ DURUM (BEST CASE VE WORST CASE)</a:t>
            </a:r>
            <a:endParaRPr lang="tr-TR" sz="3200" b="1" dirty="0"/>
          </a:p>
          <a:p>
            <a:r>
              <a:rPr lang="tr-TR" sz="2400" dirty="0" smtClean="0"/>
              <a:t>Bir soru için kodumuzu her zaman olabilecek en kötü durum için yazmalıyız. Örneğin listede bir eleman arıyorsak aradığımız elemanın listenin en sonunda olması bizim için en kötü durum, en başında olması en iyi durumdur. Ayrıca </a:t>
            </a:r>
            <a:r>
              <a:rPr lang="tr-TR" sz="2400" dirty="0" err="1" smtClean="0"/>
              <a:t>average</a:t>
            </a:r>
            <a:r>
              <a:rPr lang="tr-TR" sz="2400" dirty="0" smtClean="0"/>
              <a:t> </a:t>
            </a:r>
            <a:r>
              <a:rPr lang="tr-TR" sz="2400" dirty="0" err="1" smtClean="0"/>
              <a:t>case</a:t>
            </a:r>
            <a:r>
              <a:rPr lang="tr-TR" sz="2400" dirty="0"/>
              <a:t> </a:t>
            </a:r>
            <a:r>
              <a:rPr lang="tr-TR" sz="2400" dirty="0" smtClean="0"/>
              <a:t>diye bir kavram daha vardır. Bu da </a:t>
            </a:r>
            <a:r>
              <a:rPr lang="tr-TR" sz="2400" dirty="0" err="1" smtClean="0"/>
              <a:t>best</a:t>
            </a:r>
            <a:r>
              <a:rPr lang="tr-TR" sz="2400" dirty="0" smtClean="0"/>
              <a:t> ve </a:t>
            </a:r>
            <a:r>
              <a:rPr lang="tr-TR" sz="2400" dirty="0" err="1" smtClean="0"/>
              <a:t>worst</a:t>
            </a:r>
            <a:r>
              <a:rPr lang="tr-TR" sz="2400" dirty="0" smtClean="0"/>
              <a:t> </a:t>
            </a:r>
            <a:r>
              <a:rPr lang="tr-TR" sz="2400" dirty="0" err="1" smtClean="0"/>
              <a:t>case’in</a:t>
            </a:r>
            <a:r>
              <a:rPr lang="tr-TR" sz="2400" dirty="0" smtClean="0"/>
              <a:t> ortalamasıdır.</a:t>
            </a:r>
            <a:endParaRPr lang="tr-TR" sz="2400" dirty="0"/>
          </a:p>
        </p:txBody>
      </p:sp>
    </p:spTree>
    <p:extLst>
      <p:ext uri="{BB962C8B-B14F-4D97-AF65-F5344CB8AC3E}">
        <p14:creationId xmlns:p14="http://schemas.microsoft.com/office/powerpoint/2010/main" val="3605497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49943" y="508000"/>
            <a:ext cx="10435771" cy="5755422"/>
          </a:xfrm>
          <a:prstGeom prst="rect">
            <a:avLst/>
          </a:prstGeom>
          <a:noFill/>
        </p:spPr>
        <p:txBody>
          <a:bodyPr wrap="square" rtlCol="0">
            <a:spAutoFit/>
          </a:bodyPr>
          <a:lstStyle/>
          <a:p>
            <a:pPr algn="ctr"/>
            <a:r>
              <a:rPr lang="tr-TR" sz="3200" b="1" dirty="0" smtClean="0"/>
              <a:t>ZAMAN KARMAŞIKLIĞI VE BÜYÜK O NOTASYONU (TIME COMPLEXITY, BIG O NOTATION)</a:t>
            </a:r>
          </a:p>
          <a:p>
            <a:endParaRPr lang="tr-TR" sz="2400" dirty="0" smtClean="0"/>
          </a:p>
          <a:p>
            <a:endParaRPr lang="tr-TR" sz="2400" dirty="0" smtClean="0"/>
          </a:p>
          <a:p>
            <a:r>
              <a:rPr lang="tr-TR" sz="2400" dirty="0" smtClean="0"/>
              <a:t>Zaman karmaşıklığı yapılan işlem sayısı çok büyüdüğünde, teoride sonsuza giderken programın nasıl davranacağını gösterir. </a:t>
            </a:r>
            <a:r>
              <a:rPr lang="tr-TR" sz="2400" dirty="0" err="1" smtClean="0"/>
              <a:t>Big</a:t>
            </a:r>
            <a:r>
              <a:rPr lang="tr-TR" sz="2400" dirty="0" smtClean="0"/>
              <a:t> (O)’</a:t>
            </a:r>
            <a:r>
              <a:rPr lang="tr-TR" sz="2400" dirty="0" err="1" smtClean="0"/>
              <a:t>nun</a:t>
            </a:r>
            <a:r>
              <a:rPr lang="tr-TR" sz="2400" dirty="0" smtClean="0"/>
              <a:t> hesaplanması </a:t>
            </a:r>
            <a:r>
              <a:rPr lang="tr-TR" sz="2400" dirty="0" err="1" smtClean="0"/>
              <a:t>Running</a:t>
            </a:r>
            <a:r>
              <a:rPr lang="tr-TR" sz="2400" dirty="0" smtClean="0"/>
              <a:t> </a:t>
            </a:r>
            <a:r>
              <a:rPr lang="tr-TR" sz="2400" dirty="0" err="1" smtClean="0"/>
              <a:t>Time’ın</a:t>
            </a:r>
            <a:r>
              <a:rPr lang="tr-TR" sz="2400" dirty="0" smtClean="0"/>
              <a:t> hesaplanmasına benzerdir fakat sadece en büyük katsayılı terim alınır.</a:t>
            </a:r>
          </a:p>
          <a:p>
            <a:pPr algn="ctr"/>
            <a:endParaRPr lang="tr-TR" sz="2400" dirty="0" smtClean="0"/>
          </a:p>
          <a:p>
            <a:pPr algn="ctr"/>
            <a:endParaRPr lang="tr-TR" sz="2400" dirty="0"/>
          </a:p>
          <a:p>
            <a:pPr algn="ctr"/>
            <a:r>
              <a:rPr lang="tr-TR" sz="2400" dirty="0" smtClean="0"/>
              <a:t>n!&gt;2^n&gt;n^3&gt;n^2&gt;n*</a:t>
            </a:r>
            <a:r>
              <a:rPr lang="tr-TR" sz="2400" dirty="0" err="1" smtClean="0"/>
              <a:t>logn</a:t>
            </a:r>
            <a:r>
              <a:rPr lang="tr-TR" sz="2400" dirty="0" smtClean="0"/>
              <a:t>&gt;n&gt;</a:t>
            </a:r>
            <a:r>
              <a:rPr lang="tr-TR" sz="2400" dirty="0" err="1" smtClean="0"/>
              <a:t>logn</a:t>
            </a:r>
            <a:r>
              <a:rPr lang="tr-TR" sz="2400" dirty="0" smtClean="0"/>
              <a:t>&gt;1</a:t>
            </a:r>
          </a:p>
          <a:p>
            <a:pPr algn="ctr"/>
            <a:endParaRPr lang="tr-TR" sz="2400" dirty="0"/>
          </a:p>
          <a:p>
            <a:endParaRPr lang="tr-TR" sz="3200" b="1" dirty="0" smtClean="0"/>
          </a:p>
          <a:p>
            <a:endParaRPr lang="tr-TR" sz="3200" dirty="0"/>
          </a:p>
        </p:txBody>
      </p:sp>
    </p:spTree>
    <p:extLst>
      <p:ext uri="{BB962C8B-B14F-4D97-AF65-F5344CB8AC3E}">
        <p14:creationId xmlns:p14="http://schemas.microsoft.com/office/powerpoint/2010/main" val="196002542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380" y="306035"/>
            <a:ext cx="8797796" cy="6300505"/>
          </a:xfrm>
        </p:spPr>
      </p:pic>
    </p:spTree>
    <p:extLst>
      <p:ext uri="{BB962C8B-B14F-4D97-AF65-F5344CB8AC3E}">
        <p14:creationId xmlns:p14="http://schemas.microsoft.com/office/powerpoint/2010/main" val="32421343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544945" y="628073"/>
            <a:ext cx="11323782" cy="584775"/>
          </a:xfrm>
          <a:prstGeom prst="rect">
            <a:avLst/>
          </a:prstGeom>
          <a:noFill/>
        </p:spPr>
        <p:txBody>
          <a:bodyPr wrap="square" rtlCol="0">
            <a:spAutoFit/>
          </a:bodyPr>
          <a:lstStyle/>
          <a:p>
            <a:r>
              <a:rPr lang="tr-TR" sz="3200" b="1" dirty="0" smtClean="0"/>
              <a:t>BÜYÜK O NOTASYONU İÇİN ÖRNEKLER</a:t>
            </a:r>
            <a:endParaRPr lang="tr-TR" sz="3200"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834" y="2415208"/>
            <a:ext cx="9677153" cy="2415209"/>
          </a:xfrm>
          <a:prstGeom prst="rect">
            <a:avLst/>
          </a:prstGeom>
        </p:spPr>
      </p:pic>
    </p:spTree>
    <p:extLst>
      <p:ext uri="{BB962C8B-B14F-4D97-AF65-F5344CB8AC3E}">
        <p14:creationId xmlns:p14="http://schemas.microsoft.com/office/powerpoint/2010/main" val="3524351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347</TotalTime>
  <Words>601</Words>
  <Application>Microsoft Office PowerPoint</Application>
  <PresentationFormat>Geniş ekran</PresentationFormat>
  <Paragraphs>86</Paragraphs>
  <Slides>36</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Calibri</vt:lpstr>
      <vt:lpstr>Century Gothic</vt:lpstr>
      <vt:lpstr>Wingdings 3</vt:lpstr>
      <vt:lpstr>Dilim</vt:lpstr>
      <vt:lpstr>    WEEK1-INTRO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WEEK1-INTRO </dc:title>
  <dc:creator>Berat</dc:creator>
  <cp:lastModifiedBy>Berat</cp:lastModifiedBy>
  <cp:revision>27</cp:revision>
  <dcterms:created xsi:type="dcterms:W3CDTF">2021-12-02T05:47:50Z</dcterms:created>
  <dcterms:modified xsi:type="dcterms:W3CDTF">2021-12-10T16:34:22Z</dcterms:modified>
</cp:coreProperties>
</file>