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5"/>
  </p:notesMasterIdLst>
  <p:sldIdLst>
    <p:sldId id="304" r:id="rId3"/>
    <p:sldId id="308" r:id="rId4"/>
    <p:sldId id="331" r:id="rId5"/>
    <p:sldId id="352" r:id="rId6"/>
    <p:sldId id="381" r:id="rId7"/>
    <p:sldId id="385" r:id="rId8"/>
    <p:sldId id="387" r:id="rId9"/>
    <p:sldId id="386" r:id="rId10"/>
    <p:sldId id="354" r:id="rId11"/>
    <p:sldId id="384" r:id="rId12"/>
    <p:sldId id="355" r:id="rId13"/>
    <p:sldId id="356" r:id="rId14"/>
    <p:sldId id="388" r:id="rId15"/>
    <p:sldId id="359" r:id="rId16"/>
    <p:sldId id="389" r:id="rId17"/>
    <p:sldId id="390" r:id="rId18"/>
    <p:sldId id="391" r:id="rId19"/>
    <p:sldId id="392" r:id="rId20"/>
    <p:sldId id="393" r:id="rId21"/>
    <p:sldId id="396" r:id="rId22"/>
    <p:sldId id="383" r:id="rId23"/>
    <p:sldId id="395" r:id="rId24"/>
  </p:sldIdLst>
  <p:sldSz cx="9144000" cy="5715000" type="screen16x10"/>
  <p:notesSz cx="6858000" cy="9144000"/>
  <p:defaultTextStyle>
    <a:defPPr>
      <a:defRPr lang="en-US"/>
    </a:defPPr>
    <a:lvl1pPr algn="ctr" rtl="0" fontAlgn="base">
      <a:spcBef>
        <a:spcPct val="0"/>
      </a:spcBef>
      <a:spcAft>
        <a:spcPct val="0"/>
      </a:spcAft>
      <a:defRPr sz="1200" kern="1200">
        <a:solidFill>
          <a:schemeClr val="tx1"/>
        </a:solidFill>
        <a:latin typeface="Arial" charset="0"/>
        <a:ea typeface="+mn-ea"/>
        <a:cs typeface="+mn-cs"/>
      </a:defRPr>
    </a:lvl1pPr>
    <a:lvl2pPr marL="457200" algn="ctr" rtl="0" fontAlgn="base">
      <a:spcBef>
        <a:spcPct val="0"/>
      </a:spcBef>
      <a:spcAft>
        <a:spcPct val="0"/>
      </a:spcAft>
      <a:defRPr sz="1200" kern="1200">
        <a:solidFill>
          <a:schemeClr val="tx1"/>
        </a:solidFill>
        <a:latin typeface="Arial" charset="0"/>
        <a:ea typeface="+mn-ea"/>
        <a:cs typeface="+mn-cs"/>
      </a:defRPr>
    </a:lvl2pPr>
    <a:lvl3pPr marL="914400" algn="ctr" rtl="0" fontAlgn="base">
      <a:spcBef>
        <a:spcPct val="0"/>
      </a:spcBef>
      <a:spcAft>
        <a:spcPct val="0"/>
      </a:spcAft>
      <a:defRPr sz="1200" kern="1200">
        <a:solidFill>
          <a:schemeClr val="tx1"/>
        </a:solidFill>
        <a:latin typeface="Arial" charset="0"/>
        <a:ea typeface="+mn-ea"/>
        <a:cs typeface="+mn-cs"/>
      </a:defRPr>
    </a:lvl3pPr>
    <a:lvl4pPr marL="1371600" algn="ctr" rtl="0" fontAlgn="base">
      <a:spcBef>
        <a:spcPct val="0"/>
      </a:spcBef>
      <a:spcAft>
        <a:spcPct val="0"/>
      </a:spcAft>
      <a:defRPr sz="1200" kern="1200">
        <a:solidFill>
          <a:schemeClr val="tx1"/>
        </a:solidFill>
        <a:latin typeface="Arial" charset="0"/>
        <a:ea typeface="+mn-ea"/>
        <a:cs typeface="+mn-cs"/>
      </a:defRPr>
    </a:lvl4pPr>
    <a:lvl5pPr marL="1828800" algn="ctr"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ct202" initials="p" lastIdx="2" clrIdx="0"/>
  <p:cmAuthor id="1" name="Viral Vandre" initials="VV"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669E"/>
    <a:srgbClr val="DBE7F0"/>
    <a:srgbClr val="EE8B0A"/>
    <a:srgbClr val="2378C6"/>
    <a:srgbClr val="E68C21"/>
    <a:srgbClr val="173A73"/>
    <a:srgbClr val="000066"/>
    <a:srgbClr val="237862"/>
    <a:srgbClr val="72BEE0"/>
    <a:srgbClr val="EFF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9414" autoAdjust="0"/>
  </p:normalViewPr>
  <p:slideViewPr>
    <p:cSldViewPr>
      <p:cViewPr>
        <p:scale>
          <a:sx n="100" d="100"/>
          <a:sy n="100" d="100"/>
        </p:scale>
        <p:origin x="-2040" y="-72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mtClean="0"/>
            </a:lvl1pPr>
          </a:lstStyle>
          <a:p>
            <a:pPr>
              <a:defRPr/>
            </a:pPr>
            <a:endParaRPr lang="en-US" dirty="0"/>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dirty="0"/>
          </a:p>
        </p:txBody>
      </p:sp>
      <p:sp>
        <p:nvSpPr>
          <p:cNvPr id="16388"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mtClean="0"/>
            </a:lvl1pPr>
          </a:lstStyle>
          <a:p>
            <a:pPr>
              <a:defRPr/>
            </a:pPr>
            <a:endParaRPr lang="en-US" dirty="0"/>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AFF1D04F-58B8-4FB9-9ECB-18711462C377}" type="slidenum">
              <a:rPr lang="en-US"/>
              <a:pPr>
                <a:defRPr/>
              </a:pPr>
              <a:t>‹#›</a:t>
            </a:fld>
            <a:endParaRPr lang="en-US" dirty="0"/>
          </a:p>
        </p:txBody>
      </p:sp>
    </p:spTree>
    <p:extLst>
      <p:ext uri="{BB962C8B-B14F-4D97-AF65-F5344CB8AC3E}">
        <p14:creationId xmlns:p14="http://schemas.microsoft.com/office/powerpoint/2010/main" val="13493618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Providing Low risk delivery model </a:t>
            </a:r>
          </a:p>
          <a:p>
            <a:r>
              <a:rPr lang="en-US" dirty="0" smtClean="0"/>
              <a:t>IP protection</a:t>
            </a:r>
          </a:p>
          <a:p>
            <a:r>
              <a:rPr lang="en-US" dirty="0" smtClean="0"/>
              <a:t>Technical expertise</a:t>
            </a:r>
          </a:p>
          <a:p>
            <a:r>
              <a:rPr lang="en-US" dirty="0" smtClean="0"/>
              <a:t>Committed to client benefits &amp; dedicated to meet deadline</a:t>
            </a:r>
          </a:p>
          <a:p>
            <a:r>
              <a:rPr lang="en-US" dirty="0" smtClean="0"/>
              <a:t>Approach and attitude to build long term relationship </a:t>
            </a:r>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Providing Low risk delivery model </a:t>
            </a:r>
          </a:p>
          <a:p>
            <a:r>
              <a:rPr lang="en-US" dirty="0" smtClean="0"/>
              <a:t>IP protection</a:t>
            </a:r>
          </a:p>
          <a:p>
            <a:r>
              <a:rPr lang="en-US" dirty="0" smtClean="0"/>
              <a:t>Technical expertise</a:t>
            </a:r>
          </a:p>
          <a:p>
            <a:r>
              <a:rPr lang="en-US" dirty="0" smtClean="0"/>
              <a:t>Committed to client benefits &amp; dedicated to meet deadline</a:t>
            </a:r>
          </a:p>
          <a:p>
            <a:r>
              <a:rPr lang="en-US" dirty="0" smtClean="0"/>
              <a:t>Approach and attitude to build long term relationship </a:t>
            </a:r>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FF1D04F-58B8-4FB9-9ECB-18711462C377}"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2EC240A-B9BA-4454-8413-8F00A13005E1}"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515951B-0B4F-495C-A91C-A4C74E6EF2E0}"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B972E87-A58F-48E0-BE72-371FD01D3340}"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8ED3201-E499-4DBE-8AD2-1624141BFE04}"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B11C0CB-B3AC-49ED-9A5E-3EE836DDE76D}"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695BE01-3A7D-41B4-AD3A-6497777B19BF}"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605C4FB1-8E71-4538-8E79-D1EEB9F11202}"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33F8727-7636-475C-AD89-E6D2E2905584}"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14CBD8D-AAC2-4AA5-88EB-2E1B8D0ABD01}"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89CE55F-3411-4DE0-A708-EFC976E1D56D}"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31B224F-4907-43E1-A5D7-A05D639C11F6}"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30C57E6-F57A-40AF-9DA7-EB35373A67A3}"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665E2BF-7686-49A8-AF1B-7AD12C6D476A}"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713AF3A-59A5-4662-9678-87AF3EA756C0}"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D865384-641B-4C31-96B1-5E055D398E31}"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FC132215-2F1C-45BA-9AA8-E90C06E248D5}"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FA0F23B-63D9-409B-A14C-34E40EC90ABD}"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54887E48-7000-450E-B901-3E72A8E5361A}"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9EAB187-41A7-4ABD-AE41-D8BC11ECD5D4}"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0A985FD-D767-4B59-9EA8-ADF5F8A36538}"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D636BF7-0F58-4B0C-9B9E-0E561C27452F}"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7E05A93-8283-4989-9D5C-B6262C536B2D}" type="slidenum">
              <a:rPr lang="en-US">
                <a:solidFill>
                  <a:srgbClr val="000000"/>
                </a:solidFill>
              </a:rPr>
              <a:pPr>
                <a:defRPr/>
              </a:pPr>
              <a:t>‹#›</a:t>
            </a:fld>
            <a:endParaRPr lang="en-US" dirty="0">
              <a:solidFill>
                <a:srgbClr val="000000"/>
              </a:solidFill>
            </a:endParaRP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865"/>
            <a:ext cx="8229600" cy="952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333500"/>
            <a:ext cx="8229600" cy="37716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457200" y="5318125"/>
            <a:ext cx="21336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A639716-246C-40F8-BBDA-A7ACE859DA9A}" type="slidenum">
              <a:rPr lang="en-US">
                <a:solidFill>
                  <a:srgbClr val="000000"/>
                </a:solidFill>
              </a:rPr>
              <a:pPr>
                <a:defRPr/>
              </a:pPr>
              <a:t>‹#›</a:t>
            </a:fld>
            <a:endParaRPr lang="en-US" dirty="0">
              <a:solidFill>
                <a:srgbClr val="000000"/>
              </a:solidFill>
            </a:endParaRPr>
          </a:p>
        </p:txBody>
      </p:sp>
      <p:pic>
        <p:nvPicPr>
          <p:cNvPr id="1029" name="Picture 7" descr="slide3_gray"/>
          <p:cNvPicPr>
            <a:picLocks noChangeAspect="1" noChangeArrowheads="1"/>
          </p:cNvPicPr>
          <p:nvPr/>
        </p:nvPicPr>
        <p:blipFill>
          <a:blip r:embed="rId14" cstate="print"/>
          <a:srcRect/>
          <a:stretch>
            <a:fillRect/>
          </a:stretch>
        </p:blipFill>
        <p:spPr bwMode="auto">
          <a:xfrm>
            <a:off x="0" y="0"/>
            <a:ext cx="9144000" cy="5715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865"/>
            <a:ext cx="8229600" cy="952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333500"/>
            <a:ext cx="8229600" cy="37716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457200" y="5318125"/>
            <a:ext cx="21336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6CFA352-F0D5-4148-A961-B7072A6D7390}" type="slidenum">
              <a:rPr lang="en-US">
                <a:solidFill>
                  <a:srgbClr val="000000"/>
                </a:solidFill>
              </a:rPr>
              <a:pPr>
                <a:defRPr/>
              </a:pPr>
              <a:t>‹#›</a:t>
            </a:fld>
            <a:endParaRPr lang="en-US" dirty="0">
              <a:solidFill>
                <a:srgbClr val="000000"/>
              </a:solidFill>
            </a:endParaRPr>
          </a:p>
        </p:txBody>
      </p:sp>
      <p:pic>
        <p:nvPicPr>
          <p:cNvPr id="1029" name="Picture 7" descr="slide3_gray"/>
          <p:cNvPicPr>
            <a:picLocks noChangeAspect="1" noChangeArrowheads="1"/>
          </p:cNvPicPr>
          <p:nvPr/>
        </p:nvPicPr>
        <p:blipFill>
          <a:blip r:embed="rId14" cstate="print"/>
          <a:srcRect/>
          <a:stretch>
            <a:fillRect/>
          </a:stretch>
        </p:blipFill>
        <p:spPr bwMode="auto">
          <a:xfrm>
            <a:off x="0" y="0"/>
            <a:ext cx="9144000" cy="5715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randomBar dir="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051" name="Rectangle 10"/>
          <p:cNvSpPr>
            <a:spLocks noGrp="1" noChangeArrowheads="1"/>
          </p:cNvSpPr>
          <p:nvPr>
            <p:ph type="body" idx="1"/>
          </p:nvPr>
        </p:nvSpPr>
        <p:spPr>
          <a:xfrm>
            <a:off x="228600" y="1206500"/>
            <a:ext cx="8686800" cy="4381500"/>
          </a:xfrm>
        </p:spPr>
        <p:txBody>
          <a:bodyPr/>
          <a:lstStyle/>
          <a:p>
            <a:pPr eaLnBrk="1" hangingPunct="1">
              <a:buClr>
                <a:schemeClr val="tx1"/>
              </a:buClr>
              <a:buFontTx/>
              <a:buNone/>
              <a:defRPr/>
            </a:pPr>
            <a:r>
              <a:rPr lang="en-US" sz="1600" dirty="0" smtClean="0">
                <a:solidFill>
                  <a:schemeClr val="accent3">
                    <a:lumMod val="50000"/>
                  </a:schemeClr>
                </a:solidFill>
                <a:latin typeface="Calibri" pitchFamily="34" charset="0"/>
                <a:cs typeface="Segoe UI" pitchFamily="34" charset="0"/>
              </a:rPr>
              <a:t>	</a:t>
            </a:r>
          </a:p>
          <a:p>
            <a:pPr eaLnBrk="1" hangingPunct="1">
              <a:buClr>
                <a:schemeClr val="tx1"/>
              </a:buClr>
              <a:buFontTx/>
              <a:buNone/>
              <a:defRPr/>
            </a:pPr>
            <a:endParaRPr lang="en-US" sz="1600" dirty="0" smtClean="0">
              <a:solidFill>
                <a:schemeClr val="accent3">
                  <a:lumMod val="50000"/>
                </a:schemeClr>
              </a:solidFill>
              <a:latin typeface="Calibri" pitchFamily="34" charset="0"/>
              <a:cs typeface="Segoe UI" pitchFamily="34" charset="0"/>
            </a:endParaRPr>
          </a:p>
          <a:p>
            <a:pPr eaLnBrk="1" hangingPunct="1">
              <a:lnSpc>
                <a:spcPct val="80000"/>
              </a:lnSpc>
              <a:buClr>
                <a:schemeClr val="tx1"/>
              </a:buClr>
              <a:buFontTx/>
              <a:buNone/>
              <a:defRPr/>
            </a:pPr>
            <a:endParaRPr lang="en-US" sz="1700" dirty="0" smtClean="0">
              <a:latin typeface="Calibri" pitchFamily="34" charset="0"/>
              <a:cs typeface="Segoe UI"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a:solidFill>
                  <a:schemeClr val="bg1"/>
                </a:solidFill>
              </a:rPr>
              <a:t>Training </a:t>
            </a:r>
            <a:r>
              <a:rPr lang="en-US" sz="3000" dirty="0" smtClean="0">
                <a:solidFill>
                  <a:schemeClr val="bg1"/>
                </a:solidFill>
              </a:rPr>
              <a:t>Process</a:t>
            </a:r>
            <a:endParaRPr lang="en-US" sz="3000" dirty="0">
              <a:solidFill>
                <a:srgbClr val="FFFFFF"/>
              </a:solidFill>
              <a:cs typeface="Arial" pitchFamily="34" charset="0"/>
            </a:endParaRPr>
          </a:p>
        </p:txBody>
      </p:sp>
      <p:sp>
        <p:nvSpPr>
          <p:cNvPr id="13" name="TextBox 12"/>
          <p:cNvSpPr txBox="1">
            <a:spLocks/>
          </p:cNvSpPr>
          <p:nvPr/>
        </p:nvSpPr>
        <p:spPr>
          <a:xfrm>
            <a:off x="152400" y="1209675"/>
            <a:ext cx="8915400" cy="4154984"/>
          </a:xfrm>
          <a:prstGeom prst="rect">
            <a:avLst/>
          </a:prstGeom>
          <a:noFill/>
        </p:spPr>
        <p:txBody>
          <a:bodyPr wrap="square" rtlCol="0">
            <a:spAutoFit/>
          </a:bodyPr>
          <a:lstStyle/>
          <a:p>
            <a:pPr algn="l"/>
            <a:r>
              <a:rPr lang="en-US" sz="2000" b="1" dirty="0" smtClean="0">
                <a:latin typeface="Calibri" pitchFamily="34" charset="0"/>
                <a:cs typeface="Calibri" pitchFamily="34" charset="0"/>
              </a:rPr>
              <a:t>Tasks (continue…)</a:t>
            </a:r>
          </a:p>
          <a:p>
            <a:pPr marL="342900" indent="-342900" algn="l">
              <a:buFont typeface="Wingdings" pitchFamily="2" charset="2"/>
              <a:buChar char="Ø"/>
            </a:pPr>
            <a:r>
              <a:rPr lang="en-US" sz="1800" dirty="0" smtClean="0">
                <a:latin typeface="Calibri" pitchFamily="34" charset="0"/>
                <a:cs typeface="Calibri" pitchFamily="34" charset="0"/>
              </a:rPr>
              <a:t>Prepare and review training plan</a:t>
            </a:r>
          </a:p>
          <a:p>
            <a:pPr algn="l">
              <a:buFont typeface="Wingdings" pitchFamily="2" charset="2"/>
              <a:buChar char="Ø"/>
            </a:pPr>
            <a:endParaRPr lang="en-US" b="1" dirty="0" smtClean="0">
              <a:latin typeface="Calibri" pitchFamily="34" charset="0"/>
              <a:cs typeface="Calibri" pitchFamily="34" charset="0"/>
            </a:endParaRPr>
          </a:p>
          <a:p>
            <a:pPr marL="742950" lvl="1" indent="-285750" algn="l">
              <a:buFont typeface="Wingdings" pitchFamily="2" charset="2"/>
              <a:buChar char="ü"/>
            </a:pPr>
            <a:r>
              <a:rPr lang="en-GB" sz="1600" dirty="0" smtClean="0">
                <a:solidFill>
                  <a:schemeClr val="tx2">
                    <a:shade val="30000"/>
                    <a:satMod val="150000"/>
                  </a:schemeClr>
                </a:solidFill>
                <a:latin typeface="Calibri" pitchFamily="34" charset="0"/>
                <a:cs typeface="Calibri" pitchFamily="34" charset="0"/>
              </a:rPr>
              <a:t>TG prepares Training Plan based on the training needs identified. </a:t>
            </a:r>
          </a:p>
          <a:p>
            <a:pPr marL="285750" indent="-285750" algn="l">
              <a:buFont typeface="Wingdings" pitchFamily="2" charset="2"/>
              <a:buChar char="ü"/>
            </a:pPr>
            <a:endParaRPr lang="en-GB" sz="1600" dirty="0" smtClean="0">
              <a:solidFill>
                <a:schemeClr val="tx2">
                  <a:shade val="30000"/>
                  <a:satMod val="150000"/>
                </a:schemeClr>
              </a:solidFill>
              <a:latin typeface="Calibri" pitchFamily="34" charset="0"/>
              <a:cs typeface="Calibri" pitchFamily="34" charset="0"/>
            </a:endParaRPr>
          </a:p>
          <a:p>
            <a:pPr marL="742950" lvl="1" indent="-285750" algn="l">
              <a:buFont typeface="Wingdings" pitchFamily="2" charset="2"/>
              <a:buChar char="ü"/>
            </a:pPr>
            <a:r>
              <a:rPr lang="en-GB" sz="1600" dirty="0" smtClean="0">
                <a:solidFill>
                  <a:schemeClr val="tx2">
                    <a:shade val="30000"/>
                    <a:satMod val="150000"/>
                  </a:schemeClr>
                </a:solidFill>
                <a:latin typeface="Calibri" pitchFamily="34" charset="0"/>
                <a:cs typeface="Calibri" pitchFamily="34" charset="0"/>
              </a:rPr>
              <a:t>The </a:t>
            </a:r>
            <a:r>
              <a:rPr lang="en-GB" sz="1600" dirty="0">
                <a:solidFill>
                  <a:schemeClr val="tx2">
                    <a:shade val="30000"/>
                    <a:satMod val="150000"/>
                  </a:schemeClr>
                </a:solidFill>
                <a:latin typeface="Calibri" pitchFamily="34" charset="0"/>
                <a:cs typeface="Calibri" pitchFamily="34" charset="0"/>
              </a:rPr>
              <a:t>Training Plan is prepared for an year and divided into  micro level details for the first quarter and macro details for the rest of the year. </a:t>
            </a:r>
            <a:r>
              <a:rPr lang="en-GB" sz="1600" dirty="0" smtClean="0">
                <a:solidFill>
                  <a:schemeClr val="tx2">
                    <a:shade val="30000"/>
                    <a:satMod val="150000"/>
                  </a:schemeClr>
                </a:solidFill>
                <a:latin typeface="Calibri" pitchFamily="34" charset="0"/>
                <a:cs typeface="Calibri" pitchFamily="34" charset="0"/>
              </a:rPr>
              <a:t>Plan </a:t>
            </a:r>
            <a:r>
              <a:rPr lang="en-GB" sz="1600" dirty="0">
                <a:solidFill>
                  <a:schemeClr val="tx2">
                    <a:shade val="30000"/>
                    <a:satMod val="150000"/>
                  </a:schemeClr>
                </a:solidFill>
                <a:latin typeface="Calibri" pitchFamily="34" charset="0"/>
                <a:cs typeface="Calibri" pitchFamily="34" charset="0"/>
              </a:rPr>
              <a:t>for first quarter should include </a:t>
            </a:r>
            <a:r>
              <a:rPr lang="en-GB" sz="1600" dirty="0" smtClean="0">
                <a:solidFill>
                  <a:schemeClr val="tx2">
                    <a:shade val="30000"/>
                    <a:satMod val="150000"/>
                  </a:schemeClr>
                </a:solidFill>
                <a:latin typeface="Calibri" pitchFamily="34" charset="0"/>
                <a:cs typeface="Calibri" pitchFamily="34" charset="0"/>
              </a:rPr>
              <a:t>:</a:t>
            </a:r>
          </a:p>
          <a:p>
            <a:pPr marL="998982" lvl="3" indent="-285750" algn="l">
              <a:spcBef>
                <a:spcPts val="600"/>
              </a:spcBef>
              <a:buSzPct val="100000"/>
              <a:buFont typeface="Wingdings" pitchFamily="2" charset="2"/>
              <a:buChar char="§"/>
            </a:pPr>
            <a:r>
              <a:rPr lang="en-GB" sz="1600" dirty="0" smtClean="0">
                <a:solidFill>
                  <a:schemeClr val="tx2">
                    <a:shade val="30000"/>
                    <a:satMod val="150000"/>
                  </a:schemeClr>
                </a:solidFill>
                <a:latin typeface="Calibri" pitchFamily="34" charset="0"/>
                <a:cs typeface="Calibri" pitchFamily="34" charset="0"/>
              </a:rPr>
              <a:t>Requester of the Course</a:t>
            </a:r>
          </a:p>
          <a:p>
            <a:pPr marL="998982" lvl="3" indent="-285750" algn="l">
              <a:spcBef>
                <a:spcPts val="600"/>
              </a:spcBef>
              <a:buSzPct val="100000"/>
              <a:buFont typeface="Wingdings" pitchFamily="2" charset="2"/>
              <a:buChar char="§"/>
            </a:pPr>
            <a:r>
              <a:rPr lang="en-US" sz="1600" dirty="0" smtClean="0">
                <a:solidFill>
                  <a:schemeClr val="tx2">
                    <a:shade val="30000"/>
                    <a:satMod val="150000"/>
                  </a:schemeClr>
                </a:solidFill>
                <a:latin typeface="Calibri" pitchFamily="34" charset="0"/>
                <a:cs typeface="Calibri" pitchFamily="34" charset="0"/>
              </a:rPr>
              <a:t>Training </a:t>
            </a:r>
            <a:r>
              <a:rPr lang="en-US" sz="1600" dirty="0">
                <a:solidFill>
                  <a:schemeClr val="tx2">
                    <a:shade val="30000"/>
                    <a:satMod val="150000"/>
                  </a:schemeClr>
                </a:solidFill>
                <a:latin typeface="Calibri" pitchFamily="34" charset="0"/>
                <a:cs typeface="Calibri" pitchFamily="34" charset="0"/>
              </a:rPr>
              <a:t>vehicle to be used (classroom training, CBT, WBT, on-the-job training, mentoring </a:t>
            </a:r>
            <a:r>
              <a:rPr lang="en-US" sz="1600" dirty="0" smtClean="0">
                <a:solidFill>
                  <a:schemeClr val="tx2">
                    <a:shade val="30000"/>
                    <a:satMod val="150000"/>
                  </a:schemeClr>
                </a:solidFill>
                <a:latin typeface="Calibri" pitchFamily="34" charset="0"/>
                <a:cs typeface="Calibri" pitchFamily="34" charset="0"/>
              </a:rPr>
              <a:t>etc.)</a:t>
            </a:r>
            <a:endParaRPr lang="en-US" sz="1600" dirty="0">
              <a:solidFill>
                <a:schemeClr val="tx2">
                  <a:shade val="30000"/>
                  <a:satMod val="150000"/>
                </a:schemeClr>
              </a:solidFill>
              <a:latin typeface="Calibri" pitchFamily="34" charset="0"/>
              <a:cs typeface="Calibri" pitchFamily="34" charset="0"/>
            </a:endParaRPr>
          </a:p>
          <a:p>
            <a:pPr marL="998982" lvl="3" indent="-285750" algn="l">
              <a:spcBef>
                <a:spcPts val="600"/>
              </a:spcBef>
              <a:buSzPct val="100000"/>
              <a:buFont typeface="Wingdings" pitchFamily="2" charset="2"/>
              <a:buChar char="§"/>
            </a:pPr>
            <a:r>
              <a:rPr lang="en-GB" sz="1600" dirty="0" smtClean="0">
                <a:solidFill>
                  <a:schemeClr val="tx2">
                    <a:shade val="30000"/>
                    <a:satMod val="150000"/>
                  </a:schemeClr>
                </a:solidFill>
                <a:latin typeface="Calibri" pitchFamily="34" charset="0"/>
                <a:cs typeface="Calibri" pitchFamily="34" charset="0"/>
              </a:rPr>
              <a:t>No</a:t>
            </a:r>
            <a:r>
              <a:rPr lang="en-GB" sz="1600" dirty="0">
                <a:solidFill>
                  <a:schemeClr val="tx2">
                    <a:shade val="30000"/>
                    <a:satMod val="150000"/>
                  </a:schemeClr>
                </a:solidFill>
                <a:latin typeface="Calibri" pitchFamily="34" charset="0"/>
                <a:cs typeface="Calibri" pitchFamily="34" charset="0"/>
              </a:rPr>
              <a:t>. of </a:t>
            </a:r>
            <a:r>
              <a:rPr lang="en-GB" sz="1600" dirty="0" smtClean="0">
                <a:solidFill>
                  <a:schemeClr val="tx2">
                    <a:shade val="30000"/>
                    <a:satMod val="150000"/>
                  </a:schemeClr>
                </a:solidFill>
                <a:latin typeface="Calibri" pitchFamily="34" charset="0"/>
                <a:cs typeface="Calibri" pitchFamily="34" charset="0"/>
              </a:rPr>
              <a:t>participants</a:t>
            </a:r>
          </a:p>
          <a:p>
            <a:pPr marL="998982" lvl="3" indent="-285750" algn="l">
              <a:spcBef>
                <a:spcPts val="600"/>
              </a:spcBef>
              <a:buSzPct val="100000"/>
              <a:buFont typeface="Wingdings" pitchFamily="2" charset="2"/>
              <a:buChar char="§"/>
            </a:pPr>
            <a:r>
              <a:rPr lang="en-US" sz="1600" dirty="0">
                <a:solidFill>
                  <a:schemeClr val="tx2">
                    <a:shade val="30000"/>
                    <a:satMod val="150000"/>
                  </a:schemeClr>
                </a:solidFill>
                <a:latin typeface="Calibri" pitchFamily="34" charset="0"/>
                <a:cs typeface="Calibri" pitchFamily="34" charset="0"/>
              </a:rPr>
              <a:t>Faculty (internal/external, name), if </a:t>
            </a:r>
            <a:r>
              <a:rPr lang="en-US" sz="1600" dirty="0" smtClean="0">
                <a:solidFill>
                  <a:schemeClr val="tx2">
                    <a:shade val="30000"/>
                    <a:satMod val="150000"/>
                  </a:schemeClr>
                </a:solidFill>
                <a:latin typeface="Calibri" pitchFamily="34" charset="0"/>
                <a:cs typeface="Calibri" pitchFamily="34" charset="0"/>
              </a:rPr>
              <a:t>applicable</a:t>
            </a:r>
            <a:endParaRPr lang="en-GB" sz="1600" dirty="0" smtClean="0">
              <a:solidFill>
                <a:schemeClr val="tx2">
                  <a:shade val="30000"/>
                  <a:satMod val="150000"/>
                </a:schemeClr>
              </a:solidFill>
              <a:latin typeface="Calibri" pitchFamily="34" charset="0"/>
              <a:cs typeface="Calibri" pitchFamily="34" charset="0"/>
            </a:endParaRPr>
          </a:p>
          <a:p>
            <a:pPr marL="285750" indent="-285750" algn="l">
              <a:buFont typeface="Wingdings" pitchFamily="2" charset="2"/>
              <a:buChar char="ü"/>
            </a:pPr>
            <a:endParaRPr lang="en-GB" sz="1600" dirty="0" smtClean="0">
              <a:solidFill>
                <a:schemeClr val="tx2">
                  <a:shade val="30000"/>
                  <a:satMod val="150000"/>
                </a:schemeClr>
              </a:solidFill>
              <a:latin typeface="Calibri" pitchFamily="34" charset="0"/>
              <a:cs typeface="Calibri" pitchFamily="34" charset="0"/>
            </a:endParaRPr>
          </a:p>
          <a:p>
            <a:pPr marL="742950" lvl="1" indent="-285750" algn="l">
              <a:buFont typeface="Wingdings" pitchFamily="2" charset="2"/>
              <a:buChar char="ü"/>
            </a:pPr>
            <a:r>
              <a:rPr lang="en-US" sz="1600" dirty="0">
                <a:solidFill>
                  <a:schemeClr val="tx2">
                    <a:shade val="30000"/>
                    <a:satMod val="150000"/>
                  </a:schemeClr>
                </a:solidFill>
                <a:latin typeface="Calibri" pitchFamily="34" charset="0"/>
                <a:cs typeface="Calibri" pitchFamily="34" charset="0"/>
              </a:rPr>
              <a:t>For on-the-job training and mentoring, it is possible that the TG may not maintain it in the Organization Training Plan and it will be tracked by the Project Manager in his training plan of Project Management Plan</a:t>
            </a:r>
            <a:r>
              <a:rPr lang="en-GB" sz="1600" dirty="0" smtClean="0">
                <a:solidFill>
                  <a:schemeClr val="tx2">
                    <a:shade val="30000"/>
                    <a:satMod val="150000"/>
                  </a:schemeClr>
                </a:solidFill>
                <a:latin typeface="Calibri" pitchFamily="34" charset="0"/>
                <a:cs typeface="Calibri" pitchFamily="34" charset="0"/>
              </a:rPr>
              <a:t>.</a:t>
            </a:r>
            <a:endParaRPr lang="en-US" sz="16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2778192190"/>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a:solidFill>
                  <a:schemeClr val="bg1"/>
                </a:solidFill>
              </a:rPr>
              <a:t>Training </a:t>
            </a:r>
            <a:r>
              <a:rPr lang="en-US" sz="3000" dirty="0" smtClean="0">
                <a:solidFill>
                  <a:schemeClr val="bg1"/>
                </a:solidFill>
              </a:rPr>
              <a:t>Process</a:t>
            </a:r>
            <a:endParaRPr lang="en-US" sz="3000" dirty="0">
              <a:solidFill>
                <a:srgbClr val="FFFFFF"/>
              </a:solidFill>
              <a:cs typeface="Arial" pitchFamily="34" charset="0"/>
            </a:endParaRPr>
          </a:p>
        </p:txBody>
      </p:sp>
      <p:sp>
        <p:nvSpPr>
          <p:cNvPr id="15" name="TextBox 14"/>
          <p:cNvSpPr txBox="1">
            <a:spLocks/>
          </p:cNvSpPr>
          <p:nvPr/>
        </p:nvSpPr>
        <p:spPr>
          <a:xfrm>
            <a:off x="76200" y="1104900"/>
            <a:ext cx="9067800" cy="4247317"/>
          </a:xfrm>
          <a:prstGeom prst="rect">
            <a:avLst/>
          </a:prstGeom>
          <a:noFill/>
        </p:spPr>
        <p:txBody>
          <a:bodyPr wrap="square" rtlCol="0">
            <a:spAutoFit/>
          </a:bodyPr>
          <a:lstStyle/>
          <a:p>
            <a:pPr marL="27432" lvl="1" algn="l" defTabSz="640080">
              <a:spcBef>
                <a:spcPts val="0"/>
              </a:spcBef>
              <a:spcAft>
                <a:spcPts val="600"/>
              </a:spcAft>
              <a:buSzPct val="100000"/>
            </a:pPr>
            <a:r>
              <a:rPr lang="en-GB" sz="2000" b="1" dirty="0" smtClean="0">
                <a:solidFill>
                  <a:schemeClr val="tx2">
                    <a:shade val="30000"/>
                    <a:satMod val="150000"/>
                  </a:schemeClr>
                </a:solidFill>
                <a:latin typeface="Calibri" pitchFamily="34" charset="0"/>
                <a:cs typeface="Calibri" pitchFamily="34" charset="0"/>
              </a:rPr>
              <a:t>Tasks (continue…)</a:t>
            </a:r>
          </a:p>
          <a:p>
            <a:pPr marL="370332" lvl="1" indent="-342900" algn="l" defTabSz="640080">
              <a:spcBef>
                <a:spcPts val="0"/>
              </a:spcBef>
              <a:spcAft>
                <a:spcPts val="600"/>
              </a:spcAft>
              <a:buSzPct val="100000"/>
              <a:buFont typeface="Wingdings" pitchFamily="2" charset="2"/>
              <a:buChar char="Ø"/>
            </a:pPr>
            <a:r>
              <a:rPr lang="en-GB" sz="1800" dirty="0" smtClean="0">
                <a:solidFill>
                  <a:schemeClr val="tx2">
                    <a:shade val="30000"/>
                    <a:satMod val="150000"/>
                  </a:schemeClr>
                </a:solidFill>
                <a:latin typeface="Calibri" pitchFamily="34" charset="0"/>
                <a:cs typeface="Calibri" pitchFamily="34" charset="0"/>
              </a:rPr>
              <a:t>Tracking </a:t>
            </a:r>
            <a:r>
              <a:rPr lang="en-GB" sz="1800" dirty="0">
                <a:solidFill>
                  <a:schemeClr val="tx2">
                    <a:shade val="30000"/>
                    <a:satMod val="150000"/>
                  </a:schemeClr>
                </a:solidFill>
                <a:latin typeface="Calibri" pitchFamily="34" charset="0"/>
                <a:cs typeface="Calibri" pitchFamily="34" charset="0"/>
              </a:rPr>
              <a:t>Training Events</a:t>
            </a:r>
          </a:p>
          <a:p>
            <a:pPr marL="770382" lvl="2" indent="-285750" algn="l" defTabSz="640080">
              <a:spcBef>
                <a:spcPts val="0"/>
              </a:spcBef>
              <a:spcAft>
                <a:spcPts val="600"/>
              </a:spcAft>
              <a:buSzPct val="100000"/>
              <a:buFont typeface="Wingdings" pitchFamily="2" charset="2"/>
              <a:buChar char="ü"/>
            </a:pPr>
            <a:r>
              <a:rPr lang="en-GB" sz="1500" dirty="0" smtClean="0">
                <a:solidFill>
                  <a:schemeClr val="tx2">
                    <a:shade val="30000"/>
                    <a:satMod val="150000"/>
                  </a:schemeClr>
                </a:solidFill>
                <a:latin typeface="Calibri" pitchFamily="34" charset="0"/>
                <a:cs typeface="Calibri" pitchFamily="34" charset="0"/>
              </a:rPr>
              <a:t>For </a:t>
            </a:r>
            <a:r>
              <a:rPr lang="en-GB" sz="1500" dirty="0">
                <a:solidFill>
                  <a:schemeClr val="tx2">
                    <a:shade val="30000"/>
                    <a:satMod val="150000"/>
                  </a:schemeClr>
                </a:solidFill>
                <a:latin typeface="Calibri" pitchFamily="34" charset="0"/>
                <a:cs typeface="Calibri" pitchFamily="34" charset="0"/>
              </a:rPr>
              <a:t>tracking </a:t>
            </a:r>
            <a:r>
              <a:rPr lang="en-GB" sz="1500" dirty="0" smtClean="0">
                <a:solidFill>
                  <a:schemeClr val="tx2">
                    <a:shade val="30000"/>
                    <a:satMod val="150000"/>
                  </a:schemeClr>
                </a:solidFill>
                <a:latin typeface="Calibri" pitchFamily="34" charset="0"/>
                <a:cs typeface="Calibri" pitchFamily="34" charset="0"/>
              </a:rPr>
              <a:t>the conduct </a:t>
            </a:r>
            <a:r>
              <a:rPr lang="en-GB" sz="1500" dirty="0">
                <a:solidFill>
                  <a:schemeClr val="tx2">
                    <a:shade val="30000"/>
                    <a:satMod val="150000"/>
                  </a:schemeClr>
                </a:solidFill>
                <a:latin typeface="Calibri" pitchFamily="34" charset="0"/>
                <a:cs typeface="Calibri" pitchFamily="34" charset="0"/>
              </a:rPr>
              <a:t>of the training events a separate worksheet is maintained for each month on which all the amendments to the Training Plan for that month are maintained. </a:t>
            </a:r>
            <a:endParaRPr lang="en-GB" sz="1500" dirty="0" smtClean="0">
              <a:solidFill>
                <a:schemeClr val="tx2">
                  <a:shade val="30000"/>
                  <a:satMod val="150000"/>
                </a:schemeClr>
              </a:solidFill>
              <a:latin typeface="Calibri" pitchFamily="34" charset="0"/>
              <a:cs typeface="Calibri" pitchFamily="34" charset="0"/>
            </a:endParaRPr>
          </a:p>
          <a:p>
            <a:pPr marL="770382" lvl="2" indent="-285750" algn="l" defTabSz="640080">
              <a:spcBef>
                <a:spcPts val="0"/>
              </a:spcBef>
              <a:spcAft>
                <a:spcPts val="600"/>
              </a:spcAft>
              <a:buSzPct val="100000"/>
              <a:buFont typeface="Wingdings" pitchFamily="2" charset="2"/>
              <a:buChar char="ü"/>
            </a:pPr>
            <a:r>
              <a:rPr lang="en-GB" sz="1500" dirty="0">
                <a:solidFill>
                  <a:schemeClr val="tx2">
                    <a:shade val="30000"/>
                    <a:satMod val="150000"/>
                  </a:schemeClr>
                </a:solidFill>
                <a:latin typeface="Calibri" pitchFamily="34" charset="0"/>
                <a:cs typeface="Calibri" pitchFamily="34" charset="0"/>
              </a:rPr>
              <a:t>Training events not held need to be rescheduled appropriately. </a:t>
            </a:r>
          </a:p>
          <a:p>
            <a:pPr marL="770382" lvl="2" indent="-285750" algn="l" defTabSz="640080">
              <a:spcBef>
                <a:spcPts val="0"/>
              </a:spcBef>
              <a:spcAft>
                <a:spcPts val="600"/>
              </a:spcAft>
              <a:buSzPct val="100000"/>
              <a:buFont typeface="Wingdings" pitchFamily="2" charset="2"/>
              <a:buChar char="ü"/>
            </a:pPr>
            <a:r>
              <a:rPr lang="en-GB" sz="1500" dirty="0">
                <a:solidFill>
                  <a:schemeClr val="tx2">
                    <a:shade val="30000"/>
                    <a:satMod val="150000"/>
                  </a:schemeClr>
                </a:solidFill>
                <a:latin typeface="Calibri" pitchFamily="34" charset="0"/>
                <a:cs typeface="Calibri" pitchFamily="34" charset="0"/>
              </a:rPr>
              <a:t>In addition, the complete details like start date, number of hours, number of participants, faculty etc. of the training events actually conducted during the month are also maintained on this sheet.  </a:t>
            </a:r>
            <a:endParaRPr lang="en-GB" sz="1500" dirty="0" smtClean="0">
              <a:solidFill>
                <a:schemeClr val="tx2">
                  <a:shade val="30000"/>
                  <a:satMod val="150000"/>
                </a:schemeClr>
              </a:solidFill>
              <a:latin typeface="Calibri" pitchFamily="34" charset="0"/>
              <a:cs typeface="Calibri" pitchFamily="34" charset="0"/>
            </a:endParaRPr>
          </a:p>
          <a:p>
            <a:pPr marL="770382" lvl="2" indent="-285750" algn="l" defTabSz="640080">
              <a:spcBef>
                <a:spcPts val="0"/>
              </a:spcBef>
              <a:spcAft>
                <a:spcPts val="600"/>
              </a:spcAft>
              <a:buSzPct val="100000"/>
              <a:buFont typeface="Wingdings" pitchFamily="2" charset="2"/>
              <a:buChar char="ü"/>
            </a:pPr>
            <a:r>
              <a:rPr lang="en-GB" sz="1500" dirty="0" smtClean="0">
                <a:solidFill>
                  <a:schemeClr val="tx2">
                    <a:shade val="30000"/>
                    <a:satMod val="150000"/>
                  </a:schemeClr>
                </a:solidFill>
                <a:latin typeface="Calibri" pitchFamily="34" charset="0"/>
                <a:cs typeface="Calibri" pitchFamily="34" charset="0"/>
              </a:rPr>
              <a:t>For on-the-job training, the trainer may maintain his own record and inform TG to update the amendment to the Organization Training Plan or inform Project Manager to update the amendment to the Training Plan in his Project Management Plan. </a:t>
            </a:r>
          </a:p>
          <a:p>
            <a:pPr marL="770382" lvl="2" indent="-285750" algn="l" defTabSz="640080">
              <a:spcBef>
                <a:spcPts val="0"/>
              </a:spcBef>
              <a:spcAft>
                <a:spcPts val="600"/>
              </a:spcAft>
              <a:buSzPct val="100000"/>
              <a:buFont typeface="Wingdings" pitchFamily="2" charset="2"/>
              <a:buChar char="ü"/>
            </a:pPr>
            <a:r>
              <a:rPr lang="en-US" sz="1500" dirty="0" smtClean="0">
                <a:solidFill>
                  <a:schemeClr val="tx2">
                    <a:shade val="30000"/>
                    <a:satMod val="150000"/>
                  </a:schemeClr>
                </a:solidFill>
                <a:latin typeface="Calibri" pitchFamily="34" charset="0"/>
                <a:cs typeface="Calibri" pitchFamily="34" charset="0"/>
              </a:rPr>
              <a:t>Where </a:t>
            </a:r>
            <a:r>
              <a:rPr lang="en-US" sz="1500" dirty="0">
                <a:solidFill>
                  <a:schemeClr val="tx2">
                    <a:shade val="30000"/>
                    <a:satMod val="150000"/>
                  </a:schemeClr>
                </a:solidFill>
                <a:latin typeface="Calibri" pitchFamily="34" charset="0"/>
                <a:cs typeface="Calibri" pitchFamily="34" charset="0"/>
              </a:rPr>
              <a:t>available, the names should be tracked against those expected to attend the training to identify individuals whose identified training needs have not been fulfilled because of their </a:t>
            </a:r>
            <a:r>
              <a:rPr lang="en-US" sz="1500" dirty="0" smtClean="0">
                <a:solidFill>
                  <a:schemeClr val="tx2">
                    <a:shade val="30000"/>
                    <a:satMod val="150000"/>
                  </a:schemeClr>
                </a:solidFill>
                <a:latin typeface="Calibri" pitchFamily="34" charset="0"/>
                <a:cs typeface="Calibri" pitchFamily="34" charset="0"/>
              </a:rPr>
              <a:t>absence</a:t>
            </a:r>
            <a:r>
              <a:rPr lang="en-GB" sz="1500" dirty="0" smtClean="0">
                <a:solidFill>
                  <a:schemeClr val="tx2">
                    <a:shade val="30000"/>
                    <a:satMod val="150000"/>
                  </a:schemeClr>
                </a:solidFill>
                <a:latin typeface="Calibri" pitchFamily="34" charset="0"/>
                <a:cs typeface="Calibri" pitchFamily="34" charset="0"/>
              </a:rPr>
              <a:t>. </a:t>
            </a:r>
            <a:endParaRPr lang="en-US" sz="1500" dirty="0">
              <a:solidFill>
                <a:schemeClr val="tx2">
                  <a:shade val="30000"/>
                  <a:satMod val="150000"/>
                </a:schemeClr>
              </a:solidFill>
              <a:latin typeface="Calibri" pitchFamily="34" charset="0"/>
              <a:cs typeface="Calibri" pitchFamily="34" charset="0"/>
            </a:endParaRPr>
          </a:p>
          <a:p>
            <a:pPr marL="770382" lvl="2" indent="-285750" algn="l" defTabSz="640080">
              <a:spcBef>
                <a:spcPts val="0"/>
              </a:spcBef>
              <a:spcAft>
                <a:spcPts val="600"/>
              </a:spcAft>
              <a:buSzPct val="100000"/>
              <a:buFont typeface="Wingdings" pitchFamily="2" charset="2"/>
              <a:buChar char="ü"/>
            </a:pPr>
            <a:r>
              <a:rPr lang="en-GB" sz="1500" dirty="0">
                <a:solidFill>
                  <a:schemeClr val="tx2">
                    <a:shade val="30000"/>
                    <a:satMod val="150000"/>
                  </a:schemeClr>
                </a:solidFill>
                <a:latin typeface="Calibri" pitchFamily="34" charset="0"/>
                <a:cs typeface="Calibri" pitchFamily="34" charset="0"/>
              </a:rPr>
              <a:t>The training activity is periodically (at least monthly) reviewed by VP and at least every quarter in the Training Steering Committee Meetings for the status, consistency, relevance and quality of training being conducted in the organisation</a:t>
            </a:r>
            <a:r>
              <a:rPr lang="en-GB" sz="1500" dirty="0" smtClean="0">
                <a:solidFill>
                  <a:schemeClr val="tx2">
                    <a:shade val="30000"/>
                    <a:satMod val="150000"/>
                  </a:schemeClr>
                </a:solidFill>
                <a:latin typeface="Calibri" pitchFamily="34" charset="0"/>
                <a:cs typeface="Calibri" pitchFamily="34" charset="0"/>
              </a:rPr>
              <a:t>.</a:t>
            </a:r>
            <a:endParaRPr lang="en-US" sz="15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169067482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a:solidFill>
                  <a:schemeClr val="bg1"/>
                </a:solidFill>
              </a:rPr>
              <a:t>Training </a:t>
            </a:r>
            <a:r>
              <a:rPr lang="en-US" sz="3000" dirty="0" err="1" smtClean="0">
                <a:solidFill>
                  <a:schemeClr val="bg1"/>
                </a:solidFill>
              </a:rPr>
              <a:t>Proces</a:t>
            </a:r>
            <a:endParaRPr lang="en-US" sz="3000" dirty="0">
              <a:solidFill>
                <a:srgbClr val="FFFFFF"/>
              </a:solidFill>
              <a:cs typeface="Arial" pitchFamily="34" charset="0"/>
            </a:endParaRPr>
          </a:p>
        </p:txBody>
      </p:sp>
      <p:sp>
        <p:nvSpPr>
          <p:cNvPr id="13" name="TextBox 12"/>
          <p:cNvSpPr txBox="1">
            <a:spLocks/>
          </p:cNvSpPr>
          <p:nvPr/>
        </p:nvSpPr>
        <p:spPr>
          <a:xfrm>
            <a:off x="76200" y="1181100"/>
            <a:ext cx="8991600" cy="4486613"/>
          </a:xfrm>
          <a:prstGeom prst="rect">
            <a:avLst/>
          </a:prstGeom>
          <a:noFill/>
        </p:spPr>
        <p:txBody>
          <a:bodyPr wrap="square" rtlCol="0">
            <a:spAutoFit/>
          </a:bodyPr>
          <a:lstStyle/>
          <a:p>
            <a:pPr marL="0" lvl="1" algn="l">
              <a:lnSpc>
                <a:spcPct val="115000"/>
              </a:lnSpc>
              <a:spcBef>
                <a:spcPts val="0"/>
              </a:spcBef>
              <a:spcAft>
                <a:spcPts val="600"/>
              </a:spcAft>
              <a:buSzPct val="100000"/>
              <a:tabLst>
                <a:tab pos="914400" algn="l"/>
              </a:tabLst>
              <a:defRPr/>
            </a:pPr>
            <a:r>
              <a:rPr lang="en-GB" sz="1900" b="1" dirty="0">
                <a:solidFill>
                  <a:schemeClr val="tx2">
                    <a:shade val="30000"/>
                    <a:satMod val="150000"/>
                  </a:schemeClr>
                </a:solidFill>
                <a:latin typeface="Calibri" pitchFamily="34" charset="0"/>
                <a:cs typeface="Calibri" pitchFamily="34" charset="0"/>
              </a:rPr>
              <a:t>Tasks (continue…)</a:t>
            </a:r>
          </a:p>
          <a:p>
            <a:pPr marL="342900" lvl="1" indent="-342900" algn="l">
              <a:lnSpc>
                <a:spcPct val="115000"/>
              </a:lnSpc>
              <a:spcBef>
                <a:spcPts val="0"/>
              </a:spcBef>
              <a:spcAft>
                <a:spcPts val="600"/>
              </a:spcAft>
              <a:buSzPct val="100000"/>
              <a:buFont typeface="Wingdings" pitchFamily="2" charset="2"/>
              <a:buChar char="Ø"/>
              <a:tabLst>
                <a:tab pos="914400" algn="l"/>
              </a:tabLst>
              <a:defRPr/>
            </a:pPr>
            <a:r>
              <a:rPr lang="en-GB" sz="1900" b="1" dirty="0" smtClean="0">
                <a:latin typeface="Calibri"/>
                <a:ea typeface="Calibri"/>
                <a:cs typeface="Times New Roman"/>
              </a:rPr>
              <a:t>Identification </a:t>
            </a:r>
            <a:r>
              <a:rPr lang="en-GB" sz="1900" b="1" dirty="0">
                <a:latin typeface="Calibri"/>
                <a:ea typeface="Calibri"/>
                <a:cs typeface="Times New Roman"/>
              </a:rPr>
              <a:t>of </a:t>
            </a:r>
            <a:r>
              <a:rPr lang="en-GB" sz="1900" b="1" dirty="0" smtClean="0">
                <a:latin typeface="Calibri"/>
                <a:ea typeface="Calibri"/>
                <a:cs typeface="Times New Roman"/>
              </a:rPr>
              <a:t>Participants</a:t>
            </a:r>
            <a:endParaRPr lang="en-GB" sz="1900" dirty="0" smtClean="0">
              <a:latin typeface="Calibri"/>
              <a:ea typeface="Calibri"/>
              <a:cs typeface="Times New Roman"/>
            </a:endParaRPr>
          </a:p>
          <a:p>
            <a:pPr marL="742950" lvl="2" indent="-285750" algn="l">
              <a:lnSpc>
                <a:spcPct val="115000"/>
              </a:lnSpc>
              <a:spcBef>
                <a:spcPts val="0"/>
              </a:spcBef>
              <a:spcAft>
                <a:spcPts val="600"/>
              </a:spcAft>
              <a:buSzPct val="100000"/>
              <a:buFont typeface="Wingdings" pitchFamily="2" charset="2"/>
              <a:buChar char="ü"/>
              <a:tabLst>
                <a:tab pos="914400" algn="l"/>
              </a:tabLst>
              <a:defRPr/>
            </a:pPr>
            <a:r>
              <a:rPr lang="en-GB" sz="1900" dirty="0" smtClean="0">
                <a:latin typeface="Calibri"/>
                <a:ea typeface="Calibri"/>
                <a:cs typeface="Times New Roman"/>
              </a:rPr>
              <a:t>The Project Manager will nominate suitable candidates against the events in the Training Plan. </a:t>
            </a:r>
          </a:p>
          <a:p>
            <a:pPr marL="742950" lvl="2" indent="-285750" algn="l">
              <a:lnSpc>
                <a:spcPct val="115000"/>
              </a:lnSpc>
              <a:spcBef>
                <a:spcPts val="0"/>
              </a:spcBef>
              <a:spcAft>
                <a:spcPts val="600"/>
              </a:spcAft>
              <a:buSzPct val="100000"/>
              <a:buFont typeface="Wingdings" pitchFamily="2" charset="2"/>
              <a:buChar char="ü"/>
              <a:tabLst>
                <a:tab pos="914400" algn="l"/>
              </a:tabLst>
              <a:defRPr/>
            </a:pPr>
            <a:r>
              <a:rPr lang="en-GB" sz="1900" dirty="0" smtClean="0">
                <a:latin typeface="Calibri"/>
                <a:ea typeface="Calibri"/>
                <a:cs typeface="Times New Roman"/>
              </a:rPr>
              <a:t>In case guest participants are also invited from other group companies, external organizations or institutions, the nominations should be approved by VP.</a:t>
            </a:r>
          </a:p>
          <a:p>
            <a:pPr marL="27432" lvl="1" indent="-237744" algn="l">
              <a:spcBef>
                <a:spcPts val="600"/>
              </a:spcBef>
              <a:buClr>
                <a:schemeClr val="accent1"/>
              </a:buClr>
              <a:buSzPct val="80000"/>
              <a:defRPr/>
            </a:pPr>
            <a:r>
              <a:rPr lang="en-US" sz="1900" dirty="0" smtClean="0">
                <a:solidFill>
                  <a:schemeClr val="tx2">
                    <a:shade val="30000"/>
                    <a:satMod val="150000"/>
                  </a:schemeClr>
                </a:solidFill>
                <a:latin typeface="Calibri" pitchFamily="34" charset="0"/>
                <a:cs typeface="Calibri" pitchFamily="34" charset="0"/>
              </a:rPr>
              <a:t/>
            </a:r>
            <a:br>
              <a:rPr lang="en-US" sz="1900" dirty="0" smtClean="0">
                <a:solidFill>
                  <a:schemeClr val="tx2">
                    <a:shade val="30000"/>
                    <a:satMod val="150000"/>
                  </a:schemeClr>
                </a:solidFill>
                <a:latin typeface="Calibri" pitchFamily="34" charset="0"/>
                <a:cs typeface="Calibri" pitchFamily="34" charset="0"/>
              </a:rPr>
            </a:br>
            <a:r>
              <a:rPr lang="en-US" sz="1900" dirty="0" smtClean="0">
                <a:solidFill>
                  <a:schemeClr val="tx2">
                    <a:shade val="30000"/>
                    <a:satMod val="150000"/>
                  </a:schemeClr>
                </a:solidFill>
                <a:latin typeface="Calibri" pitchFamily="34" charset="0"/>
                <a:cs typeface="Calibri" pitchFamily="34" charset="0"/>
              </a:rPr>
              <a:t>Training Group will</a:t>
            </a:r>
          </a:p>
          <a:p>
            <a:pPr marL="541782" lvl="2" indent="-285750" algn="l">
              <a:spcBef>
                <a:spcPts val="600"/>
              </a:spcBef>
              <a:buSzPct val="100000"/>
              <a:buFont typeface="Wingdings" pitchFamily="2" charset="2"/>
              <a:buChar char="ü"/>
            </a:pPr>
            <a:r>
              <a:rPr lang="en-GB" sz="1900" dirty="0" smtClean="0">
                <a:solidFill>
                  <a:schemeClr val="tx2">
                    <a:shade val="30000"/>
                    <a:satMod val="150000"/>
                  </a:schemeClr>
                </a:solidFill>
                <a:latin typeface="Calibri" pitchFamily="34" charset="0"/>
                <a:cs typeface="Calibri" pitchFamily="34" charset="0"/>
              </a:rPr>
              <a:t>Inform the employees required to attend the event,</a:t>
            </a:r>
            <a:endParaRPr lang="en-US" sz="1900" dirty="0" smtClean="0">
              <a:solidFill>
                <a:schemeClr val="tx2">
                  <a:shade val="30000"/>
                  <a:satMod val="150000"/>
                </a:schemeClr>
              </a:solidFill>
              <a:latin typeface="Calibri" pitchFamily="34" charset="0"/>
              <a:cs typeface="Calibri" pitchFamily="34" charset="0"/>
            </a:endParaRPr>
          </a:p>
          <a:p>
            <a:pPr marL="541782" lvl="2" indent="-285750" algn="l">
              <a:spcBef>
                <a:spcPts val="600"/>
              </a:spcBef>
              <a:buSzPct val="100000"/>
              <a:buFont typeface="Wingdings" pitchFamily="2" charset="2"/>
              <a:buChar char="ü"/>
            </a:pPr>
            <a:r>
              <a:rPr lang="en-GB" sz="1900" dirty="0" smtClean="0">
                <a:solidFill>
                  <a:schemeClr val="tx2">
                    <a:shade val="30000"/>
                    <a:satMod val="150000"/>
                  </a:schemeClr>
                </a:solidFill>
                <a:latin typeface="Calibri" pitchFamily="34" charset="0"/>
                <a:cs typeface="Calibri" pitchFamily="34" charset="0"/>
              </a:rPr>
              <a:t>Complete all follow-up actions with the managers concerned regarding relieving the attendees and internal faculty, changes in venue, date and time, etc.</a:t>
            </a:r>
          </a:p>
          <a:p>
            <a:pPr marL="484632" lvl="2" indent="-228600" algn="l">
              <a:spcBef>
                <a:spcPts val="600"/>
              </a:spcBef>
              <a:buSzPct val="80000"/>
              <a:buFont typeface="Wingdings" pitchFamily="2" charset="2"/>
              <a:buChar char="Ø"/>
            </a:pPr>
            <a:endParaRPr lang="en-GB" sz="16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176553954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a:solidFill>
                  <a:schemeClr val="bg1"/>
                </a:solidFill>
              </a:rPr>
              <a:t>Training </a:t>
            </a:r>
            <a:r>
              <a:rPr lang="en-US" sz="3000" dirty="0" err="1">
                <a:solidFill>
                  <a:schemeClr val="bg1"/>
                </a:solidFill>
              </a:rPr>
              <a:t>Proces</a:t>
            </a:r>
            <a:endParaRPr lang="en-US" sz="3000" dirty="0">
              <a:solidFill>
                <a:srgbClr val="FFFFFF"/>
              </a:solidFill>
              <a:cs typeface="Arial" pitchFamily="34" charset="0"/>
            </a:endParaRPr>
          </a:p>
        </p:txBody>
      </p:sp>
      <p:sp>
        <p:nvSpPr>
          <p:cNvPr id="13" name="TextBox 12"/>
          <p:cNvSpPr txBox="1">
            <a:spLocks/>
          </p:cNvSpPr>
          <p:nvPr/>
        </p:nvSpPr>
        <p:spPr>
          <a:xfrm>
            <a:off x="152400" y="1194625"/>
            <a:ext cx="8991600" cy="4306051"/>
          </a:xfrm>
          <a:prstGeom prst="rect">
            <a:avLst/>
          </a:prstGeom>
          <a:noFill/>
        </p:spPr>
        <p:txBody>
          <a:bodyPr wrap="square" rtlCol="0">
            <a:spAutoFit/>
          </a:bodyPr>
          <a:lstStyle/>
          <a:p>
            <a:pPr marL="27432" lvl="1" algn="l" defTabSz="640080">
              <a:lnSpc>
                <a:spcPct val="130000"/>
              </a:lnSpc>
              <a:spcBef>
                <a:spcPts val="0"/>
              </a:spcBef>
              <a:spcAft>
                <a:spcPts val="600"/>
              </a:spcAft>
              <a:buSzPct val="100000"/>
            </a:pPr>
            <a:r>
              <a:rPr lang="en-GB" sz="1900" b="1" dirty="0" smtClean="0">
                <a:solidFill>
                  <a:schemeClr val="tx2">
                    <a:shade val="30000"/>
                    <a:satMod val="150000"/>
                  </a:schemeClr>
                </a:solidFill>
                <a:latin typeface="Calibri" pitchFamily="34" charset="0"/>
                <a:cs typeface="Calibri" pitchFamily="34" charset="0"/>
              </a:rPr>
              <a:t>Tasks (continue…)</a:t>
            </a:r>
          </a:p>
          <a:p>
            <a:pPr marL="370332" lvl="1" indent="-342900" algn="l" defTabSz="640080">
              <a:lnSpc>
                <a:spcPct val="130000"/>
              </a:lnSpc>
              <a:spcBef>
                <a:spcPts val="0"/>
              </a:spcBef>
              <a:spcAft>
                <a:spcPts val="600"/>
              </a:spcAft>
              <a:buSzPct val="100000"/>
              <a:buFont typeface="Wingdings" pitchFamily="2" charset="2"/>
              <a:buChar char="Ø"/>
            </a:pPr>
            <a:r>
              <a:rPr lang="en-GB" sz="1900" b="1" dirty="0" smtClean="0">
                <a:solidFill>
                  <a:schemeClr val="tx2">
                    <a:shade val="30000"/>
                    <a:satMod val="150000"/>
                  </a:schemeClr>
                </a:solidFill>
                <a:latin typeface="Calibri" pitchFamily="34" charset="0"/>
                <a:cs typeface="Calibri" pitchFamily="34" charset="0"/>
              </a:rPr>
              <a:t>Training </a:t>
            </a:r>
            <a:r>
              <a:rPr lang="en-GB" sz="1900" b="1" dirty="0">
                <a:solidFill>
                  <a:schemeClr val="tx2">
                    <a:shade val="30000"/>
                    <a:satMod val="150000"/>
                  </a:schemeClr>
                </a:solidFill>
                <a:latin typeface="Calibri" pitchFamily="34" charset="0"/>
                <a:cs typeface="Calibri" pitchFamily="34" charset="0"/>
              </a:rPr>
              <a:t>Course Material</a:t>
            </a:r>
            <a:endParaRPr lang="en-GB" sz="1900" b="1" dirty="0" smtClean="0">
              <a:solidFill>
                <a:schemeClr val="tx2">
                  <a:shade val="30000"/>
                  <a:satMod val="150000"/>
                </a:schemeClr>
              </a:solidFill>
              <a:latin typeface="Calibri" pitchFamily="34" charset="0"/>
              <a:cs typeface="Calibri" pitchFamily="34" charset="0"/>
            </a:endParaRPr>
          </a:p>
          <a:p>
            <a:pPr marL="770382" lvl="2" indent="-285750" algn="l" defTabSz="640080">
              <a:lnSpc>
                <a:spcPct val="130000"/>
              </a:lnSpc>
              <a:spcBef>
                <a:spcPts val="0"/>
              </a:spcBef>
              <a:spcAft>
                <a:spcPts val="600"/>
              </a:spcAft>
              <a:buSzPct val="100000"/>
              <a:buFont typeface="Wingdings" pitchFamily="2" charset="2"/>
              <a:buChar char="ü"/>
            </a:pPr>
            <a:r>
              <a:rPr lang="en-GB" sz="1900" dirty="0" smtClean="0">
                <a:solidFill>
                  <a:schemeClr val="tx2">
                    <a:shade val="30000"/>
                    <a:satMod val="150000"/>
                  </a:schemeClr>
                </a:solidFill>
                <a:latin typeface="Calibri" pitchFamily="34" charset="0"/>
                <a:cs typeface="Calibri" pitchFamily="34" charset="0"/>
              </a:rPr>
              <a:t>TG </a:t>
            </a:r>
            <a:r>
              <a:rPr lang="en-GB" sz="1900" dirty="0">
                <a:solidFill>
                  <a:schemeClr val="tx2">
                    <a:shade val="30000"/>
                    <a:satMod val="150000"/>
                  </a:schemeClr>
                </a:solidFill>
                <a:latin typeface="Calibri" pitchFamily="34" charset="0"/>
                <a:cs typeface="Calibri" pitchFamily="34" charset="0"/>
              </a:rPr>
              <a:t>prepares/purchases course material as an on-going process. </a:t>
            </a:r>
          </a:p>
          <a:p>
            <a:pPr marL="770382" lvl="2" indent="-285750" algn="l" defTabSz="640080">
              <a:lnSpc>
                <a:spcPct val="130000"/>
              </a:lnSpc>
              <a:spcBef>
                <a:spcPts val="0"/>
              </a:spcBef>
              <a:spcAft>
                <a:spcPts val="600"/>
              </a:spcAft>
              <a:buSzPct val="100000"/>
              <a:buFont typeface="Wingdings" pitchFamily="2" charset="2"/>
              <a:buChar char="ü"/>
            </a:pPr>
            <a:r>
              <a:rPr lang="en-GB" sz="1900" dirty="0">
                <a:solidFill>
                  <a:schemeClr val="tx2">
                    <a:shade val="30000"/>
                    <a:satMod val="150000"/>
                  </a:schemeClr>
                </a:solidFill>
                <a:latin typeface="Calibri" pitchFamily="34" charset="0"/>
                <a:cs typeface="Calibri" pitchFamily="34" charset="0"/>
              </a:rPr>
              <a:t>All the course material are configured and details are kept in Training material Configuration status Register. </a:t>
            </a:r>
          </a:p>
          <a:p>
            <a:pPr marL="770382" lvl="2" indent="-285750" algn="l" defTabSz="640080">
              <a:lnSpc>
                <a:spcPct val="130000"/>
              </a:lnSpc>
              <a:spcBef>
                <a:spcPts val="0"/>
              </a:spcBef>
              <a:spcAft>
                <a:spcPts val="600"/>
              </a:spcAft>
              <a:buSzPct val="100000"/>
              <a:buFont typeface="Wingdings" pitchFamily="2" charset="2"/>
              <a:buChar char="ü"/>
            </a:pPr>
            <a:r>
              <a:rPr lang="en-GB" sz="1900" dirty="0">
                <a:solidFill>
                  <a:schemeClr val="tx2">
                    <a:shade val="30000"/>
                    <a:satMod val="150000"/>
                  </a:schemeClr>
                </a:solidFill>
                <a:latin typeface="Calibri" pitchFamily="34" charset="0"/>
                <a:cs typeface="Calibri" pitchFamily="34" charset="0"/>
              </a:rPr>
              <a:t>The training material should be in the SPDB. </a:t>
            </a:r>
          </a:p>
          <a:p>
            <a:pPr marL="770382" lvl="2" indent="-285750" algn="l" defTabSz="640080">
              <a:lnSpc>
                <a:spcPct val="130000"/>
              </a:lnSpc>
              <a:spcBef>
                <a:spcPts val="0"/>
              </a:spcBef>
              <a:spcAft>
                <a:spcPts val="600"/>
              </a:spcAft>
              <a:buSzPct val="100000"/>
              <a:buFont typeface="Wingdings" pitchFamily="2" charset="2"/>
              <a:buChar char="ü"/>
            </a:pPr>
            <a:r>
              <a:rPr lang="en-GB" sz="1900" dirty="0">
                <a:solidFill>
                  <a:schemeClr val="tx2">
                    <a:shade val="30000"/>
                    <a:satMod val="150000"/>
                  </a:schemeClr>
                </a:solidFill>
                <a:latin typeface="Calibri" pitchFamily="34" charset="0"/>
                <a:cs typeface="Calibri" pitchFamily="34" charset="0"/>
              </a:rPr>
              <a:t>For in-house conducted courses, TG maintains the “Course Information Form" for each course in consultation with the faculty, both for in-house and external training. </a:t>
            </a:r>
            <a:endParaRPr lang="en-US" sz="1900" dirty="0">
              <a:solidFill>
                <a:schemeClr val="tx2">
                  <a:shade val="30000"/>
                  <a:satMod val="150000"/>
                </a:schemeClr>
              </a:solidFill>
              <a:latin typeface="Calibri" pitchFamily="34" charset="0"/>
              <a:cs typeface="Calibri" pitchFamily="34" charset="0"/>
            </a:endParaRPr>
          </a:p>
          <a:p>
            <a:pPr marL="0" lvl="1" algn="l">
              <a:lnSpc>
                <a:spcPct val="150000"/>
              </a:lnSpc>
              <a:spcBef>
                <a:spcPts val="0"/>
              </a:spcBef>
              <a:defRPr/>
            </a:pPr>
            <a:endParaRPr lang="en-US" sz="1600" dirty="0" smtClean="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247106601"/>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a:solidFill>
                  <a:schemeClr val="bg1"/>
                </a:solidFill>
              </a:rPr>
              <a:t>Training </a:t>
            </a:r>
            <a:r>
              <a:rPr lang="en-US" sz="3000" dirty="0" err="1" smtClean="0">
                <a:solidFill>
                  <a:schemeClr val="bg1"/>
                </a:solidFill>
              </a:rPr>
              <a:t>Proces</a:t>
            </a:r>
            <a:endParaRPr lang="en-US" sz="3000" dirty="0">
              <a:solidFill>
                <a:srgbClr val="FFFFFF"/>
              </a:solidFill>
              <a:cs typeface="Arial" pitchFamily="34" charset="0"/>
            </a:endParaRPr>
          </a:p>
        </p:txBody>
      </p:sp>
      <p:sp>
        <p:nvSpPr>
          <p:cNvPr id="13" name="TextBox 12"/>
          <p:cNvSpPr txBox="1">
            <a:spLocks/>
          </p:cNvSpPr>
          <p:nvPr/>
        </p:nvSpPr>
        <p:spPr>
          <a:xfrm>
            <a:off x="152400" y="1104900"/>
            <a:ext cx="8686800" cy="4225772"/>
          </a:xfrm>
          <a:prstGeom prst="rect">
            <a:avLst/>
          </a:prstGeom>
          <a:noFill/>
        </p:spPr>
        <p:txBody>
          <a:bodyPr wrap="square" rtlCol="0">
            <a:spAutoFit/>
          </a:bodyPr>
          <a:lstStyle/>
          <a:p>
            <a:pPr algn="l">
              <a:spcAft>
                <a:spcPts val="600"/>
              </a:spcAft>
            </a:pPr>
            <a:r>
              <a:rPr lang="en-US" sz="1600" b="1" dirty="0">
                <a:solidFill>
                  <a:srgbClr val="000000"/>
                </a:solidFill>
                <a:latin typeface="Calibri" pitchFamily="34" charset="0"/>
                <a:cs typeface="Calibri" pitchFamily="34" charset="0"/>
              </a:rPr>
              <a:t>Course Information </a:t>
            </a:r>
            <a:r>
              <a:rPr lang="en-US" sz="1600" b="1" dirty="0" smtClean="0">
                <a:solidFill>
                  <a:srgbClr val="000000"/>
                </a:solidFill>
                <a:latin typeface="Calibri" pitchFamily="34" charset="0"/>
                <a:cs typeface="Calibri" pitchFamily="34" charset="0"/>
              </a:rPr>
              <a:t>Form</a:t>
            </a:r>
            <a:br>
              <a:rPr lang="en-US" sz="1600" b="1" dirty="0" smtClean="0">
                <a:solidFill>
                  <a:srgbClr val="000000"/>
                </a:solidFill>
                <a:latin typeface="Calibri" pitchFamily="34" charset="0"/>
                <a:cs typeface="Calibri" pitchFamily="34" charset="0"/>
              </a:rPr>
            </a:br>
            <a:r>
              <a:rPr lang="en-GB" sz="1600" dirty="0" smtClean="0">
                <a:solidFill>
                  <a:schemeClr val="tx2">
                    <a:shade val="30000"/>
                    <a:satMod val="150000"/>
                  </a:schemeClr>
                </a:solidFill>
                <a:latin typeface="Calibri" pitchFamily="34" charset="0"/>
                <a:cs typeface="Calibri" pitchFamily="34" charset="0"/>
              </a:rPr>
              <a:t>It contains the following information:</a:t>
            </a:r>
            <a:endParaRPr lang="en-US" sz="1600" dirty="0" smtClean="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Course Name</a:t>
            </a:r>
            <a:endParaRPr lang="en-US" sz="1400" dirty="0" smtClean="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Objectives Of the Course</a:t>
            </a:r>
            <a:endParaRPr lang="en-US" sz="1400" dirty="0" smtClean="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Intended </a:t>
            </a:r>
            <a:r>
              <a:rPr lang="en-GB" sz="1400" dirty="0">
                <a:solidFill>
                  <a:schemeClr val="tx2">
                    <a:shade val="30000"/>
                    <a:satMod val="150000"/>
                  </a:schemeClr>
                </a:solidFill>
                <a:latin typeface="Calibri" pitchFamily="34" charset="0"/>
                <a:cs typeface="Calibri" pitchFamily="34" charset="0"/>
              </a:rPr>
              <a:t>Audience</a:t>
            </a:r>
            <a:endParaRPr lang="en-US" sz="1400" dirty="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Pre-Requisites</a:t>
            </a:r>
            <a:endParaRPr lang="en-US" sz="1400" dirty="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Duration </a:t>
            </a:r>
            <a:r>
              <a:rPr lang="en-GB" sz="1400" dirty="0">
                <a:solidFill>
                  <a:schemeClr val="tx2">
                    <a:shade val="30000"/>
                    <a:satMod val="150000"/>
                  </a:schemeClr>
                </a:solidFill>
                <a:latin typeface="Calibri" pitchFamily="34" charset="0"/>
                <a:cs typeface="Calibri" pitchFamily="34" charset="0"/>
              </a:rPr>
              <a:t>in Hours</a:t>
            </a:r>
            <a:endParaRPr lang="en-US" sz="1400" dirty="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Course </a:t>
            </a:r>
            <a:r>
              <a:rPr lang="en-GB" sz="1400" dirty="0">
                <a:solidFill>
                  <a:schemeClr val="tx2">
                    <a:shade val="30000"/>
                    <a:satMod val="150000"/>
                  </a:schemeClr>
                </a:solidFill>
                <a:latin typeface="Calibri" pitchFamily="34" charset="0"/>
                <a:cs typeface="Calibri" pitchFamily="34" charset="0"/>
              </a:rPr>
              <a:t>Contents</a:t>
            </a:r>
            <a:endParaRPr lang="en-US" sz="1400" dirty="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Reference </a:t>
            </a:r>
            <a:r>
              <a:rPr lang="en-GB" sz="1400" dirty="0">
                <a:solidFill>
                  <a:schemeClr val="tx2">
                    <a:shade val="30000"/>
                    <a:satMod val="150000"/>
                  </a:schemeClr>
                </a:solidFill>
                <a:latin typeface="Calibri" pitchFamily="34" charset="0"/>
                <a:cs typeface="Calibri" pitchFamily="34" charset="0"/>
              </a:rPr>
              <a:t>Books/Manuals</a:t>
            </a:r>
            <a:endParaRPr lang="en-US" sz="1400" dirty="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Special </a:t>
            </a:r>
            <a:r>
              <a:rPr lang="en-GB" sz="1400" dirty="0">
                <a:solidFill>
                  <a:schemeClr val="tx2">
                    <a:shade val="30000"/>
                    <a:satMod val="150000"/>
                  </a:schemeClr>
                </a:solidFill>
                <a:latin typeface="Calibri" pitchFamily="34" charset="0"/>
                <a:cs typeface="Calibri" pitchFamily="34" charset="0"/>
              </a:rPr>
              <a:t>Hardware/Software Resources Required</a:t>
            </a:r>
            <a:endParaRPr lang="en-US" sz="1400" dirty="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Evaluation </a:t>
            </a:r>
            <a:r>
              <a:rPr lang="en-GB" sz="1400" dirty="0">
                <a:solidFill>
                  <a:schemeClr val="tx2">
                    <a:shade val="30000"/>
                    <a:satMod val="150000"/>
                  </a:schemeClr>
                </a:solidFill>
                <a:latin typeface="Calibri" pitchFamily="34" charset="0"/>
                <a:cs typeface="Calibri" pitchFamily="34" charset="0"/>
              </a:rPr>
              <a:t>Method  and Criteria for successful Completion</a:t>
            </a:r>
            <a:endParaRPr lang="en-US" sz="1400" dirty="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Status </a:t>
            </a:r>
            <a:r>
              <a:rPr lang="en-GB" sz="1400" dirty="0">
                <a:solidFill>
                  <a:schemeClr val="tx2">
                    <a:shade val="30000"/>
                    <a:satMod val="150000"/>
                  </a:schemeClr>
                </a:solidFill>
                <a:latin typeface="Calibri" pitchFamily="34" charset="0"/>
                <a:cs typeface="Calibri" pitchFamily="34" charset="0"/>
              </a:rPr>
              <a:t>of Course Material</a:t>
            </a:r>
            <a:endParaRPr lang="en-US" sz="1400" dirty="0">
              <a:solidFill>
                <a:schemeClr val="tx2">
                  <a:shade val="30000"/>
                  <a:satMod val="150000"/>
                </a:schemeClr>
              </a:solidFill>
              <a:latin typeface="Calibri" pitchFamily="34" charset="0"/>
              <a:cs typeface="Calibri" pitchFamily="34" charset="0"/>
            </a:endParaRPr>
          </a:p>
          <a:p>
            <a:pPr marL="484632" lvl="2" indent="-228600" algn="l">
              <a:spcBef>
                <a:spcPts val="0"/>
              </a:spcBef>
              <a:spcAft>
                <a:spcPts val="600"/>
              </a:spcAft>
              <a:buSzPct val="100000"/>
              <a:buFont typeface="Wingdings" pitchFamily="2" charset="2"/>
              <a:buChar char="Ø"/>
            </a:pPr>
            <a:r>
              <a:rPr lang="en-GB" sz="1400" dirty="0" smtClean="0">
                <a:solidFill>
                  <a:schemeClr val="tx2">
                    <a:shade val="30000"/>
                    <a:satMod val="150000"/>
                  </a:schemeClr>
                </a:solidFill>
                <a:latin typeface="Calibri" pitchFamily="34" charset="0"/>
                <a:cs typeface="Calibri" pitchFamily="34" charset="0"/>
              </a:rPr>
              <a:t>Schedule </a:t>
            </a:r>
            <a:r>
              <a:rPr lang="en-GB" sz="1400" dirty="0">
                <a:solidFill>
                  <a:schemeClr val="tx2">
                    <a:shade val="30000"/>
                    <a:satMod val="150000"/>
                  </a:schemeClr>
                </a:solidFill>
                <a:latin typeface="Calibri" pitchFamily="34" charset="0"/>
                <a:cs typeface="Calibri" pitchFamily="34" charset="0"/>
              </a:rPr>
              <a:t>for Developing Course Material ( If Applicable)</a:t>
            </a:r>
          </a:p>
          <a:p>
            <a:pPr marL="0" lvl="4" indent="-228600" algn="l">
              <a:lnSpc>
                <a:spcPct val="110000"/>
              </a:lnSpc>
              <a:spcBef>
                <a:spcPts val="600"/>
              </a:spcBef>
              <a:buClr>
                <a:schemeClr val="accent2"/>
              </a:buClr>
              <a:buSzPct val="80000"/>
            </a:pPr>
            <a:r>
              <a:rPr lang="en-GB" sz="1600" dirty="0" smtClean="0">
                <a:solidFill>
                  <a:schemeClr val="tx2">
                    <a:shade val="30000"/>
                    <a:satMod val="150000"/>
                  </a:schemeClr>
                </a:solidFill>
                <a:latin typeface="Calibri" pitchFamily="34" charset="0"/>
                <a:cs typeface="Calibri" pitchFamily="34" charset="0"/>
              </a:rPr>
              <a:t>The </a:t>
            </a:r>
            <a:r>
              <a:rPr lang="en-GB" sz="1600" dirty="0">
                <a:solidFill>
                  <a:schemeClr val="tx2">
                    <a:shade val="30000"/>
                    <a:satMod val="150000"/>
                  </a:schemeClr>
                </a:solidFill>
                <a:latin typeface="Calibri" pitchFamily="34" charset="0"/>
                <a:cs typeface="Calibri" pitchFamily="34" charset="0"/>
              </a:rPr>
              <a:t>internal faculty reviews the course material before the conduct of the training.</a:t>
            </a:r>
            <a:endParaRPr lang="en-US" sz="16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00625095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rgbClr val="FFFFFF"/>
                </a:solidFill>
                <a:cs typeface="Arial" pitchFamily="34" charset="0"/>
              </a:rPr>
              <a:t>Training Process</a:t>
            </a:r>
            <a:endParaRPr lang="en-US" sz="3000" dirty="0">
              <a:solidFill>
                <a:srgbClr val="FFFFFF"/>
              </a:solidFill>
              <a:cs typeface="Arial" pitchFamily="34" charset="0"/>
            </a:endParaRPr>
          </a:p>
        </p:txBody>
      </p:sp>
      <p:sp>
        <p:nvSpPr>
          <p:cNvPr id="15" name="TextBox 14"/>
          <p:cNvSpPr txBox="1">
            <a:spLocks/>
          </p:cNvSpPr>
          <p:nvPr/>
        </p:nvSpPr>
        <p:spPr>
          <a:xfrm>
            <a:off x="152400" y="1181100"/>
            <a:ext cx="8915400" cy="3954929"/>
          </a:xfrm>
          <a:prstGeom prst="rect">
            <a:avLst/>
          </a:prstGeom>
          <a:noFill/>
        </p:spPr>
        <p:txBody>
          <a:bodyPr wrap="square" rtlCol="0">
            <a:spAutoFit/>
          </a:bodyPr>
          <a:lstStyle/>
          <a:p>
            <a:pPr marL="27432" lvl="1" algn="l" defTabSz="640080">
              <a:spcBef>
                <a:spcPts val="0"/>
              </a:spcBef>
              <a:spcAft>
                <a:spcPts val="600"/>
              </a:spcAft>
              <a:buSzPct val="100000"/>
            </a:pPr>
            <a:r>
              <a:rPr lang="en-US" sz="1700" b="1" dirty="0">
                <a:solidFill>
                  <a:schemeClr val="tx2">
                    <a:shade val="30000"/>
                    <a:satMod val="150000"/>
                  </a:schemeClr>
                </a:solidFill>
                <a:latin typeface="Calibri" pitchFamily="34" charset="0"/>
                <a:cs typeface="Calibri" pitchFamily="34" charset="0"/>
              </a:rPr>
              <a:t>Training Event Organization</a:t>
            </a:r>
            <a:endParaRPr lang="en-US" sz="1700" b="1" dirty="0" smtClean="0">
              <a:solidFill>
                <a:schemeClr val="tx2">
                  <a:shade val="30000"/>
                  <a:satMod val="150000"/>
                </a:schemeClr>
              </a:solidFill>
              <a:latin typeface="Calibri" pitchFamily="34" charset="0"/>
              <a:cs typeface="Calibri" pitchFamily="34" charset="0"/>
            </a:endParaRPr>
          </a:p>
          <a:p>
            <a:pPr marL="27432" lvl="1" algn="l" defTabSz="640080">
              <a:spcBef>
                <a:spcPts val="0"/>
              </a:spcBef>
              <a:spcAft>
                <a:spcPts val="600"/>
              </a:spcAft>
              <a:buSzPct val="100000"/>
            </a:pPr>
            <a:r>
              <a:rPr lang="en-US" sz="1700" dirty="0" smtClean="0">
                <a:solidFill>
                  <a:schemeClr val="tx2">
                    <a:shade val="30000"/>
                    <a:satMod val="150000"/>
                  </a:schemeClr>
                </a:solidFill>
                <a:latin typeface="Calibri" pitchFamily="34" charset="0"/>
                <a:cs typeface="Calibri" pitchFamily="34" charset="0"/>
              </a:rPr>
              <a:t>The  </a:t>
            </a:r>
            <a:r>
              <a:rPr lang="en-US" sz="1700" dirty="0">
                <a:solidFill>
                  <a:schemeClr val="tx2">
                    <a:shade val="30000"/>
                    <a:satMod val="150000"/>
                  </a:schemeClr>
                </a:solidFill>
                <a:latin typeface="Calibri" pitchFamily="34" charset="0"/>
                <a:cs typeface="Calibri" pitchFamily="34" charset="0"/>
              </a:rPr>
              <a:t>TG organizes the following for each training event</a:t>
            </a:r>
            <a:r>
              <a:rPr lang="en-GB" sz="1700" dirty="0" smtClean="0">
                <a:solidFill>
                  <a:schemeClr val="tx2">
                    <a:shade val="30000"/>
                    <a:satMod val="150000"/>
                  </a:schemeClr>
                </a:solidFill>
                <a:latin typeface="Calibri" pitchFamily="34" charset="0"/>
                <a:cs typeface="Calibri" pitchFamily="34" charset="0"/>
              </a:rPr>
              <a:t>. </a:t>
            </a:r>
          </a:p>
          <a:p>
            <a:pPr marL="313182" lvl="1" indent="-285750" algn="l" defTabSz="640080">
              <a:spcBef>
                <a:spcPts val="0"/>
              </a:spcBef>
              <a:spcAft>
                <a:spcPts val="600"/>
              </a:spcAft>
              <a:buSzPct val="100000"/>
              <a:buFont typeface="Wingdings" pitchFamily="2" charset="2"/>
              <a:buChar char="Ø"/>
            </a:pPr>
            <a:r>
              <a:rPr lang="en-US" sz="1700" b="1" dirty="0">
                <a:solidFill>
                  <a:schemeClr val="tx2">
                    <a:shade val="30000"/>
                    <a:satMod val="150000"/>
                  </a:schemeClr>
                </a:solidFill>
                <a:latin typeface="Calibri" pitchFamily="34" charset="0"/>
                <a:cs typeface="Calibri" pitchFamily="34" charset="0"/>
              </a:rPr>
              <a:t>Venue for the </a:t>
            </a:r>
            <a:r>
              <a:rPr lang="en-US" sz="1700" b="1" dirty="0" smtClean="0">
                <a:solidFill>
                  <a:schemeClr val="tx2">
                    <a:shade val="30000"/>
                    <a:satMod val="150000"/>
                  </a:schemeClr>
                </a:solidFill>
                <a:latin typeface="Calibri" pitchFamily="34" charset="0"/>
                <a:cs typeface="Calibri" pitchFamily="34" charset="0"/>
              </a:rPr>
              <a:t>event </a:t>
            </a:r>
            <a:r>
              <a:rPr lang="en-US" sz="1700" dirty="0" smtClean="0">
                <a:solidFill>
                  <a:schemeClr val="tx2">
                    <a:shade val="30000"/>
                    <a:satMod val="150000"/>
                  </a:schemeClr>
                </a:solidFill>
                <a:latin typeface="Calibri" pitchFamily="34" charset="0"/>
                <a:cs typeface="Calibri" pitchFamily="34" charset="0"/>
              </a:rPr>
              <a:t>- </a:t>
            </a:r>
            <a:r>
              <a:rPr lang="en-US" sz="1700" dirty="0">
                <a:solidFill>
                  <a:schemeClr val="tx2">
                    <a:shade val="30000"/>
                    <a:satMod val="150000"/>
                  </a:schemeClr>
                </a:solidFill>
                <a:latin typeface="Calibri" pitchFamily="34" charset="0"/>
                <a:cs typeface="Calibri" pitchFamily="34" charset="0"/>
              </a:rPr>
              <a:t>Generally the training events are </a:t>
            </a:r>
            <a:r>
              <a:rPr lang="en-US" sz="1700" dirty="0" smtClean="0">
                <a:solidFill>
                  <a:schemeClr val="tx2">
                    <a:shade val="30000"/>
                    <a:satMod val="150000"/>
                  </a:schemeClr>
                </a:solidFill>
                <a:latin typeface="Calibri" pitchFamily="34" charset="0"/>
                <a:cs typeface="Calibri" pitchFamily="34" charset="0"/>
              </a:rPr>
              <a:t>organized </a:t>
            </a:r>
            <a:r>
              <a:rPr lang="en-US" sz="1700" dirty="0">
                <a:solidFill>
                  <a:schemeClr val="tx2">
                    <a:shade val="30000"/>
                    <a:satMod val="150000"/>
                  </a:schemeClr>
                </a:solidFill>
                <a:latin typeface="Calibri" pitchFamily="34" charset="0"/>
                <a:cs typeface="Calibri" pitchFamily="34" charset="0"/>
              </a:rPr>
              <a:t>at TG Lecture halls. In case events have to be </a:t>
            </a:r>
            <a:r>
              <a:rPr lang="en-US" sz="1700" dirty="0" smtClean="0">
                <a:solidFill>
                  <a:schemeClr val="tx2">
                    <a:shade val="30000"/>
                    <a:satMod val="150000"/>
                  </a:schemeClr>
                </a:solidFill>
                <a:latin typeface="Calibri" pitchFamily="34" charset="0"/>
                <a:cs typeface="Calibri" pitchFamily="34" charset="0"/>
              </a:rPr>
              <a:t>organized </a:t>
            </a:r>
            <a:r>
              <a:rPr lang="en-US" sz="1700" dirty="0">
                <a:solidFill>
                  <a:schemeClr val="tx2">
                    <a:shade val="30000"/>
                    <a:satMod val="150000"/>
                  </a:schemeClr>
                </a:solidFill>
                <a:latin typeface="Calibri" pitchFamily="34" charset="0"/>
                <a:cs typeface="Calibri" pitchFamily="34" charset="0"/>
              </a:rPr>
              <a:t>off site TG makes all the arrangements in consultation with Administration department</a:t>
            </a:r>
            <a:r>
              <a:rPr lang="en-GB" sz="1700" dirty="0" smtClean="0">
                <a:solidFill>
                  <a:schemeClr val="tx2">
                    <a:shade val="30000"/>
                    <a:satMod val="150000"/>
                  </a:schemeClr>
                </a:solidFill>
                <a:latin typeface="Calibri" pitchFamily="34" charset="0"/>
                <a:cs typeface="Calibri" pitchFamily="34" charset="0"/>
              </a:rPr>
              <a:t>. </a:t>
            </a:r>
            <a:endParaRPr lang="en-GB" sz="1700"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700" b="1" dirty="0" smtClean="0">
                <a:solidFill>
                  <a:schemeClr val="tx2">
                    <a:shade val="30000"/>
                    <a:satMod val="150000"/>
                  </a:schemeClr>
                </a:solidFill>
                <a:latin typeface="Calibri" pitchFamily="34" charset="0"/>
                <a:cs typeface="Calibri" pitchFamily="34" charset="0"/>
              </a:rPr>
              <a:t>Faculty </a:t>
            </a:r>
            <a:r>
              <a:rPr lang="en-US" sz="1700" dirty="0" smtClean="0">
                <a:solidFill>
                  <a:schemeClr val="tx2">
                    <a:shade val="30000"/>
                    <a:satMod val="150000"/>
                  </a:schemeClr>
                </a:solidFill>
                <a:latin typeface="Calibri" pitchFamily="34" charset="0"/>
                <a:cs typeface="Calibri" pitchFamily="34" charset="0"/>
              </a:rPr>
              <a:t>- </a:t>
            </a:r>
            <a:r>
              <a:rPr lang="en-US" sz="1700" dirty="0">
                <a:solidFill>
                  <a:schemeClr val="tx2">
                    <a:shade val="30000"/>
                    <a:satMod val="150000"/>
                  </a:schemeClr>
                </a:solidFill>
                <a:latin typeface="Calibri" pitchFamily="34" charset="0"/>
                <a:cs typeface="Calibri" pitchFamily="34" charset="0"/>
              </a:rPr>
              <a:t>TG reviews the selected faculty, internal or external, to ensure that he/she is proficient in the subject matter and is adequately trained in instructional techniques. It is important to convey the requirements / objectives of the training adequately to the faculty</a:t>
            </a:r>
            <a:r>
              <a:rPr lang="en-GB" sz="1700" dirty="0" smtClean="0">
                <a:solidFill>
                  <a:schemeClr val="tx2">
                    <a:shade val="30000"/>
                    <a:satMod val="150000"/>
                  </a:schemeClr>
                </a:solidFill>
                <a:latin typeface="Calibri" pitchFamily="34" charset="0"/>
                <a:cs typeface="Calibri" pitchFamily="34" charset="0"/>
              </a:rPr>
              <a:t>.  </a:t>
            </a:r>
            <a:endParaRPr lang="en-GB" sz="1700"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700" b="1" dirty="0">
                <a:solidFill>
                  <a:schemeClr val="tx2">
                    <a:shade val="30000"/>
                    <a:satMod val="150000"/>
                  </a:schemeClr>
                </a:solidFill>
                <a:latin typeface="Calibri" pitchFamily="34" charset="0"/>
                <a:cs typeface="Calibri" pitchFamily="34" charset="0"/>
              </a:rPr>
              <a:t>Course </a:t>
            </a:r>
            <a:r>
              <a:rPr lang="en-US" sz="1700" b="1" dirty="0" smtClean="0">
                <a:solidFill>
                  <a:schemeClr val="tx2">
                    <a:shade val="30000"/>
                    <a:satMod val="150000"/>
                  </a:schemeClr>
                </a:solidFill>
                <a:latin typeface="Calibri" pitchFamily="34" charset="0"/>
                <a:cs typeface="Calibri" pitchFamily="34" charset="0"/>
              </a:rPr>
              <a:t>Material</a:t>
            </a:r>
            <a:r>
              <a:rPr lang="en-US" sz="1700" dirty="0" smtClean="0">
                <a:solidFill>
                  <a:schemeClr val="tx2">
                    <a:shade val="30000"/>
                    <a:satMod val="150000"/>
                  </a:schemeClr>
                </a:solidFill>
                <a:latin typeface="Calibri" pitchFamily="34" charset="0"/>
                <a:cs typeface="Calibri" pitchFamily="34" charset="0"/>
              </a:rPr>
              <a:t> – </a:t>
            </a:r>
            <a:r>
              <a:rPr lang="en-US" sz="1700" dirty="0">
                <a:solidFill>
                  <a:schemeClr val="tx2">
                    <a:shade val="30000"/>
                    <a:satMod val="150000"/>
                  </a:schemeClr>
                </a:solidFill>
                <a:latin typeface="Calibri" pitchFamily="34" charset="0"/>
                <a:cs typeface="Calibri" pitchFamily="34" charset="0"/>
              </a:rPr>
              <a:t>The status of course material is checked to ensure that the development and revision activities, as specified in the "Course Information Form", are completed as per schedule and the course material is available for the training event</a:t>
            </a:r>
            <a:r>
              <a:rPr lang="en-GB" sz="1700" dirty="0" smtClean="0">
                <a:solidFill>
                  <a:schemeClr val="tx2">
                    <a:shade val="30000"/>
                    <a:satMod val="150000"/>
                  </a:schemeClr>
                </a:solidFill>
                <a:latin typeface="Calibri" pitchFamily="34" charset="0"/>
                <a:cs typeface="Calibri" pitchFamily="34" charset="0"/>
              </a:rPr>
              <a:t>. </a:t>
            </a:r>
            <a:endParaRPr lang="en-GB" sz="1700"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700" dirty="0">
                <a:solidFill>
                  <a:schemeClr val="tx2">
                    <a:shade val="30000"/>
                    <a:satMod val="150000"/>
                  </a:schemeClr>
                </a:solidFill>
                <a:latin typeface="Calibri" pitchFamily="34" charset="0"/>
                <a:cs typeface="Calibri" pitchFamily="34" charset="0"/>
              </a:rPr>
              <a:t>Resources required (Hardware/software/facilities), as specified in "Course Information Form"</a:t>
            </a:r>
            <a:r>
              <a:rPr lang="en-GB" sz="1700" dirty="0" smtClean="0">
                <a:solidFill>
                  <a:schemeClr val="tx2">
                    <a:shade val="30000"/>
                    <a:satMod val="150000"/>
                  </a:schemeClr>
                </a:solidFill>
                <a:latin typeface="Calibri" pitchFamily="34" charset="0"/>
                <a:cs typeface="Calibri" pitchFamily="34" charset="0"/>
              </a:rPr>
              <a:t>. </a:t>
            </a:r>
            <a:endParaRPr lang="en-US" sz="1700"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700" dirty="0">
                <a:solidFill>
                  <a:schemeClr val="tx2">
                    <a:shade val="30000"/>
                    <a:satMod val="150000"/>
                  </a:schemeClr>
                </a:solidFill>
                <a:latin typeface="Calibri" pitchFamily="34" charset="0"/>
                <a:cs typeface="Calibri" pitchFamily="34" charset="0"/>
              </a:rPr>
              <a:t>Other requirements like refreshments, approval for outstation travel </a:t>
            </a:r>
            <a:r>
              <a:rPr lang="en-US" sz="1700" dirty="0" smtClean="0">
                <a:solidFill>
                  <a:schemeClr val="tx2">
                    <a:shade val="30000"/>
                    <a:satMod val="150000"/>
                  </a:schemeClr>
                </a:solidFill>
                <a:latin typeface="Calibri" pitchFamily="34" charset="0"/>
                <a:cs typeface="Calibri" pitchFamily="34" charset="0"/>
              </a:rPr>
              <a:t>etc.</a:t>
            </a:r>
            <a:endParaRPr lang="en-US" sz="17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169236650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rgbClr val="FFFFFF"/>
                </a:solidFill>
                <a:cs typeface="Arial" pitchFamily="34" charset="0"/>
              </a:rPr>
              <a:t>Training Process</a:t>
            </a:r>
            <a:endParaRPr lang="en-US" sz="3000" dirty="0">
              <a:solidFill>
                <a:srgbClr val="FFFFFF"/>
              </a:solidFill>
              <a:cs typeface="Arial" pitchFamily="34" charset="0"/>
            </a:endParaRPr>
          </a:p>
        </p:txBody>
      </p:sp>
      <p:sp>
        <p:nvSpPr>
          <p:cNvPr id="15" name="TextBox 14"/>
          <p:cNvSpPr txBox="1">
            <a:spLocks/>
          </p:cNvSpPr>
          <p:nvPr/>
        </p:nvSpPr>
        <p:spPr>
          <a:xfrm>
            <a:off x="152400" y="1181100"/>
            <a:ext cx="8915400" cy="3877985"/>
          </a:xfrm>
          <a:prstGeom prst="rect">
            <a:avLst/>
          </a:prstGeom>
          <a:noFill/>
        </p:spPr>
        <p:txBody>
          <a:bodyPr wrap="square" rtlCol="0">
            <a:spAutoFit/>
          </a:bodyPr>
          <a:lstStyle/>
          <a:p>
            <a:pPr marL="27432" lvl="1" algn="l" defTabSz="640080">
              <a:spcBef>
                <a:spcPts val="0"/>
              </a:spcBef>
              <a:spcAft>
                <a:spcPts val="600"/>
              </a:spcAft>
              <a:buSzPct val="100000"/>
            </a:pPr>
            <a:r>
              <a:rPr lang="en-US" sz="1600" b="1" dirty="0">
                <a:solidFill>
                  <a:schemeClr val="tx2">
                    <a:shade val="30000"/>
                    <a:satMod val="150000"/>
                  </a:schemeClr>
                </a:solidFill>
                <a:latin typeface="Calibri" pitchFamily="34" charset="0"/>
                <a:cs typeface="Calibri" pitchFamily="34" charset="0"/>
              </a:rPr>
              <a:t>Feedback and Evaluation</a:t>
            </a:r>
          </a:p>
          <a:p>
            <a:pPr marL="27432" lvl="1" algn="l" defTabSz="640080">
              <a:spcBef>
                <a:spcPts val="0"/>
              </a:spcBef>
              <a:spcAft>
                <a:spcPts val="600"/>
              </a:spcAft>
              <a:buSzPct val="100000"/>
            </a:pPr>
            <a:r>
              <a:rPr lang="en-US" sz="1500" dirty="0" smtClean="0">
                <a:solidFill>
                  <a:schemeClr val="tx2">
                    <a:shade val="30000"/>
                    <a:satMod val="150000"/>
                  </a:schemeClr>
                </a:solidFill>
                <a:latin typeface="Calibri" pitchFamily="34" charset="0"/>
                <a:cs typeface="Calibri" pitchFamily="34" charset="0"/>
              </a:rPr>
              <a:t>The </a:t>
            </a:r>
            <a:r>
              <a:rPr lang="en-US" sz="1500" dirty="0">
                <a:solidFill>
                  <a:schemeClr val="tx2">
                    <a:shade val="30000"/>
                    <a:satMod val="150000"/>
                  </a:schemeClr>
                </a:solidFill>
                <a:latin typeface="Calibri" pitchFamily="34" charset="0"/>
                <a:cs typeface="Calibri" pitchFamily="34" charset="0"/>
              </a:rPr>
              <a:t>Training Event evaluation will fall into three </a:t>
            </a:r>
            <a:r>
              <a:rPr lang="en-US" sz="1500" dirty="0" smtClean="0">
                <a:solidFill>
                  <a:schemeClr val="tx2">
                    <a:shade val="30000"/>
                    <a:satMod val="150000"/>
                  </a:schemeClr>
                </a:solidFill>
                <a:latin typeface="Calibri" pitchFamily="34" charset="0"/>
                <a:cs typeface="Calibri" pitchFamily="34" charset="0"/>
              </a:rPr>
              <a:t>categories.</a:t>
            </a:r>
            <a:r>
              <a:rPr lang="en-GB" sz="1500" dirty="0" smtClean="0">
                <a:solidFill>
                  <a:schemeClr val="tx2">
                    <a:shade val="30000"/>
                    <a:satMod val="150000"/>
                  </a:schemeClr>
                </a:solidFill>
                <a:latin typeface="Calibri" pitchFamily="34" charset="0"/>
                <a:cs typeface="Calibri" pitchFamily="34" charset="0"/>
              </a:rPr>
              <a:t> </a:t>
            </a:r>
          </a:p>
          <a:p>
            <a:pPr marL="313182" lvl="1" indent="-285750" algn="l" defTabSz="640080">
              <a:spcBef>
                <a:spcPts val="0"/>
              </a:spcBef>
              <a:spcAft>
                <a:spcPts val="600"/>
              </a:spcAft>
              <a:buSzPct val="100000"/>
              <a:buFont typeface="Wingdings" pitchFamily="2" charset="2"/>
              <a:buChar char="Ø"/>
            </a:pPr>
            <a:r>
              <a:rPr lang="en-US" sz="1500" b="1" dirty="0" smtClean="0">
                <a:solidFill>
                  <a:schemeClr val="tx2">
                    <a:shade val="30000"/>
                    <a:satMod val="150000"/>
                  </a:schemeClr>
                </a:solidFill>
                <a:latin typeface="Calibri" pitchFamily="34" charset="0"/>
                <a:cs typeface="Calibri" pitchFamily="34" charset="0"/>
              </a:rPr>
              <a:t>Feedback</a:t>
            </a:r>
            <a:r>
              <a:rPr lang="en-US" sz="1500" dirty="0" smtClean="0">
                <a:solidFill>
                  <a:schemeClr val="tx2">
                    <a:shade val="30000"/>
                    <a:satMod val="150000"/>
                  </a:schemeClr>
                </a:solidFill>
                <a:latin typeface="Calibri" pitchFamily="34" charset="0"/>
                <a:cs typeface="Calibri" pitchFamily="34" charset="0"/>
              </a:rPr>
              <a:t> -</a:t>
            </a:r>
            <a:r>
              <a:rPr lang="en-US" sz="1500" b="1" dirty="0" smtClean="0">
                <a:solidFill>
                  <a:schemeClr val="tx2">
                    <a:shade val="30000"/>
                    <a:satMod val="150000"/>
                  </a:schemeClr>
                </a:solidFill>
                <a:latin typeface="Calibri" pitchFamily="34" charset="0"/>
                <a:cs typeface="Calibri" pitchFamily="34" charset="0"/>
              </a:rPr>
              <a:t> </a:t>
            </a:r>
            <a:r>
              <a:rPr lang="en-US" sz="1500" dirty="0">
                <a:solidFill>
                  <a:schemeClr val="tx2">
                    <a:shade val="30000"/>
                    <a:satMod val="150000"/>
                  </a:schemeClr>
                </a:solidFill>
                <a:latin typeface="Calibri" pitchFamily="34" charset="0"/>
                <a:cs typeface="Calibri" pitchFamily="34" charset="0"/>
              </a:rPr>
              <a:t>The employees will give feedback on Feedback </a:t>
            </a:r>
            <a:r>
              <a:rPr lang="en-US" sz="1500" dirty="0" smtClean="0">
                <a:solidFill>
                  <a:schemeClr val="tx2">
                    <a:shade val="30000"/>
                    <a:satMod val="150000"/>
                  </a:schemeClr>
                </a:solidFill>
                <a:latin typeface="Calibri" pitchFamily="34" charset="0"/>
                <a:cs typeface="Calibri" pitchFamily="34" charset="0"/>
              </a:rPr>
              <a:t>Form.</a:t>
            </a:r>
            <a:r>
              <a:rPr lang="en-GB" sz="1500" dirty="0" smtClean="0">
                <a:solidFill>
                  <a:schemeClr val="tx2">
                    <a:shade val="30000"/>
                    <a:satMod val="150000"/>
                  </a:schemeClr>
                </a:solidFill>
                <a:latin typeface="Calibri" pitchFamily="34" charset="0"/>
                <a:cs typeface="Calibri" pitchFamily="34" charset="0"/>
              </a:rPr>
              <a:t> </a:t>
            </a:r>
            <a:endParaRPr lang="en-GB" sz="1500"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500" b="1" dirty="0" smtClean="0">
                <a:solidFill>
                  <a:schemeClr val="tx2">
                    <a:shade val="30000"/>
                    <a:satMod val="150000"/>
                  </a:schemeClr>
                </a:solidFill>
                <a:latin typeface="Calibri" pitchFamily="34" charset="0"/>
                <a:cs typeface="Calibri" pitchFamily="34" charset="0"/>
              </a:rPr>
              <a:t>In-house Evaluation</a:t>
            </a:r>
            <a:r>
              <a:rPr lang="en-US" sz="1500" dirty="0" smtClean="0">
                <a:solidFill>
                  <a:schemeClr val="tx2">
                    <a:shade val="30000"/>
                    <a:satMod val="150000"/>
                  </a:schemeClr>
                </a:solidFill>
                <a:latin typeface="Calibri" pitchFamily="34" charset="0"/>
                <a:cs typeface="Calibri" pitchFamily="34" charset="0"/>
              </a:rPr>
              <a:t> - </a:t>
            </a:r>
            <a:r>
              <a:rPr lang="en-US" sz="1500" dirty="0">
                <a:solidFill>
                  <a:schemeClr val="tx2">
                    <a:shade val="30000"/>
                    <a:satMod val="150000"/>
                  </a:schemeClr>
                </a:solidFill>
                <a:latin typeface="Calibri" pitchFamily="34" charset="0"/>
                <a:cs typeface="Calibri" pitchFamily="34" charset="0"/>
              </a:rPr>
              <a:t>The faculty/instructor(s) may conduct evaluation of the participants by administering test, quiz or assignment. The criteria for successful completion of the course is- attendance greater than 90% and marks greater than 90%.  These criteria may be altered at the discretion of the TSC</a:t>
            </a:r>
            <a:r>
              <a:rPr lang="en-GB" sz="1500" dirty="0" smtClean="0">
                <a:solidFill>
                  <a:schemeClr val="tx2">
                    <a:shade val="30000"/>
                    <a:satMod val="150000"/>
                  </a:schemeClr>
                </a:solidFill>
                <a:latin typeface="Calibri" pitchFamily="34" charset="0"/>
                <a:cs typeface="Calibri" pitchFamily="34" charset="0"/>
              </a:rPr>
              <a:t>.  </a:t>
            </a:r>
            <a:endParaRPr lang="en-GB" sz="1500"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500" b="1" dirty="0" smtClean="0">
                <a:solidFill>
                  <a:schemeClr val="tx2">
                    <a:shade val="30000"/>
                    <a:satMod val="150000"/>
                  </a:schemeClr>
                </a:solidFill>
                <a:latin typeface="Calibri" pitchFamily="34" charset="0"/>
                <a:cs typeface="Calibri" pitchFamily="34" charset="0"/>
              </a:rPr>
              <a:t>External Evaluation</a:t>
            </a:r>
            <a:r>
              <a:rPr lang="en-US" sz="1500" dirty="0" smtClean="0">
                <a:solidFill>
                  <a:schemeClr val="tx2">
                    <a:shade val="30000"/>
                    <a:satMod val="150000"/>
                  </a:schemeClr>
                </a:solidFill>
                <a:latin typeface="Calibri" pitchFamily="34" charset="0"/>
                <a:cs typeface="Calibri" pitchFamily="34" charset="0"/>
              </a:rPr>
              <a:t> - Employees </a:t>
            </a:r>
            <a:r>
              <a:rPr lang="en-US" sz="1500" dirty="0">
                <a:solidFill>
                  <a:schemeClr val="tx2">
                    <a:shade val="30000"/>
                    <a:satMod val="150000"/>
                  </a:schemeClr>
                </a:solidFill>
                <a:latin typeface="Calibri" pitchFamily="34" charset="0"/>
                <a:cs typeface="Calibri" pitchFamily="34" charset="0"/>
              </a:rPr>
              <a:t>may also be nominated to an external testing agency for conducting evaluation through their tests, examinations or certifications such as Microsoft, Tech-Check and Auditors course. (Head, TG</a:t>
            </a:r>
            <a:r>
              <a:rPr lang="en-US" sz="1500" dirty="0" smtClean="0">
                <a:solidFill>
                  <a:schemeClr val="tx2">
                    <a:shade val="30000"/>
                    <a:satMod val="150000"/>
                  </a:schemeClr>
                </a:solidFill>
                <a:latin typeface="Calibri" pitchFamily="34" charset="0"/>
                <a:cs typeface="Calibri" pitchFamily="34" charset="0"/>
              </a:rPr>
              <a:t>)</a:t>
            </a:r>
            <a:r>
              <a:rPr lang="en-GB" sz="1500" dirty="0" smtClean="0">
                <a:solidFill>
                  <a:schemeClr val="tx2">
                    <a:shade val="30000"/>
                    <a:satMod val="150000"/>
                  </a:schemeClr>
                </a:solidFill>
                <a:latin typeface="Calibri" pitchFamily="34" charset="0"/>
                <a:cs typeface="Calibri" pitchFamily="34" charset="0"/>
              </a:rPr>
              <a:t>. </a:t>
            </a:r>
          </a:p>
          <a:p>
            <a:pPr marL="313182" lvl="1" indent="-285750" algn="l" defTabSz="640080">
              <a:spcBef>
                <a:spcPts val="0"/>
              </a:spcBef>
              <a:spcAft>
                <a:spcPts val="600"/>
              </a:spcAft>
              <a:buSzPct val="100000"/>
              <a:buFont typeface="Wingdings" pitchFamily="2" charset="2"/>
              <a:buChar char="Ø"/>
            </a:pPr>
            <a:r>
              <a:rPr lang="en-GB" sz="1500" dirty="0">
                <a:solidFill>
                  <a:schemeClr val="tx2">
                    <a:shade val="30000"/>
                    <a:satMod val="150000"/>
                  </a:schemeClr>
                </a:solidFill>
                <a:latin typeface="Calibri" pitchFamily="34" charset="0"/>
                <a:cs typeface="Calibri" pitchFamily="34" charset="0"/>
              </a:rPr>
              <a:t>The feedback given by participants and evaluation results are collated and analysed by TG in order to incorporate the suggestions and other </a:t>
            </a:r>
            <a:r>
              <a:rPr lang="en-GB" sz="1500" dirty="0" smtClean="0">
                <a:solidFill>
                  <a:schemeClr val="tx2">
                    <a:shade val="30000"/>
                    <a:satMod val="150000"/>
                  </a:schemeClr>
                </a:solidFill>
                <a:latin typeface="Calibri" pitchFamily="34" charset="0"/>
                <a:cs typeface="Calibri" pitchFamily="34" charset="0"/>
              </a:rPr>
              <a:t>learning </a:t>
            </a:r>
            <a:r>
              <a:rPr lang="en-GB" sz="1500" dirty="0">
                <a:solidFill>
                  <a:schemeClr val="tx2">
                    <a:shade val="30000"/>
                    <a:satMod val="150000"/>
                  </a:schemeClr>
                </a:solidFill>
                <a:latin typeface="Calibri" pitchFamily="34" charset="0"/>
                <a:cs typeface="Calibri" pitchFamily="34" charset="0"/>
              </a:rPr>
              <a:t>in the future courses</a:t>
            </a:r>
            <a:r>
              <a:rPr lang="en-GB" sz="1500" dirty="0" smtClean="0">
                <a:solidFill>
                  <a:schemeClr val="tx2">
                    <a:shade val="30000"/>
                    <a:satMod val="150000"/>
                  </a:schemeClr>
                </a:solidFill>
                <a:latin typeface="Calibri" pitchFamily="34" charset="0"/>
                <a:cs typeface="Calibri" pitchFamily="34" charset="0"/>
              </a:rPr>
              <a:t>. </a:t>
            </a:r>
            <a:endParaRPr lang="en-US" sz="1500"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500" dirty="0">
                <a:solidFill>
                  <a:schemeClr val="tx2">
                    <a:shade val="30000"/>
                    <a:satMod val="150000"/>
                  </a:schemeClr>
                </a:solidFill>
                <a:latin typeface="Calibri" pitchFamily="34" charset="0"/>
                <a:cs typeface="Calibri" pitchFamily="34" charset="0"/>
              </a:rPr>
              <a:t>The feedback forms are </a:t>
            </a:r>
            <a:r>
              <a:rPr lang="en-US" sz="1500" dirty="0" smtClean="0">
                <a:solidFill>
                  <a:schemeClr val="tx2">
                    <a:shade val="30000"/>
                    <a:satMod val="150000"/>
                  </a:schemeClr>
                </a:solidFill>
                <a:latin typeface="Calibri" pitchFamily="34" charset="0"/>
                <a:cs typeface="Calibri" pitchFamily="34" charset="0"/>
              </a:rPr>
              <a:t>analyzed </a:t>
            </a:r>
            <a:r>
              <a:rPr lang="en-US" sz="1500" dirty="0">
                <a:solidFill>
                  <a:schemeClr val="tx2">
                    <a:shade val="30000"/>
                    <a:satMod val="150000"/>
                  </a:schemeClr>
                </a:solidFill>
                <a:latin typeface="Calibri" pitchFamily="34" charset="0"/>
                <a:cs typeface="Calibri" pitchFamily="34" charset="0"/>
              </a:rPr>
              <a:t>to calculate the Weighted Average of the ratings</a:t>
            </a:r>
            <a:r>
              <a:rPr lang="en-US" sz="1500" dirty="0" smtClean="0">
                <a:solidFill>
                  <a:schemeClr val="tx2">
                    <a:shade val="30000"/>
                    <a:satMod val="150000"/>
                  </a:schemeClr>
                </a:solidFill>
                <a:latin typeface="Calibri" pitchFamily="34" charset="0"/>
                <a:cs typeface="Calibri" pitchFamily="34" charset="0"/>
              </a:rPr>
              <a:t>.</a:t>
            </a:r>
          </a:p>
          <a:p>
            <a:pPr marL="313182" lvl="1" indent="-285750" algn="l" defTabSz="640080">
              <a:spcBef>
                <a:spcPts val="0"/>
              </a:spcBef>
              <a:spcAft>
                <a:spcPts val="600"/>
              </a:spcAft>
              <a:buSzPct val="100000"/>
              <a:buFont typeface="Wingdings" pitchFamily="2" charset="2"/>
              <a:buChar char="Ø"/>
            </a:pPr>
            <a:r>
              <a:rPr lang="en-US" sz="1500" dirty="0">
                <a:solidFill>
                  <a:schemeClr val="tx2">
                    <a:shade val="30000"/>
                    <a:satMod val="150000"/>
                  </a:schemeClr>
                </a:solidFill>
                <a:latin typeface="Calibri" pitchFamily="34" charset="0"/>
                <a:cs typeface="Calibri" pitchFamily="34" charset="0"/>
              </a:rPr>
              <a:t>If the participants have identified additional training needs in the feedback form, then the relevant information is recorded so that it can be incorporated in the next planning </a:t>
            </a:r>
            <a:r>
              <a:rPr lang="en-US" sz="1500" dirty="0" smtClean="0">
                <a:solidFill>
                  <a:schemeClr val="tx2">
                    <a:shade val="30000"/>
                    <a:satMod val="150000"/>
                  </a:schemeClr>
                </a:solidFill>
                <a:latin typeface="Calibri" pitchFamily="34" charset="0"/>
                <a:cs typeface="Calibri" pitchFamily="34" charset="0"/>
              </a:rPr>
              <a:t>cycle.</a:t>
            </a:r>
            <a:endParaRPr lang="en-US" sz="15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87935362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rgbClr val="FFFFFF"/>
                </a:solidFill>
                <a:cs typeface="Arial" pitchFamily="34" charset="0"/>
              </a:rPr>
              <a:t>Training Process</a:t>
            </a:r>
            <a:endParaRPr lang="en-US" sz="3000" dirty="0">
              <a:solidFill>
                <a:srgbClr val="FFFFFF"/>
              </a:solidFill>
              <a:cs typeface="Arial" pitchFamily="34" charset="0"/>
            </a:endParaRPr>
          </a:p>
        </p:txBody>
      </p:sp>
      <p:sp>
        <p:nvSpPr>
          <p:cNvPr id="15" name="TextBox 14"/>
          <p:cNvSpPr txBox="1">
            <a:spLocks/>
          </p:cNvSpPr>
          <p:nvPr/>
        </p:nvSpPr>
        <p:spPr>
          <a:xfrm>
            <a:off x="152400" y="1181100"/>
            <a:ext cx="8915400" cy="3847207"/>
          </a:xfrm>
          <a:prstGeom prst="rect">
            <a:avLst/>
          </a:prstGeom>
          <a:noFill/>
        </p:spPr>
        <p:txBody>
          <a:bodyPr wrap="square" rtlCol="0">
            <a:spAutoFit/>
          </a:bodyPr>
          <a:lstStyle/>
          <a:p>
            <a:pPr marL="27432" lvl="1" algn="l" defTabSz="640080">
              <a:spcBef>
                <a:spcPts val="0"/>
              </a:spcBef>
              <a:spcAft>
                <a:spcPts val="600"/>
              </a:spcAft>
              <a:buSzPct val="100000"/>
            </a:pPr>
            <a:r>
              <a:rPr lang="en-US" sz="1900" b="1" dirty="0">
                <a:solidFill>
                  <a:schemeClr val="tx2">
                    <a:shade val="30000"/>
                    <a:satMod val="150000"/>
                  </a:schemeClr>
                </a:solidFill>
                <a:latin typeface="Calibri" pitchFamily="34" charset="0"/>
                <a:cs typeface="Calibri" pitchFamily="34" charset="0"/>
              </a:rPr>
              <a:t>Follow </a:t>
            </a:r>
            <a:r>
              <a:rPr lang="en-US" sz="1900" b="1" dirty="0" smtClean="0">
                <a:solidFill>
                  <a:schemeClr val="tx2">
                    <a:shade val="30000"/>
                    <a:satMod val="150000"/>
                  </a:schemeClr>
                </a:solidFill>
                <a:latin typeface="Calibri" pitchFamily="34" charset="0"/>
                <a:cs typeface="Calibri" pitchFamily="34" charset="0"/>
              </a:rPr>
              <a:t>Up</a:t>
            </a:r>
            <a:br>
              <a:rPr lang="en-US" sz="1900" b="1" dirty="0" smtClean="0">
                <a:solidFill>
                  <a:schemeClr val="tx2">
                    <a:shade val="30000"/>
                    <a:satMod val="150000"/>
                  </a:schemeClr>
                </a:solidFill>
                <a:latin typeface="Calibri" pitchFamily="34" charset="0"/>
                <a:cs typeface="Calibri" pitchFamily="34" charset="0"/>
              </a:rPr>
            </a:br>
            <a:endParaRPr lang="en-US" sz="1900" b="1"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900" dirty="0" smtClean="0">
                <a:solidFill>
                  <a:schemeClr val="tx2">
                    <a:shade val="30000"/>
                    <a:satMod val="150000"/>
                  </a:schemeClr>
                </a:solidFill>
                <a:latin typeface="Calibri" pitchFamily="34" charset="0"/>
                <a:cs typeface="Calibri" pitchFamily="34" charset="0"/>
              </a:rPr>
              <a:t>TG </a:t>
            </a:r>
            <a:r>
              <a:rPr lang="en-US" sz="1900" dirty="0">
                <a:solidFill>
                  <a:schemeClr val="tx2">
                    <a:shade val="30000"/>
                    <a:satMod val="150000"/>
                  </a:schemeClr>
                </a:solidFill>
                <a:latin typeface="Calibri" pitchFamily="34" charset="0"/>
                <a:cs typeface="Calibri" pitchFamily="34" charset="0"/>
              </a:rPr>
              <a:t>– Head will send a feedback on each Course to Senior Management, Faculty, HRG and. It </a:t>
            </a:r>
            <a:r>
              <a:rPr lang="en-US" sz="1900" dirty="0" smtClean="0">
                <a:solidFill>
                  <a:schemeClr val="tx2">
                    <a:shade val="30000"/>
                    <a:satMod val="150000"/>
                  </a:schemeClr>
                </a:solidFill>
                <a:latin typeface="Calibri" pitchFamily="34" charset="0"/>
                <a:cs typeface="Calibri" pitchFamily="34" charset="0"/>
              </a:rPr>
              <a:t>contains.</a:t>
            </a:r>
            <a:r>
              <a:rPr lang="en-GB" sz="1900" dirty="0" smtClean="0">
                <a:solidFill>
                  <a:schemeClr val="tx2">
                    <a:shade val="30000"/>
                    <a:satMod val="150000"/>
                  </a:schemeClr>
                </a:solidFill>
                <a:latin typeface="Calibri" pitchFamily="34" charset="0"/>
                <a:cs typeface="Calibri" pitchFamily="34" charset="0"/>
              </a:rPr>
              <a:t> </a:t>
            </a:r>
          </a:p>
          <a:p>
            <a:pPr marL="770382" lvl="2" indent="-285750" algn="l" defTabSz="640080">
              <a:spcBef>
                <a:spcPts val="0"/>
              </a:spcBef>
              <a:spcAft>
                <a:spcPts val="600"/>
              </a:spcAft>
              <a:buSzPct val="100000"/>
              <a:buFont typeface="Wingdings" pitchFamily="2" charset="2"/>
              <a:buChar char="ü"/>
            </a:pPr>
            <a:r>
              <a:rPr lang="en-US" sz="1900" dirty="0">
                <a:solidFill>
                  <a:schemeClr val="tx2">
                    <a:shade val="30000"/>
                    <a:satMod val="150000"/>
                  </a:schemeClr>
                </a:solidFill>
                <a:latin typeface="Calibri" pitchFamily="34" charset="0"/>
                <a:cs typeface="Calibri" pitchFamily="34" charset="0"/>
              </a:rPr>
              <a:t>Number of employees attended the course based on the attendance record</a:t>
            </a:r>
          </a:p>
          <a:p>
            <a:pPr marL="770382" lvl="2" indent="-285750" algn="l" defTabSz="640080">
              <a:spcBef>
                <a:spcPts val="0"/>
              </a:spcBef>
              <a:spcAft>
                <a:spcPts val="600"/>
              </a:spcAft>
              <a:buSzPct val="100000"/>
              <a:buFont typeface="Wingdings" pitchFamily="2" charset="2"/>
              <a:buChar char="ü"/>
            </a:pPr>
            <a:r>
              <a:rPr lang="en-US" sz="1900" dirty="0">
                <a:solidFill>
                  <a:schemeClr val="tx2">
                    <a:shade val="30000"/>
                    <a:satMod val="150000"/>
                  </a:schemeClr>
                </a:solidFill>
                <a:latin typeface="Calibri" pitchFamily="34" charset="0"/>
                <a:cs typeface="Calibri" pitchFamily="34" charset="0"/>
              </a:rPr>
              <a:t> Summary of Evaluation results</a:t>
            </a:r>
          </a:p>
          <a:p>
            <a:pPr marL="770382" lvl="2" indent="-285750" algn="l" defTabSz="640080">
              <a:spcBef>
                <a:spcPts val="0"/>
              </a:spcBef>
              <a:spcAft>
                <a:spcPts val="600"/>
              </a:spcAft>
              <a:buSzPct val="100000"/>
              <a:buFont typeface="Wingdings" pitchFamily="2" charset="2"/>
              <a:buChar char="ü"/>
            </a:pPr>
            <a:r>
              <a:rPr lang="en-US" sz="1900" dirty="0">
                <a:solidFill>
                  <a:schemeClr val="tx2">
                    <a:shade val="30000"/>
                    <a:satMod val="150000"/>
                  </a:schemeClr>
                </a:solidFill>
                <a:latin typeface="Calibri" pitchFamily="34" charset="0"/>
                <a:cs typeface="Calibri" pitchFamily="34" charset="0"/>
              </a:rPr>
              <a:t> Weighted Average and Overall Conduct- Calculated by TG</a:t>
            </a:r>
          </a:p>
          <a:p>
            <a:pPr marL="770382" lvl="2" indent="-285750" algn="l" defTabSz="640080">
              <a:spcBef>
                <a:spcPts val="0"/>
              </a:spcBef>
              <a:spcAft>
                <a:spcPts val="600"/>
              </a:spcAft>
              <a:buSzPct val="100000"/>
              <a:buFont typeface="Wingdings" pitchFamily="2" charset="2"/>
              <a:buChar char="ü"/>
            </a:pPr>
            <a:r>
              <a:rPr lang="en-US" sz="1900" dirty="0">
                <a:solidFill>
                  <a:schemeClr val="tx2">
                    <a:shade val="30000"/>
                    <a:satMod val="150000"/>
                  </a:schemeClr>
                </a:solidFill>
                <a:latin typeface="Calibri" pitchFamily="34" charset="0"/>
                <a:cs typeface="Calibri" pitchFamily="34" charset="0"/>
              </a:rPr>
              <a:t> Comments by the employees and faculty in feedback forms- summarized</a:t>
            </a:r>
          </a:p>
          <a:p>
            <a:pPr marL="770382" lvl="2" indent="-285750" algn="l" defTabSz="640080">
              <a:spcBef>
                <a:spcPts val="0"/>
              </a:spcBef>
              <a:spcAft>
                <a:spcPts val="600"/>
              </a:spcAft>
              <a:buSzPct val="100000"/>
              <a:buFont typeface="Wingdings" pitchFamily="2" charset="2"/>
              <a:buChar char="ü"/>
            </a:pPr>
            <a:r>
              <a:rPr lang="en-US" sz="1900" dirty="0">
                <a:solidFill>
                  <a:schemeClr val="tx2">
                    <a:shade val="30000"/>
                    <a:satMod val="150000"/>
                  </a:schemeClr>
                </a:solidFill>
                <a:latin typeface="Calibri" pitchFamily="34" charset="0"/>
                <a:cs typeface="Calibri" pitchFamily="34" charset="0"/>
              </a:rPr>
              <a:t> Comments of </a:t>
            </a:r>
            <a:r>
              <a:rPr lang="en-US" sz="1900" dirty="0" smtClean="0">
                <a:solidFill>
                  <a:schemeClr val="tx2">
                    <a:shade val="30000"/>
                    <a:satMod val="150000"/>
                  </a:schemeClr>
                </a:solidFill>
                <a:latin typeface="Calibri" pitchFamily="34" charset="0"/>
                <a:cs typeface="Calibri" pitchFamily="34" charset="0"/>
              </a:rPr>
              <a:t>TG</a:t>
            </a:r>
            <a:r>
              <a:rPr lang="en-GB" sz="1900" dirty="0" smtClean="0">
                <a:solidFill>
                  <a:schemeClr val="tx2">
                    <a:shade val="30000"/>
                    <a:satMod val="150000"/>
                  </a:schemeClr>
                </a:solidFill>
                <a:latin typeface="Calibri" pitchFamily="34" charset="0"/>
                <a:cs typeface="Calibri" pitchFamily="34" charset="0"/>
              </a:rPr>
              <a:t> </a:t>
            </a:r>
          </a:p>
          <a:p>
            <a:pPr marL="313182" lvl="1" indent="-285750" algn="l" defTabSz="640080">
              <a:spcBef>
                <a:spcPts val="0"/>
              </a:spcBef>
              <a:spcAft>
                <a:spcPts val="600"/>
              </a:spcAft>
              <a:buSzPct val="100000"/>
              <a:buFont typeface="Wingdings" pitchFamily="2" charset="2"/>
              <a:buChar char="Ø"/>
            </a:pPr>
            <a:r>
              <a:rPr lang="en-US" sz="1900" dirty="0">
                <a:solidFill>
                  <a:schemeClr val="tx2">
                    <a:shade val="30000"/>
                    <a:satMod val="150000"/>
                  </a:schemeClr>
                </a:solidFill>
                <a:latin typeface="Calibri" pitchFamily="34" charset="0"/>
                <a:cs typeface="Calibri" pitchFamily="34" charset="0"/>
              </a:rPr>
              <a:t>If the course is conducted by an external Organization TG will follow-up with them to obtain the certificates, if required</a:t>
            </a:r>
            <a:r>
              <a:rPr lang="en-GB" sz="1900" dirty="0" smtClean="0">
                <a:solidFill>
                  <a:schemeClr val="tx2">
                    <a:shade val="30000"/>
                    <a:satMod val="150000"/>
                  </a:schemeClr>
                </a:solidFill>
                <a:latin typeface="Calibri" pitchFamily="34" charset="0"/>
                <a:cs typeface="Calibri" pitchFamily="34" charset="0"/>
              </a:rPr>
              <a:t>. </a:t>
            </a:r>
            <a:endParaRPr lang="en-US" sz="19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1614541027"/>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chemeClr val="bg1"/>
                </a:solidFill>
              </a:rPr>
              <a:t>Training Process</a:t>
            </a:r>
            <a:endParaRPr lang="en-US" sz="3000" dirty="0">
              <a:solidFill>
                <a:srgbClr val="FFFFFF"/>
              </a:solidFill>
              <a:cs typeface="Arial" pitchFamily="34" charset="0"/>
            </a:endParaRPr>
          </a:p>
        </p:txBody>
      </p:sp>
      <p:sp>
        <p:nvSpPr>
          <p:cNvPr id="15" name="TextBox 14"/>
          <p:cNvSpPr txBox="1">
            <a:spLocks/>
          </p:cNvSpPr>
          <p:nvPr/>
        </p:nvSpPr>
        <p:spPr>
          <a:xfrm>
            <a:off x="152400" y="1231999"/>
            <a:ext cx="8915400" cy="2862322"/>
          </a:xfrm>
          <a:prstGeom prst="rect">
            <a:avLst/>
          </a:prstGeom>
          <a:noFill/>
        </p:spPr>
        <p:txBody>
          <a:bodyPr wrap="square" rtlCol="0">
            <a:spAutoFit/>
          </a:bodyPr>
          <a:lstStyle/>
          <a:p>
            <a:pPr marL="27432" lvl="1" algn="l" defTabSz="640080">
              <a:spcBef>
                <a:spcPts val="0"/>
              </a:spcBef>
              <a:spcAft>
                <a:spcPts val="600"/>
              </a:spcAft>
              <a:buSzPct val="100000"/>
            </a:pPr>
            <a:r>
              <a:rPr lang="en-US" sz="1600" b="1" dirty="0">
                <a:solidFill>
                  <a:schemeClr val="tx2">
                    <a:shade val="30000"/>
                    <a:satMod val="150000"/>
                  </a:schemeClr>
                </a:solidFill>
                <a:latin typeface="Calibri" pitchFamily="34" charset="0"/>
                <a:cs typeface="Calibri" pitchFamily="34" charset="0"/>
              </a:rPr>
              <a:t>Training </a:t>
            </a:r>
            <a:r>
              <a:rPr lang="en-US" sz="1600" b="1" dirty="0" smtClean="0">
                <a:solidFill>
                  <a:schemeClr val="tx2">
                    <a:shade val="30000"/>
                    <a:satMod val="150000"/>
                  </a:schemeClr>
                </a:solidFill>
                <a:latin typeface="Calibri" pitchFamily="34" charset="0"/>
                <a:cs typeface="Calibri" pitchFamily="34" charset="0"/>
              </a:rPr>
              <a:t>Database</a:t>
            </a:r>
            <a:br>
              <a:rPr lang="en-US" sz="1600" b="1" dirty="0" smtClean="0">
                <a:solidFill>
                  <a:schemeClr val="tx2">
                    <a:shade val="30000"/>
                    <a:satMod val="150000"/>
                  </a:schemeClr>
                </a:solidFill>
                <a:latin typeface="Calibri" pitchFamily="34" charset="0"/>
                <a:cs typeface="Calibri" pitchFamily="34" charset="0"/>
              </a:rPr>
            </a:br>
            <a:endParaRPr lang="en-US" sz="1600" b="1"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600" dirty="0" smtClean="0">
                <a:solidFill>
                  <a:schemeClr val="tx2">
                    <a:shade val="30000"/>
                    <a:satMod val="150000"/>
                  </a:schemeClr>
                </a:solidFill>
                <a:latin typeface="Calibri" pitchFamily="34" charset="0"/>
                <a:cs typeface="Calibri" pitchFamily="34" charset="0"/>
              </a:rPr>
              <a:t>TG </a:t>
            </a:r>
            <a:r>
              <a:rPr lang="en-US" sz="1600" dirty="0">
                <a:solidFill>
                  <a:schemeClr val="tx2">
                    <a:shade val="30000"/>
                    <a:satMod val="150000"/>
                  </a:schemeClr>
                </a:solidFill>
                <a:latin typeface="Calibri" pitchFamily="34" charset="0"/>
                <a:cs typeface="Calibri" pitchFamily="34" charset="0"/>
              </a:rPr>
              <a:t>will update the skill database after each training event is conducted, to record information across the </a:t>
            </a:r>
            <a:r>
              <a:rPr lang="en-US" sz="1600" dirty="0" smtClean="0">
                <a:solidFill>
                  <a:schemeClr val="tx2">
                    <a:shade val="30000"/>
                    <a:satMod val="150000"/>
                  </a:schemeClr>
                </a:solidFill>
                <a:latin typeface="Calibri" pitchFamily="34" charset="0"/>
                <a:cs typeface="Calibri" pitchFamily="34" charset="0"/>
              </a:rPr>
              <a:t>following</a:t>
            </a:r>
            <a:r>
              <a:rPr lang="en-GB" sz="1600" dirty="0" smtClean="0">
                <a:solidFill>
                  <a:schemeClr val="tx2">
                    <a:shade val="30000"/>
                    <a:satMod val="150000"/>
                  </a:schemeClr>
                </a:solidFill>
                <a:latin typeface="Calibri" pitchFamily="34" charset="0"/>
                <a:cs typeface="Calibri" pitchFamily="34" charset="0"/>
              </a:rPr>
              <a:t> </a:t>
            </a:r>
          </a:p>
          <a:p>
            <a:pPr marL="770382" lvl="2" indent="-285750" algn="l" defTabSz="640080">
              <a:spcBef>
                <a:spcPts val="0"/>
              </a:spcBef>
              <a:spcAft>
                <a:spcPts val="600"/>
              </a:spcAft>
              <a:buSzPct val="100000"/>
              <a:buFont typeface="Wingdings" pitchFamily="2" charset="2"/>
              <a:buChar char="ü"/>
            </a:pPr>
            <a:r>
              <a:rPr lang="en-US" sz="1600" dirty="0">
                <a:solidFill>
                  <a:schemeClr val="tx2">
                    <a:shade val="30000"/>
                    <a:satMod val="150000"/>
                  </a:schemeClr>
                </a:solidFill>
                <a:latin typeface="Calibri" pitchFamily="34" charset="0"/>
                <a:cs typeface="Calibri" pitchFamily="34" charset="0"/>
              </a:rPr>
              <a:t>Employees – Training programs attended by each employee with date, duration and evaluation. This will exclude details for external or invitee participants</a:t>
            </a:r>
          </a:p>
          <a:p>
            <a:pPr marL="770382" lvl="2" indent="-285750" algn="l" defTabSz="640080">
              <a:spcBef>
                <a:spcPts val="0"/>
              </a:spcBef>
              <a:spcAft>
                <a:spcPts val="600"/>
              </a:spcAft>
              <a:buSzPct val="100000"/>
              <a:buFont typeface="Wingdings" pitchFamily="2" charset="2"/>
              <a:buChar char="ü"/>
            </a:pPr>
            <a:r>
              <a:rPr lang="en-US" sz="1600" dirty="0">
                <a:solidFill>
                  <a:schemeClr val="tx2">
                    <a:shade val="30000"/>
                    <a:satMod val="150000"/>
                  </a:schemeClr>
                </a:solidFill>
                <a:latin typeface="Calibri" pitchFamily="34" charset="0"/>
                <a:cs typeface="Calibri" pitchFamily="34" charset="0"/>
              </a:rPr>
              <a:t>Courses – Subject, faculty (internal/external), list of participants with evaluation, date, </a:t>
            </a:r>
            <a:r>
              <a:rPr lang="en-US" sz="1600" dirty="0" smtClean="0">
                <a:solidFill>
                  <a:schemeClr val="tx2">
                    <a:shade val="30000"/>
                    <a:satMod val="150000"/>
                  </a:schemeClr>
                </a:solidFill>
                <a:latin typeface="Calibri" pitchFamily="34" charset="0"/>
                <a:cs typeface="Calibri" pitchFamily="34" charset="0"/>
              </a:rPr>
              <a:t>duration</a:t>
            </a:r>
            <a:br>
              <a:rPr lang="en-US" sz="1600" dirty="0" smtClean="0">
                <a:solidFill>
                  <a:schemeClr val="tx2">
                    <a:shade val="30000"/>
                    <a:satMod val="150000"/>
                  </a:schemeClr>
                </a:solidFill>
                <a:latin typeface="Calibri" pitchFamily="34" charset="0"/>
                <a:cs typeface="Calibri" pitchFamily="34" charset="0"/>
              </a:rPr>
            </a:br>
            <a:endParaRPr lang="en-US" sz="1600" dirty="0">
              <a:solidFill>
                <a:schemeClr val="tx2">
                  <a:shade val="30000"/>
                  <a:satMod val="150000"/>
                </a:schemeClr>
              </a:solidFill>
              <a:latin typeface="Calibri" pitchFamily="34" charset="0"/>
              <a:cs typeface="Calibri" pitchFamily="34" charset="0"/>
            </a:endParaRPr>
          </a:p>
          <a:p>
            <a:pPr marL="313182" lvl="1" indent="-285750" algn="l" defTabSz="640080">
              <a:spcBef>
                <a:spcPts val="0"/>
              </a:spcBef>
              <a:spcAft>
                <a:spcPts val="600"/>
              </a:spcAft>
              <a:buSzPct val="100000"/>
              <a:buFont typeface="Wingdings" pitchFamily="2" charset="2"/>
              <a:buChar char="Ø"/>
            </a:pPr>
            <a:r>
              <a:rPr lang="en-US" sz="1600" dirty="0">
                <a:solidFill>
                  <a:schemeClr val="tx2">
                    <a:shade val="30000"/>
                    <a:satMod val="150000"/>
                  </a:schemeClr>
                </a:solidFill>
                <a:latin typeface="Calibri" pitchFamily="34" charset="0"/>
                <a:cs typeface="Calibri" pitchFamily="34" charset="0"/>
              </a:rPr>
              <a:t>This database is shared with Head of different departments/functions, as required, so that the updated skill information can be used during allocation</a:t>
            </a:r>
            <a:r>
              <a:rPr lang="en-GB" sz="1600" dirty="0" smtClean="0">
                <a:solidFill>
                  <a:schemeClr val="tx2">
                    <a:shade val="30000"/>
                    <a:satMod val="150000"/>
                  </a:schemeClr>
                </a:solidFill>
                <a:latin typeface="Calibri" pitchFamily="34" charset="0"/>
                <a:cs typeface="Calibri" pitchFamily="34" charset="0"/>
              </a:rPr>
              <a:t>. </a:t>
            </a:r>
            <a:endParaRPr lang="en-US" sz="16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1261768913"/>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rgbClr val="FFFFFF"/>
                </a:solidFill>
                <a:cs typeface="Arial" pitchFamily="34" charset="0"/>
              </a:rPr>
              <a:t>Training Process</a:t>
            </a:r>
            <a:endParaRPr lang="en-US" sz="3000" dirty="0">
              <a:solidFill>
                <a:srgbClr val="FFFFFF"/>
              </a:solidFill>
              <a:cs typeface="Arial" pitchFamily="34" charset="0"/>
            </a:endParaRPr>
          </a:p>
        </p:txBody>
      </p:sp>
      <p:sp>
        <p:nvSpPr>
          <p:cNvPr id="4" name="Rectangle 5"/>
          <p:cNvSpPr txBox="1">
            <a:spLocks noChangeArrowheads="1"/>
          </p:cNvSpPr>
          <p:nvPr/>
        </p:nvSpPr>
        <p:spPr bwMode="auto">
          <a:xfrm>
            <a:off x="152400" y="1257300"/>
            <a:ext cx="86868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b="1" dirty="0" smtClean="0">
                <a:latin typeface="Calibri" pitchFamily="34" charset="0"/>
                <a:cs typeface="Calibri" pitchFamily="34" charset="0"/>
              </a:rPr>
              <a:t>Outputs:</a:t>
            </a:r>
            <a:endParaRPr lang="en-US" sz="2000" b="1" dirty="0">
              <a:latin typeface="Calibri" pitchFamily="34" charset="0"/>
              <a:cs typeface="Calibri" pitchFamily="34" charset="0"/>
            </a:endParaRPr>
          </a:p>
          <a:p>
            <a:pPr lvl="1">
              <a:buFont typeface="Wingdings" pitchFamily="2" charset="2"/>
              <a:buChar char="Ø"/>
            </a:pPr>
            <a:r>
              <a:rPr lang="en-US" sz="2000" dirty="0" smtClean="0">
                <a:latin typeface="Calibri" pitchFamily="34" charset="0"/>
                <a:cs typeface="Calibri" pitchFamily="34" charset="0"/>
              </a:rPr>
              <a:t>Training Feedback Form</a:t>
            </a:r>
            <a:endParaRPr lang="en-US" sz="2000" dirty="0">
              <a:latin typeface="Calibri" pitchFamily="34" charset="0"/>
              <a:cs typeface="Calibri" pitchFamily="34" charset="0"/>
            </a:endParaRPr>
          </a:p>
          <a:p>
            <a:pPr lvl="1">
              <a:buFont typeface="Wingdings" pitchFamily="2" charset="2"/>
              <a:buChar char="Ø"/>
            </a:pPr>
            <a:r>
              <a:rPr lang="en-US" sz="2000" dirty="0" smtClean="0">
                <a:latin typeface="Calibri" pitchFamily="34" charset="0"/>
                <a:cs typeface="Calibri" pitchFamily="34" charset="0"/>
              </a:rPr>
              <a:t>Skill Database</a:t>
            </a:r>
            <a:endParaRPr lang="en-US" sz="2000" dirty="0">
              <a:latin typeface="Calibri" pitchFamily="34" charset="0"/>
              <a:cs typeface="Calibri" pitchFamily="34" charset="0"/>
            </a:endParaRPr>
          </a:p>
          <a:p>
            <a:pPr lvl="1">
              <a:buFont typeface="Wingdings" pitchFamily="2" charset="2"/>
              <a:buChar char="Ø"/>
            </a:pPr>
            <a:r>
              <a:rPr lang="en-US" sz="2000" dirty="0" smtClean="0">
                <a:latin typeface="Calibri" pitchFamily="34" charset="0"/>
                <a:cs typeface="Calibri" pitchFamily="34" charset="0"/>
              </a:rPr>
              <a:t>Training Metrics Report</a:t>
            </a:r>
          </a:p>
          <a:p>
            <a:pPr lvl="1">
              <a:buFont typeface="Wingdings" pitchFamily="2" charset="2"/>
              <a:buChar char="Ø"/>
            </a:pPr>
            <a:r>
              <a:rPr lang="en-US" sz="2000" dirty="0" smtClean="0">
                <a:latin typeface="Calibri" pitchFamily="34" charset="0"/>
                <a:cs typeface="Calibri" pitchFamily="34" charset="0"/>
              </a:rPr>
              <a:t>Attendance Sheet</a:t>
            </a:r>
          </a:p>
          <a:p>
            <a:pPr lvl="1">
              <a:buFont typeface="Wingdings" pitchFamily="2" charset="2"/>
              <a:buChar char="Ø"/>
            </a:pPr>
            <a:r>
              <a:rPr lang="en-US" sz="2000" dirty="0" smtClean="0">
                <a:latin typeface="Calibri" pitchFamily="34" charset="0"/>
                <a:cs typeface="Calibri" pitchFamily="34" charset="0"/>
              </a:rPr>
              <a:t>Course Information Form</a:t>
            </a:r>
          </a:p>
          <a:p>
            <a:pPr marL="0" indent="0">
              <a:buNone/>
            </a:pPr>
            <a:endParaRPr lang="en-US" sz="2000" b="1" dirty="0" smtClean="0">
              <a:latin typeface="Calibri" pitchFamily="34" charset="0"/>
              <a:cs typeface="Calibri" pitchFamily="34" charset="0"/>
            </a:endParaRPr>
          </a:p>
          <a:p>
            <a:pPr marL="0" indent="0">
              <a:buNone/>
            </a:pPr>
            <a:r>
              <a:rPr lang="en-US" sz="2000" b="1" dirty="0" smtClean="0">
                <a:latin typeface="Calibri" pitchFamily="34" charset="0"/>
                <a:cs typeface="Calibri" pitchFamily="34" charset="0"/>
              </a:rPr>
              <a:t>Exit Criteria:</a:t>
            </a:r>
            <a:endParaRPr lang="en-US" sz="2000" b="1" dirty="0">
              <a:latin typeface="Calibri" pitchFamily="34" charset="0"/>
              <a:cs typeface="Calibri" pitchFamily="34" charset="0"/>
            </a:endParaRPr>
          </a:p>
          <a:p>
            <a:pPr lvl="1">
              <a:buFont typeface="Wingdings" pitchFamily="2" charset="2"/>
              <a:buChar char="Ø"/>
            </a:pPr>
            <a:r>
              <a:rPr lang="en-US" sz="2000" dirty="0" smtClean="0">
                <a:latin typeface="Calibri" pitchFamily="34" charset="0"/>
                <a:cs typeface="Calibri" pitchFamily="34" charset="0"/>
              </a:rPr>
              <a:t>Training Plan is approved and </a:t>
            </a:r>
            <a:r>
              <a:rPr lang="en-US" sz="2000" dirty="0" err="1" smtClean="0">
                <a:latin typeface="Calibri" pitchFamily="34" charset="0"/>
                <a:cs typeface="Calibri" pitchFamily="34" charset="0"/>
              </a:rPr>
              <a:t>baselined</a:t>
            </a:r>
            <a:endParaRPr lang="en-US" sz="2000" dirty="0">
              <a:latin typeface="Calibri" pitchFamily="34" charset="0"/>
              <a:cs typeface="Calibri" pitchFamily="34" charset="0"/>
            </a:endParaRPr>
          </a:p>
          <a:p>
            <a:pPr lvl="1">
              <a:buFont typeface="Wingdings" pitchFamily="2" charset="2"/>
              <a:buChar char="Ø"/>
            </a:pPr>
            <a:r>
              <a:rPr lang="en-US" sz="2000" dirty="0" smtClean="0">
                <a:latin typeface="Calibri" pitchFamily="34" charset="0"/>
                <a:cs typeface="Calibri" pitchFamily="34" charset="0"/>
              </a:rPr>
              <a:t>Skill Database is updated</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30786344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kern="1200" dirty="0" smtClean="0">
                <a:solidFill>
                  <a:srgbClr val="FFFFFF"/>
                </a:solidFill>
                <a:cs typeface="Arial" pitchFamily="34" charset="0"/>
              </a:rPr>
              <a:t>Training Process</a:t>
            </a:r>
          </a:p>
        </p:txBody>
      </p:sp>
      <p:sp>
        <p:nvSpPr>
          <p:cNvPr id="6" name="TextBox 5"/>
          <p:cNvSpPr txBox="1">
            <a:spLocks/>
          </p:cNvSpPr>
          <p:nvPr/>
        </p:nvSpPr>
        <p:spPr>
          <a:xfrm>
            <a:off x="152400" y="1257300"/>
            <a:ext cx="8839200" cy="338554"/>
          </a:xfrm>
          <a:prstGeom prst="rect">
            <a:avLst/>
          </a:prstGeom>
          <a:noFill/>
        </p:spPr>
        <p:txBody>
          <a:bodyPr wrap="square" rtlCol="0">
            <a:spAutoFit/>
          </a:bodyPr>
          <a:lstStyle/>
          <a:p>
            <a:pPr lvl="1" algn="l">
              <a:spcBef>
                <a:spcPts val="0"/>
              </a:spcBef>
              <a:defRPr/>
            </a:pPr>
            <a:endParaRPr lang="en-US" sz="1600" b="1" dirty="0" smtClean="0">
              <a:solidFill>
                <a:srgbClr val="C00000"/>
              </a:solidFill>
              <a:latin typeface="Calibri" pitchFamily="34" charset="0"/>
              <a:cs typeface="Segoe UI" pitchFamily="34" charset="0"/>
            </a:endParaRPr>
          </a:p>
        </p:txBody>
      </p:sp>
      <p:sp>
        <p:nvSpPr>
          <p:cNvPr id="8" name="TextBox 7"/>
          <p:cNvSpPr txBox="1">
            <a:spLocks/>
          </p:cNvSpPr>
          <p:nvPr/>
        </p:nvSpPr>
        <p:spPr>
          <a:xfrm>
            <a:off x="228600" y="1715750"/>
            <a:ext cx="8686800" cy="1446550"/>
          </a:xfrm>
          <a:prstGeom prst="rect">
            <a:avLst/>
          </a:prstGeom>
          <a:noFill/>
        </p:spPr>
        <p:txBody>
          <a:bodyPr wrap="square" rtlCol="0">
            <a:spAutoFit/>
          </a:bodyPr>
          <a:lstStyle/>
          <a:p>
            <a:r>
              <a:rPr lang="en-US" sz="2800" b="1" dirty="0" smtClean="0">
                <a:latin typeface="Calibri" pitchFamily="34" charset="0"/>
              </a:rPr>
              <a:t>Training Process</a:t>
            </a:r>
          </a:p>
          <a:p>
            <a:r>
              <a:rPr lang="en-US" sz="2000" b="1" dirty="0" smtClean="0">
                <a:latin typeface="Calibri" pitchFamily="34" charset="0"/>
              </a:rPr>
              <a:t/>
            </a:r>
            <a:br>
              <a:rPr lang="en-US" sz="2000" b="1" dirty="0" smtClean="0">
                <a:latin typeface="Calibri" pitchFamily="34" charset="0"/>
              </a:rPr>
            </a:br>
            <a:endParaRPr lang="en-US" sz="2000" b="1" dirty="0" smtClean="0">
              <a:latin typeface="Calibri" pitchFamily="34" charset="0"/>
            </a:endParaRPr>
          </a:p>
          <a:p>
            <a:r>
              <a:rPr lang="en-US" sz="2000" b="1" dirty="0" smtClean="0">
                <a:latin typeface="Calibri" pitchFamily="34" charset="0"/>
              </a:rPr>
              <a:t>November 2012</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rgbClr val="FFFFFF"/>
                </a:solidFill>
                <a:cs typeface="Arial" pitchFamily="34" charset="0"/>
              </a:rPr>
              <a:t>Glossary of Terms</a:t>
            </a:r>
            <a:endParaRPr lang="en-US" sz="3000" dirty="0">
              <a:solidFill>
                <a:srgbClr val="FFFFFF"/>
              </a:solidFill>
              <a:cs typeface="Arial" pitchFamily="34" charset="0"/>
            </a:endParaRPr>
          </a:p>
        </p:txBody>
      </p:sp>
      <p:sp>
        <p:nvSpPr>
          <p:cNvPr id="4" name="Rectangle 5"/>
          <p:cNvSpPr txBox="1">
            <a:spLocks noChangeArrowheads="1"/>
          </p:cNvSpPr>
          <p:nvPr/>
        </p:nvSpPr>
        <p:spPr bwMode="auto">
          <a:xfrm>
            <a:off x="152400" y="1257300"/>
            <a:ext cx="86868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Ø"/>
            </a:pPr>
            <a:r>
              <a:rPr lang="en-US" sz="2000" dirty="0" smtClean="0">
                <a:latin typeface="Calibri" pitchFamily="34" charset="0"/>
                <a:cs typeface="Calibri" pitchFamily="34" charset="0"/>
              </a:rPr>
              <a:t>TG – Training Group</a:t>
            </a:r>
          </a:p>
          <a:p>
            <a:pPr lvl="1">
              <a:buFont typeface="Wingdings" pitchFamily="2" charset="2"/>
              <a:buChar char="Ø"/>
            </a:pPr>
            <a:r>
              <a:rPr lang="en-US" sz="2000" dirty="0" err="1" smtClean="0">
                <a:latin typeface="Calibri" pitchFamily="34" charset="0"/>
                <a:cs typeface="Calibri" pitchFamily="34" charset="0"/>
              </a:rPr>
              <a:t>HRG</a:t>
            </a:r>
            <a:r>
              <a:rPr lang="en-US" sz="2000" dirty="0" smtClean="0">
                <a:latin typeface="Calibri" pitchFamily="34" charset="0"/>
                <a:cs typeface="Calibri" pitchFamily="34" charset="0"/>
              </a:rPr>
              <a:t> </a:t>
            </a:r>
            <a:r>
              <a:rPr lang="en-US" sz="2000" dirty="0">
                <a:latin typeface="Calibri" pitchFamily="34" charset="0"/>
                <a:cs typeface="Calibri" pitchFamily="34" charset="0"/>
              </a:rPr>
              <a:t>- </a:t>
            </a:r>
            <a:r>
              <a:rPr lang="en-GB" sz="2000" dirty="0">
                <a:latin typeface="Calibri" pitchFamily="34" charset="0"/>
                <a:cs typeface="Calibri" pitchFamily="34" charset="0"/>
              </a:rPr>
              <a:t>Human Resources </a:t>
            </a:r>
            <a:r>
              <a:rPr lang="en-GB" sz="2000" dirty="0" smtClean="0">
                <a:latin typeface="Calibri" pitchFamily="34" charset="0"/>
                <a:cs typeface="Calibri" pitchFamily="34" charset="0"/>
              </a:rPr>
              <a:t>Group</a:t>
            </a:r>
          </a:p>
          <a:p>
            <a:pPr lvl="1">
              <a:buFont typeface="Wingdings" pitchFamily="2" charset="2"/>
              <a:buChar char="Ø"/>
            </a:pPr>
            <a:r>
              <a:rPr lang="en-GB" sz="2000" dirty="0" smtClean="0">
                <a:latin typeface="Calibri" pitchFamily="34" charset="0"/>
                <a:cs typeface="Calibri" pitchFamily="34" charset="0"/>
              </a:rPr>
              <a:t>PM </a:t>
            </a:r>
            <a:r>
              <a:rPr lang="en-GB" sz="2000" dirty="0">
                <a:latin typeface="Calibri" pitchFamily="34" charset="0"/>
                <a:cs typeface="Calibri" pitchFamily="34" charset="0"/>
              </a:rPr>
              <a:t>– Project </a:t>
            </a:r>
            <a:r>
              <a:rPr lang="en-GB" sz="2000" dirty="0" smtClean="0">
                <a:latin typeface="Calibri" pitchFamily="34" charset="0"/>
                <a:cs typeface="Calibri" pitchFamily="34" charset="0"/>
              </a:rPr>
              <a:t>Manager</a:t>
            </a:r>
          </a:p>
          <a:p>
            <a:pPr lvl="1">
              <a:buFont typeface="Wingdings" pitchFamily="2" charset="2"/>
              <a:buChar char="Ø"/>
            </a:pPr>
            <a:r>
              <a:rPr lang="en-GB" sz="2000" dirty="0" smtClean="0">
                <a:latin typeface="Calibri" pitchFamily="34" charset="0"/>
                <a:cs typeface="Calibri" pitchFamily="34" charset="0"/>
              </a:rPr>
              <a:t>TSC </a:t>
            </a:r>
            <a:r>
              <a:rPr lang="en-GB" sz="2000" dirty="0">
                <a:latin typeface="Calibri" pitchFamily="34" charset="0"/>
                <a:cs typeface="Calibri" pitchFamily="34" charset="0"/>
              </a:rPr>
              <a:t>- Training Steering </a:t>
            </a:r>
            <a:r>
              <a:rPr lang="en-GB" sz="2000" dirty="0" smtClean="0">
                <a:latin typeface="Calibri" pitchFamily="34" charset="0"/>
                <a:cs typeface="Calibri" pitchFamily="34" charset="0"/>
              </a:rPr>
              <a:t>Committee</a:t>
            </a:r>
          </a:p>
          <a:p>
            <a:pPr lvl="1">
              <a:buFont typeface="Wingdings" pitchFamily="2" charset="2"/>
              <a:buChar char="Ø"/>
            </a:pPr>
            <a:r>
              <a:rPr lang="en-GB" sz="2000" dirty="0" smtClean="0">
                <a:latin typeface="Calibri" pitchFamily="34" charset="0"/>
                <a:cs typeface="Calibri" pitchFamily="34" charset="0"/>
              </a:rPr>
              <a:t>VP </a:t>
            </a:r>
            <a:r>
              <a:rPr lang="en-GB" sz="2000" dirty="0">
                <a:latin typeface="Calibri" pitchFamily="34" charset="0"/>
                <a:cs typeface="Calibri" pitchFamily="34" charset="0"/>
              </a:rPr>
              <a:t>– Vice </a:t>
            </a:r>
            <a:r>
              <a:rPr lang="en-GB" sz="2000" dirty="0" smtClean="0">
                <a:latin typeface="Calibri" pitchFamily="34" charset="0"/>
                <a:cs typeface="Calibri" pitchFamily="34" charset="0"/>
              </a:rPr>
              <a:t>President</a:t>
            </a:r>
          </a:p>
          <a:p>
            <a:pPr lvl="1">
              <a:buFont typeface="Wingdings" pitchFamily="2" charset="2"/>
              <a:buChar char="Ø"/>
            </a:pPr>
            <a:r>
              <a:rPr lang="en-GB" sz="2000" dirty="0" err="1" smtClean="0">
                <a:latin typeface="Calibri" pitchFamily="34" charset="0"/>
                <a:cs typeface="Calibri" pitchFamily="34" charset="0"/>
              </a:rPr>
              <a:t>SPDB</a:t>
            </a:r>
            <a:r>
              <a:rPr lang="en-GB" sz="2000" dirty="0" smtClean="0">
                <a:latin typeface="Calibri" pitchFamily="34" charset="0"/>
                <a:cs typeface="Calibri" pitchFamily="34" charset="0"/>
              </a:rPr>
              <a:t>  </a:t>
            </a:r>
            <a:r>
              <a:rPr lang="en-GB" sz="2000" dirty="0">
                <a:latin typeface="Calibri" pitchFamily="34" charset="0"/>
                <a:cs typeface="Calibri" pitchFamily="34" charset="0"/>
              </a:rPr>
              <a:t>- Software Process </a:t>
            </a:r>
            <a:r>
              <a:rPr lang="en-GB" sz="2000" dirty="0" smtClean="0">
                <a:latin typeface="Calibri" pitchFamily="34" charset="0"/>
                <a:cs typeface="Calibri" pitchFamily="34" charset="0"/>
              </a:rPr>
              <a:t>Database</a:t>
            </a:r>
          </a:p>
          <a:p>
            <a:pPr lvl="1">
              <a:buFont typeface="Wingdings" pitchFamily="2" charset="2"/>
              <a:buChar char="Ø"/>
            </a:pPr>
            <a:r>
              <a:rPr lang="en-GB" sz="2000" dirty="0" err="1" smtClean="0">
                <a:latin typeface="Calibri" pitchFamily="34" charset="0"/>
                <a:cs typeface="Calibri" pitchFamily="34" charset="0"/>
              </a:rPr>
              <a:t>SQA</a:t>
            </a:r>
            <a:r>
              <a:rPr lang="en-GB" sz="2000" dirty="0" smtClean="0">
                <a:latin typeface="Calibri" pitchFamily="34" charset="0"/>
                <a:cs typeface="Calibri" pitchFamily="34" charset="0"/>
              </a:rPr>
              <a:t> </a:t>
            </a:r>
            <a:r>
              <a:rPr lang="en-GB" sz="2000" dirty="0">
                <a:latin typeface="Calibri" pitchFamily="34" charset="0"/>
                <a:cs typeface="Calibri" pitchFamily="34" charset="0"/>
              </a:rPr>
              <a:t>– Software Quality </a:t>
            </a:r>
            <a:r>
              <a:rPr lang="en-GB" sz="2000" dirty="0" smtClean="0">
                <a:latin typeface="Calibri" pitchFamily="34" charset="0"/>
                <a:cs typeface="Calibri" pitchFamily="34" charset="0"/>
              </a:rPr>
              <a:t>Assurance</a:t>
            </a:r>
          </a:p>
          <a:p>
            <a:pPr lvl="1">
              <a:buFont typeface="Wingdings" pitchFamily="2" charset="2"/>
              <a:buChar char="Ø"/>
            </a:pPr>
            <a:r>
              <a:rPr lang="en-GB" sz="2000" dirty="0" smtClean="0">
                <a:latin typeface="Calibri" pitchFamily="34" charset="0"/>
                <a:cs typeface="Calibri" pitchFamily="34" charset="0"/>
              </a:rPr>
              <a:t>TM </a:t>
            </a:r>
            <a:r>
              <a:rPr lang="en-GB" sz="2000" dirty="0">
                <a:latin typeface="Calibri" pitchFamily="34" charset="0"/>
                <a:cs typeface="Calibri" pitchFamily="34" charset="0"/>
              </a:rPr>
              <a:t>– Team </a:t>
            </a:r>
            <a:r>
              <a:rPr lang="en-GB" sz="2000" dirty="0" smtClean="0">
                <a:latin typeface="Calibri" pitchFamily="34" charset="0"/>
                <a:cs typeface="Calibri" pitchFamily="34" charset="0"/>
              </a:rPr>
              <a:t>member</a:t>
            </a:r>
          </a:p>
          <a:p>
            <a:pPr lvl="1">
              <a:buFont typeface="Wingdings" pitchFamily="2" charset="2"/>
              <a:buChar char="Ø"/>
            </a:pPr>
            <a:r>
              <a:rPr lang="en-GB" sz="2000" dirty="0" err="1" smtClean="0">
                <a:latin typeface="Calibri" pitchFamily="34" charset="0"/>
                <a:cs typeface="Calibri" pitchFamily="34" charset="0"/>
              </a:rPr>
              <a:t>SEPG</a:t>
            </a:r>
            <a:r>
              <a:rPr lang="en-GB" sz="2000" dirty="0" smtClean="0">
                <a:latin typeface="Calibri" pitchFamily="34" charset="0"/>
                <a:cs typeface="Calibri" pitchFamily="34" charset="0"/>
              </a:rPr>
              <a:t> </a:t>
            </a:r>
            <a:r>
              <a:rPr lang="en-GB" sz="2000" dirty="0">
                <a:latin typeface="Calibri" pitchFamily="34" charset="0"/>
                <a:cs typeface="Calibri" pitchFamily="34" charset="0"/>
              </a:rPr>
              <a:t>– Software Engineering Process Group </a:t>
            </a:r>
            <a:r>
              <a:rPr lang="en-US" sz="2000" dirty="0">
                <a:latin typeface="Calibri" pitchFamily="34" charset="0"/>
                <a:cs typeface="Calibri" pitchFamily="34" charset="0"/>
              </a:rPr>
              <a:t>Skill </a:t>
            </a:r>
            <a:r>
              <a:rPr lang="en-US" sz="2000" dirty="0" smtClean="0">
                <a:latin typeface="Calibri" pitchFamily="34" charset="0"/>
                <a:cs typeface="Calibri" pitchFamily="34" charset="0"/>
              </a:rPr>
              <a:t>Database</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55760742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chemeClr val="bg1"/>
                </a:solidFill>
              </a:rPr>
              <a:t>Training Process</a:t>
            </a:r>
            <a:endParaRPr lang="en-US" sz="3000" dirty="0">
              <a:solidFill>
                <a:srgbClr val="FFFFFF"/>
              </a:solidFill>
              <a:cs typeface="Arial" pitchFamily="34" charset="0"/>
            </a:endParaRPr>
          </a:p>
        </p:txBody>
      </p:sp>
      <p:sp>
        <p:nvSpPr>
          <p:cNvPr id="4" name="TextBox 3"/>
          <p:cNvSpPr txBox="1">
            <a:spLocks/>
          </p:cNvSpPr>
          <p:nvPr/>
        </p:nvSpPr>
        <p:spPr>
          <a:xfrm>
            <a:off x="184205" y="3695700"/>
            <a:ext cx="8839200" cy="523220"/>
          </a:xfrm>
          <a:prstGeom prst="rect">
            <a:avLst/>
          </a:prstGeom>
          <a:noFill/>
        </p:spPr>
        <p:txBody>
          <a:bodyPr wrap="square" rtlCol="0">
            <a:spAutoFit/>
          </a:bodyPr>
          <a:lstStyle/>
          <a:p>
            <a:r>
              <a:rPr lang="en-US" sz="2800" b="1" dirty="0">
                <a:latin typeface="Calibri" pitchFamily="34" charset="0"/>
              </a:rPr>
              <a:t>Questions &amp; Answers	</a:t>
            </a:r>
          </a:p>
        </p:txBody>
      </p:sp>
      <p:pic>
        <p:nvPicPr>
          <p:cNvPr id="5" name="Picture 2" descr="C:\Users\pct19\AppData\Local\Microsoft\Windows\Temporary Internet Files\Content.IE5\YNIAMSLT\MC9004344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1491967"/>
            <a:ext cx="1981200" cy="212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787541"/>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smtClean="0">
                <a:solidFill>
                  <a:schemeClr val="bg1"/>
                </a:solidFill>
              </a:rPr>
              <a:t>Training Process</a:t>
            </a:r>
            <a:endParaRPr lang="en-US" sz="3000" dirty="0">
              <a:solidFill>
                <a:srgbClr val="FFFFFF"/>
              </a:solidFill>
              <a:cs typeface="Arial" pitchFamily="34" charset="0"/>
            </a:endParaRPr>
          </a:p>
        </p:txBody>
      </p:sp>
      <p:sp>
        <p:nvSpPr>
          <p:cNvPr id="6" name="TextBox 5"/>
          <p:cNvSpPr txBox="1">
            <a:spLocks/>
          </p:cNvSpPr>
          <p:nvPr/>
        </p:nvSpPr>
        <p:spPr>
          <a:xfrm>
            <a:off x="152400" y="1333500"/>
            <a:ext cx="8839200" cy="2193806"/>
          </a:xfrm>
          <a:prstGeom prst="rect">
            <a:avLst/>
          </a:prstGeom>
          <a:noFill/>
        </p:spPr>
        <p:txBody>
          <a:bodyPr wrap="square" rtlCol="0">
            <a:spAutoFit/>
          </a:bodyPr>
          <a:lstStyle/>
          <a:p>
            <a:pPr marL="0" lvl="1">
              <a:lnSpc>
                <a:spcPct val="150000"/>
              </a:lnSpc>
              <a:spcBef>
                <a:spcPts val="0"/>
              </a:spcBef>
              <a:defRPr/>
            </a:pPr>
            <a:endParaRPr lang="en-US" sz="4800" dirty="0" smtClean="0">
              <a:solidFill>
                <a:srgbClr val="000000"/>
              </a:solidFill>
              <a:latin typeface="Calibri" pitchFamily="34" charset="0"/>
              <a:cs typeface="Segoe UI" pitchFamily="34" charset="0"/>
            </a:endParaRPr>
          </a:p>
          <a:p>
            <a:pPr marL="0" lvl="1">
              <a:lnSpc>
                <a:spcPct val="150000"/>
              </a:lnSpc>
              <a:spcBef>
                <a:spcPts val="0"/>
              </a:spcBef>
              <a:defRPr/>
            </a:pPr>
            <a:r>
              <a:rPr lang="en-US" sz="4800" dirty="0" smtClean="0">
                <a:solidFill>
                  <a:srgbClr val="000000"/>
                </a:solidFill>
                <a:latin typeface="Calibri" pitchFamily="34" charset="0"/>
                <a:cs typeface="Segoe UI" pitchFamily="34" charset="0"/>
              </a:rPr>
              <a:t>Thank you</a:t>
            </a:r>
            <a:endParaRPr lang="en-US" sz="4800" dirty="0">
              <a:solidFill>
                <a:srgbClr val="000000"/>
              </a:solidFill>
              <a:latin typeface="Calibri" pitchFamily="34" charset="0"/>
              <a:cs typeface="Segoe UI" pitchFamily="34" charset="0"/>
            </a:endParaRPr>
          </a:p>
        </p:txBody>
      </p:sp>
    </p:spTree>
    <p:extLst>
      <p:ext uri="{BB962C8B-B14F-4D97-AF65-F5344CB8AC3E}">
        <p14:creationId xmlns:p14="http://schemas.microsoft.com/office/powerpoint/2010/main" val="2270024199"/>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kern="1200" dirty="0">
                <a:solidFill>
                  <a:srgbClr val="FFFFFF"/>
                </a:solidFill>
                <a:cs typeface="Arial" pitchFamily="34" charset="0"/>
              </a:rPr>
              <a:t>Training </a:t>
            </a:r>
            <a:r>
              <a:rPr lang="en-US" sz="3000" kern="1200" dirty="0" smtClean="0">
                <a:solidFill>
                  <a:srgbClr val="FFFFFF"/>
                </a:solidFill>
                <a:cs typeface="Arial" pitchFamily="34" charset="0"/>
              </a:rPr>
              <a:t>Process</a:t>
            </a:r>
          </a:p>
        </p:txBody>
      </p:sp>
      <p:sp>
        <p:nvSpPr>
          <p:cNvPr id="4" name="TextBox 3"/>
          <p:cNvSpPr txBox="1">
            <a:spLocks/>
          </p:cNvSpPr>
          <p:nvPr/>
        </p:nvSpPr>
        <p:spPr>
          <a:xfrm>
            <a:off x="152400" y="1181100"/>
            <a:ext cx="8839200" cy="4201150"/>
          </a:xfrm>
          <a:prstGeom prst="rect">
            <a:avLst/>
          </a:prstGeom>
          <a:noFill/>
        </p:spPr>
        <p:txBody>
          <a:bodyPr wrap="square" rtlCol="0">
            <a:spAutoFit/>
          </a:bodyPr>
          <a:lstStyle/>
          <a:p>
            <a:pPr algn="l"/>
            <a:r>
              <a:rPr lang="en-US" sz="1900" b="1" dirty="0" smtClean="0">
                <a:latin typeface="Calibri" pitchFamily="34" charset="0"/>
                <a:cs typeface="Calibri" pitchFamily="34" charset="0"/>
              </a:rPr>
              <a:t>Purpose</a:t>
            </a:r>
            <a:br>
              <a:rPr lang="en-US" sz="1900" b="1" dirty="0" smtClean="0">
                <a:latin typeface="Calibri" pitchFamily="34" charset="0"/>
                <a:cs typeface="Calibri" pitchFamily="34" charset="0"/>
              </a:rPr>
            </a:br>
            <a:endParaRPr lang="en-US" sz="1900" b="1" dirty="0">
              <a:latin typeface="Calibri" pitchFamily="34" charset="0"/>
              <a:cs typeface="Calibri" pitchFamily="34" charset="0"/>
            </a:endParaRPr>
          </a:p>
          <a:p>
            <a:pPr marL="342900" indent="-342900" algn="l">
              <a:buFont typeface="Wingdings" pitchFamily="2" charset="2"/>
              <a:buChar char="Ø"/>
            </a:pPr>
            <a:r>
              <a:rPr lang="en-US" sz="1900" dirty="0" smtClean="0">
                <a:latin typeface="Calibri" pitchFamily="34" charset="0"/>
                <a:cs typeface="Calibri" pitchFamily="34" charset="0"/>
              </a:rPr>
              <a:t>The </a:t>
            </a:r>
            <a:r>
              <a:rPr lang="en-US" sz="1900" dirty="0">
                <a:latin typeface="Calibri" pitchFamily="34" charset="0"/>
                <a:cs typeface="Calibri" pitchFamily="34" charset="0"/>
              </a:rPr>
              <a:t>purpose of Training Process is to help </a:t>
            </a:r>
            <a:r>
              <a:rPr lang="en-US" sz="1900" dirty="0" smtClean="0">
                <a:latin typeface="Calibri" pitchFamily="34" charset="0"/>
                <a:cs typeface="Calibri" pitchFamily="34" charset="0"/>
              </a:rPr>
              <a:t>in providing </a:t>
            </a:r>
            <a:r>
              <a:rPr lang="en-US" sz="1900" dirty="0">
                <a:latin typeface="Calibri" pitchFamily="34" charset="0"/>
                <a:cs typeface="Calibri" pitchFamily="34" charset="0"/>
              </a:rPr>
              <a:t>competitive advantage to the organization through </a:t>
            </a:r>
            <a:r>
              <a:rPr lang="en-US" sz="1900" dirty="0" smtClean="0">
                <a:latin typeface="Calibri" pitchFamily="34" charset="0"/>
                <a:cs typeface="Calibri" pitchFamily="34" charset="0"/>
              </a:rPr>
              <a:t>creation</a:t>
            </a:r>
            <a:r>
              <a:rPr lang="en-US" sz="1900" dirty="0">
                <a:latin typeface="Calibri" pitchFamily="34" charset="0"/>
                <a:cs typeface="Calibri" pitchFamily="34" charset="0"/>
              </a:rPr>
              <a:t>, implementation and continual evaluation </a:t>
            </a:r>
            <a:r>
              <a:rPr lang="en-US" sz="1900" dirty="0" smtClean="0">
                <a:latin typeface="Calibri" pitchFamily="34" charset="0"/>
                <a:cs typeface="Calibri" pitchFamily="34" charset="0"/>
              </a:rPr>
              <a:t>&amp; consequent </a:t>
            </a:r>
            <a:r>
              <a:rPr lang="en-US" sz="1900" dirty="0">
                <a:latin typeface="Calibri" pitchFamily="34" charset="0"/>
                <a:cs typeface="Calibri" pitchFamily="34" charset="0"/>
              </a:rPr>
              <a:t>refinement of a training strategy. </a:t>
            </a:r>
          </a:p>
          <a:p>
            <a:pPr marL="342900" indent="-342900" algn="l">
              <a:buFont typeface="Wingdings" pitchFamily="2" charset="2"/>
              <a:buChar char="Ø"/>
            </a:pPr>
            <a:endParaRPr lang="en-US" sz="1900" dirty="0">
              <a:latin typeface="Calibri" pitchFamily="34" charset="0"/>
              <a:cs typeface="Calibri" pitchFamily="34" charset="0"/>
            </a:endParaRPr>
          </a:p>
          <a:p>
            <a:pPr marL="342900" indent="-342900" algn="l">
              <a:buFont typeface="Wingdings" pitchFamily="2" charset="2"/>
              <a:buChar char="Ø"/>
            </a:pPr>
            <a:r>
              <a:rPr lang="en-US" sz="1900" dirty="0" smtClean="0">
                <a:latin typeface="Calibri" pitchFamily="34" charset="0"/>
                <a:cs typeface="Calibri" pitchFamily="34" charset="0"/>
              </a:rPr>
              <a:t>This </a:t>
            </a:r>
            <a:r>
              <a:rPr lang="en-US" sz="1900" dirty="0">
                <a:latin typeface="Calibri" pitchFamily="34" charset="0"/>
                <a:cs typeface="Calibri" pitchFamily="34" charset="0"/>
              </a:rPr>
              <a:t>would help the organization </a:t>
            </a:r>
            <a:r>
              <a:rPr lang="en-US" sz="1900" dirty="0" smtClean="0">
                <a:latin typeface="Calibri" pitchFamily="34" charset="0"/>
                <a:cs typeface="Calibri" pitchFamily="34" charset="0"/>
              </a:rPr>
              <a:t>to attract</a:t>
            </a:r>
            <a:r>
              <a:rPr lang="en-US" sz="1900" dirty="0">
                <a:latin typeface="Calibri" pitchFamily="34" charset="0"/>
                <a:cs typeface="Calibri" pitchFamily="34" charset="0"/>
              </a:rPr>
              <a:t>, retain, motivate </a:t>
            </a:r>
            <a:r>
              <a:rPr lang="en-US" sz="1900" dirty="0" smtClean="0">
                <a:latin typeface="Calibri" pitchFamily="34" charset="0"/>
                <a:cs typeface="Calibri" pitchFamily="34" charset="0"/>
              </a:rPr>
              <a:t>the talent and make </a:t>
            </a:r>
            <a:r>
              <a:rPr lang="en-US" sz="1900" dirty="0">
                <a:latin typeface="Calibri" pitchFamily="34" charset="0"/>
                <a:cs typeface="Calibri" pitchFamily="34" charset="0"/>
              </a:rPr>
              <a:t>the employees better equipped and inclined to help the organization meet its business objectives</a:t>
            </a:r>
            <a:r>
              <a:rPr lang="en-US" sz="1900" dirty="0" smtClean="0">
                <a:latin typeface="Calibri" pitchFamily="34" charset="0"/>
                <a:cs typeface="Calibri" pitchFamily="34" charset="0"/>
              </a:rPr>
              <a:t>.</a:t>
            </a:r>
          </a:p>
          <a:p>
            <a:pPr marL="342900" indent="-342900" algn="l">
              <a:buFont typeface="Wingdings" pitchFamily="2" charset="2"/>
              <a:buChar char="Ø"/>
            </a:pPr>
            <a:endParaRPr lang="en-US" sz="1900" dirty="0">
              <a:latin typeface="Calibri" pitchFamily="34" charset="0"/>
              <a:cs typeface="Calibri" pitchFamily="34" charset="0"/>
            </a:endParaRPr>
          </a:p>
          <a:p>
            <a:pPr marL="342900" indent="-342900" algn="l">
              <a:buFont typeface="Wingdings" pitchFamily="2" charset="2"/>
              <a:buChar char="Ø"/>
            </a:pPr>
            <a:r>
              <a:rPr lang="en-US" sz="1900" dirty="0" smtClean="0">
                <a:latin typeface="Calibri" pitchFamily="34" charset="0"/>
                <a:cs typeface="Calibri" pitchFamily="34" charset="0"/>
              </a:rPr>
              <a:t>Technical </a:t>
            </a:r>
            <a:r>
              <a:rPr lang="en-US" sz="1900" dirty="0">
                <a:latin typeface="Calibri" pitchFamily="34" charset="0"/>
                <a:cs typeface="Calibri" pitchFamily="34" charset="0"/>
              </a:rPr>
              <a:t>induction, </a:t>
            </a:r>
            <a:r>
              <a:rPr lang="en-US" sz="1900" dirty="0" smtClean="0">
                <a:latin typeface="Calibri" pitchFamily="34" charset="0"/>
                <a:cs typeface="Calibri" pitchFamily="34" charset="0"/>
              </a:rPr>
              <a:t>behavioral </a:t>
            </a:r>
            <a:r>
              <a:rPr lang="en-US" sz="1900" dirty="0">
                <a:latin typeface="Calibri" pitchFamily="34" charset="0"/>
                <a:cs typeface="Calibri" pitchFamily="34" charset="0"/>
              </a:rPr>
              <a:t>or orientation training, project specific </a:t>
            </a:r>
            <a:r>
              <a:rPr lang="en-US" sz="1900" dirty="0" smtClean="0">
                <a:latin typeface="Calibri" pitchFamily="34" charset="0"/>
                <a:cs typeface="Calibri" pitchFamily="34" charset="0"/>
              </a:rPr>
              <a:t>training come </a:t>
            </a:r>
            <a:r>
              <a:rPr lang="en-US" sz="1900" dirty="0">
                <a:latin typeface="Calibri" pitchFamily="34" charset="0"/>
                <a:cs typeface="Calibri" pitchFamily="34" charset="0"/>
              </a:rPr>
              <a:t>under the scope of this process. However, this process does not include customer or end-user </a:t>
            </a:r>
            <a:r>
              <a:rPr lang="en-US" sz="1900" dirty="0" smtClean="0">
                <a:latin typeface="Calibri" pitchFamily="34" charset="0"/>
                <a:cs typeface="Calibri" pitchFamily="34" charset="0"/>
              </a:rPr>
              <a:t>training which is actually a customer support.</a:t>
            </a:r>
            <a:endParaRPr lang="en-US" sz="1900" dirty="0">
              <a:latin typeface="Calibri" pitchFamily="34" charset="0"/>
              <a:cs typeface="Calibri" pitchFamily="34" charset="0"/>
            </a:endParaRPr>
          </a:p>
          <a:p>
            <a:pPr marL="0" indent="0" algn="l" eaLnBrk="1" hangingPunct="1">
              <a:buFontTx/>
              <a:buNone/>
              <a:defRPr/>
            </a:pPr>
            <a:r>
              <a:rPr lang="en-US" sz="2000" dirty="0" smtClean="0">
                <a:solidFill>
                  <a:srgbClr val="000000"/>
                </a:solidFill>
                <a:latin typeface="Calibri" pitchFamily="34" charset="0"/>
                <a:cs typeface="Calibri" pitchFamily="34" charset="0"/>
              </a:rPr>
              <a:t>   </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kern="1200" dirty="0">
                <a:solidFill>
                  <a:srgbClr val="FFFFFF"/>
                </a:solidFill>
                <a:cs typeface="Arial" pitchFamily="34" charset="0"/>
              </a:rPr>
              <a:t>Training </a:t>
            </a:r>
            <a:r>
              <a:rPr lang="en-US" sz="3000" kern="1200" dirty="0" smtClean="0">
                <a:solidFill>
                  <a:srgbClr val="FFFFFF"/>
                </a:solidFill>
                <a:cs typeface="Arial" pitchFamily="34" charset="0"/>
              </a:rPr>
              <a:t>Process</a:t>
            </a:r>
            <a:endParaRPr lang="en-US" sz="3000" dirty="0">
              <a:solidFill>
                <a:srgbClr val="FFFFFF"/>
              </a:solidFill>
              <a:cs typeface="Arial" pitchFamily="34" charset="0"/>
            </a:endParaRPr>
          </a:p>
        </p:txBody>
      </p:sp>
      <p:sp>
        <p:nvSpPr>
          <p:cNvPr id="4" name="Rectangle 5"/>
          <p:cNvSpPr txBox="1">
            <a:spLocks noChangeArrowheads="1"/>
          </p:cNvSpPr>
          <p:nvPr/>
        </p:nvSpPr>
        <p:spPr bwMode="auto">
          <a:xfrm>
            <a:off x="152400" y="1257300"/>
            <a:ext cx="86868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1900" b="1" dirty="0" smtClean="0">
                <a:latin typeface="Calibri" pitchFamily="34" charset="0"/>
                <a:cs typeface="Calibri" pitchFamily="34" charset="0"/>
              </a:rPr>
              <a:t>Entry </a:t>
            </a:r>
            <a:r>
              <a:rPr lang="en-US" sz="1900" b="1" dirty="0">
                <a:latin typeface="Calibri" pitchFamily="34" charset="0"/>
                <a:cs typeface="Calibri" pitchFamily="34" charset="0"/>
              </a:rPr>
              <a:t>Criteria</a:t>
            </a:r>
            <a:r>
              <a:rPr lang="en-US" sz="1900" b="1" dirty="0" smtClean="0">
                <a:latin typeface="Calibri" pitchFamily="34" charset="0"/>
                <a:cs typeface="Calibri" pitchFamily="34" charset="0"/>
              </a:rPr>
              <a:t>:</a:t>
            </a:r>
            <a:br>
              <a:rPr lang="en-US" sz="1900" b="1" dirty="0" smtClean="0">
                <a:latin typeface="Calibri" pitchFamily="34" charset="0"/>
                <a:cs typeface="Calibri" pitchFamily="34" charset="0"/>
              </a:rPr>
            </a:br>
            <a:endParaRPr lang="en-US" sz="1900" b="1" dirty="0">
              <a:latin typeface="Calibri" pitchFamily="34" charset="0"/>
              <a:cs typeface="Calibri" pitchFamily="34" charset="0"/>
            </a:endParaRPr>
          </a:p>
          <a:p>
            <a:pPr>
              <a:buFont typeface="Wingdings" pitchFamily="2" charset="2"/>
              <a:buChar char="ü"/>
            </a:pPr>
            <a:r>
              <a:rPr lang="en-US" sz="1900" dirty="0" smtClean="0">
                <a:latin typeface="Calibri" pitchFamily="34" charset="0"/>
                <a:cs typeface="Calibri" pitchFamily="34" charset="0"/>
              </a:rPr>
              <a:t>   </a:t>
            </a:r>
            <a:r>
              <a:rPr lang="en-US" sz="1900" dirty="0">
                <a:latin typeface="Calibri" pitchFamily="34" charset="0"/>
                <a:cs typeface="Calibri" pitchFamily="34" charset="0"/>
              </a:rPr>
              <a:t>Start of next planning cycle</a:t>
            </a:r>
          </a:p>
          <a:p>
            <a:pPr>
              <a:buFont typeface="Wingdings" pitchFamily="2" charset="2"/>
              <a:buChar char="ü"/>
            </a:pPr>
            <a:r>
              <a:rPr lang="en-US" sz="1900" dirty="0">
                <a:latin typeface="Calibri" pitchFamily="34" charset="0"/>
                <a:cs typeface="Calibri" pitchFamily="34" charset="0"/>
              </a:rPr>
              <a:t>   Request for training for immediate requirements not covered in the Training Plan</a:t>
            </a:r>
          </a:p>
          <a:p>
            <a:pPr>
              <a:buFont typeface="Wingdings" pitchFamily="2" charset="2"/>
              <a:buChar char="ü"/>
            </a:pPr>
            <a:r>
              <a:rPr lang="en-US" sz="1900" dirty="0">
                <a:latin typeface="Calibri" pitchFamily="34" charset="0"/>
                <a:cs typeface="Calibri" pitchFamily="34" charset="0"/>
              </a:rPr>
              <a:t>   Training event scheduled to be conducted as per the Plan</a:t>
            </a:r>
          </a:p>
          <a:p>
            <a:pPr>
              <a:buFont typeface="Wingdings" pitchFamily="2" charset="2"/>
              <a:buChar char="Ø"/>
            </a:pPr>
            <a:endParaRPr lang="en-US" sz="1900" dirty="0">
              <a:latin typeface="Calibri" pitchFamily="34" charset="0"/>
              <a:cs typeface="Calibri" pitchFamily="34" charset="0"/>
            </a:endParaRPr>
          </a:p>
          <a:p>
            <a:pPr marL="0" indent="0">
              <a:buNone/>
            </a:pPr>
            <a:r>
              <a:rPr lang="en-US" sz="1900" b="1" dirty="0">
                <a:latin typeface="Calibri" pitchFamily="34" charset="0"/>
                <a:cs typeface="Calibri" pitchFamily="34" charset="0"/>
              </a:rPr>
              <a:t>Inputs</a:t>
            </a:r>
            <a:r>
              <a:rPr lang="en-US" sz="1900" b="1" dirty="0" smtClean="0">
                <a:latin typeface="Calibri" pitchFamily="34" charset="0"/>
                <a:cs typeface="Calibri" pitchFamily="34" charset="0"/>
              </a:rPr>
              <a:t>:</a:t>
            </a:r>
            <a:br>
              <a:rPr lang="en-US" sz="1900" b="1" dirty="0" smtClean="0">
                <a:latin typeface="Calibri" pitchFamily="34" charset="0"/>
                <a:cs typeface="Calibri" pitchFamily="34" charset="0"/>
              </a:rPr>
            </a:br>
            <a:endParaRPr lang="en-US" sz="1900" b="1" dirty="0">
              <a:latin typeface="Calibri" pitchFamily="34" charset="0"/>
              <a:cs typeface="Calibri" pitchFamily="34" charset="0"/>
            </a:endParaRPr>
          </a:p>
          <a:p>
            <a:pPr>
              <a:buFont typeface="Wingdings" pitchFamily="2" charset="2"/>
              <a:buChar char="ü"/>
            </a:pPr>
            <a:r>
              <a:rPr lang="en-US" sz="1900" dirty="0" smtClean="0">
                <a:latin typeface="Calibri" pitchFamily="34" charset="0"/>
                <a:cs typeface="Calibri" pitchFamily="34" charset="0"/>
              </a:rPr>
              <a:t>  </a:t>
            </a:r>
            <a:r>
              <a:rPr lang="en-US" sz="1900" dirty="0">
                <a:latin typeface="Calibri" pitchFamily="34" charset="0"/>
                <a:cs typeface="Calibri" pitchFamily="34" charset="0"/>
              </a:rPr>
              <a:t>Draft Training Plan</a:t>
            </a:r>
          </a:p>
          <a:p>
            <a:pPr>
              <a:buFont typeface="Wingdings" pitchFamily="2" charset="2"/>
              <a:buChar char="ü"/>
            </a:pPr>
            <a:r>
              <a:rPr lang="en-US" sz="1900" dirty="0">
                <a:latin typeface="Calibri" pitchFamily="34" charset="0"/>
                <a:cs typeface="Calibri" pitchFamily="34" charset="0"/>
              </a:rPr>
              <a:t>  Training Request Form</a:t>
            </a:r>
          </a:p>
          <a:p>
            <a:pPr>
              <a:buFont typeface="Wingdings" pitchFamily="2" charset="2"/>
              <a:buChar char="ü"/>
            </a:pPr>
            <a:r>
              <a:rPr lang="en-US" sz="1900" dirty="0">
                <a:latin typeface="Calibri" pitchFamily="34" charset="0"/>
                <a:cs typeface="Calibri" pitchFamily="34" charset="0"/>
              </a:rPr>
              <a:t>  Training </a:t>
            </a:r>
            <a:r>
              <a:rPr lang="en-US" sz="1900" dirty="0" smtClean="0">
                <a:latin typeface="Calibri" pitchFamily="34" charset="0"/>
                <a:cs typeface="Calibri" pitchFamily="34" charset="0"/>
              </a:rPr>
              <a:t>Plan </a:t>
            </a:r>
            <a:r>
              <a:rPr lang="en-US" sz="1900" dirty="0">
                <a:latin typeface="Calibri" pitchFamily="34" charset="0"/>
                <a:cs typeface="Calibri" pitchFamily="34" charset="0"/>
              </a:rPr>
              <a:t>section of Project Management </a:t>
            </a:r>
            <a:r>
              <a:rPr lang="en-US" sz="1900" dirty="0" smtClean="0">
                <a:latin typeface="Calibri" pitchFamily="34" charset="0"/>
                <a:cs typeface="Calibri" pitchFamily="34" charset="0"/>
              </a:rPr>
              <a:t>Plan</a:t>
            </a:r>
            <a:endParaRPr lang="en-US" sz="1900" dirty="0">
              <a:latin typeface="Calibri" pitchFamily="34" charset="0"/>
              <a:cs typeface="Calibri" pitchFamily="34" charset="0"/>
            </a:endParaRPr>
          </a:p>
        </p:txBody>
      </p:sp>
    </p:spTree>
    <p:extLst>
      <p:ext uri="{BB962C8B-B14F-4D97-AF65-F5344CB8AC3E}">
        <p14:creationId xmlns:p14="http://schemas.microsoft.com/office/powerpoint/2010/main" val="364701980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chemeClr val="bg1"/>
                </a:solidFill>
              </a:rPr>
              <a:t>Training Process</a:t>
            </a:r>
            <a:endParaRPr lang="en-US" sz="3000" dirty="0">
              <a:solidFill>
                <a:srgbClr val="FFFFFF"/>
              </a:solidFill>
              <a:cs typeface="Arial" pitchFamily="34" charset="0"/>
            </a:endParaRPr>
          </a:p>
        </p:txBody>
      </p:sp>
      <p:sp>
        <p:nvSpPr>
          <p:cNvPr id="13" name="TextBox 12"/>
          <p:cNvSpPr txBox="1">
            <a:spLocks/>
          </p:cNvSpPr>
          <p:nvPr/>
        </p:nvSpPr>
        <p:spPr>
          <a:xfrm>
            <a:off x="152400" y="1129248"/>
            <a:ext cx="8686800" cy="400110"/>
          </a:xfrm>
          <a:prstGeom prst="rect">
            <a:avLst/>
          </a:prstGeom>
          <a:noFill/>
        </p:spPr>
        <p:txBody>
          <a:bodyPr wrap="square" rtlCol="0">
            <a:spAutoFit/>
          </a:bodyPr>
          <a:lstStyle/>
          <a:p>
            <a:pPr lvl="2" algn="l"/>
            <a:endParaRPr lang="en-US" sz="2000" dirty="0" smtClean="0">
              <a:latin typeface="Calibri" pitchFamily="34" charset="0"/>
              <a:cs typeface="Calibri" pitchFamily="34" charset="0"/>
            </a:endParaRPr>
          </a:p>
        </p:txBody>
      </p:sp>
      <p:sp>
        <p:nvSpPr>
          <p:cNvPr id="5" name="Oval 3"/>
          <p:cNvSpPr>
            <a:spLocks noChangeArrowheads="1"/>
          </p:cNvSpPr>
          <p:nvPr/>
        </p:nvSpPr>
        <p:spPr bwMode="auto">
          <a:xfrm>
            <a:off x="1904999" y="1529358"/>
            <a:ext cx="1752601" cy="533400"/>
          </a:xfrm>
          <a:prstGeom prst="ellipse">
            <a:avLst/>
          </a:prstGeom>
          <a:solidFill>
            <a:schemeClr val="accent1"/>
          </a:solidFill>
          <a:ln w="9525" algn="ctr">
            <a:solidFill>
              <a:schemeClr val="tx1"/>
            </a:solidFill>
            <a:round/>
            <a:headEnd/>
            <a:tailEnd/>
          </a:ln>
        </p:spPr>
        <p:txBody>
          <a:bodyPr wrap="none" anchor="ctr"/>
          <a:lstStyle/>
          <a:p>
            <a:r>
              <a:rPr lang="en-US" sz="1400" b="1" dirty="0" smtClean="0">
                <a:latin typeface="Calibri" pitchFamily="34" charset="0"/>
                <a:cs typeface="Calibri" pitchFamily="34" charset="0"/>
              </a:rPr>
              <a:t>Training Cycle Start</a:t>
            </a:r>
            <a:endParaRPr lang="en-US" sz="1400" b="1" dirty="0">
              <a:latin typeface="Calibri" pitchFamily="34" charset="0"/>
              <a:cs typeface="Calibri" pitchFamily="34" charset="0"/>
            </a:endParaRPr>
          </a:p>
        </p:txBody>
      </p:sp>
      <p:cxnSp>
        <p:nvCxnSpPr>
          <p:cNvPr id="6" name="Straight Arrow Connector 7"/>
          <p:cNvCxnSpPr>
            <a:cxnSpLocks noChangeShapeType="1"/>
          </p:cNvCxnSpPr>
          <p:nvPr/>
        </p:nvCxnSpPr>
        <p:spPr bwMode="auto">
          <a:xfrm rot="16200000" flipH="1">
            <a:off x="2604293" y="2277864"/>
            <a:ext cx="433388"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 name="Rounded Rectangle 12"/>
          <p:cNvSpPr>
            <a:spLocks noChangeArrowheads="1"/>
          </p:cNvSpPr>
          <p:nvPr/>
        </p:nvSpPr>
        <p:spPr bwMode="auto">
          <a:xfrm>
            <a:off x="1905000" y="2496146"/>
            <a:ext cx="1752600" cy="381000"/>
          </a:xfrm>
          <a:prstGeom prst="roundRect">
            <a:avLst>
              <a:gd name="adj" fmla="val 16667"/>
            </a:avLst>
          </a:prstGeom>
          <a:solidFill>
            <a:schemeClr val="accent1"/>
          </a:solidFill>
          <a:ln w="9525" algn="ctr">
            <a:solidFill>
              <a:schemeClr val="tx1"/>
            </a:solidFill>
            <a:round/>
            <a:headEnd/>
            <a:tailEnd/>
          </a:ln>
        </p:spPr>
        <p:txBody>
          <a:bodyPr wrap="none" anchor="ctr"/>
          <a:lstStyle/>
          <a:p>
            <a:r>
              <a:rPr lang="en-US" sz="1400" b="1" dirty="0" smtClean="0">
                <a:latin typeface="Calibri" pitchFamily="34" charset="0"/>
                <a:cs typeface="Calibri" pitchFamily="34" charset="0"/>
              </a:rPr>
              <a:t>Prepare Training Plan</a:t>
            </a:r>
            <a:endParaRPr lang="en-US" sz="1400" b="1" dirty="0">
              <a:latin typeface="Calibri" pitchFamily="34" charset="0"/>
              <a:cs typeface="Calibri" pitchFamily="34" charset="0"/>
            </a:endParaRPr>
          </a:p>
        </p:txBody>
      </p:sp>
      <p:cxnSp>
        <p:nvCxnSpPr>
          <p:cNvPr id="8" name="Straight Arrow Connector 13"/>
          <p:cNvCxnSpPr>
            <a:cxnSpLocks noChangeShapeType="1"/>
          </p:cNvCxnSpPr>
          <p:nvPr/>
        </p:nvCxnSpPr>
        <p:spPr bwMode="auto">
          <a:xfrm rot="16200000" flipH="1">
            <a:off x="2607469" y="3101178"/>
            <a:ext cx="433388"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ounded Rectangle 14"/>
          <p:cNvSpPr>
            <a:spLocks noChangeArrowheads="1"/>
          </p:cNvSpPr>
          <p:nvPr/>
        </p:nvSpPr>
        <p:spPr bwMode="auto">
          <a:xfrm>
            <a:off x="4876800" y="1605558"/>
            <a:ext cx="1752600" cy="381000"/>
          </a:xfrm>
          <a:prstGeom prst="roundRect">
            <a:avLst>
              <a:gd name="adj" fmla="val 16667"/>
            </a:avLst>
          </a:prstGeom>
          <a:solidFill>
            <a:schemeClr val="accent1"/>
          </a:solidFill>
          <a:ln w="9525" algn="ctr">
            <a:solidFill>
              <a:schemeClr val="tx1"/>
            </a:solidFill>
            <a:round/>
            <a:headEnd/>
            <a:tailEnd/>
          </a:ln>
        </p:spPr>
        <p:txBody>
          <a:bodyPr wrap="none" anchor="ctr"/>
          <a:lstStyle/>
          <a:p>
            <a:r>
              <a:rPr lang="en-US" sz="1400" b="1" dirty="0" smtClean="0">
                <a:latin typeface="Calibri" pitchFamily="34" charset="0"/>
                <a:cs typeface="Calibri" pitchFamily="34" charset="0"/>
              </a:rPr>
              <a:t>Course Material</a:t>
            </a:r>
            <a:endParaRPr lang="en-US" sz="1400" b="1" dirty="0">
              <a:latin typeface="Calibri" pitchFamily="34" charset="0"/>
              <a:cs typeface="Calibri" pitchFamily="34" charset="0"/>
            </a:endParaRPr>
          </a:p>
        </p:txBody>
      </p:sp>
      <p:sp>
        <p:nvSpPr>
          <p:cNvPr id="10" name="Rounded Rectangle 14"/>
          <p:cNvSpPr>
            <a:spLocks noChangeArrowheads="1"/>
          </p:cNvSpPr>
          <p:nvPr/>
        </p:nvSpPr>
        <p:spPr bwMode="auto">
          <a:xfrm>
            <a:off x="1905001" y="3319460"/>
            <a:ext cx="1752600" cy="381000"/>
          </a:xfrm>
          <a:prstGeom prst="roundRect">
            <a:avLst>
              <a:gd name="adj" fmla="val 16667"/>
            </a:avLst>
          </a:prstGeom>
          <a:solidFill>
            <a:schemeClr val="accent1"/>
          </a:solidFill>
          <a:ln w="9525" algn="ctr">
            <a:solidFill>
              <a:schemeClr val="tx1"/>
            </a:solidFill>
            <a:round/>
            <a:headEnd/>
            <a:tailEnd/>
          </a:ln>
        </p:spPr>
        <p:txBody>
          <a:bodyPr wrap="none" anchor="ctr"/>
          <a:lstStyle/>
          <a:p>
            <a:r>
              <a:rPr lang="en-US" sz="1400" b="1" dirty="0" smtClean="0">
                <a:latin typeface="Calibri" pitchFamily="34" charset="0"/>
                <a:cs typeface="Calibri" pitchFamily="34" charset="0"/>
              </a:rPr>
              <a:t>Review Training Plan</a:t>
            </a:r>
            <a:endParaRPr lang="en-US" sz="1400" b="1" dirty="0">
              <a:latin typeface="Calibri" pitchFamily="34" charset="0"/>
              <a:cs typeface="Calibri" pitchFamily="34" charset="0"/>
            </a:endParaRPr>
          </a:p>
        </p:txBody>
      </p:sp>
      <p:sp>
        <p:nvSpPr>
          <p:cNvPr id="11" name="Rounded Rectangle 14"/>
          <p:cNvSpPr>
            <a:spLocks noChangeArrowheads="1"/>
          </p:cNvSpPr>
          <p:nvPr/>
        </p:nvSpPr>
        <p:spPr bwMode="auto">
          <a:xfrm>
            <a:off x="1904999" y="4176948"/>
            <a:ext cx="1752601" cy="585551"/>
          </a:xfrm>
          <a:prstGeom prst="roundRect">
            <a:avLst>
              <a:gd name="adj" fmla="val 16667"/>
            </a:avLst>
          </a:prstGeom>
          <a:solidFill>
            <a:schemeClr val="accent1"/>
          </a:solidFill>
          <a:ln w="9525" algn="ctr">
            <a:solidFill>
              <a:schemeClr val="tx1"/>
            </a:solidFill>
            <a:round/>
            <a:headEnd/>
            <a:tailEnd/>
          </a:ln>
        </p:spPr>
        <p:txBody>
          <a:bodyPr wrap="none" anchor="ctr"/>
          <a:lstStyle/>
          <a:p>
            <a:r>
              <a:rPr lang="en-US" sz="1400" b="1" dirty="0" smtClean="0">
                <a:latin typeface="Calibri" pitchFamily="34" charset="0"/>
                <a:cs typeface="Calibri" pitchFamily="34" charset="0"/>
              </a:rPr>
              <a:t>Identification of </a:t>
            </a:r>
          </a:p>
          <a:p>
            <a:r>
              <a:rPr lang="en-US" sz="1400" b="1" dirty="0" smtClean="0">
                <a:latin typeface="Calibri" pitchFamily="34" charset="0"/>
                <a:cs typeface="Calibri" pitchFamily="34" charset="0"/>
              </a:rPr>
              <a:t>Participant</a:t>
            </a:r>
            <a:endParaRPr lang="en-US" sz="1400" b="1" dirty="0">
              <a:latin typeface="Calibri" pitchFamily="34" charset="0"/>
              <a:cs typeface="Calibri" pitchFamily="34" charset="0"/>
            </a:endParaRPr>
          </a:p>
        </p:txBody>
      </p:sp>
      <p:sp>
        <p:nvSpPr>
          <p:cNvPr id="12" name="Rounded Rectangle 14"/>
          <p:cNvSpPr>
            <a:spLocks noChangeArrowheads="1"/>
          </p:cNvSpPr>
          <p:nvPr/>
        </p:nvSpPr>
        <p:spPr bwMode="auto">
          <a:xfrm>
            <a:off x="4876800" y="2496145"/>
            <a:ext cx="1752600" cy="389925"/>
          </a:xfrm>
          <a:prstGeom prst="roundRect">
            <a:avLst>
              <a:gd name="adj" fmla="val 16667"/>
            </a:avLst>
          </a:prstGeom>
          <a:solidFill>
            <a:schemeClr val="accent1"/>
          </a:solidFill>
          <a:ln w="9525" algn="ctr">
            <a:solidFill>
              <a:schemeClr val="tx1"/>
            </a:solidFill>
            <a:round/>
            <a:headEnd/>
            <a:tailEnd/>
          </a:ln>
        </p:spPr>
        <p:txBody>
          <a:bodyPr wrap="none" anchor="ctr"/>
          <a:lstStyle/>
          <a:p>
            <a:r>
              <a:rPr lang="en-US" sz="1400" b="1" dirty="0" smtClean="0">
                <a:latin typeface="Calibri" pitchFamily="34" charset="0"/>
                <a:cs typeface="Calibri" pitchFamily="34" charset="0"/>
              </a:rPr>
              <a:t>Training Events</a:t>
            </a:r>
            <a:endParaRPr lang="en-US" sz="1400" b="1" dirty="0">
              <a:latin typeface="Calibri" pitchFamily="34" charset="0"/>
              <a:cs typeface="Calibri" pitchFamily="34" charset="0"/>
            </a:endParaRPr>
          </a:p>
        </p:txBody>
      </p:sp>
      <p:sp>
        <p:nvSpPr>
          <p:cNvPr id="14" name="Rounded Rectangle 14"/>
          <p:cNvSpPr>
            <a:spLocks noChangeArrowheads="1"/>
          </p:cNvSpPr>
          <p:nvPr/>
        </p:nvSpPr>
        <p:spPr bwMode="auto">
          <a:xfrm>
            <a:off x="4876800" y="3319460"/>
            <a:ext cx="1752600" cy="528640"/>
          </a:xfrm>
          <a:prstGeom prst="roundRect">
            <a:avLst>
              <a:gd name="adj" fmla="val 16667"/>
            </a:avLst>
          </a:prstGeom>
          <a:solidFill>
            <a:schemeClr val="accent1"/>
          </a:solidFill>
          <a:ln w="9525" algn="ctr">
            <a:solidFill>
              <a:schemeClr val="tx1"/>
            </a:solidFill>
            <a:round/>
            <a:headEnd/>
            <a:tailEnd/>
          </a:ln>
        </p:spPr>
        <p:txBody>
          <a:bodyPr wrap="none" anchor="ctr"/>
          <a:lstStyle/>
          <a:p>
            <a:r>
              <a:rPr lang="en-US" sz="1400" b="1" dirty="0" smtClean="0">
                <a:latin typeface="Calibri" pitchFamily="34" charset="0"/>
                <a:cs typeface="Calibri" pitchFamily="34" charset="0"/>
              </a:rPr>
              <a:t>Feedback and </a:t>
            </a:r>
          </a:p>
          <a:p>
            <a:r>
              <a:rPr lang="en-US" sz="1400" b="1" dirty="0" smtClean="0">
                <a:latin typeface="Calibri" pitchFamily="34" charset="0"/>
                <a:cs typeface="Calibri" pitchFamily="34" charset="0"/>
              </a:rPr>
              <a:t>Evaluation</a:t>
            </a:r>
            <a:endParaRPr lang="en-US" sz="1400" b="1" dirty="0">
              <a:latin typeface="Calibri" pitchFamily="34" charset="0"/>
              <a:cs typeface="Calibri" pitchFamily="34" charset="0"/>
            </a:endParaRPr>
          </a:p>
        </p:txBody>
      </p:sp>
      <p:cxnSp>
        <p:nvCxnSpPr>
          <p:cNvPr id="15" name="Straight Arrow Connector 13"/>
          <p:cNvCxnSpPr>
            <a:cxnSpLocks noChangeShapeType="1"/>
          </p:cNvCxnSpPr>
          <p:nvPr/>
        </p:nvCxnSpPr>
        <p:spPr bwMode="auto">
          <a:xfrm rot="16200000" flipH="1">
            <a:off x="2588976" y="3936839"/>
            <a:ext cx="476727" cy="349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 name="Elbow Connector 2"/>
          <p:cNvCxnSpPr>
            <a:stCxn id="11" idx="3"/>
            <a:endCxn id="9" idx="1"/>
          </p:cNvCxnSpPr>
          <p:nvPr/>
        </p:nvCxnSpPr>
        <p:spPr bwMode="auto">
          <a:xfrm flipV="1">
            <a:off x="3657600" y="1796058"/>
            <a:ext cx="1219200" cy="2673666"/>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a:stCxn id="9" idx="2"/>
            <a:endCxn id="12" idx="0"/>
          </p:cNvCxnSpPr>
          <p:nvPr/>
        </p:nvCxnSpPr>
        <p:spPr bwMode="auto">
          <a:xfrm>
            <a:off x="5753100" y="1986558"/>
            <a:ext cx="0" cy="5095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stCxn id="12" idx="2"/>
            <a:endCxn id="14" idx="0"/>
          </p:cNvCxnSpPr>
          <p:nvPr/>
        </p:nvCxnSpPr>
        <p:spPr bwMode="auto">
          <a:xfrm>
            <a:off x="5753100" y="2886070"/>
            <a:ext cx="0" cy="433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Oval 19"/>
          <p:cNvSpPr/>
          <p:nvPr/>
        </p:nvSpPr>
        <p:spPr bwMode="auto">
          <a:xfrm>
            <a:off x="4876800" y="4126824"/>
            <a:ext cx="1752600" cy="48124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b="1" dirty="0" smtClean="0">
                <a:latin typeface="Calibri" pitchFamily="34" charset="0"/>
                <a:cs typeface="Calibri" pitchFamily="34" charset="0"/>
              </a:rPr>
              <a:t>Skill Database </a:t>
            </a:r>
          </a:p>
          <a:p>
            <a:r>
              <a:rPr lang="en-US" b="1" dirty="0" smtClean="0">
                <a:latin typeface="Calibri" pitchFamily="34" charset="0"/>
                <a:cs typeface="Calibri" pitchFamily="34" charset="0"/>
              </a:rPr>
              <a:t>Updated</a:t>
            </a:r>
            <a:endParaRPr lang="en-US" b="1" dirty="0">
              <a:latin typeface="Calibri" pitchFamily="34" charset="0"/>
              <a:cs typeface="Calibri" pitchFamily="34" charset="0"/>
            </a:endParaRPr>
          </a:p>
        </p:txBody>
      </p:sp>
      <p:cxnSp>
        <p:nvCxnSpPr>
          <p:cNvPr id="22" name="Straight Arrow Connector 21"/>
          <p:cNvCxnSpPr>
            <a:stCxn id="14" idx="2"/>
            <a:endCxn id="20" idx="0"/>
          </p:cNvCxnSpPr>
          <p:nvPr/>
        </p:nvCxnSpPr>
        <p:spPr bwMode="auto">
          <a:xfrm>
            <a:off x="5753100" y="3848100"/>
            <a:ext cx="0" cy="2787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92433501"/>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a:solidFill>
                  <a:schemeClr val="bg1"/>
                </a:solidFill>
              </a:rPr>
              <a:t>Training </a:t>
            </a:r>
            <a:r>
              <a:rPr lang="en-US" sz="3000" dirty="0" smtClean="0">
                <a:solidFill>
                  <a:schemeClr val="bg1"/>
                </a:solidFill>
              </a:rPr>
              <a:t>Process</a:t>
            </a:r>
            <a:endParaRPr lang="en-US" sz="3000" dirty="0">
              <a:solidFill>
                <a:srgbClr val="FFFFFF"/>
              </a:solidFill>
              <a:cs typeface="Arial" pitchFamily="34" charset="0"/>
            </a:endParaRPr>
          </a:p>
        </p:txBody>
      </p:sp>
      <p:sp>
        <p:nvSpPr>
          <p:cNvPr id="13" name="TextBox 12"/>
          <p:cNvSpPr txBox="1">
            <a:spLocks/>
          </p:cNvSpPr>
          <p:nvPr/>
        </p:nvSpPr>
        <p:spPr>
          <a:xfrm>
            <a:off x="152400" y="1129248"/>
            <a:ext cx="8915400" cy="4021870"/>
          </a:xfrm>
          <a:prstGeom prst="rect">
            <a:avLst/>
          </a:prstGeom>
          <a:noFill/>
        </p:spPr>
        <p:txBody>
          <a:bodyPr wrap="square" rtlCol="0">
            <a:spAutoFit/>
          </a:bodyPr>
          <a:lstStyle/>
          <a:p>
            <a:pPr algn="l">
              <a:lnSpc>
                <a:spcPct val="115000"/>
              </a:lnSpc>
              <a:spcBef>
                <a:spcPts val="0"/>
              </a:spcBef>
              <a:spcAft>
                <a:spcPts val="600"/>
              </a:spcAft>
              <a:tabLst>
                <a:tab pos="914400" algn="l"/>
              </a:tabLst>
            </a:pPr>
            <a:r>
              <a:rPr lang="en-US" sz="1900" b="1" dirty="0">
                <a:latin typeface="Calibri"/>
                <a:ea typeface="Calibri"/>
                <a:cs typeface="Times New Roman"/>
              </a:rPr>
              <a:t>Roles and Responsibilities</a:t>
            </a:r>
          </a:p>
          <a:p>
            <a:pPr marL="285750" indent="-285750" algn="l">
              <a:lnSpc>
                <a:spcPct val="115000"/>
              </a:lnSpc>
              <a:spcBef>
                <a:spcPts val="0"/>
              </a:spcBef>
              <a:spcAft>
                <a:spcPts val="600"/>
              </a:spcAft>
              <a:buFont typeface="Wingdings"/>
              <a:buChar char=""/>
              <a:tabLst>
                <a:tab pos="914400" algn="l"/>
              </a:tabLst>
            </a:pPr>
            <a:r>
              <a:rPr lang="en-US" sz="1900" b="1" dirty="0">
                <a:latin typeface="Calibri" pitchFamily="34" charset="0"/>
                <a:cs typeface="Calibri" pitchFamily="34" charset="0"/>
              </a:rPr>
              <a:t>Training Group</a:t>
            </a:r>
            <a:r>
              <a:rPr lang="en-US" sz="1900" b="1" dirty="0" smtClean="0">
                <a:latin typeface="Calibri"/>
                <a:ea typeface="Calibri"/>
                <a:cs typeface="Times New Roman"/>
              </a:rPr>
              <a:t> (TG)</a:t>
            </a:r>
            <a:endParaRPr lang="en-US" sz="1900" b="1" dirty="0">
              <a:latin typeface="Calibri"/>
              <a:ea typeface="Calibri"/>
              <a:cs typeface="Times New Roman"/>
            </a:endParaRPr>
          </a:p>
          <a:p>
            <a:pPr marL="742950" lvl="1" indent="-285750" algn="l">
              <a:lnSpc>
                <a:spcPct val="115000"/>
              </a:lnSpc>
              <a:spcBef>
                <a:spcPts val="0"/>
              </a:spcBef>
              <a:spcAft>
                <a:spcPts val="0"/>
              </a:spcAft>
              <a:buFont typeface="Wingdings" pitchFamily="2" charset="2"/>
              <a:buChar char="ü"/>
              <a:tabLst>
                <a:tab pos="1371600" algn="l"/>
              </a:tabLst>
            </a:pPr>
            <a:r>
              <a:rPr lang="en-US" sz="1900" dirty="0">
                <a:latin typeface="Calibri"/>
                <a:ea typeface="Calibri"/>
                <a:cs typeface="Times New Roman"/>
              </a:rPr>
              <a:t>Interface for training needs identification</a:t>
            </a:r>
          </a:p>
          <a:p>
            <a:pPr marL="742950" lvl="1" indent="-285750" algn="l">
              <a:lnSpc>
                <a:spcPct val="115000"/>
              </a:lnSpc>
              <a:spcBef>
                <a:spcPts val="0"/>
              </a:spcBef>
              <a:spcAft>
                <a:spcPts val="0"/>
              </a:spcAft>
              <a:buFont typeface="Wingdings" pitchFamily="2" charset="2"/>
              <a:buChar char="ü"/>
              <a:tabLst>
                <a:tab pos="1371600" algn="l"/>
              </a:tabLst>
            </a:pPr>
            <a:r>
              <a:rPr lang="en-US" sz="1900" dirty="0">
                <a:latin typeface="Calibri"/>
                <a:ea typeface="Calibri"/>
                <a:cs typeface="Times New Roman"/>
              </a:rPr>
              <a:t>Prepare Training Plan</a:t>
            </a:r>
          </a:p>
          <a:p>
            <a:pPr marL="742950" lvl="1" indent="-285750" algn="l">
              <a:lnSpc>
                <a:spcPct val="115000"/>
              </a:lnSpc>
              <a:spcBef>
                <a:spcPts val="0"/>
              </a:spcBef>
              <a:spcAft>
                <a:spcPts val="0"/>
              </a:spcAft>
              <a:buFont typeface="Wingdings" pitchFamily="2" charset="2"/>
              <a:buChar char="ü"/>
              <a:tabLst>
                <a:tab pos="1371600" algn="l"/>
              </a:tabLst>
            </a:pPr>
            <a:r>
              <a:rPr lang="en-US" sz="1900" dirty="0">
                <a:latin typeface="Calibri"/>
                <a:ea typeface="Calibri"/>
                <a:cs typeface="Times New Roman"/>
              </a:rPr>
              <a:t>Co-ordinate Review of Training Plan</a:t>
            </a:r>
          </a:p>
          <a:p>
            <a:pPr marL="742950" lvl="1" indent="-285750" algn="l">
              <a:lnSpc>
                <a:spcPct val="115000"/>
              </a:lnSpc>
              <a:spcBef>
                <a:spcPts val="0"/>
              </a:spcBef>
              <a:spcAft>
                <a:spcPts val="0"/>
              </a:spcAft>
              <a:buFont typeface="Wingdings" pitchFamily="2" charset="2"/>
              <a:buChar char="ü"/>
              <a:tabLst>
                <a:tab pos="1371600" algn="l"/>
              </a:tabLst>
            </a:pPr>
            <a:r>
              <a:rPr lang="en-US" sz="1900" dirty="0">
                <a:latin typeface="Calibri"/>
                <a:ea typeface="Calibri"/>
                <a:cs typeface="Times New Roman"/>
              </a:rPr>
              <a:t>Update Training Plan</a:t>
            </a:r>
          </a:p>
          <a:p>
            <a:pPr marL="285750" indent="-285750" algn="l">
              <a:lnSpc>
                <a:spcPct val="115000"/>
              </a:lnSpc>
              <a:spcBef>
                <a:spcPts val="0"/>
              </a:spcBef>
              <a:spcAft>
                <a:spcPts val="600"/>
              </a:spcAft>
              <a:buFont typeface="Wingdings"/>
              <a:buChar char=""/>
              <a:tabLst>
                <a:tab pos="914400" algn="l"/>
              </a:tabLst>
            </a:pPr>
            <a:r>
              <a:rPr lang="en-US" sz="1900" b="1" dirty="0">
                <a:latin typeface="Calibri" pitchFamily="34" charset="0"/>
                <a:cs typeface="Calibri" pitchFamily="34" charset="0"/>
              </a:rPr>
              <a:t>Vice </a:t>
            </a:r>
            <a:r>
              <a:rPr lang="en-US" sz="1900" b="1" dirty="0" smtClean="0">
                <a:latin typeface="Calibri" pitchFamily="34" charset="0"/>
                <a:cs typeface="Calibri" pitchFamily="34" charset="0"/>
              </a:rPr>
              <a:t>President (VP)</a:t>
            </a:r>
            <a:endParaRPr lang="en-US" sz="1900" b="1" dirty="0">
              <a:latin typeface="Calibri"/>
              <a:ea typeface="Calibri"/>
              <a:cs typeface="Times New Roman"/>
            </a:endParaRPr>
          </a:p>
          <a:p>
            <a:pPr marL="742950" lvl="1" indent="-285750" algn="l">
              <a:lnSpc>
                <a:spcPct val="115000"/>
              </a:lnSpc>
              <a:spcBef>
                <a:spcPts val="0"/>
              </a:spcBef>
              <a:spcAft>
                <a:spcPts val="0"/>
              </a:spcAft>
              <a:buFont typeface="Wingdings" pitchFamily="2" charset="2"/>
              <a:buChar char="ü"/>
              <a:tabLst>
                <a:tab pos="1371600" algn="l"/>
              </a:tabLst>
            </a:pPr>
            <a:r>
              <a:rPr lang="en-US" sz="1900" dirty="0">
                <a:latin typeface="Calibri"/>
                <a:ea typeface="Calibri"/>
                <a:cs typeface="Times New Roman"/>
              </a:rPr>
              <a:t>Approve Training Plan(s)</a:t>
            </a:r>
          </a:p>
          <a:p>
            <a:pPr marL="742950" lvl="1" indent="-285750" algn="l">
              <a:lnSpc>
                <a:spcPct val="115000"/>
              </a:lnSpc>
              <a:spcBef>
                <a:spcPts val="0"/>
              </a:spcBef>
              <a:spcAft>
                <a:spcPts val="0"/>
              </a:spcAft>
              <a:buFont typeface="Wingdings" pitchFamily="2" charset="2"/>
              <a:buChar char="ü"/>
              <a:tabLst>
                <a:tab pos="1371600" algn="l"/>
              </a:tabLst>
            </a:pPr>
            <a:r>
              <a:rPr lang="en-US" sz="1900" dirty="0">
                <a:latin typeface="Calibri"/>
                <a:ea typeface="Calibri"/>
                <a:cs typeface="Times New Roman"/>
              </a:rPr>
              <a:t>Review training activity periodically (at least monthly)</a:t>
            </a:r>
          </a:p>
          <a:p>
            <a:pPr marL="742950" lvl="1" indent="-285750" algn="l">
              <a:lnSpc>
                <a:spcPct val="115000"/>
              </a:lnSpc>
              <a:spcBef>
                <a:spcPts val="0"/>
              </a:spcBef>
              <a:spcAft>
                <a:spcPts val="0"/>
              </a:spcAft>
              <a:buFont typeface="Wingdings" pitchFamily="2" charset="2"/>
              <a:buChar char="ü"/>
              <a:tabLst>
                <a:tab pos="1371600" algn="l"/>
              </a:tabLst>
            </a:pPr>
            <a:r>
              <a:rPr lang="en-US" sz="1900" dirty="0">
                <a:latin typeface="Calibri"/>
                <a:ea typeface="Calibri"/>
                <a:cs typeface="Times New Roman"/>
              </a:rPr>
              <a:t>Approve nomination of guest participants from other group companies, external organizations or institutions</a:t>
            </a:r>
            <a:r>
              <a:rPr lang="en-US" sz="1900" dirty="0" smtClean="0">
                <a:latin typeface="Calibri"/>
                <a:ea typeface="Calibri"/>
                <a:cs typeface="Times New Roman"/>
              </a:rPr>
              <a:t>.</a:t>
            </a:r>
            <a:endParaRPr lang="en-US" sz="1900" dirty="0">
              <a:latin typeface="Calibri"/>
              <a:ea typeface="Calibri"/>
              <a:cs typeface="Times New Roman"/>
            </a:endParaRPr>
          </a:p>
        </p:txBody>
      </p:sp>
    </p:spTree>
    <p:extLst>
      <p:ext uri="{BB962C8B-B14F-4D97-AF65-F5344CB8AC3E}">
        <p14:creationId xmlns:p14="http://schemas.microsoft.com/office/powerpoint/2010/main" val="21450561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a:solidFill>
                  <a:schemeClr val="bg1"/>
                </a:solidFill>
              </a:rPr>
              <a:t>Training Process</a:t>
            </a:r>
            <a:endParaRPr lang="en-US" sz="3000" dirty="0">
              <a:solidFill>
                <a:srgbClr val="FFFFFF"/>
              </a:solidFill>
              <a:cs typeface="Arial" pitchFamily="34" charset="0"/>
            </a:endParaRPr>
          </a:p>
        </p:txBody>
      </p:sp>
      <p:sp>
        <p:nvSpPr>
          <p:cNvPr id="13" name="TextBox 12"/>
          <p:cNvSpPr txBox="1">
            <a:spLocks/>
          </p:cNvSpPr>
          <p:nvPr/>
        </p:nvSpPr>
        <p:spPr>
          <a:xfrm>
            <a:off x="152400" y="1181100"/>
            <a:ext cx="8915400" cy="4013535"/>
          </a:xfrm>
          <a:prstGeom prst="rect">
            <a:avLst/>
          </a:prstGeom>
          <a:noFill/>
        </p:spPr>
        <p:txBody>
          <a:bodyPr wrap="square" rtlCol="0">
            <a:spAutoFit/>
          </a:bodyPr>
          <a:lstStyle/>
          <a:p>
            <a:pPr marL="0" lvl="1" algn="l">
              <a:lnSpc>
                <a:spcPct val="115000"/>
              </a:lnSpc>
              <a:spcBef>
                <a:spcPts val="0"/>
              </a:spcBef>
              <a:spcAft>
                <a:spcPts val="600"/>
              </a:spcAft>
              <a:buSzPct val="100000"/>
              <a:tabLst>
                <a:tab pos="914400" algn="l"/>
              </a:tabLst>
            </a:pPr>
            <a:r>
              <a:rPr lang="en-US" sz="1900" b="1" dirty="0">
                <a:latin typeface="Calibri"/>
                <a:ea typeface="Calibri"/>
                <a:cs typeface="Times New Roman"/>
              </a:rPr>
              <a:t>Training Steering Committee ( TSC )</a:t>
            </a:r>
          </a:p>
          <a:p>
            <a:pPr marL="313182" lvl="1" indent="-285750" algn="l">
              <a:lnSpc>
                <a:spcPct val="110000"/>
              </a:lnSpc>
              <a:spcBef>
                <a:spcPts val="600"/>
              </a:spcBef>
              <a:buSzPct val="80000"/>
              <a:buFont typeface="Wingdings" pitchFamily="2" charset="2"/>
              <a:buChar char="Ø"/>
            </a:pPr>
            <a:r>
              <a:rPr lang="en-US" sz="1900" dirty="0" err="1" smtClean="0">
                <a:solidFill>
                  <a:schemeClr val="tx2">
                    <a:shade val="30000"/>
                    <a:satMod val="150000"/>
                  </a:schemeClr>
                </a:solidFill>
                <a:latin typeface="Calibri" pitchFamily="34" charset="0"/>
                <a:cs typeface="Calibri" pitchFamily="34" charset="0"/>
              </a:rPr>
              <a:t>TatvaSoft</a:t>
            </a:r>
            <a:r>
              <a:rPr lang="en-US" sz="1900" dirty="0" smtClean="0">
                <a:solidFill>
                  <a:schemeClr val="tx2">
                    <a:shade val="30000"/>
                    <a:satMod val="150000"/>
                  </a:schemeClr>
                </a:solidFill>
                <a:latin typeface="Calibri" pitchFamily="34" charset="0"/>
                <a:cs typeface="Calibri" pitchFamily="34" charset="0"/>
              </a:rPr>
              <a:t> has formed a senior level body called the “Training Steering Committee” to provide direction to training activities at a strategic level, review the effectiveness of  TG programs and their implementation at </a:t>
            </a:r>
            <a:r>
              <a:rPr lang="en-US" sz="1900" dirty="0" err="1" smtClean="0">
                <a:solidFill>
                  <a:schemeClr val="tx2">
                    <a:shade val="30000"/>
                    <a:satMod val="150000"/>
                  </a:schemeClr>
                </a:solidFill>
                <a:latin typeface="Calibri" pitchFamily="34" charset="0"/>
                <a:cs typeface="Calibri" pitchFamily="34" charset="0"/>
              </a:rPr>
              <a:t>TatvaSoft</a:t>
            </a:r>
            <a:r>
              <a:rPr lang="en-US" sz="1900" dirty="0" smtClean="0">
                <a:solidFill>
                  <a:schemeClr val="tx2">
                    <a:shade val="30000"/>
                    <a:satMod val="150000"/>
                  </a:schemeClr>
                </a:solidFill>
                <a:latin typeface="Calibri" pitchFamily="34" charset="0"/>
                <a:cs typeface="Calibri" pitchFamily="34" charset="0"/>
              </a:rPr>
              <a:t>. </a:t>
            </a:r>
          </a:p>
          <a:p>
            <a:pPr marL="313182" lvl="1" indent="-285750" algn="l">
              <a:lnSpc>
                <a:spcPct val="110000"/>
              </a:lnSpc>
              <a:spcBef>
                <a:spcPts val="600"/>
              </a:spcBef>
              <a:buSzPct val="80000"/>
              <a:buFont typeface="Wingdings" pitchFamily="2" charset="2"/>
              <a:buChar char="Ø"/>
            </a:pPr>
            <a:r>
              <a:rPr lang="en-US" sz="1900" dirty="0" smtClean="0">
                <a:solidFill>
                  <a:schemeClr val="tx2">
                    <a:shade val="30000"/>
                    <a:satMod val="150000"/>
                  </a:schemeClr>
                </a:solidFill>
                <a:latin typeface="Calibri" pitchFamily="34" charset="0"/>
                <a:cs typeface="Calibri" pitchFamily="34" charset="0"/>
              </a:rPr>
              <a:t>The CEO nominates the members of the Training Steering Committee. </a:t>
            </a:r>
          </a:p>
          <a:p>
            <a:pPr marL="313182" lvl="1" indent="-285750" algn="l">
              <a:lnSpc>
                <a:spcPct val="110000"/>
              </a:lnSpc>
              <a:spcBef>
                <a:spcPts val="600"/>
              </a:spcBef>
              <a:buSzPct val="80000"/>
              <a:buFont typeface="Wingdings" pitchFamily="2" charset="2"/>
              <a:buChar char="Ø"/>
            </a:pPr>
            <a:r>
              <a:rPr lang="en-GB" sz="1900" dirty="0" smtClean="0">
                <a:solidFill>
                  <a:schemeClr val="tx2">
                    <a:shade val="30000"/>
                    <a:satMod val="150000"/>
                  </a:schemeClr>
                </a:solidFill>
                <a:latin typeface="Calibri" pitchFamily="34" charset="0"/>
                <a:cs typeface="Calibri" pitchFamily="34" charset="0"/>
              </a:rPr>
              <a:t>The CEO chairs all the TSC review meetings. In circumstances, where the CEO is unable to do so, the CEO nominates a member of the senior management team to chair the review meetings.</a:t>
            </a:r>
          </a:p>
          <a:p>
            <a:pPr marL="313182" lvl="1" indent="-285750" algn="l">
              <a:lnSpc>
                <a:spcPct val="110000"/>
              </a:lnSpc>
              <a:spcBef>
                <a:spcPts val="600"/>
              </a:spcBef>
              <a:buSzPct val="80000"/>
              <a:buFont typeface="Wingdings" pitchFamily="2" charset="2"/>
              <a:buChar char="Ø"/>
            </a:pPr>
            <a:r>
              <a:rPr lang="en-US" sz="1900" dirty="0" smtClean="0">
                <a:solidFill>
                  <a:schemeClr val="tx2">
                    <a:shade val="30000"/>
                    <a:satMod val="150000"/>
                  </a:schemeClr>
                </a:solidFill>
                <a:latin typeface="Calibri" pitchFamily="34" charset="0"/>
                <a:cs typeface="Calibri" pitchFamily="34" charset="0"/>
              </a:rPr>
              <a:t>TSC will set the goals for minimum training to be imparted to employees. This goal will be regularly monitored. They will also set up other metrics goals for training. Records of all TSC meetings are maintained by the TG</a:t>
            </a:r>
            <a:endParaRPr lang="en-US" sz="19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258963208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a:solidFill>
                  <a:schemeClr val="bg1"/>
                </a:solidFill>
              </a:rPr>
              <a:t>Training </a:t>
            </a:r>
            <a:r>
              <a:rPr lang="en-US" sz="3000" dirty="0" smtClean="0">
                <a:solidFill>
                  <a:schemeClr val="bg1"/>
                </a:solidFill>
              </a:rPr>
              <a:t>Process</a:t>
            </a:r>
            <a:endParaRPr lang="en-US" sz="3000" dirty="0">
              <a:solidFill>
                <a:srgbClr val="FFFFFF"/>
              </a:solidFill>
              <a:cs typeface="Arial" pitchFamily="34" charset="0"/>
            </a:endParaRPr>
          </a:p>
        </p:txBody>
      </p:sp>
      <p:sp>
        <p:nvSpPr>
          <p:cNvPr id="13" name="TextBox 12"/>
          <p:cNvSpPr txBox="1">
            <a:spLocks/>
          </p:cNvSpPr>
          <p:nvPr/>
        </p:nvSpPr>
        <p:spPr>
          <a:xfrm>
            <a:off x="152400" y="1181100"/>
            <a:ext cx="8915400" cy="4121256"/>
          </a:xfrm>
          <a:prstGeom prst="rect">
            <a:avLst/>
          </a:prstGeom>
          <a:noFill/>
        </p:spPr>
        <p:txBody>
          <a:bodyPr wrap="square" rtlCol="0">
            <a:spAutoFit/>
          </a:bodyPr>
          <a:lstStyle/>
          <a:p>
            <a:pPr marL="27432" lvl="1" algn="l">
              <a:lnSpc>
                <a:spcPct val="110000"/>
              </a:lnSpc>
              <a:spcBef>
                <a:spcPts val="600"/>
              </a:spcBef>
              <a:buSzPct val="80000"/>
            </a:pPr>
            <a:r>
              <a:rPr lang="en-US" sz="1800" b="1" dirty="0">
                <a:solidFill>
                  <a:schemeClr val="tx2">
                    <a:shade val="30000"/>
                    <a:satMod val="150000"/>
                  </a:schemeClr>
                </a:solidFill>
                <a:latin typeface="Calibri" pitchFamily="34" charset="0"/>
                <a:cs typeface="Calibri" pitchFamily="34" charset="0"/>
              </a:rPr>
              <a:t>Management Reviews</a:t>
            </a:r>
          </a:p>
          <a:p>
            <a:pPr marL="27432" lvl="1" algn="l">
              <a:lnSpc>
                <a:spcPct val="110000"/>
              </a:lnSpc>
              <a:spcBef>
                <a:spcPts val="600"/>
              </a:spcBef>
              <a:buSzPct val="80000"/>
            </a:pPr>
            <a:r>
              <a:rPr lang="en-US" sz="1800" dirty="0" smtClean="0">
                <a:solidFill>
                  <a:schemeClr val="tx2">
                    <a:shade val="30000"/>
                    <a:satMod val="150000"/>
                  </a:schemeClr>
                </a:solidFill>
                <a:latin typeface="Calibri" pitchFamily="34" charset="0"/>
                <a:cs typeface="Calibri" pitchFamily="34" charset="0"/>
              </a:rPr>
              <a:t>TSC will do management reviews in review meetings.</a:t>
            </a:r>
          </a:p>
          <a:p>
            <a:pPr marL="27432" lvl="1" algn="l">
              <a:lnSpc>
                <a:spcPct val="110000"/>
              </a:lnSpc>
              <a:spcBef>
                <a:spcPts val="600"/>
              </a:spcBef>
              <a:buSzPct val="80000"/>
            </a:pPr>
            <a:r>
              <a:rPr lang="en-US" sz="1800" dirty="0" smtClean="0">
                <a:solidFill>
                  <a:schemeClr val="tx2">
                    <a:shade val="30000"/>
                    <a:satMod val="150000"/>
                  </a:schemeClr>
                </a:solidFill>
                <a:latin typeface="Calibri" pitchFamily="34" charset="0"/>
                <a:cs typeface="Calibri" pitchFamily="34" charset="0"/>
              </a:rPr>
              <a:t>Management </a:t>
            </a:r>
            <a:r>
              <a:rPr lang="en-US" sz="1800" dirty="0">
                <a:solidFill>
                  <a:schemeClr val="tx2">
                    <a:shade val="30000"/>
                    <a:satMod val="150000"/>
                  </a:schemeClr>
                </a:solidFill>
                <a:latin typeface="Calibri" pitchFamily="34" charset="0"/>
                <a:cs typeface="Calibri" pitchFamily="34" charset="0"/>
              </a:rPr>
              <a:t>reviews include:</a:t>
            </a:r>
          </a:p>
          <a:p>
            <a:pPr marL="770382" lvl="2" indent="-285750" algn="l">
              <a:lnSpc>
                <a:spcPct val="110000"/>
              </a:lnSpc>
              <a:spcBef>
                <a:spcPts val="600"/>
              </a:spcBef>
              <a:buSzPct val="100000"/>
              <a:buFont typeface="Wingdings" pitchFamily="2" charset="2"/>
              <a:buChar char="ü"/>
            </a:pPr>
            <a:r>
              <a:rPr lang="en-US" sz="1800" dirty="0">
                <a:solidFill>
                  <a:schemeClr val="tx2">
                    <a:shade val="30000"/>
                    <a:satMod val="150000"/>
                  </a:schemeClr>
                </a:solidFill>
                <a:latin typeface="Calibri" pitchFamily="34" charset="0"/>
                <a:cs typeface="Calibri" pitchFamily="34" charset="0"/>
              </a:rPr>
              <a:t> Gap Analysis of the skill and proficiency levels</a:t>
            </a:r>
          </a:p>
          <a:p>
            <a:pPr marL="770382" lvl="2" indent="-285750" algn="l">
              <a:lnSpc>
                <a:spcPct val="110000"/>
              </a:lnSpc>
              <a:spcBef>
                <a:spcPts val="600"/>
              </a:spcBef>
              <a:buSzPct val="100000"/>
              <a:buFont typeface="Wingdings" pitchFamily="2" charset="2"/>
              <a:buChar char="ü"/>
            </a:pPr>
            <a:r>
              <a:rPr lang="en-US" sz="1800" dirty="0">
                <a:solidFill>
                  <a:schemeClr val="tx2">
                    <a:shade val="30000"/>
                    <a:satMod val="150000"/>
                  </a:schemeClr>
                </a:solidFill>
                <a:latin typeface="Calibri" pitchFamily="34" charset="0"/>
                <a:cs typeface="Calibri" pitchFamily="34" charset="0"/>
              </a:rPr>
              <a:t> </a:t>
            </a:r>
            <a:r>
              <a:rPr lang="en-GB" sz="1800" dirty="0" smtClean="0">
                <a:solidFill>
                  <a:schemeClr val="tx2">
                    <a:shade val="30000"/>
                    <a:satMod val="150000"/>
                  </a:schemeClr>
                </a:solidFill>
                <a:latin typeface="Calibri" pitchFamily="34" charset="0"/>
                <a:cs typeface="Calibri" pitchFamily="34" charset="0"/>
              </a:rPr>
              <a:t>Thrust </a:t>
            </a:r>
            <a:r>
              <a:rPr lang="en-GB" sz="1800" dirty="0">
                <a:solidFill>
                  <a:schemeClr val="tx2">
                    <a:shade val="30000"/>
                    <a:satMod val="150000"/>
                  </a:schemeClr>
                </a:solidFill>
                <a:latin typeface="Calibri" pitchFamily="34" charset="0"/>
                <a:cs typeface="Calibri" pitchFamily="34" charset="0"/>
              </a:rPr>
              <a:t>areas for training based on the strategies, values and vision of the organization</a:t>
            </a:r>
            <a:endParaRPr lang="en-US" sz="1800" dirty="0">
              <a:solidFill>
                <a:schemeClr val="tx2">
                  <a:shade val="30000"/>
                  <a:satMod val="150000"/>
                </a:schemeClr>
              </a:solidFill>
              <a:latin typeface="Calibri" pitchFamily="34" charset="0"/>
              <a:cs typeface="Calibri" pitchFamily="34" charset="0"/>
            </a:endParaRPr>
          </a:p>
          <a:p>
            <a:pPr marL="770382" lvl="2" indent="-285750" algn="l">
              <a:lnSpc>
                <a:spcPct val="110000"/>
              </a:lnSpc>
              <a:spcBef>
                <a:spcPts val="600"/>
              </a:spcBef>
              <a:buSzPct val="100000"/>
              <a:buFont typeface="Wingdings" pitchFamily="2" charset="2"/>
              <a:buChar char="ü"/>
            </a:pPr>
            <a:r>
              <a:rPr lang="en-US" sz="1800" dirty="0">
                <a:solidFill>
                  <a:schemeClr val="tx2">
                    <a:shade val="30000"/>
                    <a:satMod val="150000"/>
                  </a:schemeClr>
                </a:solidFill>
                <a:latin typeface="Calibri" pitchFamily="34" charset="0"/>
                <a:cs typeface="Calibri" pitchFamily="34" charset="0"/>
              </a:rPr>
              <a:t> </a:t>
            </a:r>
            <a:r>
              <a:rPr lang="en-GB" sz="1800" dirty="0">
                <a:solidFill>
                  <a:schemeClr val="tx2">
                    <a:shade val="30000"/>
                    <a:satMod val="150000"/>
                  </a:schemeClr>
                </a:solidFill>
                <a:latin typeface="Calibri" pitchFamily="34" charset="0"/>
                <a:cs typeface="Calibri" pitchFamily="34" charset="0"/>
              </a:rPr>
              <a:t>Review of effective deployment of Training plans and progress</a:t>
            </a:r>
            <a:endParaRPr lang="en-US" sz="1800" dirty="0">
              <a:solidFill>
                <a:schemeClr val="tx2">
                  <a:shade val="30000"/>
                  <a:satMod val="150000"/>
                </a:schemeClr>
              </a:solidFill>
              <a:latin typeface="Calibri" pitchFamily="34" charset="0"/>
              <a:cs typeface="Calibri" pitchFamily="34" charset="0"/>
            </a:endParaRPr>
          </a:p>
          <a:p>
            <a:pPr marL="770382" lvl="2" indent="-285750" algn="l">
              <a:lnSpc>
                <a:spcPct val="110000"/>
              </a:lnSpc>
              <a:spcBef>
                <a:spcPts val="600"/>
              </a:spcBef>
              <a:buSzPct val="100000"/>
              <a:buFont typeface="Wingdings" pitchFamily="2" charset="2"/>
              <a:buChar char="ü"/>
            </a:pPr>
            <a:r>
              <a:rPr lang="en-US" sz="1800" dirty="0">
                <a:solidFill>
                  <a:schemeClr val="tx2">
                    <a:shade val="30000"/>
                    <a:satMod val="150000"/>
                  </a:schemeClr>
                </a:solidFill>
                <a:latin typeface="Calibri" pitchFamily="34" charset="0"/>
                <a:cs typeface="Calibri" pitchFamily="34" charset="0"/>
              </a:rPr>
              <a:t> Review of Training program improvement opportunities</a:t>
            </a:r>
          </a:p>
          <a:p>
            <a:pPr marL="770382" lvl="2" indent="-285750" algn="l">
              <a:lnSpc>
                <a:spcPct val="110000"/>
              </a:lnSpc>
              <a:spcBef>
                <a:spcPts val="600"/>
              </a:spcBef>
              <a:buSzPct val="100000"/>
              <a:buFont typeface="Wingdings" pitchFamily="2" charset="2"/>
              <a:buChar char="ü"/>
            </a:pPr>
            <a:r>
              <a:rPr lang="en-US" sz="1800" dirty="0">
                <a:solidFill>
                  <a:schemeClr val="tx2">
                    <a:shade val="30000"/>
                    <a:satMod val="150000"/>
                  </a:schemeClr>
                </a:solidFill>
                <a:latin typeface="Calibri" pitchFamily="34" charset="0"/>
                <a:cs typeface="Calibri" pitchFamily="34" charset="0"/>
              </a:rPr>
              <a:t> Review of feedback on TG programs, including analysis of metrics data</a:t>
            </a:r>
          </a:p>
          <a:p>
            <a:pPr marL="770382" lvl="2" indent="-285750" algn="l">
              <a:lnSpc>
                <a:spcPct val="110000"/>
              </a:lnSpc>
              <a:spcBef>
                <a:spcPts val="600"/>
              </a:spcBef>
              <a:buSzPct val="100000"/>
              <a:buFont typeface="Wingdings" pitchFamily="2" charset="2"/>
              <a:buChar char="ü"/>
            </a:pPr>
            <a:r>
              <a:rPr lang="en-US" sz="1800" dirty="0">
                <a:solidFill>
                  <a:schemeClr val="tx2">
                    <a:shade val="30000"/>
                    <a:satMod val="150000"/>
                  </a:schemeClr>
                </a:solidFill>
                <a:latin typeface="Calibri" pitchFamily="34" charset="0"/>
                <a:cs typeface="Calibri" pitchFamily="34" charset="0"/>
              </a:rPr>
              <a:t> </a:t>
            </a:r>
            <a:r>
              <a:rPr lang="en-US" sz="1800" dirty="0" smtClean="0">
                <a:solidFill>
                  <a:schemeClr val="tx2">
                    <a:shade val="30000"/>
                    <a:satMod val="150000"/>
                  </a:schemeClr>
                </a:solidFill>
                <a:latin typeface="Calibri" pitchFamily="34" charset="0"/>
                <a:cs typeface="Calibri" pitchFamily="34" charset="0"/>
              </a:rPr>
              <a:t>Any </a:t>
            </a:r>
            <a:r>
              <a:rPr lang="en-US" sz="1800" dirty="0">
                <a:solidFill>
                  <a:schemeClr val="tx2">
                    <a:shade val="30000"/>
                    <a:satMod val="150000"/>
                  </a:schemeClr>
                </a:solidFill>
                <a:latin typeface="Calibri" pitchFamily="34" charset="0"/>
                <a:cs typeface="Calibri" pitchFamily="34" charset="0"/>
              </a:rPr>
              <a:t>unresolved issues escalated to it</a:t>
            </a:r>
          </a:p>
          <a:p>
            <a:pPr marL="770382" lvl="2" indent="-285750" algn="l">
              <a:lnSpc>
                <a:spcPct val="110000"/>
              </a:lnSpc>
              <a:spcBef>
                <a:spcPts val="600"/>
              </a:spcBef>
              <a:buSzPct val="100000"/>
              <a:buFont typeface="Wingdings" pitchFamily="2" charset="2"/>
              <a:buChar char="ü"/>
            </a:pPr>
            <a:r>
              <a:rPr lang="en-US" sz="1800" dirty="0">
                <a:solidFill>
                  <a:schemeClr val="tx2">
                    <a:shade val="30000"/>
                    <a:satMod val="150000"/>
                  </a:schemeClr>
                </a:solidFill>
                <a:latin typeface="Calibri" pitchFamily="34" charset="0"/>
                <a:cs typeface="Calibri" pitchFamily="34" charset="0"/>
              </a:rPr>
              <a:t> </a:t>
            </a:r>
            <a:r>
              <a:rPr lang="en-US" sz="1800" dirty="0" smtClean="0">
                <a:solidFill>
                  <a:schemeClr val="tx2">
                    <a:shade val="30000"/>
                    <a:satMod val="150000"/>
                  </a:schemeClr>
                </a:solidFill>
                <a:latin typeface="Calibri" pitchFamily="34" charset="0"/>
                <a:cs typeface="Calibri" pitchFamily="34" charset="0"/>
              </a:rPr>
              <a:t>Preventive </a:t>
            </a:r>
            <a:r>
              <a:rPr lang="en-US" sz="1800" dirty="0">
                <a:solidFill>
                  <a:schemeClr val="tx2">
                    <a:shade val="30000"/>
                    <a:satMod val="150000"/>
                  </a:schemeClr>
                </a:solidFill>
                <a:latin typeface="Calibri" pitchFamily="34" charset="0"/>
                <a:cs typeface="Calibri" pitchFamily="34" charset="0"/>
              </a:rPr>
              <a:t>and corrective action</a:t>
            </a:r>
          </a:p>
        </p:txBody>
      </p:sp>
    </p:spTree>
    <p:extLst>
      <p:ext uri="{BB962C8B-B14F-4D97-AF65-F5344CB8AC3E}">
        <p14:creationId xmlns:p14="http://schemas.microsoft.com/office/powerpoint/2010/main" val="106718558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127000"/>
            <a:ext cx="8229600" cy="952500"/>
          </a:xfrm>
        </p:spPr>
        <p:txBody>
          <a:bodyPr/>
          <a:lstStyle/>
          <a:p>
            <a:pPr algn="l" eaLnBrk="1" hangingPunct="1">
              <a:defRPr/>
            </a:pPr>
            <a:r>
              <a:rPr lang="en-US" sz="3000" dirty="0" smtClean="0">
                <a:solidFill>
                  <a:schemeClr val="bg1"/>
                </a:solidFill>
              </a:rPr>
              <a:t>Training Process</a:t>
            </a:r>
            <a:endParaRPr lang="en-US" sz="3000" dirty="0">
              <a:solidFill>
                <a:srgbClr val="FFFFFF"/>
              </a:solidFill>
              <a:cs typeface="Arial" pitchFamily="34" charset="0"/>
            </a:endParaRPr>
          </a:p>
        </p:txBody>
      </p:sp>
      <p:sp>
        <p:nvSpPr>
          <p:cNvPr id="13" name="TextBox 12"/>
          <p:cNvSpPr txBox="1">
            <a:spLocks/>
          </p:cNvSpPr>
          <p:nvPr/>
        </p:nvSpPr>
        <p:spPr>
          <a:xfrm>
            <a:off x="152400" y="1104900"/>
            <a:ext cx="8915400" cy="4284250"/>
          </a:xfrm>
          <a:prstGeom prst="rect">
            <a:avLst/>
          </a:prstGeom>
          <a:noFill/>
        </p:spPr>
        <p:txBody>
          <a:bodyPr wrap="square" rtlCol="0">
            <a:spAutoFit/>
          </a:bodyPr>
          <a:lstStyle/>
          <a:p>
            <a:pPr algn="l"/>
            <a:r>
              <a:rPr lang="en-GB" sz="2000" b="1" dirty="0" smtClean="0">
                <a:latin typeface="Calibri" pitchFamily="34" charset="0"/>
                <a:cs typeface="Calibri" pitchFamily="34" charset="0"/>
              </a:rPr>
              <a:t>Tasks </a:t>
            </a:r>
          </a:p>
          <a:p>
            <a:pPr marL="342900" indent="-342900" algn="l">
              <a:buFont typeface="Wingdings" pitchFamily="2" charset="2"/>
              <a:buChar char="Ø"/>
            </a:pPr>
            <a:r>
              <a:rPr lang="en-GB" sz="2000" dirty="0" smtClean="0">
                <a:latin typeface="Calibri" pitchFamily="34" charset="0"/>
                <a:cs typeface="Calibri" pitchFamily="34" charset="0"/>
              </a:rPr>
              <a:t>Identification of Training needs</a:t>
            </a:r>
          </a:p>
          <a:p>
            <a:pPr algn="l"/>
            <a:endParaRPr lang="en-GB" sz="1800" b="1" dirty="0" smtClean="0">
              <a:latin typeface="Calibri" pitchFamily="34" charset="0"/>
              <a:cs typeface="Calibri" pitchFamily="34" charset="0"/>
            </a:endParaRPr>
          </a:p>
          <a:p>
            <a:pPr marL="285750" indent="-285750" algn="l">
              <a:buFont typeface="Wingdings" pitchFamily="2" charset="2"/>
              <a:buChar char="ü"/>
            </a:pPr>
            <a:r>
              <a:rPr lang="en-US" sz="1600" dirty="0" smtClean="0">
                <a:latin typeface="Calibri" pitchFamily="34" charset="0"/>
                <a:cs typeface="Calibri" pitchFamily="34" charset="0"/>
              </a:rPr>
              <a:t>TG </a:t>
            </a:r>
            <a:r>
              <a:rPr lang="en-US" sz="1600" dirty="0">
                <a:solidFill>
                  <a:schemeClr val="tx2">
                    <a:shade val="30000"/>
                    <a:satMod val="150000"/>
                  </a:schemeClr>
                </a:solidFill>
                <a:latin typeface="Calibri" pitchFamily="34" charset="0"/>
                <a:cs typeface="Calibri" pitchFamily="34" charset="0"/>
              </a:rPr>
              <a:t>identifies</a:t>
            </a:r>
            <a:r>
              <a:rPr lang="en-US" sz="1600" dirty="0">
                <a:latin typeface="Calibri" pitchFamily="34" charset="0"/>
                <a:cs typeface="Calibri" pitchFamily="34" charset="0"/>
              </a:rPr>
              <a:t> Training needs based on:</a:t>
            </a:r>
            <a:r>
              <a:rPr lang="en-US" sz="1600" dirty="0" smtClean="0">
                <a:solidFill>
                  <a:schemeClr val="tx2">
                    <a:shade val="30000"/>
                    <a:satMod val="150000"/>
                  </a:schemeClr>
                </a:solidFill>
                <a:latin typeface="Calibri" pitchFamily="34" charset="0"/>
                <a:cs typeface="Calibri" pitchFamily="34" charset="0"/>
              </a:rPr>
              <a:t> </a:t>
            </a:r>
          </a:p>
          <a:p>
            <a:pPr marL="770382" lvl="2" indent="-285750" algn="l">
              <a:lnSpc>
                <a:spcPct val="110000"/>
              </a:lnSpc>
              <a:spcBef>
                <a:spcPts val="600"/>
              </a:spcBef>
              <a:buSzPct val="80000"/>
              <a:buFont typeface="Wingdings" pitchFamily="2" charset="2"/>
              <a:buChar char="§"/>
            </a:pPr>
            <a:r>
              <a:rPr lang="en-US" sz="1600" dirty="0" smtClean="0">
                <a:solidFill>
                  <a:schemeClr val="tx2">
                    <a:shade val="30000"/>
                    <a:satMod val="150000"/>
                  </a:schemeClr>
                </a:solidFill>
                <a:latin typeface="Calibri" pitchFamily="34" charset="0"/>
                <a:cs typeface="Calibri" pitchFamily="34" charset="0"/>
              </a:rPr>
              <a:t> Request </a:t>
            </a:r>
            <a:r>
              <a:rPr lang="en-US" sz="1600" dirty="0">
                <a:solidFill>
                  <a:schemeClr val="tx2">
                    <a:shade val="30000"/>
                    <a:satMod val="150000"/>
                  </a:schemeClr>
                </a:solidFill>
                <a:latin typeface="Calibri" pitchFamily="34" charset="0"/>
                <a:cs typeface="Calibri" pitchFamily="34" charset="0"/>
              </a:rPr>
              <a:t>from all Head of departments/functions, PMs, PLs</a:t>
            </a:r>
          </a:p>
          <a:p>
            <a:pPr marL="770382" lvl="2" indent="-285750" algn="l">
              <a:lnSpc>
                <a:spcPct val="110000"/>
              </a:lnSpc>
              <a:spcBef>
                <a:spcPts val="600"/>
              </a:spcBef>
              <a:buSzPct val="80000"/>
              <a:buFont typeface="Wingdings" pitchFamily="2" charset="2"/>
              <a:buChar char="§"/>
            </a:pPr>
            <a:r>
              <a:rPr lang="en-US" sz="1600" dirty="0">
                <a:solidFill>
                  <a:schemeClr val="tx2">
                    <a:shade val="30000"/>
                    <a:satMod val="150000"/>
                  </a:schemeClr>
                </a:solidFill>
                <a:latin typeface="Calibri" pitchFamily="34" charset="0"/>
                <a:cs typeface="Calibri" pitchFamily="34" charset="0"/>
              </a:rPr>
              <a:t> Request from SEPG to provide training due to changes in processes.</a:t>
            </a:r>
          </a:p>
          <a:p>
            <a:pPr marL="770382" lvl="2" indent="-285750" algn="l">
              <a:lnSpc>
                <a:spcPct val="110000"/>
              </a:lnSpc>
              <a:spcBef>
                <a:spcPts val="600"/>
              </a:spcBef>
              <a:buSzPct val="80000"/>
              <a:buFont typeface="Wingdings" pitchFamily="2" charset="2"/>
              <a:buChar char="§"/>
            </a:pPr>
            <a:r>
              <a:rPr lang="en-US" sz="1600" dirty="0">
                <a:solidFill>
                  <a:schemeClr val="tx2">
                    <a:shade val="30000"/>
                    <a:satMod val="150000"/>
                  </a:schemeClr>
                </a:solidFill>
                <a:latin typeface="Calibri" pitchFamily="34" charset="0"/>
                <a:cs typeface="Calibri" pitchFamily="34" charset="0"/>
              </a:rPr>
              <a:t> </a:t>
            </a:r>
            <a:r>
              <a:rPr lang="en-GB" sz="1600" dirty="0">
                <a:solidFill>
                  <a:schemeClr val="tx2">
                    <a:shade val="30000"/>
                    <a:satMod val="150000"/>
                  </a:schemeClr>
                </a:solidFill>
                <a:latin typeface="Calibri" pitchFamily="34" charset="0"/>
                <a:cs typeface="Calibri" pitchFamily="34" charset="0"/>
              </a:rPr>
              <a:t>Introduction of new tools/ technologies by the organization</a:t>
            </a:r>
            <a:endParaRPr lang="en-US" sz="1600" dirty="0">
              <a:solidFill>
                <a:schemeClr val="tx2">
                  <a:shade val="30000"/>
                  <a:satMod val="150000"/>
                </a:schemeClr>
              </a:solidFill>
              <a:latin typeface="Calibri" pitchFamily="34" charset="0"/>
              <a:cs typeface="Calibri" pitchFamily="34" charset="0"/>
            </a:endParaRPr>
          </a:p>
          <a:p>
            <a:pPr marL="770382" lvl="2" indent="-285750" algn="l">
              <a:lnSpc>
                <a:spcPct val="110000"/>
              </a:lnSpc>
              <a:spcBef>
                <a:spcPts val="600"/>
              </a:spcBef>
              <a:buSzPct val="80000"/>
              <a:buFont typeface="Wingdings" pitchFamily="2" charset="2"/>
              <a:buChar char="§"/>
            </a:pPr>
            <a:r>
              <a:rPr lang="en-US" sz="1600" dirty="0">
                <a:solidFill>
                  <a:schemeClr val="tx2">
                    <a:shade val="30000"/>
                    <a:satMod val="150000"/>
                  </a:schemeClr>
                </a:solidFill>
                <a:latin typeface="Calibri" pitchFamily="34" charset="0"/>
                <a:cs typeface="Calibri" pitchFamily="34" charset="0"/>
              </a:rPr>
              <a:t> Training requirements for individuals as recorded in the Training Database</a:t>
            </a:r>
          </a:p>
          <a:p>
            <a:pPr marL="770382" lvl="2" indent="-285750" algn="l">
              <a:lnSpc>
                <a:spcPct val="110000"/>
              </a:lnSpc>
              <a:spcBef>
                <a:spcPts val="600"/>
              </a:spcBef>
              <a:buSzPct val="80000"/>
              <a:buFont typeface="Wingdings" pitchFamily="2" charset="2"/>
              <a:buChar char="§"/>
            </a:pPr>
            <a:r>
              <a:rPr lang="en-US" sz="1600" dirty="0">
                <a:solidFill>
                  <a:schemeClr val="tx2">
                    <a:shade val="30000"/>
                    <a:satMod val="150000"/>
                  </a:schemeClr>
                </a:solidFill>
                <a:latin typeface="Calibri" pitchFamily="34" charset="0"/>
                <a:cs typeface="Calibri" pitchFamily="34" charset="0"/>
              </a:rPr>
              <a:t> Training needs identified in the Performance Appraisal forms.</a:t>
            </a:r>
          </a:p>
          <a:p>
            <a:pPr marL="770382" lvl="2" indent="-285750" algn="l">
              <a:lnSpc>
                <a:spcPct val="110000"/>
              </a:lnSpc>
              <a:spcBef>
                <a:spcPts val="600"/>
              </a:spcBef>
              <a:buSzPct val="80000"/>
              <a:buFont typeface="Wingdings" pitchFamily="2" charset="2"/>
              <a:buChar char="§"/>
            </a:pPr>
            <a:r>
              <a:rPr lang="en-US" sz="1600" dirty="0">
                <a:solidFill>
                  <a:schemeClr val="tx2">
                    <a:shade val="30000"/>
                    <a:satMod val="150000"/>
                  </a:schemeClr>
                </a:solidFill>
                <a:latin typeface="Calibri" pitchFamily="34" charset="0"/>
                <a:cs typeface="Calibri" pitchFamily="34" charset="0"/>
              </a:rPr>
              <a:t> Induction training requirements for new comers</a:t>
            </a:r>
          </a:p>
          <a:p>
            <a:pPr marL="770382" lvl="2" indent="-285750" algn="l">
              <a:lnSpc>
                <a:spcPct val="110000"/>
              </a:lnSpc>
              <a:spcBef>
                <a:spcPts val="600"/>
              </a:spcBef>
              <a:buSzPct val="80000"/>
              <a:buFont typeface="Wingdings" pitchFamily="2" charset="2"/>
              <a:buChar char="§"/>
            </a:pPr>
            <a:r>
              <a:rPr lang="en-US" sz="1600" dirty="0">
                <a:solidFill>
                  <a:schemeClr val="tx2">
                    <a:shade val="30000"/>
                    <a:satMod val="150000"/>
                  </a:schemeClr>
                </a:solidFill>
                <a:latin typeface="Calibri" pitchFamily="34" charset="0"/>
                <a:cs typeface="Calibri" pitchFamily="34" charset="0"/>
              </a:rPr>
              <a:t> Training requests from individuals based on their aspirations and inclination</a:t>
            </a:r>
          </a:p>
          <a:p>
            <a:pPr marL="770382" lvl="2" indent="-285750" algn="l">
              <a:lnSpc>
                <a:spcPct val="110000"/>
              </a:lnSpc>
              <a:spcBef>
                <a:spcPts val="600"/>
              </a:spcBef>
              <a:buSzPct val="80000"/>
              <a:buFont typeface="Wingdings" pitchFamily="2" charset="2"/>
              <a:buChar char="§"/>
            </a:pPr>
            <a:r>
              <a:rPr lang="en-US" sz="1600" dirty="0">
                <a:solidFill>
                  <a:schemeClr val="tx2">
                    <a:shade val="30000"/>
                    <a:satMod val="150000"/>
                  </a:schemeClr>
                </a:solidFill>
                <a:latin typeface="Calibri" pitchFamily="34" charset="0"/>
                <a:cs typeface="Calibri" pitchFamily="34" charset="0"/>
              </a:rPr>
              <a:t> Strategic directives from top management indicating the thrust areas for the organization, through the Training Steering </a:t>
            </a:r>
            <a:r>
              <a:rPr lang="en-US" sz="1600" dirty="0" smtClean="0">
                <a:solidFill>
                  <a:schemeClr val="tx2">
                    <a:shade val="30000"/>
                    <a:satMod val="150000"/>
                  </a:schemeClr>
                </a:solidFill>
                <a:latin typeface="Calibri" pitchFamily="34" charset="0"/>
                <a:cs typeface="Calibri" pitchFamily="34" charset="0"/>
              </a:rPr>
              <a:t>Committee</a:t>
            </a:r>
            <a:endParaRPr lang="en-US" sz="1600" dirty="0">
              <a:solidFill>
                <a:schemeClr val="tx2">
                  <a:shade val="30000"/>
                  <a:satMod val="150000"/>
                </a:schemeClr>
              </a:solidFill>
              <a:latin typeface="Calibri" pitchFamily="34" charset="0"/>
              <a:cs typeface="Calibri" pitchFamily="34" charset="0"/>
            </a:endParaRPr>
          </a:p>
        </p:txBody>
      </p:sp>
    </p:spTree>
    <p:extLst>
      <p:ext uri="{BB962C8B-B14F-4D97-AF65-F5344CB8AC3E}">
        <p14:creationId xmlns:p14="http://schemas.microsoft.com/office/powerpoint/2010/main" val="174474002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7958</TotalTime>
  <Words>1402</Words>
  <Application>Microsoft Office PowerPoint</Application>
  <PresentationFormat>On-screen Show (16:10)</PresentationFormat>
  <Paragraphs>217</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1_Default Design</vt:lpstr>
      <vt:lpstr>3_Default Design</vt:lpstr>
      <vt:lpstr>PowerPoint Presentation</vt:lpstr>
      <vt:lpstr>Training Process</vt:lpstr>
      <vt:lpstr>Training Process</vt:lpstr>
      <vt:lpstr>Training Process</vt:lpstr>
      <vt:lpstr>Training Process</vt:lpstr>
      <vt:lpstr>Training Process</vt:lpstr>
      <vt:lpstr>Training Process</vt:lpstr>
      <vt:lpstr>Training Process</vt:lpstr>
      <vt:lpstr>Training Process</vt:lpstr>
      <vt:lpstr>Training Process</vt:lpstr>
      <vt:lpstr>Training Process</vt:lpstr>
      <vt:lpstr>Training Proces</vt:lpstr>
      <vt:lpstr>Training Proces</vt:lpstr>
      <vt:lpstr>Training Proces</vt:lpstr>
      <vt:lpstr>Training Process</vt:lpstr>
      <vt:lpstr>Training Process</vt:lpstr>
      <vt:lpstr>Training Process</vt:lpstr>
      <vt:lpstr>Training Process</vt:lpstr>
      <vt:lpstr>Training Process</vt:lpstr>
      <vt:lpstr>Glossary of Terms</vt:lpstr>
      <vt:lpstr>Training Process</vt:lpstr>
      <vt:lpstr>Training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TatvaSoft</dc:title>
  <dc:subject>TatvaSoft Presentation</dc:subject>
  <dc:creator>Mehul Sidhiwala</dc:creator>
  <cp:lastModifiedBy>Kunal Dobaria</cp:lastModifiedBy>
  <cp:revision>1802</cp:revision>
  <dcterms:created xsi:type="dcterms:W3CDTF">2005-05-22T08:55:10Z</dcterms:created>
  <dcterms:modified xsi:type="dcterms:W3CDTF">2015-12-24T04:25:32Z</dcterms:modified>
  <cp:category>Corporate Profile</cp:category>
  <cp:contentStatus>September 09</cp:contentStatus>
</cp:coreProperties>
</file>