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40"/>
  </p:notesMasterIdLst>
  <p:sldIdLst>
    <p:sldId id="304" r:id="rId3"/>
    <p:sldId id="392" r:id="rId4"/>
    <p:sldId id="393" r:id="rId5"/>
    <p:sldId id="381" r:id="rId6"/>
    <p:sldId id="394" r:id="rId7"/>
    <p:sldId id="331" r:id="rId8"/>
    <p:sldId id="412" r:id="rId9"/>
    <p:sldId id="352" r:id="rId10"/>
    <p:sldId id="395" r:id="rId11"/>
    <p:sldId id="413" r:id="rId12"/>
    <p:sldId id="396" r:id="rId13"/>
    <p:sldId id="397" r:id="rId14"/>
    <p:sldId id="402" r:id="rId15"/>
    <p:sldId id="416" r:id="rId16"/>
    <p:sldId id="401" r:id="rId17"/>
    <p:sldId id="400" r:id="rId18"/>
    <p:sldId id="417" r:id="rId19"/>
    <p:sldId id="399" r:id="rId20"/>
    <p:sldId id="418" r:id="rId21"/>
    <p:sldId id="414" r:id="rId22"/>
    <p:sldId id="403" r:id="rId23"/>
    <p:sldId id="419" r:id="rId24"/>
    <p:sldId id="410" r:id="rId25"/>
    <p:sldId id="409" r:id="rId26"/>
    <p:sldId id="408" r:id="rId27"/>
    <p:sldId id="420" r:id="rId28"/>
    <p:sldId id="407" r:id="rId29"/>
    <p:sldId id="406" r:id="rId30"/>
    <p:sldId id="405" r:id="rId31"/>
    <p:sldId id="421" r:id="rId32"/>
    <p:sldId id="404" r:id="rId33"/>
    <p:sldId id="415" r:id="rId34"/>
    <p:sldId id="398" r:id="rId35"/>
    <p:sldId id="422" r:id="rId36"/>
    <p:sldId id="411" r:id="rId37"/>
    <p:sldId id="383" r:id="rId38"/>
    <p:sldId id="390" r:id="rId39"/>
  </p:sldIdLst>
  <p:sldSz cx="9144000" cy="5715000" type="screen16x1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ct202" initials="p" lastIdx="2" clrIdx="0"/>
  <p:cmAuthor id="1" name="Viral Vandre" initials="VV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69E"/>
    <a:srgbClr val="DBE7F0"/>
    <a:srgbClr val="EE8B0A"/>
    <a:srgbClr val="2378C6"/>
    <a:srgbClr val="E68C21"/>
    <a:srgbClr val="173A73"/>
    <a:srgbClr val="000066"/>
    <a:srgbClr val="237862"/>
    <a:srgbClr val="72BEE0"/>
    <a:srgbClr val="EF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4" autoAdjust="0"/>
    <p:restoredTop sz="99414" autoAdjust="0"/>
  </p:normalViewPr>
  <p:slideViewPr>
    <p:cSldViewPr>
      <p:cViewPr varScale="1">
        <p:scale>
          <a:sx n="135" d="100"/>
          <a:sy n="135" d="100"/>
        </p:scale>
        <p:origin x="-1014" y="-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AFF1D04F-58B8-4FB9-9ECB-18711462C3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61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50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Providing Low risk delivery model </a:t>
            </a:r>
          </a:p>
          <a:p>
            <a:r>
              <a:rPr lang="en-US" dirty="0" smtClean="0"/>
              <a:t>IP protection</a:t>
            </a:r>
          </a:p>
          <a:p>
            <a:r>
              <a:rPr lang="en-US" dirty="0" smtClean="0"/>
              <a:t>Technical expertise</a:t>
            </a:r>
          </a:p>
          <a:p>
            <a:r>
              <a:rPr lang="en-US" dirty="0" smtClean="0"/>
              <a:t>Committed to client benefits &amp; dedicated to meet deadline</a:t>
            </a:r>
          </a:p>
          <a:p>
            <a:r>
              <a:rPr lang="en-US" dirty="0" smtClean="0"/>
              <a:t>Approach and attitude to build long term relationship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776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3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15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71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71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23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73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73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04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0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Providing Low risk delivery model </a:t>
            </a:r>
          </a:p>
          <a:p>
            <a:r>
              <a:rPr lang="en-US" dirty="0" smtClean="0"/>
              <a:t>IP protection</a:t>
            </a:r>
          </a:p>
          <a:p>
            <a:r>
              <a:rPr lang="en-US" dirty="0" smtClean="0"/>
              <a:t>Technical expertise</a:t>
            </a:r>
          </a:p>
          <a:p>
            <a:r>
              <a:rPr lang="en-US" dirty="0" smtClean="0"/>
              <a:t>Committed to client benefits &amp; dedicated to meet deadline</a:t>
            </a:r>
          </a:p>
          <a:p>
            <a:r>
              <a:rPr lang="en-US" dirty="0" smtClean="0"/>
              <a:t>Approach and attitude to build long term relationship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55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Providing Low risk delivery model </a:t>
            </a:r>
          </a:p>
          <a:p>
            <a:r>
              <a:rPr lang="en-US" dirty="0" smtClean="0"/>
              <a:t>IP protection</a:t>
            </a:r>
          </a:p>
          <a:p>
            <a:r>
              <a:rPr lang="en-US" dirty="0" smtClean="0"/>
              <a:t>Technical expertise</a:t>
            </a:r>
          </a:p>
          <a:p>
            <a:r>
              <a:rPr lang="en-US" dirty="0" smtClean="0"/>
              <a:t>Committed to client benefits &amp; dedicated to meet deadline</a:t>
            </a:r>
          </a:p>
          <a:p>
            <a:r>
              <a:rPr lang="en-US" dirty="0" smtClean="0"/>
              <a:t>Approach and attitude to build long term relationship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467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82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82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17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76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2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2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38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508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69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Providing Low risk delivery model </a:t>
            </a:r>
          </a:p>
          <a:p>
            <a:r>
              <a:rPr lang="en-US" dirty="0" smtClean="0"/>
              <a:t>IP protection</a:t>
            </a:r>
          </a:p>
          <a:p>
            <a:r>
              <a:rPr lang="en-US" dirty="0" smtClean="0"/>
              <a:t>Technical expertise</a:t>
            </a:r>
          </a:p>
          <a:p>
            <a:r>
              <a:rPr lang="en-US" dirty="0" smtClean="0"/>
              <a:t>Committed to client benefits &amp; dedicated to meet deadline</a:t>
            </a:r>
          </a:p>
          <a:p>
            <a:r>
              <a:rPr lang="en-US" dirty="0" smtClean="0"/>
              <a:t>Approach and attitude to build long term relationship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74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693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718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Providing Low risk delivery model </a:t>
            </a:r>
          </a:p>
          <a:p>
            <a:r>
              <a:rPr lang="en-US" dirty="0" smtClean="0"/>
              <a:t>IP protection</a:t>
            </a:r>
          </a:p>
          <a:p>
            <a:r>
              <a:rPr lang="en-US" dirty="0" smtClean="0"/>
              <a:t>Technical expertise</a:t>
            </a:r>
          </a:p>
          <a:p>
            <a:r>
              <a:rPr lang="en-US" dirty="0" smtClean="0"/>
              <a:t>Committed to client benefits &amp; dedicated to meet deadline</a:t>
            </a:r>
          </a:p>
          <a:p>
            <a:r>
              <a:rPr lang="en-US" dirty="0" smtClean="0"/>
              <a:t>Approach and attitude to build long term relationship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9238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613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613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24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390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06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91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Providing Low risk delivery model </a:t>
            </a:r>
          </a:p>
          <a:p>
            <a:r>
              <a:rPr lang="en-US" dirty="0" smtClean="0"/>
              <a:t>IP protection</a:t>
            </a:r>
          </a:p>
          <a:p>
            <a:r>
              <a:rPr lang="en-US" dirty="0" smtClean="0"/>
              <a:t>Technical expertise</a:t>
            </a:r>
          </a:p>
          <a:p>
            <a:r>
              <a:rPr lang="en-US" dirty="0" smtClean="0"/>
              <a:t>Committed to client benefits &amp; dedicated to meet deadline</a:t>
            </a:r>
          </a:p>
          <a:p>
            <a:r>
              <a:rPr lang="en-US" dirty="0" smtClean="0"/>
              <a:t>Approach and attitude to build long term relationship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6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Providing Low risk delivery model </a:t>
            </a:r>
          </a:p>
          <a:p>
            <a:r>
              <a:rPr lang="en-US" dirty="0" smtClean="0"/>
              <a:t>IP protection</a:t>
            </a:r>
          </a:p>
          <a:p>
            <a:r>
              <a:rPr lang="en-US" dirty="0" smtClean="0"/>
              <a:t>Technical expertise</a:t>
            </a:r>
          </a:p>
          <a:p>
            <a:r>
              <a:rPr lang="en-US" dirty="0" smtClean="0"/>
              <a:t>Committed to client benefits &amp; dedicated to meet deadline</a:t>
            </a:r>
          </a:p>
          <a:p>
            <a:r>
              <a:rPr lang="en-US" dirty="0" smtClean="0"/>
              <a:t>Approach and attitude to build long term relationship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93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Providing Low risk delivery model </a:t>
            </a:r>
          </a:p>
          <a:p>
            <a:r>
              <a:rPr lang="en-US" dirty="0" smtClean="0"/>
              <a:t>IP protection</a:t>
            </a:r>
          </a:p>
          <a:p>
            <a:r>
              <a:rPr lang="en-US" dirty="0" smtClean="0"/>
              <a:t>Technical expertise</a:t>
            </a:r>
          </a:p>
          <a:p>
            <a:r>
              <a:rPr lang="en-US" dirty="0" smtClean="0"/>
              <a:t>Committed to client benefits &amp; dedicated to meet deadline</a:t>
            </a:r>
          </a:p>
          <a:p>
            <a:r>
              <a:rPr lang="en-US" dirty="0" smtClean="0"/>
              <a:t>Approach and attitude to build long term relationship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68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82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6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C240A-B9BA-4454-8413-8F00A13005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5951B-0B4F-495C-A91C-A4C74E6EF2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72E87-A58F-48E0-BE72-371FD01D33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D3201-E499-4DBE-8AD2-1624141BFE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1C0CB-B3AC-49ED-9A5E-3EE836DDE7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5BE01-3A7D-41B4-AD3A-6497777B19B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C4FB1-8E71-4538-8E79-D1EEB9F112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F8727-7636-475C-AD89-E6D2E290558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CBD8D-AAC2-4AA5-88EB-2E1B8D0ABD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CE55F-3411-4DE0-A708-EFC976E1D5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B224F-4907-43E1-A5D7-A05D639C11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C57E6-F57A-40AF-9DA7-EB35373A67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5E2BF-7686-49A8-AF1B-7AD12C6D476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3AF3A-59A5-4662-9678-87AF3EA756C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65384-641B-4C31-96B1-5E055D398E3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32215-2F1C-45BA-9AA8-E90C06E248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0F23B-63D9-409B-A14C-34E40EC90A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7E48-7000-450E-B901-3E72A8E536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AB187-41A7-4ABD-AE41-D8BC11ECD5D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985FD-D767-4B59-9EA8-ADF5F8A365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36BF7-0F58-4B0C-9B9E-0E561C2745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05A93-8283-4989-9D5C-B6262C536B2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865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53181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7A639716-246C-40F8-BBDA-A7ACE859DA9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9" name="Picture 7" descr="slide3_gray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865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53181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6CFA352-F0D5-4148-A961-B7072A6D739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9" name="Picture 7" descr="slide3_gray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rKBkrIHrlY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jSVB32fWb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28600" y="1206500"/>
            <a:ext cx="8686800" cy="43815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  <a:defRPr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Segoe UI" pitchFamily="34" charset="0"/>
              </a:rPr>
              <a:t>	</a:t>
            </a:r>
          </a:p>
          <a:p>
            <a:pPr eaLnBrk="1" hangingPunct="1">
              <a:buClr>
                <a:schemeClr val="tx1"/>
              </a:buClr>
              <a:buFontTx/>
              <a:buNone/>
              <a:defRPr/>
            </a:pPr>
            <a:endParaRPr lang="en-US" sz="1600" dirty="0" smtClean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Segoe UI" pitchFamily="34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endParaRPr lang="en-US" sz="1700" dirty="0" smtClean="0">
              <a:latin typeface="Calibri" pitchFamily="34" charset="0"/>
              <a:cs typeface="Segoe UI" pitchFamily="34" charset="0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35365" y="190500"/>
            <a:ext cx="90582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CMMi Process</a:t>
            </a:r>
            <a:endParaRPr lang="en-US" sz="2500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kern="1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High Level Phases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228600" y="21717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Project Planning</a:t>
            </a:r>
            <a:endParaRPr lang="en-US" sz="48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650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Project Planning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293077" y="1104900"/>
            <a:ext cx="8686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Process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Requirement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Management &amp; Requirement Development</a:t>
            </a:r>
          </a:p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Knowledge Area</a:t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IN" sz="1800" dirty="0" smtClean="0">
                <a:latin typeface="Calibri" pitchFamily="34" charset="0"/>
                <a:cs typeface="Calibri" pitchFamily="34" charset="0"/>
              </a:rPr>
              <a:t>Requirement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Analysis and Query Resolving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SRS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Writing and Requirement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Listing (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Prepare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Traceability Matrix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Database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Design &amp; HTML Design (Database Diagram, Data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Dictionary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&amp; Prototypes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0" indent="0">
              <a:buNone/>
            </a:pPr>
            <a:endParaRPr lang="en-IN" sz="1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Calibri" pitchFamily="34" charset="0"/>
                <a:cs typeface="Calibri" pitchFamily="34" charset="0"/>
              </a:rPr>
              <a:t>Deliverables</a:t>
            </a: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Functional Documents\(Project Code)-SRS-(yyyy-mm-dd)-(m.n).docx </a:t>
            </a: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Functional Documents\(Project Code)-Data Dictionary-(yyyy-mm-dd)-(m.n).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xlsx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Functional Documents\[Project Code]-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DataBase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Diagram-[yyyy-mm-dd]-[m.n].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png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QA &amp;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Testing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\(Project Code)-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Traceability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Matrix.xlsx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0307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Project Planning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228600" y="1333500"/>
            <a:ext cx="8686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Process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Configuration Management</a:t>
            </a:r>
          </a:p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Knowledge Area</a:t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IN" sz="1800" dirty="0" smtClean="0">
                <a:latin typeface="Calibri" pitchFamily="34" charset="0"/>
                <a:cs typeface="Calibri" pitchFamily="34" charset="0"/>
              </a:rPr>
              <a:t>Define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Configuration Plan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Identify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the CI items and logs into the CAS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register</a:t>
            </a:r>
          </a:p>
          <a:p>
            <a:pPr marL="0" indent="0">
              <a:buNone/>
            </a:pP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Calibri" pitchFamily="34" charset="0"/>
                <a:cs typeface="Calibri" pitchFamily="34" charset="0"/>
              </a:rPr>
              <a:t>Deliverables</a:t>
            </a: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Project Management\Configuration Managements\(Project Code) -CSA Register .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xlsx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363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Project Planning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04800" y="125730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Process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Project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Planning</a:t>
            </a:r>
          </a:p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Knowledge Area</a:t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IN" sz="1800" dirty="0" smtClean="0">
                <a:latin typeface="Calibri" pitchFamily="34" charset="0"/>
                <a:cs typeface="Calibri" pitchFamily="34" charset="0"/>
              </a:rPr>
              <a:t>Project Initiation, Kick-off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Meeting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Project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Planning – Prepare Project Plan &amp; Schedule and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Milestone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Prepare Test Plan,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Selection of SDLC Model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Define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Development and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Testing Environment, Define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Roles &amp; Responsibilities to </a:t>
            </a:r>
            <a:r>
              <a:rPr lang="en-IN" sz="1800" dirty="0" err="1" smtClean="0">
                <a:latin typeface="Calibri" pitchFamily="34" charset="0"/>
                <a:cs typeface="Calibri" pitchFamily="34" charset="0"/>
              </a:rPr>
              <a:t>Stackholders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290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Project Planning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04800" y="125730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IN" sz="1800" b="1" dirty="0" smtClean="0">
                <a:latin typeface="Calibri" pitchFamily="34" charset="0"/>
                <a:cs typeface="Calibri" pitchFamily="34" charset="0"/>
              </a:rPr>
              <a:t>Deliverables</a:t>
            </a:r>
            <a:endParaRPr lang="en-IN" sz="18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Project Management\Project Plan\(Project Code)-PI Note.xlsx </a:t>
            </a: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Project Management\Project Plan\(Project Code)-Schedule and Milestone.xlsx </a:t>
            </a: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Project Management\Project Plan\[Project Code]-Project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Plan-m.n.docx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Minutes of Meeting\[No]-[Project Code]-MoM-[yyyy-mm-dd]-Kick-off.pdf </a:t>
            </a: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Configure the schedule of Review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artifacts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like Code Reviews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, and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SQA Audit in BTM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7390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Project Planning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04800" y="1257300"/>
            <a:ext cx="8686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Process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Risk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Management</a:t>
            </a:r>
          </a:p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Knowledge Area</a:t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IN" sz="1800" dirty="0" smtClean="0">
                <a:latin typeface="Calibri" pitchFamily="34" charset="0"/>
                <a:cs typeface="Calibri" pitchFamily="34" charset="0"/>
              </a:rPr>
              <a:t>Identify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the Risks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Analyse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the Risks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Calculate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the Value of Risks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Plan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for Mitigation &amp;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Contingency strategy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and update </a:t>
            </a: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Project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plan</a:t>
            </a:r>
          </a:p>
          <a:p>
            <a:pPr marL="0" indent="0">
              <a:buNone/>
            </a:pP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Calibri" pitchFamily="34" charset="0"/>
                <a:cs typeface="Calibri" pitchFamily="34" charset="0"/>
              </a:rPr>
              <a:t>Deliverables</a:t>
            </a: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Configure Risk Register in BTM &amp; Project Plan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009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Project Planning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04800" y="1257300"/>
            <a:ext cx="8686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Process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Decision Analysis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and Resolution</a:t>
            </a:r>
          </a:p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Knowledge Area</a:t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IN" sz="1800" dirty="0" smtClean="0">
                <a:latin typeface="Calibri" pitchFamily="34" charset="0"/>
                <a:cs typeface="Calibri" pitchFamily="34" charset="0"/>
              </a:rPr>
              <a:t>Establish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the evaluation criteria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Identify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alternatives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Select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Evaluation Methods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Evaluate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alternatives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Select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alternative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Update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Project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Plan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572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Project Planning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04800" y="1257300"/>
            <a:ext cx="8686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IN" sz="1800" b="1" dirty="0" smtClean="0">
                <a:latin typeface="Calibri" pitchFamily="34" charset="0"/>
                <a:cs typeface="Calibri" pitchFamily="34" charset="0"/>
              </a:rPr>
              <a:t>Deliverables</a:t>
            </a:r>
            <a:endParaRPr lang="en-IN" sz="18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Project Management\Decision Analysis and Resolution\(No) -(Project Code)- DAR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Evaluation.xlsx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Project Management\Decision Analysis and Resolution\[No] -[Project Code]- DAR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Log.docx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Minutes of Meeting\[No]-[Project Code]-MoM-[yyyy-mm-dd]-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DAR.pdf</a:t>
            </a:r>
          </a:p>
        </p:txBody>
      </p:sp>
    </p:spTree>
    <p:extLst>
      <p:ext uri="{BB962C8B-B14F-4D97-AF65-F5344CB8AC3E}">
        <p14:creationId xmlns:p14="http://schemas.microsoft.com/office/powerpoint/2010/main" val="13850162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Project Planning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04800" y="1257300"/>
            <a:ext cx="8686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Process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Training</a:t>
            </a:r>
          </a:p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Knowledge Area</a:t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IN" sz="1800" dirty="0" smtClean="0">
                <a:latin typeface="Calibri" pitchFamily="34" charset="0"/>
                <a:cs typeface="Calibri" pitchFamily="34" charset="0"/>
              </a:rPr>
              <a:t>Identify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the training topic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Plan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for the training and update Project Plan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Conduct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the training &amp; attendance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Collect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feedback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844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Project Planning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04800" y="1257300"/>
            <a:ext cx="8686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IN" sz="1800" b="1" dirty="0" smtClean="0">
                <a:latin typeface="Calibri" pitchFamily="34" charset="0"/>
                <a:cs typeface="Calibri" pitchFamily="34" charset="0"/>
              </a:rPr>
              <a:t>Deliverables</a:t>
            </a:r>
            <a:endParaRPr lang="en-IN" sz="18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Training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\[No]-[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Training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Schedule]-[yyyy-mm-dd]-.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xlsx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Training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\[No]-[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Training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Feedback]-[yyyy-mm-dd]-.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xlsx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Training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\[No]-[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Training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Attendance]-[yyyy-mm-dd]-.xlsx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883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kern="1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What Is </a:t>
            </a:r>
            <a:r>
              <a:rPr lang="en-US" sz="3600" kern="120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CMMi</a:t>
            </a:r>
            <a:r>
              <a:rPr lang="en-US" sz="3600" kern="1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?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52400" y="1257300"/>
            <a:ext cx="883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spcBef>
                <a:spcPts val="0"/>
              </a:spcBef>
              <a:defRPr/>
            </a:pPr>
            <a:endParaRPr lang="en-US" sz="1600" b="1" dirty="0" smtClean="0">
              <a:solidFill>
                <a:srgbClr val="C00000"/>
              </a:solidFill>
              <a:latin typeface="Calibr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76200" y="1290578"/>
            <a:ext cx="868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CMMi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= Capability Maturity Model Integration</a:t>
            </a:r>
          </a:p>
          <a:p>
            <a:pPr algn="just"/>
            <a:endParaRPr lang="en-US" sz="1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CMMi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consists 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of Best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practices that cover the product development and 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maintenance. </a:t>
            </a:r>
          </a:p>
          <a:p>
            <a:pPr algn="just"/>
            <a:endParaRPr lang="en-US" sz="1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It helps organization to improve the way it does business.</a:t>
            </a:r>
          </a:p>
          <a:p>
            <a:pPr algn="just"/>
            <a:endParaRPr lang="en-US" sz="1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IN" sz="1800" b="1" dirty="0">
                <a:latin typeface="Calibri" pitchFamily="34" charset="0"/>
                <a:cs typeface="Calibri" pitchFamily="34" charset="0"/>
              </a:rPr>
              <a:t>Introduction: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1800" dirty="0">
                <a:latin typeface="Calibri" pitchFamily="34" charset="0"/>
                <a:cs typeface="Calibri" pitchFamily="34" charset="0"/>
                <a:hlinkClick r:id="rId4"/>
              </a:rPr>
              <a:t>https://www.youtube.com/watch?v=vrKBkrIHrlY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1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18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Big question we might have, WHY </a:t>
            </a:r>
            <a:r>
              <a:rPr lang="en-US" sz="1800" b="1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CMMi</a:t>
            </a:r>
            <a:r>
              <a:rPr lang="en-US" sz="18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? Why to waste time?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198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kern="1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High Level Phases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228600" y="21717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Project Execution</a:t>
            </a:r>
            <a:endParaRPr lang="en-US" sz="48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3069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Project Execution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04800" y="1257300"/>
            <a:ext cx="8686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Process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Project Monitoring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&amp; Control</a:t>
            </a:r>
          </a:p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Knowledge Area</a:t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IN" sz="1800" dirty="0" smtClean="0">
                <a:latin typeface="Calibri" pitchFamily="34" charset="0"/>
                <a:cs typeface="Calibri" pitchFamily="34" charset="0"/>
              </a:rPr>
              <a:t>Do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Project Monitoring and control activities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Generate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the Weekly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PSR, Do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weekly Meeting as per Project Plan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Technical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Solution to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team, Daily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work allocation and reviews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Check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Daily BTM time entries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Update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schedule and milestone documents &amp; calculate E.V –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S.V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Do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configuration Management, Risk Management and CR </a:t>
            </a: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Management and based on that update the docs like project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plan </a:t>
            </a:r>
            <a:r>
              <a:rPr lang="en-IN" sz="1800" dirty="0" err="1" smtClean="0">
                <a:latin typeface="Calibri" pitchFamily="34" charset="0"/>
                <a:cs typeface="Calibri" pitchFamily="34" charset="0"/>
              </a:rPr>
              <a:t>etc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8706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Project Execution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04800" y="1257300"/>
            <a:ext cx="8686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IN" sz="1800" b="1" dirty="0" smtClean="0">
                <a:latin typeface="Calibri" pitchFamily="34" charset="0"/>
                <a:cs typeface="Calibri" pitchFamily="34" charset="0"/>
              </a:rPr>
              <a:t>Deliverables</a:t>
            </a:r>
            <a:endParaRPr lang="en-IN" sz="18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Project Status Report\(No)-(Project Code)-PSR-(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yyyy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-mm-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dd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) T o (yyyy-mm-dd).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xlsx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Minutes of Meeting\[No]-[Project Code]-MoM-[yyyy-mm-dd].pdf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61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Project Execution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04800" y="1257300"/>
            <a:ext cx="8686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Process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Customer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Engagement (Repeat – Already discussed in Project Planning)</a:t>
            </a:r>
          </a:p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Knowledge Area</a:t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IN" sz="1800" dirty="0" smtClean="0">
                <a:latin typeface="Calibri" pitchFamily="34" charset="0"/>
                <a:cs typeface="Calibri" pitchFamily="34" charset="0"/>
              </a:rPr>
              <a:t>Client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Communication and Query Resolving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Email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, Skype Chat and Voice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Calls</a:t>
            </a:r>
          </a:p>
          <a:p>
            <a:pPr marL="0" indent="0">
              <a:buNone/>
            </a:pP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Calibri" pitchFamily="34" charset="0"/>
                <a:cs typeface="Calibri" pitchFamily="34" charset="0"/>
              </a:rPr>
              <a:t>Deliverables</a:t>
            </a:r>
          </a:p>
          <a:p>
            <a:pPr marL="0" indent="0">
              <a:buNone/>
            </a:pPr>
            <a:r>
              <a:rPr lang="fr-FR" sz="1800" dirty="0">
                <a:latin typeface="Calibri" pitchFamily="34" charset="0"/>
                <a:cs typeface="Calibri" pitchFamily="34" charset="0"/>
              </a:rPr>
              <a:t>Client Communication\(Project Code)-Chat </a:t>
            </a:r>
            <a:r>
              <a:rPr lang="fr-FR" sz="1800" dirty="0" err="1">
                <a:latin typeface="Calibri" pitchFamily="34" charset="0"/>
                <a:cs typeface="Calibri" pitchFamily="34" charset="0"/>
              </a:rPr>
              <a:t>History</a:t>
            </a:r>
            <a:r>
              <a:rPr lang="fr-FR" sz="1800" dirty="0">
                <a:latin typeface="Calibri" pitchFamily="34" charset="0"/>
                <a:cs typeface="Calibri" pitchFamily="34" charset="0"/>
              </a:rPr>
              <a:t> .</a:t>
            </a:r>
            <a:r>
              <a:rPr lang="fr-FR" sz="1800" dirty="0" err="1" smtClean="0">
                <a:latin typeface="Calibri" pitchFamily="34" charset="0"/>
                <a:cs typeface="Calibri" pitchFamily="34" charset="0"/>
              </a:rPr>
              <a:t>xlsx</a:t>
            </a:r>
            <a:endParaRPr lang="fr-FR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Calibri" pitchFamily="34" charset="0"/>
                <a:cs typeface="Calibri" pitchFamily="34" charset="0"/>
              </a:rPr>
              <a:t>Client Communication\Voice Chat\Audio files... </a:t>
            </a:r>
          </a:p>
          <a:p>
            <a:pPr marL="0" indent="0">
              <a:buNone/>
            </a:pPr>
            <a:r>
              <a:rPr lang="fr-FR" sz="1800" dirty="0">
                <a:latin typeface="Calibri" pitchFamily="34" charset="0"/>
                <a:cs typeface="Calibri" pitchFamily="34" charset="0"/>
              </a:rPr>
              <a:t>Client Communication\Voice Chat\Email Files... </a:t>
            </a:r>
          </a:p>
          <a:p>
            <a:pPr marL="0" indent="0">
              <a:buNone/>
            </a:pPr>
            <a:r>
              <a:rPr lang="fr-FR" sz="1800" dirty="0">
                <a:latin typeface="Calibri" pitchFamily="34" charset="0"/>
                <a:cs typeface="Calibri" pitchFamily="34" charset="0"/>
              </a:rPr>
              <a:t>Client Communication\(Project Code)-</a:t>
            </a:r>
            <a:r>
              <a:rPr lang="fr-FR" sz="1800" dirty="0" err="1">
                <a:latin typeface="Calibri" pitchFamily="34" charset="0"/>
                <a:cs typeface="Calibri" pitchFamily="34" charset="0"/>
              </a:rPr>
              <a:t>Query</a:t>
            </a:r>
            <a:r>
              <a:rPr lang="fr-FR" sz="1800" dirty="0">
                <a:latin typeface="Calibri" pitchFamily="34" charset="0"/>
                <a:cs typeface="Calibri" pitchFamily="34" charset="0"/>
              </a:rPr>
              <a:t> Sheet.xlsx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7758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Project Execution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04800" y="1257300"/>
            <a:ext cx="8686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Process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Risk Management (Repeat – Already discussed in Project Planning)</a:t>
            </a:r>
          </a:p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Knowledge Area</a:t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IN" sz="1800" dirty="0" smtClean="0">
                <a:latin typeface="Calibri" pitchFamily="34" charset="0"/>
                <a:cs typeface="Calibri" pitchFamily="34" charset="0"/>
              </a:rPr>
              <a:t>Analyse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&amp; Monitor the Risks periodically and update the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status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in Risk register in BTM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Mention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the Risk details in PSR if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occurs</a:t>
            </a:r>
          </a:p>
          <a:p>
            <a:pPr marL="0" indent="0">
              <a:buNone/>
            </a:pP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Calibri" pitchFamily="34" charset="0"/>
                <a:cs typeface="Calibri" pitchFamily="34" charset="0"/>
              </a:rPr>
              <a:t>Deliverables</a:t>
            </a: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Update the Risk Register in BTM &amp; Mention the Risk details in weekly PSR if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risk occurs</a:t>
            </a:r>
          </a:p>
        </p:txBody>
      </p:sp>
    </p:spTree>
    <p:extLst>
      <p:ext uri="{BB962C8B-B14F-4D97-AF65-F5344CB8AC3E}">
        <p14:creationId xmlns:p14="http://schemas.microsoft.com/office/powerpoint/2010/main" val="39839121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Project Execution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04800" y="1257300"/>
            <a:ext cx="8686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Process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Decision Analysis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Resolution (Repeat – Already discussed in Project Planning)</a:t>
            </a:r>
          </a:p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Knowledge Area</a:t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IN" sz="1800" dirty="0" smtClean="0">
                <a:latin typeface="Calibri" pitchFamily="34" charset="0"/>
                <a:cs typeface="Calibri" pitchFamily="34" charset="0"/>
              </a:rPr>
              <a:t>Establish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the evaluation criteria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Identify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alternatives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Select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Evaluation Methods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Evaluate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alternatives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Select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alternative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Update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Project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Plan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880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Project Execution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04800" y="1257300"/>
            <a:ext cx="8686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IN" sz="1800" b="1" dirty="0" smtClean="0">
                <a:latin typeface="Calibri" pitchFamily="34" charset="0"/>
                <a:cs typeface="Calibri" pitchFamily="34" charset="0"/>
              </a:rPr>
              <a:t>Deliverables</a:t>
            </a:r>
            <a:endParaRPr lang="en-IN" sz="18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Project Management\Decision Analysis and Resolution\(No) -(Project Code)- DAR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Evaluation.xlsx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Project Management\Decision Analysis and Resolution\[No] -[Project Code]- DAR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Log.docx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Minutes of Meeting\[No]-[Project Code]-MoM-[yyyy-mm-dd]-DAR.pdf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314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Project Execution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04800" y="1257300"/>
            <a:ext cx="8686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Process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Metrics</a:t>
            </a:r>
          </a:p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Knowledge Area</a:t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IN" sz="1800" dirty="0" smtClean="0">
                <a:latin typeface="Calibri" pitchFamily="34" charset="0"/>
                <a:cs typeface="Calibri" pitchFamily="34" charset="0"/>
              </a:rPr>
              <a:t>Calculate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planned Metrics based on frequency set in Project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Plan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like E.V , S.V and defect Metrics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Also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Mention the Metrics in PSR</a:t>
            </a:r>
          </a:p>
          <a:p>
            <a:pPr marL="0" indent="0">
              <a:buNone/>
            </a:pPr>
            <a:endParaRPr lang="en-IN" sz="18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Calibri" pitchFamily="34" charset="0"/>
                <a:cs typeface="Calibri" pitchFamily="34" charset="0"/>
              </a:rPr>
              <a:t>Deliverables</a:t>
            </a:r>
          </a:p>
          <a:p>
            <a:pPr marL="0" indent="0">
              <a:buNone/>
            </a:pPr>
            <a:r>
              <a:rPr lang="fr-FR" sz="1800" dirty="0">
                <a:latin typeface="Calibri" pitchFamily="34" charset="0"/>
                <a:cs typeface="Calibri" pitchFamily="34" charset="0"/>
              </a:rPr>
              <a:t>Document </a:t>
            </a:r>
            <a:r>
              <a:rPr lang="fr-FR" sz="1800" dirty="0" err="1" smtClean="0">
                <a:latin typeface="Calibri" pitchFamily="34" charset="0"/>
                <a:cs typeface="Calibri" pitchFamily="34" charset="0"/>
              </a:rPr>
              <a:t>Templates</a:t>
            </a:r>
            <a:r>
              <a:rPr lang="fr-FR" sz="1800" dirty="0" smtClean="0">
                <a:latin typeface="Calibri" pitchFamily="34" charset="0"/>
                <a:cs typeface="Calibri" pitchFamily="34" charset="0"/>
              </a:rPr>
              <a:t>\QA </a:t>
            </a:r>
            <a:r>
              <a:rPr lang="fr-FR" sz="1800" dirty="0">
                <a:latin typeface="Calibri" pitchFamily="34" charset="0"/>
                <a:cs typeface="Calibri" pitchFamily="34" charset="0"/>
              </a:rPr>
              <a:t>&amp; </a:t>
            </a:r>
            <a:r>
              <a:rPr lang="fr-FR" sz="1800" dirty="0" err="1" smtClean="0">
                <a:latin typeface="Calibri" pitchFamily="34" charset="0"/>
                <a:cs typeface="Calibri" pitchFamily="34" charset="0"/>
              </a:rPr>
              <a:t>Testing</a:t>
            </a:r>
            <a:r>
              <a:rPr lang="fr-FR" sz="1800" dirty="0">
                <a:latin typeface="Calibri" pitchFamily="34" charset="0"/>
                <a:cs typeface="Calibri" pitchFamily="34" charset="0"/>
              </a:rPr>
              <a:t>\[Project Code]-DefectMetrics.pdf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5734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Project Execution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04800" y="1257300"/>
            <a:ext cx="8686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Process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Quality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Assurance</a:t>
            </a:r>
          </a:p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Knowledge Area</a:t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IN" sz="1800" dirty="0" smtClean="0">
                <a:latin typeface="Calibri" pitchFamily="34" charset="0"/>
                <a:cs typeface="Calibri" pitchFamily="34" charset="0"/>
              </a:rPr>
              <a:t>SQA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Process Audit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Product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Audit (Periodically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0" indent="0">
              <a:buNone/>
            </a:pP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Calibri" pitchFamily="34" charset="0"/>
                <a:cs typeface="Calibri" pitchFamily="34" charset="0"/>
              </a:rPr>
              <a:t>Deliverables</a:t>
            </a: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Project Review\NC Reports\[No]_[Project Code]_NCReport_[yyyy-mm-dd].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pdf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Project Management\Project Plan\[Project Code]-NC-Product Audit-[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yyyy-mm-dd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].docx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614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Project Execution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04800" y="1257300"/>
            <a:ext cx="8686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Process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Quality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Control</a:t>
            </a:r>
          </a:p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Knowledge Area</a:t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fr-FR" sz="1800" dirty="0" smtClean="0">
                <a:latin typeface="Calibri" pitchFamily="34" charset="0"/>
                <a:cs typeface="Calibri" pitchFamily="34" charset="0"/>
              </a:rPr>
              <a:t>CI </a:t>
            </a:r>
            <a:r>
              <a:rPr lang="fr-FR" sz="1800" dirty="0" err="1">
                <a:latin typeface="Calibri" pitchFamily="34" charset="0"/>
                <a:cs typeface="Calibri" pitchFamily="34" charset="0"/>
              </a:rPr>
              <a:t>Artifacts</a:t>
            </a:r>
            <a:r>
              <a:rPr lang="fr-FR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fr-FR" sz="1800" dirty="0" err="1">
                <a:latin typeface="Calibri" pitchFamily="34" charset="0"/>
                <a:cs typeface="Calibri" pitchFamily="34" charset="0"/>
              </a:rPr>
              <a:t>reviews</a:t>
            </a:r>
            <a:r>
              <a:rPr lang="fr-FR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fr-FR" sz="1800" dirty="0" err="1">
                <a:latin typeface="Calibri" pitchFamily="34" charset="0"/>
                <a:cs typeface="Calibri" pitchFamily="34" charset="0"/>
              </a:rPr>
              <a:t>like</a:t>
            </a:r>
            <a:r>
              <a:rPr lang="fr-FR" sz="1800" dirty="0">
                <a:latin typeface="Calibri" pitchFamily="34" charset="0"/>
                <a:cs typeface="Calibri" pitchFamily="34" charset="0"/>
              </a:rPr>
              <a:t> Project Plan, SRS, </a:t>
            </a:r>
            <a:r>
              <a:rPr lang="fr-FR" sz="1800" dirty="0" err="1">
                <a:latin typeface="Calibri" pitchFamily="34" charset="0"/>
                <a:cs typeface="Calibri" pitchFamily="34" charset="0"/>
              </a:rPr>
              <a:t>Database</a:t>
            </a:r>
            <a:r>
              <a:rPr lang="fr-FR" sz="1800" dirty="0">
                <a:latin typeface="Calibri" pitchFamily="34" charset="0"/>
                <a:cs typeface="Calibri" pitchFamily="34" charset="0"/>
              </a:rPr>
              <a:t>, </a:t>
            </a:r>
            <a:r>
              <a:rPr lang="fr-FR" sz="1800" dirty="0" smtClean="0">
                <a:latin typeface="Calibri" pitchFamily="34" charset="0"/>
                <a:cs typeface="Calibri" pitchFamily="34" charset="0"/>
              </a:rPr>
              <a:t>Test Plan </a:t>
            </a:r>
            <a:r>
              <a:rPr lang="fr-FR" sz="1800" dirty="0">
                <a:latin typeface="Calibri" pitchFamily="34" charset="0"/>
                <a:cs typeface="Calibri" pitchFamily="34" charset="0"/>
              </a:rPr>
              <a:t>and </a:t>
            </a:r>
            <a:r>
              <a:rPr lang="fr-FR" sz="1800" dirty="0" smtClean="0">
                <a:latin typeface="Calibri" pitchFamily="34" charset="0"/>
                <a:cs typeface="Calibri" pitchFamily="34" charset="0"/>
              </a:rPr>
              <a:t>Test </a:t>
            </a:r>
            <a:r>
              <a:rPr lang="fr-FR" sz="1800" dirty="0">
                <a:latin typeface="Calibri" pitchFamily="34" charset="0"/>
                <a:cs typeface="Calibri" pitchFamily="34" charset="0"/>
              </a:rPr>
              <a:t>Cases etc.</a:t>
            </a:r>
          </a:p>
          <a:p>
            <a:pPr marL="0" indent="0">
              <a:buNone/>
            </a:pPr>
            <a:r>
              <a:rPr lang="fr-FR" sz="1800" dirty="0" smtClean="0">
                <a:latin typeface="Calibri" pitchFamily="34" charset="0"/>
                <a:cs typeface="Calibri" pitchFamily="34" charset="0"/>
              </a:rPr>
              <a:t>Code </a:t>
            </a:r>
            <a:r>
              <a:rPr lang="fr-FR" sz="1800" dirty="0" err="1" smtClean="0">
                <a:latin typeface="Calibri" pitchFamily="34" charset="0"/>
                <a:cs typeface="Calibri" pitchFamily="34" charset="0"/>
              </a:rPr>
              <a:t>Reviews</a:t>
            </a:r>
            <a:r>
              <a:rPr lang="fr-FR" sz="1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fr-FR" sz="1800" dirty="0" err="1" smtClean="0">
                <a:latin typeface="Calibri" pitchFamily="34" charset="0"/>
                <a:cs typeface="Calibri" pitchFamily="34" charset="0"/>
              </a:rPr>
              <a:t>Prepare</a:t>
            </a:r>
            <a:r>
              <a:rPr lang="fr-FR" sz="1800" dirty="0" smtClean="0">
                <a:latin typeface="Calibri" pitchFamily="34" charset="0"/>
                <a:cs typeface="Calibri" pitchFamily="34" charset="0"/>
              </a:rPr>
              <a:t> Test Cases, Update </a:t>
            </a:r>
            <a:r>
              <a:rPr lang="fr-FR" sz="1800" dirty="0" err="1" smtClean="0">
                <a:latin typeface="Calibri" pitchFamily="34" charset="0"/>
                <a:cs typeface="Calibri" pitchFamily="34" charset="0"/>
              </a:rPr>
              <a:t>Traceability</a:t>
            </a:r>
            <a:r>
              <a:rPr lang="fr-FR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1800" dirty="0" smtClean="0">
                <a:latin typeface="Calibri" pitchFamily="34" charset="0"/>
                <a:cs typeface="Calibri" pitchFamily="34" charset="0"/>
              </a:rPr>
              <a:t>Matrix</a:t>
            </a:r>
            <a:endParaRPr lang="fr-FR" sz="1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7939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kern="1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Why </a:t>
            </a:r>
            <a:r>
              <a:rPr lang="en-US" sz="3600" kern="120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CMMi</a:t>
            </a:r>
            <a:r>
              <a:rPr lang="en-US" sz="3600" kern="1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?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52400" y="1257300"/>
            <a:ext cx="883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spcBef>
                <a:spcPts val="0"/>
              </a:spcBef>
              <a:defRPr/>
            </a:pPr>
            <a:endParaRPr lang="en-US" sz="1600" b="1" dirty="0" smtClean="0">
              <a:solidFill>
                <a:srgbClr val="C00000"/>
              </a:solidFill>
              <a:latin typeface="Calibr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28074" y="125730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Better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Business Analytical Data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Better Decision/Strategy making Data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Better Planning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Better Risk Analysis and Mitigation at early stage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Better Quality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Better 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Visibility</a:t>
            </a:r>
            <a:endParaRPr lang="en-US" sz="1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Better Contracts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Many More…..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IN" sz="1800" dirty="0">
                <a:latin typeface="Calibri" pitchFamily="34" charset="0"/>
                <a:cs typeface="Calibri" pitchFamily="34" charset="0"/>
              </a:rPr>
              <a:t>Benefits: </a:t>
            </a:r>
            <a:r>
              <a:rPr lang="en-IN" sz="1800" dirty="0">
                <a:latin typeface="Calibri" pitchFamily="34" charset="0"/>
                <a:cs typeface="Calibri" pitchFamily="34" charset="0"/>
                <a:hlinkClick r:id="rId4"/>
              </a:rPr>
              <a:t>https://www.youtube.com/watch?v=wjSVB32fWbg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18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18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1179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Project Execution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04800" y="1257300"/>
            <a:ext cx="8686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IN" sz="1800" b="1" dirty="0" smtClean="0">
                <a:latin typeface="Calibri" pitchFamily="34" charset="0"/>
                <a:cs typeface="Calibri" pitchFamily="34" charset="0"/>
              </a:rPr>
              <a:t>Deliverables</a:t>
            </a:r>
            <a:endParaRPr lang="en-IN" sz="18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QA &amp;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Testing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\(Project Code)-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Test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Cases_(m.n).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xlsx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Project Review\CI Reviews\[No]_[Project Code]_[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yyyy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-mm-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dd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]_Project Plan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Review.pdf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Project Review\CI Reviews\[No]_[Project Code]_[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yyyy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-mm-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dd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]_Design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Review.pdf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Project Review\CI Reviews\[No]_[Project Code]_[yyyy-mm-dd]_SRS_Review.pdf </a:t>
            </a: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Project Review\CI Reviews\[No]_[Project Code]_[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yyyy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-mm-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dd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]_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Test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Cases Review .pdf </a:t>
            </a: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Project Review\CI Reviews\[No]_[Project Code]_[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yyyy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-mm-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dd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]_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Test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Plan Review .pdf </a:t>
            </a: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Project Review\Code Review\[No]_[Project Code]_[yyyy-mm-dd]_Code_Review.pdf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4389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Project Execution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04800" y="1257300"/>
            <a:ext cx="8686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Process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Requirement Management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&amp; Development (CR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Management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Knowledge Area</a:t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IN" sz="1800" dirty="0" smtClean="0">
                <a:latin typeface="Calibri" pitchFamily="34" charset="0"/>
                <a:cs typeface="Calibri" pitchFamily="34" charset="0"/>
              </a:rPr>
              <a:t>Requirement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Analysis and Query Resolving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Update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SRS,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Traceability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Matrix, Database Design, Project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Plan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, Schedule &amp; Milestone etc.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Log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the CR in BTM (Update CR Log &amp; Register)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Estimation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for CR, Planning for CR and Execution of CR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Entire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Process Starts again for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CR</a:t>
            </a:r>
          </a:p>
          <a:p>
            <a:pPr marL="0" indent="0">
              <a:buNone/>
            </a:pP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Calibri" pitchFamily="34" charset="0"/>
                <a:cs typeface="Calibri" pitchFamily="34" charset="0"/>
              </a:rPr>
              <a:t>Deliverables</a:t>
            </a: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Update or Maintain CR Register/Log in BTM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3045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kern="1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High Level Phases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228600" y="21717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Project </a:t>
            </a:r>
            <a:r>
              <a:rPr lang="en-US" sz="4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Closing</a:t>
            </a:r>
          </a:p>
        </p:txBody>
      </p:sp>
    </p:spTree>
    <p:extLst>
      <p:ext uri="{BB962C8B-B14F-4D97-AF65-F5344CB8AC3E}">
        <p14:creationId xmlns:p14="http://schemas.microsoft.com/office/powerpoint/2010/main" val="33743951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Project Closing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04800" y="1257300"/>
            <a:ext cx="8686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Process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Project Closure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Process</a:t>
            </a:r>
          </a:p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Knowledge Area</a:t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IN" sz="1800" dirty="0" smtClean="0">
                <a:latin typeface="Calibri" pitchFamily="34" charset="0"/>
                <a:cs typeface="Calibri" pitchFamily="34" charset="0"/>
              </a:rPr>
              <a:t>Do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the Project Closure Process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Do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Product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Audit, Archive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the Code &amp; Database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Create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the Project Closure Report (Lesson Learnt)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Upload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all NC Reports, Final Defect Metrics, Project </a:t>
            </a: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Completion Report and Product Audit in SPDB/SEPG folder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Change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the Status of Project to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Dev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.Completed in BTM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Update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Traceability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Matrix and Defect Metrics as per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UAT updates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from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Customer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7227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Project Closing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04800" y="1257300"/>
            <a:ext cx="8686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IN" sz="1800" b="1" dirty="0" smtClean="0">
                <a:latin typeface="Calibri" pitchFamily="34" charset="0"/>
                <a:cs typeface="Calibri" pitchFamily="34" charset="0"/>
              </a:rPr>
              <a:t>Deliverables</a:t>
            </a:r>
            <a:endParaRPr lang="en-IN" sz="18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Project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Management\Project Plan\[Project Code]-ProjectCompletionReport-[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yyyy-MM-dd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].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pdf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Project Management\Project Plan\[Project Code]-NC-Product Audit-[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yyyy-mm-dd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].docx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8176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CMMi</a:t>
            </a: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Documents Folder Structure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73" y="1333500"/>
            <a:ext cx="385367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36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CMMi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84205" y="36957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Questions &amp; Answers	</a:t>
            </a:r>
          </a:p>
        </p:txBody>
      </p:sp>
      <p:pic>
        <p:nvPicPr>
          <p:cNvPr id="5" name="Picture 2" descr="C:\Users\pct19\AppData\Local\Microsoft\Windows\Temporary Internet Files\Content.IE5\YNIAMSLT\MC90043441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91967"/>
            <a:ext cx="1981200" cy="212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7875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CMMi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52400" y="2095500"/>
            <a:ext cx="8839200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4800" dirty="0" smtClean="0">
                <a:solidFill>
                  <a:srgbClr val="000000"/>
                </a:solidFill>
                <a:latin typeface="Calibri" pitchFamily="34" charset="0"/>
                <a:cs typeface="Segoe UI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29288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SEPG Structure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24200" y="1333500"/>
            <a:ext cx="2362200" cy="3657600"/>
            <a:chOff x="3463925" y="2001395"/>
            <a:chExt cx="1793875" cy="2989705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3463925" y="2001395"/>
              <a:ext cx="17526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SEPG Head</a:t>
              </a:r>
            </a:p>
          </p:txBody>
        </p:sp>
        <p:cxnSp>
          <p:nvCxnSpPr>
            <p:cNvPr id="6" name="Straight Arrow Connector 7"/>
            <p:cNvCxnSpPr>
              <a:cxnSpLocks noChangeShapeType="1"/>
            </p:cNvCxnSpPr>
            <p:nvPr/>
          </p:nvCxnSpPr>
          <p:spPr bwMode="auto">
            <a:xfrm rot="16200000" flipH="1">
              <a:off x="4125119" y="2729706"/>
              <a:ext cx="433388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Rounded Rectangle 12"/>
            <p:cNvSpPr>
              <a:spLocks noChangeArrowheads="1"/>
            </p:cNvSpPr>
            <p:nvPr/>
          </p:nvSpPr>
          <p:spPr bwMode="auto">
            <a:xfrm>
              <a:off x="3505200" y="2971800"/>
              <a:ext cx="1752600" cy="381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SEPG Team</a:t>
              </a:r>
            </a:p>
          </p:txBody>
        </p:sp>
        <p:cxnSp>
          <p:nvCxnSpPr>
            <p:cNvPr id="8" name="Straight Arrow Connector 13"/>
            <p:cNvCxnSpPr>
              <a:cxnSpLocks noChangeShapeType="1"/>
            </p:cNvCxnSpPr>
            <p:nvPr/>
          </p:nvCxnSpPr>
          <p:spPr bwMode="auto">
            <a:xfrm rot="16200000" flipH="1">
              <a:off x="4125119" y="3567906"/>
              <a:ext cx="433388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Rounded Rectangle 14"/>
            <p:cNvSpPr>
              <a:spLocks noChangeArrowheads="1"/>
            </p:cNvSpPr>
            <p:nvPr/>
          </p:nvSpPr>
          <p:spPr bwMode="auto">
            <a:xfrm>
              <a:off x="3505200" y="3810000"/>
              <a:ext cx="1752600" cy="381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SQA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Rounded Rectangle 14"/>
            <p:cNvSpPr>
              <a:spLocks noChangeArrowheads="1"/>
            </p:cNvSpPr>
            <p:nvPr/>
          </p:nvSpPr>
          <p:spPr bwMode="auto">
            <a:xfrm>
              <a:off x="3505200" y="4610100"/>
              <a:ext cx="1752600" cy="381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PM/TL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1" name="Straight Arrow Connector 13"/>
            <p:cNvCxnSpPr>
              <a:cxnSpLocks noChangeShapeType="1"/>
            </p:cNvCxnSpPr>
            <p:nvPr/>
          </p:nvCxnSpPr>
          <p:spPr bwMode="auto">
            <a:xfrm rot="16200000" flipH="1">
              <a:off x="4125120" y="4391819"/>
              <a:ext cx="433388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924335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kern="120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CMMi</a:t>
            </a:r>
            <a:r>
              <a:rPr lang="en-US" sz="3600" kern="1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Processes: Quick Walk Through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52400" y="125730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Configuration Management Process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Estimation Process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Project Management Process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Quality Control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Risk Management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Customer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Engagement Process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Metrics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Quality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Assurance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Training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Decision Analysis and Resolution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Tailoring 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Guideline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Software Life Cycle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Organizational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Process development and improvement process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Work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Environment</a:t>
            </a:r>
          </a:p>
          <a:p>
            <a:pPr marL="342900" indent="-342900" algn="l">
              <a:buFontTx/>
              <a:buAutoNum type="arabicParenR"/>
            </a:pPr>
            <a:endParaRPr lang="en-US" sz="1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lvl="1" algn="l">
              <a:spcBef>
                <a:spcPts val="0"/>
              </a:spcBef>
              <a:defRPr/>
            </a:pPr>
            <a:endParaRPr lang="en-US" sz="1800" b="1" dirty="0" smtClean="0">
              <a:solidFill>
                <a:srgbClr val="C00000"/>
              </a:solidFill>
              <a:latin typeface="Calibr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66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kern="1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High Level Phases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304800" y="800100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defRPr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endParaRPr lang="en-US" sz="1800" b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Project Initiation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Project Planning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Project Execution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Project Closing</a:t>
            </a:r>
          </a:p>
          <a:p>
            <a:pPr algn="l">
              <a:defRPr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kern="1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High Level Phases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218049" y="24765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sz="4800" dirty="0" smtClean="0">
                <a:latin typeface="Calibri" pitchFamily="34" charset="0"/>
                <a:cs typeface="Calibri" pitchFamily="34" charset="0"/>
              </a:rPr>
              <a:t>Project Initiation</a:t>
            </a:r>
            <a:endParaRPr lang="en-US" sz="3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607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Project Initiation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228600" y="1257300"/>
            <a:ext cx="86868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Process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Customer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Engagement</a:t>
            </a:r>
          </a:p>
          <a:p>
            <a:pPr marL="0" indent="0">
              <a:buNone/>
            </a:pPr>
            <a:endParaRPr lang="en-US" sz="1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Knowledge </a:t>
            </a:r>
            <a:r>
              <a:rPr lang="en-US" sz="1800" b="1" dirty="0">
                <a:latin typeface="Calibri" pitchFamily="34" charset="0"/>
                <a:cs typeface="Calibri" pitchFamily="34" charset="0"/>
              </a:rPr>
              <a:t>Area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BA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sends the Contract review checklist and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SLA (Service Level Agreement)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to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PM</a:t>
            </a:r>
          </a:p>
          <a:p>
            <a:pPr marL="0" indent="0">
              <a:buNone/>
            </a:pPr>
            <a:endParaRPr lang="en-IN" sz="18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Calibri" pitchFamily="34" charset="0"/>
                <a:cs typeface="Calibri" pitchFamily="34" charset="0"/>
              </a:rPr>
              <a:t>Deliverables</a:t>
            </a: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Project Management\Customer Engagement\[Project Code] -Contract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Review Checklist.xlsx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Project Management\Customer Engagement\[Project Code] –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SLA.pdf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Generate Project Code in BTM and Assign resource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198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Project Initiation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228600" y="1257300"/>
            <a:ext cx="8686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Process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Estimation</a:t>
            </a:r>
          </a:p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Knowledge Area</a:t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IN" sz="1800" dirty="0" smtClean="0">
                <a:latin typeface="Calibri" pitchFamily="34" charset="0"/>
                <a:cs typeface="Calibri" pitchFamily="34" charset="0"/>
              </a:rPr>
              <a:t>BA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provides the estimation sheet and initial documents to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PM</a:t>
            </a:r>
          </a:p>
          <a:p>
            <a:pPr marL="0" indent="0">
              <a:buNone/>
            </a:pP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Calibri" pitchFamily="34" charset="0"/>
                <a:cs typeface="Calibri" pitchFamily="34" charset="0"/>
              </a:rPr>
              <a:t>Deliverables</a:t>
            </a: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Initial Requirements\Initial Requirement Docs </a:t>
            </a: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Project Management\Project Plan\(Project Code)-Project Estimation.xlsx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5453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8130</TotalTime>
  <Words>936</Words>
  <Application>Microsoft Office PowerPoint</Application>
  <PresentationFormat>On-screen Show (16:10)</PresentationFormat>
  <Paragraphs>336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1_Default Design</vt:lpstr>
      <vt:lpstr>3_Default Design</vt:lpstr>
      <vt:lpstr>PowerPoint Presentation</vt:lpstr>
      <vt:lpstr>What Is CMMi?</vt:lpstr>
      <vt:lpstr>Why CMMi?</vt:lpstr>
      <vt:lpstr>SEPG Structure</vt:lpstr>
      <vt:lpstr>CMMi Processes: Quick Walk Through</vt:lpstr>
      <vt:lpstr>High Level Phases</vt:lpstr>
      <vt:lpstr>High Level Phases</vt:lpstr>
      <vt:lpstr>Project Initiation</vt:lpstr>
      <vt:lpstr>Project Initiation</vt:lpstr>
      <vt:lpstr>High Level Phases</vt:lpstr>
      <vt:lpstr>Project Planning</vt:lpstr>
      <vt:lpstr>Project Planning</vt:lpstr>
      <vt:lpstr>Project Planning</vt:lpstr>
      <vt:lpstr>Project Planning</vt:lpstr>
      <vt:lpstr>Project Planning</vt:lpstr>
      <vt:lpstr>Project Planning</vt:lpstr>
      <vt:lpstr>Project Planning</vt:lpstr>
      <vt:lpstr>Project Planning</vt:lpstr>
      <vt:lpstr>Project Planning</vt:lpstr>
      <vt:lpstr>High Level Phases</vt:lpstr>
      <vt:lpstr>Project Execution</vt:lpstr>
      <vt:lpstr>Project Execution</vt:lpstr>
      <vt:lpstr>Project Execution</vt:lpstr>
      <vt:lpstr>Project Execution</vt:lpstr>
      <vt:lpstr>Project Execution</vt:lpstr>
      <vt:lpstr>Project Execution</vt:lpstr>
      <vt:lpstr>Project Execution</vt:lpstr>
      <vt:lpstr>Project Execution</vt:lpstr>
      <vt:lpstr>Project Execution</vt:lpstr>
      <vt:lpstr>Project Execution</vt:lpstr>
      <vt:lpstr>Project Execution</vt:lpstr>
      <vt:lpstr>High Level Phases</vt:lpstr>
      <vt:lpstr>Project Closing</vt:lpstr>
      <vt:lpstr>Project Closing</vt:lpstr>
      <vt:lpstr>CMMi Documents Folder Structure</vt:lpstr>
      <vt:lpstr>CMMi</vt:lpstr>
      <vt:lpstr>CMMi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TatvaSoft</dc:title>
  <dc:subject>TatvaSoft Presentation</dc:subject>
  <dc:creator>Mehul Sidhiwala</dc:creator>
  <cp:lastModifiedBy>Kunal Dobaria</cp:lastModifiedBy>
  <cp:revision>1582</cp:revision>
  <dcterms:created xsi:type="dcterms:W3CDTF">2005-05-22T08:55:10Z</dcterms:created>
  <dcterms:modified xsi:type="dcterms:W3CDTF">2017-02-01T09:28:51Z</dcterms:modified>
  <cp:category>Corporate Profile</cp:category>
  <cp:contentStatus>September 09</cp:contentStatus>
</cp:coreProperties>
</file>