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3"/>
  </p:sldMasterIdLst>
  <p:notesMasterIdLst>
    <p:notesMasterId r:id="rId53"/>
  </p:notesMasterIdLst>
  <p:handoutMasterIdLst>
    <p:handoutMasterId r:id="rId54"/>
  </p:handoutMasterIdLst>
  <p:sldIdLst>
    <p:sldId id="274" r:id="rId4"/>
    <p:sldId id="488" r:id="rId5"/>
    <p:sldId id="580" r:id="rId6"/>
    <p:sldId id="541" r:id="rId7"/>
    <p:sldId id="542" r:id="rId8"/>
    <p:sldId id="543" r:id="rId9"/>
    <p:sldId id="544" r:id="rId10"/>
    <p:sldId id="545" r:id="rId11"/>
    <p:sldId id="546" r:id="rId12"/>
    <p:sldId id="547" r:id="rId13"/>
    <p:sldId id="548" r:id="rId14"/>
    <p:sldId id="549" r:id="rId15"/>
    <p:sldId id="550" r:id="rId16"/>
    <p:sldId id="551" r:id="rId17"/>
    <p:sldId id="552" r:id="rId18"/>
    <p:sldId id="553" r:id="rId19"/>
    <p:sldId id="470" r:id="rId20"/>
    <p:sldId id="554" r:id="rId21"/>
    <p:sldId id="555" r:id="rId22"/>
    <p:sldId id="473" r:id="rId23"/>
    <p:sldId id="395" r:id="rId24"/>
    <p:sldId id="477" r:id="rId25"/>
    <p:sldId id="478" r:id="rId26"/>
    <p:sldId id="481" r:id="rId27"/>
    <p:sldId id="556" r:id="rId28"/>
    <p:sldId id="445" r:id="rId29"/>
    <p:sldId id="480" r:id="rId30"/>
    <p:sldId id="475" r:id="rId31"/>
    <p:sldId id="557" r:id="rId32"/>
    <p:sldId id="496" r:id="rId33"/>
    <p:sldId id="460" r:id="rId34"/>
    <p:sldId id="485" r:id="rId35"/>
    <p:sldId id="483" r:id="rId36"/>
    <p:sldId id="558" r:id="rId37"/>
    <p:sldId id="464" r:id="rId38"/>
    <p:sldId id="465" r:id="rId39"/>
    <p:sldId id="497" r:id="rId40"/>
    <p:sldId id="559" r:id="rId41"/>
    <p:sldId id="560" r:id="rId42"/>
    <p:sldId id="466" r:id="rId43"/>
    <p:sldId id="563" r:id="rId44"/>
    <p:sldId id="564" r:id="rId45"/>
    <p:sldId id="459" r:id="rId46"/>
    <p:sldId id="578" r:id="rId47"/>
    <p:sldId id="489" r:id="rId48"/>
    <p:sldId id="562" r:id="rId49"/>
    <p:sldId id="575" r:id="rId50"/>
    <p:sldId id="577" r:id="rId51"/>
    <p:sldId id="492" r:id="rId5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34298657-51AB-41AC-8479-B41D5E09D71C}">
          <p14:sldIdLst>
            <p14:sldId id="274"/>
            <p14:sldId id="488"/>
            <p14:sldId id="580"/>
          </p14:sldIdLst>
        </p14:section>
        <p14:section name="Преговор" id="{C0257C9F-6AA4-4F4C-B2CE-DA948E92B968}">
          <p14:sldIdLst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</p14:sldIdLst>
        </p14:section>
        <p14:section name="Логически изрази и проверки" id="{DE145E72-6F2E-4C7D-AB67-ED53E5ADFDA7}">
          <p14:sldIdLst>
            <p14:sldId id="470"/>
            <p14:sldId id="554"/>
            <p14:sldId id="555"/>
          </p14:sldIdLst>
        </p14:section>
        <p14:section name="Прости проверки" id="{AE6B04AE-F808-4264-9AFC-F55F8793D5EE}">
          <p14:sldIdLst>
            <p14:sldId id="473"/>
            <p14:sldId id="395"/>
            <p14:sldId id="477"/>
            <p14:sldId id="478"/>
            <p14:sldId id="481"/>
            <p14:sldId id="556"/>
            <p14:sldId id="445"/>
            <p14:sldId id="480"/>
            <p14:sldId id="475"/>
            <p14:sldId id="557"/>
          </p14:sldIdLst>
        </p14:section>
        <p14:section name="Серии от проверки" id="{E9EC52CD-E2F8-4F8F-A9BC-3481B32FD3A3}">
          <p14:sldIdLst>
            <p14:sldId id="496"/>
            <p14:sldId id="460"/>
            <p14:sldId id="485"/>
            <p14:sldId id="483"/>
            <p14:sldId id="558"/>
          </p14:sldIdLst>
        </p14:section>
        <p14:section name="Живот на променлива" id="{897C72FF-24CF-420C-A718-6EE71606EE1A}">
          <p14:sldIdLst>
            <p14:sldId id="464"/>
            <p14:sldId id="465"/>
          </p14:sldIdLst>
        </p14:section>
        <p14:section name="Условни конструкции" id="{05F9907D-64B6-40DB-954D-8A1D9E68EEBE}">
          <p14:sldIdLst>
            <p14:sldId id="497"/>
            <p14:sldId id="559"/>
            <p14:sldId id="560"/>
          </p14:sldIdLst>
        </p14:section>
        <p14:section name="Дебъгване" id="{AB046EE2-0F50-400C-BEA0-94C4D817559B}">
          <p14:sldIdLst>
            <p14:sldId id="466"/>
            <p14:sldId id="563"/>
            <p14:sldId id="564"/>
          </p14:sldIdLst>
        </p14:section>
        <p14:section name="Задачи" id="{404568EE-C957-4972-8FF5-F398C2C614C3}">
          <p14:sldIdLst>
            <p14:sldId id="459"/>
            <p14:sldId id="578"/>
            <p14:sldId id="489"/>
            <p14:sldId id="562"/>
            <p14:sldId id="575"/>
            <p14:sldId id="577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94D"/>
    <a:srgbClr val="E85C0E"/>
    <a:srgbClr val="0097CC"/>
    <a:srgbClr val="FFF0D9"/>
    <a:srgbClr val="FFA72A"/>
    <a:srgbClr val="F0F5FA"/>
    <a:srgbClr val="1A8AFA"/>
    <a:srgbClr val="FDFFFF"/>
    <a:srgbClr val="603A14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11BD8-93EE-4542-BD65-7BB74443B05B}" v="1032" dt="2018-05-31T16:29:12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15" autoAdjust="0"/>
    <p:restoredTop sz="94533" autoAdjust="0"/>
  </p:normalViewPr>
  <p:slideViewPr>
    <p:cSldViewPr>
      <p:cViewPr varScale="1">
        <p:scale>
          <a:sx n="72" d="100"/>
          <a:sy n="72" d="100"/>
        </p:scale>
        <p:origin x="468" y="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microsoft.com/office/2015/10/relationships/revisionInfo" Target="revisionInfo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15-Jan-20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15-Jan-20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75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469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3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15-Jan-20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15-Jan-20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15-Jan-20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90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15-Jan-20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15-Jan-20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79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15-Jan-20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15-Jan-20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15-Jan-20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15-Jan-20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82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3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judge.softuni.bg/Contests/Compete/Index/1012#0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2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2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2#3" TargetMode="Externa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8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1.png"/><Relationship Id="rId26" Type="http://schemas.openxmlformats.org/officeDocument/2006/relationships/image" Target="../media/image5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9.png"/><Relationship Id="rId22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9.gif"/><Relationship Id="rId4" Type="http://schemas.openxmlformats.org/officeDocument/2006/relationships/image" Target="../media/image56.jpeg"/><Relationship Id="rId9" Type="http://schemas.openxmlformats.org/officeDocument/2006/relationships/hyperlink" Target="https://www.lukanet.com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js-book.softuni.b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Логически изрази и проверки</a:t>
            </a:r>
            <a:r>
              <a:rPr lang="en-US" dirty="0"/>
              <a:t>.</a:t>
            </a:r>
            <a:r>
              <a:rPr lang="bg-BG" dirty="0"/>
              <a:t> Условна конструкция </a:t>
            </a:r>
            <a:r>
              <a:rPr lang="en-US" dirty="0"/>
              <a:t>if-else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289840" cy="832014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2240921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82" y="1265982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 се нарича долепването на два текста (низа)?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8226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635843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1462" y="2181600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747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0297" y="4353153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6358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3012" y="4587851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990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Какво </a:t>
            </a:r>
            <a:r>
              <a:rPr lang="bg-BG" dirty="0"/>
              <a:t>ще се отпечата на конзолата, ако изпълним следната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1612" y="1828800"/>
            <a:ext cx="3633510" cy="587121"/>
          </a:xfrm>
        </p:spPr>
        <p:txBody>
          <a:bodyPr/>
          <a:lstStyle/>
          <a:p>
            <a:r>
              <a:rPr lang="en-US" dirty="0"/>
              <a:t>console.log(10 % 3);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4416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71368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7222" y="2744621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5968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635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1139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076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Какво </a:t>
            </a:r>
            <a:r>
              <a:rPr lang="bg-BG" dirty="0"/>
              <a:t>ще се отпечата на конзолата, ако изпълним следната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4416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7136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7222" y="2744621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5968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635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1139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3B21AEB-5236-46E2-85A4-40FC77F18C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1612" y="1828800"/>
            <a:ext cx="3633510" cy="587121"/>
          </a:xfrm>
        </p:spPr>
        <p:txBody>
          <a:bodyPr/>
          <a:lstStyle/>
          <a:p>
            <a:r>
              <a:rPr lang="en-US" dirty="0"/>
              <a:t>console.log(10 % 3);</a:t>
            </a:r>
          </a:p>
        </p:txBody>
      </p:sp>
    </p:spTree>
    <p:extLst>
      <p:ext uri="{BB962C8B-B14F-4D97-AF65-F5344CB8AC3E}">
        <p14:creationId xmlns:p14="http://schemas.microsoft.com/office/powerpoint/2010/main" val="192830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Каква стойност държи променливата </a:t>
            </a:r>
            <a:r>
              <a:rPr lang="en-US" sz="3200" b="1" dirty="0">
                <a:latin typeface="Consolas" panose="020B0609020204030204" pitchFamily="49" charset="0"/>
              </a:rPr>
              <a:t>result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bg-BG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2696" y="2440240"/>
            <a:ext cx="3509116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lvl="0"/>
            <a:r>
              <a:rPr lang="en-US" dirty="0"/>
              <a:t>let</a:t>
            </a:r>
            <a:r>
              <a:rPr lang="bg-BG" dirty="0"/>
              <a:t> a = 5;</a:t>
            </a:r>
            <a:endParaRPr lang="en-US" dirty="0"/>
          </a:p>
          <a:p>
            <a:r>
              <a:rPr lang="en-US" dirty="0"/>
              <a:t>let</a:t>
            </a:r>
            <a:r>
              <a:rPr lang="bg-BG" dirty="0"/>
              <a:t> b = 2;</a:t>
            </a:r>
            <a:endParaRPr lang="en-US" dirty="0"/>
          </a:p>
          <a:p>
            <a:r>
              <a:rPr lang="en-US" dirty="0"/>
              <a:t>let</a:t>
            </a:r>
            <a:r>
              <a:rPr lang="bg-BG" dirty="0"/>
              <a:t> result = a / b;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1510" y="3800243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607139"/>
              <a:ext cx="5204848" cy="100300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6412" y="4190857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49876" y="5295184"/>
              <a:ext cx="1812386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5858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3368" y="2070698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766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Каква стойност държи променливата </a:t>
            </a:r>
            <a:r>
              <a:rPr lang="en-US" sz="3200" b="1" dirty="0">
                <a:latin typeface="Consolas" panose="020B0609020204030204" pitchFamily="49" charset="0"/>
              </a:rPr>
              <a:t>result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bg-BG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1510" y="3800243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607139"/>
              <a:ext cx="5204848" cy="100300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6412" y="4190857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49876" y="5295185"/>
              <a:ext cx="1991791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5858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93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3368" y="2070698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90BCCC0-ED69-49DA-B539-02BA8276B5FD}"/>
              </a:ext>
            </a:extLst>
          </p:cNvPr>
          <p:cNvSpPr txBox="1">
            <a:spLocks/>
          </p:cNvSpPr>
          <p:nvPr/>
        </p:nvSpPr>
        <p:spPr>
          <a:xfrm>
            <a:off x="832696" y="2440240"/>
            <a:ext cx="350911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 a = 5;</a:t>
            </a:r>
          </a:p>
          <a:p>
            <a:r>
              <a:rPr lang="en-US" dirty="0"/>
              <a:t>let b = 2;</a:t>
            </a:r>
          </a:p>
          <a:p>
            <a:r>
              <a:rPr lang="en-US" dirty="0"/>
              <a:t>let result = a / b;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2547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47063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би бил резултатът, ако се опитамe да изпълним </a:t>
            </a:r>
            <a:br>
              <a:rPr lang="bg-BG" dirty="0"/>
            </a:br>
            <a:r>
              <a:rPr lang="bg-BG" dirty="0"/>
              <a:t>следната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18012" y="1929850"/>
            <a:ext cx="5910078" cy="58475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console.log(1 + 1 + "4" + 2 + 1);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18959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7612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0322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89812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6080" y="3228879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696623"/>
              <a:ext cx="5204849" cy="112315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Error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827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47063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би бил резултатът, ако се опитамe да изпълним </a:t>
            </a:r>
            <a:br>
              <a:rPr lang="bg-BG" dirty="0"/>
            </a:br>
            <a:r>
              <a:rPr lang="bg-BG" dirty="0"/>
              <a:t>следната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18959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7612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0322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89812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6080" y="3228879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696623"/>
              <a:ext cx="5204849" cy="112315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Error</a:t>
              </a:r>
              <a:endParaRPr lang="en-US" sz="4000" dirty="0"/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4418012" y="1929850"/>
            <a:ext cx="5910078" cy="5847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console.log(1 + 1 + "4" + 2 + 1);</a:t>
            </a:r>
          </a:p>
        </p:txBody>
      </p:sp>
    </p:spTree>
    <p:extLst>
      <p:ext uri="{BB962C8B-B14F-4D97-AF65-F5344CB8AC3E}">
        <p14:creationId xmlns:p14="http://schemas.microsoft.com/office/powerpoint/2010/main" val="12426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18DE2-CF40-472D-844C-9B6F4D5DF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5BE62-03A6-45B5-B9E2-559893CC53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562600"/>
            <a:ext cx="10958928" cy="609600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Оператори за сравнение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397463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</p:nvPr>
        </p:nvGraphicFramePr>
        <p:xfrm>
          <a:off x="2284412" y="1143002"/>
          <a:ext cx="8991600" cy="4959221"/>
        </p:xfrm>
        <a:graphic>
          <a:graphicData uri="http://schemas.openxmlformats.org/drawingml/2006/table">
            <a:tbl>
              <a:tblPr/>
              <a:tblGrid>
                <a:gridCol w="48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1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888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 по стойност (и тип данни)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==, 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 по стойност (и тип данни</a:t>
                      </a: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!=, 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27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сравняваме стойности</a:t>
            </a:r>
            <a:endParaRPr lang="en-US" dirty="0"/>
          </a:p>
          <a:p>
            <a:pPr lvl="1"/>
            <a:r>
              <a:rPr lang="bg-BG" dirty="0"/>
              <a:t>Резултатът от логическите изрази 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31346" y="2512183"/>
            <a:ext cx="6868067" cy="4117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"2" === 2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89611" y="3502330"/>
            <a:ext cx="1766890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89611" y="3964690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true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78462" y="4427050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false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89610" y="4886699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false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89612" y="5321577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true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89612" y="5744785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true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B1DD92-5BCB-49BC-9010-E2FD9E3C235C}"/>
              </a:ext>
            </a:extLst>
          </p:cNvPr>
          <p:cNvSpPr txBox="1"/>
          <p:nvPr/>
        </p:nvSpPr>
        <p:spPr>
          <a:xfrm>
            <a:off x="5789610" y="6179663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false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500" y="2947411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13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18" grpId="0"/>
      <p:bldP spid="19" grpId="0"/>
      <p:bldP spid="20" grpId="0"/>
      <p:bldP spid="21" grpId="0"/>
      <p:bldP spid="22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pb-jan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83165"/>
            <a:ext cx="9503571" cy="882654"/>
          </a:xfrm>
        </p:spPr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6A59F-6065-4D0D-9E55-9B21759BB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Често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/>
              <a:t>и извършваме действия според резултата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sz="3200" b="1" dirty="0"/>
          </a:p>
          <a:p>
            <a:endParaRPr lang="en-US" sz="3200" b="1" dirty="0"/>
          </a:p>
          <a:p>
            <a:r>
              <a:rPr lang="bg-BG" sz="32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690" y="3505200"/>
            <a:ext cx="4866922" cy="13911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3198812" y="2505321"/>
            <a:ext cx="2590801" cy="967641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4910" y="3581400"/>
            <a:ext cx="4267200" cy="940051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sz="3200" dirty="0"/>
              <a:t>Напишете </a:t>
            </a:r>
            <a:r>
              <a:rPr lang="bg-BG" sz="3200" dirty="0">
                <a:solidFill>
                  <a:schemeClr val="bg1"/>
                </a:solidFill>
              </a:rPr>
              <a:t>програма</a:t>
            </a:r>
            <a:r>
              <a:rPr lang="bg-BG" sz="3200" dirty="0"/>
              <a:t>, която: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1"/>
                </a:solidFill>
              </a:rPr>
              <a:t>Получава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оценка </a:t>
            </a:r>
            <a:r>
              <a:rPr lang="en-US" sz="3000" dirty="0"/>
              <a:t>(</a:t>
            </a:r>
            <a:r>
              <a:rPr lang="bg-BG" sz="3000" dirty="0">
                <a:solidFill>
                  <a:schemeClr val="bg1"/>
                </a:solidFill>
              </a:rPr>
              <a:t>число</a:t>
            </a:r>
            <a:r>
              <a:rPr lang="en-US" sz="3000" dirty="0"/>
              <a:t>)</a:t>
            </a:r>
            <a:r>
              <a:rPr lang="bg-BG" sz="3000" dirty="0"/>
              <a:t>, въведена от потребителя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1"/>
                </a:solidFill>
              </a:rPr>
              <a:t>Проверява</a:t>
            </a:r>
            <a:r>
              <a:rPr lang="bg-BG" sz="3000" dirty="0"/>
              <a:t> дали е отлична</a:t>
            </a:r>
            <a:endParaRPr lang="en-US" sz="3000" dirty="0"/>
          </a:p>
          <a:p>
            <a:pPr lvl="1"/>
            <a:r>
              <a:rPr lang="bg-BG" sz="3000" dirty="0"/>
              <a:t> </a:t>
            </a:r>
            <a:r>
              <a:rPr lang="bg-BG" sz="3000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0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Excellent!</a:t>
            </a:r>
            <a:r>
              <a:rPr lang="en-US" sz="3000" dirty="0"/>
              <a:t>"</a:t>
            </a:r>
            <a:r>
              <a:rPr lang="bg-BG" sz="3000" dirty="0"/>
              <a:t>, ако оценката е по-голяма или равна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50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3200" dirty="0"/>
              <a:t>Пример:</a:t>
            </a:r>
          </a:p>
          <a:p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9" y="5612958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571" y="5652969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9" y="4823810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2088330" y="4943575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572" y="4833327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F2E2BD-64C8-4799-A977-B2C67577D4D1}"/>
              </a:ext>
            </a:extLst>
          </p:cNvPr>
          <p:cNvGrpSpPr/>
          <p:nvPr/>
        </p:nvGrpSpPr>
        <p:grpSpPr>
          <a:xfrm>
            <a:off x="6773803" y="3995861"/>
            <a:ext cx="4279351" cy="2528764"/>
            <a:chOff x="7064651" y="3865533"/>
            <a:chExt cx="4279351" cy="2528764"/>
          </a:xfrm>
        </p:grpSpPr>
        <p:pic>
          <p:nvPicPr>
            <p:cNvPr id="4098" name="Picture 2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55555C36-B2A3-4E1B-8341-D14B460541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296" y="3865533"/>
              <a:ext cx="1501706" cy="2153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A55922C6-6A36-4AE7-ACB1-C685FB17C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8027" y="4622615"/>
              <a:ext cx="1252481" cy="1771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3845CA7E-CF43-46FD-B23B-27D2E6889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651" y="3865533"/>
              <a:ext cx="1252482" cy="1778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2088329" y="5692981"/>
            <a:ext cx="370185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067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89012" y="632749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https://judge.softuni.bg/Contests/Compete/Index/1012#0</a:t>
            </a:r>
            <a:r>
              <a:rPr lang="bg-BG" sz="2400" dirty="0"/>
              <a:t> </a:t>
            </a:r>
            <a:endParaRPr lang="en-US" sz="2400" dirty="0"/>
          </a:p>
        </p:txBody>
      </p:sp>
      <p:pic>
        <p:nvPicPr>
          <p:cNvPr id="8" name="Picture 2" descr="Ð ÐµÐ·ÑÐ»ÑÐ°Ñ Ñ Ð¸Ð·Ð¾Ð±ÑÐ°Ð¶ÐµÐ½Ð¸Ðµ Ð·Ð° 6 png">
            <a:extLst>
              <a:ext uri="{FF2B5EF4-FFF2-40B4-BE49-F238E27FC236}">
                <a16:creationId xmlns:a16="http://schemas.microsoft.com/office/drawing/2014/main" id="{20866895-1CC8-4B2F-8DF9-BA9E7A173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6000">
            <a:off x="8921561" y="3675106"/>
            <a:ext cx="1501706" cy="215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arallelogram 4"/>
          <p:cNvSpPr/>
          <p:nvPr/>
        </p:nvSpPr>
        <p:spPr bwMode="auto">
          <a:xfrm>
            <a:off x="3884612" y="609599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992698" y="1523999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896898" y="2057398"/>
            <a:ext cx="2240749" cy="1805077"/>
            <a:chOff x="4837112" y="1700123"/>
            <a:chExt cx="2240749" cy="1752600"/>
          </a:xfrm>
        </p:grpSpPr>
        <p:sp>
          <p:nvSpPr>
            <p:cNvPr id="20" name="Diamond 19"/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06616" y="2363811"/>
              <a:ext cx="1930814" cy="418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grade &gt;</a:t>
              </a:r>
              <a:r>
                <a:rPr lang="bg-BG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  <a:r>
                <a:rPr lang="it-IT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5.50</a:t>
              </a:r>
              <a:endParaRPr lang="en-US" sz="2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010245" y="3862475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37647" y="295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39266" y="3770588"/>
            <a:ext cx="113673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77724" y="3032119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3884612" y="4419600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6780212" y="2534575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</p:spTree>
    <p:extLst>
      <p:ext uri="{BB962C8B-B14F-4D97-AF65-F5344CB8AC3E}">
        <p14:creationId xmlns:p14="http://schemas.microsoft.com/office/powerpoint/2010/main" val="426872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При </a:t>
            </a:r>
            <a:r>
              <a:rPr lang="bg-BG" sz="3200" dirty="0">
                <a:solidFill>
                  <a:schemeClr val="bg1"/>
                </a:solidFill>
              </a:rPr>
              <a:t>невярност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sz="3200" dirty="0"/>
              <a:t>)</a:t>
            </a:r>
            <a:r>
              <a:rPr lang="bg-BG" sz="3200" dirty="0"/>
              <a:t> на условието, можем да </a:t>
            </a:r>
            <a:br>
              <a:rPr lang="en-US" sz="3200" dirty="0"/>
            </a:br>
            <a:r>
              <a:rPr lang="bg-BG" sz="3200" dirty="0"/>
              <a:t>изпълним други действия – чрез </a:t>
            </a:r>
            <a:r>
              <a:rPr lang="bg-BG" sz="3200" dirty="0">
                <a:solidFill>
                  <a:schemeClr val="bg1"/>
                </a:solidFill>
              </a:rPr>
              <a:t>е</a:t>
            </a:r>
            <a:r>
              <a:rPr lang="en-US" sz="3200" dirty="0">
                <a:solidFill>
                  <a:schemeClr val="bg1"/>
                </a:solidFill>
              </a:rPr>
              <a:t>lse </a:t>
            </a:r>
            <a:r>
              <a:rPr lang="bg-BG" sz="3200" dirty="0"/>
              <a:t>конструкция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endParaRPr lang="bg-BG" sz="2800" b="1" dirty="0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2" y="2355707"/>
            <a:ext cx="4876800" cy="23067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</a:rPr>
              <a:t> 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417642" y="3886200"/>
            <a:ext cx="3342558" cy="1340862"/>
          </a:xfrm>
          <a:prstGeom prst="wedgeRoundRectCallout">
            <a:avLst>
              <a:gd name="adj1" fmla="val -61656"/>
              <a:gd name="adj2" fmla="val -292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невярност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95910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Къдравите</a:t>
            </a:r>
            <a:r>
              <a:rPr lang="bg-BG" sz="3200" dirty="0"/>
              <a:t> скоби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200" dirty="0"/>
              <a:t> въвеждат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от код </a:t>
            </a:r>
            <a:r>
              <a:rPr lang="en-US" sz="3200" dirty="0"/>
              <a:t>(</a:t>
            </a:r>
            <a:r>
              <a:rPr lang="bg-BG" sz="3200" dirty="0"/>
              <a:t>група команди</a:t>
            </a:r>
            <a:r>
              <a:rPr lang="en-US" sz="3200" dirty="0"/>
              <a:t>)</a:t>
            </a:r>
          </a:p>
          <a:p>
            <a:pPr lvl="1"/>
            <a:r>
              <a:rPr lang="bg-BG" sz="3000" dirty="0"/>
              <a:t>Ако конструкция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000" dirty="0"/>
              <a:t> </a:t>
            </a:r>
            <a:r>
              <a:rPr lang="bg-BG" sz="3000" dirty="0"/>
              <a:t>няма скоби, се изпълнява </a:t>
            </a:r>
            <a:r>
              <a:rPr lang="bg-BG" sz="3000"/>
              <a:t>само </a:t>
            </a:r>
            <a:r>
              <a:rPr lang="bg-BG" sz="3000">
                <a:solidFill>
                  <a:schemeClr val="tx2">
                    <a:lumMod val="75000"/>
                  </a:schemeClr>
                </a:solidFill>
              </a:rPr>
              <a:t>следващият</a:t>
            </a:r>
            <a:r>
              <a:rPr lang="bg-BG" sz="3000"/>
              <a:t> </a:t>
            </a:r>
            <a:r>
              <a:rPr lang="bg-BG" sz="3000" dirty="0"/>
              <a:t>ред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0412" y="2994237"/>
            <a:ext cx="5105401" cy="24068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let </a:t>
            </a: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bg-BG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==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"red")</a:t>
            </a:r>
            <a:r>
              <a:rPr lang="bg-BG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console.log("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")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console.log("banana")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console.log("bye");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6175371" y="2994237"/>
            <a:ext cx="5401780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let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red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==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"red") 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console.log("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")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console.log("banana")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console.log("bye")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4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628581" y="5612252"/>
            <a:ext cx="4648200" cy="939365"/>
          </a:xfrm>
          <a:prstGeom prst="wedgeRoundRectCallout">
            <a:avLst>
              <a:gd name="adj1" fmla="val -11787"/>
              <a:gd name="adj2" fmla="val -738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200" b="1" dirty="0">
                <a:solidFill>
                  <a:srgbClr val="FFFFFF"/>
                </a:solidFill>
              </a:rPr>
              <a:t>Изпълнява се </a:t>
            </a:r>
            <a:r>
              <a:rPr lang="bg-BG" sz="2200" b="1" dirty="0">
                <a:solidFill>
                  <a:schemeClr val="bg2"/>
                </a:solidFill>
              </a:rPr>
              <a:t>винаги – не е част от </a:t>
            </a:r>
            <a:r>
              <a:rPr lang="en-US" sz="2200" b="1" dirty="0">
                <a:solidFill>
                  <a:schemeClr val="bg2"/>
                </a:solidFill>
                <a:latin typeface="Consolas" panose="020B0609020204030204" pitchFamily="49" charset="0"/>
              </a:rPr>
              <a:t>if/else</a:t>
            </a:r>
            <a:r>
              <a:rPr lang="bg-BG" sz="22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bg-BG" sz="2200" b="1" dirty="0">
                <a:solidFill>
                  <a:srgbClr val="FFFFFF"/>
                </a:solidFill>
              </a:rPr>
              <a:t>конструкцията</a:t>
            </a:r>
          </a:p>
        </p:txBody>
      </p:sp>
    </p:spTree>
    <p:extLst>
      <p:ext uri="{BB962C8B-B14F-4D97-AF65-F5344CB8AC3E}">
        <p14:creationId xmlns:p14="http://schemas.microsoft.com/office/powerpoint/2010/main" val="285342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Получава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две </a:t>
            </a:r>
            <a:r>
              <a:rPr lang="bg-BG" dirty="0">
                <a:solidFill>
                  <a:schemeClr val="bg1"/>
                </a:solidFill>
              </a:rPr>
              <a:t>числа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Greater number: 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dirty="0"/>
              <a:t>Отпечатва на конзолата </a:t>
            </a:r>
            <a:r>
              <a:rPr lang="bg-BG" dirty="0">
                <a:solidFill>
                  <a:schemeClr val="bg1"/>
                </a:solidFill>
              </a:rPr>
              <a:t>по-голямото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тях</a:t>
            </a:r>
            <a:endParaRPr lang="en-US" dirty="0"/>
          </a:p>
          <a:p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99802E-FAA3-4F0C-9B2B-21C1D2846755}"/>
              </a:ext>
            </a:extLst>
          </p:cNvPr>
          <p:cNvGrpSpPr/>
          <p:nvPr/>
        </p:nvGrpSpPr>
        <p:grpSpPr>
          <a:xfrm>
            <a:off x="1115243" y="4876800"/>
            <a:ext cx="4951504" cy="1138773"/>
            <a:chOff x="1141412" y="4738550"/>
            <a:chExt cx="4243171" cy="7443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ADA18B-75A6-43C0-BE1F-B879AE5AF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412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5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6" name="Right Arrow 11">
              <a:extLst>
                <a:ext uri="{FF2B5EF4-FFF2-40B4-BE49-F238E27FC236}">
                  <a16:creationId xmlns:a16="http://schemas.microsoft.com/office/drawing/2014/main" id="{91BA3807-E394-4F37-B52A-BB877C5ED1E1}"/>
                </a:ext>
              </a:extLst>
            </p:cNvPr>
            <p:cNvSpPr/>
            <p:nvPr/>
          </p:nvSpPr>
          <p:spPr>
            <a:xfrm>
              <a:off x="1702470" y="5023112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D5B51C-2ECB-4B8F-9DFF-BECC38526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907" y="4967982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3AAB06-2565-401E-98EB-780E7636E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745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noProof="1">
                  <a:latin typeface="Consolas" panose="020B0609020204030204" pitchFamily="49" charset="0"/>
                </a:rPr>
                <a:t>7</a:t>
              </a:r>
              <a:endParaRPr lang="bg-BG" sz="3400" b="1" noProof="1">
                <a:latin typeface="Consolas" panose="020B0609020204030204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3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9" name="Right Arrow 11">
              <a:extLst>
                <a:ext uri="{FF2B5EF4-FFF2-40B4-BE49-F238E27FC236}">
                  <a16:creationId xmlns:a16="http://schemas.microsoft.com/office/drawing/2014/main" id="{27F55289-FEFF-4505-A449-8AABEE27C818}"/>
                </a:ext>
              </a:extLst>
            </p:cNvPr>
            <p:cNvSpPr/>
            <p:nvPr/>
          </p:nvSpPr>
          <p:spPr>
            <a:xfrm>
              <a:off x="4427305" y="5012040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B4AACC-5302-466A-86FB-25619E328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583" y="4956910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7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30083" y="2514600"/>
            <a:ext cx="3334215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1092200" y="630141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https://judge.softuni.bg/Contests/Compete/Index/1012#2</a:t>
            </a:r>
            <a:r>
              <a:rPr lang="bg-BG" sz="2400" dirty="0"/>
              <a:t> </a:t>
            </a:r>
            <a:endParaRPr lang="en-US" sz="2400" dirty="0"/>
          </a:p>
        </p:txBody>
      </p:sp>
      <p:sp>
        <p:nvSpPr>
          <p:cNvPr id="6" name="Parallelogram 5"/>
          <p:cNvSpPr/>
          <p:nvPr/>
        </p:nvSpPr>
        <p:spPr bwMode="auto">
          <a:xfrm>
            <a:off x="4646612" y="685799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754698" y="1600199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658898" y="2133598"/>
            <a:ext cx="2240749" cy="1805077"/>
            <a:chOff x="4837112" y="1700123"/>
            <a:chExt cx="2240749" cy="1752600"/>
          </a:xfrm>
        </p:grpSpPr>
        <p:sp>
          <p:nvSpPr>
            <p:cNvPr id="10" name="Diamond 9"/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3812" y="2328384"/>
              <a:ext cx="1621748" cy="388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5772245" y="3938675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99647" y="30361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95120" y="3815551"/>
            <a:ext cx="85733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14046" y="3032602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16" name="Parallelogram 15"/>
          <p:cNvSpPr/>
          <p:nvPr/>
        </p:nvSpPr>
        <p:spPr bwMode="auto">
          <a:xfrm>
            <a:off x="4646612" y="4495800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7" name="Parallelogram 16"/>
          <p:cNvSpPr/>
          <p:nvPr/>
        </p:nvSpPr>
        <p:spPr bwMode="auto">
          <a:xfrm>
            <a:off x="7659080" y="2575402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</p:spTree>
    <p:extLst>
      <p:ext uri="{BB962C8B-B14F-4D97-AF65-F5344CB8AC3E}">
        <p14:creationId xmlns:p14="http://schemas.microsoft.com/office/powerpoint/2010/main" val="16120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Проверява</a:t>
            </a:r>
            <a:r>
              <a:rPr lang="en-US" sz="3000" dirty="0"/>
              <a:t>, </a:t>
            </a:r>
            <a:r>
              <a:rPr lang="bg-BG" sz="3000" dirty="0"/>
              <a:t>дали едно число 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четно</a:t>
            </a:r>
            <a:r>
              <a:rPr lang="bg-BG" sz="3000" dirty="0"/>
              <a:t> или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нечетно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Ако е четно</a:t>
            </a:r>
            <a:r>
              <a:rPr lang="en-US" sz="3000" dirty="0"/>
              <a:t>, </a:t>
            </a:r>
            <a:r>
              <a:rPr lang="bg-BG" sz="3000" dirty="0"/>
              <a:t>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sz="3000" dirty="0"/>
              <a:t>"</a:t>
            </a:r>
          </a:p>
          <a:p>
            <a:pPr lvl="1"/>
            <a:r>
              <a:rPr lang="bg-BG" sz="3000" dirty="0"/>
              <a:t>Ако е нечетно</a:t>
            </a:r>
            <a:r>
              <a:rPr lang="en-US" sz="3000"/>
              <a:t>,</a:t>
            </a:r>
            <a:r>
              <a:rPr lang="bg-BG" sz="3000"/>
              <a:t> </a:t>
            </a:r>
            <a:r>
              <a:rPr lang="bg-BG" sz="3000" dirty="0"/>
              <a:t>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sz="3000" dirty="0"/>
              <a:t>"</a:t>
            </a:r>
            <a:endParaRPr lang="bg-BG" sz="3000" dirty="0"/>
          </a:p>
          <a:p>
            <a:r>
              <a:rPr lang="bg-BG" sz="3200" dirty="0"/>
              <a:t>Пример:</a:t>
            </a:r>
          </a:p>
          <a:p>
            <a:pPr marL="0" indent="0">
              <a:buNone/>
            </a:pPr>
            <a:endParaRPr lang="en-US" sz="3200" dirty="0"/>
          </a:p>
          <a:p>
            <a:pPr marL="377887" lvl="1" indent="0">
              <a:buNone/>
            </a:pPr>
            <a:endParaRPr lang="en-US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96" y="4699884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1936325" y="4847194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008" y="4699884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96" y="5643917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1936325" y="5804749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007" y="5657439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odd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074A9-6067-4F78-B446-16FC25CBE47A}"/>
              </a:ext>
            </a:extLst>
          </p:cNvPr>
          <p:cNvGrpSpPr/>
          <p:nvPr/>
        </p:nvGrpSpPr>
        <p:grpSpPr>
          <a:xfrm>
            <a:off x="7466012" y="3796658"/>
            <a:ext cx="3429000" cy="2590184"/>
            <a:chOff x="7151716" y="2783785"/>
            <a:chExt cx="4209777" cy="3350107"/>
          </a:xfrm>
        </p:grpSpPr>
        <p:pic>
          <p:nvPicPr>
            <p:cNvPr id="5122" name="Picture 2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1F26EB22-37C4-445E-A120-DE0C4A0B66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3270" y="2783785"/>
              <a:ext cx="2238223" cy="2652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Ð ÐµÐ·ÑÐ»ÑÐ°Ñ Ñ Ð¸Ð·Ð¾Ð±ÑÐ°Ð¶ÐµÐ½Ð¸Ðµ Ð·Ð° 4 toy story png">
              <a:extLst>
                <a:ext uri="{FF2B5EF4-FFF2-40B4-BE49-F238E27FC236}">
                  <a16:creationId xmlns:a16="http://schemas.microsoft.com/office/drawing/2014/main" id="{D2FC79D1-5560-4640-94F8-ACE1C4449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36398">
              <a:off x="7151716" y="3964927"/>
              <a:ext cx="1574006" cy="2168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7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2512" y="1371600"/>
            <a:ext cx="7543799" cy="4742425"/>
          </a:xfrm>
        </p:spPr>
        <p:txBody>
          <a:bodyPr/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function isEven</a:t>
            </a:r>
            <a:r>
              <a:rPr lang="bg-BG" sz="2800" dirty="0"/>
              <a:t>(</a:t>
            </a:r>
            <a:r>
              <a:rPr lang="en-US" sz="2800" dirty="0"/>
              <a:t>input</a:t>
            </a:r>
            <a:r>
              <a:rPr lang="it-IT" sz="2800" dirty="0"/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  let num = parseInt(input.shift());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  if (</a:t>
            </a:r>
            <a:r>
              <a:rPr lang="it-IT" sz="2800" dirty="0">
                <a:solidFill>
                  <a:schemeClr val="bg1"/>
                </a:solidFill>
              </a:rPr>
              <a:t>num </a:t>
            </a:r>
            <a:r>
              <a:rPr lang="en-US" sz="2800" dirty="0">
                <a:solidFill>
                  <a:schemeClr val="bg1"/>
                </a:solidFill>
              </a:rPr>
              <a:t>% 2 ==</a:t>
            </a:r>
            <a:r>
              <a:rPr lang="it-IT" sz="2800" dirty="0">
                <a:solidFill>
                  <a:schemeClr val="bg1"/>
                </a:solidFill>
              </a:rPr>
              <a:t> 0</a:t>
            </a:r>
            <a:r>
              <a:rPr lang="it-IT" sz="2800" dirty="0"/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    console.log("even");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  }</a:t>
            </a:r>
            <a:r>
              <a:rPr lang="en-US" sz="2800" dirty="0"/>
              <a:t>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    console.log("odd");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}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60412" y="624577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https://judge.softuni.bg/Contests/Compete/Index/1012#2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733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3212" y="1447800"/>
            <a:ext cx="8180332" cy="4795935"/>
          </a:xfrm>
        </p:spPr>
        <p:txBody>
          <a:bodyPr>
            <a:normAutofit fontScale="92500" lnSpcReduction="10000"/>
          </a:bodyPr>
          <a:lstStyle/>
          <a:p>
            <a:pPr marL="514350" indent="-514350"/>
            <a:r>
              <a:rPr lang="bg-BG" dirty="0"/>
              <a:t>Преговор</a:t>
            </a:r>
            <a:endParaRPr lang="en-US" dirty="0"/>
          </a:p>
          <a:p>
            <a:pPr marL="514350" indent="-514350"/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</a:t>
            </a:r>
            <a:r>
              <a:rPr lang="en-US" dirty="0"/>
              <a:t>.</a:t>
            </a:r>
          </a:p>
          <a:p>
            <a:pPr marL="514350" indent="-514350"/>
            <a:r>
              <a:rPr lang="bg-BG" dirty="0"/>
              <a:t>Условни</a:t>
            </a:r>
            <a:r>
              <a:rPr lang="en-US" dirty="0"/>
              <a:t> </a:t>
            </a:r>
            <a:r>
              <a:rPr lang="bg-BG" dirty="0"/>
              <a:t>конструкции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Серия от проверки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Живот на променлива</a:t>
            </a:r>
            <a:endParaRPr lang="en-US" dirty="0"/>
          </a:p>
          <a:p>
            <a:pPr marL="514350" indent="-514350"/>
            <a:r>
              <a:rPr lang="bg-BG" dirty="0" err="1"/>
              <a:t>Дебъгване</a:t>
            </a:r>
            <a:endParaRPr lang="en-US" dirty="0"/>
          </a:p>
          <a:p>
            <a:pPr marL="514350" indent="-514350"/>
            <a:r>
              <a:rPr lang="bg-BG" dirty="0"/>
              <a:t>Решаване на изпитна задача</a:t>
            </a:r>
            <a:endParaRPr lang="en-US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39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787A7-33BC-4652-8405-54CCE13559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C0B76-D621-4FB1-95E9-4B42658EA4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По-сложни условни конструкции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683" y="1219200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958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000" dirty="0"/>
              <a:t>Конструкцията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if/else-if/else…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 серия от проверки</a:t>
            </a:r>
            <a:endParaRPr lang="bg-BG" sz="30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000" dirty="0"/>
              <a:t>При истинност на едно условие, </a:t>
            </a:r>
            <a:r>
              <a:rPr lang="bg-BG" sz="3000" dirty="0">
                <a:solidFill>
                  <a:schemeClr val="bg1"/>
                </a:solidFill>
              </a:rPr>
              <a:t>не се продължава </a:t>
            </a:r>
            <a:r>
              <a:rPr lang="bg-BG" sz="3000" dirty="0"/>
              <a:t>към </a:t>
            </a:r>
            <a:br>
              <a:rPr lang="en-US" sz="3000" dirty="0"/>
            </a:br>
            <a:r>
              <a:rPr lang="bg-BG" sz="30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649" y="1905000"/>
            <a:ext cx="3868964" cy="340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...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4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8221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141" y="2286000"/>
            <a:ext cx="6611498" cy="3962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let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console.log("Bigger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console.log("Bigger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console.log 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4575" y="3502918"/>
            <a:ext cx="3345625" cy="1219200"/>
          </a:xfrm>
          <a:prstGeom prst="wedgeRoundRectCallout">
            <a:avLst>
              <a:gd name="adj1" fmla="val -68256"/>
              <a:gd name="adj2" fmla="val -37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1563" y="1048155"/>
            <a:ext cx="1000863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200" dirty="0"/>
              <a:t>Програмата проверява първото условие, установява, 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че е вярно и приключва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8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F3B1B-7DB9-4F86-8747-6DAEF886D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bg1"/>
                </a:solidFill>
              </a:rPr>
              <a:t>цяло число</a:t>
            </a:r>
            <a:r>
              <a:rPr lang="bg-BG" sz="3000" dirty="0"/>
              <a:t>, 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неговата стойност </a:t>
            </a:r>
            <a:r>
              <a:rPr lang="en-US" sz="3000" dirty="0"/>
              <a:t>[</a:t>
            </a:r>
            <a:r>
              <a:rPr lang="bg-BG" sz="3000" dirty="0"/>
              <a:t>1,9</a:t>
            </a:r>
            <a:r>
              <a:rPr lang="en-US" sz="3000" dirty="0"/>
              <a:t>]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по-голямо от 9 </a:t>
            </a:r>
            <a:r>
              <a:rPr lang="bg-BG" sz="3000" dirty="0"/>
              <a:t>отпечатва </a:t>
            </a:r>
            <a:r>
              <a:rPr lang="en-US" sz="3000" dirty="0"/>
              <a:t>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number too big</a:t>
            </a:r>
            <a:r>
              <a:rPr lang="en-US" sz="3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</a:t>
            </a:r>
            <a:r>
              <a:rPr lang="bg-BG" sz="3000" dirty="0"/>
              <a:t>тпечатва стойността </a:t>
            </a:r>
            <a:r>
              <a:rPr lang="bg-BG" sz="3000" dirty="0">
                <a:solidFill>
                  <a:schemeClr val="bg1"/>
                </a:solidFill>
              </a:rPr>
              <a:t>с текст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Пример: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bg-BG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1 до </a:t>
            </a:r>
            <a:r>
              <a:rPr lang="en-US" dirty="0"/>
              <a:t>9</a:t>
            </a:r>
            <a:r>
              <a:rPr lang="bg-BG" dirty="0"/>
              <a:t> с текст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661" y="5268679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F8E0C-6B95-4567-B5C3-237CD1881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187" y="5263680"/>
            <a:ext cx="1516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A76C13AD-4C64-4614-8B2E-DE0A09A46015}"/>
              </a:ext>
            </a:extLst>
          </p:cNvPr>
          <p:cNvSpPr/>
          <p:nvPr/>
        </p:nvSpPr>
        <p:spPr>
          <a:xfrm>
            <a:off x="2302397" y="5391256"/>
            <a:ext cx="306250" cy="268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A6E1B-A7E8-4303-8FC8-3021F9453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12" y="5263680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5CFD6-BE33-454A-B678-35664097E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315" y="5290512"/>
            <a:ext cx="31081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number too big</a:t>
            </a: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551FB92F-315E-4BBC-8C4C-3FAA9DB3BA0E}"/>
              </a:ext>
            </a:extLst>
          </p:cNvPr>
          <p:cNvSpPr/>
          <p:nvPr/>
        </p:nvSpPr>
        <p:spPr>
          <a:xfrm>
            <a:off x="6669759" y="5385900"/>
            <a:ext cx="305109" cy="269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782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9540" y="1252404"/>
            <a:ext cx="6234543" cy="5142534"/>
          </a:xfrm>
        </p:spPr>
        <p:txBody>
          <a:bodyPr/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300" dirty="0"/>
              <a:t>function number0to9([arg1]) {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300" dirty="0"/>
              <a:t>  let num = parseInt(arg1);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300" dirty="0"/>
              <a:t>  </a:t>
            </a:r>
            <a:r>
              <a:rPr lang="it-IT" sz="2300" dirty="0">
                <a:solidFill>
                  <a:schemeClr val="bg1"/>
                </a:solidFill>
              </a:rPr>
              <a:t>if (num </a:t>
            </a:r>
            <a:r>
              <a:rPr lang="en-US" sz="2300" dirty="0">
                <a:solidFill>
                  <a:schemeClr val="bg1"/>
                </a:solidFill>
              </a:rPr>
              <a:t>=</a:t>
            </a:r>
            <a:r>
              <a:rPr lang="bg-BG" sz="2300" dirty="0">
                <a:solidFill>
                  <a:schemeClr val="bg1"/>
                </a:solidFill>
              </a:rPr>
              <a:t>=</a:t>
            </a:r>
            <a:r>
              <a:rPr lang="en-US" sz="2300" dirty="0">
                <a:solidFill>
                  <a:schemeClr val="bg1"/>
                </a:solidFill>
              </a:rPr>
              <a:t>=</a:t>
            </a:r>
            <a:r>
              <a:rPr lang="it-IT" sz="2300" dirty="0">
                <a:solidFill>
                  <a:schemeClr val="bg1"/>
                </a:solidFill>
              </a:rPr>
              <a:t> 1)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dirty="0"/>
              <a:t>    </a:t>
            </a:r>
            <a:r>
              <a:rPr lang="it-IT" sz="2300" dirty="0"/>
              <a:t>console.log("one");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dirty="0"/>
              <a:t>  </a:t>
            </a:r>
            <a:r>
              <a:rPr lang="en-US" sz="2300" dirty="0">
                <a:solidFill>
                  <a:schemeClr val="bg1"/>
                </a:solidFill>
              </a:rPr>
              <a:t>else </a:t>
            </a:r>
            <a:r>
              <a:rPr lang="it-IT" sz="2300" dirty="0">
                <a:solidFill>
                  <a:schemeClr val="bg1"/>
                </a:solidFill>
              </a:rPr>
              <a:t>if (num</a:t>
            </a:r>
            <a:r>
              <a:rPr lang="en-US" sz="2300" dirty="0">
                <a:solidFill>
                  <a:schemeClr val="bg1"/>
                </a:solidFill>
              </a:rPr>
              <a:t> =</a:t>
            </a:r>
            <a:r>
              <a:rPr lang="bg-BG" sz="2300" dirty="0">
                <a:solidFill>
                  <a:schemeClr val="bg1"/>
                </a:solidFill>
              </a:rPr>
              <a:t>=</a:t>
            </a:r>
            <a:r>
              <a:rPr lang="en-US" sz="2300" dirty="0">
                <a:solidFill>
                  <a:schemeClr val="bg1"/>
                </a:solidFill>
              </a:rPr>
              <a:t>=</a:t>
            </a:r>
            <a:r>
              <a:rPr lang="it-IT" sz="2300" dirty="0">
                <a:solidFill>
                  <a:schemeClr val="bg1"/>
                </a:solidFill>
              </a:rPr>
              <a:t> 2) </a:t>
            </a:r>
            <a:endParaRPr lang="en-US" sz="2300" dirty="0">
              <a:solidFill>
                <a:schemeClr val="bg1"/>
              </a:solidFill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dirty="0"/>
              <a:t>    </a:t>
            </a:r>
            <a:r>
              <a:rPr lang="it-IT" sz="2300" dirty="0"/>
              <a:t>console.log("two");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300" dirty="0">
                <a:solidFill>
                  <a:schemeClr val="accent2"/>
                </a:solidFill>
              </a:rPr>
              <a:t>// </a:t>
            </a:r>
            <a:r>
              <a:rPr lang="en-US" sz="2300" dirty="0">
                <a:solidFill>
                  <a:schemeClr val="accent2"/>
                </a:solidFill>
              </a:rPr>
              <a:t>TODO: add more checks</a:t>
            </a:r>
            <a:endParaRPr lang="it-IT" sz="2300" dirty="0">
              <a:solidFill>
                <a:schemeClr val="accent2"/>
              </a:solidFill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dirty="0"/>
              <a:t>  </a:t>
            </a:r>
            <a:r>
              <a:rPr lang="en-US" sz="2300" dirty="0">
                <a:solidFill>
                  <a:schemeClr val="bg1"/>
                </a:solidFill>
              </a:rPr>
              <a:t>else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300" dirty="0"/>
              <a:t>    console.log("number too big");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3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1 до 9 с текст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1" y="638907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https://judge.softuni.bg/Contests/Practice/Index/1012#3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97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DC9EF-4125-4554-BBA3-D0B114A03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36AB2-7B88-48B0-BF2C-8EC0F93F6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Диапазон на използване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06" y="1400331"/>
            <a:ext cx="2593411" cy="247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3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Обхват, в който може да бъде използвана</a:t>
            </a:r>
            <a:endParaRPr lang="en-US" dirty="0"/>
          </a:p>
          <a:p>
            <a:pPr marL="1371029" lvl="2" indent="-457200"/>
            <a:r>
              <a:rPr lang="bg-BG" dirty="0"/>
              <a:t>Пример: Променливата </a:t>
            </a:r>
            <a:r>
              <a:rPr lang="en-US" b="1" dirty="0">
                <a:latin typeface="Consolas" panose="020B0609020204030204" pitchFamily="49" charset="0"/>
              </a:rPr>
              <a:t>salary</a:t>
            </a:r>
            <a:r>
              <a:rPr lang="en-US" dirty="0"/>
              <a:t> </a:t>
            </a:r>
            <a:r>
              <a:rPr lang="bg-BG" dirty="0"/>
              <a:t>съществува </a:t>
            </a:r>
            <a:r>
              <a:rPr lang="bg-BG" dirty="0">
                <a:solidFill>
                  <a:schemeClr val="bg1"/>
                </a:solidFill>
              </a:rPr>
              <a:t>само</a:t>
            </a:r>
            <a:r>
              <a:rPr lang="bg-BG" dirty="0"/>
              <a:t> в блока </a:t>
            </a:r>
            <a:br>
              <a:rPr lang="bg-BG" dirty="0"/>
            </a:br>
            <a:r>
              <a:rPr lang="bg-BG" dirty="0"/>
              <a:t>от код на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bg-BG" dirty="0"/>
              <a:t>конструкцията </a:t>
            </a:r>
            <a:endParaRPr lang="en-GB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dirty="0"/>
          </a:p>
          <a:p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881248-902E-4CD3-8362-E0C481902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3812" y="3105742"/>
            <a:ext cx="9601200" cy="2757266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let </a:t>
            </a:r>
            <a:r>
              <a:rPr lang="bg-BG" sz="2500" dirty="0"/>
              <a:t>currentDay = </a:t>
            </a:r>
            <a:r>
              <a:rPr lang="en-US" sz="2500" dirty="0"/>
              <a:t>"Monday";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if (</a:t>
            </a:r>
            <a:r>
              <a:rPr lang="bg-BG" sz="2500" dirty="0"/>
              <a:t>cur</a:t>
            </a:r>
            <a:r>
              <a:rPr lang="en-US" sz="2500" dirty="0"/>
              <a:t>r</a:t>
            </a:r>
            <a:r>
              <a:rPr lang="bg-BG" sz="2500" dirty="0" err="1"/>
              <a:t>entDay</a:t>
            </a:r>
            <a:r>
              <a:rPr lang="en-US" sz="2500" dirty="0"/>
              <a:t> =</a:t>
            </a:r>
            <a:r>
              <a:rPr lang="bg-BG" sz="2500" dirty="0"/>
              <a:t>=</a:t>
            </a:r>
            <a:r>
              <a:rPr lang="en-US" sz="2500" dirty="0"/>
              <a:t>=</a:t>
            </a:r>
            <a:r>
              <a:rPr lang="bg-BG" sz="2500" dirty="0"/>
              <a:t> </a:t>
            </a:r>
            <a:r>
              <a:rPr lang="en-US" sz="2500" dirty="0"/>
              <a:t>"Monday")</a:t>
            </a:r>
            <a:r>
              <a:rPr lang="bg-BG" sz="2500" dirty="0"/>
              <a:t> </a:t>
            </a:r>
            <a:r>
              <a:rPr lang="en-US" sz="25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  let </a:t>
            </a:r>
            <a:r>
              <a:rPr lang="en-US" sz="2500" dirty="0">
                <a:solidFill>
                  <a:schemeClr val="bg1"/>
                </a:solidFill>
              </a:rPr>
              <a:t>salary</a:t>
            </a:r>
            <a:r>
              <a:rPr lang="en-US" sz="2500" dirty="0"/>
              <a:t> =</a:t>
            </a:r>
            <a:r>
              <a:rPr lang="bg-BG" sz="2500" dirty="0"/>
              <a:t> </a:t>
            </a:r>
            <a:r>
              <a:rPr lang="en-US" sz="2500" dirty="0"/>
              <a:t>Number(input.shift());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console.log(</a:t>
            </a:r>
            <a:r>
              <a:rPr lang="en-US" sz="2500" dirty="0">
                <a:solidFill>
                  <a:schemeClr val="bg1"/>
                </a:solidFill>
              </a:rPr>
              <a:t>salary</a:t>
            </a:r>
            <a:r>
              <a:rPr lang="en-US" sz="2500" dirty="0"/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5027612" y="5336811"/>
            <a:ext cx="1829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Error!</a:t>
            </a:r>
            <a:endParaRPr lang="en-US" sz="2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36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6A59F-6065-4D0D-9E55-9B21759BB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</a:t>
            </a:r>
            <a:r>
              <a:rPr lang="en-US" dirty="0"/>
              <a:t>(</a:t>
            </a:r>
            <a:r>
              <a:rPr lang="bg-BG" dirty="0"/>
              <a:t>лаб</a:t>
            </a:r>
            <a:r>
              <a:rPr lang="en-US" dirty="0"/>
              <a:t>)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4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Получава </a:t>
            </a:r>
            <a:r>
              <a:rPr lang="bg-BG" dirty="0">
                <a:solidFill>
                  <a:schemeClr val="bg1"/>
                </a:solidFill>
              </a:rPr>
              <a:t>вид</a:t>
            </a:r>
            <a:r>
              <a:rPr lang="bg-BG" dirty="0"/>
              <a:t> на </a:t>
            </a:r>
            <a:r>
              <a:rPr lang="bg-BG" dirty="0">
                <a:solidFill>
                  <a:schemeClr val="bg1"/>
                </a:solidFill>
              </a:rPr>
              <a:t>геометрична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фигура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000" dirty="0"/>
              <a:t>("</a:t>
            </a:r>
            <a:r>
              <a:rPr lang="en-US" sz="3000" b="1" dirty="0">
                <a:latin typeface="Consolas" panose="020B0609020204030204" pitchFamily="49" charset="0"/>
              </a:rPr>
              <a:t>square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rectangle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circle</a:t>
            </a:r>
            <a:r>
              <a:rPr lang="en-US" sz="3000" b="1" dirty="0"/>
              <a:t>"</a:t>
            </a:r>
            <a:r>
              <a:rPr lang="en-US" sz="3000" dirty="0"/>
              <a:t> </a:t>
            </a:r>
            <a:r>
              <a:rPr lang="bg-BG" sz="3000" dirty="0"/>
              <a:t>или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triangle</a:t>
            </a:r>
            <a:r>
              <a:rPr lang="en-US" sz="3000" b="1" dirty="0"/>
              <a:t>"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dirty="0"/>
              <a:t>Пресмята </a:t>
            </a:r>
            <a:r>
              <a:rPr lang="bg-BG" dirty="0">
                <a:solidFill>
                  <a:schemeClr val="bg1"/>
                </a:solidFill>
              </a:rPr>
              <a:t>лицето</a:t>
            </a:r>
            <a:r>
              <a:rPr lang="bg-BG" dirty="0"/>
              <a:t> спрямо вида на фигурата</a:t>
            </a:r>
          </a:p>
          <a:p>
            <a:r>
              <a:rPr lang="bg-BG" dirty="0"/>
              <a:t>Примерен вход и изход: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334" y="3874024"/>
            <a:ext cx="203534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8213940" y="4236777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663" y="4089468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334" y="5034390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205171" y="5547575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663" y="5400265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</p:spTree>
    <p:extLst>
      <p:ext uri="{BB962C8B-B14F-4D97-AF65-F5344CB8AC3E}">
        <p14:creationId xmlns:p14="http://schemas.microsoft.com/office/powerpoint/2010/main" val="349175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95594" y="1371600"/>
            <a:ext cx="8797636" cy="4762733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let shape = input.shift();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let area = 0;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if</a:t>
            </a:r>
            <a:r>
              <a:rPr lang="en-US" sz="2400" dirty="0">
                <a:solidFill>
                  <a:schemeClr val="tx1"/>
                </a:solidFill>
              </a:rPr>
              <a:t>(shape =</a:t>
            </a:r>
            <a:r>
              <a:rPr lang="bg-BG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chemeClr val="tx1"/>
                </a:solidFill>
              </a:rPr>
              <a:t>= "square")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let side = Number(input.shift());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 * side;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else if</a:t>
            </a:r>
            <a:r>
              <a:rPr lang="en-US" sz="2400" dirty="0">
                <a:solidFill>
                  <a:schemeClr val="tx1"/>
                </a:solidFill>
              </a:rPr>
              <a:t>(shape =</a:t>
            </a:r>
            <a:r>
              <a:rPr lang="bg-BG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chemeClr val="tx1"/>
                </a:solidFill>
              </a:rPr>
              <a:t>= "rectangle")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let sideA = Number(input.shift());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let sideB = Number(input.shift());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sideA * sideB;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accent2"/>
                </a:solidFill>
              </a:rPr>
              <a:t>//TODO: add more conditions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console.log(area);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2916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en-US" sz="2400" dirty="0"/>
              <a:t>: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https://judge.softuni.bg/Contests/Compete/Index/1012#8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42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6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9A811-D91A-4A90-948E-8F7272ECD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7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операции с дебъгер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19" y="1524000"/>
            <a:ext cx="2220185" cy="22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8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 на проследяване на изпълнението на </a:t>
            </a:r>
            <a:br>
              <a:rPr lang="en-US" dirty="0"/>
            </a:br>
            <a:r>
              <a:rPr lang="bg-BG" dirty="0"/>
              <a:t>програмата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119" y="3276600"/>
            <a:ext cx="7072354" cy="227511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412" y="3750459"/>
            <a:ext cx="1943197" cy="520299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Breakpoint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985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7212" y="1371600"/>
            <a:ext cx="10033549" cy="3450856"/>
          </a:xfrm>
        </p:spPr>
        <p:txBody>
          <a:bodyPr>
            <a:normAutofit lnSpcReduction="10000"/>
          </a:bodyPr>
          <a:lstStyle/>
          <a:p>
            <a:r>
              <a:rPr lang="bg-BG" sz="3000" dirty="0"/>
              <a:t>Натискане на </a:t>
            </a:r>
            <a:r>
              <a:rPr lang="en-US" sz="3000" dirty="0">
                <a:solidFill>
                  <a:schemeClr val="bg1"/>
                </a:solidFill>
              </a:rPr>
              <a:t>[F5]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ще стартира програмата в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sz="3000" dirty="0"/>
              <a:t> </a:t>
            </a:r>
            <a:br>
              <a:rPr lang="en-US" sz="3000" dirty="0"/>
            </a:br>
            <a:r>
              <a:rPr lang="bg-BG" sz="3000" dirty="0"/>
              <a:t>режим</a:t>
            </a:r>
          </a:p>
          <a:p>
            <a:r>
              <a:rPr lang="bg-BG" sz="3000" dirty="0"/>
              <a:t>Можем да преминем към следващата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000" dirty="0"/>
              <a:t> с </a:t>
            </a:r>
            <a:r>
              <a:rPr lang="en-US" sz="3000" dirty="0">
                <a:solidFill>
                  <a:schemeClr val="bg1"/>
                </a:solidFill>
              </a:rPr>
              <a:t>[</a:t>
            </a:r>
            <a:r>
              <a:rPr lang="bg-BG" sz="3000" dirty="0">
                <a:solidFill>
                  <a:schemeClr val="bg1"/>
                </a:solidFill>
              </a:rPr>
              <a:t>F</a:t>
            </a:r>
            <a:r>
              <a:rPr lang="en-US" sz="3000" dirty="0">
                <a:solidFill>
                  <a:schemeClr val="bg1"/>
                </a:solidFill>
              </a:rPr>
              <a:t>10]</a:t>
            </a:r>
          </a:p>
          <a:p>
            <a:r>
              <a:rPr lang="bg-BG" sz="3000" dirty="0"/>
              <a:t>Можем да създаваме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1"/>
                </a:solidFill>
              </a:rPr>
              <a:t>[F9]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стопери –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sz="3000" dirty="0"/>
              <a:t>До тях можем директно да стигнем използвайки </a:t>
            </a:r>
            <a:br>
              <a:rPr lang="en-US" sz="3000" dirty="0"/>
            </a:br>
            <a:r>
              <a:rPr lang="en-US" sz="3000" dirty="0">
                <a:solidFill>
                  <a:schemeClr val="bg1"/>
                </a:solidFill>
              </a:rPr>
              <a:t>[Shift + F11]</a:t>
            </a:r>
            <a:endParaRPr lang="bg-BG" sz="3000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92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BBFF7-A8B4-4A16-BB26-7C6B492F6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F68B2-E115-46E1-B889-E35C3FDE9F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1052"/>
            <a:ext cx="10958928" cy="499819"/>
          </a:xfrm>
        </p:spPr>
        <p:txBody>
          <a:bodyPr/>
          <a:lstStyle/>
          <a:p>
            <a:r>
              <a:rPr lang="bg-BG" dirty="0"/>
              <a:t>Решаване на задачи в клас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4BDAC5-EFFD-4C20-A30D-1354B9A707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73" y="1752600"/>
            <a:ext cx="2817878" cy="18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200" dirty="0">
                <a:solidFill>
                  <a:schemeClr val="bg2"/>
                </a:solidFill>
              </a:rPr>
              <a:t>   </a:t>
            </a:r>
            <a:r>
              <a:rPr lang="en-US" sz="3200" b="1" dirty="0">
                <a:solidFill>
                  <a:schemeClr val="bg1"/>
                </a:solidFill>
              </a:rPr>
              <a:t>if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и </a:t>
            </a:r>
            <a:r>
              <a:rPr lang="en-US" sz="3200" b="1" dirty="0">
                <a:solidFill>
                  <a:schemeClr val="bg1"/>
                </a:solidFill>
              </a:rPr>
              <a:t>if-else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Живот на променливата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Дебъгване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7700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</a:t>
            </a:r>
            <a:br>
              <a:rPr lang="en-US" sz="3200" dirty="0"/>
            </a:br>
            <a:r>
              <a:rPr lang="bg-BG" sz="3200" dirty="0"/>
              <a:t>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 </a:t>
            </a:r>
            <a:r>
              <a:rPr lang="en-US" sz="3200" dirty="0">
                <a:hlinkClick r:id="rId4"/>
              </a:rPr>
              <a:t>JavaScript"</a:t>
            </a:r>
            <a:r>
              <a:rPr lang="bg-BG" sz="3200" dirty="0"/>
              <a:t> от Светлин Наков и 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CC-BY-NC-SA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68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bg-BG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90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Какво ще се отпечата на конзолата, ако изпълним следната команда: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78729" y="1819120"/>
            <a:ext cx="4185857" cy="587121"/>
          </a:xfrm>
        </p:spPr>
        <p:txBody>
          <a:bodyPr/>
          <a:lstStyle/>
          <a:p>
            <a:r>
              <a:rPr lang="en-US" dirty="0"/>
              <a:t>console.log('a' + 'b');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3197983" y="2834838"/>
            <a:ext cx="2884329" cy="1348333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503139" y="3535837"/>
              <a:ext cx="3153816" cy="91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800" dirty="0"/>
                <a:t>ab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361018" y="4451760"/>
            <a:ext cx="2582626" cy="1856773"/>
            <a:chOff x="5020993" y="4365895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020993" y="4365895"/>
              <a:ext cx="3048000" cy="2438818"/>
            </a:xfrm>
            <a:prstGeom prst="wedgeEllipseCallout">
              <a:avLst>
                <a:gd name="adj1" fmla="val 44684"/>
                <a:gd name="adj2" fmla="val 5042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568801" y="5155679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ba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535426" y="2694149"/>
            <a:ext cx="2582626" cy="1950856"/>
            <a:chOff x="8218272" y="2379687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218272" y="2379687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8002" y="3002306"/>
              <a:ext cx="1777669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Error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5865812" y="4932913"/>
            <a:ext cx="2884329" cy="1348333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96835" y="4482129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195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251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Какво ще се отпечата на конзолата, ако изпълним следната команда: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78729" y="1819120"/>
            <a:ext cx="4185857" cy="587121"/>
          </a:xfrm>
        </p:spPr>
        <p:txBody>
          <a:bodyPr/>
          <a:lstStyle/>
          <a:p>
            <a:r>
              <a:rPr lang="en-US" dirty="0"/>
              <a:t>console.log('a' + 'b');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3197983" y="2834838"/>
            <a:ext cx="2884329" cy="1348333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503139" y="3535837"/>
              <a:ext cx="3153816" cy="91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800" dirty="0"/>
                <a:t>ab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361018" y="4451760"/>
            <a:ext cx="2582626" cy="1856773"/>
            <a:chOff x="5020993" y="4365895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020993" y="4365895"/>
              <a:ext cx="3048000" cy="2438818"/>
            </a:xfrm>
            <a:prstGeom prst="wedgeEllipseCallout">
              <a:avLst>
                <a:gd name="adj1" fmla="val 44684"/>
                <a:gd name="adj2" fmla="val 5042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568801" y="5155679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ba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535426" y="2694149"/>
            <a:ext cx="2582626" cy="1950856"/>
            <a:chOff x="8218272" y="2379687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218272" y="2379687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8002" y="3002306"/>
              <a:ext cx="1777669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Error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5865812" y="4932913"/>
            <a:ext cx="2884329" cy="1348333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96835" y="4482129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195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481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е типът на променливата: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32612" y="1286525"/>
            <a:ext cx="3670832" cy="587121"/>
          </a:xfrm>
        </p:spPr>
        <p:txBody>
          <a:bodyPr/>
          <a:lstStyle/>
          <a:p>
            <a:r>
              <a:rPr lang="en-US" dirty="0"/>
              <a:t>let number = </a:t>
            </a:r>
            <a:r>
              <a:rPr lang="bg-BG" dirty="0"/>
              <a:t>"1000"</a:t>
            </a:r>
            <a:r>
              <a:rPr lang="en-US" dirty="0"/>
              <a:t>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5213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6882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88770" y="2590800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8673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39140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563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6905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71131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177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е типът на променливата: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32612" y="1286525"/>
            <a:ext cx="3670832" cy="587121"/>
          </a:xfrm>
        </p:spPr>
        <p:txBody>
          <a:bodyPr/>
          <a:lstStyle/>
          <a:p>
            <a:r>
              <a:rPr lang="en-US" dirty="0"/>
              <a:t>let number = </a:t>
            </a:r>
            <a:r>
              <a:rPr lang="bg-BG" dirty="0"/>
              <a:t>"1000"</a:t>
            </a:r>
            <a:r>
              <a:rPr lang="en-US" dirty="0"/>
              <a:t>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5213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6882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88770" y="2590800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8673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39140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563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6905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71131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488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82" y="1265982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 се нарича долепването на два текста (низа)?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8226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635843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1462" y="2181600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747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0297" y="4353153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6358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3012" y="4587851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81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1842</Words>
  <Application>Microsoft Office PowerPoint</Application>
  <PresentationFormat>Custom</PresentationFormat>
  <Paragraphs>427</Paragraphs>
  <Slides>49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Consolas</vt:lpstr>
      <vt:lpstr>Wingdings</vt:lpstr>
      <vt:lpstr>Wingdings 2</vt:lpstr>
      <vt:lpstr>SoftUni3_1</vt:lpstr>
      <vt:lpstr>Проверки</vt:lpstr>
      <vt:lpstr>Имате въпроси?</vt:lpstr>
      <vt:lpstr>Съдържание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PowerPoint Presentation</vt:lpstr>
      <vt:lpstr>Оператори за сравнение</vt:lpstr>
      <vt:lpstr>Сравняване на стойности</vt:lpstr>
      <vt:lpstr>PowerPoint Presentation</vt:lpstr>
      <vt:lpstr>Прости проверки</vt:lpstr>
      <vt:lpstr>Отлична оценка - условие</vt:lpstr>
      <vt:lpstr>PowerPoint Presentation</vt:lpstr>
      <vt:lpstr>Прости проверки – if-else</vt:lpstr>
      <vt:lpstr>Блок от код</vt:lpstr>
      <vt:lpstr>По-голямото число – условие</vt:lpstr>
      <vt:lpstr>PowerPoint Presentation</vt:lpstr>
      <vt:lpstr>Четно или нечетно число – условие</vt:lpstr>
      <vt:lpstr>Четно или нечетно – решение</vt:lpstr>
      <vt:lpstr>PowerPoint Presentation</vt:lpstr>
      <vt:lpstr>Серии от проверки</vt:lpstr>
      <vt:lpstr>Серия от проверки - пример</vt:lpstr>
      <vt:lpstr>Число от 1 до 9 с текст - условие</vt:lpstr>
      <vt:lpstr>Число от 1 до 9 с текст - решение</vt:lpstr>
      <vt:lpstr>PowerPoint Presentation</vt:lpstr>
      <vt:lpstr>Живот на променлива</vt:lpstr>
      <vt:lpstr>PowerPoint Presentation</vt:lpstr>
      <vt:lpstr>Лица на фигури</vt:lpstr>
      <vt:lpstr>Лица на фигури – решение</vt:lpstr>
      <vt:lpstr>PowerPoint Presentation</vt:lpstr>
      <vt:lpstr>Дебъгване</vt:lpstr>
      <vt:lpstr>Дебъгване във Visual Studio Code</vt:lpstr>
      <vt:lpstr>PowerPoint Presentation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2020-01-15T11:33:42Z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