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7" r:id="rId2"/>
  </p:sldMasterIdLst>
  <p:notesMasterIdLst>
    <p:notesMasterId r:id="rId34"/>
  </p:notesMasterIdLst>
  <p:handoutMasterIdLst>
    <p:handoutMasterId r:id="rId35"/>
  </p:handoutMasterIdLst>
  <p:sldIdLst>
    <p:sldId id="497" r:id="rId3"/>
    <p:sldId id="460" r:id="rId4"/>
    <p:sldId id="276" r:id="rId5"/>
    <p:sldId id="450" r:id="rId6"/>
    <p:sldId id="419" r:id="rId7"/>
    <p:sldId id="420" r:id="rId8"/>
    <p:sldId id="462" r:id="rId9"/>
    <p:sldId id="463" r:id="rId10"/>
    <p:sldId id="445" r:id="rId11"/>
    <p:sldId id="395" r:id="rId12"/>
    <p:sldId id="464" r:id="rId13"/>
    <p:sldId id="415" r:id="rId14"/>
    <p:sldId id="459" r:id="rId15"/>
    <p:sldId id="456" r:id="rId16"/>
    <p:sldId id="428" r:id="rId17"/>
    <p:sldId id="425" r:id="rId18"/>
    <p:sldId id="467" r:id="rId19"/>
    <p:sldId id="457" r:id="rId20"/>
    <p:sldId id="452" r:id="rId21"/>
    <p:sldId id="493" r:id="rId22"/>
    <p:sldId id="494" r:id="rId23"/>
    <p:sldId id="423" r:id="rId24"/>
    <p:sldId id="543" r:id="rId25"/>
    <p:sldId id="447" r:id="rId26"/>
    <p:sldId id="578" r:id="rId27"/>
    <p:sldId id="577" r:id="rId28"/>
    <p:sldId id="468" r:id="rId29"/>
    <p:sldId id="562" r:id="rId30"/>
    <p:sldId id="575" r:id="rId31"/>
    <p:sldId id="413" r:id="rId32"/>
    <p:sldId id="492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9BB5A1-7F6B-4125-BAAE-E7A992F571E3}">
          <p14:sldIdLst>
            <p14:sldId id="497"/>
            <p14:sldId id="460"/>
            <p14:sldId id="276"/>
          </p14:sldIdLst>
        </p14:section>
        <p14:section name="Променливи и типове данни" id="{C82553FC-A8B2-42BC-924A-8C8EE8B012AE}">
          <p14:sldIdLst>
            <p14:sldId id="450"/>
            <p14:sldId id="419"/>
            <p14:sldId id="420"/>
            <p14:sldId id="462"/>
            <p14:sldId id="463"/>
            <p14:sldId id="445"/>
            <p14:sldId id="395"/>
          </p14:sldIdLst>
        </p14:section>
        <p14:section name="Прости операции" id="{41D983E8-7C30-425B-A96D-BCCDE9AE2152}">
          <p14:sldIdLst>
            <p14:sldId id="464"/>
            <p14:sldId id="415"/>
            <p14:sldId id="459"/>
            <p14:sldId id="456"/>
            <p14:sldId id="428"/>
            <p14:sldId id="425"/>
            <p14:sldId id="467"/>
            <p14:sldId id="457"/>
          </p14:sldIdLst>
        </p14:section>
        <p14:section name="Печатане на екрана" id="{B12FAB8B-0675-4DD5-82BB-5C7B28CB2C42}">
          <p14:sldIdLst>
            <p14:sldId id="452"/>
            <p14:sldId id="493"/>
            <p14:sldId id="494"/>
            <p14:sldId id="423"/>
            <p14:sldId id="543"/>
            <p14:sldId id="447"/>
            <p14:sldId id="578"/>
          </p14:sldIdLst>
        </p14:section>
        <p14:section name="Обобщение" id="{B1EC3CF4-63F1-485B-81AD-133D7B29FBC0}">
          <p14:sldIdLst>
            <p14:sldId id="577"/>
            <p14:sldId id="468"/>
            <p14:sldId id="562"/>
            <p14:sldId id="575"/>
            <p14:sldId id="413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FFA0FF"/>
    <a:srgbClr val="FFFFFF"/>
    <a:srgbClr val="F3CD60"/>
    <a:srgbClr val="0097CC"/>
    <a:srgbClr val="E85C0E"/>
    <a:srgbClr val="FBEEDC"/>
    <a:srgbClr val="FFF0D9"/>
    <a:srgbClr val="FFA72A"/>
    <a:srgbClr val="F0F5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533" autoAdjust="0"/>
  </p:normalViewPr>
  <p:slideViewPr>
    <p:cSldViewPr>
      <p:cViewPr varScale="1">
        <p:scale>
          <a:sx n="106" d="100"/>
          <a:sy n="106" d="100"/>
        </p:scale>
        <p:origin x="120" y="1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10-Jan-20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10-Jan-20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8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45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53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2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2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5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9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3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3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1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6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87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31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91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2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2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10-Jan-20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0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10-Jan-20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7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200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6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99649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10-Jan-20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5" y="309941"/>
            <a:ext cx="2286319" cy="571580"/>
          </a:xfrm>
          <a:prstGeom prst="rect">
            <a:avLst/>
          </a:prstGeom>
          <a:blipFill dpi="0" rotWithShape="1">
            <a:blip r:embed="rId4">
              <a:alphaModFix amt="13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28477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10-Jan-20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10-Jan-20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7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10-Jan-20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0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7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75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10-Jan-20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3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10-Jan-20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10-Jan-20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1" r:id="rId13"/>
    <p:sldLayoutId id="2147483722" r:id="rId14"/>
    <p:sldLayoutId id="214748372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Compete/Index/1011#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judge.softuni.bg/Contests/Compete/Index/1011#0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1#1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1.png"/><Relationship Id="rId22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1.gif"/><Relationship Id="rId4" Type="http://schemas.openxmlformats.org/officeDocument/2006/relationships/image" Target="../media/image58.jpeg"/><Relationship Id="rId9" Type="http://schemas.openxmlformats.org/officeDocument/2006/relationships/hyperlink" Target="https://www.lukanet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136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77" y="2027787"/>
            <a:ext cx="2622262" cy="2676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430590" y="3686743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1634" y="1036843"/>
            <a:ext cx="10033549" cy="5276048"/>
          </a:xfrm>
        </p:spPr>
        <p:txBody>
          <a:bodyPr>
            <a:normAutofit/>
          </a:bodyPr>
          <a:lstStyle/>
          <a:p>
            <a:r>
              <a:rPr lang="bg-BG" sz="3200" dirty="0"/>
              <a:t>Получаване на</a:t>
            </a:r>
            <a:r>
              <a:rPr lang="en-US" sz="3200" dirty="0"/>
              <a:t> </a:t>
            </a:r>
            <a:r>
              <a:rPr lang="bg-BG" sz="3200" dirty="0"/>
              <a:t>число: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59309" y="3925431"/>
            <a:ext cx="665930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squareArea(input)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(input.shift());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59309" y="1752600"/>
            <a:ext cx="688790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readNumber(input)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data = input.shift();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num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(data);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1885093-665B-4539-840B-C641B3BE1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2" y="3310619"/>
            <a:ext cx="3581400" cy="965716"/>
          </a:xfrm>
          <a:prstGeom prst="wedgeRoundRectCallout">
            <a:avLst>
              <a:gd name="adj1" fmla="val 17412"/>
              <a:gd name="adj2" fmla="val 695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Получаване на число на един ред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D3BD48E-07EE-4E35-AE54-098018584874}"/>
              </a:ext>
            </a:extLst>
          </p:cNvPr>
          <p:cNvSpPr/>
          <p:nvPr/>
        </p:nvSpPr>
        <p:spPr>
          <a:xfrm>
            <a:off x="1092200" y="630141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https://judge.softuni.bg/Contests/Compete/Index/1011#2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Работа с текст и числа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се напише функция,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Получава като аргумент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</a:t>
            </a: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br>
              <a:rPr lang="en-US" dirty="0"/>
            </a:br>
            <a:r>
              <a:rPr lang="bg-BG" dirty="0"/>
              <a:t>полученото 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32179" y="4906985"/>
              <a:ext cx="375432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4459" y="5449596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118041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7178E196-CE26-41CA-84F0-5F52F2AC3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40" y="3710589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A0391656-C1E2-4760-80BF-36A137F0866A}"/>
              </a:ext>
            </a:extLst>
          </p:cNvPr>
          <p:cNvSpPr/>
          <p:nvPr/>
        </p:nvSpPr>
        <p:spPr>
          <a:xfrm>
            <a:off x="760412" y="626509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https://judge.softuni.bg/Contests/Compete/Index/1011#0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6241289" cy="320354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function greetingByName(input)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 = input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shift();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</a:t>
            </a:r>
            <a:r>
              <a:rPr lang="en-US" sz="2400" dirty="0">
                <a:solidFill>
                  <a:schemeClr val="bg1"/>
                </a:solidFill>
              </a:rPr>
              <a:t>greeting</a:t>
            </a:r>
            <a:r>
              <a:rPr lang="en-US" sz="2400" dirty="0">
                <a:solidFill>
                  <a:schemeClr val="tx1"/>
                </a:solidFill>
              </a:rPr>
              <a:t> = "Hello, " + 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console.log(</a:t>
            </a:r>
            <a:r>
              <a:rPr lang="en-US" sz="2400" dirty="0">
                <a:solidFill>
                  <a:schemeClr val="bg1"/>
                </a:solidFill>
              </a:rPr>
              <a:t>greeting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bg-BG" sz="2400" dirty="0">
                <a:solidFill>
                  <a:schemeClr val="tx1"/>
                </a:solidFill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greetingByName</a:t>
            </a:r>
            <a:r>
              <a:rPr lang="en-GB" sz="2400" dirty="0">
                <a:solidFill>
                  <a:schemeClr val="tx1"/>
                </a:solidFill>
              </a:rPr>
              <a:t>(["Svetlin Nakov"]);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270353" y="3333942"/>
            <a:ext cx="4057243" cy="1295400"/>
          </a:xfrm>
          <a:prstGeom prst="wedgeRoundRectCallout">
            <a:avLst>
              <a:gd name="adj1" fmla="val -63083"/>
              <a:gd name="adj2" fmla="val -42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Операцията "+" долепя текстовата стойност и променливата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93D53-B1EE-4EB7-B8E7-478525F36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1830474"/>
            <a:ext cx="3752850" cy="12668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8" name="Right Arrow 14">
            <a:extLst>
              <a:ext uri="{FF2B5EF4-FFF2-40B4-BE49-F238E27FC236}">
                <a16:creationId xmlns:a16="http://schemas.microsoft.com/office/drawing/2014/main" id="{35AD97ED-BCB0-4B90-8C76-3888A47F441B}"/>
              </a:ext>
            </a:extLst>
          </p:cNvPr>
          <p:cNvSpPr/>
          <p:nvPr/>
        </p:nvSpPr>
        <p:spPr>
          <a:xfrm>
            <a:off x="7111304" y="2343208"/>
            <a:ext cx="304800" cy="241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214F112-B8E1-4F08-8AEF-3AE2E5C384CC}"/>
              </a:ext>
            </a:extLst>
          </p:cNvPr>
          <p:cNvSpPr/>
          <p:nvPr/>
        </p:nvSpPr>
        <p:spPr>
          <a:xfrm>
            <a:off x="760412" y="62937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https://judge.softuni.bg/Contests/Compete/Index/1011#0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28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921747"/>
            <a:ext cx="8839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console.log(str);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612" y="4581311"/>
            <a:ext cx="8839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console.log(sum);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28541" y="3384088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28540" y="5689306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03812" y="3877947"/>
            <a:ext cx="4114799" cy="954847"/>
          </a:xfrm>
          <a:prstGeom prst="wedgeRoundRectCallout">
            <a:avLst>
              <a:gd name="adj1" fmla="val 55827"/>
              <a:gd name="adj2" fmla="val -516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</p:spTree>
    <p:extLst>
      <p:ext uri="{BB962C8B-B14F-4D97-AF65-F5344CB8AC3E}">
        <p14:creationId xmlns:p14="http://schemas.microsoft.com/office/powerpoint/2010/main" val="18033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76842"/>
            <a:ext cx="457591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57609" y="4458200"/>
            <a:ext cx="577520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function subtract(input) 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a = Number(input.shift());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b = Number(input.shift());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result = a - b;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console.log(result);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15510" y="2553951"/>
            <a:ext cx="119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1829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03528" y="1838974"/>
            <a:ext cx="497274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7212" y="4312146"/>
            <a:ext cx="992670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400" b="1" i="1" noProof="1">
                <a:latin typeface="Consolas" pitchFamily="49" charset="0"/>
                <a:cs typeface="Consolas" pitchFamily="49" charset="0"/>
              </a:rPr>
              <a:t>	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parseInt(a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infinity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sqrt = Math.sqrt(-1)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647560" y="257763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375456" y="5055968"/>
            <a:ext cx="548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bg-BG" i="0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6 (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</a:rPr>
              <a:t>дробната част се отрязва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)</a:t>
            </a:r>
            <a:endParaRPr lang="bg-BG" noProof="1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316484" y="5426960"/>
            <a:ext cx="443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</a:t>
            </a:r>
            <a:r>
              <a:rPr lang="en-US" i="0" noProof="1">
                <a:solidFill>
                  <a:schemeClr val="accent2"/>
                </a:solidFill>
                <a:cs typeface="Consolas" pitchFamily="49" charset="0"/>
              </a:rPr>
              <a:t>Infinity (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</a:rPr>
              <a:t>безкрайност</a:t>
            </a:r>
            <a:r>
              <a:rPr lang="en-US" i="0" noProof="1">
                <a:solidFill>
                  <a:schemeClr val="accent2"/>
                </a:solidFill>
                <a:cs typeface="Consolas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389621" y="4692256"/>
            <a:ext cx="536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6.25 (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дробно делене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  <a:endParaRPr lang="nn-NO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543268" y="1887680"/>
            <a:ext cx="1657930" cy="16579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00DAC5-0593-4570-9E5A-92934316AA40}"/>
              </a:ext>
            </a:extLst>
          </p:cNvPr>
          <p:cNvSpPr txBox="1"/>
          <p:nvPr/>
        </p:nvSpPr>
        <p:spPr>
          <a:xfrm>
            <a:off x="6275470" y="5785226"/>
            <a:ext cx="512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</a:rPr>
              <a:t>получава се </a:t>
            </a:r>
            <a:r>
              <a:rPr lang="en-US" i="0" noProof="1">
                <a:solidFill>
                  <a:schemeClr val="accent2"/>
                </a:solidFill>
                <a:cs typeface="Consolas" pitchFamily="49" charset="0"/>
              </a:rPr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55190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9237" y="3591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4771" y="4870234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числото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3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е нечетно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9655" y="5295293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bg-BG" i="0" noProof="1">
                <a:solidFill>
                  <a:schemeClr val="accent2"/>
                </a:solidFill>
              </a:rPr>
              <a:t>0 – числото</a:t>
            </a:r>
            <a:r>
              <a:rPr lang="en-US" i="0" noProof="1">
                <a:solidFill>
                  <a:schemeClr val="accent2"/>
                </a:solidFill>
              </a:rPr>
              <a:t> 4</a:t>
            </a:r>
            <a:r>
              <a:rPr lang="bg-BG" i="0" noProof="1">
                <a:solidFill>
                  <a:schemeClr val="accent2"/>
                </a:solidFill>
              </a:rPr>
              <a:t> е четно</a:t>
            </a:r>
            <a:endParaRPr lang="en-US" i="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9655" y="5723106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bg-BG" i="0" noProof="1">
                <a:solidFill>
                  <a:schemeClr val="accent2"/>
                </a:solidFill>
              </a:rPr>
              <a:t>получава се </a:t>
            </a:r>
            <a:r>
              <a:rPr lang="en-US" i="0" noProof="1">
                <a:solidFill>
                  <a:schemeClr val="accent2"/>
                </a:solidFill>
              </a:rPr>
              <a:t>NaN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D5BFD7-79DB-4720-9231-E15F8914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462" y="2112660"/>
            <a:ext cx="4003757" cy="223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9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45EDF7-B454-4F60-9729-FBB9DC468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6B64E7-C062-4F4C-B55C-E8F2B2040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7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1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5579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1099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60463-8AAB-49F2-8F93-5913EF6EC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u="sng" dirty="0">
                <a:solidFill>
                  <a:schemeClr val="bg1"/>
                </a:solidFill>
              </a:rPr>
              <a:t>sli.do</a:t>
            </a:r>
            <a:endParaRPr lang="bg-BG" sz="66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#pb</a:t>
            </a:r>
            <a:r>
              <a:rPr lang="bg-BG" sz="9600" b="1" dirty="0"/>
              <a:t>-</a:t>
            </a:r>
            <a:r>
              <a:rPr lang="en-US" sz="9600" b="1" dirty="0" err="1"/>
              <a:t>jan</a:t>
            </a:r>
            <a:endParaRPr lang="en-US" sz="96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644D-67F7-4BF3-82BD-C430F1591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 печат на текст, числа и други данни, можем да ги </a:t>
            </a:r>
            <a:br>
              <a:rPr lang="en-US" sz="3200" dirty="0"/>
            </a:br>
            <a:r>
              <a:rPr lang="bg-BG" sz="3200" dirty="0"/>
              <a:t>съединим, използвайки интерполация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`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{arg1}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${arg2}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${arg3}</a:t>
            </a:r>
            <a:r>
              <a:rPr lang="en-US" sz="3200" dirty="0"/>
              <a:t> `</a:t>
            </a:r>
            <a:r>
              <a:rPr lang="bg-BG" sz="3200" dirty="0"/>
              <a:t> </a:t>
            </a:r>
            <a:endParaRPr lang="en-US" sz="3200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Пример:</a:t>
            </a: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21005" y="3587746"/>
            <a:ext cx="678338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greet(input) {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let name = input.shift();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Hello,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${name}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}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433634" y="4953000"/>
            <a:ext cx="5451977" cy="1264393"/>
          </a:xfrm>
          <a:prstGeom prst="wedgeRoundRectCallout">
            <a:avLst>
              <a:gd name="adj1" fmla="val -55516"/>
              <a:gd name="adj2" fmla="val -4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Изразът </a:t>
            </a:r>
            <a:r>
              <a:rPr lang="bg-BG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$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{name}</a:t>
            </a:r>
            <a:r>
              <a:rPr lang="en-US" sz="2800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замества с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със стойноста, която стои зад  променливата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name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216103" y="3460312"/>
            <a:ext cx="4419600" cy="1079492"/>
          </a:xfrm>
          <a:prstGeom prst="wedgeRoundRectCallout">
            <a:avLst>
              <a:gd name="adj1" fmla="val -53374"/>
              <a:gd name="adj2" fmla="val 404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Интерполация на стринг се извършва с</a:t>
            </a:r>
            <a:r>
              <a:rPr lang="en-US" sz="2800" b="1" dirty="0">
                <a:solidFill>
                  <a:schemeClr val="bg2"/>
                </a:solidFill>
              </a:rPr>
              <a:t> back-tick</a:t>
            </a:r>
            <a:r>
              <a:rPr lang="bg-BG" sz="2800" b="1" dirty="0">
                <a:solidFill>
                  <a:schemeClr val="bg2"/>
                </a:solidFill>
              </a:rPr>
              <a:t>(</a:t>
            </a:r>
            <a:r>
              <a:rPr lang="en-US" sz="2800" b="1" dirty="0">
                <a:solidFill>
                  <a:schemeClr val="bg1"/>
                </a:solidFill>
              </a:rPr>
              <a:t>`</a:t>
            </a:r>
            <a:r>
              <a:rPr lang="bg-BG" sz="2800" b="1" dirty="0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331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7C99F-B2A6-4C04-A99D-875D96F67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ru-RU" sz="3200" dirty="0"/>
              <a:t>Да се напише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ru-RU" sz="3200" dirty="0"/>
              <a:t>, която:</a:t>
            </a:r>
          </a:p>
          <a:p>
            <a:pPr lvl="1"/>
            <a:r>
              <a:rPr lang="bg-BG" sz="3000" dirty="0"/>
              <a:t>Получава като аргумент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име, фамилия, възраст</a:t>
            </a:r>
            <a:r>
              <a:rPr lang="bg-BG" sz="3000" dirty="0"/>
              <a:t> </a:t>
            </a:r>
            <a:r>
              <a:rPr lang="ru-RU" sz="3000" dirty="0"/>
              <a:t>на човек и град, 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въведени</a:t>
            </a:r>
            <a:r>
              <a:rPr lang="ru-RU" sz="3000" dirty="0"/>
              <a:t> 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от потребителя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О</a:t>
            </a:r>
            <a:r>
              <a:rPr lang="ru-RU" sz="3000" dirty="0"/>
              <a:t>тпечатва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You are &lt;firstName&gt; &lt;lastName&gt;, 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 &lt;age&gt;-years old person from &lt;town&gt;.</a:t>
            </a:r>
            <a:r>
              <a:rPr lang="en-US" sz="2800" dirty="0"/>
              <a:t>" </a:t>
            </a:r>
            <a:endParaRPr lang="bg-BG" sz="2800" dirty="0"/>
          </a:p>
          <a:p>
            <a:pPr lvl="1"/>
            <a:r>
              <a:rPr lang="ru-RU" sz="3200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 </a:t>
            </a:r>
            <a:r>
              <a:rPr lang="en-US" dirty="0"/>
              <a:t>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29242" y="4645808"/>
            <a:ext cx="719897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['Petar'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GB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Petrov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, 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24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, 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Sofia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]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629242" y="5393399"/>
            <a:ext cx="864677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You are Petar Petrov, a 24-years old person from Sofia.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17612" y="4603303"/>
            <a:ext cx="120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Вход</a:t>
            </a:r>
            <a:r>
              <a:rPr lang="en-US" sz="3200" dirty="0"/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7612" y="5393399"/>
            <a:ext cx="141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Изход</a:t>
            </a:r>
            <a:r>
              <a:rPr lang="en-US"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5386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89013" y="1659285"/>
            <a:ext cx="10134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function personalInfo(arguments) {</a:t>
            </a:r>
          </a:p>
          <a:p>
            <a:r>
              <a:rPr lang="en-US" sz="2800" b="1" dirty="0">
                <a:latin typeface="Consolas" pitchFamily="49" charset="0"/>
              </a:rPr>
              <a:t>  let firstName = arguments</a:t>
            </a:r>
            <a:r>
              <a:rPr lang="bg-BG" sz="2800" b="1" dirty="0">
                <a:latin typeface="Consolas" pitchFamily="49" charset="0"/>
              </a:rPr>
              <a:t>.</a:t>
            </a:r>
            <a:r>
              <a:rPr lang="en-US" sz="2800" b="1" dirty="0">
                <a:latin typeface="Consolas" pitchFamily="49" charset="0"/>
              </a:rPr>
              <a:t>shift();</a:t>
            </a:r>
          </a:p>
          <a:p>
            <a:r>
              <a:rPr lang="en-US" sz="2800" b="1" dirty="0">
                <a:latin typeface="Consolas" pitchFamily="49" charset="0"/>
              </a:rPr>
              <a:t>  let lastName = arguments.shift();</a:t>
            </a:r>
          </a:p>
          <a:p>
            <a:r>
              <a:rPr lang="en-US" sz="2800" b="1" dirty="0">
                <a:latin typeface="Consolas" pitchFamily="49" charset="0"/>
              </a:rPr>
              <a:t>  let age = Number(arguments.shift());</a:t>
            </a:r>
          </a:p>
          <a:p>
            <a:r>
              <a:rPr lang="en-US" sz="2800" b="1" dirty="0">
                <a:latin typeface="Consolas" pitchFamily="49" charset="0"/>
              </a:rPr>
              <a:t>  let town = arguments.shift();    </a:t>
            </a:r>
          </a:p>
          <a:p>
            <a:r>
              <a:rPr lang="en-US" sz="2800" b="1" dirty="0">
                <a:latin typeface="Consolas" pitchFamily="49" charset="0"/>
              </a:rPr>
              <a:t>  console.log(`You are ${firstName} ${lastName}, a ${age}-years old person from ${town}.`); </a:t>
            </a:r>
          </a:p>
          <a:p>
            <a:r>
              <a:rPr lang="en-US" sz="28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9F3FBD-C438-4376-8149-23CB092D5AC7}"/>
              </a:ext>
            </a:extLst>
          </p:cNvPr>
          <p:cNvSpPr/>
          <p:nvPr/>
        </p:nvSpPr>
        <p:spPr>
          <a:xfrm>
            <a:off x="722313" y="62937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https://judge.softuni.bg/Contests/Compete/Index/1011#1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54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1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В програмирането 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закръгляме</a:t>
            </a:r>
            <a:r>
              <a:rPr lang="bg-BG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дробни числа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2800" dirty="0"/>
              <a:t>Закръгляне до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следващо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(по-голямо) </a:t>
            </a:r>
            <a:r>
              <a:rPr lang="bg-BG" sz="2800" dirty="0"/>
              <a:t>цяло число:</a:t>
            </a:r>
          </a:p>
          <a:p>
            <a:pPr lvl="1"/>
            <a:endParaRPr lang="bg-BG" dirty="0"/>
          </a:p>
          <a:p>
            <a:pPr lvl="1"/>
            <a:r>
              <a:rPr lang="bg-BG" sz="2800" dirty="0"/>
              <a:t>Закръгляне до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предишно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(по-малко) </a:t>
            </a:r>
            <a:r>
              <a:rPr lang="bg-BG" sz="2800" dirty="0"/>
              <a:t>цяло число:</a:t>
            </a:r>
            <a:endParaRPr lang="en-US" sz="2800" dirty="0"/>
          </a:p>
          <a:p>
            <a:pPr marL="609219" lvl="1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57378" y="2390941"/>
            <a:ext cx="88469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up = Math.ceil(23.45);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3" y="3674688"/>
            <a:ext cx="883497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down = Math.floor(45.67);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down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5C85E3FA-ECFA-44DD-B4E8-DA7E06CE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149" y="4486965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3200" dirty="0"/>
              <a:t>Отрязване на знаците след десетичната запетая:</a:t>
            </a:r>
            <a:endParaRPr lang="en-US" sz="3200" dirty="0"/>
          </a:p>
          <a:p>
            <a:pPr lvl="1"/>
            <a:endParaRPr lang="en-US" dirty="0"/>
          </a:p>
          <a:p>
            <a:pPr lvl="1"/>
            <a:r>
              <a:rPr lang="bg-BG" sz="3200" dirty="0"/>
              <a:t>Форматиране до 2 знака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след десетичната запетая</a:t>
            </a:r>
            <a:r>
              <a:rPr lang="bg-BG" sz="3200" dirty="0"/>
              <a:t>: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3449370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(123.456)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.toFixed(2)</a:t>
            </a:r>
            <a:r>
              <a:rPr lang="en-US" sz="2800" b="1" noProof="1">
                <a:latin typeface="Consolas" pitchFamily="49" charset="0"/>
              </a:rPr>
              <a:t>;	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123.46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1905000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trunc = Math.trunc(45.67);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trunc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8B6BC701-06F6-426C-9A4A-C5E936D09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2" y="4820309"/>
            <a:ext cx="3680359" cy="870141"/>
          </a:xfrm>
          <a:prstGeom prst="wedgeRoundRectCallout">
            <a:avLst>
              <a:gd name="adj1" fmla="val -56969"/>
              <a:gd name="adj2" fmla="val -554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</p:spTree>
    <p:extLst>
      <p:ext uri="{BB962C8B-B14F-4D97-AF65-F5344CB8AC3E}">
        <p14:creationId xmlns:p14="http://schemas.microsoft.com/office/powerpoint/2010/main" val="379416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1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Въвеждане на текст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32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3200" b="1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-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/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3200" dirty="0">
                <a:solidFill>
                  <a:schemeClr val="bg2"/>
                </a:solidFill>
              </a:rPr>
              <a:t>Извеждане на текст по шаблон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6563" y="6478950"/>
            <a:ext cx="10482262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6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2799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Променливи и типове данни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Четене на потребителски вход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Прости операции</a:t>
            </a:r>
          </a:p>
          <a:p>
            <a:pPr marL="819096" lvl="1" indent="-514350"/>
            <a:r>
              <a:rPr lang="bg-BG" sz="3000" dirty="0"/>
              <a:t>Работа с текст</a:t>
            </a:r>
          </a:p>
          <a:p>
            <a:pPr marL="819096" lvl="1" indent="-514350"/>
            <a:r>
              <a:rPr lang="bg-BG" sz="3000" dirty="0"/>
              <a:t>Работа с числа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Печатане на екрана</a:t>
            </a:r>
            <a:endParaRPr lang="en-US" sz="3000" dirty="0"/>
          </a:p>
          <a:p>
            <a:pPr lvl="1"/>
            <a:r>
              <a:rPr lang="bg-BG" sz="3000" dirty="0"/>
              <a:t>Форматиране на изход</a:t>
            </a:r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6012" y="176390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en-US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JavaScript"</a:t>
            </a:r>
            <a:r>
              <a:rPr lang="bg-BG" sz="3200" dirty="0"/>
              <a:t> от Светлин Наков и 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CC-BY-NC-SA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9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/>
              <a:t>,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503612" y="4419600"/>
            <a:ext cx="3155441" cy="5932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608012" y="4276168"/>
            <a:ext cx="2756523" cy="578882"/>
          </a:xfrm>
          <a:prstGeom prst="wedgeRoundRectCallout">
            <a:avLst>
              <a:gd name="adj1" fmla="val 60038"/>
              <a:gd name="adj2" fmla="val 266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Инициализация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418012" y="3809959"/>
            <a:ext cx="3721979" cy="578882"/>
          </a:xfrm>
          <a:prstGeom prst="wedgeRoundRectCallout">
            <a:avLst>
              <a:gd name="adj1" fmla="val -36289"/>
              <a:gd name="adj2" fmla="val 729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798892" y="4729291"/>
            <a:ext cx="4114800" cy="578882"/>
          </a:xfrm>
          <a:prstGeom prst="wedgeRoundRectCallout">
            <a:avLst>
              <a:gd name="adj1" fmla="val -56797"/>
              <a:gd name="adj2" fmla="val -282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Число, буква, текст (низ), дата,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bg-BG" sz="3000" dirty="0"/>
              <a:t> </a:t>
            </a:r>
            <a:r>
              <a:rPr lang="en-US" sz="3000" dirty="0"/>
              <a:t>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число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3.14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-1.5</a:t>
            </a:r>
            <a:r>
              <a:rPr lang="en-US" sz="3000" dirty="0"/>
              <a:t>,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текст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"Hello"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Здрасти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"p@r0La"</a:t>
            </a:r>
            <a:r>
              <a:rPr lang="en-US" sz="3000" dirty="0"/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…</a:t>
            </a:r>
            <a:endParaRPr lang="bg-BG" sz="3000" dirty="0"/>
          </a:p>
          <a:p>
            <a:pPr lvl="1"/>
            <a:r>
              <a:rPr lang="en-GB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Undefined</a:t>
            </a:r>
            <a:r>
              <a:rPr lang="en-GB" sz="3000" dirty="0"/>
              <a:t> – 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променлива, на която не е присвоена </a:t>
            </a:r>
            <a:br>
              <a:rPr lang="en-US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стойност</a:t>
            </a:r>
            <a:endParaRPr lang="bg-BG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82576-52D4-4112-BB4D-6580ED6D9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Получаване на потребителски вход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BA30-29BF-4014-B942-4A7611260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13" y="1385091"/>
            <a:ext cx="2213798" cy="22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5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dirty="0">
                <a:solidFill>
                  <a:schemeClr val="accent1">
                    <a:lumMod val="75000"/>
                  </a:schemeClr>
                </a:solidFill>
              </a:rPr>
              <a:t>получаваме</a:t>
            </a:r>
            <a:r>
              <a:rPr lang="bg-BG" sz="3200" dirty="0"/>
              <a:t> като вход, </a:t>
            </a:r>
            <a:br>
              <a:rPr lang="en-US" sz="3200" dirty="0"/>
            </a:br>
            <a:r>
              <a:rPr lang="bg-BG" sz="3200" dirty="0"/>
              <a:t>идва под формата на </a:t>
            </a:r>
            <a:r>
              <a:rPr lang="bg-BG" sz="3200" dirty="0">
                <a:solidFill>
                  <a:schemeClr val="accent1">
                    <a:lumMod val="75000"/>
                  </a:schemeClr>
                </a:solidFill>
              </a:rPr>
              <a:t>аргумент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dirty="0">
                <a:solidFill>
                  <a:schemeClr val="accent1">
                    <a:lumMod val="75000"/>
                  </a:schemeClr>
                </a:solidFill>
              </a:rPr>
              <a:t>печатаме</a:t>
            </a:r>
            <a:r>
              <a:rPr lang="bg-BG" sz="3000" dirty="0"/>
              <a:t>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000" dirty="0"/>
              <a:t>, </a:t>
            </a:r>
            <a:br>
              <a:rPr lang="en-US" sz="3000" dirty="0"/>
            </a:br>
            <a:r>
              <a:rPr lang="bg-BG" sz="3000" dirty="0"/>
              <a:t>се </a:t>
            </a:r>
            <a:r>
              <a:rPr lang="bg-BG" sz="3000" dirty="0">
                <a:solidFill>
                  <a:schemeClr val="accent1">
                    <a:lumMod val="75000"/>
                  </a:schemeClr>
                </a:solidFill>
              </a:rPr>
              <a:t>преобразува в текст</a:t>
            </a:r>
          </a:p>
          <a:p>
            <a:r>
              <a:rPr lang="bg-BG" sz="3600" dirty="0"/>
              <a:t>Получаване на текст</a:t>
            </a:r>
            <a:r>
              <a:rPr lang="en-GB" sz="3600" dirty="0"/>
              <a:t>:</a:t>
            </a:r>
            <a:endParaRPr lang="bg-BG" sz="36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22612" y="4267200"/>
            <a:ext cx="5105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function readText(input) {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str = input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shift();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7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600" dirty="0"/>
              <a:t>Пример: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2866AD2-6561-4EAD-A648-6DAF75BDB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4" y="1828800"/>
            <a:ext cx="579278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function readName(input) {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let name = input</a:t>
            </a:r>
            <a:r>
              <a:rPr lang="bg-BG" sz="2600" b="1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shift();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console.log(name);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r>
              <a:rPr lang="en-GB" sz="2600" b="1" dirty="0">
                <a:latin typeface="Consolas" pitchFamily="49" charset="0"/>
                <a:cs typeface="Consolas" pitchFamily="49" charset="0"/>
              </a:rPr>
              <a:t>readName(['SoftUni']);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BD733B-407E-40FF-B45D-48157C5A3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4825747"/>
            <a:ext cx="3800475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Bent-Up 6">
            <a:extLst>
              <a:ext uri="{FF2B5EF4-FFF2-40B4-BE49-F238E27FC236}">
                <a16:creationId xmlns:a16="http://schemas.microsoft.com/office/drawing/2014/main" id="{B2C082D7-0522-4349-8ADB-B1A3CA10D667}"/>
              </a:ext>
            </a:extLst>
          </p:cNvPr>
          <p:cNvSpPr/>
          <p:nvPr/>
        </p:nvSpPr>
        <p:spPr bwMode="auto">
          <a:xfrm rot="5400000">
            <a:off x="5619369" y="4706728"/>
            <a:ext cx="706859" cy="7000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73126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2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1852</Words>
  <Application>Microsoft Office PowerPoint</Application>
  <PresentationFormat>Custom</PresentationFormat>
  <Paragraphs>301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2_SoftUni3_1</vt:lpstr>
      <vt:lpstr>Прости операции и пресмятания</vt:lpstr>
      <vt:lpstr>Имате въпроси?</vt:lpstr>
      <vt:lpstr>Съдържание</vt:lpstr>
      <vt:lpstr>PowerPoint Presentation</vt:lpstr>
      <vt:lpstr>Променливи</vt:lpstr>
      <vt:lpstr>Типове данни</vt:lpstr>
      <vt:lpstr>PowerPoint Presentation</vt:lpstr>
      <vt:lpstr>Четене на текст</vt:lpstr>
      <vt:lpstr>Четене на текст (2) </vt:lpstr>
      <vt:lpstr>Четене на числа</vt:lpstr>
      <vt:lpstr>PowerPoint Presentation</vt:lpstr>
      <vt:lpstr>Поздрав по име -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 и /</vt:lpstr>
      <vt:lpstr>Аритметични операции: %</vt:lpstr>
      <vt:lpstr>PowerPoint Presentation</vt:lpstr>
      <vt:lpstr>PowerPoint Presentation</vt:lpstr>
      <vt:lpstr>Съединяване на текст</vt:lpstr>
      <vt:lpstr>Съединяване на текст и числа – условие</vt:lpstr>
      <vt:lpstr>Съединяване на текст и числа - решение</vt:lpstr>
      <vt:lpstr>PowerPoint Presentation</vt:lpstr>
      <vt:lpstr>Закръгляне на числа</vt:lpstr>
      <vt:lpstr>Закръгляне на числа(2)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2020-01-10T16:32:05Z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