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9" r:id="rId10"/>
    <p:sldId id="300" r:id="rId11"/>
    <p:sldId id="265" r:id="rId12"/>
    <p:sldId id="261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6" r:id="rId22"/>
    <p:sldId id="282" r:id="rId23"/>
    <p:sldId id="285" r:id="rId24"/>
    <p:sldId id="286" r:id="rId25"/>
    <p:sldId id="287" r:id="rId26"/>
    <p:sldId id="288" r:id="rId27"/>
    <p:sldId id="289" r:id="rId28"/>
    <p:sldId id="279" r:id="rId29"/>
    <p:sldId id="293" r:id="rId30"/>
    <p:sldId id="294" r:id="rId31"/>
    <p:sldId id="292" r:id="rId32"/>
    <p:sldId id="295" r:id="rId33"/>
    <p:sldId id="290" r:id="rId34"/>
    <p:sldId id="296" r:id="rId35"/>
    <p:sldId id="283" r:id="rId36"/>
    <p:sldId id="297" r:id="rId37"/>
    <p:sldId id="298" r:id="rId38"/>
    <p:sldId id="277" r:id="rId39"/>
    <p:sldId id="302" r:id="rId40"/>
    <p:sldId id="278" r:id="rId41"/>
    <p:sldId id="303" r:id="rId42"/>
    <p:sldId id="304" r:id="rId43"/>
    <p:sldId id="280" r:id="rId44"/>
    <p:sldId id="281" r:id="rId45"/>
    <p:sldId id="273" r:id="rId46"/>
    <p:sldId id="305" r:id="rId47"/>
    <p:sldId id="306" r:id="rId48"/>
    <p:sldId id="311" r:id="rId49"/>
    <p:sldId id="307" r:id="rId50"/>
    <p:sldId id="308" r:id="rId51"/>
    <p:sldId id="309" r:id="rId52"/>
    <p:sldId id="312" r:id="rId53"/>
    <p:sldId id="310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>
      <p:cViewPr varScale="1">
        <p:scale>
          <a:sx n="74" d="100"/>
          <a:sy n="74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9BB2AC-5B38-4523-B60A-1B9DF99EA34E}" type="datetimeFigureOut">
              <a:rPr lang="ru-RU" smtClean="0"/>
              <a:t>28.10.2015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500AC0-6B7C-4687-B98C-3FB4FDCCC8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List.html" TargetMode="External"/><Relationship Id="rId2" Type="http://schemas.openxmlformats.org/officeDocument/2006/relationships/hyperlink" Target="http://docs.oracle.com/javase/7/docs/api/java/util/AbstractSequential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io/Serializable.html" TargetMode="External"/><Relationship Id="rId5" Type="http://schemas.openxmlformats.org/officeDocument/2006/relationships/hyperlink" Target="http://docs.oracle.com/javase/7/docs/api/java/lang/Cloneable.html" TargetMode="External"/><Relationship Id="rId4" Type="http://schemas.openxmlformats.org/officeDocument/2006/relationships/hyperlink" Target="http://docs.oracle.com/javase/7/docs/api/java/util/Dequ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List.html" TargetMode="External"/><Relationship Id="rId2" Type="http://schemas.openxmlformats.org/officeDocument/2006/relationships/hyperlink" Target="http://docs.oracle.com/javase/7/docs/api/java/util/Abstract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io/Serializable.html" TargetMode="External"/><Relationship Id="rId5" Type="http://schemas.openxmlformats.org/officeDocument/2006/relationships/hyperlink" Target="http://docs.oracle.com/javase/7/docs/api/java/lang/Cloneable.html" TargetMode="External"/><Relationship Id="rId4" Type="http://schemas.openxmlformats.org/officeDocument/2006/relationships/hyperlink" Target="http://docs.oracle.com/javase/7/docs/api/java/util/RandomAcces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ListIterato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hyperlink" Target="https://docs.oracle.com/javase/8/docs/api/java/util/Abstract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io/Serializable.html" TargetMode="External"/><Relationship Id="rId4" Type="http://schemas.openxmlformats.org/officeDocument/2006/relationships/hyperlink" Target="https://docs.oracle.com/javase/8/docs/api/java/lang/Cloneabl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LinkedHashMa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Comparable.html" TargetMode="External"/><Relationship Id="rId2" Type="http://schemas.openxmlformats.org/officeDocument/2006/relationships/hyperlink" Target="http://docs.oracle.com/javase/7/docs/api/java/util/Navigable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docs.oracle.com/javase/7/docs/api/java/util/Comparator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habrahabr.ru/post/128017/" TargetMode="External"/><Relationship Id="rId3" Type="http://schemas.openxmlformats.org/officeDocument/2006/relationships/hyperlink" Target="https://docs.oracle.com/javase/tutorial/collections/" TargetMode="External"/><Relationship Id="rId7" Type="http://schemas.openxmlformats.org/officeDocument/2006/relationships/hyperlink" Target="http://habrahabr.ru/post/128269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129037/" TargetMode="External"/><Relationship Id="rId5" Type="http://schemas.openxmlformats.org/officeDocument/2006/relationships/hyperlink" Target="http://habrahabr.ru/post/127864/" TargetMode="External"/><Relationship Id="rId4" Type="http://schemas.openxmlformats.org/officeDocument/2006/relationships/hyperlink" Target="http://habrahabr.ru/post/65617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UnsupportedOperationException.html" TargetMode="External"/><Relationship Id="rId2" Type="http://schemas.openxmlformats.org/officeDocument/2006/relationships/hyperlink" Target="http://docs.oracle.com/javase/7/docs/api/java/util/Itera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7/docs/api/java/util/NoSuchElementException.html" TargetMode="External"/><Relationship Id="rId4" Type="http://schemas.openxmlformats.org/officeDocument/2006/relationships/hyperlink" Target="http://docs.oracle.com/javase/7/docs/api/java/lang/IllegalStateExcep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2603375"/>
          </a:xfrm>
        </p:spPr>
        <p:txBody>
          <a:bodyPr/>
          <a:lstStyle/>
          <a:p>
            <a:r>
              <a:rPr lang="en-US" dirty="0" smtClean="0"/>
              <a:t>Collections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94501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List&lt;Integer&gt; numbers = 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&lt;&gt;();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(48);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(56);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numbers.iterator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iterator.remove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u="sng" dirty="0" err="1" smtClean="0">
                <a:solidFill>
                  <a:schemeClr val="tx1"/>
                </a:solidFill>
              </a:rPr>
              <a:t>java.lang.IllegalStateException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iterator.remove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iterator.remove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u="sng" dirty="0" err="1">
                <a:solidFill>
                  <a:schemeClr val="tx1"/>
                </a:solidFill>
              </a:rPr>
              <a:t>java.lang.IllegalStateException</a:t>
            </a:r>
            <a:endParaRPr lang="en-US" sz="16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27584" y="2168860"/>
            <a:ext cx="5760640" cy="936104"/>
            <a:chOff x="971600" y="2780928"/>
            <a:chExt cx="5760640" cy="93610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051720" y="3284984"/>
              <a:ext cx="4680520" cy="432048"/>
              <a:chOff x="2051720" y="3284984"/>
              <a:chExt cx="4680520" cy="43204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195736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707904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48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20072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56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051720" y="3284984"/>
                <a:ext cx="144016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Блок-схема: память с посл. доступом 8"/>
            <p:cNvSpPr/>
            <p:nvPr/>
          </p:nvSpPr>
          <p:spPr>
            <a:xfrm>
              <a:off x="971600" y="2780928"/>
              <a:ext cx="1080120" cy="64807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here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967402" y="4725144"/>
            <a:ext cx="3192972" cy="432048"/>
            <a:chOff x="3566154" y="4437112"/>
            <a:chExt cx="3192972" cy="432048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3734790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48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246958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56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566154" y="4437112"/>
              <a:ext cx="144016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7"/>
          <p:cNvGrpSpPr/>
          <p:nvPr/>
        </p:nvGrpSpPr>
        <p:grpSpPr>
          <a:xfrm>
            <a:off x="1935691" y="3789040"/>
            <a:ext cx="4707406" cy="432048"/>
            <a:chOff x="2051720" y="4437112"/>
            <a:chExt cx="4707406" cy="432048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051720" y="4437112"/>
              <a:ext cx="151216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ru-RU" dirty="0"/>
            </a:p>
          </p:txBody>
        </p:sp>
        <p:sp>
          <p:nvSpPr>
            <p:cNvPr id="22" name="Прямоугольник 19"/>
            <p:cNvSpPr/>
            <p:nvPr/>
          </p:nvSpPr>
          <p:spPr>
            <a:xfrm>
              <a:off x="3734790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48</a:t>
              </a:r>
              <a:endParaRPr lang="ru-RU" dirty="0"/>
            </a:p>
          </p:txBody>
        </p:sp>
        <p:sp>
          <p:nvSpPr>
            <p:cNvPr id="24" name="Прямоугольник 20"/>
            <p:cNvSpPr/>
            <p:nvPr/>
          </p:nvSpPr>
          <p:spPr>
            <a:xfrm>
              <a:off x="5246958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56</a:t>
              </a:r>
              <a:endParaRPr lang="ru-RU" dirty="0"/>
            </a:p>
          </p:txBody>
        </p:sp>
        <p:sp>
          <p:nvSpPr>
            <p:cNvPr id="25" name="Прямоугольник 22"/>
            <p:cNvSpPr/>
            <p:nvPr/>
          </p:nvSpPr>
          <p:spPr>
            <a:xfrm>
              <a:off x="3566154" y="4437112"/>
              <a:ext cx="144016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53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en-US" dirty="0" smtClean="0"/>
              <a:t>Iterating over collections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3733" y="106738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Since JDK 1.5 for-each has been introduced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</a:rPr>
              <a:t>Type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element</a:t>
            </a:r>
            <a:r>
              <a:rPr lang="ru-RU" sz="1800" dirty="0" smtClean="0">
                <a:solidFill>
                  <a:schemeClr val="tx1"/>
                </a:solidFill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</a:rPr>
              <a:t>collection</a:t>
            </a:r>
            <a:r>
              <a:rPr lang="ru-RU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{…}</a:t>
            </a:r>
            <a:r>
              <a:rPr lang="ru-RU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 for each loop you can use any object that is implemented </a:t>
            </a:r>
            <a:r>
              <a:rPr lang="en-US" sz="2000" b="1" i="1" dirty="0" err="1" smtClean="0">
                <a:solidFill>
                  <a:schemeClr val="tx1"/>
                </a:solidFill>
              </a:rPr>
              <a:t>Iterable</a:t>
            </a:r>
            <a:r>
              <a:rPr lang="en-US" sz="2000" b="1" i="1" dirty="0" smtClean="0">
                <a:solidFill>
                  <a:schemeClr val="tx1"/>
                </a:solidFill>
              </a:rPr>
              <a:t>&lt;E&gt;:</a:t>
            </a:r>
            <a:endParaRPr lang="en-US" sz="2000" b="1" i="1" dirty="0">
              <a:solidFill>
                <a:schemeClr val="tx1"/>
              </a:solidFill>
            </a:endParaRPr>
          </a:p>
          <a:p>
            <a:pPr lvl="1"/>
            <a:r>
              <a:rPr lang="en-US" sz="1800" i="1" dirty="0">
                <a:solidFill>
                  <a:schemeClr val="tx1"/>
                </a:solidFill>
              </a:rPr>
              <a:t>Iterator&lt;E&gt; iterator</a:t>
            </a:r>
            <a:r>
              <a:rPr lang="en-US" sz="1800" i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endParaRPr lang="en-US" sz="1800" i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Interface </a:t>
            </a:r>
            <a:r>
              <a:rPr lang="en-US" sz="2000" b="1" i="1" dirty="0" smtClean="0">
                <a:solidFill>
                  <a:schemeClr val="tx1"/>
                </a:solidFill>
              </a:rPr>
              <a:t>Collection&lt;E</a:t>
            </a:r>
            <a:r>
              <a:rPr lang="en-US" sz="2000" b="1" i="1" dirty="0">
                <a:solidFill>
                  <a:schemeClr val="tx1"/>
                </a:solidFill>
              </a:rPr>
              <a:t>&gt;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extends </a:t>
            </a:r>
            <a:r>
              <a:rPr lang="en-US" sz="2000" b="1" i="1" dirty="0" err="1" smtClean="0">
                <a:solidFill>
                  <a:schemeClr val="tx1"/>
                </a:solidFill>
              </a:rPr>
              <a:t>Iterable</a:t>
            </a:r>
            <a:r>
              <a:rPr lang="en-US" sz="2000" b="1" i="1" dirty="0" smtClean="0">
                <a:solidFill>
                  <a:schemeClr val="tx1"/>
                </a:solidFill>
              </a:rPr>
              <a:t>&lt;E</a:t>
            </a:r>
            <a:r>
              <a:rPr lang="en-US" sz="2000" b="1" i="1" dirty="0">
                <a:solidFill>
                  <a:schemeClr val="tx1"/>
                </a:solidFill>
              </a:rPr>
              <a:t>&gt;</a:t>
            </a:r>
            <a:endParaRPr lang="ru-RU" sz="2000" b="1" i="1" dirty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For each will be working with any collection</a:t>
            </a:r>
          </a:p>
          <a:p>
            <a:pPr marL="457200" lvl="1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1583" y="4293096"/>
            <a:ext cx="3887787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err="1"/>
              <a:t>int</a:t>
            </a:r>
            <a:r>
              <a:rPr lang="en-US" b="0" dirty="0"/>
              <a:t> a[] = new </a:t>
            </a:r>
            <a:r>
              <a:rPr lang="en-US" b="0" dirty="0" err="1"/>
              <a:t>int</a:t>
            </a:r>
            <a:r>
              <a:rPr lang="en-US" b="0" dirty="0"/>
              <a:t>[10];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for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: a</a:t>
            </a:r>
            <a:r>
              <a:rPr lang="en-US" b="0" dirty="0" smtClean="0"/>
              <a:t>){</a:t>
            </a:r>
            <a:endParaRPr lang="ru-RU" b="0" dirty="0"/>
          </a:p>
          <a:p>
            <a:pPr eaLnBrk="1" hangingPunct="1">
              <a:spcBef>
                <a:spcPct val="50000"/>
              </a:spcBef>
            </a:pPr>
            <a:r>
              <a:rPr lang="ru-RU" b="0" dirty="0" smtClean="0"/>
              <a:t> 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err="1" smtClean="0"/>
              <a:t>i</a:t>
            </a:r>
            <a:r>
              <a:rPr lang="en-US" b="0" dirty="0" smtClean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}</a:t>
            </a:r>
            <a:endParaRPr lang="ru-RU" b="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60345" y="4293096"/>
            <a:ext cx="47879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List&lt;Byte&gt; a=new </a:t>
            </a:r>
            <a:r>
              <a:rPr lang="en-US" b="0" dirty="0" err="1"/>
              <a:t>ArrayList</a:t>
            </a:r>
            <a:r>
              <a:rPr lang="en-US" b="0" dirty="0"/>
              <a:t>&lt;Byte&gt;();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for (byte </a:t>
            </a:r>
            <a:r>
              <a:rPr lang="en-US" b="0" dirty="0" err="1"/>
              <a:t>i</a:t>
            </a:r>
            <a:r>
              <a:rPr lang="en-US" b="0" dirty="0"/>
              <a:t> : a</a:t>
            </a:r>
            <a:r>
              <a:rPr lang="en-US" b="0" dirty="0" smtClean="0"/>
              <a:t>){</a:t>
            </a:r>
            <a:endParaRPr lang="en-US" b="0" dirty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  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err="1" smtClean="0"/>
              <a:t>i</a:t>
            </a:r>
            <a:r>
              <a:rPr lang="en-US" b="0" dirty="0" smtClean="0"/>
              <a:t>);</a:t>
            </a:r>
            <a:br>
              <a:rPr lang="en-US" b="0" dirty="0" smtClean="0"/>
            </a:br>
            <a:r>
              <a:rPr lang="en-US" b="0" dirty="0" smtClean="0"/>
              <a:t>}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8332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May </a:t>
            </a:r>
            <a:r>
              <a:rPr lang="en-US" dirty="0">
                <a:solidFill>
                  <a:schemeClr val="tx1"/>
                </a:solidFill>
              </a:rPr>
              <a:t>contain </a:t>
            </a:r>
            <a:r>
              <a:rPr lang="en-US" dirty="0" smtClean="0">
                <a:solidFill>
                  <a:schemeClr val="tx1"/>
                </a:solidFill>
              </a:rPr>
              <a:t>duplicate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Positional </a:t>
            </a:r>
            <a:r>
              <a:rPr lang="en-US" dirty="0" smtClean="0">
                <a:solidFill>
                  <a:schemeClr val="tx1"/>
                </a:solidFill>
              </a:rPr>
              <a:t>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Search.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Iteration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Range-view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54890"/>
            <a:ext cx="5997424" cy="330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46939" y="1253789"/>
            <a:ext cx="180020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14891" y="2560149"/>
            <a:ext cx="2664296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AbstractList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7367" y="3919391"/>
            <a:ext cx="2664296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AbstractSequentialList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4063" y="3919391"/>
            <a:ext cx="2146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79187" y="3919391"/>
            <a:ext cx="2146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79187" y="4986191"/>
            <a:ext cx="21460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7367" y="5138591"/>
            <a:ext cx="2664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endCxn id="6" idx="0"/>
          </p:cNvCxnSpPr>
          <p:nvPr/>
        </p:nvCxnSpPr>
        <p:spPr>
          <a:xfrm>
            <a:off x="4447039" y="1973869"/>
            <a:ext cx="0" cy="5862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503586" y="3497524"/>
            <a:ext cx="0" cy="42186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949515" y="3708457"/>
            <a:ext cx="4902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endCxn id="9" idx="0"/>
          </p:cNvCxnSpPr>
          <p:nvPr/>
        </p:nvCxnSpPr>
        <p:spPr>
          <a:xfrm>
            <a:off x="1949515" y="3708457"/>
            <a:ext cx="0" cy="21093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52610" y="3708457"/>
            <a:ext cx="0" cy="21093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949515" y="4833791"/>
            <a:ext cx="0" cy="304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3" idx="0"/>
          </p:cNvCxnSpPr>
          <p:nvPr/>
        </p:nvCxnSpPr>
        <p:spPr>
          <a:xfrm flipH="1">
            <a:off x="6852212" y="4838908"/>
            <a:ext cx="797" cy="14728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6160610" y="2630313"/>
            <a:ext cx="2011789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RandomAccess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350393"/>
            <a:ext cx="1584176" cy="5689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9" idx="2"/>
          </p:cNvCxnSpPr>
          <p:nvPr/>
        </p:nvCxnSpPr>
        <p:spPr>
          <a:xfrm flipV="1">
            <a:off x="7166504" y="3350393"/>
            <a:ext cx="1" cy="5689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9365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250" y="1091766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public </a:t>
            </a:r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>
                <a:solidFill>
                  <a:schemeClr val="tx1"/>
                </a:solidFill>
              </a:rPr>
              <a:t>LinkedList</a:t>
            </a:r>
            <a:r>
              <a:rPr lang="en-US" sz="1800" dirty="0">
                <a:solidFill>
                  <a:schemeClr val="tx1"/>
                </a:solidFill>
              </a:rPr>
              <a:t>&lt;E&gt; extends </a:t>
            </a:r>
            <a:r>
              <a:rPr lang="en-US" sz="1800" dirty="0" err="1">
                <a:solidFill>
                  <a:schemeClr val="tx1"/>
                </a:solidFill>
                <a:hlinkClick r:id="rId2" tooltip="class in java.util"/>
              </a:rPr>
              <a:t>AbstractSequentialList</a:t>
            </a:r>
            <a:r>
              <a:rPr lang="en-US" sz="1800" dirty="0">
                <a:solidFill>
                  <a:schemeClr val="tx1"/>
                </a:solidFill>
              </a:rPr>
              <a:t>&lt;E&gt; implements </a:t>
            </a:r>
            <a:r>
              <a:rPr lang="en-US" sz="1800" dirty="0">
                <a:solidFill>
                  <a:schemeClr val="tx1"/>
                </a:solidFill>
                <a:hlinkClick r:id="rId3" tooltip="interface in java.util"/>
              </a:rPr>
              <a:t>List</a:t>
            </a:r>
            <a:r>
              <a:rPr lang="en-US" sz="1800" dirty="0">
                <a:solidFill>
                  <a:schemeClr val="tx1"/>
                </a:solidFill>
              </a:rPr>
              <a:t>&lt;E&gt;, </a:t>
            </a:r>
            <a:r>
              <a:rPr lang="en-US" sz="1800" dirty="0" err="1">
                <a:solidFill>
                  <a:schemeClr val="tx1"/>
                </a:solidFill>
                <a:hlinkClick r:id="rId4" tooltip="interface in java.util"/>
              </a:rPr>
              <a:t>Deque</a:t>
            </a:r>
            <a:r>
              <a:rPr lang="en-US" sz="1800" dirty="0">
                <a:solidFill>
                  <a:schemeClr val="tx1"/>
                </a:solidFill>
              </a:rPr>
              <a:t>&lt;E&gt;, </a:t>
            </a:r>
            <a:r>
              <a:rPr lang="en-US" sz="1800" dirty="0" err="1">
                <a:solidFill>
                  <a:schemeClr val="tx1"/>
                </a:solidFill>
                <a:hlinkClick r:id="rId5" tooltip="interface in java.lang"/>
              </a:rPr>
              <a:t>Cloneable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hlinkClick r:id="rId6" tooltip="interface in java.io"/>
              </a:rPr>
              <a:t>Serializable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is not </a:t>
            </a:r>
            <a:r>
              <a:rPr lang="en-US" sz="1800" b="1" dirty="0" smtClean="0">
                <a:solidFill>
                  <a:schemeClr val="tx1"/>
                </a:solidFill>
              </a:rPr>
              <a:t>synchronized.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7886973" y="4633117"/>
            <a:ext cx="399594" cy="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5208" y="2420888"/>
            <a:ext cx="8873583" cy="4176464"/>
            <a:chOff x="235966" y="1988840"/>
            <a:chExt cx="8873583" cy="4176464"/>
          </a:xfrm>
        </p:grpSpPr>
        <p:sp>
          <p:nvSpPr>
            <p:cNvPr id="111" name="TextBox 110"/>
            <p:cNvSpPr txBox="1"/>
            <p:nvPr/>
          </p:nvSpPr>
          <p:spPr>
            <a:xfrm>
              <a:off x="8317461" y="399894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ru-RU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378377" y="5657556"/>
              <a:ext cx="540533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</a:t>
              </a:r>
              <a:endParaRPr lang="ru-RU" dirty="0"/>
            </a:p>
          </p:txBody>
        </p:sp>
        <p:cxnSp>
          <p:nvCxnSpPr>
            <p:cNvPr id="129" name="Прямая со стрелкой 128"/>
            <p:cNvCxnSpPr>
              <a:stCxn id="122" idx="0"/>
            </p:cNvCxnSpPr>
            <p:nvPr/>
          </p:nvCxnSpPr>
          <p:spPr>
            <a:xfrm flipH="1" flipV="1">
              <a:off x="7648643" y="4972364"/>
              <a:ext cx="1" cy="6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35966" y="1988840"/>
              <a:ext cx="8656514" cy="4176464"/>
              <a:chOff x="235966" y="1988840"/>
              <a:chExt cx="8656514" cy="4176464"/>
            </a:xfrm>
          </p:grpSpPr>
          <p:cxnSp>
            <p:nvCxnSpPr>
              <p:cNvPr id="139" name="Straight Arrow Connector 138"/>
              <p:cNvCxnSpPr/>
              <p:nvPr/>
            </p:nvCxnSpPr>
            <p:spPr>
              <a:xfrm flipH="1">
                <a:off x="6542315" y="2588814"/>
                <a:ext cx="662220" cy="8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235966" y="1988840"/>
                <a:ext cx="8656514" cy="4176464"/>
                <a:chOff x="235966" y="1988840"/>
                <a:chExt cx="8656514" cy="4176464"/>
              </a:xfrm>
            </p:grpSpPr>
            <p:grpSp>
              <p:nvGrpSpPr>
                <p:cNvPr id="32" name="Группа 31"/>
                <p:cNvGrpSpPr/>
                <p:nvPr/>
              </p:nvGrpSpPr>
              <p:grpSpPr>
                <a:xfrm rot="5400000">
                  <a:off x="197429" y="2695368"/>
                  <a:ext cx="2894976" cy="1659016"/>
                  <a:chOff x="89502" y="2514016"/>
                  <a:chExt cx="2916324" cy="1566484"/>
                </a:xfrm>
              </p:grpSpPr>
              <p:grpSp>
                <p:nvGrpSpPr>
                  <p:cNvPr id="33" name="Группа 32"/>
                  <p:cNvGrpSpPr/>
                  <p:nvPr/>
                </p:nvGrpSpPr>
                <p:grpSpPr>
                  <a:xfrm>
                    <a:off x="215516" y="2924944"/>
                    <a:ext cx="2348978" cy="792089"/>
                    <a:chOff x="755576" y="2924944"/>
                    <a:chExt cx="2348978" cy="792089"/>
                  </a:xfrm>
                </p:grpSpPr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755576" y="2924944"/>
                      <a:ext cx="1566413" cy="792089"/>
                      <a:chOff x="755576" y="2924944"/>
                      <a:chExt cx="1566413" cy="792089"/>
                    </a:xfrm>
                  </p:grpSpPr>
                  <p:sp>
                    <p:nvSpPr>
                      <p:cNvPr id="41" name="Прямоугольник 40"/>
                      <p:cNvSpPr/>
                      <p:nvPr/>
                    </p:nvSpPr>
                    <p:spPr>
                      <a:xfrm>
                        <a:off x="755576" y="2924944"/>
                        <a:ext cx="792088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prev</a:t>
                        </a:r>
                        <a:endParaRPr lang="ru-RU" dirty="0"/>
                      </a:p>
                    </p:txBody>
                  </p:sp>
                  <p:sp>
                    <p:nvSpPr>
                      <p:cNvPr id="42" name="Прямоугольник 41"/>
                      <p:cNvSpPr/>
                      <p:nvPr/>
                    </p:nvSpPr>
                    <p:spPr>
                      <a:xfrm>
                        <a:off x="1547664" y="2924945"/>
                        <a:ext cx="774325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elem</a:t>
                        </a:r>
                        <a:endParaRPr lang="ru-RU" dirty="0"/>
                      </a:p>
                    </p:txBody>
                  </p:sp>
                </p:grpSp>
                <p:sp>
                  <p:nvSpPr>
                    <p:cNvPr id="40" name="Прямоугольник 39"/>
                    <p:cNvSpPr/>
                    <p:nvPr/>
                  </p:nvSpPr>
                  <p:spPr>
                    <a:xfrm>
                      <a:off x="2321990" y="2924945"/>
                      <a:ext cx="782564" cy="7920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ru-RU" dirty="0"/>
                    </a:p>
                  </p:txBody>
                </p: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9502" y="2514017"/>
                    <a:ext cx="29163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Node 1</a:t>
                    </a:r>
                    <a:endParaRPr lang="ru-RU" dirty="0"/>
                  </a:p>
                </p:txBody>
              </p:sp>
              <p:cxnSp>
                <p:nvCxnSpPr>
                  <p:cNvPr id="35" name="Прямая соединительная линия 34"/>
                  <p:cNvCxnSpPr/>
                  <p:nvPr/>
                </p:nvCxnSpPr>
                <p:spPr>
                  <a:xfrm>
                    <a:off x="89502" y="2514017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Прямая соединительная линия 35"/>
                  <p:cNvCxnSpPr/>
                  <p:nvPr/>
                </p:nvCxnSpPr>
                <p:spPr>
                  <a:xfrm>
                    <a:off x="89502" y="2514017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Прямая соединительная линия 36"/>
                  <p:cNvCxnSpPr/>
                  <p:nvPr/>
                </p:nvCxnSpPr>
                <p:spPr>
                  <a:xfrm>
                    <a:off x="3005826" y="2514016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Прямая соединительная линия 37"/>
                  <p:cNvCxnSpPr/>
                  <p:nvPr/>
                </p:nvCxnSpPr>
                <p:spPr>
                  <a:xfrm>
                    <a:off x="89502" y="4080500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Прямая соединительная линия 76"/>
                <p:cNvCxnSpPr>
                  <a:stCxn id="41" idx="2"/>
                </p:cNvCxnSpPr>
                <p:nvPr/>
              </p:nvCxnSpPr>
              <p:spPr>
                <a:xfrm flipH="1" flipV="1">
                  <a:off x="843445" y="2592565"/>
                  <a:ext cx="356903" cy="306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235966" y="2420888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ru-RU" dirty="0"/>
                </a:p>
              </p:txBody>
            </p: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>
                  <a:off x="251520" y="1988840"/>
                  <a:ext cx="0" cy="41764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>
                  <a:off x="251520" y="1988840"/>
                  <a:ext cx="86409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/>
                <p:cNvCxnSpPr/>
                <p:nvPr/>
              </p:nvCxnSpPr>
              <p:spPr>
                <a:xfrm flipH="1">
                  <a:off x="8884096" y="1988840"/>
                  <a:ext cx="8384" cy="41764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Прямая соединительная линия 119"/>
                <p:cNvCxnSpPr/>
                <p:nvPr/>
              </p:nvCxnSpPr>
              <p:spPr>
                <a:xfrm>
                  <a:off x="251520" y="6165304"/>
                  <a:ext cx="86325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323067" y="5657556"/>
                  <a:ext cx="593432" cy="36933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</a:t>
                  </a:r>
                  <a:endParaRPr lang="ru-RU" dirty="0"/>
                </a:p>
              </p:txBody>
            </p:sp>
            <p:grpSp>
              <p:nvGrpSpPr>
                <p:cNvPr id="85" name="Группа 31"/>
                <p:cNvGrpSpPr/>
                <p:nvPr/>
              </p:nvGrpSpPr>
              <p:grpSpPr>
                <a:xfrm rot="5400000">
                  <a:off x="2359074" y="2685626"/>
                  <a:ext cx="2894976" cy="1659016"/>
                  <a:chOff x="89502" y="2514016"/>
                  <a:chExt cx="2916324" cy="1566484"/>
                </a:xfrm>
              </p:grpSpPr>
              <p:grpSp>
                <p:nvGrpSpPr>
                  <p:cNvPr id="86" name="Группа 32"/>
                  <p:cNvGrpSpPr/>
                  <p:nvPr/>
                </p:nvGrpSpPr>
                <p:grpSpPr>
                  <a:xfrm>
                    <a:off x="215516" y="2924944"/>
                    <a:ext cx="2348978" cy="792089"/>
                    <a:chOff x="755576" y="2924944"/>
                    <a:chExt cx="2348978" cy="792089"/>
                  </a:xfrm>
                </p:grpSpPr>
                <p:grpSp>
                  <p:nvGrpSpPr>
                    <p:cNvPr id="93" name="Группа 38"/>
                    <p:cNvGrpSpPr/>
                    <p:nvPr/>
                  </p:nvGrpSpPr>
                  <p:grpSpPr>
                    <a:xfrm>
                      <a:off x="755576" y="2924944"/>
                      <a:ext cx="1576227" cy="792089"/>
                      <a:chOff x="755576" y="2924944"/>
                      <a:chExt cx="1576227" cy="792089"/>
                    </a:xfrm>
                  </p:grpSpPr>
                  <p:sp>
                    <p:nvSpPr>
                      <p:cNvPr id="95" name="Прямоугольник 40"/>
                      <p:cNvSpPr/>
                      <p:nvPr/>
                    </p:nvSpPr>
                    <p:spPr>
                      <a:xfrm>
                        <a:off x="755576" y="2924944"/>
                        <a:ext cx="792088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prev</a:t>
                        </a:r>
                        <a:endParaRPr lang="ru-RU" dirty="0"/>
                      </a:p>
                    </p:txBody>
                  </p:sp>
                  <p:sp>
                    <p:nvSpPr>
                      <p:cNvPr id="96" name="Прямоугольник 41"/>
                      <p:cNvSpPr/>
                      <p:nvPr/>
                    </p:nvSpPr>
                    <p:spPr>
                      <a:xfrm>
                        <a:off x="1547664" y="2924945"/>
                        <a:ext cx="784139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elem</a:t>
                        </a:r>
                        <a:endParaRPr lang="ru-RU" dirty="0"/>
                      </a:p>
                    </p:txBody>
                  </p:sp>
                </p:grpSp>
                <p:sp>
                  <p:nvSpPr>
                    <p:cNvPr id="94" name="Прямоугольник 39"/>
                    <p:cNvSpPr/>
                    <p:nvPr/>
                  </p:nvSpPr>
                  <p:spPr>
                    <a:xfrm>
                      <a:off x="2321990" y="2924945"/>
                      <a:ext cx="782564" cy="7920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ru-RU" dirty="0"/>
                    </a:p>
                  </p:txBody>
                </p:sp>
              </p:grp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9502" y="2524317"/>
                    <a:ext cx="2916324" cy="348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Node 2</a:t>
                    </a:r>
                    <a:endParaRPr lang="ru-RU" dirty="0"/>
                  </a:p>
                </p:txBody>
              </p:sp>
              <p:cxnSp>
                <p:nvCxnSpPr>
                  <p:cNvPr id="89" name="Прямая соединительная линия 34"/>
                  <p:cNvCxnSpPr/>
                  <p:nvPr/>
                </p:nvCxnSpPr>
                <p:spPr>
                  <a:xfrm>
                    <a:off x="89502" y="2514017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Прямая соединительная линия 35"/>
                  <p:cNvCxnSpPr/>
                  <p:nvPr/>
                </p:nvCxnSpPr>
                <p:spPr>
                  <a:xfrm>
                    <a:off x="89502" y="2514017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Прямая соединительная линия 36"/>
                  <p:cNvCxnSpPr/>
                  <p:nvPr/>
                </p:nvCxnSpPr>
                <p:spPr>
                  <a:xfrm>
                    <a:off x="3005826" y="2514016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Прямая соединительная линия 37"/>
                  <p:cNvCxnSpPr/>
                  <p:nvPr/>
                </p:nvCxnSpPr>
                <p:spPr>
                  <a:xfrm>
                    <a:off x="89502" y="4080500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Группа 31"/>
                <p:cNvGrpSpPr/>
                <p:nvPr/>
              </p:nvGrpSpPr>
              <p:grpSpPr>
                <a:xfrm rot="5400000">
                  <a:off x="4276449" y="2685626"/>
                  <a:ext cx="2894976" cy="1659016"/>
                  <a:chOff x="89502" y="2514016"/>
                  <a:chExt cx="2916324" cy="1566484"/>
                </a:xfrm>
              </p:grpSpPr>
              <p:grpSp>
                <p:nvGrpSpPr>
                  <p:cNvPr id="98" name="Группа 32"/>
                  <p:cNvGrpSpPr/>
                  <p:nvPr/>
                </p:nvGrpSpPr>
                <p:grpSpPr>
                  <a:xfrm>
                    <a:off x="215516" y="2924944"/>
                    <a:ext cx="2348978" cy="792089"/>
                    <a:chOff x="755576" y="2924944"/>
                    <a:chExt cx="2348978" cy="792089"/>
                  </a:xfrm>
                </p:grpSpPr>
                <p:grpSp>
                  <p:nvGrpSpPr>
                    <p:cNvPr id="104" name="Группа 38"/>
                    <p:cNvGrpSpPr/>
                    <p:nvPr/>
                  </p:nvGrpSpPr>
                  <p:grpSpPr>
                    <a:xfrm>
                      <a:off x="755576" y="2924944"/>
                      <a:ext cx="1576227" cy="792088"/>
                      <a:chOff x="755576" y="2924944"/>
                      <a:chExt cx="1576227" cy="792088"/>
                    </a:xfrm>
                  </p:grpSpPr>
                  <p:sp>
                    <p:nvSpPr>
                      <p:cNvPr id="106" name="Прямоугольник 40"/>
                      <p:cNvSpPr/>
                      <p:nvPr/>
                    </p:nvSpPr>
                    <p:spPr>
                      <a:xfrm>
                        <a:off x="755576" y="2924944"/>
                        <a:ext cx="792088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prev</a:t>
                        </a:r>
                        <a:endParaRPr lang="ru-RU" dirty="0"/>
                      </a:p>
                    </p:txBody>
                  </p:sp>
                  <p:sp>
                    <p:nvSpPr>
                      <p:cNvPr id="107" name="Прямоугольник 41"/>
                      <p:cNvSpPr/>
                      <p:nvPr/>
                    </p:nvSpPr>
                    <p:spPr>
                      <a:xfrm>
                        <a:off x="1547665" y="2924944"/>
                        <a:ext cx="784138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elem</a:t>
                        </a:r>
                        <a:endParaRPr lang="ru-RU" dirty="0"/>
                      </a:p>
                    </p:txBody>
                  </p:sp>
                </p:grpSp>
                <p:sp>
                  <p:nvSpPr>
                    <p:cNvPr id="105" name="Прямоугольник 39"/>
                    <p:cNvSpPr/>
                    <p:nvPr/>
                  </p:nvSpPr>
                  <p:spPr>
                    <a:xfrm>
                      <a:off x="2321990" y="2924945"/>
                      <a:ext cx="782564" cy="7920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ru-RU" dirty="0"/>
                    </a:p>
                  </p:txBody>
                </p:sp>
              </p:grp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9502" y="2524317"/>
                    <a:ext cx="2916324" cy="348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Node 3</a:t>
                    </a:r>
                    <a:endParaRPr lang="ru-RU" dirty="0"/>
                  </a:p>
                </p:txBody>
              </p:sp>
              <p:cxnSp>
                <p:nvCxnSpPr>
                  <p:cNvPr id="100" name="Прямая соединительная линия 34"/>
                  <p:cNvCxnSpPr/>
                  <p:nvPr/>
                </p:nvCxnSpPr>
                <p:spPr>
                  <a:xfrm>
                    <a:off x="89502" y="2514017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Прямая соединительная линия 35"/>
                  <p:cNvCxnSpPr/>
                  <p:nvPr/>
                </p:nvCxnSpPr>
                <p:spPr>
                  <a:xfrm>
                    <a:off x="89502" y="2514017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Прямая соединительная линия 36"/>
                  <p:cNvCxnSpPr/>
                  <p:nvPr/>
                </p:nvCxnSpPr>
                <p:spPr>
                  <a:xfrm>
                    <a:off x="3005826" y="2514016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Прямая соединительная линия 37"/>
                  <p:cNvCxnSpPr/>
                  <p:nvPr/>
                </p:nvCxnSpPr>
                <p:spPr>
                  <a:xfrm>
                    <a:off x="89502" y="4080500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Группа 31"/>
                <p:cNvGrpSpPr/>
                <p:nvPr/>
              </p:nvGrpSpPr>
              <p:grpSpPr>
                <a:xfrm rot="5400000">
                  <a:off x="6118861" y="2694900"/>
                  <a:ext cx="2913523" cy="1659016"/>
                  <a:chOff x="89502" y="2514016"/>
                  <a:chExt cx="2935008" cy="1566484"/>
                </a:xfrm>
              </p:grpSpPr>
              <p:grpSp>
                <p:nvGrpSpPr>
                  <p:cNvPr id="125" name="Группа 32"/>
                  <p:cNvGrpSpPr/>
                  <p:nvPr/>
                </p:nvGrpSpPr>
                <p:grpSpPr>
                  <a:xfrm>
                    <a:off x="215516" y="2924944"/>
                    <a:ext cx="2348978" cy="792089"/>
                    <a:chOff x="755576" y="2924944"/>
                    <a:chExt cx="2348978" cy="792089"/>
                  </a:xfrm>
                </p:grpSpPr>
                <p:grpSp>
                  <p:nvGrpSpPr>
                    <p:cNvPr id="133" name="Группа 38"/>
                    <p:cNvGrpSpPr/>
                    <p:nvPr/>
                  </p:nvGrpSpPr>
                  <p:grpSpPr>
                    <a:xfrm>
                      <a:off x="755576" y="2924944"/>
                      <a:ext cx="1566413" cy="792088"/>
                      <a:chOff x="755576" y="2924944"/>
                      <a:chExt cx="1566413" cy="792088"/>
                    </a:xfrm>
                  </p:grpSpPr>
                  <p:sp>
                    <p:nvSpPr>
                      <p:cNvPr id="135" name="Прямоугольник 40"/>
                      <p:cNvSpPr/>
                      <p:nvPr/>
                    </p:nvSpPr>
                    <p:spPr>
                      <a:xfrm>
                        <a:off x="755576" y="2924944"/>
                        <a:ext cx="792088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prev</a:t>
                        </a:r>
                        <a:endParaRPr lang="ru-RU" dirty="0"/>
                      </a:p>
                    </p:txBody>
                  </p:sp>
                  <p:sp>
                    <p:nvSpPr>
                      <p:cNvPr id="136" name="Прямоугольник 41"/>
                      <p:cNvSpPr/>
                      <p:nvPr/>
                    </p:nvSpPr>
                    <p:spPr>
                      <a:xfrm>
                        <a:off x="1547665" y="2924944"/>
                        <a:ext cx="774324" cy="792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n-US" dirty="0" err="1" smtClean="0"/>
                          <a:t>elem</a:t>
                        </a:r>
                        <a:endParaRPr lang="ru-RU" dirty="0"/>
                      </a:p>
                    </p:txBody>
                  </p:sp>
                </p:grpSp>
                <p:sp>
                  <p:nvSpPr>
                    <p:cNvPr id="134" name="Прямоугольник 39"/>
                    <p:cNvSpPr/>
                    <p:nvPr/>
                  </p:nvSpPr>
                  <p:spPr>
                    <a:xfrm>
                      <a:off x="2321990" y="2924945"/>
                      <a:ext cx="782564" cy="7920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ru-RU" dirty="0"/>
                    </a:p>
                  </p:txBody>
                </p:sp>
              </p:grp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08186" y="2558221"/>
                    <a:ext cx="2916324" cy="348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Node </a:t>
                    </a:r>
                    <a:r>
                      <a:rPr lang="en-US" dirty="0"/>
                      <a:t>4</a:t>
                    </a:r>
                    <a:endParaRPr lang="ru-RU" dirty="0"/>
                  </a:p>
                </p:txBody>
              </p:sp>
              <p:cxnSp>
                <p:nvCxnSpPr>
                  <p:cNvPr id="128" name="Прямая соединительная линия 34"/>
                  <p:cNvCxnSpPr/>
                  <p:nvPr/>
                </p:nvCxnSpPr>
                <p:spPr>
                  <a:xfrm>
                    <a:off x="89502" y="2514017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Прямая соединительная линия 35"/>
                  <p:cNvCxnSpPr/>
                  <p:nvPr/>
                </p:nvCxnSpPr>
                <p:spPr>
                  <a:xfrm>
                    <a:off x="89502" y="2514017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Прямая соединительная линия 36"/>
                  <p:cNvCxnSpPr/>
                  <p:nvPr/>
                </p:nvCxnSpPr>
                <p:spPr>
                  <a:xfrm>
                    <a:off x="3005826" y="2514016"/>
                    <a:ext cx="0" cy="15630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Прямая соединительная линия 37"/>
                  <p:cNvCxnSpPr/>
                  <p:nvPr/>
                </p:nvCxnSpPr>
                <p:spPr>
                  <a:xfrm>
                    <a:off x="89502" y="4080500"/>
                    <a:ext cx="291632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/>
                <p:cNvCxnSpPr>
                  <a:stCxn id="40" idx="0"/>
                </p:cNvCxnSpPr>
                <p:nvPr/>
              </p:nvCxnSpPr>
              <p:spPr>
                <a:xfrm flipV="1">
                  <a:off x="2039222" y="4136102"/>
                  <a:ext cx="978736" cy="974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95" idx="2"/>
                </p:cNvCxnSpPr>
                <p:nvPr/>
              </p:nvCxnSpPr>
              <p:spPr>
                <a:xfrm flipH="1" flipV="1">
                  <a:off x="2474424" y="2585882"/>
                  <a:ext cx="887569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4184557" y="4183612"/>
                  <a:ext cx="709871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4620743" y="2618139"/>
                  <a:ext cx="662220" cy="84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6067459" y="4183612"/>
                  <a:ext cx="709871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28"/>
                <p:cNvCxnSpPr/>
                <p:nvPr/>
              </p:nvCxnSpPr>
              <p:spPr>
                <a:xfrm flipH="1" flipV="1">
                  <a:off x="1646731" y="4972364"/>
                  <a:ext cx="1" cy="685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151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err="1" smtClean="0"/>
              <a:t>ArrayList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85" y="1556792"/>
            <a:ext cx="8229600" cy="561662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</a:rPr>
              <a:t>ArrayList</a:t>
            </a:r>
            <a:r>
              <a:rPr lang="en-US" sz="1800" dirty="0">
                <a:solidFill>
                  <a:schemeClr val="tx1"/>
                </a:solidFill>
              </a:rPr>
              <a:t>&lt;E&gt; extends </a:t>
            </a:r>
            <a:r>
              <a:rPr lang="en-US" sz="1800" dirty="0" err="1">
                <a:solidFill>
                  <a:schemeClr val="tx1"/>
                </a:solidFill>
                <a:hlinkClick r:id="rId2" tooltip="class in java.util"/>
              </a:rPr>
              <a:t>AbstractList</a:t>
            </a:r>
            <a:r>
              <a:rPr lang="en-US" sz="1800" dirty="0">
                <a:solidFill>
                  <a:schemeClr val="tx1"/>
                </a:solidFill>
              </a:rPr>
              <a:t>&lt;E&gt; implements </a:t>
            </a:r>
            <a:r>
              <a:rPr lang="en-US" sz="1800" dirty="0">
                <a:solidFill>
                  <a:schemeClr val="tx1"/>
                </a:solidFill>
                <a:hlinkClick r:id="rId3" tooltip="interface in java.util"/>
              </a:rPr>
              <a:t>List</a:t>
            </a:r>
            <a:r>
              <a:rPr lang="en-US" sz="1800" dirty="0">
                <a:solidFill>
                  <a:schemeClr val="tx1"/>
                </a:solidFill>
              </a:rPr>
              <a:t>&lt;E&gt;, </a:t>
            </a:r>
            <a:r>
              <a:rPr lang="en-US" sz="1800" dirty="0" err="1">
                <a:solidFill>
                  <a:schemeClr val="tx1"/>
                </a:solidFill>
                <a:hlinkClick r:id="rId4" tooltip="interface in java.util"/>
              </a:rPr>
              <a:t>RandomAccess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  <a:hlinkClick r:id="rId5" tooltip="interface in java.lang"/>
              </a:rPr>
              <a:t>Cloneable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hlinkClick r:id="rId6" tooltip="interface in java.io"/>
              </a:rPr>
              <a:t>Serializable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is not synchronized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Resizable-array implementation </a:t>
            </a:r>
            <a:r>
              <a:rPr lang="en-US" sz="1800" dirty="0">
                <a:solidFill>
                  <a:schemeClr val="tx1"/>
                </a:solidFill>
              </a:rPr>
              <a:t>of the List </a:t>
            </a:r>
            <a:r>
              <a:rPr lang="en-US" sz="1800" dirty="0" smtClean="0">
                <a:solidFill>
                  <a:schemeClr val="tx1"/>
                </a:solidFill>
              </a:rPr>
              <a:t>interface.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0583"/>
              </p:ext>
            </p:extLst>
          </p:nvPr>
        </p:nvGraphicFramePr>
        <p:xfrm>
          <a:off x="549900" y="4941168"/>
          <a:ext cx="81369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elem1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elem2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elem3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3874" y="3924581"/>
            <a:ext cx="8568952" cy="2105563"/>
            <a:chOff x="251520" y="2420888"/>
            <a:chExt cx="8568952" cy="210556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251520" y="2420888"/>
              <a:ext cx="0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251520" y="4526451"/>
              <a:ext cx="8568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8807297" y="2420888"/>
              <a:ext cx="0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251520" y="2420888"/>
              <a:ext cx="8568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827584" y="42507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ArrayList</a:t>
            </a:r>
            <a:r>
              <a:rPr lang="en-US" sz="1800" dirty="0" smtClean="0">
                <a:solidFill>
                  <a:schemeClr val="tx1"/>
                </a:solidFill>
              </a:rPr>
              <a:t> offers </a:t>
            </a:r>
            <a:r>
              <a:rPr lang="en-US" sz="1800" i="1" u="sng" dirty="0" smtClean="0">
                <a:solidFill>
                  <a:schemeClr val="tx1"/>
                </a:solidFill>
              </a:rPr>
              <a:t>constant-time </a:t>
            </a:r>
            <a:r>
              <a:rPr lang="en-US" sz="1800" i="1" u="sng" dirty="0">
                <a:solidFill>
                  <a:schemeClr val="tx1"/>
                </a:solidFill>
              </a:rPr>
              <a:t>positional access </a:t>
            </a:r>
            <a:r>
              <a:rPr lang="en-US" sz="1800" dirty="0">
                <a:solidFill>
                  <a:schemeClr val="tx1"/>
                </a:solidFill>
              </a:rPr>
              <a:t>and is just plain fast. It does not have to allocate a node object for each element in the List, and </a:t>
            </a:r>
            <a:r>
              <a:rPr lang="en-US" sz="1800" i="1" u="sng" dirty="0">
                <a:solidFill>
                  <a:schemeClr val="tx1"/>
                </a:solidFill>
              </a:rPr>
              <a:t>it can take advantage of </a:t>
            </a:r>
            <a:r>
              <a:rPr lang="en-US" sz="1800" i="1" u="sng" dirty="0" err="1">
                <a:solidFill>
                  <a:schemeClr val="tx1"/>
                </a:solidFill>
              </a:rPr>
              <a:t>System.arraycopy</a:t>
            </a:r>
            <a:r>
              <a:rPr lang="en-US" sz="1800" i="1" u="sng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when it has to move multiple elements at the same time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  If </a:t>
            </a:r>
            <a:r>
              <a:rPr lang="en-US" sz="1800" dirty="0">
                <a:solidFill>
                  <a:schemeClr val="tx1"/>
                </a:solidFill>
              </a:rPr>
              <a:t>you frequently </a:t>
            </a:r>
            <a:r>
              <a:rPr lang="en-US" sz="1800" i="1" u="sng" dirty="0">
                <a:solidFill>
                  <a:schemeClr val="tx1"/>
                </a:solidFill>
              </a:rPr>
              <a:t>add elements to the beginning </a:t>
            </a:r>
            <a:r>
              <a:rPr lang="en-US" sz="1800" dirty="0">
                <a:solidFill>
                  <a:schemeClr val="tx1"/>
                </a:solidFill>
              </a:rPr>
              <a:t>of the List or </a:t>
            </a:r>
            <a:r>
              <a:rPr lang="en-US" sz="1800" i="1" u="sng" dirty="0">
                <a:solidFill>
                  <a:schemeClr val="tx1"/>
                </a:solidFill>
              </a:rPr>
              <a:t>iterate</a:t>
            </a:r>
            <a:r>
              <a:rPr lang="en-US" sz="1800" dirty="0">
                <a:solidFill>
                  <a:schemeClr val="tx1"/>
                </a:solidFill>
              </a:rPr>
              <a:t> over the List to </a:t>
            </a:r>
            <a:r>
              <a:rPr lang="en-US" sz="1800" i="1" u="sng" dirty="0">
                <a:solidFill>
                  <a:schemeClr val="tx1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 elements from its interior, you should consider using </a:t>
            </a:r>
            <a:r>
              <a:rPr lang="en-US" sz="1800" b="1" dirty="0" err="1">
                <a:solidFill>
                  <a:schemeClr val="tx1"/>
                </a:solidFill>
              </a:rPr>
              <a:t>LinkedList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Positional </a:t>
            </a:r>
            <a:r>
              <a:rPr lang="en-US" sz="1800" dirty="0">
                <a:solidFill>
                  <a:schemeClr val="tx1"/>
                </a:solidFill>
              </a:rPr>
              <a:t>access requires </a:t>
            </a:r>
            <a:r>
              <a:rPr lang="en-US" sz="1800" i="1" u="sng" dirty="0">
                <a:solidFill>
                  <a:schemeClr val="tx1"/>
                </a:solidFill>
              </a:rPr>
              <a:t>linear-time</a:t>
            </a:r>
            <a:r>
              <a:rPr lang="en-US" sz="1800" dirty="0">
                <a:solidFill>
                  <a:schemeClr val="tx1"/>
                </a:solidFill>
              </a:rPr>
              <a:t> in a </a:t>
            </a:r>
            <a:r>
              <a:rPr lang="en-US" sz="1800" b="1" dirty="0" err="1">
                <a:solidFill>
                  <a:schemeClr val="tx1"/>
                </a:solidFill>
              </a:rPr>
              <a:t>LinkedList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i="1" u="sng" dirty="0">
                <a:solidFill>
                  <a:schemeClr val="tx1"/>
                </a:solidFill>
              </a:rPr>
              <a:t>constant-time</a:t>
            </a:r>
            <a:r>
              <a:rPr lang="en-US" sz="1800" dirty="0">
                <a:solidFill>
                  <a:schemeClr val="tx1"/>
                </a:solidFill>
              </a:rPr>
              <a:t> in an </a:t>
            </a:r>
            <a:r>
              <a:rPr lang="en-US" sz="1800" b="1" dirty="0" err="1" smtClean="0">
                <a:solidFill>
                  <a:schemeClr val="tx1"/>
                </a:solidFill>
              </a:rPr>
              <a:t>ArrayList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</a:rPr>
              <a:t> has six </a:t>
            </a:r>
            <a:r>
              <a:rPr lang="en-US" sz="1800" dirty="0">
                <a:solidFill>
                  <a:schemeClr val="tx1"/>
                </a:solidFill>
              </a:rPr>
              <a:t>optional operations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addFirst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getFirst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removeFirst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addLast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getLast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removeLast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LinkedList</a:t>
            </a:r>
            <a:r>
              <a:rPr lang="en-US" sz="1800" dirty="0">
                <a:solidFill>
                  <a:schemeClr val="tx1"/>
                </a:solidFill>
              </a:rPr>
              <a:t> also implements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 smtClean="0">
                <a:solidFill>
                  <a:schemeClr val="tx1"/>
                </a:solidFill>
              </a:rPr>
              <a:t>Deque</a:t>
            </a:r>
            <a:r>
              <a:rPr lang="en-US" sz="1800" dirty="0" smtClean="0">
                <a:solidFill>
                  <a:schemeClr val="tx1"/>
                </a:solidFill>
              </a:rPr>
              <a:t> interface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you think you want to use a </a:t>
            </a:r>
            <a:r>
              <a:rPr lang="en-US" sz="1800" b="1" dirty="0" err="1">
                <a:solidFill>
                  <a:schemeClr val="tx1"/>
                </a:solidFill>
              </a:rPr>
              <a:t>LinkedList</a:t>
            </a:r>
            <a:r>
              <a:rPr lang="en-US" sz="1800" dirty="0">
                <a:solidFill>
                  <a:schemeClr val="tx1"/>
                </a:solidFill>
              </a:rPr>
              <a:t>, measure </a:t>
            </a:r>
            <a:r>
              <a:rPr lang="en-US" sz="1800" dirty="0" smtClean="0">
                <a:solidFill>
                  <a:schemeClr val="tx1"/>
                </a:solidFill>
              </a:rPr>
              <a:t>the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performance </a:t>
            </a:r>
            <a:r>
              <a:rPr lang="en-US" sz="1800" dirty="0">
                <a:solidFill>
                  <a:schemeClr val="tx1"/>
                </a:solidFill>
              </a:rPr>
              <a:t>of your application with both </a:t>
            </a:r>
            <a:r>
              <a:rPr lang="en-US" sz="1800" b="1" dirty="0" err="1">
                <a:solidFill>
                  <a:schemeClr val="tx1"/>
                </a:solidFill>
              </a:rPr>
              <a:t>LinkedList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b="1" dirty="0" err="1">
                <a:solidFill>
                  <a:schemeClr val="tx1"/>
                </a:solidFill>
              </a:rPr>
              <a:t>ArrayList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before making </a:t>
            </a:r>
            <a:r>
              <a:rPr lang="en-US" sz="1800" dirty="0">
                <a:solidFill>
                  <a:schemeClr val="tx1"/>
                </a:solidFill>
              </a:rPr>
              <a:t>your choice;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ArrayList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usually faster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2" y="458112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4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6712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vs Arrays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76441"/>
            <a:ext cx="8712968" cy="57606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Arrays</a:t>
            </a:r>
            <a:r>
              <a:rPr lang="en-US" sz="2000" dirty="0" smtClean="0">
                <a:solidFill>
                  <a:schemeClr val="tx1"/>
                </a:solidFill>
              </a:rPr>
              <a:t> are </a:t>
            </a:r>
            <a:r>
              <a:rPr lang="en-US" sz="2000" dirty="0">
                <a:solidFill>
                  <a:schemeClr val="tx1"/>
                </a:solidFill>
              </a:rPr>
              <a:t>fixed size whereas </a:t>
            </a:r>
            <a:r>
              <a:rPr lang="en-US" sz="2000" b="1" dirty="0" err="1" smtClean="0">
                <a:solidFill>
                  <a:schemeClr val="tx1"/>
                </a:solidFill>
              </a:rPr>
              <a:t>ArrayList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size is </a:t>
            </a:r>
            <a:r>
              <a:rPr lang="en-US" sz="2000" dirty="0" smtClean="0">
                <a:solidFill>
                  <a:schemeClr val="tx1"/>
                </a:solidFill>
              </a:rPr>
              <a:t>dynamic.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Arrays</a:t>
            </a:r>
            <a:r>
              <a:rPr lang="en-US" sz="2000" dirty="0">
                <a:solidFill>
                  <a:schemeClr val="tx1"/>
                </a:solidFill>
              </a:rPr>
              <a:t> can contain primitive or Objects whereas </a:t>
            </a:r>
            <a:r>
              <a:rPr lang="en-US" sz="2000" b="1" dirty="0" err="1">
                <a:solidFill>
                  <a:schemeClr val="tx1"/>
                </a:solidFill>
              </a:rPr>
              <a:t>ArrayList</a:t>
            </a:r>
            <a:r>
              <a:rPr lang="en-US" sz="2000" dirty="0">
                <a:solidFill>
                  <a:schemeClr val="tx1"/>
                </a:solidFill>
              </a:rPr>
              <a:t> can contain only Objects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Arrays</a:t>
            </a:r>
            <a:r>
              <a:rPr lang="en-US" sz="2000" dirty="0">
                <a:solidFill>
                  <a:schemeClr val="tx1"/>
                </a:solidFill>
              </a:rPr>
              <a:t> doesn’t provide a lot of features like </a:t>
            </a:r>
            <a:r>
              <a:rPr lang="en-US" sz="2000" b="1" dirty="0" err="1">
                <a:solidFill>
                  <a:schemeClr val="tx1"/>
                </a:solidFill>
              </a:rPr>
              <a:t>ArrayList</a:t>
            </a:r>
            <a:r>
              <a:rPr lang="en-US" sz="2000" dirty="0">
                <a:solidFill>
                  <a:schemeClr val="tx1"/>
                </a:solidFill>
              </a:rPr>
              <a:t>, such as </a:t>
            </a:r>
            <a:r>
              <a:rPr lang="en-US" sz="2000" dirty="0" err="1">
                <a:solidFill>
                  <a:schemeClr val="tx1"/>
                </a:solidFill>
              </a:rPr>
              <a:t>addAll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removeAll</a:t>
            </a:r>
            <a:r>
              <a:rPr lang="en-US" sz="2000" dirty="0">
                <a:solidFill>
                  <a:schemeClr val="tx1"/>
                </a:solidFill>
              </a:rPr>
              <a:t>, iterator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Arrays</a:t>
            </a:r>
            <a:r>
              <a:rPr lang="en-US" sz="2000" dirty="0" smtClean="0">
                <a:solidFill>
                  <a:schemeClr val="tx1"/>
                </a:solidFill>
              </a:rPr>
              <a:t> are covariant, </a:t>
            </a:r>
            <a:r>
              <a:rPr lang="en-US" sz="2000" b="1" dirty="0" smtClean="0">
                <a:solidFill>
                  <a:schemeClr val="tx1"/>
                </a:solidFill>
              </a:rPr>
              <a:t>Generics</a:t>
            </a:r>
            <a:r>
              <a:rPr lang="en-US" sz="2000" dirty="0" smtClean="0">
                <a:solidFill>
                  <a:schemeClr val="tx1"/>
                </a:solidFill>
              </a:rPr>
              <a:t> are invariant.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Arrays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are reified</a:t>
            </a:r>
            <a:r>
              <a:rPr lang="en-US" sz="2000" dirty="0" smtClean="0">
                <a:solidFill>
                  <a:schemeClr val="tx1"/>
                </a:solidFill>
              </a:rPr>
              <a:t>. Arrays know and enforce their element types at runtime. </a:t>
            </a:r>
            <a:r>
              <a:rPr lang="en-US" sz="2000" b="1" dirty="0" smtClean="0">
                <a:solidFill>
                  <a:schemeClr val="tx1"/>
                </a:solidFill>
              </a:rPr>
              <a:t>Generics</a:t>
            </a:r>
            <a:r>
              <a:rPr lang="en-US" sz="2000" dirty="0" smtClean="0">
                <a:solidFill>
                  <a:schemeClr val="tx1"/>
                </a:solidFill>
              </a:rPr>
              <a:t> are implemented by erasure.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you are working on fixed multi-dimensional situation</a:t>
            </a:r>
            <a:r>
              <a:rPr lang="en-US" sz="2000" i="1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using [][] is far more easier than List&lt;List</a:t>
            </a:r>
            <a:r>
              <a:rPr lang="en-US" sz="2000" i="1" dirty="0" smtClean="0">
                <a:solidFill>
                  <a:schemeClr val="tx1"/>
                </a:solidFill>
              </a:rPr>
              <a:t>&lt;&gt;&gt;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If the size of list is fixed and mostly used to store 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and </a:t>
            </a:r>
            <a:r>
              <a:rPr lang="en-US" sz="2000" i="1" dirty="0">
                <a:solidFill>
                  <a:schemeClr val="tx1"/>
                </a:solidFill>
              </a:rPr>
              <a:t>traverse </a:t>
            </a:r>
            <a:r>
              <a:rPr lang="en-US" sz="2000" i="1" dirty="0" smtClean="0">
                <a:solidFill>
                  <a:schemeClr val="tx1"/>
                </a:solidFill>
              </a:rPr>
              <a:t>them better use arrays.</a:t>
            </a:r>
            <a:endParaRPr lang="en-US" sz="2000" i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258863"/>
            <a:ext cx="187246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780928"/>
            <a:ext cx="8731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1) Object[]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objArray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new Long[1];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ObjArray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[0] =  “I don’t fit in”; // Throws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ArrayStoreException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2) Won’t compile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&lt;Long&gt;();//Incompatible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ListIterator</a:t>
            </a:r>
            <a:r>
              <a:rPr lang="en-US" dirty="0">
                <a:solidFill>
                  <a:schemeClr val="tx1"/>
                </a:solidFill>
              </a:rPr>
              <a:t> Interface is used to traverse the element in backward and forward direction.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1089"/>
              </p:ext>
            </p:extLst>
          </p:nvPr>
        </p:nvGraphicFramePr>
        <p:xfrm>
          <a:off x="251520" y="1988840"/>
          <a:ext cx="8568952" cy="4525962"/>
        </p:xfrm>
        <a:graphic>
          <a:graphicData uri="http://schemas.openxmlformats.org/drawingml/2006/table">
            <a:tbl>
              <a:tblPr/>
              <a:tblGrid>
                <a:gridCol w="1224136"/>
                <a:gridCol w="7344816"/>
              </a:tblGrid>
              <a:tr h="33455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linkClick r:id="rId2"/>
                        </a:rPr>
                        <a:t>add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2" tooltip="type parameter in ListIterator"/>
                        </a:rPr>
                        <a:t>E</a:t>
                      </a:r>
                      <a:r>
                        <a:rPr lang="en-US" sz="1200" dirty="0"/>
                        <a:t> e) Inserts the specified element into the list (optional operation).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48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hlinkClick r:id="rId2"/>
                        </a:rPr>
                        <a:t>hasNext</a:t>
                      </a:r>
                      <a:r>
                        <a:rPr lang="en-US" sz="1200" dirty="0"/>
                        <a:t>() Returns true if this list iterator has more elements when traversing the list in the forward direction.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hasPrevious</a:t>
                      </a:r>
                      <a:r>
                        <a:rPr lang="en-US" sz="1200"/>
                        <a:t>() Returns true if this list iterator has more elements when traversing the list in the reverse direction.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555"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 tooltip="type parameter in ListIterator"/>
                        </a:rPr>
                        <a:t>E</a:t>
                      </a:r>
                      <a:endParaRPr lang="en-US" sz="1200"/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next</a:t>
                      </a:r>
                      <a:r>
                        <a:rPr lang="en-US" sz="1200"/>
                        <a:t>() Returns the next element in the list and advances the cursor position.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052"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nextIndex</a:t>
                      </a:r>
                      <a:r>
                        <a:rPr lang="en-US" sz="1200"/>
                        <a:t>() Returns the index of the element that would be returned by a subsequent call to </a:t>
                      </a:r>
                      <a:r>
                        <a:rPr lang="en-US" sz="1200">
                          <a:hlinkClick r:id="rId2"/>
                        </a:rPr>
                        <a:t>next()</a:t>
                      </a:r>
                      <a:r>
                        <a:rPr lang="en-US" sz="1200"/>
                        <a:t>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052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 tooltip="type parameter in ListIterator"/>
                        </a:rPr>
                        <a:t>E</a:t>
                      </a:r>
                      <a:endParaRPr lang="en-US" sz="1200" dirty="0"/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previous</a:t>
                      </a:r>
                      <a:r>
                        <a:rPr lang="en-US" sz="1200"/>
                        <a:t>() Returns the previous element in the list and moves the cursor position backwards.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052"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previousIndex</a:t>
                      </a:r>
                      <a:r>
                        <a:rPr lang="en-US" sz="1200"/>
                        <a:t>() Returns the index of the element that would be returned by a subsequent call to </a:t>
                      </a:r>
                      <a:r>
                        <a:rPr lang="en-US" sz="1200">
                          <a:hlinkClick r:id="rId2"/>
                        </a:rPr>
                        <a:t>previous()</a:t>
                      </a:r>
                      <a:r>
                        <a:rPr lang="en-US" sz="1200"/>
                        <a:t>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052">
                <a:tc>
                  <a:txBody>
                    <a:bodyPr/>
                    <a:lstStyle/>
                    <a:p>
                      <a:r>
                        <a:rPr lang="en-US" sz="1200"/>
                        <a:t>void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hlinkClick r:id="rId2"/>
                        </a:rPr>
                        <a:t>remove</a:t>
                      </a:r>
                      <a:r>
                        <a:rPr lang="en-US" sz="1200"/>
                        <a:t>() Removes from the list the last element that was returned by </a:t>
                      </a:r>
                      <a:r>
                        <a:rPr lang="en-US" sz="1200">
                          <a:hlinkClick r:id="rId2"/>
                        </a:rPr>
                        <a:t>next()</a:t>
                      </a:r>
                      <a:r>
                        <a:rPr lang="en-US" sz="1200"/>
                        <a:t> or </a:t>
                      </a:r>
                      <a:r>
                        <a:rPr lang="en-US" sz="1200">
                          <a:hlinkClick r:id="rId2"/>
                        </a:rPr>
                        <a:t>previous()</a:t>
                      </a:r>
                      <a:r>
                        <a:rPr lang="en-US" sz="1200"/>
                        <a:t> (optional operation).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48">
                <a:tc>
                  <a:txBody>
                    <a:bodyPr/>
                    <a:lstStyle/>
                    <a:p>
                      <a:r>
                        <a:rPr lang="en-US" sz="1200" dirty="0"/>
                        <a:t>void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linkClick r:id="rId2"/>
                        </a:rPr>
                        <a:t>set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2" tooltip="type parameter in ListIterator"/>
                        </a:rPr>
                        <a:t>E</a:t>
                      </a:r>
                      <a:r>
                        <a:rPr lang="en-US" sz="1200" dirty="0"/>
                        <a:t> e) Replaces the last element returned by </a:t>
                      </a:r>
                      <a:r>
                        <a:rPr lang="en-US" sz="1200" dirty="0">
                          <a:hlinkClick r:id="rId2"/>
                        </a:rPr>
                        <a:t>next()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>
                          <a:hlinkClick r:id="rId2"/>
                        </a:rPr>
                        <a:t>previous()</a:t>
                      </a:r>
                      <a:r>
                        <a:rPr lang="en-US" sz="1200" dirty="0"/>
                        <a:t> with the specified element (optional operation).</a:t>
                      </a:r>
                    </a:p>
                  </a:txBody>
                  <a:tcPr marL="15781" marR="15781" marT="15781" marB="15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472" y="105273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Keys to values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Keys must be unique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0452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042"/>
          </a:xfrm>
        </p:spPr>
        <p:txBody>
          <a:bodyPr/>
          <a:lstStyle/>
          <a:p>
            <a:r>
              <a:rPr lang="en-US" dirty="0" smtClean="0"/>
              <a:t>What is a collection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Group of objects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Different kinds of operations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1. store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2. retrieve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3. manipulate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4. communicate aggregate data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9" y="4334049"/>
            <a:ext cx="433101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6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47864" y="1668706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75021" y="1668706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SortedMap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4288" y="1734526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NavigableMap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62083" y="2924944"/>
            <a:ext cx="1872208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AbstractMap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404106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77835" y="5013176"/>
            <a:ext cx="20069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LinkedHashMap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28184" y="404106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TreeMap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457581" y="2924944"/>
            <a:ext cx="1872208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457581" y="3933056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HashTable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4" idx="2"/>
          </p:cNvCxnSpPr>
          <p:nvPr/>
        </p:nvCxnSpPr>
        <p:spPr>
          <a:xfrm flipV="1">
            <a:off x="2393685" y="2316778"/>
            <a:ext cx="1674259" cy="6081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4" idx="2"/>
          </p:cNvCxnSpPr>
          <p:nvPr/>
        </p:nvCxnSpPr>
        <p:spPr>
          <a:xfrm flipH="1" flipV="1">
            <a:off x="4067944" y="2316778"/>
            <a:ext cx="1530243" cy="6081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7" idx="0"/>
          </p:cNvCxnSpPr>
          <p:nvPr/>
        </p:nvCxnSpPr>
        <p:spPr>
          <a:xfrm flipV="1">
            <a:off x="2393685" y="3573016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1" idx="0"/>
          </p:cNvCxnSpPr>
          <p:nvPr/>
        </p:nvCxnSpPr>
        <p:spPr>
          <a:xfrm flipV="1">
            <a:off x="4788024" y="3573016"/>
            <a:ext cx="810163" cy="4680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0"/>
          </p:cNvCxnSpPr>
          <p:nvPr/>
        </p:nvCxnSpPr>
        <p:spPr>
          <a:xfrm flipH="1" flipV="1">
            <a:off x="5724128" y="3573016"/>
            <a:ext cx="1440160" cy="4680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2" idx="0"/>
          </p:cNvCxnSpPr>
          <p:nvPr/>
        </p:nvCxnSpPr>
        <p:spPr>
          <a:xfrm flipH="1" flipV="1">
            <a:off x="4881301" y="4689140"/>
            <a:ext cx="1" cy="324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6" idx="2"/>
          </p:cNvCxnSpPr>
          <p:nvPr/>
        </p:nvCxnSpPr>
        <p:spPr>
          <a:xfrm flipV="1">
            <a:off x="7164288" y="2382598"/>
            <a:ext cx="720080" cy="1724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6" idx="1"/>
          </p:cNvCxnSpPr>
          <p:nvPr/>
        </p:nvCxnSpPr>
        <p:spPr>
          <a:xfrm flipH="1">
            <a:off x="6715182" y="2058562"/>
            <a:ext cx="4491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1"/>
            <a:endCxn id="4" idx="3"/>
          </p:cNvCxnSpPr>
          <p:nvPr/>
        </p:nvCxnSpPr>
        <p:spPr>
          <a:xfrm flipH="1">
            <a:off x="4788024" y="1992742"/>
            <a:ext cx="4869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public 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HashMap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&lt;K,V&gt; extends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 panose="020B0604020202020204" pitchFamily="34" charset="-128"/>
                <a:hlinkClick r:id="rId2" tooltip="class in java.util"/>
              </a:rPr>
              <a:t>AbstractMap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&lt;K,V&gt; implements 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  <a:hlinkClick r:id="rId3" tooltip="interface in java.util"/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&lt;K,V&gt;,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 panose="020B0604020202020204" pitchFamily="34" charset="-128"/>
                <a:hlinkClick r:id="rId4" tooltip="interface in java.lang"/>
              </a:rPr>
              <a:t>Cloneable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  <a:hlinkClick r:id="rId5" tooltip="interface in java.io"/>
              </a:rPr>
              <a:t>Serializable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Hash </a:t>
            </a:r>
            <a:r>
              <a:rPr lang="en-US" sz="1800" dirty="0">
                <a:solidFill>
                  <a:schemeClr val="tx1"/>
                </a:solidFill>
              </a:rPr>
              <a:t>table </a:t>
            </a:r>
            <a:r>
              <a:rPr lang="en-US" sz="1800" dirty="0" smtClean="0">
                <a:solidFill>
                  <a:schemeClr val="tx1"/>
                </a:solidFill>
              </a:rPr>
              <a:t>based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Permits null values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Permits null key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unsynchronized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Provides constant time performance for the basic operations (get and put)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If you want maximum speed and don’t care about order use </a:t>
            </a:r>
            <a:r>
              <a:rPr lang="en-US" sz="1800" dirty="0" err="1" smtClean="0">
                <a:solidFill>
                  <a:schemeClr val="tx1"/>
                </a:solidFill>
              </a:rPr>
              <a:t>HashMap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892" y="3115838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2" y="1076427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92" y="2073443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1" y="5097007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91" y="4099991"/>
            <a:ext cx="1129365" cy="100584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64118" y="60591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51282" y="986745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initialCapacity</a:t>
            </a:r>
            <a:r>
              <a:rPr lang="en-US" dirty="0" smtClean="0"/>
              <a:t> = 16</a:t>
            </a:r>
          </a:p>
          <a:p>
            <a:r>
              <a:rPr lang="en-US" dirty="0" err="1" smtClean="0"/>
              <a:t>loadFactor</a:t>
            </a:r>
            <a:r>
              <a:rPr lang="en-US" dirty="0" smtClean="0"/>
              <a:t> = 0.75f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10297" y="55386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96131" y="908720"/>
            <a:ext cx="5390119" cy="5451526"/>
            <a:chOff x="296131" y="908720"/>
            <a:chExt cx="5390119" cy="5451526"/>
          </a:xfrm>
        </p:grpSpPr>
        <p:grpSp>
          <p:nvGrpSpPr>
            <p:cNvPr id="23" name="Group 22"/>
            <p:cNvGrpSpPr/>
            <p:nvPr/>
          </p:nvGrpSpPr>
          <p:grpSpPr>
            <a:xfrm>
              <a:off x="395536" y="980728"/>
              <a:ext cx="34130" cy="5328592"/>
              <a:chOff x="395536" y="980728"/>
              <a:chExt cx="34130" cy="532859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95536" y="980728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95536" y="207344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12249" y="3186710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29666" y="4365104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29666" y="5445224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7200" y="908720"/>
              <a:ext cx="4989240" cy="0"/>
              <a:chOff x="457200" y="908720"/>
              <a:chExt cx="4989240" cy="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5652120" y="986745"/>
              <a:ext cx="34130" cy="5328592"/>
              <a:chOff x="395536" y="980728"/>
              <a:chExt cx="34130" cy="532859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5536" y="980728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95536" y="207344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2249" y="3186710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29666" y="4365104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29666" y="5445224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39552" y="6360246"/>
              <a:ext cx="4989240" cy="0"/>
              <a:chOff x="457200" y="908720"/>
              <a:chExt cx="4989240" cy="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78"/>
            <p:cNvGrpSpPr/>
            <p:nvPr/>
          </p:nvGrpSpPr>
          <p:grpSpPr>
            <a:xfrm>
              <a:off x="2085443" y="1329787"/>
              <a:ext cx="1507100" cy="504056"/>
              <a:chOff x="2051616" y="1340768"/>
              <a:chExt cx="1507100" cy="50405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51616" y="1340768"/>
                <a:ext cx="4217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key</a:t>
                </a:r>
                <a:endParaRPr lang="en-US" sz="11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88940" y="1340768"/>
                <a:ext cx="57089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value</a:t>
                </a:r>
                <a:endParaRPr lang="en-US" sz="11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59831" y="1340768"/>
                <a:ext cx="498885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next</a:t>
                </a:r>
                <a:endParaRPr lang="en-US" sz="11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800599" y="1323350"/>
              <a:ext cx="1491480" cy="504056"/>
              <a:chOff x="3800599" y="1340768"/>
              <a:chExt cx="1491480" cy="50405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225099" y="1340768"/>
                <a:ext cx="57089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value</a:t>
                </a:r>
                <a:endParaRPr lang="en-US" sz="1100" dirty="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3800599" y="1340768"/>
                <a:ext cx="1491480" cy="504056"/>
                <a:chOff x="3803395" y="1340768"/>
                <a:chExt cx="1491480" cy="50405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03395" y="1340768"/>
                  <a:ext cx="42170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</a:t>
                  </a:r>
                  <a:endParaRPr lang="en-US" sz="1100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795990" y="1340768"/>
                  <a:ext cx="498885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2227553" y="5476865"/>
              <a:ext cx="1491480" cy="504056"/>
              <a:chOff x="2227553" y="5598791"/>
              <a:chExt cx="1491480" cy="50405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227553" y="5598791"/>
                <a:ext cx="4217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key</a:t>
                </a:r>
                <a:endParaRPr lang="en-US" sz="11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49257" y="5598791"/>
                <a:ext cx="57089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value</a:t>
                </a:r>
                <a:endParaRPr lang="en-US" sz="11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20148" y="5598791"/>
                <a:ext cx="498885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next</a:t>
                </a:r>
                <a:endParaRPr lang="en-US" sz="11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9552" y="2082267"/>
              <a:ext cx="4989240" cy="0"/>
              <a:chOff x="457200" y="908720"/>
              <a:chExt cx="4989240" cy="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/>
            <p:cNvGrpSpPr/>
            <p:nvPr/>
          </p:nvGrpSpPr>
          <p:grpSpPr>
            <a:xfrm>
              <a:off x="539552" y="3119390"/>
              <a:ext cx="4989240" cy="0"/>
              <a:chOff x="457200" y="908720"/>
              <a:chExt cx="4989240" cy="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565211" y="4221088"/>
              <a:ext cx="4989240" cy="0"/>
              <a:chOff x="457200" y="908720"/>
              <a:chExt cx="4989240" cy="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Group 68"/>
            <p:cNvGrpSpPr/>
            <p:nvPr/>
          </p:nvGrpSpPr>
          <p:grpSpPr>
            <a:xfrm>
              <a:off x="539552" y="5105831"/>
              <a:ext cx="4989240" cy="0"/>
              <a:chOff x="457200" y="908720"/>
              <a:chExt cx="4989240" cy="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457200" y="908720"/>
                <a:ext cx="802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1475656" y="908720"/>
                <a:ext cx="3970784" cy="0"/>
                <a:chOff x="1475656" y="908720"/>
                <a:chExt cx="3970784" cy="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47565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55577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635896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644008" y="908720"/>
                  <a:ext cx="8024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Straight Arrow Connector 76"/>
            <p:cNvCxnSpPr>
              <a:stCxn id="4" idx="3"/>
              <a:endCxn id="39" idx="1"/>
            </p:cNvCxnSpPr>
            <p:nvPr/>
          </p:nvCxnSpPr>
          <p:spPr>
            <a:xfrm>
              <a:off x="1918257" y="1579347"/>
              <a:ext cx="167186" cy="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629849" y="1560004"/>
              <a:ext cx="167186" cy="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5" idx="1"/>
            </p:cNvCxnSpPr>
            <p:nvPr/>
          </p:nvCxnSpPr>
          <p:spPr>
            <a:xfrm>
              <a:off x="1933108" y="5728893"/>
              <a:ext cx="294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754037" y="5728893"/>
              <a:ext cx="167186" cy="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96131" y="136221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[0]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2567" y="241438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[1]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4586" y="347696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[2]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86" y="562124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[15]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98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10" y="3130614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0" y="1091203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0" y="2088219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09" y="5111783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09" y="4114767"/>
            <a:ext cx="1129365" cy="100584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419872" y="620688"/>
            <a:ext cx="5390119" cy="5754334"/>
            <a:chOff x="296131" y="605912"/>
            <a:chExt cx="5390119" cy="5754334"/>
          </a:xfrm>
        </p:grpSpPr>
        <p:grpSp>
          <p:nvGrpSpPr>
            <p:cNvPr id="76" name="Group 75"/>
            <p:cNvGrpSpPr/>
            <p:nvPr/>
          </p:nvGrpSpPr>
          <p:grpSpPr>
            <a:xfrm>
              <a:off x="1933108" y="5476865"/>
              <a:ext cx="2670621" cy="504056"/>
              <a:chOff x="1933108" y="5476865"/>
              <a:chExt cx="2670621" cy="504056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227552" y="5476865"/>
                <a:ext cx="1491481" cy="504056"/>
                <a:chOff x="2227552" y="5598791"/>
                <a:chExt cx="1491481" cy="50405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227552" y="5598791"/>
                  <a:ext cx="49371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key3</a:t>
                  </a:r>
                  <a:endParaRPr lang="en-US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649257" y="5598791"/>
                  <a:ext cx="57089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value</a:t>
                  </a:r>
                  <a:endParaRPr lang="en-US" sz="11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220148" y="5598791"/>
                  <a:ext cx="498885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  <p:cxnSp>
            <p:nvCxnSpPr>
              <p:cNvPr id="86" name="Straight Arrow Connector 85"/>
              <p:cNvCxnSpPr>
                <a:endCxn id="45" idx="1"/>
              </p:cNvCxnSpPr>
              <p:nvPr/>
            </p:nvCxnSpPr>
            <p:spPr>
              <a:xfrm>
                <a:off x="1933108" y="5728893"/>
                <a:ext cx="294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3754037" y="5728893"/>
                <a:ext cx="167186" cy="2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010297" y="553865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6131" y="605912"/>
              <a:ext cx="5390119" cy="5754334"/>
              <a:chOff x="296131" y="605912"/>
              <a:chExt cx="5390119" cy="575433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95536" y="908720"/>
                <a:ext cx="5290714" cy="5451526"/>
                <a:chOff x="395536" y="908720"/>
                <a:chExt cx="5290714" cy="54515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95536" y="980728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57200" y="90872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652120" y="986745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6360246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539552" y="2082267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9552" y="311939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5211" y="4221088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39552" y="5105831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464118" y="605912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6131" y="136221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2567" y="241438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[1]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586" y="347696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[2]</a:t>
                </a:r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4586" y="1323350"/>
                <a:ext cx="4967493" cy="4667223"/>
                <a:chOff x="324586" y="1323350"/>
                <a:chExt cx="4967493" cy="4667223"/>
              </a:xfrm>
            </p:grpSpPr>
            <p:cxnSp>
              <p:nvCxnSpPr>
                <p:cNvPr id="77" name="Straight Arrow Connector 76"/>
                <p:cNvCxnSpPr>
                  <a:stCxn id="4" idx="3"/>
                  <a:endCxn id="39" idx="1"/>
                </p:cNvCxnSpPr>
                <p:nvPr/>
              </p:nvCxnSpPr>
              <p:spPr>
                <a:xfrm>
                  <a:off x="1921634" y="1579347"/>
                  <a:ext cx="102249" cy="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324586" y="1323350"/>
                  <a:ext cx="4967493" cy="4667223"/>
                  <a:chOff x="324586" y="1323350"/>
                  <a:chExt cx="4967493" cy="4667223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23883" y="1329787"/>
                    <a:ext cx="1568660" cy="504056"/>
                    <a:chOff x="1990056" y="1340768"/>
                    <a:chExt cx="1568660" cy="50405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90056" y="1340768"/>
                      <a:ext cx="483264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key1</a:t>
                      </a:r>
                      <a:endParaRPr lang="en-US" sz="11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488940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059831" y="1340768"/>
                      <a:ext cx="498885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next</a:t>
                      </a:r>
                      <a:endParaRPr lang="en-US" sz="1100" dirty="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3800598" y="1323350"/>
                    <a:ext cx="1491481" cy="504056"/>
                    <a:chOff x="3800598" y="1340768"/>
                    <a:chExt cx="1491481" cy="50405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5099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3800598" y="1340768"/>
                      <a:ext cx="1491481" cy="504056"/>
                      <a:chOff x="3803394" y="1340768"/>
                      <a:chExt cx="1491481" cy="504056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3803394" y="1340768"/>
                        <a:ext cx="496507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key2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4795990" y="1340768"/>
                        <a:ext cx="498885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next</a:t>
                        </a:r>
                        <a:endParaRPr lang="en-US" sz="1100" dirty="0"/>
                      </a:p>
                    </p:txBody>
                  </p:sp>
                </p:grp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3629849" y="1560004"/>
                    <a:ext cx="167186" cy="2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4586" y="562124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[15]</a:t>
                    </a:r>
                    <a:endParaRPr lang="en-US" dirty="0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479234" y="476672"/>
            <a:ext cx="461665" cy="5898350"/>
            <a:chOff x="1479234" y="476672"/>
            <a:chExt cx="461665" cy="589835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897405" y="476672"/>
              <a:ext cx="0" cy="589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479234" y="2112026"/>
              <a:ext cx="461665" cy="23509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Hash(key4.hashCode)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858543" y="815068"/>
            <a:ext cx="1622560" cy="830317"/>
            <a:chOff x="1858543" y="815068"/>
            <a:chExt cx="1622560" cy="830317"/>
          </a:xfrm>
        </p:grpSpPr>
        <p:sp>
          <p:nvSpPr>
            <p:cNvPr id="104" name="TextBox 103"/>
            <p:cNvSpPr txBox="1"/>
            <p:nvPr/>
          </p:nvSpPr>
          <p:spPr>
            <a:xfrm>
              <a:off x="1970941" y="815068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</a:t>
              </a:r>
              <a:r>
                <a:rPr lang="en-US" sz="1400" dirty="0" smtClean="0"/>
                <a:t>ash = 34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8543" y="1276053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</a:t>
              </a:r>
              <a:r>
                <a:rPr lang="en-US" dirty="0" smtClean="0"/>
                <a:t> </a:t>
              </a:r>
              <a:r>
                <a:rPr lang="en-US" sz="1400" dirty="0" smtClean="0"/>
                <a:t>=</a:t>
              </a:r>
              <a:r>
                <a:rPr lang="en-US" dirty="0" smtClean="0"/>
                <a:t> </a:t>
              </a:r>
              <a:r>
                <a:rPr lang="en-US" sz="1400" dirty="0" smtClean="0"/>
                <a:t>34%16 = 2</a:t>
              </a:r>
              <a:endParaRPr 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51697" y="1512252"/>
            <a:ext cx="1612476" cy="504056"/>
            <a:chOff x="1946240" y="1340768"/>
            <a:chExt cx="1612476" cy="504056"/>
          </a:xfrm>
        </p:grpSpPr>
        <p:sp>
          <p:nvSpPr>
            <p:cNvPr id="107" name="Rectangle 106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88940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57586" y="3466659"/>
            <a:ext cx="1858961" cy="504056"/>
            <a:chOff x="4957586" y="3466659"/>
            <a:chExt cx="1858961" cy="504056"/>
          </a:xfrm>
        </p:grpSpPr>
        <p:grpSp>
          <p:nvGrpSpPr>
            <p:cNvPr id="97" name="Group 96"/>
            <p:cNvGrpSpPr/>
            <p:nvPr/>
          </p:nvGrpSpPr>
          <p:grpSpPr>
            <a:xfrm>
              <a:off x="5204071" y="3466659"/>
              <a:ext cx="1612476" cy="504056"/>
              <a:chOff x="1946240" y="1340768"/>
              <a:chExt cx="1612476" cy="504056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946240" y="1340768"/>
                <a:ext cx="527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key4</a:t>
                </a: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488940" y="1340768"/>
                <a:ext cx="570892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value</a:t>
                </a: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59831" y="1340768"/>
                <a:ext cx="498885" cy="50405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next</a:t>
                </a: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10" name="Straight Arrow Connector 109"/>
            <p:cNvCxnSpPr>
              <a:endCxn id="98" idx="1"/>
            </p:cNvCxnSpPr>
            <p:nvPr/>
          </p:nvCxnSpPr>
          <p:spPr>
            <a:xfrm>
              <a:off x="4957586" y="3713509"/>
              <a:ext cx="246485" cy="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3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10" y="3130614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0" y="1091203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0" y="2088219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09" y="5111783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09" y="4114767"/>
            <a:ext cx="1129365" cy="100584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419872" y="620688"/>
            <a:ext cx="5390119" cy="5754334"/>
            <a:chOff x="296131" y="605912"/>
            <a:chExt cx="5390119" cy="5754334"/>
          </a:xfrm>
        </p:grpSpPr>
        <p:grpSp>
          <p:nvGrpSpPr>
            <p:cNvPr id="76" name="Group 75"/>
            <p:cNvGrpSpPr/>
            <p:nvPr/>
          </p:nvGrpSpPr>
          <p:grpSpPr>
            <a:xfrm>
              <a:off x="1933108" y="5476865"/>
              <a:ext cx="2670621" cy="504056"/>
              <a:chOff x="1933108" y="5476865"/>
              <a:chExt cx="2670621" cy="504056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227552" y="5476865"/>
                <a:ext cx="1491481" cy="504056"/>
                <a:chOff x="2227552" y="5598791"/>
                <a:chExt cx="1491481" cy="50405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227552" y="5598791"/>
                  <a:ext cx="49371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key3</a:t>
                  </a:r>
                  <a:endParaRPr lang="en-US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649257" y="5598791"/>
                  <a:ext cx="57089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value</a:t>
                  </a:r>
                  <a:endParaRPr lang="en-US" sz="11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220148" y="5598791"/>
                  <a:ext cx="498885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  <p:cxnSp>
            <p:nvCxnSpPr>
              <p:cNvPr id="86" name="Straight Arrow Connector 85"/>
              <p:cNvCxnSpPr>
                <a:endCxn id="45" idx="1"/>
              </p:cNvCxnSpPr>
              <p:nvPr/>
            </p:nvCxnSpPr>
            <p:spPr>
              <a:xfrm>
                <a:off x="1933108" y="5728893"/>
                <a:ext cx="294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3754037" y="5728893"/>
                <a:ext cx="167186" cy="2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010297" y="553865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6131" y="605912"/>
              <a:ext cx="5390119" cy="5754334"/>
              <a:chOff x="296131" y="605912"/>
              <a:chExt cx="5390119" cy="575433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95536" y="908720"/>
                <a:ext cx="5290714" cy="5451526"/>
                <a:chOff x="395536" y="908720"/>
                <a:chExt cx="5290714" cy="54515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95536" y="980728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57200" y="90872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652120" y="986745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6360246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539552" y="2082267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9552" y="311939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5211" y="4221088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39552" y="5105831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464118" y="605912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6131" y="136221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2567" y="241438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[1]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586" y="347696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[2]</a:t>
                </a:r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4586" y="1323350"/>
                <a:ext cx="4967493" cy="4667223"/>
                <a:chOff x="324586" y="1323350"/>
                <a:chExt cx="4967493" cy="4667223"/>
              </a:xfrm>
            </p:grpSpPr>
            <p:cxnSp>
              <p:nvCxnSpPr>
                <p:cNvPr id="77" name="Straight Arrow Connector 76"/>
                <p:cNvCxnSpPr>
                  <a:stCxn id="4" idx="3"/>
                  <a:endCxn id="39" idx="1"/>
                </p:cNvCxnSpPr>
                <p:nvPr/>
              </p:nvCxnSpPr>
              <p:spPr>
                <a:xfrm>
                  <a:off x="1921634" y="1579347"/>
                  <a:ext cx="102249" cy="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324586" y="1323350"/>
                  <a:ext cx="4967493" cy="4667223"/>
                  <a:chOff x="324586" y="1323350"/>
                  <a:chExt cx="4967493" cy="4667223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23883" y="1329787"/>
                    <a:ext cx="1568660" cy="504056"/>
                    <a:chOff x="1990056" y="1340768"/>
                    <a:chExt cx="1568660" cy="50405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90056" y="1340768"/>
                      <a:ext cx="483264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key1</a:t>
                      </a:r>
                      <a:endParaRPr lang="en-US" sz="11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488940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059831" y="1340768"/>
                      <a:ext cx="498885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next</a:t>
                      </a:r>
                      <a:endParaRPr lang="en-US" sz="1100" dirty="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3800598" y="1323350"/>
                    <a:ext cx="1491481" cy="504056"/>
                    <a:chOff x="3800598" y="1340768"/>
                    <a:chExt cx="1491481" cy="50405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5099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3800598" y="1340768"/>
                      <a:ext cx="1491481" cy="504056"/>
                      <a:chOff x="3803394" y="1340768"/>
                      <a:chExt cx="1491481" cy="504056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3803394" y="1340768"/>
                        <a:ext cx="496507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key2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4795990" y="1340768"/>
                        <a:ext cx="498885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next</a:t>
                        </a:r>
                        <a:endParaRPr lang="en-US" sz="1100" dirty="0"/>
                      </a:p>
                    </p:txBody>
                  </p:sp>
                </p:grp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3629849" y="1560004"/>
                    <a:ext cx="167186" cy="2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4586" y="562124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[15]</a:t>
                    </a:r>
                    <a:endParaRPr lang="en-US" dirty="0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479234" y="476672"/>
            <a:ext cx="461665" cy="5898350"/>
            <a:chOff x="1479234" y="476672"/>
            <a:chExt cx="461665" cy="589835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897405" y="476672"/>
              <a:ext cx="0" cy="589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479234" y="2112026"/>
              <a:ext cx="461665" cy="23509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Hash(key4.hashCode)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858543" y="815068"/>
            <a:ext cx="1622560" cy="830317"/>
            <a:chOff x="1858543" y="815068"/>
            <a:chExt cx="1622560" cy="830317"/>
          </a:xfrm>
        </p:grpSpPr>
        <p:sp>
          <p:nvSpPr>
            <p:cNvPr id="104" name="TextBox 103"/>
            <p:cNvSpPr txBox="1"/>
            <p:nvPr/>
          </p:nvSpPr>
          <p:spPr>
            <a:xfrm>
              <a:off x="1970941" y="815068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</a:t>
              </a:r>
              <a:r>
                <a:rPr lang="en-US" sz="1400" dirty="0" smtClean="0"/>
                <a:t>ash = 34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8543" y="1276053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</a:t>
              </a:r>
              <a:r>
                <a:rPr lang="en-US" dirty="0" smtClean="0"/>
                <a:t> </a:t>
              </a:r>
              <a:r>
                <a:rPr lang="en-US" sz="1400" dirty="0" smtClean="0"/>
                <a:t>=</a:t>
              </a:r>
              <a:r>
                <a:rPr lang="en-US" dirty="0" smtClean="0"/>
                <a:t> </a:t>
              </a:r>
              <a:r>
                <a:rPr lang="en-US" sz="1400" dirty="0" smtClean="0"/>
                <a:t>34%16 = 2</a:t>
              </a:r>
              <a:endParaRPr 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227150" y="3442582"/>
            <a:ext cx="1897344" cy="506903"/>
            <a:chOff x="1946240" y="1338560"/>
            <a:chExt cx="1612476" cy="506903"/>
          </a:xfrm>
        </p:grpSpPr>
        <p:sp>
          <p:nvSpPr>
            <p:cNvPr id="107" name="Rectangle 106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81130" y="1338560"/>
              <a:ext cx="570892" cy="5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value1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110" name="Straight Arrow Connector 109"/>
          <p:cNvCxnSpPr>
            <a:endCxn id="98" idx="1"/>
          </p:cNvCxnSpPr>
          <p:nvPr/>
        </p:nvCxnSpPr>
        <p:spPr>
          <a:xfrm>
            <a:off x="4957586" y="3713509"/>
            <a:ext cx="246485" cy="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0206" y="1527886"/>
            <a:ext cx="1731049" cy="504056"/>
            <a:chOff x="1946240" y="1340768"/>
            <a:chExt cx="1612476" cy="504056"/>
          </a:xfrm>
        </p:grpSpPr>
        <p:sp>
          <p:nvSpPr>
            <p:cNvPr id="112" name="Rectangle 111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02753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value2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598149" y="310123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ash = 34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897405" y="217542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Comparing hash </a:t>
            </a:r>
          </a:p>
          <a:p>
            <a:r>
              <a:rPr lang="en-US" sz="1400" dirty="0" smtClean="0"/>
              <a:t>for keys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936193" y="2952363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Comparing </a:t>
            </a:r>
          </a:p>
          <a:p>
            <a:r>
              <a:rPr lang="en-US" sz="1400" dirty="0" smtClean="0"/>
              <a:t>equality for 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25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10" y="3130614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0" y="1091203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0" y="2088219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09" y="5111783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09" y="4114767"/>
            <a:ext cx="1129365" cy="100584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419872" y="620688"/>
            <a:ext cx="5390119" cy="5754334"/>
            <a:chOff x="296131" y="605912"/>
            <a:chExt cx="5390119" cy="5754334"/>
          </a:xfrm>
        </p:grpSpPr>
        <p:grpSp>
          <p:nvGrpSpPr>
            <p:cNvPr id="76" name="Group 75"/>
            <p:cNvGrpSpPr/>
            <p:nvPr/>
          </p:nvGrpSpPr>
          <p:grpSpPr>
            <a:xfrm>
              <a:off x="1933108" y="5476865"/>
              <a:ext cx="2670621" cy="504056"/>
              <a:chOff x="1933108" y="5476865"/>
              <a:chExt cx="2670621" cy="504056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227552" y="5476865"/>
                <a:ext cx="1491481" cy="504056"/>
                <a:chOff x="2227552" y="5598791"/>
                <a:chExt cx="1491481" cy="50405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227552" y="5598791"/>
                  <a:ext cx="49371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key3</a:t>
                  </a:r>
                  <a:endParaRPr lang="en-US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649257" y="5598791"/>
                  <a:ext cx="57089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value</a:t>
                  </a:r>
                  <a:endParaRPr lang="en-US" sz="11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220148" y="5598791"/>
                  <a:ext cx="498885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  <p:cxnSp>
            <p:nvCxnSpPr>
              <p:cNvPr id="86" name="Straight Arrow Connector 85"/>
              <p:cNvCxnSpPr>
                <a:endCxn id="45" idx="1"/>
              </p:cNvCxnSpPr>
              <p:nvPr/>
            </p:nvCxnSpPr>
            <p:spPr>
              <a:xfrm>
                <a:off x="1933108" y="5728893"/>
                <a:ext cx="294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3754037" y="5728893"/>
                <a:ext cx="167186" cy="2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010297" y="553865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6131" y="605912"/>
              <a:ext cx="5390119" cy="5754334"/>
              <a:chOff x="296131" y="605912"/>
              <a:chExt cx="5390119" cy="575433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95536" y="908720"/>
                <a:ext cx="5290714" cy="5451526"/>
                <a:chOff x="395536" y="908720"/>
                <a:chExt cx="5290714" cy="54515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95536" y="980728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57200" y="90872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652120" y="986745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6360246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539552" y="2082267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9552" y="311939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5211" y="4221088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39552" y="5105831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464118" y="605912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6131" y="136221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2567" y="241438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[1]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586" y="347696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[2]</a:t>
                </a:r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4586" y="1323350"/>
                <a:ext cx="4967493" cy="4667223"/>
                <a:chOff x="324586" y="1323350"/>
                <a:chExt cx="4967493" cy="4667223"/>
              </a:xfrm>
            </p:grpSpPr>
            <p:cxnSp>
              <p:nvCxnSpPr>
                <p:cNvPr id="77" name="Straight Arrow Connector 76"/>
                <p:cNvCxnSpPr>
                  <a:stCxn id="4" idx="3"/>
                  <a:endCxn id="39" idx="1"/>
                </p:cNvCxnSpPr>
                <p:nvPr/>
              </p:nvCxnSpPr>
              <p:spPr>
                <a:xfrm>
                  <a:off x="1921634" y="1579347"/>
                  <a:ext cx="102249" cy="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324586" y="1323350"/>
                  <a:ext cx="4967493" cy="4667223"/>
                  <a:chOff x="324586" y="1323350"/>
                  <a:chExt cx="4967493" cy="4667223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23883" y="1329787"/>
                    <a:ext cx="1568660" cy="504056"/>
                    <a:chOff x="1990056" y="1340768"/>
                    <a:chExt cx="1568660" cy="50405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90056" y="1340768"/>
                      <a:ext cx="483264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key1</a:t>
                      </a:r>
                      <a:endParaRPr lang="en-US" sz="11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488940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059831" y="1340768"/>
                      <a:ext cx="498885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next</a:t>
                      </a:r>
                      <a:endParaRPr lang="en-US" sz="1100" dirty="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3800598" y="1323350"/>
                    <a:ext cx="1491481" cy="504056"/>
                    <a:chOff x="3800598" y="1340768"/>
                    <a:chExt cx="1491481" cy="50405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5099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3800598" y="1340768"/>
                      <a:ext cx="1491481" cy="504056"/>
                      <a:chOff x="3803394" y="1340768"/>
                      <a:chExt cx="1491481" cy="504056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3803394" y="1340768"/>
                        <a:ext cx="496507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key2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4795990" y="1340768"/>
                        <a:ext cx="498885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next</a:t>
                        </a:r>
                        <a:endParaRPr lang="en-US" sz="1100" dirty="0"/>
                      </a:p>
                    </p:txBody>
                  </p:sp>
                </p:grp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3629849" y="1560004"/>
                    <a:ext cx="167186" cy="2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4586" y="562124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[15]</a:t>
                    </a:r>
                    <a:endParaRPr lang="en-US" dirty="0"/>
                  </a:p>
                </p:txBody>
              </p:sp>
            </p:grpSp>
          </p:grpSp>
        </p:grpSp>
      </p:grpSp>
      <p:grpSp>
        <p:nvGrpSpPr>
          <p:cNvPr id="106" name="Group 105"/>
          <p:cNvGrpSpPr/>
          <p:nvPr/>
        </p:nvGrpSpPr>
        <p:grpSpPr>
          <a:xfrm>
            <a:off x="5227150" y="3444790"/>
            <a:ext cx="1897344" cy="504056"/>
            <a:chOff x="1946240" y="1340768"/>
            <a:chExt cx="1612476" cy="504056"/>
          </a:xfrm>
        </p:grpSpPr>
        <p:sp>
          <p:nvSpPr>
            <p:cNvPr id="107" name="Rectangle 106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73686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value2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957586" y="3713509"/>
            <a:ext cx="246485" cy="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10" y="3130614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0" y="1091203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0" y="2088219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09" y="5111783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09" y="4114767"/>
            <a:ext cx="1129365" cy="100584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419872" y="620688"/>
            <a:ext cx="5390119" cy="5754334"/>
            <a:chOff x="296131" y="605912"/>
            <a:chExt cx="5390119" cy="5754334"/>
          </a:xfrm>
        </p:grpSpPr>
        <p:grpSp>
          <p:nvGrpSpPr>
            <p:cNvPr id="76" name="Group 75"/>
            <p:cNvGrpSpPr/>
            <p:nvPr/>
          </p:nvGrpSpPr>
          <p:grpSpPr>
            <a:xfrm>
              <a:off x="1933108" y="5476865"/>
              <a:ext cx="2670621" cy="504056"/>
              <a:chOff x="1933108" y="5476865"/>
              <a:chExt cx="2670621" cy="504056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227552" y="5476865"/>
                <a:ext cx="1491481" cy="504056"/>
                <a:chOff x="2227552" y="5598791"/>
                <a:chExt cx="1491481" cy="50405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227552" y="5598791"/>
                  <a:ext cx="49371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key3</a:t>
                  </a:r>
                  <a:endParaRPr lang="en-US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649257" y="5598791"/>
                  <a:ext cx="570892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value</a:t>
                  </a:r>
                  <a:endParaRPr lang="en-US" sz="11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220148" y="5598791"/>
                  <a:ext cx="498885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  <p:cxnSp>
            <p:nvCxnSpPr>
              <p:cNvPr id="86" name="Straight Arrow Connector 85"/>
              <p:cNvCxnSpPr>
                <a:endCxn id="45" idx="1"/>
              </p:cNvCxnSpPr>
              <p:nvPr/>
            </p:nvCxnSpPr>
            <p:spPr>
              <a:xfrm>
                <a:off x="1933108" y="5728893"/>
                <a:ext cx="294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3754037" y="5728893"/>
                <a:ext cx="167186" cy="2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010297" y="553865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6131" y="605912"/>
              <a:ext cx="5390119" cy="5754334"/>
              <a:chOff x="296131" y="605912"/>
              <a:chExt cx="5390119" cy="575433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95536" y="908720"/>
                <a:ext cx="5290714" cy="5451526"/>
                <a:chOff x="395536" y="908720"/>
                <a:chExt cx="5290714" cy="54515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95536" y="980728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57200" y="90872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652120" y="986745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6360246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539552" y="2082267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9552" y="311939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5211" y="4221088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39552" y="5105831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464118" y="605912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6131" y="136221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2567" y="241438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[1]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586" y="347696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[2]</a:t>
                </a:r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4586" y="1323350"/>
                <a:ext cx="4967493" cy="4667223"/>
                <a:chOff x="324586" y="1323350"/>
                <a:chExt cx="4967493" cy="4667223"/>
              </a:xfrm>
            </p:grpSpPr>
            <p:cxnSp>
              <p:nvCxnSpPr>
                <p:cNvPr id="77" name="Straight Arrow Connector 76"/>
                <p:cNvCxnSpPr>
                  <a:stCxn id="4" idx="3"/>
                  <a:endCxn id="39" idx="1"/>
                </p:cNvCxnSpPr>
                <p:nvPr/>
              </p:nvCxnSpPr>
              <p:spPr>
                <a:xfrm>
                  <a:off x="1921634" y="1579347"/>
                  <a:ext cx="102249" cy="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324586" y="1323350"/>
                  <a:ext cx="4967493" cy="4667223"/>
                  <a:chOff x="324586" y="1323350"/>
                  <a:chExt cx="4967493" cy="4667223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23883" y="1329787"/>
                    <a:ext cx="1568660" cy="504056"/>
                    <a:chOff x="1990056" y="1340768"/>
                    <a:chExt cx="1568660" cy="50405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90056" y="1340768"/>
                      <a:ext cx="483264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key1</a:t>
                      </a:r>
                      <a:endParaRPr lang="en-US" sz="11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488940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059831" y="1340768"/>
                      <a:ext cx="498885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next</a:t>
                      </a:r>
                      <a:endParaRPr lang="en-US" sz="1100" dirty="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3800598" y="1323350"/>
                    <a:ext cx="1491481" cy="504056"/>
                    <a:chOff x="3800598" y="1340768"/>
                    <a:chExt cx="1491481" cy="50405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5099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3800598" y="1340768"/>
                      <a:ext cx="1491481" cy="504056"/>
                      <a:chOff x="3803394" y="1340768"/>
                      <a:chExt cx="1491481" cy="504056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3803394" y="1340768"/>
                        <a:ext cx="496507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key2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4795990" y="1340768"/>
                        <a:ext cx="498885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next</a:t>
                        </a:r>
                        <a:endParaRPr lang="en-US" sz="1100" dirty="0"/>
                      </a:p>
                    </p:txBody>
                  </p:sp>
                </p:grp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3629849" y="1560004"/>
                    <a:ext cx="167186" cy="2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4586" y="562124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[15]</a:t>
                    </a:r>
                    <a:endParaRPr lang="en-US" dirty="0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479234" y="476672"/>
            <a:ext cx="461665" cy="5898350"/>
            <a:chOff x="1479234" y="476672"/>
            <a:chExt cx="461665" cy="589835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897405" y="476672"/>
              <a:ext cx="0" cy="589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479234" y="2112026"/>
              <a:ext cx="461665" cy="23509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Hash(key5.hashCode)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858543" y="815068"/>
            <a:ext cx="1712328" cy="830317"/>
            <a:chOff x="1858543" y="815068"/>
            <a:chExt cx="1712328" cy="830317"/>
          </a:xfrm>
        </p:grpSpPr>
        <p:sp>
          <p:nvSpPr>
            <p:cNvPr id="104" name="TextBox 103"/>
            <p:cNvSpPr txBox="1"/>
            <p:nvPr/>
          </p:nvSpPr>
          <p:spPr>
            <a:xfrm>
              <a:off x="1970941" y="815068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</a:t>
              </a:r>
              <a:r>
                <a:rPr lang="en-US" sz="1400" dirty="0" smtClean="0"/>
                <a:t>ash = 63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8543" y="1276053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</a:t>
              </a:r>
              <a:r>
                <a:rPr lang="en-US" dirty="0" smtClean="0"/>
                <a:t> </a:t>
              </a:r>
              <a:r>
                <a:rPr lang="en-US" sz="1400" dirty="0" smtClean="0"/>
                <a:t>=</a:t>
              </a:r>
              <a:r>
                <a:rPr lang="en-US" dirty="0" smtClean="0"/>
                <a:t> </a:t>
              </a:r>
              <a:r>
                <a:rPr lang="en-US" sz="1400" dirty="0" smtClean="0"/>
                <a:t>63%16 = 15</a:t>
              </a:r>
              <a:endParaRPr 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332424" y="3445777"/>
            <a:ext cx="1897344" cy="504056"/>
            <a:chOff x="1946240" y="1340768"/>
            <a:chExt cx="1612476" cy="504056"/>
          </a:xfrm>
        </p:grpSpPr>
        <p:sp>
          <p:nvSpPr>
            <p:cNvPr id="107" name="Rectangle 106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65290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value2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957586" y="3713509"/>
            <a:ext cx="246485" cy="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89288" y="1636695"/>
            <a:ext cx="1731049" cy="504056"/>
            <a:chOff x="1946240" y="1340768"/>
            <a:chExt cx="1612476" cy="504056"/>
          </a:xfrm>
        </p:grpSpPr>
        <p:sp>
          <p:nvSpPr>
            <p:cNvPr id="112" name="Rectangle 111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key5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478495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290840" y="5142703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ash = 63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175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10" y="3130614"/>
            <a:ext cx="1129365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0" y="1091203"/>
            <a:ext cx="1129365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0" y="2088219"/>
            <a:ext cx="1129365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09" y="5111783"/>
            <a:ext cx="1129365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09" y="4114767"/>
            <a:ext cx="1129365" cy="100584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419872" y="620688"/>
            <a:ext cx="5913026" cy="5754334"/>
            <a:chOff x="296131" y="605912"/>
            <a:chExt cx="5913026" cy="5754334"/>
          </a:xfrm>
        </p:grpSpPr>
        <p:grpSp>
          <p:nvGrpSpPr>
            <p:cNvPr id="76" name="Group 75"/>
            <p:cNvGrpSpPr/>
            <p:nvPr/>
          </p:nvGrpSpPr>
          <p:grpSpPr>
            <a:xfrm>
              <a:off x="3646782" y="5489993"/>
              <a:ext cx="2562375" cy="538980"/>
              <a:chOff x="3646782" y="5489993"/>
              <a:chExt cx="2562375" cy="53898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867477" y="5489993"/>
                <a:ext cx="1585885" cy="538980"/>
                <a:chOff x="3867477" y="5611919"/>
                <a:chExt cx="1585885" cy="53898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867477" y="5614976"/>
                  <a:ext cx="520653" cy="5327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key3</a:t>
                  </a:r>
                  <a:endParaRPr lang="en-US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404348" y="5614976"/>
                  <a:ext cx="602044" cy="5359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value</a:t>
                  </a:r>
                  <a:endParaRPr lang="en-US" sz="11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927254" y="5611919"/>
                  <a:ext cx="526108" cy="53583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next</a:t>
                  </a:r>
                  <a:endParaRPr lang="en-US" sz="1100" dirty="0"/>
                </a:p>
              </p:txBody>
            </p:sp>
          </p:grpSp>
          <p:cxnSp>
            <p:nvCxnSpPr>
              <p:cNvPr id="86" name="Straight Arrow Connector 85"/>
              <p:cNvCxnSpPr>
                <a:stCxn id="117" idx="3"/>
                <a:endCxn id="45" idx="1"/>
              </p:cNvCxnSpPr>
              <p:nvPr/>
            </p:nvCxnSpPr>
            <p:spPr>
              <a:xfrm>
                <a:off x="3646782" y="5748021"/>
                <a:ext cx="220695" cy="11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V="1">
                <a:off x="5477505" y="5751235"/>
                <a:ext cx="176309" cy="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5583343" y="5520855"/>
                <a:ext cx="62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6131" y="605912"/>
              <a:ext cx="5390119" cy="5754334"/>
              <a:chOff x="296131" y="605912"/>
              <a:chExt cx="5390119" cy="575433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95536" y="908720"/>
                <a:ext cx="5290714" cy="5451526"/>
                <a:chOff x="395536" y="908720"/>
                <a:chExt cx="5290714" cy="54515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95536" y="980728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57200" y="90872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652120" y="986745"/>
                  <a:ext cx="34130" cy="5328592"/>
                  <a:chOff x="395536" y="980728"/>
                  <a:chExt cx="34130" cy="5328592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95536" y="980728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95536" y="2073443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12249" y="3186710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29666" y="436510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29666" y="5445224"/>
                    <a:ext cx="0" cy="8640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6360246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539552" y="2082267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9552" y="3119390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5211" y="4221088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39552" y="5105831"/>
                  <a:ext cx="4989240" cy="0"/>
                  <a:chOff x="457200" y="908720"/>
                  <a:chExt cx="4989240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7200" y="908720"/>
                    <a:ext cx="8024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475656" y="908720"/>
                    <a:ext cx="3970784" cy="0"/>
                    <a:chOff x="1475656" y="908720"/>
                    <a:chExt cx="3970784" cy="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147565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55577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3635896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644008" y="908720"/>
                      <a:ext cx="80243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464118" y="605912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table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6131" y="136221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2567" y="241438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[1]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4586" y="347696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[2]</a:t>
                </a:r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24586" y="1323350"/>
                <a:ext cx="4967493" cy="4667223"/>
                <a:chOff x="324586" y="1323350"/>
                <a:chExt cx="4967493" cy="4667223"/>
              </a:xfrm>
            </p:grpSpPr>
            <p:cxnSp>
              <p:nvCxnSpPr>
                <p:cNvPr id="77" name="Straight Arrow Connector 76"/>
                <p:cNvCxnSpPr>
                  <a:stCxn id="4" idx="3"/>
                  <a:endCxn id="39" idx="1"/>
                </p:cNvCxnSpPr>
                <p:nvPr/>
              </p:nvCxnSpPr>
              <p:spPr>
                <a:xfrm>
                  <a:off x="1921634" y="1579347"/>
                  <a:ext cx="102249" cy="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324586" y="1323350"/>
                  <a:ext cx="4967493" cy="4667223"/>
                  <a:chOff x="324586" y="1323350"/>
                  <a:chExt cx="4967493" cy="4667223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23883" y="1329787"/>
                    <a:ext cx="1568660" cy="504056"/>
                    <a:chOff x="1990056" y="1340768"/>
                    <a:chExt cx="1568660" cy="50405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990056" y="1340768"/>
                      <a:ext cx="483264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key1</a:t>
                      </a:r>
                      <a:endParaRPr lang="en-US" sz="1100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488940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059831" y="1340768"/>
                      <a:ext cx="498885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next</a:t>
                      </a:r>
                      <a:endParaRPr lang="en-US" sz="1100" dirty="0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3800598" y="1323350"/>
                    <a:ext cx="1491481" cy="504056"/>
                    <a:chOff x="3800598" y="1340768"/>
                    <a:chExt cx="1491481" cy="50405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25099" y="1340768"/>
                      <a:ext cx="570892" cy="5040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3800598" y="1340768"/>
                      <a:ext cx="1491481" cy="504056"/>
                      <a:chOff x="3803394" y="1340768"/>
                      <a:chExt cx="1491481" cy="504056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3803394" y="1340768"/>
                        <a:ext cx="496507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key2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4795990" y="1340768"/>
                        <a:ext cx="498885" cy="504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next</a:t>
                        </a:r>
                        <a:endParaRPr lang="en-US" sz="1100" dirty="0"/>
                      </a:p>
                    </p:txBody>
                  </p:sp>
                </p:grp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3629849" y="1560004"/>
                    <a:ext cx="167186" cy="2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4586" y="5621241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[15]</a:t>
                    </a:r>
                    <a:endParaRPr lang="en-US" dirty="0"/>
                  </a:p>
                </p:txBody>
              </p:sp>
            </p:grpSp>
          </p:grpSp>
        </p:grpSp>
      </p:grpSp>
      <p:grpSp>
        <p:nvGrpSpPr>
          <p:cNvPr id="106" name="Group 105"/>
          <p:cNvGrpSpPr/>
          <p:nvPr/>
        </p:nvGrpSpPr>
        <p:grpSpPr>
          <a:xfrm>
            <a:off x="5227150" y="3444790"/>
            <a:ext cx="1897344" cy="504056"/>
            <a:chOff x="1946240" y="1340768"/>
            <a:chExt cx="1612476" cy="504056"/>
          </a:xfrm>
        </p:grpSpPr>
        <p:sp>
          <p:nvSpPr>
            <p:cNvPr id="107" name="Rectangle 106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key4</a:t>
              </a:r>
              <a:endParaRPr lang="en-US" sz="11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81130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value1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957586" y="3713509"/>
            <a:ext cx="246485" cy="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039474" y="5510769"/>
            <a:ext cx="1731049" cy="504056"/>
            <a:chOff x="1946240" y="1340768"/>
            <a:chExt cx="1612476" cy="504056"/>
          </a:xfrm>
        </p:grpSpPr>
        <p:sp>
          <p:nvSpPr>
            <p:cNvPr id="112" name="Rectangle 111"/>
            <p:cNvSpPr/>
            <p:nvPr/>
          </p:nvSpPr>
          <p:spPr>
            <a:xfrm>
              <a:off x="1946240" y="1340768"/>
              <a:ext cx="52708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key5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02753" y="1340768"/>
              <a:ext cx="570892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value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59831" y="1340768"/>
              <a:ext cx="498885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next</a:t>
              </a:r>
              <a:endParaRPr lang="en-US" sz="1100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184664" y="5155863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ash = 63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62984" y="5811506"/>
            <a:ext cx="246485" cy="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It is </a:t>
            </a:r>
            <a:r>
              <a:rPr lang="en-US" b="1" dirty="0">
                <a:solidFill>
                  <a:schemeClr val="tx1"/>
                </a:solidFill>
              </a:rPr>
              <a:t>reflexive</a:t>
            </a:r>
            <a:r>
              <a:rPr lang="en-US" dirty="0">
                <a:solidFill>
                  <a:schemeClr val="tx1"/>
                </a:solidFill>
              </a:rPr>
              <a:t>: for any non-null reference value x, </a:t>
            </a:r>
            <a:r>
              <a:rPr lang="en-US" dirty="0" err="1">
                <a:solidFill>
                  <a:schemeClr val="tx1"/>
                </a:solidFill>
              </a:rPr>
              <a:t>x.equals</a:t>
            </a:r>
            <a:r>
              <a:rPr lang="en-US" dirty="0">
                <a:solidFill>
                  <a:schemeClr val="tx1"/>
                </a:solidFill>
              </a:rPr>
              <a:t>(x) should return true.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140968"/>
            <a:ext cx="3856647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symmetric</a:t>
            </a:r>
            <a:r>
              <a:rPr lang="en-US" dirty="0">
                <a:solidFill>
                  <a:schemeClr val="tx1"/>
                </a:solidFill>
              </a:rPr>
              <a:t>: for any non-null reference values x and y, </a:t>
            </a:r>
            <a:r>
              <a:rPr lang="en-US" dirty="0" err="1">
                <a:solidFill>
                  <a:schemeClr val="tx1"/>
                </a:solidFill>
              </a:rPr>
              <a:t>x.equals</a:t>
            </a:r>
            <a:r>
              <a:rPr lang="en-US" dirty="0">
                <a:solidFill>
                  <a:schemeClr val="tx1"/>
                </a:solidFill>
              </a:rPr>
              <a:t>(y) should return true if and only if </a:t>
            </a:r>
            <a:r>
              <a:rPr lang="en-US" dirty="0" err="1">
                <a:solidFill>
                  <a:schemeClr val="tx1"/>
                </a:solidFill>
              </a:rPr>
              <a:t>y.equals</a:t>
            </a:r>
            <a:r>
              <a:rPr lang="en-US" dirty="0">
                <a:solidFill>
                  <a:schemeClr val="tx1"/>
                </a:solidFill>
              </a:rPr>
              <a:t>(x) returns true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96952"/>
            <a:ext cx="460587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collection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A </a:t>
            </a:r>
            <a:r>
              <a:rPr lang="en-US" i="1" dirty="0">
                <a:solidFill>
                  <a:schemeClr val="tx1"/>
                </a:solidFill>
              </a:rPr>
              <a:t>collections framework</a:t>
            </a:r>
            <a:r>
              <a:rPr lang="en-US" dirty="0">
                <a:solidFill>
                  <a:schemeClr val="tx1"/>
                </a:solidFill>
              </a:rPr>
              <a:t> is a unified architecture for representing and manipulating collections. All </a:t>
            </a:r>
            <a:r>
              <a:rPr lang="en-US" dirty="0" smtClean="0">
                <a:solidFill>
                  <a:schemeClr val="tx1"/>
                </a:solidFill>
              </a:rPr>
              <a:t>collections </a:t>
            </a:r>
            <a:r>
              <a:rPr lang="en-US" dirty="0">
                <a:solidFill>
                  <a:schemeClr val="tx1"/>
                </a:solidFill>
              </a:rPr>
              <a:t>frameworks contain the following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Implementations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transitive: for any non-null reference values x, y, and z, if </a:t>
            </a:r>
            <a:r>
              <a:rPr lang="en-US" dirty="0" err="1">
                <a:solidFill>
                  <a:schemeClr val="tx1"/>
                </a:solidFill>
              </a:rPr>
              <a:t>x.equals</a:t>
            </a:r>
            <a:r>
              <a:rPr lang="en-US" dirty="0">
                <a:solidFill>
                  <a:schemeClr val="tx1"/>
                </a:solidFill>
              </a:rPr>
              <a:t>(y) returns true and </a:t>
            </a:r>
            <a:r>
              <a:rPr lang="en-US" dirty="0" err="1">
                <a:solidFill>
                  <a:schemeClr val="tx1"/>
                </a:solidFill>
              </a:rPr>
              <a:t>y.equals</a:t>
            </a:r>
            <a:r>
              <a:rPr lang="en-US" dirty="0">
                <a:solidFill>
                  <a:schemeClr val="tx1"/>
                </a:solidFill>
              </a:rPr>
              <a:t>(z) returns true, then </a:t>
            </a:r>
            <a:r>
              <a:rPr lang="en-US" dirty="0" err="1">
                <a:solidFill>
                  <a:schemeClr val="tx1"/>
                </a:solidFill>
              </a:rPr>
              <a:t>x.equals</a:t>
            </a:r>
            <a:r>
              <a:rPr lang="en-US" dirty="0">
                <a:solidFill>
                  <a:schemeClr val="tx1"/>
                </a:solidFill>
              </a:rPr>
              <a:t>(z) should return true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60" y="3649171"/>
            <a:ext cx="52172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consistent</a:t>
            </a:r>
            <a:r>
              <a:rPr lang="en-US" dirty="0">
                <a:solidFill>
                  <a:schemeClr val="tx1"/>
                </a:solidFill>
              </a:rPr>
              <a:t>: for any non-null reference values x and y, multiple invocations of </a:t>
            </a:r>
            <a:r>
              <a:rPr lang="en-US" dirty="0" err="1">
                <a:solidFill>
                  <a:schemeClr val="tx1"/>
                </a:solidFill>
              </a:rPr>
              <a:t>x.equals</a:t>
            </a:r>
            <a:r>
              <a:rPr lang="en-US" dirty="0">
                <a:solidFill>
                  <a:schemeClr val="tx1"/>
                </a:solidFill>
              </a:rPr>
              <a:t>(y</a:t>
            </a:r>
            <a:r>
              <a:rPr lang="en-US" dirty="0" smtClean="0">
                <a:solidFill>
                  <a:schemeClr val="tx1"/>
                </a:solidFill>
              </a:rPr>
              <a:t>) should be consistent.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3212976"/>
            <a:ext cx="503936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any non-null reference value x, </a:t>
            </a:r>
            <a:r>
              <a:rPr lang="en-US" b="1" dirty="0" err="1" smtClean="0">
                <a:solidFill>
                  <a:schemeClr val="tx1"/>
                </a:solidFill>
              </a:rPr>
              <a:t>x.equals</a:t>
            </a:r>
            <a:r>
              <a:rPr lang="en-US" b="1" dirty="0" smtClean="0">
                <a:solidFill>
                  <a:schemeClr val="tx1"/>
                </a:solidFill>
              </a:rPr>
              <a:t>(null) </a:t>
            </a:r>
            <a:r>
              <a:rPr lang="en-US" dirty="0" smtClean="0">
                <a:solidFill>
                  <a:schemeClr val="tx1"/>
                </a:solidFill>
              </a:rPr>
              <a:t>should return false.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212976"/>
            <a:ext cx="28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invoked </a:t>
            </a:r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b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object </a:t>
            </a:r>
            <a:r>
              <a:rPr lang="en-US" dirty="0" err="1" smtClean="0">
                <a:solidFill>
                  <a:schemeClr val="tx1"/>
                </a:solidFill>
              </a:rPr>
              <a:t>hashCode</a:t>
            </a:r>
            <a:r>
              <a:rPr lang="en-US" dirty="0" smtClean="0">
                <a:solidFill>
                  <a:schemeClr val="tx1"/>
                </a:solidFill>
              </a:rPr>
              <a:t> must </a:t>
            </a:r>
            <a:r>
              <a:rPr lang="en-US" b="1" dirty="0">
                <a:solidFill>
                  <a:schemeClr val="tx1"/>
                </a:solidFill>
              </a:rPr>
              <a:t>consistently</a:t>
            </a:r>
            <a:r>
              <a:rPr lang="en-US" dirty="0">
                <a:solidFill>
                  <a:schemeClr val="tx1"/>
                </a:solidFill>
              </a:rPr>
              <a:t> return the </a:t>
            </a:r>
            <a:r>
              <a:rPr lang="en-US" b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integer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If two objects are </a:t>
            </a:r>
            <a:r>
              <a:rPr lang="en-US" b="1" dirty="0" smtClean="0">
                <a:solidFill>
                  <a:schemeClr val="tx1"/>
                </a:solidFill>
              </a:rPr>
              <a:t>equal</a:t>
            </a:r>
            <a:r>
              <a:rPr lang="en-US" dirty="0" smtClean="0">
                <a:solidFill>
                  <a:schemeClr val="tx1"/>
                </a:solidFill>
              </a:rPr>
              <a:t> then calling the </a:t>
            </a:r>
            <a:r>
              <a:rPr lang="en-US" b="1" dirty="0" err="1" smtClean="0">
                <a:solidFill>
                  <a:schemeClr val="tx1"/>
                </a:solidFill>
              </a:rPr>
              <a:t>hashCode</a:t>
            </a:r>
            <a:r>
              <a:rPr lang="en-US" dirty="0" smtClean="0">
                <a:solidFill>
                  <a:schemeClr val="tx1"/>
                </a:solidFill>
              </a:rPr>
              <a:t> method on each of the two objects must produce the </a:t>
            </a:r>
            <a:r>
              <a:rPr lang="en-US" b="1" dirty="0" smtClean="0">
                <a:solidFill>
                  <a:schemeClr val="tx1"/>
                </a:solidFill>
              </a:rPr>
              <a:t>same</a:t>
            </a:r>
            <a:r>
              <a:rPr lang="en-US" dirty="0" smtClean="0">
                <a:solidFill>
                  <a:schemeClr val="tx1"/>
                </a:solidFill>
              </a:rPr>
              <a:t> integer result.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two objects are </a:t>
            </a:r>
            <a:r>
              <a:rPr lang="en-US" b="1" dirty="0" smtClean="0">
                <a:solidFill>
                  <a:schemeClr val="tx1"/>
                </a:solidFill>
              </a:rPr>
              <a:t>unequal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is possible that </a:t>
            </a:r>
            <a:r>
              <a:rPr lang="en-US" b="1" dirty="0" err="1" smtClean="0">
                <a:solidFill>
                  <a:schemeClr val="tx1"/>
                </a:solidFill>
              </a:rPr>
              <a:t>hashCodes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will be the same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6815"/>
            <a:ext cx="152381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4664"/>
            <a:ext cx="5838095" cy="4571429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976092"/>
            <a:ext cx="8229600" cy="1693267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good key for </a:t>
            </a:r>
            <a:r>
              <a:rPr lang="en-US" dirty="0" err="1" smtClean="0"/>
              <a:t>HashMap</a:t>
            </a:r>
            <a:r>
              <a:rPr lang="en-US" dirty="0" smtClean="0"/>
              <a:t>. But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Its state cannot be modified after construction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All it’s fields are final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is properly constructed (the this reference does not escape during construction)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The only real disadvantage – require separate object for each distinct value. It can be costly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Map Views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keySet</a:t>
            </a:r>
            <a:r>
              <a:rPr lang="en-US" dirty="0">
                <a:solidFill>
                  <a:schemeClr val="tx1"/>
                </a:solidFill>
              </a:rPr>
              <a:t> — the Set of keys contained in the Map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values</a:t>
            </a:r>
            <a:r>
              <a:rPr lang="en-US" dirty="0">
                <a:solidFill>
                  <a:schemeClr val="tx1"/>
                </a:solidFill>
              </a:rPr>
              <a:t> — The Collection of values contained in the Map. This Collection is not a Set, because multiple keys can map to the same value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entrySet</a:t>
            </a:r>
            <a:r>
              <a:rPr lang="en-US" dirty="0">
                <a:solidFill>
                  <a:schemeClr val="tx1"/>
                </a:solidFill>
              </a:rPr>
              <a:t> — the Set of key-value pairs contained in the Map. The Map interface provides a small nested interface called 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, the type of the elements in this Set.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Calculate how many times each words appear in the file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Scanner(new File("G:\\example.txt"));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Map&lt;String, Integer&gt; statistics = new 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scanner.hasNext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String word = 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scanner.useDelimiter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("\\s+").next();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Integer count = 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statistics.get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(word);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if (count == null) {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count = 0;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statistics.put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(word, ++count);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(statistics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ru-RU" dirty="0" smtClean="0">
                <a:solidFill>
                  <a:schemeClr val="tx1"/>
                </a:solidFill>
              </a:rPr>
              <a:t>мама мыла раму мама готовила обед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//</a:t>
            </a:r>
            <a:r>
              <a:rPr lang="ru-RU" dirty="0">
                <a:solidFill>
                  <a:schemeClr val="tx1"/>
                </a:solidFill>
              </a:rPr>
              <a:t>готовила</a:t>
            </a:r>
            <a:r>
              <a:rPr lang="en-US" dirty="0">
                <a:solidFill>
                  <a:schemeClr val="tx1"/>
                </a:solidFill>
              </a:rPr>
              <a:t> = 1</a:t>
            </a:r>
            <a:r>
              <a:rPr lang="ru-RU" dirty="0">
                <a:solidFill>
                  <a:schemeClr val="tx1"/>
                </a:solidFill>
              </a:rPr>
              <a:t> мама </a:t>
            </a:r>
            <a:r>
              <a:rPr lang="en-US" dirty="0">
                <a:solidFill>
                  <a:schemeClr val="tx1"/>
                </a:solidFill>
              </a:rPr>
              <a:t>=2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мыла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=1</a:t>
            </a:r>
            <a:r>
              <a:rPr lang="ru-RU" dirty="0">
                <a:solidFill>
                  <a:schemeClr val="tx1"/>
                </a:solidFill>
              </a:rPr>
              <a:t> обед</a:t>
            </a:r>
            <a:r>
              <a:rPr lang="en-US" dirty="0">
                <a:solidFill>
                  <a:schemeClr val="tx1"/>
                </a:solidFill>
              </a:rPr>
              <a:t>=1</a:t>
            </a:r>
            <a:r>
              <a:rPr lang="ru-RU" dirty="0">
                <a:solidFill>
                  <a:schemeClr val="tx1"/>
                </a:solidFill>
              </a:rPr>
              <a:t> раму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LinkedHashMap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521" y="1124744"/>
            <a:ext cx="7482663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Hash </a:t>
            </a:r>
            <a:r>
              <a:rPr lang="en-US" sz="1600" dirty="0">
                <a:solidFill>
                  <a:schemeClr val="tx1"/>
                </a:solidFill>
              </a:rPr>
              <a:t>table and linked list implementation of the Map interface, with predictable iteration order. This implementation differs from </a:t>
            </a:r>
            <a:r>
              <a:rPr lang="en-US" sz="1600" dirty="0" err="1">
                <a:solidFill>
                  <a:schemeClr val="tx1"/>
                </a:solidFill>
              </a:rPr>
              <a:t>HashMap</a:t>
            </a:r>
            <a:r>
              <a:rPr lang="en-US" sz="1600" dirty="0">
                <a:solidFill>
                  <a:schemeClr val="tx1"/>
                </a:solidFill>
              </a:rPr>
              <a:t> in that it maintains a doubly-linked list running through all of its entries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4" y="2348880"/>
            <a:ext cx="761904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LinkedHashMap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76113"/>
            <a:ext cx="7632848" cy="536145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LRU caches </a:t>
            </a:r>
            <a:r>
              <a:rPr lang="en-US" sz="1600" dirty="0">
                <a:solidFill>
                  <a:schemeClr val="tx1"/>
                </a:solidFill>
              </a:rPr>
              <a:t>-Least Recently Used. When performing LRU caching, you always throw out the data that was least recently used. 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  <a:hlinkClick r:id="rId2"/>
              </a:rPr>
              <a:t>removeEldestEntry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(</a:t>
            </a:r>
            <a:r>
              <a:rPr lang="en-US" sz="1600" dirty="0" err="1">
                <a:solidFill>
                  <a:schemeClr val="tx1"/>
                </a:solidFill>
                <a:hlinkClick r:id="rId2"/>
              </a:rPr>
              <a:t>Map.Entry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method may be overridden to impose a policy for removing stale mappings automatically when new mappings are </a:t>
            </a:r>
            <a:r>
              <a:rPr lang="en-US" sz="1600" dirty="0" smtClean="0">
                <a:solidFill>
                  <a:schemeClr val="tx1"/>
                </a:solidFill>
              </a:rPr>
              <a:t>added to the map.  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Sample use: this override will allow the map to grow up to 100 entries and then delete the eldest entry each time a new entry is added, maintaining a steady state of 100 entries. 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static final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MAX_ENTRIES = 100;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removeEldestEntry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eldest) {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	return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size() &gt; MAX_ENTRIES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Java Collections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Reduces </a:t>
            </a:r>
            <a:r>
              <a:rPr lang="en-US" dirty="0">
                <a:solidFill>
                  <a:schemeClr val="tx1"/>
                </a:solidFill>
              </a:rPr>
              <a:t>programming </a:t>
            </a:r>
            <a:r>
              <a:rPr lang="en-US" dirty="0" smtClean="0">
                <a:solidFill>
                  <a:schemeClr val="tx1"/>
                </a:solidFill>
              </a:rPr>
              <a:t>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Increases </a:t>
            </a:r>
            <a:r>
              <a:rPr lang="en-US" dirty="0">
                <a:solidFill>
                  <a:schemeClr val="tx1"/>
                </a:solidFill>
              </a:rPr>
              <a:t>program speed and </a:t>
            </a:r>
            <a:r>
              <a:rPr lang="en-US" dirty="0" smtClean="0">
                <a:solidFill>
                  <a:schemeClr val="tx1"/>
                </a:solidFill>
              </a:rPr>
              <a:t>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Reduces </a:t>
            </a:r>
            <a:r>
              <a:rPr lang="en-US" dirty="0">
                <a:solidFill>
                  <a:schemeClr val="tx1"/>
                </a:solidFill>
              </a:rPr>
              <a:t>effort to learn and to use new </a:t>
            </a:r>
            <a:r>
              <a:rPr lang="en-US" dirty="0" smtClean="0">
                <a:solidFill>
                  <a:schemeClr val="tx1"/>
                </a:solidFill>
              </a:rPr>
              <a:t>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Reduces </a:t>
            </a:r>
            <a:r>
              <a:rPr lang="en-US" dirty="0">
                <a:solidFill>
                  <a:schemeClr val="tx1"/>
                </a:solidFill>
              </a:rPr>
              <a:t>effort to design new </a:t>
            </a:r>
            <a:r>
              <a:rPr lang="en-US" dirty="0" smtClean="0">
                <a:solidFill>
                  <a:schemeClr val="tx1"/>
                </a:solidFill>
              </a:rPr>
              <a:t>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 reuse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7586"/>
            <a:ext cx="3048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6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TreeMap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Red-Black tree based </a:t>
            </a:r>
            <a:r>
              <a:rPr lang="en-US" dirty="0" err="1">
                <a:solidFill>
                  <a:schemeClr val="tx1"/>
                </a:solidFill>
                <a:hlinkClick r:id="rId2" tooltip="interface in java.util"/>
              </a:rPr>
              <a:t>NavigableMap</a:t>
            </a:r>
            <a:r>
              <a:rPr lang="en-US" dirty="0">
                <a:solidFill>
                  <a:schemeClr val="tx1"/>
                </a:solidFill>
              </a:rPr>
              <a:t> implementation.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sorted </a:t>
            </a:r>
            <a:r>
              <a:rPr lang="en-US" dirty="0">
                <a:solidFill>
                  <a:schemeClr val="tx1"/>
                </a:solidFill>
              </a:rPr>
              <a:t>according to the </a:t>
            </a:r>
            <a:r>
              <a:rPr lang="en-US" dirty="0">
                <a:solidFill>
                  <a:schemeClr val="tx1"/>
                </a:solidFill>
                <a:hlinkClick r:id="rId3" tooltip="interface in java.lang"/>
              </a:rPr>
              <a:t>natural ordering</a:t>
            </a:r>
            <a:r>
              <a:rPr lang="en-US" dirty="0">
                <a:solidFill>
                  <a:schemeClr val="tx1"/>
                </a:solidFill>
              </a:rPr>
              <a:t> of its keys, or by a </a:t>
            </a:r>
            <a:r>
              <a:rPr lang="en-US" dirty="0" smtClean="0">
                <a:solidFill>
                  <a:schemeClr val="tx1"/>
                </a:solidFill>
                <a:hlinkClick r:id="rId4" tooltip="interface in java.util"/>
              </a:rPr>
              <a:t>Comparator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self-</a:t>
            </a:r>
            <a:r>
              <a:rPr lang="en-US" b="1" dirty="0">
                <a:solidFill>
                  <a:schemeClr val="tx1"/>
                </a:solidFill>
              </a:rPr>
              <a:t>balancing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6184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75240" cy="792088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Unbalanced 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1600200"/>
            <a:ext cx="31066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5,17,19,24,26,27,28,29,30,34,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4797946" cy="557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B</a:t>
            </a:r>
            <a:r>
              <a:rPr lang="en-US" b="1" dirty="0" smtClean="0"/>
              <a:t>alanced </a:t>
            </a:r>
            <a:r>
              <a:rPr lang="en-US" b="1" dirty="0"/>
              <a:t>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9647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9" y="1449647"/>
            <a:ext cx="3943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580112" y="1600200"/>
            <a:ext cx="31066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5,17,19,24,26,27,28,29,30,34,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Trying find element 28.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052736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9952" y="1412776"/>
            <a:ext cx="8229600" cy="532859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natural </a:t>
            </a:r>
            <a:r>
              <a:rPr lang="en-US" sz="2000" i="1" dirty="0" smtClean="0">
                <a:solidFill>
                  <a:schemeClr val="tx1"/>
                </a:solidFill>
              </a:rPr>
              <a:t>ordering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sgn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x.compareTo</a:t>
            </a:r>
            <a:r>
              <a:rPr lang="en-US" sz="2000" dirty="0" smtClean="0">
                <a:solidFill>
                  <a:schemeClr val="tx1"/>
                </a:solidFill>
              </a:rPr>
              <a:t>(y</a:t>
            </a:r>
            <a:r>
              <a:rPr lang="en-US" sz="2000" dirty="0">
                <a:solidFill>
                  <a:schemeClr val="tx1"/>
                </a:solidFill>
              </a:rPr>
              <a:t>)) ==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 err="1" smtClean="0">
                <a:solidFill>
                  <a:schemeClr val="tx1"/>
                </a:solidFill>
              </a:rPr>
              <a:t>sgn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y.compareTo</a:t>
            </a:r>
            <a:r>
              <a:rPr lang="en-US" sz="2000" dirty="0" smtClean="0">
                <a:solidFill>
                  <a:schemeClr val="tx1"/>
                </a:solidFill>
              </a:rPr>
              <a:t>(x</a:t>
            </a:r>
            <a:r>
              <a:rPr lang="en-US" sz="2000" dirty="0">
                <a:solidFill>
                  <a:schemeClr val="tx1"/>
                </a:solidFill>
              </a:rPr>
              <a:t>))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all x and </a:t>
            </a:r>
            <a:r>
              <a:rPr lang="en-US" sz="2000" dirty="0" smtClean="0">
                <a:solidFill>
                  <a:schemeClr val="tx1"/>
                </a:solidFill>
              </a:rPr>
              <a:t>y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67544" y="342900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transitive: (</a:t>
            </a:r>
            <a:r>
              <a:rPr lang="en-US" sz="2000" dirty="0" err="1">
                <a:solidFill>
                  <a:schemeClr val="tx1"/>
                </a:solidFill>
              </a:rPr>
              <a:t>x.compareTo</a:t>
            </a:r>
            <a:r>
              <a:rPr lang="en-US" sz="2000" dirty="0">
                <a:solidFill>
                  <a:schemeClr val="tx1"/>
                </a:solidFill>
              </a:rPr>
              <a:t>(y) &gt; 0 &amp;&amp; </a:t>
            </a:r>
            <a:r>
              <a:rPr lang="en-US" sz="2000" dirty="0" err="1">
                <a:solidFill>
                  <a:schemeClr val="tx1"/>
                </a:solidFill>
              </a:rPr>
              <a:t>y.compareTo</a:t>
            </a:r>
            <a:r>
              <a:rPr lang="en-US" sz="2000" dirty="0">
                <a:solidFill>
                  <a:schemeClr val="tx1"/>
                </a:solidFill>
              </a:rPr>
              <a:t>(z) &gt; 0) implies </a:t>
            </a:r>
            <a:r>
              <a:rPr lang="en-US" sz="2000" dirty="0" err="1">
                <a:solidFill>
                  <a:schemeClr val="tx1"/>
                </a:solidFill>
              </a:rPr>
              <a:t>x.compareTo</a:t>
            </a:r>
            <a:r>
              <a:rPr lang="en-US" sz="2000" dirty="0">
                <a:solidFill>
                  <a:schemeClr val="tx1"/>
                </a:solidFill>
              </a:rPr>
              <a:t>(z) &gt; 0.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x.compareTo</a:t>
            </a:r>
            <a:r>
              <a:rPr lang="en-US" sz="2000" dirty="0">
                <a:solidFill>
                  <a:schemeClr val="tx1"/>
                </a:solidFill>
              </a:rPr>
              <a:t>(y) == 0 implies that </a:t>
            </a:r>
            <a:r>
              <a:rPr lang="en-US" sz="2000" dirty="0" err="1">
                <a:solidFill>
                  <a:schemeClr val="tx1"/>
                </a:solidFill>
              </a:rPr>
              <a:t>sgn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x.compareTo</a:t>
            </a:r>
            <a:r>
              <a:rPr lang="en-US" sz="2000" dirty="0">
                <a:solidFill>
                  <a:schemeClr val="tx1"/>
                </a:solidFill>
              </a:rPr>
              <a:t>(z)) == </a:t>
            </a:r>
            <a:r>
              <a:rPr lang="en-US" sz="2000" dirty="0" err="1">
                <a:solidFill>
                  <a:schemeClr val="tx1"/>
                </a:solidFill>
              </a:rPr>
              <a:t>sgn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y.compareTo</a:t>
            </a:r>
            <a:r>
              <a:rPr lang="en-US" sz="2000" dirty="0">
                <a:solidFill>
                  <a:schemeClr val="tx1"/>
                </a:solidFill>
              </a:rPr>
              <a:t>(z)), for all z.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strongly recommended, but not strictly required, that (</a:t>
            </a:r>
            <a:r>
              <a:rPr lang="en-US" sz="2000" dirty="0" err="1">
                <a:solidFill>
                  <a:schemeClr val="tx1"/>
                </a:solidFill>
              </a:rPr>
              <a:t>x.compareTo</a:t>
            </a:r>
            <a:r>
              <a:rPr lang="en-US" sz="2000" dirty="0">
                <a:solidFill>
                  <a:schemeClr val="tx1"/>
                </a:solidFill>
              </a:rPr>
              <a:t>(y</a:t>
            </a:r>
            <a:r>
              <a:rPr lang="en-US" dirty="0" smtClean="0">
                <a:solidFill>
                  <a:schemeClr val="tx1"/>
                </a:solidFill>
              </a:rPr>
              <a:t>)== 0) </a:t>
            </a:r>
            <a:r>
              <a:rPr lang="en-US" sz="2000" dirty="0">
                <a:solidFill>
                  <a:schemeClr val="tx1"/>
                </a:solidFill>
              </a:rPr>
              <a:t>== (</a:t>
            </a:r>
            <a:r>
              <a:rPr lang="en-US" sz="2000" dirty="0" err="1">
                <a:solidFill>
                  <a:schemeClr val="tx1"/>
                </a:solidFill>
              </a:rPr>
              <a:t>x.equals</a:t>
            </a:r>
            <a:r>
              <a:rPr lang="en-US" sz="2000" dirty="0">
                <a:solidFill>
                  <a:schemeClr val="tx1"/>
                </a:solidFill>
              </a:rPr>
              <a:t>(y)).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vs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need </a:t>
            </a:r>
            <a:r>
              <a:rPr lang="en-US" dirty="0" err="1">
                <a:solidFill>
                  <a:schemeClr val="tx1"/>
                </a:solidFill>
              </a:rPr>
              <a:t>SortedMap</a:t>
            </a:r>
            <a:r>
              <a:rPr lang="en-US" dirty="0">
                <a:solidFill>
                  <a:schemeClr val="tx1"/>
                </a:solidFill>
              </a:rPr>
              <a:t> operations or key-ordered Collection-view iteration, use </a:t>
            </a:r>
            <a:r>
              <a:rPr lang="en-US" dirty="0" err="1">
                <a:solidFill>
                  <a:schemeClr val="tx1"/>
                </a:solidFill>
              </a:rPr>
              <a:t>TreeMap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you want maximum speed and don't care about iteration order, use </a:t>
            </a:r>
            <a:r>
              <a:rPr lang="en-US" dirty="0" err="1">
                <a:solidFill>
                  <a:schemeClr val="tx1"/>
                </a:solidFill>
              </a:rPr>
              <a:t>HashMap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1088"/>
            <a:ext cx="2609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 duplicates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Must be able to compare.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810468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9522"/>
          </a:xfrm>
        </p:spPr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613544" y="1871723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747683" y="1871723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49558" y="2996952"/>
            <a:ext cx="243641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NavigableSet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3785" y="3127961"/>
            <a:ext cx="1872208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AbstractSet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88234" y="4244085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87189" y="5216193"/>
            <a:ext cx="20069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LinkedHashSet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50780" y="4309905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4288582" y="2506350"/>
            <a:ext cx="1" cy="6216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 flipV="1">
            <a:off x="2824338" y="3776033"/>
            <a:ext cx="810163" cy="4680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2"/>
          </p:cNvCxnSpPr>
          <p:nvPr/>
        </p:nvCxnSpPr>
        <p:spPr>
          <a:xfrm flipV="1">
            <a:off x="6249558" y="3645024"/>
            <a:ext cx="1218205" cy="10762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2"/>
          </p:cNvCxnSpPr>
          <p:nvPr/>
        </p:nvCxnSpPr>
        <p:spPr>
          <a:xfrm flipV="1">
            <a:off x="7467763" y="2519795"/>
            <a:ext cx="0" cy="477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1"/>
            <a:endCxn id="4" idx="3"/>
          </p:cNvCxnSpPr>
          <p:nvPr/>
        </p:nvCxnSpPr>
        <p:spPr>
          <a:xfrm flipH="1">
            <a:off x="5053704" y="2195759"/>
            <a:ext cx="16939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H="1" flipV="1">
            <a:off x="4566803" y="3776033"/>
            <a:ext cx="720081" cy="5338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2"/>
          </p:cNvCxnSpPr>
          <p:nvPr/>
        </p:nvCxnSpPr>
        <p:spPr>
          <a:xfrm flipV="1">
            <a:off x="2824338" y="4892157"/>
            <a:ext cx="0" cy="324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TreeSet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8328" y="1300389"/>
            <a:ext cx="375182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public </a:t>
            </a:r>
            <a:r>
              <a:rPr lang="en-US" sz="1400" dirty="0" err="1">
                <a:solidFill>
                  <a:schemeClr val="tx1"/>
                </a:solidFill>
              </a:rPr>
              <a:t>HashSet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  <a:r>
              <a:rPr lang="en-US" sz="1400" dirty="0" smtClean="0">
                <a:solidFill>
                  <a:schemeClr val="tx1"/>
                </a:solidFill>
              </a:rPr>
              <a:t>{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tx1"/>
                </a:solidFill>
              </a:rPr>
              <a:t>map = new </a:t>
            </a:r>
            <a:r>
              <a:rPr lang="en-US" sz="1400" dirty="0" err="1">
                <a:solidFill>
                  <a:schemeClr val="tx1"/>
                </a:solidFill>
              </a:rPr>
              <a:t>HashMap</a:t>
            </a:r>
            <a:r>
              <a:rPr lang="en-US" sz="1400" dirty="0" smtClean="0">
                <a:solidFill>
                  <a:schemeClr val="tx1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// Dummy value to associate with an Object in the backing Map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private static final Object PRESENT = new Object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add(E e)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return </a:t>
            </a:r>
            <a:r>
              <a:rPr lang="en-US" sz="1400" dirty="0" err="1" smtClean="0">
                <a:solidFill>
                  <a:schemeClr val="tx1"/>
                </a:solidFill>
              </a:rPr>
              <a:t>map.put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e,PRESENT</a:t>
            </a:r>
            <a:r>
              <a:rPr lang="en-US" sz="1400" dirty="0">
                <a:solidFill>
                  <a:schemeClr val="tx1"/>
                </a:solidFill>
              </a:rPr>
              <a:t>)==null;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}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2862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22650" y="3693721"/>
            <a:ext cx="8097821" cy="304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public </a:t>
            </a:r>
            <a:r>
              <a:rPr lang="en-US" sz="1400" dirty="0" err="1">
                <a:solidFill>
                  <a:schemeClr val="tx1"/>
                </a:solidFill>
              </a:rPr>
              <a:t>TreeSet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this(new </a:t>
            </a:r>
            <a:r>
              <a:rPr lang="en-US" sz="1400" dirty="0" err="1">
                <a:solidFill>
                  <a:schemeClr val="tx1"/>
                </a:solidFill>
              </a:rPr>
              <a:t>TreeMap</a:t>
            </a:r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E,Object</a:t>
            </a:r>
            <a:r>
              <a:rPr lang="en-US" sz="1400" dirty="0">
                <a:solidFill>
                  <a:schemeClr val="tx1"/>
                </a:solidFill>
              </a:rPr>
              <a:t>&gt;());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    }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// Dummy value to associate with an Object in the backing Map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private static final Object PRESENT = new Object();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public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add(E e)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</a:rPr>
              <a:t>m.put</a:t>
            </a:r>
            <a:r>
              <a:rPr lang="en-US" sz="1400" dirty="0">
                <a:solidFill>
                  <a:schemeClr val="tx1"/>
                </a:solidFill>
              </a:rPr>
              <a:t>(e, PRESENT)==null;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}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 set of words in the file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Scanner(new File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("G:\\example.txt"));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Set&lt;String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words =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scanner.hasNext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scanner.useDelimiter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("\\s+").next();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(words);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//</a:t>
            </a:r>
            <a:r>
              <a:rPr lang="ru-RU" sz="1600" dirty="0">
                <a:solidFill>
                  <a:schemeClr val="tx1"/>
                </a:solidFill>
              </a:rPr>
              <a:t>мама мыла раму мама готовила обед</a:t>
            </a:r>
          </a:p>
          <a:p>
            <a:pPr>
              <a:lnSpc>
                <a:spcPct val="90000"/>
              </a:lnSpc>
              <a:buNone/>
            </a:pPr>
            <a:r>
              <a:rPr lang="ru-RU" sz="1600" dirty="0">
                <a:solidFill>
                  <a:schemeClr val="tx1"/>
                </a:solidFill>
              </a:rPr>
              <a:t>//готовила мама мыла обед раму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07504" y="1700808"/>
            <a:ext cx="8828665" cy="4030878"/>
            <a:chOff x="107504" y="332656"/>
            <a:chExt cx="8828665" cy="4030878"/>
          </a:xfrm>
        </p:grpSpPr>
        <p:cxnSp>
          <p:nvCxnSpPr>
            <p:cNvPr id="83" name="Straight Arrow Connector 82"/>
            <p:cNvCxnSpPr>
              <a:stCxn id="17" idx="2"/>
              <a:endCxn id="23" idx="0"/>
            </p:cNvCxnSpPr>
            <p:nvPr/>
          </p:nvCxnSpPr>
          <p:spPr>
            <a:xfrm flipH="1">
              <a:off x="4110810" y="3626981"/>
              <a:ext cx="128" cy="280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107504" y="332656"/>
              <a:ext cx="8828665" cy="4030878"/>
              <a:chOff x="124496" y="332656"/>
              <a:chExt cx="8828665" cy="4030878"/>
            </a:xfrm>
          </p:grpSpPr>
          <p:cxnSp>
            <p:nvCxnSpPr>
              <p:cNvPr id="91" name="Straight Arrow Connector 90"/>
              <p:cNvCxnSpPr>
                <a:stCxn id="20" idx="0"/>
                <a:endCxn id="13" idx="2"/>
              </p:cNvCxnSpPr>
              <p:nvPr/>
            </p:nvCxnSpPr>
            <p:spPr>
              <a:xfrm flipV="1">
                <a:off x="7212765" y="3069231"/>
                <a:ext cx="1090" cy="281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124496" y="332656"/>
                <a:ext cx="8828665" cy="4030878"/>
                <a:chOff x="124496" y="332656"/>
                <a:chExt cx="8828665" cy="403087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791802" y="3343412"/>
                  <a:ext cx="720860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Vector</a:t>
                  </a:r>
                  <a:endParaRPr lang="en-US" sz="1100" dirty="0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124496" y="332656"/>
                  <a:ext cx="8828665" cy="4030878"/>
                  <a:chOff x="124496" y="332656"/>
                  <a:chExt cx="8828665" cy="403087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24496" y="332656"/>
                    <a:ext cx="5393227" cy="3886862"/>
                    <a:chOff x="124496" y="332656"/>
                    <a:chExt cx="5393227" cy="3886862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3441962" y="2060848"/>
                      <a:ext cx="1370491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AbstractCollection</a:t>
                      </a:r>
                      <a:endParaRPr lang="en-US" sz="1100" dirty="0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441253" y="2724098"/>
                      <a:ext cx="1370491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AbstractList</a:t>
                      </a:r>
                      <a:endParaRPr lang="en-US" sz="1100" dirty="0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040934" y="3338949"/>
                      <a:ext cx="1370491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AbstractSequentialList</a:t>
                      </a:r>
                      <a:endParaRPr lang="en-US" sz="1100" dirty="0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631673" y="3338949"/>
                      <a:ext cx="992514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ArrayList</a:t>
                      </a:r>
                      <a:endParaRPr lang="en-US" sz="1100" dirty="0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070832" y="3907276"/>
                      <a:ext cx="1370491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LinkedList</a:t>
                      </a:r>
                      <a:endParaRPr lang="en-US" sz="1100" dirty="0"/>
                    </a:p>
                  </p:txBody>
                </p:sp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3548749" y="3907276"/>
                      <a:ext cx="1158106" cy="28803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err="1" smtClean="0"/>
                        <a:t>RandomAccess</a:t>
                      </a:r>
                      <a:endParaRPr lang="en-US" sz="1100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96863" y="3931486"/>
                      <a:ext cx="720860" cy="2880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Stack</a:t>
                      </a:r>
                      <a:endParaRPr lang="en-US" sz="1100" dirty="0"/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12" idx="0"/>
                      <a:endCxn id="3" idx="2"/>
                    </p:cNvCxnSpPr>
                    <p:nvPr/>
                  </p:nvCxnSpPr>
                  <p:spPr>
                    <a:xfrm flipV="1">
                      <a:off x="4126499" y="2348880"/>
                      <a:ext cx="709" cy="37521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>
                      <a:stCxn id="17" idx="0"/>
                      <a:endCxn id="12" idx="2"/>
                    </p:cNvCxnSpPr>
                    <p:nvPr/>
                  </p:nvCxnSpPr>
                  <p:spPr>
                    <a:xfrm flipH="1" flipV="1">
                      <a:off x="4126499" y="3012130"/>
                      <a:ext cx="1431" cy="32681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2726179" y="3175539"/>
                      <a:ext cx="242605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>
                      <a:endCxn id="16" idx="0"/>
                    </p:cNvCxnSpPr>
                    <p:nvPr/>
                  </p:nvCxnSpPr>
                  <p:spPr>
                    <a:xfrm>
                      <a:off x="2726179" y="3175539"/>
                      <a:ext cx="1" cy="1634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>
                      <a:endCxn id="18" idx="0"/>
                    </p:cNvCxnSpPr>
                    <p:nvPr/>
                  </p:nvCxnSpPr>
                  <p:spPr>
                    <a:xfrm>
                      <a:off x="5152232" y="3174497"/>
                      <a:ext cx="0" cy="1689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H="1" flipV="1">
                      <a:off x="2759104" y="3626980"/>
                      <a:ext cx="1431" cy="32681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24496" y="332656"/>
                      <a:ext cx="4449456" cy="3718636"/>
                      <a:chOff x="124496" y="332656"/>
                      <a:chExt cx="4449456" cy="3718636"/>
                    </a:xfrm>
                  </p:grpSpPr>
                  <p:sp>
                    <p:nvSpPr>
                      <p:cNvPr id="11" name="Rounded Rectangle 10"/>
                      <p:cNvSpPr/>
                      <p:nvPr/>
                    </p:nvSpPr>
                    <p:spPr>
                      <a:xfrm>
                        <a:off x="2411760" y="1585549"/>
                        <a:ext cx="936104" cy="28803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List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46" name="Straight Arrow Connector 45"/>
                      <p:cNvCxnSpPr>
                        <a:stCxn id="3" idx="0"/>
                      </p:cNvCxnSpPr>
                      <p:nvPr/>
                    </p:nvCxnSpPr>
                    <p:spPr>
                      <a:xfrm flipH="1" flipV="1">
                        <a:off x="4127207" y="1207447"/>
                        <a:ext cx="1" cy="85340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endCxn id="5" idx="2"/>
                      </p:cNvCxnSpPr>
                      <p:nvPr/>
                    </p:nvCxnSpPr>
                    <p:spPr>
                      <a:xfrm flipV="1">
                        <a:off x="2905941" y="1207447"/>
                        <a:ext cx="1199959" cy="3781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1" name="Group 100"/>
                      <p:cNvGrpSpPr/>
                      <p:nvPr/>
                    </p:nvGrpSpPr>
                    <p:grpSpPr>
                      <a:xfrm>
                        <a:off x="124496" y="332656"/>
                        <a:ext cx="4449456" cy="3718636"/>
                        <a:chOff x="124496" y="332656"/>
                        <a:chExt cx="4449456" cy="3718636"/>
                      </a:xfrm>
                    </p:grpSpPr>
                    <p:sp>
                      <p:nvSpPr>
                        <p:cNvPr id="2" name="Rounded Rectangle 1"/>
                        <p:cNvSpPr/>
                        <p:nvPr/>
                      </p:nvSpPr>
                      <p:spPr>
                        <a:xfrm>
                          <a:off x="3635896" y="332656"/>
                          <a:ext cx="936104" cy="288032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err="1" smtClean="0"/>
                            <a:t>Iterable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5" name="Rounded Rectangle 4"/>
                        <p:cNvSpPr/>
                        <p:nvPr/>
                      </p:nvSpPr>
                      <p:spPr>
                        <a:xfrm>
                          <a:off x="3637848" y="919415"/>
                          <a:ext cx="936104" cy="288032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/>
                            <a:t>Collection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9" name="Rounded Rectangle 8"/>
                        <p:cNvSpPr/>
                        <p:nvPr/>
                      </p:nvSpPr>
                      <p:spPr>
                        <a:xfrm>
                          <a:off x="1043608" y="908720"/>
                          <a:ext cx="936104" cy="288032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/>
                            <a:t>Queue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1044914" y="1484819"/>
                          <a:ext cx="936104" cy="288032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err="1" smtClean="0"/>
                            <a:t>Dequeue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124496" y="2174217"/>
                          <a:ext cx="1370491" cy="2880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err="1" smtClean="0"/>
                            <a:t>AbstractQueue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133681" y="2799869"/>
                          <a:ext cx="1370491" cy="2880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err="1" smtClean="0"/>
                            <a:t>PriorityQueue</a:t>
                          </a:r>
                          <a:endParaRPr lang="en-US" sz="1100" dirty="0"/>
                        </a:p>
                      </p:txBody>
                    </p:sp>
                    <p:cxnSp>
                      <p:nvCxnSpPr>
                        <p:cNvPr id="28" name="Straight Arrow Connector 27"/>
                        <p:cNvCxnSpPr>
                          <a:stCxn id="5" idx="0"/>
                          <a:endCxn id="2" idx="2"/>
                        </p:cNvCxnSpPr>
                        <p:nvPr/>
                      </p:nvCxnSpPr>
                      <p:spPr>
                        <a:xfrm flipH="1" flipV="1">
                          <a:off x="4103948" y="620688"/>
                          <a:ext cx="1952" cy="29872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/>
                        <p:cNvCxnSpPr>
                          <a:stCxn id="9" idx="3"/>
                          <a:endCxn id="5" idx="1"/>
                        </p:cNvCxnSpPr>
                        <p:nvPr/>
                      </p:nvCxnSpPr>
                      <p:spPr>
                        <a:xfrm>
                          <a:off x="1979712" y="1052736"/>
                          <a:ext cx="1658136" cy="106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/>
                        <p:cNvCxnSpPr>
                          <a:stCxn id="10" idx="0"/>
                          <a:endCxn id="9" idx="2"/>
                        </p:cNvCxnSpPr>
                        <p:nvPr/>
                      </p:nvCxnSpPr>
                      <p:spPr>
                        <a:xfrm flipH="1" flipV="1">
                          <a:off x="1511660" y="1196752"/>
                          <a:ext cx="1306" cy="2880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14" idx="0"/>
                        </p:cNvCxnSpPr>
                        <p:nvPr/>
                      </p:nvCxnSpPr>
                      <p:spPr>
                        <a:xfrm flipV="1">
                          <a:off x="809742" y="1052736"/>
                          <a:ext cx="4250" cy="112148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Arrow Connector 60"/>
                        <p:cNvCxnSpPr>
                          <a:endCxn id="9" idx="1"/>
                        </p:cNvCxnSpPr>
                        <p:nvPr/>
                      </p:nvCxnSpPr>
                      <p:spPr>
                        <a:xfrm>
                          <a:off x="809741" y="1043056"/>
                          <a:ext cx="233867" cy="968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 flipV="1">
                          <a:off x="809887" y="2450200"/>
                          <a:ext cx="9039" cy="34966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>
                          <a:stCxn id="22" idx="1"/>
                          <a:endCxn id="10" idx="2"/>
                        </p:cNvCxnSpPr>
                        <p:nvPr/>
                      </p:nvCxnSpPr>
                      <p:spPr>
                        <a:xfrm flipH="1" flipV="1">
                          <a:off x="1512966" y="1772851"/>
                          <a:ext cx="557866" cy="227844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86" name="Straight Arrow Connector 85"/>
                    <p:cNvCxnSpPr>
                      <a:stCxn id="18" idx="2"/>
                      <a:endCxn id="23" idx="0"/>
                    </p:cNvCxnSpPr>
                    <p:nvPr/>
                  </p:nvCxnSpPr>
                  <p:spPr>
                    <a:xfrm flipH="1">
                      <a:off x="4127802" y="3631444"/>
                      <a:ext cx="1024430" cy="2758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/>
                    <p:cNvCxnSpPr>
                      <a:stCxn id="25" idx="0"/>
                      <a:endCxn id="18" idx="2"/>
                    </p:cNvCxnSpPr>
                    <p:nvPr/>
                  </p:nvCxnSpPr>
                  <p:spPr>
                    <a:xfrm flipH="1" flipV="1">
                      <a:off x="5152232" y="3631444"/>
                      <a:ext cx="5061" cy="30004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4573952" y="920457"/>
                    <a:ext cx="4379209" cy="3443077"/>
                    <a:chOff x="4573952" y="920457"/>
                    <a:chExt cx="4379209" cy="3443077"/>
                  </a:xfrm>
                </p:grpSpPr>
                <p:cxnSp>
                  <p:nvCxnSpPr>
                    <p:cNvPr id="35" name="Straight Arrow Connector 34"/>
                    <p:cNvCxnSpPr>
                      <a:stCxn id="6" idx="1"/>
                      <a:endCxn id="5" idx="3"/>
                    </p:cNvCxnSpPr>
                    <p:nvPr/>
                  </p:nvCxnSpPr>
                  <p:spPr>
                    <a:xfrm flipH="1" flipV="1">
                      <a:off x="4573952" y="1063431"/>
                      <a:ext cx="1516193" cy="104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5648361" y="920457"/>
                      <a:ext cx="3304800" cy="3443077"/>
                      <a:chOff x="5648361" y="920457"/>
                      <a:chExt cx="3304800" cy="3443077"/>
                    </a:xfrm>
                  </p:grpSpPr>
                  <p:sp>
                    <p:nvSpPr>
                      <p:cNvPr id="6" name="Rounded Rectangle 5"/>
                      <p:cNvSpPr/>
                      <p:nvPr/>
                    </p:nvSpPr>
                    <p:spPr>
                      <a:xfrm>
                        <a:off x="6090145" y="920457"/>
                        <a:ext cx="936104" cy="28803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/>
                          <a:t>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7" name="Rounded Rectangle 6"/>
                      <p:cNvSpPr/>
                      <p:nvPr/>
                    </p:nvSpPr>
                    <p:spPr>
                      <a:xfrm>
                        <a:off x="7900618" y="925701"/>
                        <a:ext cx="936104" cy="28803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SortedSet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8" name="Rounded Rectangle 7"/>
                      <p:cNvSpPr/>
                      <p:nvPr/>
                    </p:nvSpPr>
                    <p:spPr>
                      <a:xfrm>
                        <a:off x="7801033" y="1799504"/>
                        <a:ext cx="1152128" cy="28803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NavigableSet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6528609" y="2781199"/>
                        <a:ext cx="1370491" cy="28803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AbstractSet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5648361" y="3360710"/>
                        <a:ext cx="975617" cy="28803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EnumSet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724956" y="3351224"/>
                        <a:ext cx="975617" cy="28803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HashSet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7904641" y="3351224"/>
                        <a:ext cx="975617" cy="28803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TreeSet</a:t>
                        </a:r>
                        <a:endParaRPr lang="en-US" sz="1100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6536227" y="4075502"/>
                        <a:ext cx="1370491" cy="28803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err="1" smtClean="0"/>
                          <a:t>LinkedHashSet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37" name="Straight Arrow Connector 36"/>
                      <p:cNvCxnSpPr>
                        <a:stCxn id="7" idx="1"/>
                        <a:endCxn id="6" idx="3"/>
                      </p:cNvCxnSpPr>
                      <p:nvPr/>
                    </p:nvCxnSpPr>
                    <p:spPr>
                      <a:xfrm flipH="1" flipV="1">
                        <a:off x="7026249" y="1064473"/>
                        <a:ext cx="874369" cy="524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8" idx="0"/>
                        <a:endCxn id="7" idx="2"/>
                      </p:cNvCxnSpPr>
                      <p:nvPr/>
                    </p:nvCxnSpPr>
                    <p:spPr>
                      <a:xfrm flipH="1" flipV="1">
                        <a:off x="8368670" y="1213733"/>
                        <a:ext cx="8427" cy="58577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Arrow Connector 43"/>
                      <p:cNvCxnSpPr>
                        <a:stCxn id="21" idx="0"/>
                        <a:endCxn id="8" idx="2"/>
                      </p:cNvCxnSpPr>
                      <p:nvPr/>
                    </p:nvCxnSpPr>
                    <p:spPr>
                      <a:xfrm flipH="1" flipV="1">
                        <a:off x="8377097" y="2087536"/>
                        <a:ext cx="15353" cy="12636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>
                        <a:stCxn id="13" idx="0"/>
                        <a:endCxn id="6" idx="2"/>
                      </p:cNvCxnSpPr>
                      <p:nvPr/>
                    </p:nvCxnSpPr>
                    <p:spPr>
                      <a:xfrm flipH="1" flipV="1">
                        <a:off x="6558197" y="1208489"/>
                        <a:ext cx="655658" cy="15727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>
                        <a:off x="6069408" y="3194075"/>
                        <a:ext cx="242605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/>
                      <p:nvPr/>
                    </p:nvCxnSpPr>
                    <p:spPr>
                      <a:xfrm>
                        <a:off x="6088726" y="3197300"/>
                        <a:ext cx="1" cy="16341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>
                        <a:off x="8495460" y="3189007"/>
                        <a:ext cx="1" cy="16341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99" name="Straight Arrow Connector 98"/>
              <p:cNvCxnSpPr>
                <a:stCxn id="26" idx="0"/>
              </p:cNvCxnSpPr>
              <p:nvPr/>
            </p:nvCxnSpPr>
            <p:spPr>
              <a:xfrm flipH="1" flipV="1">
                <a:off x="7213854" y="3658645"/>
                <a:ext cx="7619" cy="4168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sz="4800" dirty="0"/>
              <a:t>Collection hierarchy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00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ru-RU" dirty="0"/>
          </a:p>
        </p:txBody>
      </p:sp>
      <p:graphicFrame>
        <p:nvGraphicFramePr>
          <p:cNvPr id="17" name="Объект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087409"/>
              </p:ext>
            </p:extLst>
          </p:nvPr>
        </p:nvGraphicFramePr>
        <p:xfrm>
          <a:off x="755576" y="3945753"/>
          <a:ext cx="8002588" cy="216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07"/>
                <a:gridCol w="1296144"/>
                <a:gridCol w="1224136"/>
                <a:gridCol w="4315201"/>
              </a:tblGrid>
              <a:tr h="414248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Dupes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Positional access; element insertion control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No(Keys)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keys; one</a:t>
                      </a:r>
                      <a:r>
                        <a:rPr lang="en-US" baseline="0" dirty="0" smtClean="0"/>
                        <a:t> value to one key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Holds elements,</a:t>
                      </a:r>
                      <a:r>
                        <a:rPr lang="en-US" baseline="0" dirty="0" smtClean="0"/>
                        <a:t> usually FIFO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items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4248" y="1701042"/>
            <a:ext cx="129614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alpha val="8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Map</a:t>
            </a:r>
            <a:endParaRPr lang="ru-RU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51720" y="1701042"/>
            <a:ext cx="4824536" cy="1605343"/>
            <a:chOff x="1403648" y="2145299"/>
            <a:chExt cx="4824536" cy="160534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2015716" y="2932133"/>
              <a:ext cx="0" cy="2760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5534904" y="2932132"/>
              <a:ext cx="0" cy="2760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403648" y="2145299"/>
              <a:ext cx="4824536" cy="1605343"/>
              <a:chOff x="1403648" y="2132856"/>
              <a:chExt cx="4824536" cy="160534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3768" y="2132856"/>
                <a:ext cx="2448272" cy="52322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>
                    <a:alpha val="82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</a:t>
                </a:r>
                <a:r>
                  <a:rPr lang="en-US" sz="2800" dirty="0" smtClean="0"/>
                  <a:t>Collection   </a:t>
                </a:r>
                <a:endParaRPr lang="ru-RU" sz="280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403648" y="2656076"/>
                <a:ext cx="4824536" cy="1082123"/>
                <a:chOff x="1403648" y="2656076"/>
                <a:chExt cx="4824536" cy="1082123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403648" y="3214979"/>
                  <a:ext cx="1224136" cy="52322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>
                      <a:alpha val="82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    </a:t>
                  </a:r>
                  <a:r>
                    <a:rPr lang="en-US" sz="2800" dirty="0" smtClean="0"/>
                    <a:t>List</a:t>
                  </a:r>
                  <a:endParaRPr lang="ru-RU" sz="2800" dirty="0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015716" y="2656076"/>
                  <a:ext cx="4212468" cy="1075334"/>
                  <a:chOff x="2015716" y="2656076"/>
                  <a:chExt cx="4212468" cy="107533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788024" y="3208190"/>
                    <a:ext cx="1440160" cy="52322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>
                        <a:alpha val="82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  </a:t>
                    </a:r>
                    <a:r>
                      <a:rPr lang="en-US" sz="2800" dirty="0" smtClean="0"/>
                      <a:t>Queue</a:t>
                    </a:r>
                    <a:endParaRPr lang="ru-RU" sz="2800" dirty="0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015716" y="2656076"/>
                    <a:ext cx="3519188" cy="1075334"/>
                    <a:chOff x="2015716" y="2656076"/>
                    <a:chExt cx="3519188" cy="1075334"/>
                  </a:xfrm>
                </p:grpSpPr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3157715" y="3208190"/>
                      <a:ext cx="1224136" cy="5232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>
                          <a:alpha val="82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2800" dirty="0" smtClean="0"/>
                        <a:t>Set</a:t>
                      </a:r>
                      <a:endParaRPr lang="ru-RU" sz="2800" dirty="0"/>
                    </a:p>
                  </p:txBody>
                </p:sp>
                <p:cxnSp>
                  <p:nvCxnSpPr>
                    <p:cNvPr id="10" name="Прямая соединительная линия 9"/>
                    <p:cNvCxnSpPr/>
                    <p:nvPr/>
                  </p:nvCxnSpPr>
                  <p:spPr>
                    <a:xfrm>
                      <a:off x="3769783" y="2656076"/>
                      <a:ext cx="0" cy="552114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Прямая соединительная линия 15"/>
                    <p:cNvCxnSpPr/>
                    <p:nvPr/>
                  </p:nvCxnSpPr>
                  <p:spPr>
                    <a:xfrm>
                      <a:off x="2015716" y="2932132"/>
                      <a:ext cx="3519188" cy="1"/>
                    </a:xfrm>
                    <a:prstGeom prst="line">
                      <a:avLst/>
                    </a:prstGeom>
                    <a:ln w="317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9942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sz="4800" dirty="0"/>
              <a:t>Collection hierarchy</a:t>
            </a:r>
            <a:endParaRPr lang="ru-RU" sz="4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95536" y="2276872"/>
            <a:ext cx="8594545" cy="3034859"/>
            <a:chOff x="390734" y="1478090"/>
            <a:chExt cx="8594545" cy="3034859"/>
          </a:xfrm>
        </p:grpSpPr>
        <p:grpSp>
          <p:nvGrpSpPr>
            <p:cNvPr id="58" name="Group 57"/>
            <p:cNvGrpSpPr/>
            <p:nvPr/>
          </p:nvGrpSpPr>
          <p:grpSpPr>
            <a:xfrm>
              <a:off x="390734" y="1478090"/>
              <a:ext cx="8594545" cy="3034859"/>
              <a:chOff x="390734" y="1478090"/>
              <a:chExt cx="8594545" cy="303485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345368" y="4116905"/>
                <a:ext cx="1440160" cy="3960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LinkedHashMap</a:t>
                </a:r>
                <a:endParaRPr lang="en-US" sz="1200" dirty="0"/>
              </a:p>
            </p:txBody>
          </p:sp>
          <p:cxnSp>
            <p:nvCxnSpPr>
              <p:cNvPr id="43" name="Straight Arrow Connector 42"/>
              <p:cNvCxnSpPr>
                <a:stCxn id="41" idx="0"/>
                <a:endCxn id="12" idx="2"/>
              </p:cNvCxnSpPr>
              <p:nvPr/>
            </p:nvCxnSpPr>
            <p:spPr>
              <a:xfrm flipV="1">
                <a:off x="4065448" y="3638914"/>
                <a:ext cx="0" cy="477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90734" y="1478090"/>
                <a:ext cx="8594545" cy="2888444"/>
                <a:chOff x="390734" y="1478090"/>
                <a:chExt cx="8594545" cy="2888444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224718" y="3019568"/>
                  <a:ext cx="6552008" cy="627309"/>
                  <a:chOff x="2224718" y="3019568"/>
                  <a:chExt cx="6552008" cy="627309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558896" y="3242870"/>
                    <a:ext cx="1013104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HashMap</a:t>
                    </a:r>
                    <a:endParaRPr lang="en-US" sz="1200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4788024" y="3250833"/>
                    <a:ext cx="1440160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IdentityHashMap</a:t>
                    </a:r>
                    <a:endParaRPr lang="en-US" sz="1200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7912630" y="3250833"/>
                    <a:ext cx="864096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TreeMap</a:t>
                    </a:r>
                    <a:endParaRPr lang="en-US" sz="1200" dirty="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444208" y="3242870"/>
                    <a:ext cx="1252398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WeekHashMap</a:t>
                    </a:r>
                    <a:endParaRPr lang="en-US" sz="1200" dirty="0"/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224718" y="3019568"/>
                    <a:ext cx="6119960" cy="619346"/>
                    <a:chOff x="2224718" y="3019568"/>
                    <a:chExt cx="6119960" cy="619346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224718" y="3242870"/>
                      <a:ext cx="1051138" cy="3960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err="1" smtClean="0"/>
                        <a:t>EnumMap</a:t>
                      </a:r>
                      <a:endParaRPr lang="en-US" sz="1200" dirty="0"/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13" idx="0"/>
                    </p:cNvCxnSpPr>
                    <p:nvPr/>
                  </p:nvCxnSpPr>
                  <p:spPr>
                    <a:xfrm flipV="1">
                      <a:off x="5508104" y="3019568"/>
                      <a:ext cx="0" cy="23126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2750287" y="3135200"/>
                      <a:ext cx="559439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endCxn id="11" idx="0"/>
                    </p:cNvCxnSpPr>
                    <p:nvPr/>
                  </p:nvCxnSpPr>
                  <p:spPr>
                    <a:xfrm>
                      <a:off x="2750287" y="3135200"/>
                      <a:ext cx="0" cy="1076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endCxn id="12" idx="0"/>
                    </p:cNvCxnSpPr>
                    <p:nvPr/>
                  </p:nvCxnSpPr>
                  <p:spPr>
                    <a:xfrm>
                      <a:off x="4065448" y="3143275"/>
                      <a:ext cx="0" cy="995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endCxn id="15" idx="0"/>
                    </p:cNvCxnSpPr>
                    <p:nvPr/>
                  </p:nvCxnSpPr>
                  <p:spPr>
                    <a:xfrm>
                      <a:off x="7070407" y="3135200"/>
                      <a:ext cx="0" cy="1076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endCxn id="14" idx="0"/>
                    </p:cNvCxnSpPr>
                    <p:nvPr/>
                  </p:nvCxnSpPr>
                  <p:spPr>
                    <a:xfrm>
                      <a:off x="8344678" y="3143275"/>
                      <a:ext cx="0" cy="1075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90734" y="1478090"/>
                  <a:ext cx="8594545" cy="2888444"/>
                  <a:chOff x="390734" y="1478090"/>
                  <a:chExt cx="8594545" cy="2888444"/>
                </a:xfrm>
              </p:grpSpPr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059832" y="1478090"/>
                    <a:ext cx="1152128" cy="288032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Map</a:t>
                    </a:r>
                    <a:endParaRPr lang="en-US" sz="1200" dirty="0"/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7696606" y="1484431"/>
                    <a:ext cx="1152128" cy="288032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SortedMap</a:t>
                    </a:r>
                    <a:endParaRPr lang="en-US" sz="1200" dirty="0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7560061" y="2168860"/>
                    <a:ext cx="1425218" cy="288032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NavigableMap</a:t>
                    </a:r>
                    <a:endParaRPr lang="en-US" sz="1200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4841894" y="2623524"/>
                    <a:ext cx="1512168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AbstractMap</a:t>
                    </a:r>
                    <a:endParaRPr lang="en-US" sz="12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95536" y="2623524"/>
                    <a:ext cx="1512168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Dictionary</a:t>
                    </a:r>
                    <a:endParaRPr lang="en-US" sz="1200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91818" y="3266982"/>
                    <a:ext cx="1512168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 smtClean="0"/>
                      <a:t>HashTable</a:t>
                    </a:r>
                    <a:endParaRPr lang="en-US" sz="1200" dirty="0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90734" y="3970490"/>
                    <a:ext cx="1512168" cy="3960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Properties</a:t>
                    </a:r>
                    <a:endParaRPr lang="en-US" sz="1200" dirty="0"/>
                  </a:p>
                </p:txBody>
              </p:sp>
              <p:cxnSp>
                <p:nvCxnSpPr>
                  <p:cNvPr id="17" name="Straight Arrow Connector 16"/>
                  <p:cNvCxnSpPr>
                    <a:stCxn id="9" idx="0"/>
                    <a:endCxn id="8" idx="2"/>
                  </p:cNvCxnSpPr>
                  <p:nvPr/>
                </p:nvCxnSpPr>
                <p:spPr>
                  <a:xfrm flipV="1">
                    <a:off x="1147902" y="3019568"/>
                    <a:ext cx="3718" cy="2474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>
                    <a:stCxn id="10" idx="0"/>
                    <a:endCxn id="9" idx="2"/>
                  </p:cNvCxnSpPr>
                  <p:nvPr/>
                </p:nvCxnSpPr>
                <p:spPr>
                  <a:xfrm flipV="1">
                    <a:off x="1146818" y="3663026"/>
                    <a:ext cx="1084" cy="3074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8" idx="0"/>
                    <a:endCxn id="2" idx="2"/>
                  </p:cNvCxnSpPr>
                  <p:nvPr/>
                </p:nvCxnSpPr>
                <p:spPr>
                  <a:xfrm flipV="1">
                    <a:off x="1151620" y="1766122"/>
                    <a:ext cx="2484276" cy="8574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7" idx="0"/>
                    <a:endCxn id="2" idx="2"/>
                  </p:cNvCxnSpPr>
                  <p:nvPr/>
                </p:nvCxnSpPr>
                <p:spPr>
                  <a:xfrm flipH="1" flipV="1">
                    <a:off x="3635896" y="1766122"/>
                    <a:ext cx="1962082" cy="8574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6" idx="0"/>
                    <a:endCxn id="5" idx="2"/>
                  </p:cNvCxnSpPr>
                  <p:nvPr/>
                </p:nvCxnSpPr>
                <p:spPr>
                  <a:xfrm flipV="1">
                    <a:off x="8272670" y="1772463"/>
                    <a:ext cx="0" cy="3963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4227038" y="1628447"/>
                    <a:ext cx="3484646" cy="63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8532440" y="2456892"/>
              <a:ext cx="0" cy="810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1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the Set interface, </a:t>
            </a:r>
            <a:r>
              <a:rPr lang="en-US" dirty="0" err="1">
                <a:solidFill>
                  <a:schemeClr val="tx1"/>
                </a:solidFill>
              </a:rPr>
              <a:t>HashSet</a:t>
            </a:r>
            <a:r>
              <a:rPr lang="en-US" dirty="0">
                <a:solidFill>
                  <a:schemeClr val="tx1"/>
                </a:solidFill>
              </a:rPr>
              <a:t> is the most commonly used implementation.</a:t>
            </a:r>
          </a:p>
          <a:p>
            <a:r>
              <a:rPr lang="en-US" dirty="0">
                <a:solidFill>
                  <a:schemeClr val="tx1"/>
                </a:solidFill>
              </a:rPr>
              <a:t>For the List interface,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is the most commonly used implementation.</a:t>
            </a:r>
          </a:p>
          <a:p>
            <a:r>
              <a:rPr lang="en-US" dirty="0">
                <a:solidFill>
                  <a:schemeClr val="tx1"/>
                </a:solidFill>
              </a:rPr>
              <a:t>For the Map interface, </a:t>
            </a:r>
            <a:r>
              <a:rPr lang="en-US" dirty="0" err="1">
                <a:solidFill>
                  <a:schemeClr val="tx1"/>
                </a:solidFill>
              </a:rPr>
              <a:t>HashMap</a:t>
            </a:r>
            <a:r>
              <a:rPr lang="en-US" dirty="0">
                <a:solidFill>
                  <a:schemeClr val="tx1"/>
                </a:solidFill>
              </a:rPr>
              <a:t> is the most commonly used implementation.</a:t>
            </a:r>
          </a:p>
          <a:p>
            <a:r>
              <a:rPr lang="en-US" dirty="0">
                <a:solidFill>
                  <a:schemeClr val="tx1"/>
                </a:solidFill>
              </a:rPr>
              <a:t>For the Queue interface, </a:t>
            </a:r>
            <a:r>
              <a:rPr lang="en-US" dirty="0" err="1">
                <a:solidFill>
                  <a:schemeClr val="tx1"/>
                </a:solidFill>
              </a:rPr>
              <a:t>LinkedList</a:t>
            </a:r>
            <a:r>
              <a:rPr lang="en-US" dirty="0">
                <a:solidFill>
                  <a:schemeClr val="tx1"/>
                </a:solidFill>
              </a:rPr>
              <a:t> is the most commonly used implementation.</a:t>
            </a:r>
          </a:p>
          <a:p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dirty="0" err="1">
                <a:solidFill>
                  <a:schemeClr val="tx1"/>
                </a:solidFill>
              </a:rPr>
              <a:t>Deque</a:t>
            </a:r>
            <a:r>
              <a:rPr lang="en-US" dirty="0">
                <a:solidFill>
                  <a:schemeClr val="tx1"/>
                </a:solidFill>
              </a:rPr>
              <a:t> interface, </a:t>
            </a:r>
            <a:r>
              <a:rPr lang="en-US" dirty="0" err="1">
                <a:solidFill>
                  <a:schemeClr val="tx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 is the most commonly used implementation.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007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160244"/>
              </p:ext>
            </p:extLst>
          </p:nvPr>
        </p:nvGraphicFramePr>
        <p:xfrm>
          <a:off x="34638" y="29497"/>
          <a:ext cx="9001857" cy="67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02"/>
                <a:gridCol w="1337498"/>
                <a:gridCol w="1940055"/>
                <a:gridCol w="776022"/>
                <a:gridCol w="1008829"/>
                <a:gridCol w="1784851"/>
              </a:tblGrid>
              <a:tr h="8590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Interface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Dupes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ru-RU" sz="1400" dirty="0"/>
                    </a:p>
                  </a:txBody>
                  <a:tcPr/>
                </a:tc>
              </a:tr>
              <a:tr h="68662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ArrayList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 resizable array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LinkedList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Doubly linked list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Vector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Legacy, synchronized</a:t>
                      </a:r>
                      <a:endParaRPr lang="ru-RU" sz="1400" dirty="0"/>
                    </a:p>
                  </a:txBody>
                  <a:tcPr/>
                </a:tc>
              </a:tr>
              <a:tr h="47786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HashMap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Key/value pairs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HashTable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Legacy, synchronized</a:t>
                      </a:r>
                      <a:endParaRPr lang="ru-RU" sz="1400" dirty="0" smtClean="0"/>
                    </a:p>
                  </a:txBody>
                  <a:tcPr/>
                </a:tc>
              </a:tr>
              <a:tr h="68662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LinkedHashMap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Insertion, last access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Linked list, </a:t>
                      </a:r>
                      <a:r>
                        <a:rPr lang="en-US" sz="1400" dirty="0" err="1" smtClean="0"/>
                        <a:t>hashtable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TreeMap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Balanced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Red-black tree map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PriorityQueue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 implementation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HashSet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r>
                        <a:rPr lang="en-US" sz="1400" baseline="0" dirty="0" smtClean="0"/>
                        <a:t> access set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LinkedHashSet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Linked list,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hashSet</a:t>
                      </a:r>
                      <a:endParaRPr lang="ru-RU" sz="1400" dirty="0"/>
                    </a:p>
                  </a:txBody>
                  <a:tcPr/>
                </a:tc>
              </a:tr>
              <a:tr h="49772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TreeSet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Red-black</a:t>
                      </a:r>
                      <a:r>
                        <a:rPr lang="en-US" sz="1400" baseline="0" dirty="0" smtClean="0"/>
                        <a:t> tree set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6" y="1700808"/>
            <a:ext cx="6239349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3962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45172" y="1844824"/>
            <a:ext cx="8403292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https://docs.oracle.com/javase/tutorial/collections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http://habrahabr.ru/post/65617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http://habrahabr.ru/post/127864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http://habrahabr.ru/post/129037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://habrahabr.ru/post/128269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http://habrahabr.ru/post/128017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uk-UA" dirty="0" err="1" smtClean="0"/>
              <a:t>Задание</a:t>
            </a:r>
            <a:r>
              <a:rPr lang="uk-UA" dirty="0" smtClean="0"/>
              <a:t>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Задание №1</a:t>
            </a:r>
          </a:p>
          <a:p>
            <a:pPr marL="0" indent="0">
              <a:buNone/>
            </a:pPr>
            <a:r>
              <a:rPr lang="uk-UA" sz="1400" dirty="0" err="1">
                <a:solidFill>
                  <a:schemeClr val="tx1"/>
                </a:solidFill>
              </a:rPr>
              <a:t>Будем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реализов</a:t>
            </a:r>
            <a:r>
              <a:rPr lang="ru-RU" sz="1400" dirty="0" err="1">
                <a:solidFill>
                  <a:schemeClr val="tx1"/>
                </a:solidFill>
              </a:rPr>
              <a:t>ывать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‘text-analyzer</a:t>
            </a:r>
            <a:r>
              <a:rPr lang="uk-UA" sz="1400" dirty="0">
                <a:solidFill>
                  <a:schemeClr val="tx1"/>
                </a:solidFill>
              </a:rPr>
              <a:t>’. </a:t>
            </a:r>
            <a:r>
              <a:rPr lang="uk-UA" sz="1400" dirty="0" err="1">
                <a:solidFill>
                  <a:schemeClr val="tx1"/>
                </a:solidFill>
              </a:rPr>
              <a:t>Приложение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запрашивает</a:t>
            </a:r>
            <a:r>
              <a:rPr lang="uk-UA" sz="1400" dirty="0">
                <a:solidFill>
                  <a:schemeClr val="tx1"/>
                </a:solidFill>
              </a:rPr>
              <a:t> у </a:t>
            </a:r>
            <a:r>
              <a:rPr lang="uk-UA" sz="1400" dirty="0" err="1">
                <a:solidFill>
                  <a:schemeClr val="tx1"/>
                </a:solidFill>
              </a:rPr>
              <a:t>пользователя</a:t>
            </a:r>
            <a:r>
              <a:rPr lang="uk-UA" sz="1400" dirty="0">
                <a:solidFill>
                  <a:schemeClr val="tx1"/>
                </a:solidFill>
              </a:rPr>
              <a:t> путь к файлу и тип </a:t>
            </a:r>
            <a:r>
              <a:rPr lang="uk-UA" sz="1400" dirty="0" err="1">
                <a:solidFill>
                  <a:schemeClr val="tx1"/>
                </a:solidFill>
              </a:rPr>
              <a:t>операции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которую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будет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выполнять</a:t>
            </a:r>
            <a:r>
              <a:rPr lang="uk-UA" sz="1400" dirty="0">
                <a:solidFill>
                  <a:schemeClr val="tx1"/>
                </a:solidFill>
              </a:rPr>
              <a:t>, </a:t>
            </a:r>
            <a:r>
              <a:rPr lang="uk-UA" sz="1400" dirty="0" err="1">
                <a:solidFill>
                  <a:schemeClr val="tx1"/>
                </a:solidFill>
              </a:rPr>
              <a:t>после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завершения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операции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выведется</a:t>
            </a:r>
            <a:r>
              <a:rPr lang="uk-UA" sz="1400" dirty="0">
                <a:solidFill>
                  <a:schemeClr val="tx1"/>
                </a:solidFill>
              </a:rPr>
              <a:t> результат и </a:t>
            </a:r>
            <a:r>
              <a:rPr lang="uk-UA" sz="1400" dirty="0" err="1">
                <a:solidFill>
                  <a:schemeClr val="tx1"/>
                </a:solidFill>
              </a:rPr>
              <a:t>пользователь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снова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будет</a:t>
            </a:r>
            <a:r>
              <a:rPr lang="uk-UA" sz="1400" dirty="0">
                <a:solidFill>
                  <a:schemeClr val="tx1"/>
                </a:solidFill>
              </a:rPr>
              <a:t> </a:t>
            </a:r>
            <a:r>
              <a:rPr lang="uk-UA" sz="1400" dirty="0" err="1">
                <a:solidFill>
                  <a:schemeClr val="tx1"/>
                </a:solidFill>
              </a:rPr>
              <a:t>опрошен</a:t>
            </a:r>
            <a:r>
              <a:rPr lang="uk-UA" sz="1400" dirty="0">
                <a:solidFill>
                  <a:schemeClr val="tx1"/>
                </a:solidFill>
              </a:rPr>
              <a:t>.</a:t>
            </a:r>
            <a:endParaRPr lang="ru-RU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Операция</a:t>
            </a:r>
            <a:r>
              <a:rPr lang="en-US" sz="1400" b="1" dirty="0">
                <a:solidFill>
                  <a:schemeClr val="tx1"/>
                </a:solidFill>
              </a:rPr>
              <a:t>№1 </a:t>
            </a:r>
            <a:r>
              <a:rPr lang="ru-RU" sz="1400" b="1" dirty="0">
                <a:solidFill>
                  <a:schemeClr val="tx1"/>
                </a:solidFill>
              </a:rPr>
              <a:t>Имя</a:t>
            </a:r>
            <a:r>
              <a:rPr lang="en-US" sz="1400" b="1" dirty="0">
                <a:solidFill>
                  <a:schemeClr val="tx1"/>
                </a:solidFill>
              </a:rPr>
              <a:t> = frequency</a:t>
            </a:r>
            <a:endParaRPr lang="ru-RU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Вывести два наиболее встречаемых слова, слова отсортировать их в алфавитном порядку по убыванию, и вывести сколько раз слово встречается в тексте.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good</a:t>
            </a:r>
            <a:r>
              <a:rPr lang="ru-RU" sz="1400" dirty="0">
                <a:solidFill>
                  <a:schemeClr val="tx1"/>
                </a:solidFill>
              </a:rPr>
              <a:t> -&gt; 23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allow</a:t>
            </a:r>
            <a:r>
              <a:rPr lang="ru-RU" sz="1400" dirty="0">
                <a:solidFill>
                  <a:schemeClr val="tx1"/>
                </a:solidFill>
              </a:rPr>
              <a:t> -&gt; 2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Операция№2 Имя = </a:t>
            </a:r>
            <a:r>
              <a:rPr lang="en-US" sz="1400" b="1" dirty="0">
                <a:solidFill>
                  <a:schemeClr val="tx1"/>
                </a:solidFill>
              </a:rPr>
              <a:t>length</a:t>
            </a:r>
            <a:endParaRPr lang="ru-RU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   </a:t>
            </a:r>
            <a:r>
              <a:rPr lang="ru-RU" sz="1400" dirty="0">
                <a:solidFill>
                  <a:schemeClr val="tx1"/>
                </a:solidFill>
              </a:rPr>
              <a:t>Найти первые три самых длинных слова, отсортировать их по длине по убыванию.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battle -&gt; 6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map -&gt; 3 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 – 1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tx1"/>
                </a:solidFill>
              </a:rPr>
              <a:t>Операция</a:t>
            </a:r>
            <a:r>
              <a:rPr lang="en-US" sz="1400" b="1" dirty="0">
                <a:solidFill>
                  <a:schemeClr val="tx1"/>
                </a:solidFill>
              </a:rPr>
              <a:t>№3 </a:t>
            </a:r>
            <a:r>
              <a:rPr lang="ru-RU" sz="1400" b="1" dirty="0">
                <a:solidFill>
                  <a:schemeClr val="tx1"/>
                </a:solidFill>
              </a:rPr>
              <a:t>Имя</a:t>
            </a:r>
            <a:r>
              <a:rPr lang="en-US" sz="1400" b="1" dirty="0">
                <a:solidFill>
                  <a:schemeClr val="tx1"/>
                </a:solidFill>
              </a:rPr>
              <a:t> = duplicates</a:t>
            </a:r>
            <a:endParaRPr lang="ru-RU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Найти первых три слова у которых есть дубликаты и распечатать их в обратном порядке в верхнем регистре отсортированные по длине по возрастанию  (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  <a:r>
              <a:rPr lang="en-US" sz="1400" dirty="0">
                <a:solidFill>
                  <a:schemeClr val="tx1"/>
                </a:solidFill>
              </a:rPr>
              <a:t>g</a:t>
            </a:r>
            <a:r>
              <a:rPr lang="ru-RU" sz="1400" dirty="0">
                <a:solidFill>
                  <a:schemeClr val="tx1"/>
                </a:solidFill>
              </a:rPr>
              <a:t>. </a:t>
            </a:r>
            <a:r>
              <a:rPr lang="en-US" sz="1400" dirty="0">
                <a:solidFill>
                  <a:schemeClr val="tx1"/>
                </a:solidFill>
              </a:rPr>
              <a:t>map</a:t>
            </a:r>
            <a:r>
              <a:rPr lang="ru-RU" sz="1400" dirty="0">
                <a:solidFill>
                  <a:schemeClr val="tx1"/>
                </a:solidFill>
              </a:rPr>
              <a:t> -&gt; </a:t>
            </a:r>
            <a:r>
              <a:rPr lang="en-US" sz="1400" dirty="0">
                <a:solidFill>
                  <a:schemeClr val="tx1"/>
                </a:solidFill>
              </a:rPr>
              <a:t>pam</a:t>
            </a:r>
            <a:r>
              <a:rPr lang="ru-RU" sz="1400" dirty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PAM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WOLLA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STNEMUGRA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Задание</a:t>
            </a:r>
            <a:r>
              <a:rPr lang="uk-UA" dirty="0" smtClean="0"/>
              <a:t>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Задание №2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Переопределить механизм генерации </a:t>
            </a:r>
            <a:r>
              <a:rPr lang="ru-RU" dirty="0" err="1">
                <a:solidFill>
                  <a:schemeClr val="tx1"/>
                </a:solidFill>
              </a:rPr>
              <a:t>хеш</a:t>
            </a:r>
            <a:r>
              <a:rPr lang="ru-RU" dirty="0">
                <a:solidFill>
                  <a:schemeClr val="tx1"/>
                </a:solidFill>
              </a:rPr>
              <a:t>-кода для строчных ключей (использовать  два разных метода генерации: в качестве </a:t>
            </a:r>
            <a:r>
              <a:rPr lang="ru-RU" dirty="0" err="1">
                <a:solidFill>
                  <a:schemeClr val="tx1"/>
                </a:solidFill>
              </a:rPr>
              <a:t>хеш</a:t>
            </a:r>
            <a:r>
              <a:rPr lang="ru-RU" dirty="0">
                <a:solidFill>
                  <a:schemeClr val="tx1"/>
                </a:solidFill>
              </a:rPr>
              <a:t>-кода использовать длину строки и сумму первых четырех </a:t>
            </a:r>
            <a:r>
              <a:rPr lang="ru-RU" dirty="0" smtClean="0">
                <a:solidFill>
                  <a:schemeClr val="tx1"/>
                </a:solidFill>
              </a:rPr>
              <a:t>символов</a:t>
            </a:r>
            <a:r>
              <a:rPr lang="ru-RU" dirty="0" smtClean="0">
                <a:solidFill>
                  <a:schemeClr val="tx1"/>
                </a:solidFill>
              </a:rPr>
              <a:t>).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обоих случаев заполнить таблицу парами артикул (строка) – значение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err="1" smtClean="0">
                <a:solidFill>
                  <a:schemeClr val="tx1"/>
                </a:solidFill>
              </a:rPr>
              <a:t>обьект</a:t>
            </a:r>
            <a:r>
              <a:rPr lang="ru-RU" dirty="0" smtClean="0">
                <a:solidFill>
                  <a:schemeClr val="tx1"/>
                </a:solidFill>
              </a:rPr>
              <a:t> из второго задания).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Исследовать порядок вывода элементов встроенным итератором для обоих случаев генерации </a:t>
            </a:r>
            <a:r>
              <a:rPr lang="ru-RU" dirty="0" err="1">
                <a:solidFill>
                  <a:schemeClr val="tx1"/>
                </a:solidFill>
              </a:rPr>
              <a:t>хеш</a:t>
            </a:r>
            <a:r>
              <a:rPr lang="ru-RU" dirty="0">
                <a:solidFill>
                  <a:schemeClr val="tx1"/>
                </a:solidFill>
              </a:rPr>
              <a:t>-кода при использовании </a:t>
            </a:r>
            <a:r>
              <a:rPr lang="ru-RU" dirty="0" err="1">
                <a:solidFill>
                  <a:schemeClr val="tx1"/>
                </a:solidFill>
              </a:rPr>
              <a:t>HashMap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LinkedHashMap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0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uk-UA" dirty="0" err="1" smtClean="0"/>
              <a:t>Задание</a:t>
            </a:r>
            <a:r>
              <a:rPr lang="uk-UA" dirty="0" smtClean="0"/>
              <a:t> 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Задание№3</a:t>
            </a: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Выполнить задание из модуля Java.SE.02.Object-oriented </a:t>
            </a:r>
            <a:r>
              <a:rPr lang="ru-RU" dirty="0" err="1">
                <a:solidFill>
                  <a:schemeClr val="tx1"/>
                </a:solidFill>
              </a:rPr>
              <a:t>programming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, сохраняя объекты приложения в одном или нескольких файлах с применением механизма </a:t>
            </a:r>
            <a:r>
              <a:rPr lang="ru-RU" dirty="0" err="1">
                <a:solidFill>
                  <a:schemeClr val="tx1"/>
                </a:solidFill>
              </a:rPr>
              <a:t>сериализации</a:t>
            </a:r>
            <a:r>
              <a:rPr lang="ru-RU" dirty="0">
                <a:solidFill>
                  <a:schemeClr val="tx1"/>
                </a:solidFill>
              </a:rPr>
              <a:t>. Объекты могут содержать поля, помеченные как </a:t>
            </a:r>
            <a:r>
              <a:rPr lang="ru-RU" dirty="0" err="1">
                <a:solidFill>
                  <a:schemeClr val="tx1"/>
                </a:solidFill>
              </a:rPr>
              <a:t>static</a:t>
            </a:r>
            <a:r>
              <a:rPr lang="ru-RU" dirty="0">
                <a:solidFill>
                  <a:schemeClr val="tx1"/>
                </a:solidFill>
              </a:rPr>
              <a:t>, а также </a:t>
            </a:r>
            <a:r>
              <a:rPr lang="ru-RU" dirty="0" err="1">
                <a:solidFill>
                  <a:schemeClr val="tx1"/>
                </a:solidFill>
              </a:rPr>
              <a:t>transient</a:t>
            </a:r>
            <a:r>
              <a:rPr lang="ru-RU" dirty="0">
                <a:solidFill>
                  <a:schemeClr val="tx1"/>
                </a:solidFill>
              </a:rPr>
              <a:t>. Для изменения информации и извлечения информации в файле создать специальный класс-коннектор с необходимыми для выполнения этих задач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3394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int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size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  <a:endParaRPr lang="ru-RU" i="1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Returns the number of elements in this collection</a:t>
            </a:r>
          </a:p>
          <a:p>
            <a:pPr marL="457200" lvl="1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en-US" i="1" dirty="0" err="1" smtClean="0">
                <a:solidFill>
                  <a:schemeClr val="tx1"/>
                </a:solidFill>
              </a:rPr>
              <a:t>boolean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isEmpty</a:t>
            </a:r>
            <a:r>
              <a:rPr lang="en-US" i="1" dirty="0" smtClean="0">
                <a:solidFill>
                  <a:schemeClr val="tx1"/>
                </a:solidFill>
              </a:rPr>
              <a:t>()</a:t>
            </a:r>
            <a:endParaRPr lang="ru-RU" i="1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Returns true if this collection contains no elements</a:t>
            </a:r>
          </a:p>
          <a:p>
            <a:pPr marL="457200" lvl="1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void </a:t>
            </a:r>
            <a:r>
              <a:rPr lang="en-US" b="1" i="1" dirty="0">
                <a:solidFill>
                  <a:schemeClr val="tx1"/>
                </a:solidFill>
              </a:rPr>
              <a:t>clear</a:t>
            </a:r>
            <a:r>
              <a:rPr lang="en-US" i="1" dirty="0">
                <a:solidFill>
                  <a:schemeClr val="tx1"/>
                </a:solidFill>
              </a:rPr>
              <a:t>();</a:t>
            </a:r>
            <a:r>
              <a:rPr lang="ru-RU" i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Remove all of the elements from this collection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boolean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contains(E</a:t>
            </a:r>
            <a:r>
              <a:rPr lang="en-US" i="1" dirty="0">
                <a:solidFill>
                  <a:schemeClr val="tx1"/>
                </a:solidFill>
              </a:rPr>
              <a:t> item)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Returns true if this collection contains the specified element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boolean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containsAll</a:t>
            </a:r>
            <a:r>
              <a:rPr lang="en-US" b="1" i="1" dirty="0">
                <a:solidFill>
                  <a:schemeClr val="tx1"/>
                </a:solidFill>
              </a:rPr>
              <a:t>(Collection</a:t>
            </a:r>
            <a:r>
              <a:rPr lang="en-US" i="1" dirty="0">
                <a:solidFill>
                  <a:schemeClr val="tx1"/>
                </a:solidFill>
              </a:rPr>
              <a:t>&lt;? extends E&gt; c)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Returns true if this collection contains all of the elements in the specified collection </a:t>
            </a:r>
          </a:p>
          <a:p>
            <a:pPr marL="457200" lvl="1" indent="0">
              <a:buNone/>
            </a:pPr>
            <a:endParaRPr lang="ru-RU" sz="2000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Object[] </a:t>
            </a:r>
            <a:r>
              <a:rPr lang="en-US" b="1" i="1" dirty="0" err="1">
                <a:solidFill>
                  <a:schemeClr val="tx1"/>
                </a:solidFill>
              </a:rPr>
              <a:t>toArray</a:t>
            </a:r>
            <a:r>
              <a:rPr lang="en-US" i="1" dirty="0">
                <a:solidFill>
                  <a:schemeClr val="tx1"/>
                </a:solidFill>
              </a:rPr>
              <a:t>()</a:t>
            </a:r>
            <a:endParaRPr lang="ru-RU" i="1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Е</a:t>
            </a:r>
            <a:r>
              <a:rPr lang="en-US" i="1" dirty="0">
                <a:solidFill>
                  <a:schemeClr val="tx1"/>
                </a:solidFill>
              </a:rPr>
              <a:t>[] </a:t>
            </a:r>
            <a:r>
              <a:rPr lang="en-US" b="1" i="1" dirty="0" err="1">
                <a:solidFill>
                  <a:schemeClr val="tx1"/>
                </a:solidFill>
              </a:rPr>
              <a:t>toArray</a:t>
            </a:r>
            <a:r>
              <a:rPr lang="en-US" b="1" i="1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Е </a:t>
            </a:r>
            <a:r>
              <a:rPr lang="en-US" i="1" dirty="0" smtClean="0">
                <a:solidFill>
                  <a:schemeClr val="tx1"/>
                </a:solidFill>
              </a:rPr>
              <a:t>[])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Returns an array containing all of the elements in this collection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052736"/>
          </a:xfrm>
        </p:spPr>
        <p:txBody>
          <a:bodyPr/>
          <a:lstStyle/>
          <a:p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11952" cy="4925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1" dirty="0" err="1">
                <a:solidFill>
                  <a:schemeClr val="tx1"/>
                </a:solidFill>
              </a:rPr>
              <a:t>boolean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add(E</a:t>
            </a:r>
            <a:r>
              <a:rPr lang="en-US" sz="2000" i="1" dirty="0">
                <a:solidFill>
                  <a:schemeClr val="tx1"/>
                </a:solidFill>
              </a:rPr>
              <a:t> item)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Ensures that this collection contains the specified element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 err="1" smtClean="0">
                <a:solidFill>
                  <a:schemeClr val="tx1"/>
                </a:solidFill>
              </a:rPr>
              <a:t>boolean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addAll</a:t>
            </a:r>
            <a:r>
              <a:rPr lang="en-US" sz="2000" b="1" i="1" dirty="0">
                <a:solidFill>
                  <a:schemeClr val="tx1"/>
                </a:solidFill>
              </a:rPr>
              <a:t>(Collection</a:t>
            </a:r>
            <a:r>
              <a:rPr lang="en-US" sz="2000" i="1" dirty="0">
                <a:solidFill>
                  <a:schemeClr val="tx1"/>
                </a:solidFill>
              </a:rPr>
              <a:t>&lt;? extends E&gt; c</a:t>
            </a:r>
            <a:r>
              <a:rPr lang="ru-RU" sz="2000" i="1" dirty="0" smtClean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Adds all of the elements in the specified collection to this collection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 err="1" smtClean="0">
                <a:solidFill>
                  <a:schemeClr val="tx1"/>
                </a:solidFill>
              </a:rPr>
              <a:t>boolean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remove(E</a:t>
            </a:r>
            <a:r>
              <a:rPr lang="en-US" sz="2000" i="1" dirty="0" smtClean="0">
                <a:solidFill>
                  <a:schemeClr val="tx1"/>
                </a:solidFill>
              </a:rPr>
              <a:t> item)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Removes </a:t>
            </a:r>
            <a:r>
              <a:rPr lang="en-US" sz="2000" dirty="0">
                <a:solidFill>
                  <a:schemeClr val="tx1"/>
                </a:solidFill>
              </a:rPr>
              <a:t>a single instance of the specified element from this collection, if it is present 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 err="1">
                <a:solidFill>
                  <a:schemeClr val="tx1"/>
                </a:solidFill>
              </a:rPr>
              <a:t>boolean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removeAll</a:t>
            </a:r>
            <a:r>
              <a:rPr lang="en-US" sz="2000" b="1" i="1" dirty="0">
                <a:solidFill>
                  <a:schemeClr val="tx1"/>
                </a:solidFill>
              </a:rPr>
              <a:t>(Collection</a:t>
            </a:r>
            <a:r>
              <a:rPr lang="en-US" sz="2000" i="1" dirty="0">
                <a:solidFill>
                  <a:schemeClr val="tx1"/>
                </a:solidFill>
              </a:rPr>
              <a:t>&lt;? extends E&gt; c</a:t>
            </a:r>
            <a:r>
              <a:rPr lang="ru-RU" sz="2000" i="1" dirty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Removes </a:t>
            </a:r>
            <a:r>
              <a:rPr lang="en-US" sz="2000" dirty="0">
                <a:solidFill>
                  <a:schemeClr val="tx1"/>
                </a:solidFill>
              </a:rPr>
              <a:t>all of this collection's elements that are also contained in the specified collection</a:t>
            </a:r>
          </a:p>
        </p:txBody>
      </p:sp>
    </p:spTree>
    <p:extLst>
      <p:ext uri="{BB962C8B-B14F-4D97-AF65-F5344CB8AC3E}">
        <p14:creationId xmlns:p14="http://schemas.microsoft.com/office/powerpoint/2010/main" val="187786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1884" y="7647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>
                <a:solidFill>
                  <a:schemeClr val="tx1"/>
                </a:solidFill>
              </a:rPr>
              <a:t>the iteration of container </a:t>
            </a:r>
            <a:r>
              <a:rPr lang="en-US" dirty="0" smtClean="0">
                <a:solidFill>
                  <a:schemeClr val="tx1"/>
                </a:solidFill>
              </a:rPr>
              <a:t>classes.   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66836" y="3429000"/>
            <a:ext cx="8419964" cy="30963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void</a:t>
            </a:r>
            <a:r>
              <a:rPr lang="en-US" sz="1600" b="1" dirty="0">
                <a:solidFill>
                  <a:schemeClr val="tx1"/>
                </a:solidFill>
              </a:rPr>
              <a:t> remove()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</a:rPr>
              <a:t>Removes </a:t>
            </a:r>
            <a:r>
              <a:rPr lang="en-US" sz="1600" dirty="0">
                <a:solidFill>
                  <a:schemeClr val="tx1"/>
                </a:solidFill>
              </a:rPr>
              <a:t>from the underlying collection the last element returned by this iterator (optional operation). This method can be called only once per call to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next()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Throws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  <a:hlinkClick r:id="rId3" tooltip="class in java.lang"/>
              </a:rPr>
              <a:t>UnsupportedOperationException</a:t>
            </a:r>
            <a:r>
              <a:rPr lang="en-US" sz="1600" dirty="0">
                <a:solidFill>
                  <a:schemeClr val="tx1"/>
                </a:solidFill>
              </a:rPr>
              <a:t> - if the remove operation is not supported by this iterator </a:t>
            </a:r>
            <a:r>
              <a:rPr lang="en-US" sz="1600" dirty="0" err="1">
                <a:solidFill>
                  <a:schemeClr val="tx1"/>
                </a:solidFill>
                <a:hlinkClick r:id="rId4" tooltip="class in java.lang"/>
              </a:rPr>
              <a:t>IllegalStateException</a:t>
            </a:r>
            <a:r>
              <a:rPr lang="en-US" sz="1600" dirty="0">
                <a:solidFill>
                  <a:schemeClr val="tx1"/>
                </a:solidFill>
              </a:rPr>
              <a:t> - if the next method has not yet been called, or the remove method has already been called after the last call to the next method 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251520" y="1268760"/>
            <a:ext cx="851763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boolean</a:t>
            </a:r>
            <a:r>
              <a:rPr lang="en-US" sz="1600" dirty="0" smtClean="0">
                <a:solidFill>
                  <a:schemeClr val="tx1"/>
                </a:solidFill>
              </a:rPr>
              <a:t> </a:t>
            </a:r>
            <a:r>
              <a:rPr lang="en-US" sz="1600" b="1" dirty="0" err="1" smtClean="0">
                <a:solidFill>
                  <a:schemeClr val="tx1"/>
                </a:solidFill>
              </a:rPr>
              <a:t>hasNext</a:t>
            </a:r>
            <a:r>
              <a:rPr lang="en-US" sz="1600" dirty="0" smtClean="0">
                <a:solidFill>
                  <a:schemeClr val="tx1"/>
                </a:solidFill>
              </a:rPr>
              <a:t>()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Returns true if the iteration has more elements.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endParaRPr lang="en-US" sz="1600" dirty="0" smtClean="0">
              <a:solidFill>
                <a:schemeClr val="tx1"/>
              </a:solidFill>
              <a:hlinkClick r:id="rId2" tooltip="type parameter in Iterato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642" y="2096852"/>
            <a:ext cx="8963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2" tooltip="type parameter in Iterato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 </a:t>
            </a:r>
            <a:r>
              <a:rPr lang="en-US" sz="1600" b="1" dirty="0">
                <a:latin typeface="+mj-lt"/>
              </a:rPr>
              <a:t>next</a:t>
            </a:r>
            <a:r>
              <a:rPr lang="en-US" sz="1600" dirty="0">
                <a:latin typeface="+mj-lt"/>
              </a:rPr>
              <a:t>() 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Returns </a:t>
            </a:r>
            <a:r>
              <a:rPr lang="en-US" sz="1600" dirty="0">
                <a:latin typeface="+mj-lt"/>
              </a:rPr>
              <a:t>the next element in the iteration.</a:t>
            </a:r>
          </a:p>
          <a:p>
            <a:r>
              <a:rPr lang="en-US" sz="1600" dirty="0" smtClean="0">
                <a:latin typeface="+mj-lt"/>
              </a:rPr>
              <a:t>     Throws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err="1">
                <a:latin typeface="+mj-lt"/>
                <a:hlinkClick r:id="rId5" tooltip="class in java.util"/>
              </a:rPr>
              <a:t>NoSuchElementException</a:t>
            </a:r>
            <a:r>
              <a:rPr lang="en-US" sz="1600" dirty="0">
                <a:latin typeface="+mj-lt"/>
              </a:rPr>
              <a:t> - if the iteration has no more elements </a:t>
            </a:r>
          </a:p>
        </p:txBody>
      </p:sp>
    </p:spTree>
    <p:extLst>
      <p:ext uri="{BB962C8B-B14F-4D97-AF65-F5344CB8AC3E}">
        <p14:creationId xmlns:p14="http://schemas.microsoft.com/office/powerpoint/2010/main" val="156315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List&lt;Integer&gt; numbers = 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&lt;&gt;();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(48);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numbers.add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(56);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numbers.iterator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//true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//12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//48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//56 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();//false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u="sng" dirty="0" err="1" smtClean="0">
                <a:solidFill>
                  <a:schemeClr val="tx1"/>
                </a:solidFill>
              </a:rPr>
              <a:t>java.util.NoSuchElementException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27584" y="2168860"/>
            <a:ext cx="5760640" cy="936104"/>
            <a:chOff x="971600" y="2780928"/>
            <a:chExt cx="5760640" cy="93610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051720" y="3284984"/>
              <a:ext cx="4680520" cy="432048"/>
              <a:chOff x="2051720" y="3284984"/>
              <a:chExt cx="4680520" cy="43204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195736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707904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48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20072" y="3284984"/>
                <a:ext cx="151216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56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051720" y="3284984"/>
                <a:ext cx="144016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Блок-схема: память с посл. доступом 8"/>
            <p:cNvSpPr/>
            <p:nvPr/>
          </p:nvSpPr>
          <p:spPr>
            <a:xfrm>
              <a:off x="971600" y="2780928"/>
              <a:ext cx="1080120" cy="64807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here</a:t>
              </a:r>
              <a:endParaRPr lang="ru-RU" dirty="0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1921147" y="443711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3315" y="4437112"/>
            <a:ext cx="151216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16385" y="443711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72369" y="4437112"/>
            <a:ext cx="1440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979712" y="3522274"/>
            <a:ext cx="4707406" cy="432048"/>
            <a:chOff x="2051720" y="4437112"/>
            <a:chExt cx="4707406" cy="432048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051720" y="4437112"/>
              <a:ext cx="151216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734790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48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246958" y="443711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56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566154" y="4437112"/>
              <a:ext cx="144016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1921147" y="530120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433315" y="530120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972369" y="5301208"/>
            <a:ext cx="151216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516216" y="5301208"/>
            <a:ext cx="14401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6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1399</TotalTime>
  <Words>2497</Words>
  <Application>Microsoft Office PowerPoint</Application>
  <PresentationFormat>On-screen Show (4:3)</PresentationFormat>
  <Paragraphs>716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 Unicode MS</vt:lpstr>
      <vt:lpstr>Arial</vt:lpstr>
      <vt:lpstr>Century Gothic</vt:lpstr>
      <vt:lpstr>Courier New</vt:lpstr>
      <vt:lpstr>Palatino Linotype</vt:lpstr>
      <vt:lpstr>Times New Roman</vt:lpstr>
      <vt:lpstr>Verdana</vt:lpstr>
      <vt:lpstr>Wingdings</vt:lpstr>
      <vt:lpstr>Исполнительная</vt:lpstr>
      <vt:lpstr>Collections</vt:lpstr>
      <vt:lpstr>What is a collection</vt:lpstr>
      <vt:lpstr>What is collection framework</vt:lpstr>
      <vt:lpstr>Benefits of the Java Collections Framework</vt:lpstr>
      <vt:lpstr>Interfaces</vt:lpstr>
      <vt:lpstr>Collection</vt:lpstr>
      <vt:lpstr>Collection</vt:lpstr>
      <vt:lpstr>Iterator</vt:lpstr>
      <vt:lpstr>Iterator</vt:lpstr>
      <vt:lpstr>Iterator</vt:lpstr>
      <vt:lpstr>Iterating over collections</vt:lpstr>
      <vt:lpstr>List</vt:lpstr>
      <vt:lpstr>List</vt:lpstr>
      <vt:lpstr>Linked List</vt:lpstr>
      <vt:lpstr>ArrayList</vt:lpstr>
      <vt:lpstr>ArrayList vs LinkedList</vt:lpstr>
      <vt:lpstr>ArrayList vs Arrays </vt:lpstr>
      <vt:lpstr>ListIterator</vt:lpstr>
      <vt:lpstr>Map</vt:lpstr>
      <vt:lpstr>Map</vt:lpstr>
      <vt:lpstr>HashMap</vt:lpstr>
      <vt:lpstr>HashMap</vt:lpstr>
      <vt:lpstr>HashMap</vt:lpstr>
      <vt:lpstr>HashMap</vt:lpstr>
      <vt:lpstr>HashMap</vt:lpstr>
      <vt:lpstr>HashMap</vt:lpstr>
      <vt:lpstr>HashMap</vt:lpstr>
      <vt:lpstr>equals</vt:lpstr>
      <vt:lpstr>equals</vt:lpstr>
      <vt:lpstr>equals</vt:lpstr>
      <vt:lpstr>equals</vt:lpstr>
      <vt:lpstr>equals</vt:lpstr>
      <vt:lpstr>hashCode</vt:lpstr>
      <vt:lpstr>PowerPoint Presentation</vt:lpstr>
      <vt:lpstr>Immutable objects</vt:lpstr>
      <vt:lpstr>Map Views</vt:lpstr>
      <vt:lpstr>Example</vt:lpstr>
      <vt:lpstr>LinkedHashMap</vt:lpstr>
      <vt:lpstr>LinkedHashMap</vt:lpstr>
      <vt:lpstr>TreeMap</vt:lpstr>
      <vt:lpstr>   Unbalanced Tree</vt:lpstr>
      <vt:lpstr>   Balanced Tree</vt:lpstr>
      <vt:lpstr>Comparable</vt:lpstr>
      <vt:lpstr>TreeMap vs HashMap</vt:lpstr>
      <vt:lpstr>Set</vt:lpstr>
      <vt:lpstr>Set</vt:lpstr>
      <vt:lpstr>HashSet &amp; TreeSet</vt:lpstr>
      <vt:lpstr>Example</vt:lpstr>
      <vt:lpstr>Collection hierarchy</vt:lpstr>
      <vt:lpstr>Collection hierarchy</vt:lpstr>
      <vt:lpstr>Summary</vt:lpstr>
      <vt:lpstr>PowerPoint Presentation</vt:lpstr>
      <vt:lpstr>PowerPoint Presentation</vt:lpstr>
      <vt:lpstr>PowerPoint Presentation</vt:lpstr>
      <vt:lpstr>Задание №1</vt:lpstr>
      <vt:lpstr>Задание №2</vt:lpstr>
      <vt:lpstr>Задание №3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SSD1</dc:creator>
  <cp:lastModifiedBy>Mariia Horilchanik</cp:lastModifiedBy>
  <cp:revision>90</cp:revision>
  <dcterms:created xsi:type="dcterms:W3CDTF">2015-08-30T07:51:52Z</dcterms:created>
  <dcterms:modified xsi:type="dcterms:W3CDTF">2015-10-28T09:53:02Z</dcterms:modified>
</cp:coreProperties>
</file>