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2"/>
  </p:notesMasterIdLst>
  <p:sldIdLst>
    <p:sldId id="284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7" r:id="rId33"/>
    <p:sldId id="316" r:id="rId34"/>
    <p:sldId id="318" r:id="rId35"/>
    <p:sldId id="320" r:id="rId36"/>
    <p:sldId id="319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5000" autoAdjust="0"/>
  </p:normalViewPr>
  <p:slideViewPr>
    <p:cSldViewPr>
      <p:cViewPr varScale="1">
        <p:scale>
          <a:sx n="76" d="100"/>
          <a:sy n="76" d="100"/>
        </p:scale>
        <p:origin x="120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c/book/pipeline/#_footnotedef_3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2471" y="2420888"/>
            <a:ext cx="527259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Pipeline</a:t>
            </a:r>
            <a:endParaRPr lang="en-US" sz="6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44" y="-14004"/>
            <a:ext cx="2886075" cy="666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6136" y="5085184"/>
            <a:ext cx="32383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[ </a:t>
            </a:r>
            <a:r>
              <a:rPr lang="en-US" sz="40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Adam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]</a:t>
            </a:r>
            <a:endParaRPr lang="en-US" sz="4000" b="1" u="sng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40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9739110917</a:t>
            </a:r>
            <a:endParaRPr lang="en-US" sz="40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16632"/>
            <a:ext cx="5410944" cy="365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Pipeline </a:t>
            </a:r>
            <a:r>
              <a:rPr lang="en-US" b="1" dirty="0" smtClean="0"/>
              <a:t>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Pipeline:</a:t>
            </a:r>
          </a:p>
          <a:p>
            <a:r>
              <a:rPr lang="en-US" sz="1900" dirty="0"/>
              <a:t>This is a user defined block which contains all the processes such as build, test, deploy, etc. </a:t>
            </a:r>
            <a:endParaRPr lang="en-US" sz="1900" dirty="0" smtClean="0"/>
          </a:p>
          <a:p>
            <a:r>
              <a:rPr lang="en-US" sz="1900" dirty="0" smtClean="0"/>
              <a:t>It </a:t>
            </a:r>
            <a:r>
              <a:rPr lang="en-US" sz="1900" dirty="0"/>
              <a:t>is a collection of all the stages in a </a:t>
            </a:r>
            <a:r>
              <a:rPr lang="en-US" sz="1900" dirty="0" err="1"/>
              <a:t>Jenkinsfile</a:t>
            </a:r>
            <a:r>
              <a:rPr lang="en-US" sz="1900" dirty="0"/>
              <a:t>. All the stages and steps are defined within this block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It </a:t>
            </a:r>
            <a:r>
              <a:rPr lang="en-US" sz="1900" dirty="0"/>
              <a:t>is the key block for a declarative pipeline syntax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r>
              <a:rPr lang="en-US" sz="1900" dirty="0" smtClean="0"/>
              <a:t>Syntax</a:t>
            </a:r>
            <a:r>
              <a:rPr lang="en-US" sz="1900" b="1" dirty="0" smtClean="0"/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</a:rPr>
              <a:t>p</a:t>
            </a:r>
            <a:r>
              <a:rPr lang="en-US" sz="1900" b="1" dirty="0" smtClean="0">
                <a:solidFill>
                  <a:srgbClr val="00B050"/>
                </a:solidFill>
              </a:rPr>
              <a:t>ipeline {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B050"/>
                </a:solidFill>
              </a:rPr>
              <a:t>           // DSL </a:t>
            </a:r>
            <a:endParaRPr lang="en-US" sz="19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sz="19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Node/Agent: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1900" dirty="0"/>
              <a:t>A node is a machine that executes an entire workflow. It is a key part of the scripted pipeline syntax</a:t>
            </a:r>
            <a:r>
              <a:rPr lang="en-US" sz="1900" dirty="0" smtClean="0"/>
              <a:t>.</a:t>
            </a:r>
          </a:p>
          <a:p>
            <a:r>
              <a:rPr lang="en-US" sz="1900" dirty="0"/>
              <a:t>A </a:t>
            </a:r>
            <a:r>
              <a:rPr lang="en-US" sz="1900" dirty="0" smtClean="0"/>
              <a:t>agent is used on declarative pipeline syntax</a:t>
            </a:r>
          </a:p>
          <a:p>
            <a:pPr marL="0" indent="0">
              <a:buNone/>
            </a:pPr>
            <a:r>
              <a:rPr lang="en-US" sz="1900" dirty="0"/>
              <a:t>Syntax</a:t>
            </a:r>
            <a:r>
              <a:rPr lang="en-US" sz="1900" b="1" dirty="0"/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</a:rPr>
              <a:t>pipeline </a:t>
            </a:r>
            <a:r>
              <a:rPr lang="en-US" sz="1900" b="1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 smtClean="0">
                <a:solidFill>
                  <a:srgbClr val="00B050"/>
                </a:solidFill>
              </a:rPr>
              <a:t>       agent {      </a:t>
            </a:r>
            <a:r>
              <a:rPr lang="en-US" sz="1900" b="1" dirty="0">
                <a:solidFill>
                  <a:srgbClr val="00B050"/>
                </a:solidFill>
              </a:rPr>
              <a:t>// DSL </a:t>
            </a:r>
            <a:r>
              <a:rPr lang="en-US" sz="1900" b="1" dirty="0" smtClean="0">
                <a:solidFill>
                  <a:srgbClr val="00B050"/>
                </a:solidFill>
              </a:rPr>
              <a:t>       }</a:t>
            </a:r>
            <a:endParaRPr lang="en-US" sz="19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sz="1900" dirty="0" smtClean="0"/>
          </a:p>
          <a:p>
            <a:endParaRPr lang="en-US" sz="1900" dirty="0" smtClean="0"/>
          </a:p>
          <a:p>
            <a:endParaRPr lang="en-US" sz="1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7"/>
            <a:ext cx="9144000" cy="6525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Stage:</a:t>
            </a:r>
          </a:p>
          <a:p>
            <a:r>
              <a:rPr lang="en-US" sz="2400" dirty="0"/>
              <a:t>The work is specified in the form of stages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must be at least one stage &amp; can </a:t>
            </a:r>
            <a:r>
              <a:rPr lang="en-US" sz="2400" dirty="0"/>
              <a:t>be more than one stage within this directive.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stage performs a specific </a:t>
            </a:r>
            <a:r>
              <a:rPr lang="en-US" sz="2400" dirty="0" smtClean="0"/>
              <a:t>task</a:t>
            </a:r>
          </a:p>
          <a:p>
            <a:pPr marL="0" indent="0">
              <a:buNone/>
            </a:pPr>
            <a:r>
              <a:rPr lang="en-US" sz="1900" dirty="0" smtClean="0"/>
              <a:t>Syntax</a:t>
            </a:r>
            <a:r>
              <a:rPr lang="en-US" sz="1900" b="1" dirty="0" smtClean="0"/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</a:rPr>
              <a:t>p</a:t>
            </a:r>
            <a:r>
              <a:rPr lang="en-US" sz="1900" b="1" dirty="0" smtClean="0">
                <a:solidFill>
                  <a:srgbClr val="00B050"/>
                </a:solidFill>
              </a:rPr>
              <a:t>ipeline {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B050"/>
                </a:solidFill>
              </a:rPr>
              <a:t>stages </a:t>
            </a:r>
            <a:r>
              <a:rPr lang="en-US" sz="1900" b="1" dirty="0">
                <a:solidFill>
                  <a:srgbClr val="00B050"/>
                </a:solidFill>
              </a:rPr>
              <a:t>{agent {       //DSL       }</a:t>
            </a:r>
            <a:endParaRPr lang="en-US" sz="19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 smtClean="0">
                <a:solidFill>
                  <a:srgbClr val="00B050"/>
                </a:solidFill>
              </a:rPr>
              <a:t>                   stage (‘STAGENAME’)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 smtClean="0">
                <a:solidFill>
                  <a:srgbClr val="00B050"/>
                </a:solidFill>
              </a:rPr>
              <a:t>                              //DSL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 smtClean="0">
                <a:solidFill>
                  <a:srgbClr val="00B050"/>
                </a:solidFill>
              </a:rPr>
              <a:t>                  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 smtClean="0">
                <a:solidFill>
                  <a:srgbClr val="00B050"/>
                </a:solidFill>
              </a:rPr>
              <a:t>          }</a:t>
            </a:r>
            <a:endParaRPr lang="en-US" sz="19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sz="19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 smtClean="0"/>
          </a:p>
          <a:p>
            <a:endParaRPr lang="en-US" sz="1900" dirty="0" smtClean="0"/>
          </a:p>
          <a:p>
            <a:endParaRPr lang="en-US" sz="1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7"/>
            <a:ext cx="9144000" cy="6525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Steps:</a:t>
            </a:r>
          </a:p>
          <a:p>
            <a:r>
              <a:rPr lang="en-US" sz="2400" dirty="0"/>
              <a:t>A step is nothing but a single task that executes a specific process at a defined </a:t>
            </a:r>
            <a:r>
              <a:rPr lang="en-US" sz="2400" dirty="0" smtClean="0"/>
              <a:t>time</a:t>
            </a:r>
          </a:p>
          <a:p>
            <a:r>
              <a:rPr lang="en-US" sz="2400" dirty="0"/>
              <a:t>These steps are carried out in sequence to execute a stage.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must be at least one step within a steps 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Syntax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</a:t>
            </a:r>
            <a:r>
              <a:rPr lang="en-US" sz="2400" b="1" dirty="0" smtClean="0">
                <a:solidFill>
                  <a:srgbClr val="00B050"/>
                </a:solidFill>
              </a:rPr>
              <a:t>ipeline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         agent {       //DSL  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stages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stage (‘STAGENAME’)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      steps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                           //DSL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 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}</a:t>
            </a: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sz="19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 smtClean="0"/>
          </a:p>
          <a:p>
            <a:endParaRPr lang="en-US" sz="1900" dirty="0" smtClean="0"/>
          </a:p>
          <a:p>
            <a:endParaRPr lang="en-US" sz="1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210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Prerequisites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289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use Jenkins Pipeline, you will need:</a:t>
            </a:r>
          </a:p>
          <a:p>
            <a:r>
              <a:rPr lang="en-US" sz="2800" dirty="0"/>
              <a:t>Jenkins 2.x or later (older versions back to 1.642.3 may work but are not recommended)</a:t>
            </a:r>
          </a:p>
          <a:p>
            <a:r>
              <a:rPr lang="en-US" sz="2800" dirty="0"/>
              <a:t>Pipeline plugin, </a:t>
            </a:r>
            <a:r>
              <a:rPr lang="en-US" sz="2800" dirty="0" smtClean="0"/>
              <a:t>which </a:t>
            </a:r>
            <a:r>
              <a:rPr lang="en-US" sz="2800" dirty="0"/>
              <a:t>is installed as part of the "suggested plugins</a:t>
            </a:r>
            <a:r>
              <a:rPr lang="en-US" sz="2800" dirty="0" smtClean="0"/>
              <a:t>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25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11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784976" cy="5649495"/>
          </a:xfrm>
        </p:spPr>
        <p:txBody>
          <a:bodyPr>
            <a:normAutofit/>
          </a:bodyPr>
          <a:lstStyle/>
          <a:p>
            <a:r>
              <a:rPr lang="en-US" sz="2000" dirty="0"/>
              <a:t>The agent section specifies where the entire Pipeline, or a specific stage, will execute in the Jenkins environment depending on where the agent section is placed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section </a:t>
            </a:r>
            <a:r>
              <a:rPr lang="en-US" sz="2000" dirty="0" smtClean="0"/>
              <a:t>can </a:t>
            </a:r>
            <a:r>
              <a:rPr lang="en-US" sz="2000" dirty="0"/>
              <a:t>be defined at the top-level inside the pipeline </a:t>
            </a:r>
            <a:r>
              <a:rPr lang="en-US" sz="2000" dirty="0" smtClean="0"/>
              <a:t>block or at stage-level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Parameters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b="1" dirty="0" smtClean="0">
                <a:solidFill>
                  <a:srgbClr val="C00000"/>
                </a:solidFill>
              </a:rPr>
              <a:t>ny</a:t>
            </a:r>
            <a:r>
              <a:rPr lang="en-US" sz="2000" b="1" dirty="0"/>
              <a:t>:</a:t>
            </a:r>
            <a:r>
              <a:rPr lang="en-US" sz="2000" dirty="0"/>
              <a:t> Execute the Pipeline, or stage, on any available </a:t>
            </a:r>
            <a:r>
              <a:rPr lang="en-US" sz="2000" dirty="0" smtClean="0"/>
              <a:t>agent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C00000"/>
                </a:solidFill>
              </a:rPr>
              <a:t>None</a:t>
            </a:r>
            <a:r>
              <a:rPr lang="en-US" sz="2000" b="1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When applied at the top-level of the pipeline block no global agent will be allocated for the entire Pipeline run and each stage section will need to contain its own agent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</a:rPr>
              <a:t>Label</a:t>
            </a:r>
            <a:r>
              <a:rPr lang="en-US" sz="2000" dirty="0"/>
              <a:t>: Execute the Pipeline, or stage, on an agent available in the Jenkins environment with the provided label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</a:rPr>
              <a:t>Node</a:t>
            </a:r>
            <a:r>
              <a:rPr lang="en-US" sz="2000" dirty="0"/>
              <a:t>: behaves the same as agent { label '</a:t>
            </a:r>
            <a:r>
              <a:rPr lang="en-US" sz="2000" dirty="0" err="1"/>
              <a:t>labelName</a:t>
            </a:r>
            <a:r>
              <a:rPr lang="en-US" sz="2000" dirty="0"/>
              <a:t>' }, but node allows for additional options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28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1"/>
          </a:xfrm>
        </p:spPr>
        <p:txBody>
          <a:bodyPr>
            <a:noAutofit/>
          </a:bodyPr>
          <a:lstStyle/>
          <a:p>
            <a:r>
              <a:rPr lang="en-US" sz="2400" b="1" dirty="0"/>
              <a:t>Run  </a:t>
            </a:r>
            <a:r>
              <a:rPr lang="en-US" sz="2400" b="1" dirty="0" smtClean="0"/>
              <a:t>pipeline stage </a:t>
            </a:r>
            <a:r>
              <a:rPr lang="en-US" sz="2400" b="1" dirty="0"/>
              <a:t>on </a:t>
            </a:r>
            <a:r>
              <a:rPr lang="en-US" sz="2400" b="1" dirty="0" smtClean="0"/>
              <a:t>group of machines using label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pipeline </a:t>
            </a:r>
            <a:r>
              <a:rPr lang="en-US" sz="2400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      echo 'First Stage'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</a:t>
            </a:r>
            <a:r>
              <a:rPr lang="en-US" sz="2400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}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9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Run </a:t>
            </a:r>
            <a:r>
              <a:rPr lang="en-US" sz="2200" b="1" dirty="0"/>
              <a:t>2 stages on group of </a:t>
            </a:r>
            <a:r>
              <a:rPr lang="en-US" sz="2200" b="1" dirty="0" smtClean="0"/>
              <a:t>machines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        echo 'First Stage'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stage('Stage2')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        echo 'Second Stage'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}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9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Run Stage </a:t>
            </a:r>
            <a:r>
              <a:rPr lang="en-US" sz="2000" b="1" dirty="0"/>
              <a:t>level agent </a:t>
            </a:r>
            <a:r>
              <a:rPr lang="en-US" sz="2000" b="1" dirty="0" smtClean="0"/>
              <a:t>section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pipeline </a:t>
            </a:r>
            <a:r>
              <a:rPr lang="en-US" sz="2000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agent none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agent { label 'test'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    echo 'First Stage'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stage('Stage2')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agent any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    echo 'Second Stage'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}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5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9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Custom </a:t>
            </a:r>
            <a:r>
              <a:rPr lang="en-US" sz="1600" b="1" dirty="0"/>
              <a:t>Workspace for agent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agent none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agent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    node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        label 'test'              </a:t>
            </a:r>
            <a:r>
              <a:rPr lang="en-US" sz="1600" b="1" dirty="0" smtClean="0">
                <a:solidFill>
                  <a:srgbClr val="00B050"/>
                </a:solidFill>
              </a:rPr>
              <a:t>// </a:t>
            </a:r>
            <a:r>
              <a:rPr lang="en-US" sz="1600" b="1" dirty="0">
                <a:solidFill>
                  <a:srgbClr val="00B050"/>
                </a:solidFill>
              </a:rPr>
              <a:t>comment : use \\ for windows </a:t>
            </a:r>
            <a:r>
              <a:rPr lang="en-US" sz="1600" b="1" dirty="0" err="1">
                <a:solidFill>
                  <a:srgbClr val="00B050"/>
                </a:solidFill>
              </a:rPr>
              <a:t>dir</a:t>
            </a:r>
            <a:r>
              <a:rPr lang="en-US" sz="1600" b="1" dirty="0">
                <a:solidFill>
                  <a:srgbClr val="00B050"/>
                </a:solidFill>
              </a:rPr>
              <a:t> separator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                    </a:t>
            </a:r>
            <a:r>
              <a:rPr lang="en-US" sz="1600" b="1" dirty="0" err="1" smtClean="0">
                <a:solidFill>
                  <a:srgbClr val="00B050"/>
                </a:solidFill>
              </a:rPr>
              <a:t>customWorkspace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'D:\\CLASSROOM\\JENKINS\\</a:t>
            </a:r>
            <a:r>
              <a:rPr lang="en-US" sz="1600" b="1" dirty="0" smtClean="0">
                <a:solidFill>
                  <a:srgbClr val="00B050"/>
                </a:solidFill>
              </a:rPr>
              <a:t>workspace2'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            }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    echo 'First Stage'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stage('Stage2')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agent any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    echo 'Second Stage'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}</a:t>
            </a:r>
            <a:endParaRPr lang="en-US" sz="1600" dirty="0" smtClean="0"/>
          </a:p>
          <a:p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1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9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An environment directive used in the top-level pipeline block will apply to all steps within the </a:t>
            </a:r>
            <a:r>
              <a:rPr lang="en-US" sz="1800" b="1" dirty="0" smtClean="0"/>
              <a:t>Pipeline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pipeline </a:t>
            </a:r>
            <a:r>
              <a:rPr lang="en-US" sz="1800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environment </a:t>
            </a:r>
            <a:r>
              <a:rPr lang="en-US" sz="1800" b="1" dirty="0">
                <a:solidFill>
                  <a:srgbClr val="00B05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MYNAME = 'Adam'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bat "echo 'Your name: %MYNAME%'"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stage('Stage2')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</a:t>
            </a:r>
            <a:r>
              <a:rPr lang="en-US" sz="1800" b="1" dirty="0" err="1">
                <a:solidFill>
                  <a:srgbClr val="00B050"/>
                </a:solidFill>
              </a:rPr>
              <a:t>env.MYNAME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350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Directives: environment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9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2664296" cy="504056"/>
          </a:xfrm>
        </p:spPr>
        <p:txBody>
          <a:bodyPr/>
          <a:lstStyle/>
          <a:p>
            <a:r>
              <a:rPr lang="en-US" b="1" dirty="0" smtClean="0"/>
              <a:t>Continuous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0"/>
            <a:ext cx="818002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6632"/>
            <a:ext cx="1710632" cy="7542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1124744"/>
            <a:ext cx="2664296" cy="50405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Integration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r>
              <a:rPr lang="en-US" sz="1800" b="1" dirty="0"/>
              <a:t>An environment directive defined within a stage will only apply the given environment variables to steps within the </a:t>
            </a:r>
            <a:r>
              <a:rPr lang="en-US" sz="1800" b="1" dirty="0" smtClean="0"/>
              <a:t>stage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environment </a:t>
            </a:r>
            <a:r>
              <a:rPr lang="en-US" sz="1800" b="1" dirty="0">
                <a:solidFill>
                  <a:srgbClr val="00B05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VARVAL = 'global'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    environment </a:t>
            </a:r>
            <a:r>
              <a:rPr lang="en-US" sz="1800" b="1" dirty="0">
                <a:solidFill>
                  <a:srgbClr val="00B05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VARVAL = 'local'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bat "echo 'Your name: %VARVAL%'"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stage('Stage2')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</a:t>
            </a:r>
            <a:r>
              <a:rPr lang="en-US" sz="1800" b="1" dirty="0" err="1">
                <a:solidFill>
                  <a:srgbClr val="00B050"/>
                </a:solidFill>
              </a:rPr>
              <a:t>env.VARVAL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6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252520" cy="6381329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Provides </a:t>
            </a:r>
            <a:r>
              <a:rPr lang="en-US" sz="1800" b="1" dirty="0"/>
              <a:t>a list of parameters which a user should provide when triggering the Pipeline. The values for these user-specified parameters are made available to Pipeline steps via the </a:t>
            </a:r>
            <a:r>
              <a:rPr lang="en-US" sz="1800" b="1" dirty="0" smtClean="0"/>
              <a:t>‘</a:t>
            </a:r>
            <a:r>
              <a:rPr lang="en-US" sz="1800" b="1" dirty="0" err="1" smtClean="0"/>
              <a:t>params</a:t>
            </a:r>
            <a:r>
              <a:rPr lang="en-US" sz="1800" b="1" dirty="0" smtClean="0"/>
              <a:t>’ object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000" b="1" u="sng" dirty="0"/>
              <a:t>Available </a:t>
            </a:r>
            <a:r>
              <a:rPr lang="en-US" sz="2000" b="1" u="sng" dirty="0" smtClean="0"/>
              <a:t>Parameters</a:t>
            </a:r>
            <a:endParaRPr lang="en-US" sz="2000" b="1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C00000"/>
                </a:solidFill>
              </a:rPr>
              <a:t>String</a:t>
            </a:r>
            <a:r>
              <a:rPr lang="en-US" sz="1800" b="1" dirty="0" smtClean="0"/>
              <a:t>:  </a:t>
            </a:r>
            <a:r>
              <a:rPr lang="en-US" sz="1800" b="1" dirty="0"/>
              <a:t>A parameter of a string </a:t>
            </a:r>
            <a:r>
              <a:rPr lang="en-US" sz="1800" b="1" dirty="0" smtClean="0"/>
              <a:t>type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parameters </a:t>
            </a:r>
            <a:r>
              <a:rPr lang="en-US" sz="1800" b="1" dirty="0">
                <a:solidFill>
                  <a:srgbClr val="00B050"/>
                </a:solidFill>
              </a:rPr>
              <a:t>{ </a:t>
            </a:r>
            <a:r>
              <a:rPr lang="en-US" sz="1800" b="1" dirty="0" smtClean="0">
                <a:solidFill>
                  <a:srgbClr val="00B050"/>
                </a:solidFill>
              </a:rPr>
              <a:t>string(name</a:t>
            </a:r>
            <a:r>
              <a:rPr lang="en-US" sz="1800" b="1" dirty="0">
                <a:solidFill>
                  <a:srgbClr val="00B050"/>
                </a:solidFill>
              </a:rPr>
              <a:t>: 'PERSON',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'</a:t>
            </a:r>
            <a:r>
              <a:rPr lang="en-US" sz="1800" b="1" dirty="0" err="1">
                <a:solidFill>
                  <a:srgbClr val="00B050"/>
                </a:solidFill>
              </a:rPr>
              <a:t>Mr</a:t>
            </a:r>
            <a:r>
              <a:rPr lang="en-US" sz="1800" b="1" dirty="0">
                <a:solidFill>
                  <a:srgbClr val="00B050"/>
                </a:solidFill>
              </a:rPr>
              <a:t> Adam', description: 'Who are you</a:t>
            </a:r>
            <a:r>
              <a:rPr lang="en-US" sz="1800" b="1" dirty="0" smtClean="0">
                <a:solidFill>
                  <a:srgbClr val="00B050"/>
                </a:solidFill>
              </a:rPr>
              <a:t>?') 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C00000"/>
                </a:solidFill>
              </a:rPr>
              <a:t>Text</a:t>
            </a:r>
            <a:r>
              <a:rPr lang="en-US" sz="1800" b="1" dirty="0" smtClean="0"/>
              <a:t>: A </a:t>
            </a:r>
            <a:r>
              <a:rPr lang="en-US" sz="1800" b="1" dirty="0"/>
              <a:t>text parameter, which can contain multiple </a:t>
            </a:r>
            <a:r>
              <a:rPr lang="en-US" sz="1800" b="1" dirty="0" smtClean="0"/>
              <a:t>lines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parameters {text(name: 'BIOGRAPHY',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</a:t>
            </a:r>
            <a:r>
              <a:rPr lang="en-US" sz="1800" b="1" dirty="0" smtClean="0">
                <a:solidFill>
                  <a:srgbClr val="00B050"/>
                </a:solidFill>
              </a:rPr>
              <a:t>“'', </a:t>
            </a:r>
            <a:r>
              <a:rPr lang="en-US" sz="1800" b="1" dirty="0">
                <a:solidFill>
                  <a:srgbClr val="00B050"/>
                </a:solidFill>
              </a:rPr>
              <a:t>description: 'Enter </a:t>
            </a:r>
            <a:r>
              <a:rPr lang="en-US" sz="1800" b="1" dirty="0" smtClean="0">
                <a:solidFill>
                  <a:srgbClr val="00B050"/>
                </a:solidFill>
              </a:rPr>
              <a:t>info’) }</a:t>
            </a:r>
            <a:endParaRPr lang="en-US" sz="1800" b="1" dirty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err="1">
                <a:solidFill>
                  <a:srgbClr val="C00000"/>
                </a:solidFill>
              </a:rPr>
              <a:t>booleanParam</a:t>
            </a:r>
            <a:r>
              <a:rPr lang="en-US" sz="1800" b="1" dirty="0" smtClean="0"/>
              <a:t>: A </a:t>
            </a:r>
            <a:r>
              <a:rPr lang="en-US" sz="1800" b="1" dirty="0" err="1"/>
              <a:t>boolean</a:t>
            </a:r>
            <a:r>
              <a:rPr lang="en-US" sz="1800" b="1" dirty="0"/>
              <a:t> </a:t>
            </a:r>
            <a:r>
              <a:rPr lang="en-US" sz="1800" b="1" dirty="0" smtClean="0"/>
              <a:t>parameter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parameters {</a:t>
            </a:r>
            <a:r>
              <a:rPr lang="en-US" sz="1800" b="1" dirty="0" err="1">
                <a:solidFill>
                  <a:srgbClr val="00B050"/>
                </a:solidFill>
              </a:rPr>
              <a:t>booleanParam</a:t>
            </a:r>
            <a:r>
              <a:rPr lang="en-US" sz="1800" b="1" dirty="0">
                <a:solidFill>
                  <a:srgbClr val="00B050"/>
                </a:solidFill>
              </a:rPr>
              <a:t>(name: 'TOGGLE',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true, description: 'Toggle this value')}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C00000"/>
                </a:solidFill>
              </a:rPr>
              <a:t>Choice</a:t>
            </a:r>
            <a:r>
              <a:rPr lang="en-US" sz="1800" b="1" dirty="0" smtClean="0"/>
              <a:t>:  </a:t>
            </a:r>
            <a:r>
              <a:rPr lang="en-US" sz="1800" b="1" dirty="0"/>
              <a:t>A choice </a:t>
            </a:r>
            <a:r>
              <a:rPr lang="en-US" sz="1800" b="1" dirty="0" smtClean="0"/>
              <a:t>parameter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parameters {choice(name: 'CHOICE', choices: ['One', 'Two', 'Three'], description: 'Pick something')}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C00000"/>
                </a:solidFill>
              </a:rPr>
              <a:t>File</a:t>
            </a:r>
            <a:r>
              <a:rPr lang="en-US" sz="1800" b="1" dirty="0" smtClean="0"/>
              <a:t>: A </a:t>
            </a:r>
            <a:r>
              <a:rPr lang="en-US" sz="1800" b="1" dirty="0"/>
              <a:t>file parameter, which specifies a file to be submitted by the user when scheduling a </a:t>
            </a:r>
            <a:r>
              <a:rPr lang="en-US" sz="1800" b="1" dirty="0" smtClean="0"/>
              <a:t>build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parameters {file(name: "FILE", description: "Choose a file to upload")}</a:t>
            </a:r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350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Directives: parameters</a:t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parameters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string(name: 'PERSON', </a:t>
            </a:r>
            <a:r>
              <a:rPr lang="en-US" sz="1200" b="1" dirty="0" err="1">
                <a:solidFill>
                  <a:srgbClr val="00B050"/>
                </a:solidFill>
              </a:rPr>
              <a:t>defaultValue</a:t>
            </a:r>
            <a:r>
              <a:rPr lang="en-US" sz="1200" b="1" dirty="0">
                <a:solidFill>
                  <a:srgbClr val="00B050"/>
                </a:solidFill>
              </a:rPr>
              <a:t>: '</a:t>
            </a:r>
            <a:r>
              <a:rPr lang="en-US" sz="1200" b="1" dirty="0" err="1">
                <a:solidFill>
                  <a:srgbClr val="00B050"/>
                </a:solidFill>
              </a:rPr>
              <a:t>Mr</a:t>
            </a:r>
            <a:r>
              <a:rPr lang="en-US" sz="1200" b="1" dirty="0">
                <a:solidFill>
                  <a:srgbClr val="00B050"/>
                </a:solidFill>
              </a:rPr>
              <a:t> Adam', description: 'Who are you?')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text(name: 'BIOGRAPHY', </a:t>
            </a:r>
            <a:r>
              <a:rPr lang="en-US" sz="1200" b="1" dirty="0" err="1">
                <a:solidFill>
                  <a:srgbClr val="00B050"/>
                </a:solidFill>
              </a:rPr>
              <a:t>defaultValue</a:t>
            </a:r>
            <a:r>
              <a:rPr lang="en-US" sz="1200" b="1" dirty="0">
                <a:solidFill>
                  <a:srgbClr val="00B050"/>
                </a:solidFill>
              </a:rPr>
              <a:t>: '', description: 'Enter some information about the person')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</a:rPr>
              <a:t>booleanParam</a:t>
            </a:r>
            <a:r>
              <a:rPr lang="en-US" sz="1200" b="1" dirty="0">
                <a:solidFill>
                  <a:srgbClr val="00B050"/>
                </a:solidFill>
              </a:rPr>
              <a:t>(name: 'TOGGLE', </a:t>
            </a:r>
            <a:r>
              <a:rPr lang="en-US" sz="1200" b="1" dirty="0" err="1">
                <a:solidFill>
                  <a:srgbClr val="00B050"/>
                </a:solidFill>
              </a:rPr>
              <a:t>defaultValue</a:t>
            </a:r>
            <a:r>
              <a:rPr lang="en-US" sz="1200" b="1" dirty="0">
                <a:solidFill>
                  <a:srgbClr val="00B050"/>
                </a:solidFill>
              </a:rPr>
              <a:t>: true, description: 'Toggle this value')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choice(name: 'CHOICE', choices: ['One', 'Two', 'Three'], description: 'Pick something')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password(name: 'PASSWORD', </a:t>
            </a:r>
            <a:r>
              <a:rPr lang="en-US" sz="1200" b="1" dirty="0" err="1">
                <a:solidFill>
                  <a:srgbClr val="00B050"/>
                </a:solidFill>
              </a:rPr>
              <a:t>defaultValue</a:t>
            </a:r>
            <a:r>
              <a:rPr lang="en-US" sz="1200" b="1" dirty="0">
                <a:solidFill>
                  <a:srgbClr val="00B050"/>
                </a:solidFill>
              </a:rPr>
              <a:t>: 'SECRET', description: 'Enter a password')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file(name: "FILE", description: "Choose a file to upload")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stage('Example')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        echo "Hello ${</a:t>
            </a:r>
            <a:r>
              <a:rPr lang="en-US" sz="1200" b="1" dirty="0" err="1">
                <a:solidFill>
                  <a:srgbClr val="00B050"/>
                </a:solidFill>
              </a:rPr>
              <a:t>params.PERSON</a:t>
            </a:r>
            <a:r>
              <a:rPr lang="en-US" sz="1200" b="1" dirty="0">
                <a:solidFill>
                  <a:srgbClr val="00B050"/>
                </a:solidFill>
              </a:rPr>
              <a:t>}"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        echo "Biography: ${</a:t>
            </a:r>
            <a:r>
              <a:rPr lang="en-US" sz="1200" b="1" dirty="0" err="1">
                <a:solidFill>
                  <a:srgbClr val="00B050"/>
                </a:solidFill>
              </a:rPr>
              <a:t>params.BIOGRAPHY</a:t>
            </a:r>
            <a:r>
              <a:rPr lang="en-US" sz="1200" b="1" dirty="0">
                <a:solidFill>
                  <a:srgbClr val="00B050"/>
                </a:solidFill>
              </a:rPr>
              <a:t>}"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        echo "Toggle: ${</a:t>
            </a:r>
            <a:r>
              <a:rPr lang="en-US" sz="1200" b="1" dirty="0" err="1">
                <a:solidFill>
                  <a:srgbClr val="00B050"/>
                </a:solidFill>
              </a:rPr>
              <a:t>params.TOGGLE</a:t>
            </a:r>
            <a:r>
              <a:rPr lang="en-US" sz="1200" b="1" dirty="0">
                <a:solidFill>
                  <a:srgbClr val="00B050"/>
                </a:solidFill>
              </a:rPr>
              <a:t>}"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        echo "Choice: ${</a:t>
            </a:r>
            <a:r>
              <a:rPr lang="en-US" sz="1200" b="1" dirty="0" err="1">
                <a:solidFill>
                  <a:srgbClr val="00B050"/>
                </a:solidFill>
              </a:rPr>
              <a:t>params.CHOICE</a:t>
            </a:r>
            <a:r>
              <a:rPr lang="en-US" sz="1200" b="1" dirty="0">
                <a:solidFill>
                  <a:srgbClr val="00B050"/>
                </a:solidFill>
              </a:rPr>
              <a:t>}"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        echo "Password: ${</a:t>
            </a:r>
            <a:r>
              <a:rPr lang="en-US" sz="1200" b="1" dirty="0" err="1">
                <a:solidFill>
                  <a:srgbClr val="00B050"/>
                </a:solidFill>
              </a:rPr>
              <a:t>params.PASSWORD</a:t>
            </a:r>
            <a:r>
              <a:rPr lang="en-US" sz="1200" b="1" dirty="0">
                <a:solidFill>
                  <a:srgbClr val="00B050"/>
                </a:solidFill>
              </a:rPr>
              <a:t>}"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9"/>
          </a:xfrm>
        </p:spPr>
        <p:txBody>
          <a:bodyPr>
            <a:noAutofit/>
          </a:bodyPr>
          <a:lstStyle/>
          <a:p>
            <a:r>
              <a:rPr lang="en-US" sz="1800" dirty="0"/>
              <a:t>The options directive allows configuring Pipeline-specific options from within the Pipeline </a:t>
            </a:r>
            <a:r>
              <a:rPr lang="en-US" sz="1800" dirty="0" smtClean="0"/>
              <a:t>itself</a:t>
            </a:r>
          </a:p>
          <a:p>
            <a:r>
              <a:rPr lang="en-US" sz="1800" dirty="0" smtClean="0"/>
              <a:t>Pipeline </a:t>
            </a:r>
            <a:r>
              <a:rPr lang="en-US" sz="1800" dirty="0"/>
              <a:t>provides a number of these options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C00000"/>
                </a:solidFill>
              </a:rPr>
              <a:t>buildDiscarder</a:t>
            </a:r>
            <a:r>
              <a:rPr lang="en-US" sz="1800" dirty="0"/>
              <a:t> - Persist artifacts and console output for the specific number of recent Pipeline runs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options </a:t>
            </a:r>
            <a:r>
              <a:rPr lang="en-US" sz="1800" b="1" dirty="0">
                <a:solidFill>
                  <a:srgbClr val="00B05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 </a:t>
            </a:r>
            <a:r>
              <a:rPr lang="en-US" sz="1800" b="1" dirty="0" smtClean="0">
                <a:solidFill>
                  <a:srgbClr val="00B050"/>
                </a:solidFill>
              </a:rPr>
              <a:t>   </a:t>
            </a:r>
            <a:r>
              <a:rPr lang="en-US" sz="1800" b="1" dirty="0" err="1" smtClean="0">
                <a:solidFill>
                  <a:srgbClr val="00B050"/>
                </a:solidFill>
              </a:rPr>
              <a:t>buildDiscarder</a:t>
            </a:r>
            <a:r>
              <a:rPr lang="en-US" sz="1800" b="1" dirty="0" smtClean="0">
                <a:solidFill>
                  <a:srgbClr val="00B050"/>
                </a:solidFill>
              </a:rPr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logRotator</a:t>
            </a:r>
            <a:r>
              <a:rPr lang="en-US" sz="1800" b="1" dirty="0" smtClean="0">
                <a:solidFill>
                  <a:srgbClr val="00B050"/>
                </a:solidFill>
              </a:rPr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numToKeepStr</a:t>
            </a:r>
            <a:r>
              <a:rPr lang="en-US" sz="1800" b="1" dirty="0">
                <a:solidFill>
                  <a:srgbClr val="00B050"/>
                </a:solidFill>
              </a:rPr>
              <a:t>: '5'))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</a:rPr>
              <a:t>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'First Stage'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</a:t>
            </a:r>
            <a:r>
              <a:rPr lang="en-US" sz="1800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991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Directives: </a:t>
            </a:r>
            <a:r>
              <a:rPr lang="en-US" b="1" dirty="0" smtClean="0"/>
              <a:t>options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retry</a:t>
            </a:r>
            <a:r>
              <a:rPr lang="en-US" sz="1800" dirty="0" smtClean="0"/>
              <a:t> </a:t>
            </a:r>
            <a:r>
              <a:rPr lang="en-US" sz="1800" dirty="0"/>
              <a:t>- On failure, retry the entire Pipeline the specified number of </a:t>
            </a:r>
            <a:r>
              <a:rPr lang="en-US" sz="1800" dirty="0" smtClean="0"/>
              <a:t>times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options </a:t>
            </a:r>
            <a:r>
              <a:rPr lang="en-US" sz="1800" b="1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          </a:t>
            </a:r>
            <a:r>
              <a:rPr lang="en-US" sz="1800" b="1" dirty="0" smtClean="0">
                <a:solidFill>
                  <a:srgbClr val="00B050"/>
                </a:solidFill>
              </a:rPr>
              <a:t>retry(3</a:t>
            </a:r>
            <a:r>
              <a:rPr lang="en-US" sz="1800" b="1" dirty="0">
                <a:solidFill>
                  <a:srgbClr val="00B05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</a:rPr>
              <a:t>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bat '</a:t>
            </a:r>
            <a:r>
              <a:rPr lang="en-US" sz="1800" b="1" dirty="0" err="1">
                <a:solidFill>
                  <a:srgbClr val="00B050"/>
                </a:solidFill>
              </a:rPr>
              <a:t>waitfor</a:t>
            </a:r>
            <a:r>
              <a:rPr lang="en-US" sz="1800" b="1" dirty="0">
                <a:solidFill>
                  <a:srgbClr val="00B050"/>
                </a:solidFill>
              </a:rPr>
              <a:t> test /t 10'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 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729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timeout</a:t>
            </a:r>
            <a:r>
              <a:rPr lang="en-US" sz="1800" dirty="0" smtClean="0"/>
              <a:t> </a:t>
            </a:r>
            <a:r>
              <a:rPr lang="en-US" sz="1800" dirty="0"/>
              <a:t>- Set a timeout period for the Pipeline run, after which Jenkins should abort the </a:t>
            </a:r>
            <a:r>
              <a:rPr lang="en-US" sz="1800" dirty="0" smtClean="0"/>
              <a:t>Pipeline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options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      </a:t>
            </a:r>
            <a:r>
              <a:rPr lang="en-US" sz="1800" b="1" dirty="0">
                <a:solidFill>
                  <a:srgbClr val="00B050"/>
                </a:solidFill>
              </a:rPr>
              <a:t>timeout(time: 5, unit: 'SECONDS')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bat '</a:t>
            </a:r>
            <a:r>
              <a:rPr lang="en-US" sz="1800" b="1" dirty="0" err="1">
                <a:solidFill>
                  <a:srgbClr val="00B050"/>
                </a:solidFill>
              </a:rPr>
              <a:t>waitfor</a:t>
            </a:r>
            <a:r>
              <a:rPr lang="en-US" sz="1800" b="1" dirty="0">
                <a:solidFill>
                  <a:srgbClr val="00B050"/>
                </a:solidFill>
              </a:rPr>
              <a:t> test /t 25'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44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timestamps</a:t>
            </a:r>
            <a:r>
              <a:rPr lang="en-US" sz="1800" dirty="0" smtClean="0"/>
              <a:t> </a:t>
            </a:r>
            <a:r>
              <a:rPr lang="en-US" sz="1800" dirty="0"/>
              <a:t>- Prepend all console output generated by the Pipeline run with the time at which the line was </a:t>
            </a:r>
            <a:r>
              <a:rPr lang="en-US" sz="1800" dirty="0" smtClean="0"/>
              <a:t>emitted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 options </a:t>
            </a:r>
            <a:r>
              <a:rPr lang="en-US" sz="1800" b="1" dirty="0">
                <a:solidFill>
                  <a:srgbClr val="00B05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    timeout(time: 5, unit: 'SECONDS')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                       timestamps</a:t>
            </a:r>
            <a:r>
              <a:rPr lang="en-US" sz="1800" b="1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  </a:t>
            </a:r>
            <a:r>
              <a:rPr lang="en-US" sz="1800" b="1" dirty="0" smtClean="0">
                <a:solidFill>
                  <a:srgbClr val="00B050"/>
                </a:solidFill>
              </a:rPr>
              <a:t>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bat '</a:t>
            </a:r>
            <a:r>
              <a:rPr lang="en-US" sz="1800" b="1" dirty="0" err="1">
                <a:solidFill>
                  <a:srgbClr val="00B050"/>
                </a:solidFill>
              </a:rPr>
              <a:t>waitfor</a:t>
            </a:r>
            <a:r>
              <a:rPr lang="en-US" sz="1800" b="1" dirty="0">
                <a:solidFill>
                  <a:srgbClr val="00B050"/>
                </a:solidFill>
              </a:rPr>
              <a:t> test /t 25'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256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C00000"/>
                </a:solidFill>
              </a:rPr>
              <a:t>disableConcurrentBuilds</a:t>
            </a:r>
            <a:r>
              <a:rPr lang="en-US" sz="1800" dirty="0" smtClean="0"/>
              <a:t> </a:t>
            </a:r>
            <a:r>
              <a:rPr lang="en-US" sz="1800" dirty="0"/>
              <a:t>- By default, we will be able to trigger multiple builds </a:t>
            </a:r>
            <a:r>
              <a:rPr lang="en-US" sz="1800" dirty="0" err="1"/>
              <a:t>i.e</a:t>
            </a:r>
            <a:r>
              <a:rPr lang="en-US" sz="1800" dirty="0"/>
              <a:t> concurrent executions of the pipeline, we can disallow concurrent executions of the Pipeline. Can be useful for preventing simultaneous accesses to shared resources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options </a:t>
            </a:r>
            <a:r>
              <a:rPr lang="en-US" sz="1800" b="1" dirty="0">
                <a:solidFill>
                  <a:srgbClr val="00B05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    timestamps()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    </a:t>
            </a:r>
            <a:r>
              <a:rPr lang="en-US" sz="1800" b="1" dirty="0" err="1">
                <a:solidFill>
                  <a:srgbClr val="00B050"/>
                </a:solidFill>
              </a:rPr>
              <a:t>disableConcurrentBuilds</a:t>
            </a:r>
            <a:r>
              <a:rPr lang="en-US" sz="1800" b="1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bat '</a:t>
            </a:r>
            <a:r>
              <a:rPr lang="en-US" sz="1800" b="1" dirty="0" err="1">
                <a:solidFill>
                  <a:srgbClr val="00B050"/>
                </a:solidFill>
              </a:rPr>
              <a:t>waitfor</a:t>
            </a:r>
            <a:r>
              <a:rPr lang="en-US" sz="1800" b="1" dirty="0">
                <a:solidFill>
                  <a:srgbClr val="00B050"/>
                </a:solidFill>
              </a:rPr>
              <a:t> test /t 25'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}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304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9"/>
          </a:xfrm>
        </p:spPr>
        <p:txBody>
          <a:bodyPr>
            <a:noAutofit/>
          </a:bodyPr>
          <a:lstStyle/>
          <a:p>
            <a:r>
              <a:rPr lang="en-US" sz="1800" dirty="0"/>
              <a:t>The triggers directive defines the automated ways in which the Pipeline should be re-triggered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triggers currently available are </a:t>
            </a:r>
            <a:r>
              <a:rPr lang="en-US" sz="1800" dirty="0" err="1"/>
              <a:t>cron</a:t>
            </a:r>
            <a:r>
              <a:rPr lang="en-US" sz="1800" dirty="0"/>
              <a:t>, </a:t>
            </a:r>
            <a:r>
              <a:rPr lang="en-US" sz="1800" dirty="0" err="1"/>
              <a:t>pollSCM</a:t>
            </a:r>
            <a:r>
              <a:rPr lang="en-US" sz="1800" dirty="0"/>
              <a:t> and upstream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C00000"/>
                </a:solidFill>
              </a:rPr>
              <a:t>cron</a:t>
            </a:r>
            <a:r>
              <a:rPr lang="en-US" sz="1800" dirty="0" smtClean="0"/>
              <a:t> </a:t>
            </a:r>
            <a:r>
              <a:rPr lang="en-US" sz="1800" dirty="0"/>
              <a:t>- Persist artifacts and console output for the specific number of recent Pipeline runs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triggers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</a:t>
            </a:r>
            <a:r>
              <a:rPr lang="en-US" sz="1800" b="1" dirty="0" err="1">
                <a:solidFill>
                  <a:srgbClr val="00B050"/>
                </a:solidFill>
              </a:rPr>
              <a:t>cron</a:t>
            </a:r>
            <a:r>
              <a:rPr lang="en-US" sz="1800" b="1" dirty="0">
                <a:solidFill>
                  <a:srgbClr val="00B050"/>
                </a:solidFill>
              </a:rPr>
              <a:t>('* * * * *')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'test'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999113"/>
          </a:xfrm>
        </p:spPr>
        <p:txBody>
          <a:bodyPr>
            <a:normAutofit/>
          </a:bodyPr>
          <a:lstStyle/>
          <a:p>
            <a:r>
              <a:rPr lang="en-US" b="1" dirty="0"/>
              <a:t>Directives: </a:t>
            </a:r>
            <a:r>
              <a:rPr lang="en-US" b="1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76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C00000"/>
                </a:solidFill>
              </a:rPr>
              <a:t>pollSCM</a:t>
            </a:r>
            <a:r>
              <a:rPr lang="en-US" sz="1800" dirty="0" smtClean="0"/>
              <a:t> </a:t>
            </a:r>
            <a:r>
              <a:rPr lang="en-US" sz="1800" dirty="0"/>
              <a:t>-  Accepts a </a:t>
            </a:r>
            <a:r>
              <a:rPr lang="en-US" sz="1800" dirty="0" err="1"/>
              <a:t>cron</a:t>
            </a:r>
            <a:r>
              <a:rPr lang="en-US" sz="1800" dirty="0"/>
              <a:t>-style string to define a regular interval at which Jenkins should check for new source changes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If </a:t>
            </a:r>
            <a:r>
              <a:rPr lang="en-US" sz="1800" dirty="0"/>
              <a:t>new changes exist, the Pipeline will be re-triggered.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triggers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</a:t>
            </a:r>
            <a:r>
              <a:rPr lang="en-US" sz="1800" b="1" dirty="0" err="1">
                <a:solidFill>
                  <a:srgbClr val="00B050"/>
                </a:solidFill>
              </a:rPr>
              <a:t>pollSCM</a:t>
            </a:r>
            <a:r>
              <a:rPr lang="en-US" sz="1800" b="1" dirty="0">
                <a:solidFill>
                  <a:srgbClr val="00B050"/>
                </a:solidFill>
              </a:rPr>
              <a:t>('* * * * *')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'test'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24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60020" y="1303020"/>
            <a:ext cx="8778240" cy="574311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411480">
              <a:buFont typeface="Arial" panose="020B0604020202020204" pitchFamily="34" charset="0"/>
              <a:buChar char="•"/>
              <a:defRPr/>
            </a:pPr>
            <a:r>
              <a:rPr lang="en-US" sz="2880" dirty="0"/>
              <a:t>Not every change is a release</a:t>
            </a:r>
          </a:p>
          <a:p>
            <a:pPr marL="822960" lvl="1" indent="-411480">
              <a:buFont typeface="Arial" panose="020B0604020202020204" pitchFamily="34" charset="0"/>
              <a:buChar char="•"/>
              <a:defRPr/>
            </a:pPr>
            <a:r>
              <a:rPr lang="en-US" sz="2880" dirty="0"/>
              <a:t>Build software so that it can be rapidly &amp; safely deployed to production by delivering every change to a production-like environment </a:t>
            </a:r>
          </a:p>
          <a:p>
            <a:pPr marL="822960" lvl="1" indent="-411480">
              <a:buFont typeface="Arial" panose="020B0604020202020204" pitchFamily="34" charset="0"/>
              <a:buChar char="•"/>
              <a:defRPr/>
            </a:pPr>
            <a:r>
              <a:rPr lang="en-US" sz="2880" dirty="0"/>
              <a:t>Ensuring business applications and services function as expected through rigorous automated testing</a:t>
            </a:r>
          </a:p>
          <a:p>
            <a:pPr marL="822960" lvl="1" indent="-411480">
              <a:buFont typeface="Arial" panose="020B0604020202020204" pitchFamily="34" charset="0"/>
              <a:buChar char="•"/>
              <a:defRPr/>
            </a:pPr>
            <a:r>
              <a:rPr lang="en-US" sz="2880" dirty="0"/>
              <a:t>Manual trigger of deployment when business is ready</a:t>
            </a:r>
          </a:p>
          <a:p>
            <a:pPr marL="822960" lvl="1" indent="-411480">
              <a:buFont typeface="Arial" panose="020B0604020202020204" pitchFamily="34" charset="0"/>
              <a:buChar char="•"/>
              <a:defRPr/>
            </a:pPr>
            <a:r>
              <a:rPr lang="en-US" sz="2880" dirty="0"/>
              <a:t>Every change is proven to be deployable at any time</a:t>
            </a:r>
          </a:p>
          <a:p>
            <a:pPr marL="822960" lvl="1" indent="-411480">
              <a:buFont typeface="Arial" panose="020B0604020202020204" pitchFamily="34" charset="0"/>
              <a:buChar char="•"/>
              <a:defRPr/>
            </a:pPr>
            <a:endParaRPr lang="en-US" sz="2880" dirty="0"/>
          </a:p>
          <a:p>
            <a:pPr marL="411480" lvl="1">
              <a:defRPr/>
            </a:pPr>
            <a:r>
              <a:rPr lang="en-US" sz="2520" b="1" dirty="0"/>
              <a:t>    Continuous Delivery = </a:t>
            </a:r>
            <a:r>
              <a:rPr lang="en-US" sz="2520" b="1" dirty="0">
                <a:solidFill>
                  <a:schemeClr val="tx2"/>
                </a:solidFill>
              </a:rPr>
              <a:t>Continuous Integration </a:t>
            </a:r>
            <a:r>
              <a:rPr lang="en-US" sz="2520" b="1" dirty="0"/>
              <a:t>+</a:t>
            </a:r>
          </a:p>
          <a:p>
            <a:pPr marL="411480" lvl="1">
              <a:defRPr/>
            </a:pPr>
            <a:r>
              <a:rPr lang="en-US" sz="2520" b="1" dirty="0"/>
              <a:t>                                                     </a:t>
            </a:r>
            <a:r>
              <a:rPr lang="en-US" sz="2520" b="1" dirty="0">
                <a:solidFill>
                  <a:schemeClr val="accent3">
                    <a:lumMod val="50000"/>
                  </a:schemeClr>
                </a:solidFill>
              </a:rPr>
              <a:t>fully automated test suite</a:t>
            </a:r>
          </a:p>
          <a:p>
            <a:pPr marL="411480" lvl="1">
              <a:defRPr/>
            </a:pPr>
            <a:endParaRPr lang="en-US" sz="2880" dirty="0"/>
          </a:p>
        </p:txBody>
      </p:sp>
      <p:pic>
        <p:nvPicPr>
          <p:cNvPr id="4608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15" y="-137160"/>
            <a:ext cx="4337685" cy="178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0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upstream</a:t>
            </a:r>
            <a:r>
              <a:rPr lang="en-US" sz="1800" dirty="0" smtClean="0"/>
              <a:t> </a:t>
            </a:r>
            <a:r>
              <a:rPr lang="en-US" sz="1800" dirty="0"/>
              <a:t>-  Accepts a comma separated string of jobs and a threshold.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When </a:t>
            </a:r>
            <a:r>
              <a:rPr lang="en-US" sz="1800" dirty="0"/>
              <a:t>any job in the string finishes with the minimum threshold, the Pipeline will be re-triggered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triggers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upstream(</a:t>
            </a:r>
            <a:r>
              <a:rPr lang="en-US" sz="1800" b="1" dirty="0" err="1">
                <a:solidFill>
                  <a:srgbClr val="00B050"/>
                </a:solidFill>
              </a:rPr>
              <a:t>upstreamProjects</a:t>
            </a:r>
            <a:r>
              <a:rPr lang="en-US" sz="1800" b="1" dirty="0">
                <a:solidFill>
                  <a:srgbClr val="00B050"/>
                </a:solidFill>
              </a:rPr>
              <a:t>: 'job1', threshold: </a:t>
            </a:r>
            <a:r>
              <a:rPr lang="en-US" sz="1800" b="1" dirty="0" err="1">
                <a:solidFill>
                  <a:srgbClr val="00B050"/>
                </a:solidFill>
              </a:rPr>
              <a:t>hudson.model.Result.SUCCESS</a:t>
            </a:r>
            <a:r>
              <a:rPr lang="en-US" sz="1800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'test'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9387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9"/>
          </a:xfrm>
        </p:spPr>
        <p:txBody>
          <a:bodyPr>
            <a:noAutofit/>
          </a:bodyPr>
          <a:lstStyle/>
          <a:p>
            <a:r>
              <a:rPr lang="en-US" sz="1800" dirty="0"/>
              <a:t>Basically, steps tell Jenkins what to do and serve as the basic building block</a:t>
            </a:r>
          </a:p>
          <a:p>
            <a:r>
              <a:rPr lang="en-US" sz="1800" dirty="0"/>
              <a:t> The steps section defines a series of one or more steps to be executed in a given stage </a:t>
            </a:r>
            <a:r>
              <a:rPr lang="en-US" sz="1800" dirty="0" smtClean="0"/>
              <a:t>directive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C00000"/>
                </a:solidFill>
              </a:rPr>
              <a:t>git</a:t>
            </a:r>
            <a:r>
              <a:rPr lang="en-US" sz="1800" dirty="0" smtClean="0"/>
              <a:t> </a:t>
            </a:r>
            <a:r>
              <a:rPr lang="en-US" sz="1800" dirty="0"/>
              <a:t>- It performs a clone from the specified repository, shorthand for the generic SCM </a:t>
            </a:r>
            <a:r>
              <a:rPr lang="en-US" sz="1800" dirty="0" smtClean="0"/>
              <a:t>step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stage('Clone Repo')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'Going to Checkout from </a:t>
            </a:r>
            <a:r>
              <a:rPr lang="en-US" sz="1800" b="1" dirty="0" err="1">
                <a:solidFill>
                  <a:srgbClr val="00B050"/>
                </a:solidFill>
              </a:rPr>
              <a:t>Git</a:t>
            </a:r>
            <a:r>
              <a:rPr lang="en-US" sz="1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</a:t>
            </a:r>
            <a:r>
              <a:rPr lang="en-US" sz="1800" b="1" dirty="0" err="1">
                <a:solidFill>
                  <a:srgbClr val="00B050"/>
                </a:solidFill>
              </a:rPr>
              <a:t>git</a:t>
            </a:r>
            <a:r>
              <a:rPr lang="en-US" sz="1800" b="1" dirty="0">
                <a:solidFill>
                  <a:srgbClr val="00B050"/>
                </a:solidFill>
              </a:rPr>
              <a:t> branch: </a:t>
            </a:r>
            <a:r>
              <a:rPr lang="en-US" sz="1800" b="1" dirty="0" smtClean="0">
                <a:solidFill>
                  <a:srgbClr val="00B050"/>
                </a:solidFill>
              </a:rPr>
              <a:t>‘master', </a:t>
            </a:r>
            <a:r>
              <a:rPr lang="en-US" sz="1800" b="1" dirty="0">
                <a:solidFill>
                  <a:srgbClr val="00B050"/>
                </a:solidFill>
              </a:rPr>
              <a:t>url: 'https://github.com/</a:t>
            </a:r>
            <a:r>
              <a:rPr lang="en-US" sz="1800" b="1" dirty="0" err="1">
                <a:solidFill>
                  <a:srgbClr val="00B050"/>
                </a:solidFill>
              </a:rPr>
              <a:t>scmlearningcentre</a:t>
            </a:r>
            <a:r>
              <a:rPr lang="en-US" sz="1800" b="1" dirty="0">
                <a:solidFill>
                  <a:srgbClr val="00B050"/>
                </a:solidFill>
              </a:rPr>
              <a:t>/</a:t>
            </a:r>
            <a:r>
              <a:rPr lang="en-US" sz="1800" b="1" dirty="0" err="1">
                <a:solidFill>
                  <a:srgbClr val="00B050"/>
                </a:solidFill>
              </a:rPr>
              <a:t>maven.git</a:t>
            </a:r>
            <a:r>
              <a:rPr lang="en-US" sz="1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            echo </a:t>
            </a:r>
            <a:r>
              <a:rPr lang="en-US" sz="1800" b="1" dirty="0">
                <a:solidFill>
                  <a:srgbClr val="00B050"/>
                </a:solidFill>
              </a:rPr>
              <a:t>'Completed Checkout from </a:t>
            </a:r>
            <a:r>
              <a:rPr lang="en-US" sz="1800" b="1" dirty="0" err="1">
                <a:solidFill>
                  <a:srgbClr val="00B050"/>
                </a:solidFill>
              </a:rPr>
              <a:t>Git</a:t>
            </a:r>
            <a:r>
              <a:rPr lang="en-US" sz="1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999113"/>
          </a:xfrm>
        </p:spPr>
        <p:txBody>
          <a:bodyPr>
            <a:normAutofit/>
          </a:bodyPr>
          <a:lstStyle/>
          <a:p>
            <a:r>
              <a:rPr lang="en-US" b="1" dirty="0"/>
              <a:t>Directives: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5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C00000"/>
                </a:solidFill>
              </a:rPr>
              <a:t>build</a:t>
            </a:r>
            <a:r>
              <a:rPr lang="en-US" sz="1800" dirty="0" smtClean="0"/>
              <a:t> </a:t>
            </a:r>
            <a:r>
              <a:rPr lang="en-US" sz="1800" dirty="0"/>
              <a:t>-  Triggers a new build for a given </a:t>
            </a:r>
            <a:r>
              <a:rPr lang="en-US" sz="1800" b="1" dirty="0" smtClean="0"/>
              <a:t>downstream</a:t>
            </a:r>
            <a:r>
              <a:rPr lang="en-US" sz="1800" dirty="0" smtClean="0"/>
              <a:t> job</a:t>
            </a:r>
            <a:r>
              <a:rPr lang="en-US" sz="1800" dirty="0"/>
              <a:t> </a:t>
            </a:r>
            <a:r>
              <a:rPr lang="en-US" sz="1800" dirty="0" smtClean="0"/>
              <a:t>&amp; </a:t>
            </a:r>
            <a:r>
              <a:rPr lang="en-US" sz="1800" b="1" dirty="0"/>
              <a:t>waits for its completion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</a:t>
            </a:r>
            <a:r>
              <a:rPr lang="en-US" sz="1800" b="1" dirty="0" smtClean="0">
                <a:solidFill>
                  <a:srgbClr val="00B050"/>
                </a:solidFill>
              </a:rPr>
              <a:t>stage(‘Nightly') </a:t>
            </a:r>
            <a:r>
              <a:rPr lang="en-US" sz="1800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build '</a:t>
            </a:r>
            <a:r>
              <a:rPr lang="en-US" sz="1800" b="1" dirty="0" err="1">
                <a:solidFill>
                  <a:srgbClr val="00B050"/>
                </a:solidFill>
              </a:rPr>
              <a:t>Nightlyjob</a:t>
            </a:r>
            <a:r>
              <a:rPr lang="en-US" sz="1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         </a:t>
            </a: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stage('Stage2')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'Testing'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903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C00000"/>
                </a:solidFill>
              </a:rPr>
              <a:t>build</a:t>
            </a:r>
            <a:r>
              <a:rPr lang="en-US" sz="1800" dirty="0" smtClean="0"/>
              <a:t> </a:t>
            </a:r>
            <a:r>
              <a:rPr lang="en-US" sz="1800" dirty="0"/>
              <a:t>-  Triggers a new build for a given </a:t>
            </a:r>
            <a:r>
              <a:rPr lang="en-US" sz="1800" b="1" dirty="0" smtClean="0"/>
              <a:t>downstream</a:t>
            </a:r>
            <a:r>
              <a:rPr lang="en-US" sz="1800" dirty="0" smtClean="0"/>
              <a:t> job</a:t>
            </a:r>
            <a:r>
              <a:rPr lang="en-US" sz="1800" dirty="0"/>
              <a:t> </a:t>
            </a:r>
            <a:r>
              <a:rPr lang="en-US" sz="1800" dirty="0" smtClean="0"/>
              <a:t>&amp; </a:t>
            </a:r>
            <a:r>
              <a:rPr lang="en-US" sz="1800" b="1" dirty="0" smtClean="0"/>
              <a:t>do not wait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</a:t>
            </a:r>
            <a:r>
              <a:rPr lang="en-US" sz="1800" b="1" dirty="0" smtClean="0">
                <a:solidFill>
                  <a:srgbClr val="00B050"/>
                </a:solidFill>
              </a:rPr>
              <a:t>(‘Build') </a:t>
            </a:r>
            <a:r>
              <a:rPr lang="en-US" sz="1800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build job: '</a:t>
            </a:r>
            <a:r>
              <a:rPr lang="en-US" sz="1800" b="1" dirty="0" err="1">
                <a:solidFill>
                  <a:srgbClr val="00B050"/>
                </a:solidFill>
              </a:rPr>
              <a:t>Nightlyjob</a:t>
            </a:r>
            <a:r>
              <a:rPr lang="en-US" sz="1800" b="1" dirty="0">
                <a:solidFill>
                  <a:srgbClr val="00B050"/>
                </a:solidFill>
              </a:rPr>
              <a:t>', wait: </a:t>
            </a:r>
            <a:r>
              <a:rPr lang="en-US" sz="1800" b="1" dirty="0" smtClean="0">
                <a:solidFill>
                  <a:srgbClr val="00B050"/>
                </a:solidFill>
              </a:rPr>
              <a:t>false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         </a:t>
            </a: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stage('Stage2')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'Testing'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13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C00000"/>
                </a:solidFill>
              </a:rPr>
              <a:t>mail</a:t>
            </a:r>
            <a:r>
              <a:rPr lang="en-US" sz="1800" dirty="0" smtClean="0"/>
              <a:t> </a:t>
            </a:r>
            <a:r>
              <a:rPr lang="en-US" sz="1800" dirty="0"/>
              <a:t>-  </a:t>
            </a:r>
            <a:r>
              <a:rPr lang="en-US" sz="1800" dirty="0" smtClean="0"/>
              <a:t>Sending email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stage('mail')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mail bcc: '', body: 'Hi Adam', cc: '', from: '', </a:t>
            </a:r>
            <a:r>
              <a:rPr lang="en-US" sz="1800" b="1" dirty="0" err="1">
                <a:solidFill>
                  <a:srgbClr val="00B050"/>
                </a:solidFill>
              </a:rPr>
              <a:t>replyTo</a:t>
            </a:r>
            <a:r>
              <a:rPr lang="en-US" sz="1800" b="1" dirty="0">
                <a:solidFill>
                  <a:srgbClr val="00B050"/>
                </a:solidFill>
              </a:rPr>
              <a:t>: '', subject: 'Test Mail', to: 'scmlearningcentre@gmail.com'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B050"/>
                </a:solidFill>
              </a:rPr>
              <a:t>}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42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solidFill>
                  <a:srgbClr val="C00000"/>
                </a:solidFill>
              </a:rPr>
              <a:t>dir</a:t>
            </a:r>
            <a:r>
              <a:rPr lang="en-US" sz="1800" dirty="0" smtClean="0"/>
              <a:t> </a:t>
            </a:r>
            <a:r>
              <a:rPr lang="en-US" sz="1800" dirty="0"/>
              <a:t>-  Change current directory.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Any </a:t>
            </a:r>
            <a:r>
              <a:rPr lang="en-US" sz="1800" dirty="0"/>
              <a:t>step inside the </a:t>
            </a:r>
            <a:r>
              <a:rPr lang="en-US" sz="1800" dirty="0" err="1"/>
              <a:t>dir</a:t>
            </a:r>
            <a:r>
              <a:rPr lang="en-US" sz="1800" dirty="0"/>
              <a:t> block will use this directory as current and any relative path will use it as base </a:t>
            </a:r>
            <a:r>
              <a:rPr lang="en-US" sz="1800" dirty="0" smtClean="0"/>
              <a:t>path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bat '</a:t>
            </a:r>
            <a:r>
              <a:rPr lang="en-US" sz="1800" b="1" dirty="0" err="1">
                <a:solidFill>
                  <a:srgbClr val="00B050"/>
                </a:solidFill>
              </a:rPr>
              <a:t>mkdir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testfirst</a:t>
            </a:r>
            <a:r>
              <a:rPr lang="en-US" sz="1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</a:t>
            </a:r>
            <a:r>
              <a:rPr lang="en-US" sz="1800" b="1" dirty="0" err="1">
                <a:solidFill>
                  <a:srgbClr val="00B050"/>
                </a:solidFill>
              </a:rPr>
              <a:t>dir</a:t>
            </a:r>
            <a:r>
              <a:rPr lang="en-US" sz="1800" b="1" dirty="0">
                <a:solidFill>
                  <a:srgbClr val="00B050"/>
                </a:solidFill>
              </a:rPr>
              <a:t>('D:\\CLASSROOM')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     bat '</a:t>
            </a:r>
            <a:r>
              <a:rPr lang="en-US" sz="1800" b="1" dirty="0" err="1">
                <a:solidFill>
                  <a:srgbClr val="00B050"/>
                </a:solidFill>
              </a:rPr>
              <a:t>mkdir</a:t>
            </a:r>
            <a:r>
              <a:rPr lang="en-US" sz="1800" b="1" dirty="0">
                <a:solidFill>
                  <a:srgbClr val="00B050"/>
                </a:solidFill>
              </a:rPr>
              <a:t> test'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bat '</a:t>
            </a:r>
            <a:r>
              <a:rPr lang="en-US" sz="1800" b="1" dirty="0" err="1">
                <a:solidFill>
                  <a:srgbClr val="00B050"/>
                </a:solidFill>
              </a:rPr>
              <a:t>mkdir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testlast</a:t>
            </a:r>
            <a:r>
              <a:rPr lang="en-US" sz="1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935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C00000"/>
                </a:solidFill>
              </a:rPr>
              <a:t>Properties</a:t>
            </a:r>
            <a:r>
              <a:rPr lang="en-US" sz="1800" dirty="0" smtClean="0"/>
              <a:t> </a:t>
            </a:r>
            <a:r>
              <a:rPr lang="en-US" sz="1800" dirty="0"/>
              <a:t>-  </a:t>
            </a:r>
            <a:r>
              <a:rPr lang="en-US" sz="1800" dirty="0" smtClean="0"/>
              <a:t>Refer to Pipeline syntax on the job options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980728"/>
            <a:ext cx="3838575" cy="55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78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0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C00000"/>
                </a:solidFill>
              </a:rPr>
              <a:t>input</a:t>
            </a:r>
            <a:r>
              <a:rPr lang="en-US" sz="1800" dirty="0" smtClean="0"/>
              <a:t> </a:t>
            </a:r>
            <a:r>
              <a:rPr lang="en-US" sz="1800" dirty="0"/>
              <a:t>-  allows you to prompt for </a:t>
            </a:r>
            <a:r>
              <a:rPr lang="en-US" sz="1800" dirty="0" smtClean="0"/>
              <a:t>input </a:t>
            </a:r>
            <a:r>
              <a:rPr lang="en-US" sz="1800" b="1" dirty="0" smtClean="0"/>
              <a:t>(If applied to a 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</a:t>
            </a:r>
            <a:r>
              <a:rPr lang="en-US" sz="1800" dirty="0" smtClean="0"/>
              <a:t>step </a:t>
            </a:r>
            <a:r>
              <a:rPr lang="en-US" sz="1800" dirty="0"/>
              <a:t>will pause after any options have been applied, and before </a:t>
            </a:r>
            <a:r>
              <a:rPr lang="en-US" sz="1800" dirty="0" smtClean="0"/>
              <a:t>running the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If </a:t>
            </a:r>
            <a:r>
              <a:rPr lang="en-US" sz="1800" dirty="0"/>
              <a:t>the input is approved, the </a:t>
            </a:r>
            <a:r>
              <a:rPr lang="en-US" sz="1800" dirty="0" smtClean="0"/>
              <a:t>step will </a:t>
            </a:r>
            <a:r>
              <a:rPr lang="en-US" sz="1800" dirty="0"/>
              <a:t>then continue.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Any </a:t>
            </a:r>
            <a:r>
              <a:rPr lang="en-US" sz="1800" dirty="0"/>
              <a:t>parameters provided as part of the input submission will be available in the environment for the rest of the </a:t>
            </a:r>
            <a:r>
              <a:rPr lang="en-US" sz="1800" dirty="0" smtClean="0"/>
              <a:t>stage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CHECK PIPELINE SYNTAX</a:t>
            </a:r>
          </a:p>
        </p:txBody>
      </p:sp>
    </p:spTree>
    <p:extLst>
      <p:ext uri="{BB962C8B-B14F-4D97-AF65-F5344CB8AC3E}">
        <p14:creationId xmlns:p14="http://schemas.microsoft.com/office/powerpoint/2010/main" val="2901286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0"/>
            <a:ext cx="9144000" cy="65973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C00000"/>
                </a:solidFill>
              </a:rPr>
              <a:t>input</a:t>
            </a:r>
            <a:r>
              <a:rPr lang="en-US" sz="1800" dirty="0" smtClean="0"/>
              <a:t> </a:t>
            </a:r>
            <a:r>
              <a:rPr lang="en-US" sz="1800" dirty="0"/>
              <a:t>-  allows you to prompt for </a:t>
            </a:r>
            <a:r>
              <a:rPr lang="en-US" sz="1800" dirty="0" smtClean="0"/>
              <a:t>input </a:t>
            </a:r>
            <a:r>
              <a:rPr lang="en-US" sz="1800" b="1" dirty="0" smtClean="0"/>
              <a:t>(If Applied to a Stage)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</a:t>
            </a:r>
            <a:r>
              <a:rPr lang="en-US" sz="1800" dirty="0" smtClean="0"/>
              <a:t>stage </a:t>
            </a:r>
            <a:r>
              <a:rPr lang="en-US" sz="1800" dirty="0"/>
              <a:t>will pause after any options have been applied, and before </a:t>
            </a:r>
            <a:r>
              <a:rPr lang="en-US" sz="1800" dirty="0" smtClean="0"/>
              <a:t>running the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If </a:t>
            </a:r>
            <a:r>
              <a:rPr lang="en-US" sz="1800" dirty="0"/>
              <a:t>the input is approved, the </a:t>
            </a:r>
            <a:r>
              <a:rPr lang="en-US" sz="1800" dirty="0" smtClean="0"/>
              <a:t>stage will </a:t>
            </a:r>
            <a:r>
              <a:rPr lang="en-US" sz="1800" dirty="0"/>
              <a:t>then </a:t>
            </a:r>
            <a:r>
              <a:rPr lang="en-US" sz="1800" dirty="0" smtClean="0"/>
              <a:t>continue, any </a:t>
            </a:r>
            <a:r>
              <a:rPr lang="en-US" sz="1800" dirty="0"/>
              <a:t>parameters provided as part of the input submission will be available in the environment for the rest of the </a:t>
            </a:r>
            <a:r>
              <a:rPr lang="en-US" sz="1800" dirty="0" smtClean="0"/>
              <a:t>stage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pipeline </a:t>
            </a:r>
            <a:r>
              <a:rPr lang="en-US" sz="1800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stage('Example')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input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message "Should we continue?"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ok "Yes, we should."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submitter </a:t>
            </a:r>
            <a:r>
              <a:rPr lang="en-US" sz="1800" b="1" dirty="0" smtClean="0">
                <a:solidFill>
                  <a:srgbClr val="00B050"/>
                </a:solidFill>
              </a:rPr>
              <a:t>“</a:t>
            </a:r>
            <a:r>
              <a:rPr lang="en-US" sz="1800" b="1" dirty="0" err="1" smtClean="0">
                <a:solidFill>
                  <a:srgbClr val="00B050"/>
                </a:solidFill>
              </a:rPr>
              <a:t>buildadmin</a:t>
            </a:r>
            <a:r>
              <a:rPr lang="en-US" sz="1800" b="1" dirty="0" smtClean="0">
                <a:solidFill>
                  <a:srgbClr val="00B050"/>
                </a:solidFill>
              </a:rPr>
              <a:t>"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parameters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  string(name: 'PERSON',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'</a:t>
            </a:r>
            <a:r>
              <a:rPr lang="en-US" sz="1800" b="1" dirty="0" err="1">
                <a:solidFill>
                  <a:srgbClr val="00B050"/>
                </a:solidFill>
              </a:rPr>
              <a:t>Mr</a:t>
            </a:r>
            <a:r>
              <a:rPr lang="en-US" sz="1800" b="1" dirty="0">
                <a:solidFill>
                  <a:srgbClr val="00B050"/>
                </a:solidFill>
              </a:rPr>
              <a:t> Jenkins', description: 'Who should I say hello to?')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echo "Hello, ${PERSON}, nice to meet you."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971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9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when directive allows the Pipeline to determine whether the stage should be executed depending on the given condition. The when directive must contain at least one </a:t>
            </a:r>
            <a:r>
              <a:rPr lang="en-US" sz="1800" dirty="0" smtClean="0"/>
              <a:t>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Environment : </a:t>
            </a:r>
            <a:r>
              <a:rPr lang="en-US" sz="1800" b="1" dirty="0"/>
              <a:t>Execute the stage when the specified environment variable is set to the given </a:t>
            </a:r>
            <a:r>
              <a:rPr lang="en-US" sz="1800" b="1" dirty="0" smtClean="0"/>
              <a:t>value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environment { DEPLOY_TO = '</a:t>
            </a:r>
            <a:r>
              <a:rPr lang="en-US" sz="1800" b="1" dirty="0" err="1">
                <a:solidFill>
                  <a:srgbClr val="00B050"/>
                </a:solidFill>
              </a:rPr>
              <a:t>qa</a:t>
            </a:r>
            <a:r>
              <a:rPr lang="en-US" sz="1800" b="1" dirty="0">
                <a:solidFill>
                  <a:srgbClr val="00B050"/>
                </a:solidFill>
              </a:rPr>
              <a:t>'}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when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                         </a:t>
            </a:r>
            <a:r>
              <a:rPr lang="en-US" sz="1800" b="1" dirty="0">
                <a:solidFill>
                  <a:srgbClr val="00B050"/>
                </a:solidFill>
              </a:rPr>
              <a:t>environment name: 'DEPLOY_TO', value: '</a:t>
            </a:r>
            <a:r>
              <a:rPr lang="en-US" sz="1800" b="1" dirty="0" err="1">
                <a:solidFill>
                  <a:srgbClr val="00B050"/>
                </a:solidFill>
              </a:rPr>
              <a:t>qa</a:t>
            </a:r>
            <a:r>
              <a:rPr lang="en-US" sz="1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echo 'Running Stage1 for QA'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stage('Stage2')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when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    environment name: 'DEPLOY_TO', value: 'production'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echo 'Running Stage1 for production'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rgbClr val="C00000"/>
              </a:solidFill>
            </a:endParaRP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999113"/>
          </a:xfrm>
        </p:spPr>
        <p:txBody>
          <a:bodyPr>
            <a:normAutofit/>
          </a:bodyPr>
          <a:lstStyle/>
          <a:p>
            <a:r>
              <a:rPr lang="en-US" b="1" dirty="0"/>
              <a:t>Directives: </a:t>
            </a:r>
            <a:r>
              <a:rPr lang="en-US" b="1" dirty="0" smtClean="0"/>
              <a:t>When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14" y="2811780"/>
            <a:ext cx="1097280" cy="110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54" y="2880360"/>
            <a:ext cx="96012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54" y="2743200"/>
            <a:ext cx="1371600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34" y="2606040"/>
            <a:ext cx="109728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075" y="2811780"/>
            <a:ext cx="1070133" cy="1104424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34" y="329184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274" y="329184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34" y="329184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74" y="5143500"/>
            <a:ext cx="1097280" cy="110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14" y="5212080"/>
            <a:ext cx="96012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14" y="5074920"/>
            <a:ext cx="1371600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34" y="4937760"/>
            <a:ext cx="109728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5" y="5143500"/>
            <a:ext cx="1070133" cy="110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94" y="562356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34" y="562356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94" y="562356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14" y="562356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48640"/>
            <a:ext cx="1097280" cy="110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617220"/>
            <a:ext cx="96012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548640"/>
            <a:ext cx="1070134" cy="110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" y="102870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60" y="102870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088">
            <a:off x="6510592" y="3263151"/>
            <a:ext cx="325838" cy="325838"/>
          </a:xfrm>
          <a:prstGeom prst="rect">
            <a:avLst/>
          </a:prstGeom>
          <a:effectLst>
            <a:glow rad="38100">
              <a:schemeClr val="accent3">
                <a:lumMod val="50000"/>
                <a:alpha val="50000"/>
              </a:schemeClr>
            </a:glow>
          </a:effec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0" y="68580"/>
            <a:ext cx="3429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accent2"/>
                </a:solidFill>
              </a:rPr>
              <a:t>Continuous Integration</a:t>
            </a:r>
            <a:endParaRPr lang="en-US" altLang="en-US" sz="216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1429" y="2400300"/>
            <a:ext cx="342900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accent2"/>
                </a:solidFill>
              </a:rPr>
              <a:t>Continuous Delivery</a:t>
            </a:r>
            <a:endParaRPr lang="en-US" altLang="en-US" sz="216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-4286" y="4732020"/>
            <a:ext cx="342900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accent2"/>
                </a:solidFill>
              </a:rPr>
              <a:t>Continuous Deployment</a:t>
            </a:r>
            <a:endParaRPr lang="en-US" altLang="en-US" sz="2160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95814" y="3909060"/>
            <a:ext cx="89154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Build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441734" y="3909060"/>
            <a:ext cx="75438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UnitTest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3334" y="3909060"/>
            <a:ext cx="82296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Stage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00100" y="1577340"/>
            <a:ext cx="89154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Build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446020" y="1577340"/>
            <a:ext cx="75438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UnitTest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817620" y="1577340"/>
            <a:ext cx="82296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Stage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90674" y="3909060"/>
            <a:ext cx="155759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 dirty="0">
                <a:solidFill>
                  <a:schemeClr val="tx2"/>
                </a:solidFill>
              </a:rPr>
              <a:t>Acceptance</a:t>
            </a:r>
          </a:p>
          <a:p>
            <a:r>
              <a:rPr lang="en-US" altLang="en-US" sz="2160" b="1" dirty="0">
                <a:solidFill>
                  <a:schemeClr val="tx2"/>
                </a:solidFill>
              </a:rPr>
              <a:t>Test</a:t>
            </a:r>
            <a:endParaRPr lang="en-US" altLang="en-US" sz="216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105174" y="3909060"/>
            <a:ext cx="10287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Deploy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818674" y="6172200"/>
            <a:ext cx="89154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Build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464594" y="6172200"/>
            <a:ext cx="75438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UnitTest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836194" y="6172200"/>
            <a:ext cx="82296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Stage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903720" y="6172200"/>
            <a:ext cx="10287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>
                <a:solidFill>
                  <a:schemeClr val="tx2"/>
                </a:solidFill>
              </a:rPr>
              <a:t>Deploy</a:t>
            </a:r>
            <a:endParaRPr lang="en-US" altLang="en-US" sz="216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76374" y="6110764"/>
            <a:ext cx="159988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60" b="1" dirty="0">
                <a:solidFill>
                  <a:schemeClr val="tx2"/>
                </a:solidFill>
              </a:rPr>
              <a:t>Acceptance</a:t>
            </a:r>
          </a:p>
          <a:p>
            <a:r>
              <a:rPr lang="en-US" altLang="en-US" sz="2160" b="1" dirty="0">
                <a:solidFill>
                  <a:schemeClr val="tx2"/>
                </a:solidFill>
              </a:rPr>
              <a:t>Test</a:t>
            </a:r>
            <a:endParaRPr lang="en-US" altLang="en-US" sz="216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expression : </a:t>
            </a:r>
            <a:r>
              <a:rPr lang="en-US" sz="1800" b="1" dirty="0"/>
              <a:t>Execute the stage when the specified Groovy expression evaluates to true, </a:t>
            </a:r>
            <a:r>
              <a:rPr lang="en-US" sz="1800" b="1" dirty="0" smtClean="0"/>
              <a:t>Note </a:t>
            </a:r>
            <a:r>
              <a:rPr lang="en-US" sz="1800" b="1" dirty="0"/>
              <a:t>that when returning strings from your expressions they must be converted to </a:t>
            </a:r>
            <a:r>
              <a:rPr lang="en-US" sz="1800" b="1" dirty="0" err="1"/>
              <a:t>booleans</a:t>
            </a:r>
            <a:r>
              <a:rPr lang="en-US" sz="1800" b="1" dirty="0"/>
              <a:t> or return null to evaluate to false. Simply returning "0" or "false" will still evaluate to "</a:t>
            </a:r>
            <a:r>
              <a:rPr lang="en-US" sz="1800" b="1" dirty="0" smtClean="0"/>
              <a:t>true“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parameters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</a:t>
            </a:r>
            <a:r>
              <a:rPr lang="en-US" sz="1800" b="1" dirty="0" err="1">
                <a:solidFill>
                  <a:srgbClr val="00B050"/>
                </a:solidFill>
              </a:rPr>
              <a:t>booleanParam</a:t>
            </a:r>
            <a:r>
              <a:rPr lang="en-US" sz="1800" b="1" dirty="0">
                <a:solidFill>
                  <a:srgbClr val="00B050"/>
                </a:solidFill>
              </a:rPr>
              <a:t>(name: 'TOGGLE',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true, description: 'Toggle this value')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when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    expression { return </a:t>
            </a:r>
            <a:r>
              <a:rPr lang="en-US" sz="1800" b="1" dirty="0" err="1">
                <a:solidFill>
                  <a:srgbClr val="00B050"/>
                </a:solidFill>
              </a:rPr>
              <a:t>params.TOGGLE</a:t>
            </a:r>
            <a:r>
              <a:rPr lang="en-US" sz="1800" b="1" dirty="0">
                <a:solidFill>
                  <a:srgbClr val="00B05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echo 'Testing'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rgbClr val="C00000"/>
              </a:solidFill>
            </a:endParaRP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29570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equals : </a:t>
            </a:r>
            <a:r>
              <a:rPr lang="en-US" sz="1800" b="1" dirty="0"/>
              <a:t>Execute the stage when the expected value is equal to the actual </a:t>
            </a:r>
            <a:r>
              <a:rPr lang="en-US" sz="1800" b="1" dirty="0" smtClean="0"/>
              <a:t>value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parameters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string(name: 'PERSON',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'</a:t>
            </a:r>
            <a:r>
              <a:rPr lang="en-US" sz="1800" b="1" dirty="0" err="1">
                <a:solidFill>
                  <a:srgbClr val="00B050"/>
                </a:solidFill>
              </a:rPr>
              <a:t>Mr</a:t>
            </a:r>
            <a:r>
              <a:rPr lang="en-US" sz="1800" b="1" dirty="0">
                <a:solidFill>
                  <a:srgbClr val="00B050"/>
                </a:solidFill>
              </a:rPr>
              <a:t> Adam', description: 'Who are you?')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when { equals expected: '</a:t>
            </a:r>
            <a:r>
              <a:rPr lang="en-US" sz="1800" b="1" dirty="0" err="1">
                <a:solidFill>
                  <a:srgbClr val="00B050"/>
                </a:solidFill>
              </a:rPr>
              <a:t>adam</a:t>
            </a:r>
            <a:r>
              <a:rPr lang="en-US" sz="1800" b="1" dirty="0">
                <a:solidFill>
                  <a:srgbClr val="00B050"/>
                </a:solidFill>
              </a:rPr>
              <a:t>' , actual: </a:t>
            </a:r>
            <a:r>
              <a:rPr lang="en-US" sz="1800" b="1" dirty="0" err="1">
                <a:solidFill>
                  <a:srgbClr val="00B050"/>
                </a:solidFill>
              </a:rPr>
              <a:t>params.PERSON</a:t>
            </a:r>
            <a:r>
              <a:rPr lang="en-US" sz="1800" b="1" dirty="0">
                <a:solidFill>
                  <a:srgbClr val="00B05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echo 'Hi Adam !!'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  <a:endParaRPr lang="en-US" sz="1800" dirty="0" smtClean="0">
              <a:solidFill>
                <a:srgbClr val="C00000"/>
              </a:solidFill>
            </a:endParaRP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12523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C00000"/>
                </a:solidFill>
              </a:rPr>
              <a:t>Not equals </a:t>
            </a:r>
            <a:r>
              <a:rPr lang="en-US" sz="1800" b="1" dirty="0">
                <a:solidFill>
                  <a:srgbClr val="C00000"/>
                </a:solidFill>
              </a:rPr>
              <a:t>: </a:t>
            </a:r>
            <a:r>
              <a:rPr lang="en-US" sz="1800" b="1" dirty="0"/>
              <a:t>Execute the stage when the nested condition is false. Must contain one </a:t>
            </a:r>
            <a:r>
              <a:rPr lang="en-US" sz="1800" b="1" dirty="0" smtClean="0"/>
              <a:t>condition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parameters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string(name: 'PERSON',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'</a:t>
            </a:r>
            <a:r>
              <a:rPr lang="en-US" sz="1800" b="1" dirty="0" err="1">
                <a:solidFill>
                  <a:srgbClr val="00B050"/>
                </a:solidFill>
              </a:rPr>
              <a:t>Mr</a:t>
            </a:r>
            <a:r>
              <a:rPr lang="en-US" sz="1800" b="1" dirty="0">
                <a:solidFill>
                  <a:srgbClr val="00B050"/>
                </a:solidFill>
              </a:rPr>
              <a:t> Adam', description: 'Who are you?')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when { not { equals expected: '</a:t>
            </a:r>
            <a:r>
              <a:rPr lang="en-US" sz="1800" b="1" dirty="0" err="1">
                <a:solidFill>
                  <a:srgbClr val="00B050"/>
                </a:solidFill>
              </a:rPr>
              <a:t>adam</a:t>
            </a:r>
            <a:r>
              <a:rPr lang="en-US" sz="1800" b="1" dirty="0">
                <a:solidFill>
                  <a:srgbClr val="00B050"/>
                </a:solidFill>
              </a:rPr>
              <a:t>' , actual: </a:t>
            </a:r>
            <a:r>
              <a:rPr lang="en-US" sz="1800" b="1" dirty="0" err="1">
                <a:solidFill>
                  <a:srgbClr val="00B050"/>
                </a:solidFill>
              </a:rPr>
              <a:t>params.PERSON</a:t>
            </a:r>
            <a:r>
              <a:rPr lang="en-US" sz="1800" b="1" dirty="0">
                <a:solidFill>
                  <a:srgbClr val="00B050"/>
                </a:solidFill>
              </a:rPr>
              <a:t> }}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echo 'Hi Adam !!'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2639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C00000"/>
                </a:solidFill>
              </a:rPr>
              <a:t>allOf</a:t>
            </a:r>
            <a:r>
              <a:rPr lang="en-US" sz="1800" b="1" dirty="0">
                <a:solidFill>
                  <a:srgbClr val="C00000"/>
                </a:solidFill>
              </a:rPr>
              <a:t> : </a:t>
            </a:r>
            <a:r>
              <a:rPr lang="en-US" sz="1800" b="1" dirty="0"/>
              <a:t>Execute the stage when all of the nested conditions are true. Must contain at least one condition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parameters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string(name: 'PERSON',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'</a:t>
            </a:r>
            <a:r>
              <a:rPr lang="en-US" sz="1800" b="1" dirty="0" err="1">
                <a:solidFill>
                  <a:srgbClr val="00B050"/>
                </a:solidFill>
              </a:rPr>
              <a:t>Mr</a:t>
            </a:r>
            <a:r>
              <a:rPr lang="en-US" sz="1800" b="1" dirty="0">
                <a:solidFill>
                  <a:srgbClr val="00B050"/>
                </a:solidFill>
              </a:rPr>
              <a:t> Adam', description: 'Who are you?')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</a:t>
            </a:r>
            <a:r>
              <a:rPr lang="en-US" sz="1800" b="1" dirty="0" err="1">
                <a:solidFill>
                  <a:srgbClr val="00B050"/>
                </a:solidFill>
              </a:rPr>
              <a:t>booleanParam</a:t>
            </a:r>
            <a:r>
              <a:rPr lang="en-US" sz="1800" b="1" dirty="0">
                <a:solidFill>
                  <a:srgbClr val="00B050"/>
                </a:solidFill>
              </a:rPr>
              <a:t>(name: 'TOGGLE',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true, description: 'Toggle this value')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when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    </a:t>
            </a:r>
            <a:r>
              <a:rPr lang="en-US" sz="1800" b="1" dirty="0" err="1">
                <a:solidFill>
                  <a:srgbClr val="00B050"/>
                </a:solidFill>
              </a:rPr>
              <a:t>allOf</a:t>
            </a:r>
            <a:r>
              <a:rPr lang="en-US" sz="1800" b="1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        equals expected: '</a:t>
            </a:r>
            <a:r>
              <a:rPr lang="en-US" sz="1800" b="1" dirty="0" err="1">
                <a:solidFill>
                  <a:srgbClr val="00B050"/>
                </a:solidFill>
              </a:rPr>
              <a:t>adam</a:t>
            </a:r>
            <a:r>
              <a:rPr lang="en-US" sz="1800" b="1" dirty="0">
                <a:solidFill>
                  <a:srgbClr val="00B050"/>
                </a:solidFill>
              </a:rPr>
              <a:t>' , actual: </a:t>
            </a:r>
            <a:r>
              <a:rPr lang="en-US" sz="1800" b="1" dirty="0" err="1">
                <a:solidFill>
                  <a:srgbClr val="00B050"/>
                </a:solidFill>
              </a:rPr>
              <a:t>params.PERSON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		expression { return </a:t>
            </a:r>
            <a:r>
              <a:rPr lang="en-US" sz="1800" b="1" dirty="0" err="1">
                <a:solidFill>
                  <a:srgbClr val="00B050"/>
                </a:solidFill>
              </a:rPr>
              <a:t>params.TOGGLE</a:t>
            </a:r>
            <a:r>
              <a:rPr lang="en-US" sz="1800" b="1" dirty="0">
                <a:solidFill>
                  <a:srgbClr val="00B05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echo 'Hi Adam !!'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7339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solidFill>
                  <a:srgbClr val="C00000"/>
                </a:solidFill>
              </a:rPr>
              <a:t>anyOf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: </a:t>
            </a:r>
            <a:r>
              <a:rPr lang="en-US" sz="1800" b="1" dirty="0"/>
              <a:t>Execute the stage when at least one of the nested conditions is true. Must contain at least one condition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parameters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string(name: 'PERSON',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'</a:t>
            </a:r>
            <a:r>
              <a:rPr lang="en-US" sz="1800" b="1" dirty="0" err="1">
                <a:solidFill>
                  <a:srgbClr val="00B050"/>
                </a:solidFill>
              </a:rPr>
              <a:t>Mr</a:t>
            </a:r>
            <a:r>
              <a:rPr lang="en-US" sz="1800" b="1" dirty="0">
                <a:solidFill>
                  <a:srgbClr val="00B050"/>
                </a:solidFill>
              </a:rPr>
              <a:t> Adam', description: 'Who are you?')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</a:t>
            </a:r>
            <a:r>
              <a:rPr lang="en-US" sz="1800" b="1" dirty="0" err="1">
                <a:solidFill>
                  <a:srgbClr val="00B050"/>
                </a:solidFill>
              </a:rPr>
              <a:t>booleanParam</a:t>
            </a:r>
            <a:r>
              <a:rPr lang="en-US" sz="1800" b="1" dirty="0">
                <a:solidFill>
                  <a:srgbClr val="00B050"/>
                </a:solidFill>
              </a:rPr>
              <a:t>(name: 'TOGGLE',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true, description: 'Toggle this value')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when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    </a:t>
            </a:r>
            <a:r>
              <a:rPr lang="en-US" sz="1800" b="1" dirty="0" err="1">
                <a:solidFill>
                  <a:srgbClr val="00B050"/>
                </a:solidFill>
              </a:rPr>
              <a:t>anyOf</a:t>
            </a:r>
            <a:r>
              <a:rPr lang="en-US" sz="1800" b="1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        equals expected: '</a:t>
            </a:r>
            <a:r>
              <a:rPr lang="en-US" sz="1800" b="1" dirty="0" err="1">
                <a:solidFill>
                  <a:srgbClr val="00B050"/>
                </a:solidFill>
              </a:rPr>
              <a:t>adam</a:t>
            </a:r>
            <a:r>
              <a:rPr lang="en-US" sz="1800" b="1" dirty="0">
                <a:solidFill>
                  <a:srgbClr val="00B050"/>
                </a:solidFill>
              </a:rPr>
              <a:t>' , actual: </a:t>
            </a:r>
            <a:r>
              <a:rPr lang="en-US" sz="1800" b="1" dirty="0" err="1">
                <a:solidFill>
                  <a:srgbClr val="00B050"/>
                </a:solidFill>
              </a:rPr>
              <a:t>params.PERSON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		expression { return </a:t>
            </a:r>
            <a:r>
              <a:rPr lang="en-US" sz="1800" b="1" dirty="0" err="1">
                <a:solidFill>
                  <a:srgbClr val="00B050"/>
                </a:solidFill>
              </a:rPr>
              <a:t>params.TOGGLE</a:t>
            </a:r>
            <a:r>
              <a:rPr lang="en-US" sz="1800" b="1" dirty="0">
                <a:solidFill>
                  <a:srgbClr val="00B05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echo 'Hi Adam !!'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80128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C00000"/>
                </a:solidFill>
              </a:rPr>
              <a:t>beforeagent</a:t>
            </a:r>
            <a:r>
              <a:rPr lang="en-US" sz="1800" b="1" dirty="0">
                <a:solidFill>
                  <a:srgbClr val="C00000"/>
                </a:solidFill>
              </a:rPr>
              <a:t> : </a:t>
            </a:r>
            <a:r>
              <a:rPr lang="en-US" sz="1800" b="1" dirty="0"/>
              <a:t>By default, the when condition for a stage will be evaluated after entering the agent for that stage, if one is defined.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If </a:t>
            </a:r>
            <a:r>
              <a:rPr lang="en-US" sz="1800" b="1" dirty="0" err="1"/>
              <a:t>beforeAgent</a:t>
            </a:r>
            <a:r>
              <a:rPr lang="en-US" sz="1800" b="1" dirty="0"/>
              <a:t> is set to true, the when condition will be evaluated first, and the agent will only be entered if the when condition evaluates to true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none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parameters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string(name: 'PERSON', </a:t>
            </a:r>
            <a:r>
              <a:rPr lang="en-US" sz="1800" b="1" dirty="0" err="1">
                <a:solidFill>
                  <a:srgbClr val="00B050"/>
                </a:solidFill>
              </a:rPr>
              <a:t>defaultValue</a:t>
            </a:r>
            <a:r>
              <a:rPr lang="en-US" sz="1800" b="1" dirty="0">
                <a:solidFill>
                  <a:srgbClr val="00B050"/>
                </a:solidFill>
              </a:rPr>
              <a:t>: '</a:t>
            </a:r>
            <a:r>
              <a:rPr lang="en-US" sz="1800" b="1" dirty="0" err="1">
                <a:solidFill>
                  <a:srgbClr val="00B050"/>
                </a:solidFill>
              </a:rPr>
              <a:t>Mr</a:t>
            </a:r>
            <a:r>
              <a:rPr lang="en-US" sz="1800" b="1" dirty="0">
                <a:solidFill>
                  <a:srgbClr val="00B050"/>
                </a:solidFill>
              </a:rPr>
              <a:t> Adam', description: 'Who are you?')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agent { label 'test'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when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</a:t>
            </a:r>
            <a:r>
              <a:rPr lang="en-US" sz="1800" b="1" dirty="0" err="1">
                <a:solidFill>
                  <a:srgbClr val="00B050"/>
                </a:solidFill>
              </a:rPr>
              <a:t>beforeAgent</a:t>
            </a:r>
            <a:r>
              <a:rPr lang="en-US" sz="1800" b="1" dirty="0">
                <a:solidFill>
                  <a:srgbClr val="00B050"/>
                </a:solidFill>
              </a:rPr>
              <a:t> true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    equals expected: '</a:t>
            </a:r>
            <a:r>
              <a:rPr lang="en-US" sz="1800" b="1" dirty="0" err="1">
                <a:solidFill>
                  <a:srgbClr val="00B050"/>
                </a:solidFill>
              </a:rPr>
              <a:t>adam</a:t>
            </a:r>
            <a:r>
              <a:rPr lang="en-US" sz="1800" b="1" dirty="0">
                <a:solidFill>
                  <a:srgbClr val="00B050"/>
                </a:solidFill>
              </a:rPr>
              <a:t>' , actual: </a:t>
            </a:r>
            <a:r>
              <a:rPr lang="en-US" sz="1800" b="1" dirty="0" err="1">
                <a:solidFill>
                  <a:srgbClr val="00B050"/>
                </a:solidFill>
              </a:rPr>
              <a:t>params.PERSON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echo 'Hi Adam !!'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88491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296" y="620688"/>
            <a:ext cx="9144000" cy="5904656"/>
          </a:xfrm>
        </p:spPr>
        <p:txBody>
          <a:bodyPr>
            <a:noAutofit/>
          </a:bodyPr>
          <a:lstStyle/>
          <a:p>
            <a:r>
              <a:rPr lang="en-US" sz="2000" dirty="0"/>
              <a:t>Stages in Declarative Pipeline by default run in sequential order</a:t>
            </a:r>
          </a:p>
          <a:p>
            <a:r>
              <a:rPr lang="en-US" sz="2000" dirty="0"/>
              <a:t>Stages in Declarative Pipeline may declare a number of nested stages within a parallel block</a:t>
            </a:r>
          </a:p>
          <a:p>
            <a:r>
              <a:rPr lang="en-US" sz="2000" dirty="0"/>
              <a:t>Note that a stage must have one and only one of steps, stages, or parallel</a:t>
            </a:r>
          </a:p>
          <a:p>
            <a:r>
              <a:rPr lang="en-US" sz="2000" dirty="0"/>
              <a:t>The nested stages cannot contain further parallel stages themselves</a:t>
            </a:r>
          </a:p>
          <a:p>
            <a:r>
              <a:rPr lang="en-US" sz="2000" dirty="0"/>
              <a:t>Any stage containing parallel cannot contain agent </a:t>
            </a:r>
          </a:p>
          <a:p>
            <a:r>
              <a:rPr lang="en-US" sz="2000" dirty="0"/>
              <a:t>Example: ** Create Empty </a:t>
            </a:r>
            <a:r>
              <a:rPr lang="en-US" sz="2000" dirty="0" err="1"/>
              <a:t>dir</a:t>
            </a:r>
            <a:r>
              <a:rPr lang="en-US" sz="2000" dirty="0"/>
              <a:t> D:\\CLASSROOM\\JENKINS\\para1 and D:\\CLASSROOM\\JENKINS\\para2 &amp; current </a:t>
            </a:r>
            <a:r>
              <a:rPr lang="en-US" sz="2000" dirty="0" smtClean="0"/>
              <a:t>workspace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999113"/>
          </a:xfrm>
        </p:spPr>
        <p:txBody>
          <a:bodyPr>
            <a:normAutofit/>
          </a:bodyPr>
          <a:lstStyle/>
          <a:p>
            <a:r>
              <a:rPr lang="en-US" b="1" dirty="0"/>
              <a:t>Parallel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96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agent none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stage('In Sequential 1')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agent { label 'test'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echo "In Sequential 1"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</a:t>
            </a:r>
            <a:r>
              <a:rPr lang="en-US" sz="800" b="1" dirty="0" err="1">
                <a:solidFill>
                  <a:srgbClr val="00B050"/>
                </a:solidFill>
              </a:rPr>
              <a:t>git</a:t>
            </a:r>
            <a:r>
              <a:rPr lang="en-US" sz="800" b="1" dirty="0">
                <a:solidFill>
                  <a:srgbClr val="00B050"/>
                </a:solidFill>
              </a:rPr>
              <a:t> branch: 'master', url: 'https://github.com/</a:t>
            </a:r>
            <a:r>
              <a:rPr lang="en-US" sz="800" b="1" dirty="0" err="1">
                <a:solidFill>
                  <a:srgbClr val="00B050"/>
                </a:solidFill>
              </a:rPr>
              <a:t>scmlearningcentre</a:t>
            </a:r>
            <a:r>
              <a:rPr lang="en-US" sz="800" b="1" dirty="0">
                <a:solidFill>
                  <a:srgbClr val="00B050"/>
                </a:solidFill>
              </a:rPr>
              <a:t>/</a:t>
            </a:r>
            <a:r>
              <a:rPr lang="en-US" sz="800" b="1" dirty="0" err="1">
                <a:solidFill>
                  <a:srgbClr val="00B050"/>
                </a:solidFill>
              </a:rPr>
              <a:t>maven.git</a:t>
            </a:r>
            <a:r>
              <a:rPr lang="en-US" sz="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stage('In Sequential 2')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agent { 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node { 	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label 'test'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</a:t>
            </a:r>
            <a:r>
              <a:rPr lang="en-US" sz="800" b="1" dirty="0" err="1">
                <a:solidFill>
                  <a:srgbClr val="00B050"/>
                </a:solidFill>
              </a:rPr>
              <a:t>customWorkspace</a:t>
            </a:r>
            <a:r>
              <a:rPr lang="en-US" sz="800" b="1" dirty="0">
                <a:solidFill>
                  <a:srgbClr val="00B050"/>
                </a:solidFill>
              </a:rPr>
              <a:t> 'D:\\CLASSROOM\\JENKINS\\seq2'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steps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echo "In Sequential 2"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</a:t>
            </a:r>
            <a:r>
              <a:rPr lang="en-US" sz="800" b="1" dirty="0" err="1">
                <a:solidFill>
                  <a:srgbClr val="00B050"/>
                </a:solidFill>
              </a:rPr>
              <a:t>git</a:t>
            </a:r>
            <a:r>
              <a:rPr lang="en-US" sz="800" b="1" dirty="0">
                <a:solidFill>
                  <a:srgbClr val="00B050"/>
                </a:solidFill>
              </a:rPr>
              <a:t> branch: 'master', url: 'https://github.com/</a:t>
            </a:r>
            <a:r>
              <a:rPr lang="en-US" sz="800" b="1" dirty="0" err="1">
                <a:solidFill>
                  <a:srgbClr val="00B050"/>
                </a:solidFill>
              </a:rPr>
              <a:t>scmlearningcentre</a:t>
            </a:r>
            <a:r>
              <a:rPr lang="en-US" sz="800" b="1" dirty="0">
                <a:solidFill>
                  <a:srgbClr val="00B050"/>
                </a:solidFill>
              </a:rPr>
              <a:t>/</a:t>
            </a:r>
            <a:r>
              <a:rPr lang="en-US" sz="800" b="1" dirty="0" err="1">
                <a:solidFill>
                  <a:srgbClr val="00B050"/>
                </a:solidFill>
              </a:rPr>
              <a:t>maven.git</a:t>
            </a:r>
            <a:r>
              <a:rPr lang="en-US" sz="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stage('Parallel In Sequential')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parallel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stage('In Parallel 1')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agent { 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node { 	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    label 'test'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    </a:t>
            </a:r>
            <a:r>
              <a:rPr lang="en-US" sz="800" b="1" dirty="0" err="1">
                <a:solidFill>
                  <a:srgbClr val="00B050"/>
                </a:solidFill>
              </a:rPr>
              <a:t>customWorkspace</a:t>
            </a:r>
            <a:r>
              <a:rPr lang="en-US" sz="800" b="1" dirty="0">
                <a:solidFill>
                  <a:srgbClr val="00B050"/>
                </a:solidFill>
              </a:rPr>
              <a:t> 'D:\\CLASSROOM\\JENKINS\\para1'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steps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echo "In Parallel 1"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</a:t>
            </a:r>
            <a:r>
              <a:rPr lang="en-US" sz="800" b="1" dirty="0" err="1">
                <a:solidFill>
                  <a:srgbClr val="00B050"/>
                </a:solidFill>
              </a:rPr>
              <a:t>git</a:t>
            </a:r>
            <a:r>
              <a:rPr lang="en-US" sz="800" b="1" dirty="0">
                <a:solidFill>
                  <a:srgbClr val="00B050"/>
                </a:solidFill>
              </a:rPr>
              <a:t> branch: 'master', url: 'https://github.com/</a:t>
            </a:r>
            <a:r>
              <a:rPr lang="en-US" sz="800" b="1" dirty="0" err="1">
                <a:solidFill>
                  <a:srgbClr val="00B050"/>
                </a:solidFill>
              </a:rPr>
              <a:t>scmlearningcentre</a:t>
            </a:r>
            <a:r>
              <a:rPr lang="en-US" sz="800" b="1" dirty="0">
                <a:solidFill>
                  <a:srgbClr val="00B050"/>
                </a:solidFill>
              </a:rPr>
              <a:t>/</a:t>
            </a:r>
            <a:r>
              <a:rPr lang="en-US" sz="800" b="1" dirty="0" err="1">
                <a:solidFill>
                  <a:srgbClr val="00B050"/>
                </a:solidFill>
              </a:rPr>
              <a:t>maven.git</a:t>
            </a:r>
            <a:r>
              <a:rPr lang="en-US" sz="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}    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stage('In Parallel 2')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agent { 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node { 	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    label 'test'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    </a:t>
            </a:r>
            <a:r>
              <a:rPr lang="en-US" sz="800" b="1" dirty="0" err="1">
                <a:solidFill>
                  <a:srgbClr val="00B050"/>
                </a:solidFill>
              </a:rPr>
              <a:t>customWorkspace</a:t>
            </a:r>
            <a:r>
              <a:rPr lang="en-US" sz="800" b="1" dirty="0">
                <a:solidFill>
                  <a:srgbClr val="00B050"/>
                </a:solidFill>
              </a:rPr>
              <a:t> 'D:\\CLASSROOM\\JENKINS\\para2'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steps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echo "In Parallel 2"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    </a:t>
            </a:r>
            <a:r>
              <a:rPr lang="en-US" sz="800" b="1" dirty="0" err="1">
                <a:solidFill>
                  <a:srgbClr val="00B050"/>
                </a:solidFill>
              </a:rPr>
              <a:t>git</a:t>
            </a:r>
            <a:r>
              <a:rPr lang="en-US" sz="800" b="1" dirty="0">
                <a:solidFill>
                  <a:srgbClr val="00B050"/>
                </a:solidFill>
              </a:rPr>
              <a:t> branch: 'master', url: 'https://github.com/</a:t>
            </a:r>
            <a:r>
              <a:rPr lang="en-US" sz="800" b="1" dirty="0" err="1">
                <a:solidFill>
                  <a:srgbClr val="00B050"/>
                </a:solidFill>
              </a:rPr>
              <a:t>scmlearningcentre</a:t>
            </a:r>
            <a:r>
              <a:rPr lang="en-US" sz="800" b="1" dirty="0">
                <a:solidFill>
                  <a:srgbClr val="00B050"/>
                </a:solidFill>
              </a:rPr>
              <a:t>/</a:t>
            </a:r>
            <a:r>
              <a:rPr lang="en-US" sz="800" b="1" dirty="0" err="1">
                <a:solidFill>
                  <a:srgbClr val="00B050"/>
                </a:solidFill>
              </a:rPr>
              <a:t>maven.git</a:t>
            </a:r>
            <a:r>
              <a:rPr lang="en-US" sz="800" b="1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B050"/>
                </a:solidFill>
              </a:rPr>
              <a:t>}</a:t>
            </a:r>
            <a:endParaRPr lang="en-US" sz="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34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3"/>
            <a:ext cx="9144000" cy="5904656"/>
          </a:xfrm>
        </p:spPr>
        <p:txBody>
          <a:bodyPr>
            <a:noAutofit/>
          </a:bodyPr>
          <a:lstStyle/>
          <a:p>
            <a:r>
              <a:rPr lang="en-US" sz="1800" dirty="0"/>
              <a:t>The post section defines one or more additional steps that are run upon the completion of a Pipeline’s or stage’s run (depending on the location of the post section within the Pipeline)</a:t>
            </a:r>
          </a:p>
          <a:p>
            <a:r>
              <a:rPr lang="en-US" sz="1800" dirty="0"/>
              <a:t>Post can support </a:t>
            </a:r>
            <a:r>
              <a:rPr lang="en-US" sz="1800"/>
              <a:t>any </a:t>
            </a:r>
            <a:r>
              <a:rPr lang="en-US" sz="1800" smtClean="0"/>
              <a:t>of </a:t>
            </a:r>
            <a:r>
              <a:rPr lang="en-US" sz="1800" dirty="0"/>
              <a:t>the following post-condition blocks:   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C00000"/>
                </a:solidFill>
              </a:rPr>
              <a:t>always</a:t>
            </a:r>
            <a:r>
              <a:rPr lang="en-US" sz="1800" dirty="0"/>
              <a:t>: Steps are executed regardless of the completion status.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C00000"/>
                </a:solidFill>
              </a:rPr>
              <a:t>changed</a:t>
            </a:r>
            <a:r>
              <a:rPr lang="en-US" sz="1800" dirty="0"/>
              <a:t>: Executes only if the completion results in a different status than the previous run.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C00000"/>
                </a:solidFill>
              </a:rPr>
              <a:t>fixed</a:t>
            </a:r>
            <a:r>
              <a:rPr lang="en-US" sz="1800" dirty="0"/>
              <a:t>: Executes only if the completion is successful and the previous run failed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C00000"/>
                </a:solidFill>
              </a:rPr>
              <a:t>regression</a:t>
            </a:r>
            <a:r>
              <a:rPr lang="en-US" sz="1800" dirty="0"/>
              <a:t>: Executes only if current execution fails, aborts or is unstable and the previous run was successful.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C00000"/>
                </a:solidFill>
              </a:rPr>
              <a:t>aborted</a:t>
            </a:r>
            <a:r>
              <a:rPr lang="en-US" sz="1800" dirty="0"/>
              <a:t>: Steps are executed only if the pipeline or stage is aborted.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C00000"/>
                </a:solidFill>
              </a:rPr>
              <a:t>failure</a:t>
            </a:r>
            <a:r>
              <a:rPr lang="en-US" sz="1800" dirty="0"/>
              <a:t>: Steps are executed only if the pipeline or stage fails.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C00000"/>
                </a:solidFill>
              </a:rPr>
              <a:t>success</a:t>
            </a:r>
            <a:r>
              <a:rPr lang="en-US" sz="1800" dirty="0"/>
              <a:t>: Steps are executed only if the pipeline or stage succeeds.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C00000"/>
                </a:solidFill>
              </a:rPr>
              <a:t>unstable</a:t>
            </a:r>
            <a:r>
              <a:rPr lang="en-US" sz="1800" dirty="0"/>
              <a:t>: Steps are executed only if the pipeline or stage is unstable.</a:t>
            </a:r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999113"/>
          </a:xfrm>
        </p:spPr>
        <p:txBody>
          <a:bodyPr>
            <a:normAutofit/>
          </a:bodyPr>
          <a:lstStyle/>
          <a:p>
            <a:r>
              <a:rPr lang="en-US" b="1" dirty="0"/>
              <a:t>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79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stage('Example')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   steps { echo 'Hello Students'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post {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always {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    echo 'Hello again!'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00B050"/>
                </a:solidFill>
              </a:rPr>
              <a:t>} 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dirty="0"/>
              <a:t>Post step for a stage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pipeline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stage('Stage1')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    steps { echo 'Stage 1'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    post {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        always { echo 'Hello again!'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}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	   stage('Stage2')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    steps { echo 'Stage 2'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6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Delivery/Deployment Pipeline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1225"/>
            <a:ext cx="8640960" cy="25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44593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Handling failure: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pipeline </a:t>
            </a:r>
            <a:r>
              <a:rPr lang="en-US" sz="1800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agent any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stages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stage('Example')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steps { bat "exit 1"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post {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failure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		mail body: 'Hi Adam', subject: 'The Pipeline failed', to: 'scmlearningcentre@gmail.com'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31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Jenkins Pipeline?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2894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Pipeline </a:t>
            </a:r>
            <a:r>
              <a:rPr lang="en-US" sz="2400" dirty="0"/>
              <a:t>is a group of events or jobs which are interlinked with one another in a sequence. </a:t>
            </a:r>
            <a:endParaRPr lang="en-US" sz="2400" b="1" dirty="0" smtClean="0"/>
          </a:p>
          <a:p>
            <a:r>
              <a:rPr lang="en-US" sz="2400" b="1" dirty="0" smtClean="0"/>
              <a:t>Jenkins </a:t>
            </a:r>
            <a:r>
              <a:rPr lang="en-US" sz="2400" b="1" dirty="0"/>
              <a:t>Pipeline</a:t>
            </a:r>
            <a:r>
              <a:rPr lang="en-US" sz="2400" dirty="0"/>
              <a:t> is a combination of plugins that support the integration and implementation of </a:t>
            </a:r>
            <a:r>
              <a:rPr lang="en-US" sz="2400" b="1" dirty="0"/>
              <a:t>continuous</a:t>
            </a:r>
            <a:r>
              <a:rPr lang="en-US" sz="2400" dirty="0"/>
              <a:t> </a:t>
            </a:r>
            <a:r>
              <a:rPr lang="en-US" sz="2400" b="1" dirty="0"/>
              <a:t>delivery</a:t>
            </a:r>
            <a:r>
              <a:rPr lang="en-US" sz="2400" dirty="0"/>
              <a:t> pipelines using </a:t>
            </a:r>
            <a:r>
              <a:rPr lang="en-US" sz="2400" dirty="0" smtClean="0"/>
              <a:t>Jenkins</a:t>
            </a:r>
          </a:p>
          <a:p>
            <a:r>
              <a:rPr lang="en-US" sz="2400" dirty="0"/>
              <a:t>Pipeline provides an extensible set of tools for modeling simple-to-complex delivery pipelines "as code" via the Pipeline domain-specific language (DSL) </a:t>
            </a:r>
            <a:r>
              <a:rPr lang="en-US" sz="2400" dirty="0" smtClean="0"/>
              <a:t>syntax</a:t>
            </a:r>
          </a:p>
          <a:p>
            <a:r>
              <a:rPr lang="en-US" sz="2400" dirty="0"/>
              <a:t>Instead of building several jobs for each </a:t>
            </a:r>
            <a:r>
              <a:rPr lang="en-US" sz="2400" dirty="0" smtClean="0"/>
              <a:t>phase of the pipeline, </a:t>
            </a:r>
            <a:r>
              <a:rPr lang="en-US" sz="2400" dirty="0"/>
              <a:t>you can now code the entire workflow </a:t>
            </a:r>
            <a:r>
              <a:rPr lang="en-US" sz="2400" dirty="0" smtClean="0"/>
              <a:t>as one script </a:t>
            </a:r>
            <a:r>
              <a:rPr lang="en-US" sz="2400" dirty="0" err="1" smtClean="0"/>
              <a:t>i.e</a:t>
            </a:r>
            <a:r>
              <a:rPr lang="en-US" sz="2400" dirty="0" smtClean="0"/>
              <a:t> ‘pipeline as code’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Jenkins </a:t>
            </a:r>
            <a:r>
              <a:rPr lang="en-US" b="1" dirty="0"/>
              <a:t>Pipeline?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2894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models simple to complex pipelines as code by using </a:t>
            </a:r>
            <a:r>
              <a:rPr lang="en-US" b="1" dirty="0"/>
              <a:t>Groovy DSL</a:t>
            </a:r>
            <a:r>
              <a:rPr lang="en-US" dirty="0"/>
              <a:t> (Domain Specific Language)</a:t>
            </a:r>
            <a:endParaRPr lang="en-US" sz="2400" dirty="0"/>
          </a:p>
          <a:p>
            <a:r>
              <a:rPr lang="en-US" dirty="0" smtClean="0"/>
              <a:t>The code is stored in a text file called the </a:t>
            </a:r>
            <a:r>
              <a:rPr lang="en-US" b="1" dirty="0" err="1" smtClean="0"/>
              <a:t>Jenkinsfile</a:t>
            </a:r>
            <a:r>
              <a:rPr lang="en-US" dirty="0" smtClean="0"/>
              <a:t> which can be checked</a:t>
            </a:r>
            <a:r>
              <a:rPr lang="en-US" b="1" dirty="0" smtClean="0"/>
              <a:t> </a:t>
            </a:r>
            <a:r>
              <a:rPr lang="en-US" dirty="0" smtClean="0"/>
              <a:t>into a </a:t>
            </a:r>
            <a:r>
              <a:rPr lang="en-US" b="1" dirty="0" smtClean="0"/>
              <a:t>SCM</a:t>
            </a:r>
            <a:r>
              <a:rPr lang="en-US" dirty="0" smtClean="0"/>
              <a:t> (Source Code Management)</a:t>
            </a:r>
            <a:endParaRPr lang="en-US" sz="2400" dirty="0" smtClean="0"/>
          </a:p>
          <a:p>
            <a:r>
              <a:rPr lang="en-US" dirty="0" smtClean="0"/>
              <a:t>Improves </a:t>
            </a:r>
            <a:r>
              <a:rPr lang="en-US" dirty="0"/>
              <a:t>user interface by incorporating </a:t>
            </a:r>
            <a:r>
              <a:rPr lang="en-US" b="1" dirty="0"/>
              <a:t>user input</a:t>
            </a:r>
            <a:r>
              <a:rPr lang="en-US" dirty="0"/>
              <a:t> within the pipeline</a:t>
            </a:r>
            <a:endParaRPr lang="en-US" sz="2400" dirty="0"/>
          </a:p>
          <a:p>
            <a:r>
              <a:rPr lang="en-US" dirty="0"/>
              <a:t>It is </a:t>
            </a:r>
            <a:r>
              <a:rPr lang="en-US" b="1" dirty="0"/>
              <a:t>durable</a:t>
            </a:r>
            <a:r>
              <a:rPr lang="en-US" dirty="0"/>
              <a:t> in terms of unplanned restart of the Jenkins master</a:t>
            </a:r>
            <a:endParaRPr lang="en-US" sz="2400" dirty="0"/>
          </a:p>
          <a:p>
            <a:r>
              <a:rPr lang="en-US" dirty="0"/>
              <a:t>It can restart from saved </a:t>
            </a:r>
            <a:r>
              <a:rPr lang="en-US" b="1" dirty="0"/>
              <a:t>checkpoints</a:t>
            </a:r>
            <a:endParaRPr lang="en-US" sz="2400" dirty="0"/>
          </a:p>
          <a:p>
            <a:r>
              <a:rPr lang="en-US" dirty="0"/>
              <a:t>It supports complex pipelines by incorporating conditional loops, fork or join operations and allowing tasks to be performed in parallel</a:t>
            </a:r>
            <a:endParaRPr lang="en-US" sz="2400" dirty="0"/>
          </a:p>
          <a:p>
            <a:r>
              <a:rPr lang="en-US" dirty="0"/>
              <a:t>It can integrate with several other plugins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2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365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a </a:t>
            </a:r>
            <a:r>
              <a:rPr lang="en-US" b="1" dirty="0" err="1"/>
              <a:t>Jenkinsfile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505479"/>
          </a:xfrm>
        </p:spPr>
        <p:txBody>
          <a:bodyPr>
            <a:noAutofit/>
          </a:bodyPr>
          <a:lstStyle/>
          <a:p>
            <a:r>
              <a:rPr lang="en-US" sz="2400" dirty="0" err="1"/>
              <a:t>Jenkinsfile</a:t>
            </a:r>
            <a:r>
              <a:rPr lang="en-US" sz="2400" dirty="0"/>
              <a:t> is a text file that stores the entire workflow as code and it can </a:t>
            </a:r>
            <a:r>
              <a:rPr lang="en-US" sz="2400" dirty="0" smtClean="0"/>
              <a:t>be </a:t>
            </a:r>
            <a:r>
              <a:rPr lang="en-US" sz="2400" dirty="0"/>
              <a:t>checked into a SCM on your local </a:t>
            </a:r>
            <a:r>
              <a:rPr lang="en-US" sz="2400" dirty="0" smtClean="0"/>
              <a:t>system</a:t>
            </a:r>
          </a:p>
          <a:p>
            <a:r>
              <a:rPr lang="en-US" sz="2400" dirty="0"/>
              <a:t>This enables the developers to </a:t>
            </a:r>
            <a:r>
              <a:rPr lang="en-US" sz="2400" b="1" dirty="0"/>
              <a:t>access, edit and check the code at all </a:t>
            </a:r>
            <a:r>
              <a:rPr lang="en-US" sz="2400" b="1" dirty="0" smtClean="0"/>
              <a:t>times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Jenkinsfile</a:t>
            </a:r>
            <a:r>
              <a:rPr lang="en-US" sz="2400" dirty="0"/>
              <a:t> is written using the </a:t>
            </a:r>
            <a:r>
              <a:rPr lang="en-US" sz="2400" b="1" dirty="0"/>
              <a:t>Groovy </a:t>
            </a:r>
            <a:r>
              <a:rPr lang="en-US" sz="2400" b="1" dirty="0" smtClean="0"/>
              <a:t>DSL</a:t>
            </a:r>
          </a:p>
          <a:p>
            <a:r>
              <a:rPr lang="en-US" sz="2400" dirty="0" err="1" smtClean="0"/>
              <a:t>Jenkinsfile</a:t>
            </a:r>
            <a:r>
              <a:rPr lang="en-US" sz="2400" dirty="0" smtClean="0"/>
              <a:t> can </a:t>
            </a:r>
            <a:r>
              <a:rPr lang="en-US" sz="2400" dirty="0"/>
              <a:t>be created through a </a:t>
            </a:r>
            <a:r>
              <a:rPr lang="en-US" sz="2400" b="1" dirty="0"/>
              <a:t>text/groovy editor </a:t>
            </a:r>
            <a:r>
              <a:rPr lang="en-US" sz="2400" dirty="0"/>
              <a:t>or through the </a:t>
            </a:r>
            <a:r>
              <a:rPr lang="en-US" sz="2400" b="1" dirty="0"/>
              <a:t>configuration page </a:t>
            </a:r>
            <a:r>
              <a:rPr lang="en-US" sz="2400" dirty="0"/>
              <a:t>on the Jenkins </a:t>
            </a:r>
            <a:r>
              <a:rPr lang="en-US" sz="2400" dirty="0" smtClean="0"/>
              <a:t>instance</a:t>
            </a:r>
          </a:p>
          <a:p>
            <a:r>
              <a:rPr lang="en-US" sz="2400" dirty="0"/>
              <a:t>While the syntax for defining a Pipeline, either in the web UI or with a </a:t>
            </a:r>
            <a:r>
              <a:rPr lang="en-US" sz="2400" dirty="0" err="1"/>
              <a:t>Jenkinsfile</a:t>
            </a:r>
            <a:r>
              <a:rPr lang="en-US" sz="2400" dirty="0"/>
              <a:t> is the same, it is </a:t>
            </a:r>
            <a:r>
              <a:rPr lang="en-US" sz="2400" dirty="0" smtClean="0"/>
              <a:t>considered </a:t>
            </a:r>
            <a:r>
              <a:rPr lang="en-US" sz="2400" dirty="0"/>
              <a:t>best practice to define the Pipeline in a </a:t>
            </a:r>
            <a:r>
              <a:rPr lang="en-US" sz="2400" dirty="0" err="1"/>
              <a:t>Jenkinsfile</a:t>
            </a:r>
            <a:r>
              <a:rPr lang="en-US" sz="2400" dirty="0"/>
              <a:t> and check that in to source </a:t>
            </a:r>
            <a:r>
              <a:rPr lang="en-US" sz="2400" dirty="0" smtClean="0"/>
              <a:t>control: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Automatically creates a Pipeline build process for all branches and pull requests.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Code review/iteration on the Pipeline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Single </a:t>
            </a:r>
            <a:r>
              <a:rPr lang="en-US" sz="2400" dirty="0"/>
              <a:t>source of truth </a:t>
            </a:r>
            <a:r>
              <a:rPr lang="en-US" sz="2400" baseline="30000" dirty="0"/>
              <a:t>[</a:t>
            </a:r>
            <a:r>
              <a:rPr lang="en-US" sz="2400" baseline="30000" dirty="0">
                <a:hlinkClick r:id="rId2" tooltip="View footnote."/>
              </a:rPr>
              <a:t>3</a:t>
            </a:r>
            <a:r>
              <a:rPr lang="en-US" sz="2400" baseline="30000" dirty="0"/>
              <a:t>]</a:t>
            </a:r>
            <a:r>
              <a:rPr lang="en-US" sz="2400" dirty="0"/>
              <a:t> for the Pipeline, which can be viewed and edited by multiple members of the project.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5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365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324528" cy="5649495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Jenkinsfile</a:t>
            </a:r>
            <a:r>
              <a:rPr lang="en-US" sz="2400" dirty="0"/>
              <a:t> can be written using two types of syntax - </a:t>
            </a:r>
            <a:r>
              <a:rPr lang="en-US" sz="2400" b="1" dirty="0"/>
              <a:t>Declarative</a:t>
            </a:r>
            <a:r>
              <a:rPr lang="en-US" sz="2400" dirty="0"/>
              <a:t> and </a:t>
            </a:r>
            <a:r>
              <a:rPr lang="en-US" sz="2400" b="1" dirty="0" smtClean="0"/>
              <a:t>Scripted</a:t>
            </a:r>
          </a:p>
          <a:p>
            <a:r>
              <a:rPr lang="en-US" sz="2400" dirty="0" smtClean="0"/>
              <a:t>Scripted </a:t>
            </a:r>
            <a:r>
              <a:rPr lang="en-US" sz="2400" dirty="0"/>
              <a:t>pipeline is a traditional way of writing the code. 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uses </a:t>
            </a:r>
            <a:r>
              <a:rPr lang="en-US" sz="2400" dirty="0"/>
              <a:t>stricter groovy based </a:t>
            </a:r>
            <a:r>
              <a:rPr lang="en-US" sz="2400" dirty="0" smtClean="0"/>
              <a:t>syntaxes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Jenkinsfile</a:t>
            </a:r>
            <a:r>
              <a:rPr lang="en-US" sz="2400" dirty="0"/>
              <a:t> is written on the </a:t>
            </a:r>
            <a:r>
              <a:rPr lang="en-US" sz="2400" b="1" dirty="0"/>
              <a:t>Jenkins UI instance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dirty="0"/>
              <a:t>Declarative Pipeline is a more recent feature of Jenkins Pipeline which: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provides richer syntactical features over Scripted Pipeline syntax, 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is designed to make writing and reading Pipeline code </a:t>
            </a:r>
            <a:r>
              <a:rPr lang="en-US" sz="2400" dirty="0" smtClean="0"/>
              <a:t>easier</a:t>
            </a: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7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4A26FEC75CF45A36A8EC6C5B99700" ma:contentTypeVersion="2" ma:contentTypeDescription="Create a new document." ma:contentTypeScope="" ma:versionID="bd0dc95d5decd9d0ae9533645b6618c2">
  <xsd:schema xmlns:xsd="http://www.w3.org/2001/XMLSchema" xmlns:xs="http://www.w3.org/2001/XMLSchema" xmlns:p="http://schemas.microsoft.com/office/2006/metadata/properties" xmlns:ns2="79e8e7f5-5e94-4114-a6f7-2ab8131c684a" targetNamespace="http://schemas.microsoft.com/office/2006/metadata/properties" ma:root="true" ma:fieldsID="7ab95e87e3b2dadebc309feee7ac31d2" ns2:_="">
    <xsd:import namespace="79e8e7f5-5e94-4114-a6f7-2ab8131c6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8e7f5-5e94-4114-a6f7-2ab8131c6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B10203-21CC-46F1-964B-9334D8BE4746}"/>
</file>

<file path=customXml/itemProps2.xml><?xml version="1.0" encoding="utf-8"?>
<ds:datastoreItem xmlns:ds="http://schemas.openxmlformats.org/officeDocument/2006/customXml" ds:itemID="{6AC32B28-EE5B-4044-BCBC-01914DAE4BC1}"/>
</file>

<file path=customXml/itemProps3.xml><?xml version="1.0" encoding="utf-8"?>
<ds:datastoreItem xmlns:ds="http://schemas.openxmlformats.org/officeDocument/2006/customXml" ds:itemID="{F7C6E1ED-57A8-478B-8F59-83818428311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3539</Words>
  <Application>Microsoft Office PowerPoint</Application>
  <PresentationFormat>On-screen Show (4:3)</PresentationFormat>
  <Paragraphs>776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Continuous </vt:lpstr>
      <vt:lpstr>PowerPoint Presentation</vt:lpstr>
      <vt:lpstr>PowerPoint Presentation</vt:lpstr>
      <vt:lpstr>Continuous Delivery/Deployment Pipeline</vt:lpstr>
      <vt:lpstr>What is Jenkins Pipeline? </vt:lpstr>
      <vt:lpstr>Why Jenkins Pipeline? </vt:lpstr>
      <vt:lpstr>What is a Jenkinsfile?  </vt:lpstr>
      <vt:lpstr>  </vt:lpstr>
      <vt:lpstr>Pipeline Concepts</vt:lpstr>
      <vt:lpstr>PowerPoint Presentation</vt:lpstr>
      <vt:lpstr>PowerPoint Presentation</vt:lpstr>
      <vt:lpstr>Prerequisites  </vt:lpstr>
      <vt:lpstr>agent </vt:lpstr>
      <vt:lpstr>PowerPoint Presentation</vt:lpstr>
      <vt:lpstr>PowerPoint Presentation</vt:lpstr>
      <vt:lpstr>PowerPoint Presentation</vt:lpstr>
      <vt:lpstr>PowerPoint Presentation</vt:lpstr>
      <vt:lpstr>Directives: environment   </vt:lpstr>
      <vt:lpstr>PowerPoint Presentation</vt:lpstr>
      <vt:lpstr>Directives: parameters  </vt:lpstr>
      <vt:lpstr>PowerPoint Presentation</vt:lpstr>
      <vt:lpstr>Directives: options    </vt:lpstr>
      <vt:lpstr>PowerPoint Presentation</vt:lpstr>
      <vt:lpstr>PowerPoint Presentation</vt:lpstr>
      <vt:lpstr>PowerPoint Presentation</vt:lpstr>
      <vt:lpstr>PowerPoint Presentation</vt:lpstr>
      <vt:lpstr>Directives: triggers</vt:lpstr>
      <vt:lpstr>PowerPoint Presentation</vt:lpstr>
      <vt:lpstr>PowerPoint Presentation</vt:lpstr>
      <vt:lpstr>Directives: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Directives: When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Stages</vt:lpstr>
      <vt:lpstr>PowerPoint Presentation</vt:lpstr>
      <vt:lpstr>Post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2019-09-08T04:16:58Z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0x010100F094A26FEC75CF45A36A8EC6C5B99700</vt:lpwstr>
  </property>
</Properties>
</file>