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55.xml" ContentType="application/vnd.openxmlformats-officedocument.presentationml.slide+xml"/>
  <Override PartName="/ppt/slides/slide153.xml" ContentType="application/vnd.openxmlformats-officedocument.presentationml.slide+xml"/>
  <Override PartName="/ppt/slides/slide152.xml" ContentType="application/vnd.openxmlformats-officedocument.presentationml.slide+xml"/>
  <Override PartName="/ppt/slides/slide151.xml" ContentType="application/vnd.openxmlformats-officedocument.presentationml.slide+xml"/>
  <Override PartName="/ppt/slides/slide150.xml" ContentType="application/vnd.openxmlformats-officedocument.presentationml.slide+xml"/>
  <Override PartName="/ppt/slides/slide149.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15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62.xml" ContentType="application/vnd.openxmlformats-officedocument.presentationml.notesSlide+xml"/>
  <Override PartName="/ppt/notesSlides/notesSlide44.xml" ContentType="application/vnd.openxmlformats-officedocument.presentationml.notesSlide+xml"/>
  <Override PartName="/ppt/notesSlides/notesSlide63.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0.xml" ContentType="application/vnd.openxmlformats-officedocument.presentationml.notesSlide+xml"/>
  <Override PartName="/ppt/notesSlides/notesSlide99.xml" ContentType="application/vnd.openxmlformats-officedocument.presentationml.notesSlide+xml"/>
  <Override PartName="/ppt/notesSlides/notesSlide98.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19.xml" ContentType="application/vnd.openxmlformats-officedocument.presentationml.notesSlide+xml"/>
  <Override PartName="/ppt/notesSlides/notesSlide118.xml" ContentType="application/vnd.openxmlformats-officedocument.presentationml.notesSlide+xml"/>
  <Override PartName="/ppt/notesSlides/notesSlide117.xml" ContentType="application/vnd.openxmlformats-officedocument.presentationml.notesSlide+xml"/>
  <Override PartName="/ppt/notesSlides/notesSlide110.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91.xml" ContentType="application/vnd.openxmlformats-officedocument.presentationml.notesSlide+xml"/>
  <Override PartName="/ppt/notesSlides/notesSlide111.xml" ContentType="application/vnd.openxmlformats-officedocument.presentationml.notesSlide+xml"/>
  <Override PartName="/ppt/notesSlides/notesSlide89.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8.xml" ContentType="application/vnd.openxmlformats-officedocument.presentationml.notesSlide+xml"/>
  <Override PartName="/ppt/notesSlides/notesSlide90.xml" ContentType="application/vnd.openxmlformats-officedocument.presentationml.notesSlide+xml"/>
  <Override PartName="/ppt/notesSlides/notesSlide79.xml" ContentType="application/vnd.openxmlformats-officedocument.presentationml.notesSlide+xml"/>
  <Override PartName="/ppt/notesSlides/notesSlide88.xml" ContentType="application/vnd.openxmlformats-officedocument.presentationml.notesSlide+xml"/>
  <Override PartName="/ppt/notesSlides/notesSlide84.xml" ContentType="application/vnd.openxmlformats-officedocument.presentationml.notesSlide+xml"/>
  <Override PartName="/ppt/notesSlides/notesSlide83.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2.xml" ContentType="application/vnd.openxmlformats-officedocument.presentationml.notesSlide+xml"/>
  <Override PartName="/ppt/notesSlides/notesSlide85.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layout1.xml" ContentType="application/vnd.openxmlformats-officedocument.drawingml.diagramLayout+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9"/>
  </p:notesMasterIdLst>
  <p:sldIdLst>
    <p:sldId id="256" r:id="rId2"/>
    <p:sldId id="410" r:id="rId3"/>
    <p:sldId id="282" r:id="rId4"/>
    <p:sldId id="276" r:id="rId5"/>
    <p:sldId id="280" r:id="rId6"/>
    <p:sldId id="275" r:id="rId7"/>
    <p:sldId id="258" r:id="rId8"/>
    <p:sldId id="259" r:id="rId9"/>
    <p:sldId id="260" r:id="rId10"/>
    <p:sldId id="281" r:id="rId11"/>
    <p:sldId id="261" r:id="rId12"/>
    <p:sldId id="262" r:id="rId13"/>
    <p:sldId id="263" r:id="rId14"/>
    <p:sldId id="264" r:id="rId15"/>
    <p:sldId id="411" r:id="rId16"/>
    <p:sldId id="265" r:id="rId17"/>
    <p:sldId id="266" r:id="rId18"/>
    <p:sldId id="283" r:id="rId19"/>
    <p:sldId id="412" r:id="rId20"/>
    <p:sldId id="268" r:id="rId21"/>
    <p:sldId id="269" r:id="rId22"/>
    <p:sldId id="270" r:id="rId23"/>
    <p:sldId id="277" r:id="rId24"/>
    <p:sldId id="278" r:id="rId25"/>
    <p:sldId id="279" r:id="rId26"/>
    <p:sldId id="284" r:id="rId27"/>
    <p:sldId id="419" r:id="rId28"/>
    <p:sldId id="267" r:id="rId29"/>
    <p:sldId id="274" r:id="rId30"/>
    <p:sldId id="285" r:id="rId31"/>
    <p:sldId id="286" r:id="rId32"/>
    <p:sldId id="287" r:id="rId33"/>
    <p:sldId id="289" r:id="rId34"/>
    <p:sldId id="290" r:id="rId35"/>
    <p:sldId id="291" r:id="rId36"/>
    <p:sldId id="292" r:id="rId37"/>
    <p:sldId id="420" r:id="rId38"/>
    <p:sldId id="296" r:id="rId39"/>
    <p:sldId id="297" r:id="rId40"/>
    <p:sldId id="298" r:id="rId41"/>
    <p:sldId id="299" r:id="rId42"/>
    <p:sldId id="301" r:id="rId43"/>
    <p:sldId id="302" r:id="rId44"/>
    <p:sldId id="304" r:id="rId45"/>
    <p:sldId id="303" r:id="rId46"/>
    <p:sldId id="421" r:id="rId47"/>
    <p:sldId id="305" r:id="rId48"/>
    <p:sldId id="308" r:id="rId49"/>
    <p:sldId id="306" r:id="rId50"/>
    <p:sldId id="307" r:id="rId51"/>
    <p:sldId id="309" r:id="rId52"/>
    <p:sldId id="310" r:id="rId53"/>
    <p:sldId id="311" r:id="rId54"/>
    <p:sldId id="422" r:id="rId55"/>
    <p:sldId id="312" r:id="rId56"/>
    <p:sldId id="315" r:id="rId57"/>
    <p:sldId id="313" r:id="rId58"/>
    <p:sldId id="314" r:id="rId59"/>
    <p:sldId id="316" r:id="rId60"/>
    <p:sldId id="317" r:id="rId61"/>
    <p:sldId id="423" r:id="rId62"/>
    <p:sldId id="318" r:id="rId63"/>
    <p:sldId id="323" r:id="rId64"/>
    <p:sldId id="322" r:id="rId65"/>
    <p:sldId id="320" r:id="rId66"/>
    <p:sldId id="324" r:id="rId67"/>
    <p:sldId id="325" r:id="rId68"/>
    <p:sldId id="424" r:id="rId69"/>
    <p:sldId id="326" r:id="rId70"/>
    <p:sldId id="327" r:id="rId71"/>
    <p:sldId id="328" r:id="rId72"/>
    <p:sldId id="329" r:id="rId73"/>
    <p:sldId id="330" r:id="rId74"/>
    <p:sldId id="331" r:id="rId75"/>
    <p:sldId id="332" r:id="rId76"/>
    <p:sldId id="334" r:id="rId77"/>
    <p:sldId id="335" r:id="rId78"/>
    <p:sldId id="336" r:id="rId79"/>
    <p:sldId id="338" r:id="rId80"/>
    <p:sldId id="339" r:id="rId81"/>
    <p:sldId id="340" r:id="rId82"/>
    <p:sldId id="341" r:id="rId83"/>
    <p:sldId id="342" r:id="rId84"/>
    <p:sldId id="343" r:id="rId85"/>
    <p:sldId id="344" r:id="rId86"/>
    <p:sldId id="345" r:id="rId87"/>
    <p:sldId id="350" r:id="rId88"/>
    <p:sldId id="346" r:id="rId89"/>
    <p:sldId id="349" r:id="rId90"/>
    <p:sldId id="347" r:id="rId91"/>
    <p:sldId id="348" r:id="rId92"/>
    <p:sldId id="351" r:id="rId93"/>
    <p:sldId id="352" r:id="rId94"/>
    <p:sldId id="353" r:id="rId95"/>
    <p:sldId id="354" r:id="rId96"/>
    <p:sldId id="355" r:id="rId97"/>
    <p:sldId id="413" r:id="rId98"/>
    <p:sldId id="356" r:id="rId99"/>
    <p:sldId id="393" r:id="rId100"/>
    <p:sldId id="358" r:id="rId101"/>
    <p:sldId id="359" r:id="rId102"/>
    <p:sldId id="360" r:id="rId103"/>
    <p:sldId id="362" r:id="rId104"/>
    <p:sldId id="363" r:id="rId105"/>
    <p:sldId id="361" r:id="rId106"/>
    <p:sldId id="426" r:id="rId107"/>
    <p:sldId id="427" r:id="rId108"/>
    <p:sldId id="428" r:id="rId109"/>
    <p:sldId id="429" r:id="rId110"/>
    <p:sldId id="430" r:id="rId111"/>
    <p:sldId id="431" r:id="rId112"/>
    <p:sldId id="432" r:id="rId113"/>
    <p:sldId id="433" r:id="rId114"/>
    <p:sldId id="434" r:id="rId115"/>
    <p:sldId id="435" r:id="rId116"/>
    <p:sldId id="436" r:id="rId117"/>
    <p:sldId id="438" r:id="rId118"/>
    <p:sldId id="439" r:id="rId119"/>
    <p:sldId id="440" r:id="rId120"/>
    <p:sldId id="366" r:id="rId121"/>
    <p:sldId id="367" r:id="rId122"/>
    <p:sldId id="368" r:id="rId123"/>
    <p:sldId id="369" r:id="rId124"/>
    <p:sldId id="370" r:id="rId125"/>
    <p:sldId id="384" r:id="rId126"/>
    <p:sldId id="372" r:id="rId127"/>
    <p:sldId id="375" r:id="rId128"/>
    <p:sldId id="373" r:id="rId129"/>
    <p:sldId id="374" r:id="rId130"/>
    <p:sldId id="382" r:id="rId131"/>
    <p:sldId id="385" r:id="rId132"/>
    <p:sldId id="386" r:id="rId133"/>
    <p:sldId id="387" r:id="rId134"/>
    <p:sldId id="388" r:id="rId135"/>
    <p:sldId id="389" r:id="rId136"/>
    <p:sldId id="390" r:id="rId137"/>
    <p:sldId id="391" r:id="rId138"/>
    <p:sldId id="376" r:id="rId139"/>
    <p:sldId id="377" r:id="rId140"/>
    <p:sldId id="378" r:id="rId141"/>
    <p:sldId id="379" r:id="rId142"/>
    <p:sldId id="380" r:id="rId143"/>
    <p:sldId id="381" r:id="rId144"/>
    <p:sldId id="405" r:id="rId145"/>
    <p:sldId id="406" r:id="rId146"/>
    <p:sldId id="437" r:id="rId147"/>
    <p:sldId id="414" r:id="rId148"/>
    <p:sldId id="273" r:id="rId149"/>
    <p:sldId id="415" r:id="rId150"/>
    <p:sldId id="416" r:id="rId151"/>
    <p:sldId id="417" r:id="rId152"/>
    <p:sldId id="418" r:id="rId153"/>
    <p:sldId id="271" r:id="rId154"/>
    <p:sldId id="407" r:id="rId155"/>
    <p:sldId id="408" r:id="rId156"/>
    <p:sldId id="409" r:id="rId157"/>
    <p:sldId id="425" r:id="rId1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52BEE4"/>
    <a:srgbClr val="BA4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3800" autoAdjust="0"/>
  </p:normalViewPr>
  <p:slideViewPr>
    <p:cSldViewPr snapToGrid="0">
      <p:cViewPr varScale="1">
        <p:scale>
          <a:sx n="75" d="100"/>
          <a:sy n="75" d="100"/>
        </p:scale>
        <p:origin x="48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6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customXml" Target="../customXml/item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DA6B0-53C2-4128-922F-4FB5B7E3B3D7}"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E63FD931-334E-4936-A698-81C953BAE6BC}">
      <dgm:prSet phldrT="[Text]"/>
      <dgm:spPr>
        <a:ln>
          <a:solidFill>
            <a:schemeClr val="tx1"/>
          </a:solidFill>
        </a:ln>
      </dgm:spPr>
      <dgm:t>
        <a:bodyPr/>
        <a:lstStyle/>
        <a:p>
          <a:r>
            <a:rPr lang="en-US" dirty="0" smtClean="0">
              <a:latin typeface="Cooper Black" panose="0208090404030B020404" pitchFamily="18" charset="0"/>
            </a:rPr>
            <a:t>DEV</a:t>
          </a:r>
          <a:endParaRPr lang="en-US" dirty="0">
            <a:latin typeface="Cooper Black" panose="0208090404030B020404" pitchFamily="18" charset="0"/>
          </a:endParaRPr>
        </a:p>
      </dgm:t>
    </dgm:pt>
    <dgm:pt modelId="{064B73D9-DAC3-44FF-8029-7FB5F9AD069E}" type="parTrans" cxnId="{67FD5F89-AC44-473E-936F-D7D771EED47A}">
      <dgm:prSet/>
      <dgm:spPr/>
      <dgm:t>
        <a:bodyPr/>
        <a:lstStyle/>
        <a:p>
          <a:endParaRPr lang="en-US"/>
        </a:p>
      </dgm:t>
    </dgm:pt>
    <dgm:pt modelId="{8863AF0D-5DAF-479D-BDB4-16383D2AA9B6}" type="sibTrans" cxnId="{67FD5F89-AC44-473E-936F-D7D771EED47A}">
      <dgm:prSet/>
      <dgm:spPr/>
      <dgm:t>
        <a:bodyPr/>
        <a:lstStyle/>
        <a:p>
          <a:endParaRPr lang="en-US"/>
        </a:p>
      </dgm:t>
    </dgm:pt>
    <dgm:pt modelId="{9334E845-0A7C-483D-A9BF-A61378522EA9}">
      <dgm:prSet phldrT="[Text]"/>
      <dgm:spPr>
        <a:ln>
          <a:solidFill>
            <a:schemeClr val="tx1"/>
          </a:solidFill>
        </a:ln>
      </dgm:spPr>
      <dgm:t>
        <a:bodyPr/>
        <a:lstStyle/>
        <a:p>
          <a:r>
            <a:rPr lang="en-US" dirty="0" smtClean="0">
              <a:latin typeface="Cooper Black" panose="0208090404030B020404" pitchFamily="18" charset="0"/>
            </a:rPr>
            <a:t>QA</a:t>
          </a:r>
          <a:endParaRPr lang="en-US" dirty="0">
            <a:latin typeface="Cooper Black" panose="0208090404030B020404" pitchFamily="18" charset="0"/>
          </a:endParaRPr>
        </a:p>
      </dgm:t>
    </dgm:pt>
    <dgm:pt modelId="{C759573D-2655-4B81-8BB2-DC64999AC54A}" type="parTrans" cxnId="{9FD44147-4D3F-4B73-B752-96A661C402AB}">
      <dgm:prSet/>
      <dgm:spPr/>
      <dgm:t>
        <a:bodyPr/>
        <a:lstStyle/>
        <a:p>
          <a:endParaRPr lang="en-US"/>
        </a:p>
      </dgm:t>
    </dgm:pt>
    <dgm:pt modelId="{8B50464A-4B4C-436D-AB30-5BFA8EFD369A}" type="sibTrans" cxnId="{9FD44147-4D3F-4B73-B752-96A661C402AB}">
      <dgm:prSet/>
      <dgm:spPr/>
      <dgm:t>
        <a:bodyPr/>
        <a:lstStyle/>
        <a:p>
          <a:endParaRPr lang="en-US"/>
        </a:p>
      </dgm:t>
    </dgm:pt>
    <dgm:pt modelId="{94AE59C3-5768-4AF5-B88A-7BE66DAF47C4}">
      <dgm:prSet phldrT="[Text]"/>
      <dgm:spPr>
        <a:ln>
          <a:solidFill>
            <a:schemeClr val="tx1"/>
          </a:solidFill>
        </a:ln>
      </dgm:spPr>
      <dgm:t>
        <a:bodyPr/>
        <a:lstStyle/>
        <a:p>
          <a:r>
            <a:rPr lang="en-US" dirty="0" smtClean="0">
              <a:latin typeface="Cooper Black" panose="0208090404030B020404" pitchFamily="18" charset="0"/>
            </a:rPr>
            <a:t>PERF</a:t>
          </a:r>
          <a:endParaRPr lang="en-US" dirty="0">
            <a:latin typeface="Cooper Black" panose="0208090404030B020404" pitchFamily="18" charset="0"/>
          </a:endParaRPr>
        </a:p>
      </dgm:t>
    </dgm:pt>
    <dgm:pt modelId="{6F606097-D8FB-43AF-BA6D-F195D17B3A80}" type="parTrans" cxnId="{07FA574D-E1F5-4FF9-BEBE-F992F3B6D118}">
      <dgm:prSet/>
      <dgm:spPr/>
      <dgm:t>
        <a:bodyPr/>
        <a:lstStyle/>
        <a:p>
          <a:endParaRPr lang="en-US"/>
        </a:p>
      </dgm:t>
    </dgm:pt>
    <dgm:pt modelId="{3F51525E-6709-4716-BD00-5A8BDB7768BF}" type="sibTrans" cxnId="{07FA574D-E1F5-4FF9-BEBE-F992F3B6D118}">
      <dgm:prSet/>
      <dgm:spPr/>
      <dgm:t>
        <a:bodyPr/>
        <a:lstStyle/>
        <a:p>
          <a:endParaRPr lang="en-US"/>
        </a:p>
      </dgm:t>
    </dgm:pt>
    <dgm:pt modelId="{33EFAC91-73A2-4A98-9B33-A83A90C0AB0C}">
      <dgm:prSet phldrT="[Text]"/>
      <dgm:spPr>
        <a:ln>
          <a:solidFill>
            <a:schemeClr val="tx1"/>
          </a:solidFill>
        </a:ln>
      </dgm:spPr>
      <dgm:t>
        <a:bodyPr/>
        <a:lstStyle/>
        <a:p>
          <a:r>
            <a:rPr lang="en-US" dirty="0" smtClean="0">
              <a:latin typeface="Cooper Black" panose="0208090404030B020404" pitchFamily="18" charset="0"/>
            </a:rPr>
            <a:t>STAGE</a:t>
          </a:r>
          <a:endParaRPr lang="en-US" dirty="0">
            <a:latin typeface="Cooper Black" panose="0208090404030B020404" pitchFamily="18" charset="0"/>
          </a:endParaRPr>
        </a:p>
      </dgm:t>
    </dgm:pt>
    <dgm:pt modelId="{91A73A7C-00A4-4C00-94B2-25A6CBB15B3E}" type="parTrans" cxnId="{8B9403E4-2368-410A-8152-DBA14DC501B7}">
      <dgm:prSet/>
      <dgm:spPr/>
      <dgm:t>
        <a:bodyPr/>
        <a:lstStyle/>
        <a:p>
          <a:endParaRPr lang="en-US"/>
        </a:p>
      </dgm:t>
    </dgm:pt>
    <dgm:pt modelId="{87C05AAA-FBEB-4459-827D-0743720BDAC0}" type="sibTrans" cxnId="{8B9403E4-2368-410A-8152-DBA14DC501B7}">
      <dgm:prSet/>
      <dgm:spPr/>
      <dgm:t>
        <a:bodyPr/>
        <a:lstStyle/>
        <a:p>
          <a:endParaRPr lang="en-US"/>
        </a:p>
      </dgm:t>
    </dgm:pt>
    <dgm:pt modelId="{D73E8DD8-E20B-4DB6-A380-9924B511989F}">
      <dgm:prSet phldrT="[Text]"/>
      <dgm:spPr>
        <a:ln>
          <a:solidFill>
            <a:schemeClr val="tx1"/>
          </a:solidFill>
        </a:ln>
      </dgm:spPr>
      <dgm:t>
        <a:bodyPr/>
        <a:lstStyle/>
        <a:p>
          <a:r>
            <a:rPr lang="en-US" dirty="0" smtClean="0">
              <a:latin typeface="Cooper Black" panose="0208090404030B020404" pitchFamily="18" charset="0"/>
            </a:rPr>
            <a:t>PROD</a:t>
          </a:r>
          <a:endParaRPr lang="en-US" dirty="0">
            <a:latin typeface="Cooper Black" panose="0208090404030B020404" pitchFamily="18" charset="0"/>
          </a:endParaRPr>
        </a:p>
      </dgm:t>
    </dgm:pt>
    <dgm:pt modelId="{AB88D1E6-ADF6-45CD-8D69-3C1967197CE7}" type="parTrans" cxnId="{3A211E88-6E31-4D1C-AE7E-A10229F26E9B}">
      <dgm:prSet/>
      <dgm:spPr/>
      <dgm:t>
        <a:bodyPr/>
        <a:lstStyle/>
        <a:p>
          <a:endParaRPr lang="en-US"/>
        </a:p>
      </dgm:t>
    </dgm:pt>
    <dgm:pt modelId="{D2ACF5A5-94FF-4DC9-8DF2-3E8F94A2B609}" type="sibTrans" cxnId="{3A211E88-6E31-4D1C-AE7E-A10229F26E9B}">
      <dgm:prSet/>
      <dgm:spPr/>
      <dgm:t>
        <a:bodyPr/>
        <a:lstStyle/>
        <a:p>
          <a:endParaRPr lang="en-US"/>
        </a:p>
      </dgm:t>
    </dgm:pt>
    <dgm:pt modelId="{B9C92BAA-8E6C-433F-9C78-96435A1F71F2}" type="pres">
      <dgm:prSet presAssocID="{413DA6B0-53C2-4128-922F-4FB5B7E3B3D7}" presName="Name0" presStyleCnt="0">
        <dgm:presLayoutVars>
          <dgm:dir/>
          <dgm:resizeHandles val="exact"/>
        </dgm:presLayoutVars>
      </dgm:prSet>
      <dgm:spPr/>
      <dgm:t>
        <a:bodyPr/>
        <a:lstStyle/>
        <a:p>
          <a:endParaRPr lang="en-US"/>
        </a:p>
      </dgm:t>
    </dgm:pt>
    <dgm:pt modelId="{07840837-A6C8-4A7E-8AA8-04CC5FCC7924}" type="pres">
      <dgm:prSet presAssocID="{E63FD931-334E-4936-A698-81C953BAE6BC}" presName="composite" presStyleCnt="0"/>
      <dgm:spPr/>
    </dgm:pt>
    <dgm:pt modelId="{FBA46C1F-60C2-4017-BDA6-96DB56608F20}" type="pres">
      <dgm:prSet presAssocID="{E63FD931-334E-4936-A698-81C953BAE6BC}" presName="bgChev" presStyleLbl="node1" presStyleIdx="0" presStyleCnt="5"/>
      <dgm:spPr>
        <a:solidFill>
          <a:srgbClr val="C00000"/>
        </a:solidFill>
      </dgm:spPr>
    </dgm:pt>
    <dgm:pt modelId="{DEB397A9-4814-4A6D-85EE-EB910A5308CB}" type="pres">
      <dgm:prSet presAssocID="{E63FD931-334E-4936-A698-81C953BAE6BC}" presName="txNode" presStyleLbl="fgAcc1" presStyleIdx="0" presStyleCnt="5">
        <dgm:presLayoutVars>
          <dgm:bulletEnabled val="1"/>
        </dgm:presLayoutVars>
      </dgm:prSet>
      <dgm:spPr/>
      <dgm:t>
        <a:bodyPr/>
        <a:lstStyle/>
        <a:p>
          <a:endParaRPr lang="en-US"/>
        </a:p>
      </dgm:t>
    </dgm:pt>
    <dgm:pt modelId="{633503FF-5DDB-4290-928A-EF10B9A4C9A1}" type="pres">
      <dgm:prSet presAssocID="{8863AF0D-5DAF-479D-BDB4-16383D2AA9B6}" presName="compositeSpace" presStyleCnt="0"/>
      <dgm:spPr/>
    </dgm:pt>
    <dgm:pt modelId="{93F29AD7-249A-4444-9E43-64396590A915}" type="pres">
      <dgm:prSet presAssocID="{9334E845-0A7C-483D-A9BF-A61378522EA9}" presName="composite" presStyleCnt="0"/>
      <dgm:spPr/>
    </dgm:pt>
    <dgm:pt modelId="{E73A7DAE-0895-4100-A1C5-FCFFA2DA25C2}" type="pres">
      <dgm:prSet presAssocID="{9334E845-0A7C-483D-A9BF-A61378522EA9}" presName="bgChev" presStyleLbl="node1" presStyleIdx="1" presStyleCnt="5"/>
      <dgm:spPr>
        <a:solidFill>
          <a:srgbClr val="BA4612"/>
        </a:solidFill>
      </dgm:spPr>
    </dgm:pt>
    <dgm:pt modelId="{F7889FCC-D25B-4210-A666-0D0F2ECDFC1F}" type="pres">
      <dgm:prSet presAssocID="{9334E845-0A7C-483D-A9BF-A61378522EA9}" presName="txNode" presStyleLbl="fgAcc1" presStyleIdx="1" presStyleCnt="5">
        <dgm:presLayoutVars>
          <dgm:bulletEnabled val="1"/>
        </dgm:presLayoutVars>
      </dgm:prSet>
      <dgm:spPr/>
      <dgm:t>
        <a:bodyPr/>
        <a:lstStyle/>
        <a:p>
          <a:endParaRPr lang="en-US"/>
        </a:p>
      </dgm:t>
    </dgm:pt>
    <dgm:pt modelId="{CD9B6AA9-5214-4D18-A0DE-2DB9E22A3DC5}" type="pres">
      <dgm:prSet presAssocID="{8B50464A-4B4C-436D-AB30-5BFA8EFD369A}" presName="compositeSpace" presStyleCnt="0"/>
      <dgm:spPr/>
    </dgm:pt>
    <dgm:pt modelId="{B08E0F44-A36C-4E67-A7ED-88BC2D2FF1F1}" type="pres">
      <dgm:prSet presAssocID="{94AE59C3-5768-4AF5-B88A-7BE66DAF47C4}" presName="composite" presStyleCnt="0"/>
      <dgm:spPr/>
    </dgm:pt>
    <dgm:pt modelId="{D54A6BF3-58EB-4438-9257-1946F42232BB}" type="pres">
      <dgm:prSet presAssocID="{94AE59C3-5768-4AF5-B88A-7BE66DAF47C4}" presName="bgChev" presStyleLbl="node1" presStyleIdx="2" presStyleCnt="5"/>
      <dgm:spPr>
        <a:solidFill>
          <a:srgbClr val="FFC000"/>
        </a:solidFill>
      </dgm:spPr>
    </dgm:pt>
    <dgm:pt modelId="{75FE0541-D593-4457-AC72-758AD61542C6}" type="pres">
      <dgm:prSet presAssocID="{94AE59C3-5768-4AF5-B88A-7BE66DAF47C4}" presName="txNode" presStyleLbl="fgAcc1" presStyleIdx="2" presStyleCnt="5">
        <dgm:presLayoutVars>
          <dgm:bulletEnabled val="1"/>
        </dgm:presLayoutVars>
      </dgm:prSet>
      <dgm:spPr/>
      <dgm:t>
        <a:bodyPr/>
        <a:lstStyle/>
        <a:p>
          <a:endParaRPr lang="en-US"/>
        </a:p>
      </dgm:t>
    </dgm:pt>
    <dgm:pt modelId="{89B2A846-73E5-4768-8DE5-E27B60DC24EA}" type="pres">
      <dgm:prSet presAssocID="{3F51525E-6709-4716-BD00-5A8BDB7768BF}" presName="compositeSpace" presStyleCnt="0"/>
      <dgm:spPr/>
    </dgm:pt>
    <dgm:pt modelId="{5D971F16-CE78-48BE-A2C5-53B2982D0DDC}" type="pres">
      <dgm:prSet presAssocID="{33EFAC91-73A2-4A98-9B33-A83A90C0AB0C}" presName="composite" presStyleCnt="0"/>
      <dgm:spPr/>
    </dgm:pt>
    <dgm:pt modelId="{471BD7EA-D777-4099-ADE4-91F46D10C2D0}" type="pres">
      <dgm:prSet presAssocID="{33EFAC91-73A2-4A98-9B33-A83A90C0AB0C}" presName="bgChev" presStyleLbl="node1" presStyleIdx="3" presStyleCnt="5"/>
      <dgm:spPr>
        <a:solidFill>
          <a:srgbClr val="92D050"/>
        </a:solidFill>
      </dgm:spPr>
    </dgm:pt>
    <dgm:pt modelId="{6B63AF22-8395-4257-ADD5-03551CC11C36}" type="pres">
      <dgm:prSet presAssocID="{33EFAC91-73A2-4A98-9B33-A83A90C0AB0C}" presName="txNode" presStyleLbl="fgAcc1" presStyleIdx="3" presStyleCnt="5">
        <dgm:presLayoutVars>
          <dgm:bulletEnabled val="1"/>
        </dgm:presLayoutVars>
      </dgm:prSet>
      <dgm:spPr/>
      <dgm:t>
        <a:bodyPr/>
        <a:lstStyle/>
        <a:p>
          <a:endParaRPr lang="en-US"/>
        </a:p>
      </dgm:t>
    </dgm:pt>
    <dgm:pt modelId="{390B3558-482E-47AF-887B-8BC927181E1A}" type="pres">
      <dgm:prSet presAssocID="{87C05AAA-FBEB-4459-827D-0743720BDAC0}" presName="compositeSpace" presStyleCnt="0"/>
      <dgm:spPr/>
    </dgm:pt>
    <dgm:pt modelId="{2B63B24D-B696-4B30-9C15-0A2FBBA0FC07}" type="pres">
      <dgm:prSet presAssocID="{D73E8DD8-E20B-4DB6-A380-9924B511989F}" presName="composite" presStyleCnt="0"/>
      <dgm:spPr/>
    </dgm:pt>
    <dgm:pt modelId="{DFEA1484-435F-479C-BFA5-08269C4B68E6}" type="pres">
      <dgm:prSet presAssocID="{D73E8DD8-E20B-4DB6-A380-9924B511989F}" presName="bgChev" presStyleLbl="node1" presStyleIdx="4" presStyleCnt="5"/>
      <dgm:spPr/>
    </dgm:pt>
    <dgm:pt modelId="{958D8041-6325-4950-946F-33F0A1A1C604}" type="pres">
      <dgm:prSet presAssocID="{D73E8DD8-E20B-4DB6-A380-9924B511989F}" presName="txNode" presStyleLbl="fgAcc1" presStyleIdx="4" presStyleCnt="5">
        <dgm:presLayoutVars>
          <dgm:bulletEnabled val="1"/>
        </dgm:presLayoutVars>
      </dgm:prSet>
      <dgm:spPr/>
      <dgm:t>
        <a:bodyPr/>
        <a:lstStyle/>
        <a:p>
          <a:endParaRPr lang="en-US"/>
        </a:p>
      </dgm:t>
    </dgm:pt>
  </dgm:ptLst>
  <dgm:cxnLst>
    <dgm:cxn modelId="{E54A45D5-4D9C-40AE-88D4-49520DA9F4BE}" type="presOf" srcId="{D73E8DD8-E20B-4DB6-A380-9924B511989F}" destId="{958D8041-6325-4950-946F-33F0A1A1C604}" srcOrd="0" destOrd="0" presId="urn:microsoft.com/office/officeart/2005/8/layout/chevronAccent+Icon"/>
    <dgm:cxn modelId="{55A84C20-CBCB-4F42-9EA9-521A638A80E4}" type="presOf" srcId="{33EFAC91-73A2-4A98-9B33-A83A90C0AB0C}" destId="{6B63AF22-8395-4257-ADD5-03551CC11C36}" srcOrd="0" destOrd="0" presId="urn:microsoft.com/office/officeart/2005/8/layout/chevronAccent+Icon"/>
    <dgm:cxn modelId="{3A211E88-6E31-4D1C-AE7E-A10229F26E9B}" srcId="{413DA6B0-53C2-4128-922F-4FB5B7E3B3D7}" destId="{D73E8DD8-E20B-4DB6-A380-9924B511989F}" srcOrd="4" destOrd="0" parTransId="{AB88D1E6-ADF6-45CD-8D69-3C1967197CE7}" sibTransId="{D2ACF5A5-94FF-4DC9-8DF2-3E8F94A2B609}"/>
    <dgm:cxn modelId="{8B9403E4-2368-410A-8152-DBA14DC501B7}" srcId="{413DA6B0-53C2-4128-922F-4FB5B7E3B3D7}" destId="{33EFAC91-73A2-4A98-9B33-A83A90C0AB0C}" srcOrd="3" destOrd="0" parTransId="{91A73A7C-00A4-4C00-94B2-25A6CBB15B3E}" sibTransId="{87C05AAA-FBEB-4459-827D-0743720BDAC0}"/>
    <dgm:cxn modelId="{67FD5F89-AC44-473E-936F-D7D771EED47A}" srcId="{413DA6B0-53C2-4128-922F-4FB5B7E3B3D7}" destId="{E63FD931-334E-4936-A698-81C953BAE6BC}" srcOrd="0" destOrd="0" parTransId="{064B73D9-DAC3-44FF-8029-7FB5F9AD069E}" sibTransId="{8863AF0D-5DAF-479D-BDB4-16383D2AA9B6}"/>
    <dgm:cxn modelId="{E78255B6-3217-44F1-93D4-879A059E1307}" type="presOf" srcId="{94AE59C3-5768-4AF5-B88A-7BE66DAF47C4}" destId="{75FE0541-D593-4457-AC72-758AD61542C6}" srcOrd="0" destOrd="0" presId="urn:microsoft.com/office/officeart/2005/8/layout/chevronAccent+Icon"/>
    <dgm:cxn modelId="{CEC5C74A-9A57-4308-9D7B-86CC9D52C7E4}" type="presOf" srcId="{9334E845-0A7C-483D-A9BF-A61378522EA9}" destId="{F7889FCC-D25B-4210-A666-0D0F2ECDFC1F}" srcOrd="0" destOrd="0" presId="urn:microsoft.com/office/officeart/2005/8/layout/chevronAccent+Icon"/>
    <dgm:cxn modelId="{094BDE6C-77AF-416D-9467-2F1B8879DDC1}" type="presOf" srcId="{E63FD931-334E-4936-A698-81C953BAE6BC}" destId="{DEB397A9-4814-4A6D-85EE-EB910A5308CB}" srcOrd="0" destOrd="0" presId="urn:microsoft.com/office/officeart/2005/8/layout/chevronAccent+Icon"/>
    <dgm:cxn modelId="{07FA574D-E1F5-4FF9-BEBE-F992F3B6D118}" srcId="{413DA6B0-53C2-4128-922F-4FB5B7E3B3D7}" destId="{94AE59C3-5768-4AF5-B88A-7BE66DAF47C4}" srcOrd="2" destOrd="0" parTransId="{6F606097-D8FB-43AF-BA6D-F195D17B3A80}" sibTransId="{3F51525E-6709-4716-BD00-5A8BDB7768BF}"/>
    <dgm:cxn modelId="{9FD44147-4D3F-4B73-B752-96A661C402AB}" srcId="{413DA6B0-53C2-4128-922F-4FB5B7E3B3D7}" destId="{9334E845-0A7C-483D-A9BF-A61378522EA9}" srcOrd="1" destOrd="0" parTransId="{C759573D-2655-4B81-8BB2-DC64999AC54A}" sibTransId="{8B50464A-4B4C-436D-AB30-5BFA8EFD369A}"/>
    <dgm:cxn modelId="{FC9806D5-5B98-4DAA-9444-F6A94FC917F6}" type="presOf" srcId="{413DA6B0-53C2-4128-922F-4FB5B7E3B3D7}" destId="{B9C92BAA-8E6C-433F-9C78-96435A1F71F2}" srcOrd="0" destOrd="0" presId="urn:microsoft.com/office/officeart/2005/8/layout/chevronAccent+Icon"/>
    <dgm:cxn modelId="{9FA974A0-9260-4B1F-B601-68E6B8DB6762}" type="presParOf" srcId="{B9C92BAA-8E6C-433F-9C78-96435A1F71F2}" destId="{07840837-A6C8-4A7E-8AA8-04CC5FCC7924}" srcOrd="0" destOrd="0" presId="urn:microsoft.com/office/officeart/2005/8/layout/chevronAccent+Icon"/>
    <dgm:cxn modelId="{538A20D2-A99E-4660-BD82-742818AF6976}" type="presParOf" srcId="{07840837-A6C8-4A7E-8AA8-04CC5FCC7924}" destId="{FBA46C1F-60C2-4017-BDA6-96DB56608F20}" srcOrd="0" destOrd="0" presId="urn:microsoft.com/office/officeart/2005/8/layout/chevronAccent+Icon"/>
    <dgm:cxn modelId="{2AEB6B44-3126-4A9F-9D4B-F3AA599B7CA7}" type="presParOf" srcId="{07840837-A6C8-4A7E-8AA8-04CC5FCC7924}" destId="{DEB397A9-4814-4A6D-85EE-EB910A5308CB}" srcOrd="1" destOrd="0" presId="urn:microsoft.com/office/officeart/2005/8/layout/chevronAccent+Icon"/>
    <dgm:cxn modelId="{F87F7ADC-4AD2-47CA-86FA-1D482D7C168D}" type="presParOf" srcId="{B9C92BAA-8E6C-433F-9C78-96435A1F71F2}" destId="{633503FF-5DDB-4290-928A-EF10B9A4C9A1}" srcOrd="1" destOrd="0" presId="urn:microsoft.com/office/officeart/2005/8/layout/chevronAccent+Icon"/>
    <dgm:cxn modelId="{364D9AE1-EF1E-47EE-9FA7-F4A885F98A5C}" type="presParOf" srcId="{B9C92BAA-8E6C-433F-9C78-96435A1F71F2}" destId="{93F29AD7-249A-4444-9E43-64396590A915}" srcOrd="2" destOrd="0" presId="urn:microsoft.com/office/officeart/2005/8/layout/chevronAccent+Icon"/>
    <dgm:cxn modelId="{E0090D75-0E4C-4552-A803-098C3809AD75}" type="presParOf" srcId="{93F29AD7-249A-4444-9E43-64396590A915}" destId="{E73A7DAE-0895-4100-A1C5-FCFFA2DA25C2}" srcOrd="0" destOrd="0" presId="urn:microsoft.com/office/officeart/2005/8/layout/chevronAccent+Icon"/>
    <dgm:cxn modelId="{AEA15191-A6A3-4A98-989D-57121AA5B93D}" type="presParOf" srcId="{93F29AD7-249A-4444-9E43-64396590A915}" destId="{F7889FCC-D25B-4210-A666-0D0F2ECDFC1F}" srcOrd="1" destOrd="0" presId="urn:microsoft.com/office/officeart/2005/8/layout/chevronAccent+Icon"/>
    <dgm:cxn modelId="{AEB8E646-64AD-4069-85D4-247BB576A265}" type="presParOf" srcId="{B9C92BAA-8E6C-433F-9C78-96435A1F71F2}" destId="{CD9B6AA9-5214-4D18-A0DE-2DB9E22A3DC5}" srcOrd="3" destOrd="0" presId="urn:microsoft.com/office/officeart/2005/8/layout/chevronAccent+Icon"/>
    <dgm:cxn modelId="{315C6F82-6211-447B-9555-0468D6BB87B6}" type="presParOf" srcId="{B9C92BAA-8E6C-433F-9C78-96435A1F71F2}" destId="{B08E0F44-A36C-4E67-A7ED-88BC2D2FF1F1}" srcOrd="4" destOrd="0" presId="urn:microsoft.com/office/officeart/2005/8/layout/chevronAccent+Icon"/>
    <dgm:cxn modelId="{9B38D454-9566-47E8-BECC-70D3E7FC7C4B}" type="presParOf" srcId="{B08E0F44-A36C-4E67-A7ED-88BC2D2FF1F1}" destId="{D54A6BF3-58EB-4438-9257-1946F42232BB}" srcOrd="0" destOrd="0" presId="urn:microsoft.com/office/officeart/2005/8/layout/chevronAccent+Icon"/>
    <dgm:cxn modelId="{95C72399-6104-46B4-86F9-44A977634003}" type="presParOf" srcId="{B08E0F44-A36C-4E67-A7ED-88BC2D2FF1F1}" destId="{75FE0541-D593-4457-AC72-758AD61542C6}" srcOrd="1" destOrd="0" presId="urn:microsoft.com/office/officeart/2005/8/layout/chevronAccent+Icon"/>
    <dgm:cxn modelId="{B8447C45-23DC-49D6-A1D2-0F49F96C6DED}" type="presParOf" srcId="{B9C92BAA-8E6C-433F-9C78-96435A1F71F2}" destId="{89B2A846-73E5-4768-8DE5-E27B60DC24EA}" srcOrd="5" destOrd="0" presId="urn:microsoft.com/office/officeart/2005/8/layout/chevronAccent+Icon"/>
    <dgm:cxn modelId="{7BA6387A-BD98-4AD3-BF28-53D4A72D3767}" type="presParOf" srcId="{B9C92BAA-8E6C-433F-9C78-96435A1F71F2}" destId="{5D971F16-CE78-48BE-A2C5-53B2982D0DDC}" srcOrd="6" destOrd="0" presId="urn:microsoft.com/office/officeart/2005/8/layout/chevronAccent+Icon"/>
    <dgm:cxn modelId="{5149DEB3-D5DA-477E-AC5E-ACF40EA221B1}" type="presParOf" srcId="{5D971F16-CE78-48BE-A2C5-53B2982D0DDC}" destId="{471BD7EA-D777-4099-ADE4-91F46D10C2D0}" srcOrd="0" destOrd="0" presId="urn:microsoft.com/office/officeart/2005/8/layout/chevronAccent+Icon"/>
    <dgm:cxn modelId="{DD86F8FE-2238-4134-82E3-D556EAF8C1C3}" type="presParOf" srcId="{5D971F16-CE78-48BE-A2C5-53B2982D0DDC}" destId="{6B63AF22-8395-4257-ADD5-03551CC11C36}" srcOrd="1" destOrd="0" presId="urn:microsoft.com/office/officeart/2005/8/layout/chevronAccent+Icon"/>
    <dgm:cxn modelId="{F30998A3-24E1-47FC-AE46-EE2F3B251CB9}" type="presParOf" srcId="{B9C92BAA-8E6C-433F-9C78-96435A1F71F2}" destId="{390B3558-482E-47AF-887B-8BC927181E1A}" srcOrd="7" destOrd="0" presId="urn:microsoft.com/office/officeart/2005/8/layout/chevronAccent+Icon"/>
    <dgm:cxn modelId="{8B416000-4898-435B-9EBE-E60618547D7F}" type="presParOf" srcId="{B9C92BAA-8E6C-433F-9C78-96435A1F71F2}" destId="{2B63B24D-B696-4B30-9C15-0A2FBBA0FC07}" srcOrd="8" destOrd="0" presId="urn:microsoft.com/office/officeart/2005/8/layout/chevronAccent+Icon"/>
    <dgm:cxn modelId="{F44D1EF0-3821-4EFF-B182-F1D22114B63E}" type="presParOf" srcId="{2B63B24D-B696-4B30-9C15-0A2FBBA0FC07}" destId="{DFEA1484-435F-479C-BFA5-08269C4B68E6}" srcOrd="0" destOrd="0" presId="urn:microsoft.com/office/officeart/2005/8/layout/chevronAccent+Icon"/>
    <dgm:cxn modelId="{8477E4F3-EACF-4CFF-BD96-61B3569F52B5}" type="presParOf" srcId="{2B63B24D-B696-4B30-9C15-0A2FBBA0FC07}" destId="{958D8041-6325-4950-946F-33F0A1A1C604}"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46C1F-60C2-4017-BDA6-96DB56608F20}">
      <dsp:nvSpPr>
        <dsp:cNvPr id="0" name=""/>
        <dsp:cNvSpPr/>
      </dsp:nvSpPr>
      <dsp:spPr>
        <a:xfrm>
          <a:off x="1277" y="120550"/>
          <a:ext cx="1430535" cy="552186"/>
        </a:xfrm>
        <a:prstGeom prst="chevron">
          <a:avLst>
            <a:gd name="adj" fmla="val 4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B397A9-4814-4A6D-85EE-EB910A5308CB}">
      <dsp:nvSpPr>
        <dsp:cNvPr id="0" name=""/>
        <dsp:cNvSpPr/>
      </dsp:nvSpPr>
      <dsp:spPr>
        <a:xfrm>
          <a:off x="382754" y="258596"/>
          <a:ext cx="1208008" cy="552186"/>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latin typeface="Cooper Black" panose="0208090404030B020404" pitchFamily="18" charset="0"/>
            </a:rPr>
            <a:t>DEV</a:t>
          </a:r>
          <a:endParaRPr lang="en-US" sz="1900" kern="1200" dirty="0">
            <a:latin typeface="Cooper Black" panose="0208090404030B020404" pitchFamily="18" charset="0"/>
          </a:endParaRPr>
        </a:p>
      </dsp:txBody>
      <dsp:txXfrm>
        <a:off x="398927" y="274769"/>
        <a:ext cx="1175662" cy="519840"/>
      </dsp:txXfrm>
    </dsp:sp>
    <dsp:sp modelId="{E73A7DAE-0895-4100-A1C5-FCFFA2DA25C2}">
      <dsp:nvSpPr>
        <dsp:cNvPr id="0" name=""/>
        <dsp:cNvSpPr/>
      </dsp:nvSpPr>
      <dsp:spPr>
        <a:xfrm>
          <a:off x="1635267" y="120550"/>
          <a:ext cx="1430535" cy="552186"/>
        </a:xfrm>
        <a:prstGeom prst="chevron">
          <a:avLst>
            <a:gd name="adj" fmla="val 40000"/>
          </a:avLst>
        </a:prstGeom>
        <a:solidFill>
          <a:srgbClr val="BA461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889FCC-D25B-4210-A666-0D0F2ECDFC1F}">
      <dsp:nvSpPr>
        <dsp:cNvPr id="0" name=""/>
        <dsp:cNvSpPr/>
      </dsp:nvSpPr>
      <dsp:spPr>
        <a:xfrm>
          <a:off x="2016744" y="258596"/>
          <a:ext cx="1208008" cy="552186"/>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latin typeface="Cooper Black" panose="0208090404030B020404" pitchFamily="18" charset="0"/>
            </a:rPr>
            <a:t>QA</a:t>
          </a:r>
          <a:endParaRPr lang="en-US" sz="1900" kern="1200" dirty="0">
            <a:latin typeface="Cooper Black" panose="0208090404030B020404" pitchFamily="18" charset="0"/>
          </a:endParaRPr>
        </a:p>
      </dsp:txBody>
      <dsp:txXfrm>
        <a:off x="2032917" y="274769"/>
        <a:ext cx="1175662" cy="519840"/>
      </dsp:txXfrm>
    </dsp:sp>
    <dsp:sp modelId="{D54A6BF3-58EB-4438-9257-1946F42232BB}">
      <dsp:nvSpPr>
        <dsp:cNvPr id="0" name=""/>
        <dsp:cNvSpPr/>
      </dsp:nvSpPr>
      <dsp:spPr>
        <a:xfrm>
          <a:off x="3269257" y="120550"/>
          <a:ext cx="1430535" cy="552186"/>
        </a:xfrm>
        <a:prstGeom prst="chevron">
          <a:avLst>
            <a:gd name="adj" fmla="val 4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FE0541-D593-4457-AC72-758AD61542C6}">
      <dsp:nvSpPr>
        <dsp:cNvPr id="0" name=""/>
        <dsp:cNvSpPr/>
      </dsp:nvSpPr>
      <dsp:spPr>
        <a:xfrm>
          <a:off x="3650734" y="258596"/>
          <a:ext cx="1208008" cy="552186"/>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latin typeface="Cooper Black" panose="0208090404030B020404" pitchFamily="18" charset="0"/>
            </a:rPr>
            <a:t>PERF</a:t>
          </a:r>
          <a:endParaRPr lang="en-US" sz="1900" kern="1200" dirty="0">
            <a:latin typeface="Cooper Black" panose="0208090404030B020404" pitchFamily="18" charset="0"/>
          </a:endParaRPr>
        </a:p>
      </dsp:txBody>
      <dsp:txXfrm>
        <a:off x="3666907" y="274769"/>
        <a:ext cx="1175662" cy="519840"/>
      </dsp:txXfrm>
    </dsp:sp>
    <dsp:sp modelId="{471BD7EA-D777-4099-ADE4-91F46D10C2D0}">
      <dsp:nvSpPr>
        <dsp:cNvPr id="0" name=""/>
        <dsp:cNvSpPr/>
      </dsp:nvSpPr>
      <dsp:spPr>
        <a:xfrm>
          <a:off x="4903247" y="120550"/>
          <a:ext cx="1430535" cy="552186"/>
        </a:xfrm>
        <a:prstGeom prst="chevron">
          <a:avLst>
            <a:gd name="adj" fmla="val 4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3AF22-8395-4257-ADD5-03551CC11C36}">
      <dsp:nvSpPr>
        <dsp:cNvPr id="0" name=""/>
        <dsp:cNvSpPr/>
      </dsp:nvSpPr>
      <dsp:spPr>
        <a:xfrm>
          <a:off x="5284724" y="258596"/>
          <a:ext cx="1208008" cy="552186"/>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latin typeface="Cooper Black" panose="0208090404030B020404" pitchFamily="18" charset="0"/>
            </a:rPr>
            <a:t>STAGE</a:t>
          </a:r>
          <a:endParaRPr lang="en-US" sz="1900" kern="1200" dirty="0">
            <a:latin typeface="Cooper Black" panose="0208090404030B020404" pitchFamily="18" charset="0"/>
          </a:endParaRPr>
        </a:p>
      </dsp:txBody>
      <dsp:txXfrm>
        <a:off x="5300897" y="274769"/>
        <a:ext cx="1175662" cy="519840"/>
      </dsp:txXfrm>
    </dsp:sp>
    <dsp:sp modelId="{DFEA1484-435F-479C-BFA5-08269C4B68E6}">
      <dsp:nvSpPr>
        <dsp:cNvPr id="0" name=""/>
        <dsp:cNvSpPr/>
      </dsp:nvSpPr>
      <dsp:spPr>
        <a:xfrm>
          <a:off x="6537237" y="120550"/>
          <a:ext cx="1430535" cy="552186"/>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D8041-6325-4950-946F-33F0A1A1C604}">
      <dsp:nvSpPr>
        <dsp:cNvPr id="0" name=""/>
        <dsp:cNvSpPr/>
      </dsp:nvSpPr>
      <dsp:spPr>
        <a:xfrm>
          <a:off x="6918713" y="258596"/>
          <a:ext cx="1208008" cy="552186"/>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latin typeface="Cooper Black" panose="0208090404030B020404" pitchFamily="18" charset="0"/>
            </a:rPr>
            <a:t>PROD</a:t>
          </a:r>
          <a:endParaRPr lang="en-US" sz="1900" kern="1200" dirty="0">
            <a:latin typeface="Cooper Black" panose="0208090404030B020404" pitchFamily="18" charset="0"/>
          </a:endParaRPr>
        </a:p>
      </dsp:txBody>
      <dsp:txXfrm>
        <a:off x="6934886" y="274769"/>
        <a:ext cx="1175662" cy="5198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D86C4-7785-46FB-8BD0-F08522DD72BC}" type="datetimeFigureOut">
              <a:rPr lang="en-US" smtClean="0"/>
              <a:t>9/24/2019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4C42C-40AA-4813-B850-B791A335BDEF}" type="slidenum">
              <a:rPr lang="en-US" smtClean="0"/>
              <a:t>‹#›</a:t>
            </a:fld>
            <a:endParaRPr lang="en-US"/>
          </a:p>
        </p:txBody>
      </p:sp>
    </p:spTree>
    <p:extLst>
      <p:ext uri="{BB962C8B-B14F-4D97-AF65-F5344CB8AC3E}">
        <p14:creationId xmlns:p14="http://schemas.microsoft.com/office/powerpoint/2010/main" val="25928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ulesoft.com/resources/api/what-is-an-api"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upwork.com/hiring/development/intro-to-apis-what-is-an-api/"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a:t>
            </a:fld>
            <a:endParaRPr lang="en-US"/>
          </a:p>
        </p:txBody>
      </p:sp>
    </p:spTree>
    <p:extLst>
      <p:ext uri="{BB962C8B-B14F-4D97-AF65-F5344CB8AC3E}">
        <p14:creationId xmlns:p14="http://schemas.microsoft.com/office/powerpoint/2010/main" val="2101544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28</a:t>
            </a:fld>
            <a:endParaRPr lang="en-US"/>
          </a:p>
        </p:txBody>
      </p:sp>
    </p:spTree>
    <p:extLst>
      <p:ext uri="{BB962C8B-B14F-4D97-AF65-F5344CB8AC3E}">
        <p14:creationId xmlns:p14="http://schemas.microsoft.com/office/powerpoint/2010/main" val="184436914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125</a:t>
            </a:fld>
            <a:endParaRPr lang="en-US"/>
          </a:p>
        </p:txBody>
      </p:sp>
    </p:spTree>
    <p:extLst>
      <p:ext uri="{BB962C8B-B14F-4D97-AF65-F5344CB8AC3E}">
        <p14:creationId xmlns:p14="http://schemas.microsoft.com/office/powerpoint/2010/main" val="30080440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126</a:t>
            </a:fld>
            <a:endParaRPr lang="en-US"/>
          </a:p>
        </p:txBody>
      </p:sp>
    </p:spTree>
    <p:extLst>
      <p:ext uri="{BB962C8B-B14F-4D97-AF65-F5344CB8AC3E}">
        <p14:creationId xmlns:p14="http://schemas.microsoft.com/office/powerpoint/2010/main" val="8418238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127</a:t>
            </a:fld>
            <a:endParaRPr lang="en-US"/>
          </a:p>
        </p:txBody>
      </p:sp>
    </p:spTree>
    <p:extLst>
      <p:ext uri="{BB962C8B-B14F-4D97-AF65-F5344CB8AC3E}">
        <p14:creationId xmlns:p14="http://schemas.microsoft.com/office/powerpoint/2010/main" val="257264847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128</a:t>
            </a:fld>
            <a:endParaRPr lang="en-US"/>
          </a:p>
        </p:txBody>
      </p:sp>
    </p:spTree>
    <p:extLst>
      <p:ext uri="{BB962C8B-B14F-4D97-AF65-F5344CB8AC3E}">
        <p14:creationId xmlns:p14="http://schemas.microsoft.com/office/powerpoint/2010/main" val="7467223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129</a:t>
            </a:fld>
            <a:endParaRPr lang="en-US"/>
          </a:p>
        </p:txBody>
      </p:sp>
    </p:spTree>
    <p:extLst>
      <p:ext uri="{BB962C8B-B14F-4D97-AF65-F5344CB8AC3E}">
        <p14:creationId xmlns:p14="http://schemas.microsoft.com/office/powerpoint/2010/main" val="12549751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130</a:t>
            </a:fld>
            <a:endParaRPr lang="en-US"/>
          </a:p>
        </p:txBody>
      </p:sp>
    </p:spTree>
    <p:extLst>
      <p:ext uri="{BB962C8B-B14F-4D97-AF65-F5344CB8AC3E}">
        <p14:creationId xmlns:p14="http://schemas.microsoft.com/office/powerpoint/2010/main" val="106711414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131</a:t>
            </a:fld>
            <a:endParaRPr lang="en-US"/>
          </a:p>
        </p:txBody>
      </p:sp>
    </p:spTree>
    <p:extLst>
      <p:ext uri="{BB962C8B-B14F-4D97-AF65-F5344CB8AC3E}">
        <p14:creationId xmlns:p14="http://schemas.microsoft.com/office/powerpoint/2010/main" val="136943104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132</a:t>
            </a:fld>
            <a:endParaRPr lang="en-US"/>
          </a:p>
        </p:txBody>
      </p:sp>
    </p:spTree>
    <p:extLst>
      <p:ext uri="{BB962C8B-B14F-4D97-AF65-F5344CB8AC3E}">
        <p14:creationId xmlns:p14="http://schemas.microsoft.com/office/powerpoint/2010/main" val="26414457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133</a:t>
            </a:fld>
            <a:endParaRPr lang="en-US"/>
          </a:p>
        </p:txBody>
      </p:sp>
    </p:spTree>
    <p:extLst>
      <p:ext uri="{BB962C8B-B14F-4D97-AF65-F5344CB8AC3E}">
        <p14:creationId xmlns:p14="http://schemas.microsoft.com/office/powerpoint/2010/main" val="336752396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134</a:t>
            </a:fld>
            <a:endParaRPr lang="en-US"/>
          </a:p>
        </p:txBody>
      </p:sp>
    </p:spTree>
    <p:extLst>
      <p:ext uri="{BB962C8B-B14F-4D97-AF65-F5344CB8AC3E}">
        <p14:creationId xmlns:p14="http://schemas.microsoft.com/office/powerpoint/2010/main" val="3762234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29</a:t>
            </a:fld>
            <a:endParaRPr lang="en-US"/>
          </a:p>
        </p:txBody>
      </p:sp>
    </p:spTree>
    <p:extLst>
      <p:ext uri="{BB962C8B-B14F-4D97-AF65-F5344CB8AC3E}">
        <p14:creationId xmlns:p14="http://schemas.microsoft.com/office/powerpoint/2010/main" val="160527893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135</a:t>
            </a:fld>
            <a:endParaRPr lang="en-US"/>
          </a:p>
        </p:txBody>
      </p:sp>
    </p:spTree>
    <p:extLst>
      <p:ext uri="{BB962C8B-B14F-4D97-AF65-F5344CB8AC3E}">
        <p14:creationId xmlns:p14="http://schemas.microsoft.com/office/powerpoint/2010/main" val="327233545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136</a:t>
            </a:fld>
            <a:endParaRPr lang="en-US"/>
          </a:p>
        </p:txBody>
      </p:sp>
    </p:spTree>
    <p:extLst>
      <p:ext uri="{BB962C8B-B14F-4D97-AF65-F5344CB8AC3E}">
        <p14:creationId xmlns:p14="http://schemas.microsoft.com/office/powerpoint/2010/main" val="32490769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137</a:t>
            </a:fld>
            <a:endParaRPr lang="en-US"/>
          </a:p>
        </p:txBody>
      </p:sp>
    </p:spTree>
    <p:extLst>
      <p:ext uri="{BB962C8B-B14F-4D97-AF65-F5344CB8AC3E}">
        <p14:creationId xmlns:p14="http://schemas.microsoft.com/office/powerpoint/2010/main" val="174974683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138</a:t>
            </a:fld>
            <a:endParaRPr lang="en-US"/>
          </a:p>
        </p:txBody>
      </p:sp>
    </p:spTree>
    <p:extLst>
      <p:ext uri="{BB962C8B-B14F-4D97-AF65-F5344CB8AC3E}">
        <p14:creationId xmlns:p14="http://schemas.microsoft.com/office/powerpoint/2010/main" val="215979976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139</a:t>
            </a:fld>
            <a:endParaRPr lang="en-US"/>
          </a:p>
        </p:txBody>
      </p:sp>
    </p:spTree>
    <p:extLst>
      <p:ext uri="{BB962C8B-B14F-4D97-AF65-F5344CB8AC3E}">
        <p14:creationId xmlns:p14="http://schemas.microsoft.com/office/powerpoint/2010/main" val="371514421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140</a:t>
            </a:fld>
            <a:endParaRPr lang="en-US"/>
          </a:p>
        </p:txBody>
      </p:sp>
    </p:spTree>
    <p:extLst>
      <p:ext uri="{BB962C8B-B14F-4D97-AF65-F5344CB8AC3E}">
        <p14:creationId xmlns:p14="http://schemas.microsoft.com/office/powerpoint/2010/main" val="386973364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141</a:t>
            </a:fld>
            <a:endParaRPr lang="en-US"/>
          </a:p>
        </p:txBody>
      </p:sp>
    </p:spTree>
    <p:extLst>
      <p:ext uri="{BB962C8B-B14F-4D97-AF65-F5344CB8AC3E}">
        <p14:creationId xmlns:p14="http://schemas.microsoft.com/office/powerpoint/2010/main" val="112866725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142</a:t>
            </a:fld>
            <a:endParaRPr lang="en-US"/>
          </a:p>
        </p:txBody>
      </p:sp>
    </p:spTree>
    <p:extLst>
      <p:ext uri="{BB962C8B-B14F-4D97-AF65-F5344CB8AC3E}">
        <p14:creationId xmlns:p14="http://schemas.microsoft.com/office/powerpoint/2010/main" val="7992533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143</a:t>
            </a:fld>
            <a:endParaRPr lang="en-US"/>
          </a:p>
        </p:txBody>
      </p:sp>
    </p:spTree>
    <p:extLst>
      <p:ext uri="{BB962C8B-B14F-4D97-AF65-F5344CB8AC3E}">
        <p14:creationId xmlns:p14="http://schemas.microsoft.com/office/powerpoint/2010/main" val="321576640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144</a:t>
            </a:fld>
            <a:endParaRPr lang="en-US"/>
          </a:p>
        </p:txBody>
      </p:sp>
    </p:spTree>
    <p:extLst>
      <p:ext uri="{BB962C8B-B14F-4D97-AF65-F5344CB8AC3E}">
        <p14:creationId xmlns:p14="http://schemas.microsoft.com/office/powerpoint/2010/main" val="2013007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30</a:t>
            </a:fld>
            <a:endParaRPr lang="en-US"/>
          </a:p>
        </p:txBody>
      </p:sp>
    </p:spTree>
    <p:extLst>
      <p:ext uri="{BB962C8B-B14F-4D97-AF65-F5344CB8AC3E}">
        <p14:creationId xmlns:p14="http://schemas.microsoft.com/office/powerpoint/2010/main" val="198929182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145</a:t>
            </a:fld>
            <a:endParaRPr lang="en-US"/>
          </a:p>
        </p:txBody>
      </p:sp>
    </p:spTree>
    <p:extLst>
      <p:ext uri="{BB962C8B-B14F-4D97-AF65-F5344CB8AC3E}">
        <p14:creationId xmlns:p14="http://schemas.microsoft.com/office/powerpoint/2010/main" val="221686289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147</a:t>
            </a:fld>
            <a:endParaRPr lang="en-US"/>
          </a:p>
        </p:txBody>
      </p:sp>
    </p:spTree>
    <p:extLst>
      <p:ext uri="{BB962C8B-B14F-4D97-AF65-F5344CB8AC3E}">
        <p14:creationId xmlns:p14="http://schemas.microsoft.com/office/powerpoint/2010/main" val="15362105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152</a:t>
            </a:fld>
            <a:endParaRPr lang="en-US"/>
          </a:p>
        </p:txBody>
      </p:sp>
    </p:spTree>
    <p:extLst>
      <p:ext uri="{BB962C8B-B14F-4D97-AF65-F5344CB8AC3E}">
        <p14:creationId xmlns:p14="http://schemas.microsoft.com/office/powerpoint/2010/main" val="31876860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154</a:t>
            </a:fld>
            <a:endParaRPr lang="en-US"/>
          </a:p>
        </p:txBody>
      </p:sp>
    </p:spTree>
    <p:extLst>
      <p:ext uri="{BB962C8B-B14F-4D97-AF65-F5344CB8AC3E}">
        <p14:creationId xmlns:p14="http://schemas.microsoft.com/office/powerpoint/2010/main" val="376766145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155</a:t>
            </a:fld>
            <a:endParaRPr lang="en-US"/>
          </a:p>
        </p:txBody>
      </p:sp>
    </p:spTree>
    <p:extLst>
      <p:ext uri="{BB962C8B-B14F-4D97-AF65-F5344CB8AC3E}">
        <p14:creationId xmlns:p14="http://schemas.microsoft.com/office/powerpoint/2010/main" val="1075704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156</a:t>
            </a:fld>
            <a:endParaRPr lang="en-US"/>
          </a:p>
        </p:txBody>
      </p:sp>
    </p:spTree>
    <p:extLst>
      <p:ext uri="{BB962C8B-B14F-4D97-AF65-F5344CB8AC3E}">
        <p14:creationId xmlns:p14="http://schemas.microsoft.com/office/powerpoint/2010/main" val="3810433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31</a:t>
            </a:fld>
            <a:endParaRPr lang="en-US"/>
          </a:p>
        </p:txBody>
      </p:sp>
    </p:spTree>
    <p:extLst>
      <p:ext uri="{BB962C8B-B14F-4D97-AF65-F5344CB8AC3E}">
        <p14:creationId xmlns:p14="http://schemas.microsoft.com/office/powerpoint/2010/main" val="364718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32</a:t>
            </a:fld>
            <a:endParaRPr lang="en-US"/>
          </a:p>
        </p:txBody>
      </p:sp>
    </p:spTree>
    <p:extLst>
      <p:ext uri="{BB962C8B-B14F-4D97-AF65-F5344CB8AC3E}">
        <p14:creationId xmlns:p14="http://schemas.microsoft.com/office/powerpoint/2010/main" val="436990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33</a:t>
            </a:fld>
            <a:endParaRPr lang="en-US"/>
          </a:p>
        </p:txBody>
      </p:sp>
    </p:spTree>
    <p:extLst>
      <p:ext uri="{BB962C8B-B14F-4D97-AF65-F5344CB8AC3E}">
        <p14:creationId xmlns:p14="http://schemas.microsoft.com/office/powerpoint/2010/main" val="4254895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34</a:t>
            </a:fld>
            <a:endParaRPr lang="en-US"/>
          </a:p>
        </p:txBody>
      </p:sp>
    </p:spTree>
    <p:extLst>
      <p:ext uri="{BB962C8B-B14F-4D97-AF65-F5344CB8AC3E}">
        <p14:creationId xmlns:p14="http://schemas.microsoft.com/office/powerpoint/2010/main" val="313778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35</a:t>
            </a:fld>
            <a:endParaRPr lang="en-US"/>
          </a:p>
        </p:txBody>
      </p:sp>
    </p:spTree>
    <p:extLst>
      <p:ext uri="{BB962C8B-B14F-4D97-AF65-F5344CB8AC3E}">
        <p14:creationId xmlns:p14="http://schemas.microsoft.com/office/powerpoint/2010/main" val="3056617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36</a:t>
            </a:fld>
            <a:endParaRPr lang="en-US"/>
          </a:p>
        </p:txBody>
      </p:sp>
    </p:spTree>
    <p:extLst>
      <p:ext uri="{BB962C8B-B14F-4D97-AF65-F5344CB8AC3E}">
        <p14:creationId xmlns:p14="http://schemas.microsoft.com/office/powerpoint/2010/main" val="1734855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38</a:t>
            </a:fld>
            <a:endParaRPr lang="en-US"/>
          </a:p>
        </p:txBody>
      </p:sp>
    </p:spTree>
    <p:extLst>
      <p:ext uri="{BB962C8B-B14F-4D97-AF65-F5344CB8AC3E}">
        <p14:creationId xmlns:p14="http://schemas.microsoft.com/office/powerpoint/2010/main" val="245580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API?</a:t>
            </a:r>
          </a:p>
          <a:p>
            <a:r>
              <a:rPr lang="en-US" dirty="0" smtClean="0">
                <a:hlinkClick r:id="rId3"/>
              </a:rPr>
              <a:t>https://www.mulesoft.com/resources/api/what-is-an-api</a:t>
            </a:r>
            <a:endParaRPr lang="en-US" dirty="0" smtClean="0"/>
          </a:p>
          <a:p>
            <a:r>
              <a:rPr lang="en-US" dirty="0" smtClean="0">
                <a:hlinkClick r:id="rId4"/>
              </a:rPr>
              <a:t>https://www.upwork.com/hiring/development/intro-to-apis-what-is-an-api/</a:t>
            </a:r>
            <a:endParaRPr lang="en-US" dirty="0" smtClean="0"/>
          </a:p>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a:t>
            </a:fld>
            <a:endParaRPr lang="en-US"/>
          </a:p>
        </p:txBody>
      </p:sp>
    </p:spTree>
    <p:extLst>
      <p:ext uri="{BB962C8B-B14F-4D97-AF65-F5344CB8AC3E}">
        <p14:creationId xmlns:p14="http://schemas.microsoft.com/office/powerpoint/2010/main" val="2802377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39</a:t>
            </a:fld>
            <a:endParaRPr lang="en-US"/>
          </a:p>
        </p:txBody>
      </p:sp>
    </p:spTree>
    <p:extLst>
      <p:ext uri="{BB962C8B-B14F-4D97-AF65-F5344CB8AC3E}">
        <p14:creationId xmlns:p14="http://schemas.microsoft.com/office/powerpoint/2010/main" val="605450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40</a:t>
            </a:fld>
            <a:endParaRPr lang="en-US"/>
          </a:p>
        </p:txBody>
      </p:sp>
    </p:spTree>
    <p:extLst>
      <p:ext uri="{BB962C8B-B14F-4D97-AF65-F5344CB8AC3E}">
        <p14:creationId xmlns:p14="http://schemas.microsoft.com/office/powerpoint/2010/main" val="319108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41</a:t>
            </a:fld>
            <a:endParaRPr lang="en-US"/>
          </a:p>
        </p:txBody>
      </p:sp>
    </p:spTree>
    <p:extLst>
      <p:ext uri="{BB962C8B-B14F-4D97-AF65-F5344CB8AC3E}">
        <p14:creationId xmlns:p14="http://schemas.microsoft.com/office/powerpoint/2010/main" val="3414662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42</a:t>
            </a:fld>
            <a:endParaRPr lang="en-US"/>
          </a:p>
        </p:txBody>
      </p:sp>
    </p:spTree>
    <p:extLst>
      <p:ext uri="{BB962C8B-B14F-4D97-AF65-F5344CB8AC3E}">
        <p14:creationId xmlns:p14="http://schemas.microsoft.com/office/powerpoint/2010/main" val="3844313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43</a:t>
            </a:fld>
            <a:endParaRPr lang="en-US"/>
          </a:p>
        </p:txBody>
      </p:sp>
    </p:spTree>
    <p:extLst>
      <p:ext uri="{BB962C8B-B14F-4D97-AF65-F5344CB8AC3E}">
        <p14:creationId xmlns:p14="http://schemas.microsoft.com/office/powerpoint/2010/main" val="1496501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44</a:t>
            </a:fld>
            <a:endParaRPr lang="en-US"/>
          </a:p>
        </p:txBody>
      </p:sp>
    </p:spTree>
    <p:extLst>
      <p:ext uri="{BB962C8B-B14F-4D97-AF65-F5344CB8AC3E}">
        <p14:creationId xmlns:p14="http://schemas.microsoft.com/office/powerpoint/2010/main" val="3878042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45</a:t>
            </a:fld>
            <a:endParaRPr lang="en-US"/>
          </a:p>
        </p:txBody>
      </p:sp>
    </p:spTree>
    <p:extLst>
      <p:ext uri="{BB962C8B-B14F-4D97-AF65-F5344CB8AC3E}">
        <p14:creationId xmlns:p14="http://schemas.microsoft.com/office/powerpoint/2010/main" val="2255857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47</a:t>
            </a:fld>
            <a:endParaRPr lang="en-US"/>
          </a:p>
        </p:txBody>
      </p:sp>
    </p:spTree>
    <p:extLst>
      <p:ext uri="{BB962C8B-B14F-4D97-AF65-F5344CB8AC3E}">
        <p14:creationId xmlns:p14="http://schemas.microsoft.com/office/powerpoint/2010/main" val="3247622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48</a:t>
            </a:fld>
            <a:endParaRPr lang="en-US"/>
          </a:p>
        </p:txBody>
      </p:sp>
    </p:spTree>
    <p:extLst>
      <p:ext uri="{BB962C8B-B14F-4D97-AF65-F5344CB8AC3E}">
        <p14:creationId xmlns:p14="http://schemas.microsoft.com/office/powerpoint/2010/main" val="926028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49</a:t>
            </a:fld>
            <a:endParaRPr lang="en-US"/>
          </a:p>
        </p:txBody>
      </p:sp>
    </p:spTree>
    <p:extLst>
      <p:ext uri="{BB962C8B-B14F-4D97-AF65-F5344CB8AC3E}">
        <p14:creationId xmlns:p14="http://schemas.microsoft.com/office/powerpoint/2010/main" val="289291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a:t>
            </a:r>
            <a:r>
              <a:rPr lang="en-US" baseline="0" dirty="0" smtClean="0"/>
              <a:t> has a state in which we define properties and its value</a:t>
            </a:r>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20</a:t>
            </a:fld>
            <a:endParaRPr lang="en-US"/>
          </a:p>
        </p:txBody>
      </p:sp>
    </p:spTree>
    <p:extLst>
      <p:ext uri="{BB962C8B-B14F-4D97-AF65-F5344CB8AC3E}">
        <p14:creationId xmlns:p14="http://schemas.microsoft.com/office/powerpoint/2010/main" val="1117743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50</a:t>
            </a:fld>
            <a:endParaRPr lang="en-US"/>
          </a:p>
        </p:txBody>
      </p:sp>
    </p:spTree>
    <p:extLst>
      <p:ext uri="{BB962C8B-B14F-4D97-AF65-F5344CB8AC3E}">
        <p14:creationId xmlns:p14="http://schemas.microsoft.com/office/powerpoint/2010/main" val="1651341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51</a:t>
            </a:fld>
            <a:endParaRPr lang="en-US"/>
          </a:p>
        </p:txBody>
      </p:sp>
    </p:spTree>
    <p:extLst>
      <p:ext uri="{BB962C8B-B14F-4D97-AF65-F5344CB8AC3E}">
        <p14:creationId xmlns:p14="http://schemas.microsoft.com/office/powerpoint/2010/main" val="1063676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52</a:t>
            </a:fld>
            <a:endParaRPr lang="en-US"/>
          </a:p>
        </p:txBody>
      </p:sp>
    </p:spTree>
    <p:extLst>
      <p:ext uri="{BB962C8B-B14F-4D97-AF65-F5344CB8AC3E}">
        <p14:creationId xmlns:p14="http://schemas.microsoft.com/office/powerpoint/2010/main" val="900788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53</a:t>
            </a:fld>
            <a:endParaRPr lang="en-US"/>
          </a:p>
        </p:txBody>
      </p:sp>
    </p:spTree>
    <p:extLst>
      <p:ext uri="{BB962C8B-B14F-4D97-AF65-F5344CB8AC3E}">
        <p14:creationId xmlns:p14="http://schemas.microsoft.com/office/powerpoint/2010/main" val="1496076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55</a:t>
            </a:fld>
            <a:endParaRPr lang="en-US"/>
          </a:p>
        </p:txBody>
      </p:sp>
    </p:spTree>
    <p:extLst>
      <p:ext uri="{BB962C8B-B14F-4D97-AF65-F5344CB8AC3E}">
        <p14:creationId xmlns:p14="http://schemas.microsoft.com/office/powerpoint/2010/main" val="1922370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56</a:t>
            </a:fld>
            <a:endParaRPr lang="en-US"/>
          </a:p>
        </p:txBody>
      </p:sp>
    </p:spTree>
    <p:extLst>
      <p:ext uri="{BB962C8B-B14F-4D97-AF65-F5344CB8AC3E}">
        <p14:creationId xmlns:p14="http://schemas.microsoft.com/office/powerpoint/2010/main" val="330470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57</a:t>
            </a:fld>
            <a:endParaRPr lang="en-US"/>
          </a:p>
        </p:txBody>
      </p:sp>
    </p:spTree>
    <p:extLst>
      <p:ext uri="{BB962C8B-B14F-4D97-AF65-F5344CB8AC3E}">
        <p14:creationId xmlns:p14="http://schemas.microsoft.com/office/powerpoint/2010/main" val="115861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58</a:t>
            </a:fld>
            <a:endParaRPr lang="en-US"/>
          </a:p>
        </p:txBody>
      </p:sp>
    </p:spTree>
    <p:extLst>
      <p:ext uri="{BB962C8B-B14F-4D97-AF65-F5344CB8AC3E}">
        <p14:creationId xmlns:p14="http://schemas.microsoft.com/office/powerpoint/2010/main" val="2768468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59</a:t>
            </a:fld>
            <a:endParaRPr lang="en-US"/>
          </a:p>
        </p:txBody>
      </p:sp>
    </p:spTree>
    <p:extLst>
      <p:ext uri="{BB962C8B-B14F-4D97-AF65-F5344CB8AC3E}">
        <p14:creationId xmlns:p14="http://schemas.microsoft.com/office/powerpoint/2010/main" val="1254632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60</a:t>
            </a:fld>
            <a:endParaRPr lang="en-US"/>
          </a:p>
        </p:txBody>
      </p:sp>
    </p:spTree>
    <p:extLst>
      <p:ext uri="{BB962C8B-B14F-4D97-AF65-F5344CB8AC3E}">
        <p14:creationId xmlns:p14="http://schemas.microsoft.com/office/powerpoint/2010/main" val="171261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21</a:t>
            </a:fld>
            <a:endParaRPr lang="en-US"/>
          </a:p>
        </p:txBody>
      </p:sp>
    </p:spTree>
    <p:extLst>
      <p:ext uri="{BB962C8B-B14F-4D97-AF65-F5344CB8AC3E}">
        <p14:creationId xmlns:p14="http://schemas.microsoft.com/office/powerpoint/2010/main" val="3392515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62</a:t>
            </a:fld>
            <a:endParaRPr lang="en-US"/>
          </a:p>
        </p:txBody>
      </p:sp>
    </p:spTree>
    <p:extLst>
      <p:ext uri="{BB962C8B-B14F-4D97-AF65-F5344CB8AC3E}">
        <p14:creationId xmlns:p14="http://schemas.microsoft.com/office/powerpoint/2010/main" val="393172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63</a:t>
            </a:fld>
            <a:endParaRPr lang="en-US"/>
          </a:p>
        </p:txBody>
      </p:sp>
    </p:spTree>
    <p:extLst>
      <p:ext uri="{BB962C8B-B14F-4D97-AF65-F5344CB8AC3E}">
        <p14:creationId xmlns:p14="http://schemas.microsoft.com/office/powerpoint/2010/main" val="154001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65</a:t>
            </a:fld>
            <a:endParaRPr lang="en-US"/>
          </a:p>
        </p:txBody>
      </p:sp>
    </p:spTree>
    <p:extLst>
      <p:ext uri="{BB962C8B-B14F-4D97-AF65-F5344CB8AC3E}">
        <p14:creationId xmlns:p14="http://schemas.microsoft.com/office/powerpoint/2010/main" val="37010962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66</a:t>
            </a:fld>
            <a:endParaRPr lang="en-US"/>
          </a:p>
        </p:txBody>
      </p:sp>
    </p:spTree>
    <p:extLst>
      <p:ext uri="{BB962C8B-B14F-4D97-AF65-F5344CB8AC3E}">
        <p14:creationId xmlns:p14="http://schemas.microsoft.com/office/powerpoint/2010/main" val="178368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67</a:t>
            </a:fld>
            <a:endParaRPr lang="en-US"/>
          </a:p>
        </p:txBody>
      </p:sp>
    </p:spTree>
    <p:extLst>
      <p:ext uri="{BB962C8B-B14F-4D97-AF65-F5344CB8AC3E}">
        <p14:creationId xmlns:p14="http://schemas.microsoft.com/office/powerpoint/2010/main" val="5733712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69</a:t>
            </a:fld>
            <a:endParaRPr lang="en-US"/>
          </a:p>
        </p:txBody>
      </p:sp>
    </p:spTree>
    <p:extLst>
      <p:ext uri="{BB962C8B-B14F-4D97-AF65-F5344CB8AC3E}">
        <p14:creationId xmlns:p14="http://schemas.microsoft.com/office/powerpoint/2010/main" val="15716267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70</a:t>
            </a:fld>
            <a:endParaRPr lang="en-US"/>
          </a:p>
        </p:txBody>
      </p:sp>
    </p:spTree>
    <p:extLst>
      <p:ext uri="{BB962C8B-B14F-4D97-AF65-F5344CB8AC3E}">
        <p14:creationId xmlns:p14="http://schemas.microsoft.com/office/powerpoint/2010/main" val="2920846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71</a:t>
            </a:fld>
            <a:endParaRPr lang="en-US"/>
          </a:p>
        </p:txBody>
      </p:sp>
    </p:spTree>
    <p:extLst>
      <p:ext uri="{BB962C8B-B14F-4D97-AF65-F5344CB8AC3E}">
        <p14:creationId xmlns:p14="http://schemas.microsoft.com/office/powerpoint/2010/main" val="511183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72</a:t>
            </a:fld>
            <a:endParaRPr lang="en-US"/>
          </a:p>
        </p:txBody>
      </p:sp>
    </p:spTree>
    <p:extLst>
      <p:ext uri="{BB962C8B-B14F-4D97-AF65-F5344CB8AC3E}">
        <p14:creationId xmlns:p14="http://schemas.microsoft.com/office/powerpoint/2010/main" val="29272525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73</a:t>
            </a:fld>
            <a:endParaRPr lang="en-US"/>
          </a:p>
        </p:txBody>
      </p:sp>
    </p:spTree>
    <p:extLst>
      <p:ext uri="{BB962C8B-B14F-4D97-AF65-F5344CB8AC3E}">
        <p14:creationId xmlns:p14="http://schemas.microsoft.com/office/powerpoint/2010/main" val="43436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22</a:t>
            </a:fld>
            <a:endParaRPr lang="en-US"/>
          </a:p>
        </p:txBody>
      </p:sp>
    </p:spTree>
    <p:extLst>
      <p:ext uri="{BB962C8B-B14F-4D97-AF65-F5344CB8AC3E}">
        <p14:creationId xmlns:p14="http://schemas.microsoft.com/office/powerpoint/2010/main" val="965954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74</a:t>
            </a:fld>
            <a:endParaRPr lang="en-US"/>
          </a:p>
        </p:txBody>
      </p:sp>
    </p:spTree>
    <p:extLst>
      <p:ext uri="{BB962C8B-B14F-4D97-AF65-F5344CB8AC3E}">
        <p14:creationId xmlns:p14="http://schemas.microsoft.com/office/powerpoint/2010/main" val="22674990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75</a:t>
            </a:fld>
            <a:endParaRPr lang="en-US"/>
          </a:p>
        </p:txBody>
      </p:sp>
    </p:spTree>
    <p:extLst>
      <p:ext uri="{BB962C8B-B14F-4D97-AF65-F5344CB8AC3E}">
        <p14:creationId xmlns:p14="http://schemas.microsoft.com/office/powerpoint/2010/main" val="25298407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76</a:t>
            </a:fld>
            <a:endParaRPr lang="en-US"/>
          </a:p>
        </p:txBody>
      </p:sp>
    </p:spTree>
    <p:extLst>
      <p:ext uri="{BB962C8B-B14F-4D97-AF65-F5344CB8AC3E}">
        <p14:creationId xmlns:p14="http://schemas.microsoft.com/office/powerpoint/2010/main" val="1650433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77</a:t>
            </a:fld>
            <a:endParaRPr lang="en-US"/>
          </a:p>
        </p:txBody>
      </p:sp>
    </p:spTree>
    <p:extLst>
      <p:ext uri="{BB962C8B-B14F-4D97-AF65-F5344CB8AC3E}">
        <p14:creationId xmlns:p14="http://schemas.microsoft.com/office/powerpoint/2010/main" val="22130244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78</a:t>
            </a:fld>
            <a:endParaRPr lang="en-US"/>
          </a:p>
        </p:txBody>
      </p:sp>
    </p:spTree>
    <p:extLst>
      <p:ext uri="{BB962C8B-B14F-4D97-AF65-F5344CB8AC3E}">
        <p14:creationId xmlns:p14="http://schemas.microsoft.com/office/powerpoint/2010/main" val="3531508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79</a:t>
            </a:fld>
            <a:endParaRPr lang="en-US"/>
          </a:p>
        </p:txBody>
      </p:sp>
    </p:spTree>
    <p:extLst>
      <p:ext uri="{BB962C8B-B14F-4D97-AF65-F5344CB8AC3E}">
        <p14:creationId xmlns:p14="http://schemas.microsoft.com/office/powerpoint/2010/main" val="31383452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80</a:t>
            </a:fld>
            <a:endParaRPr lang="en-US"/>
          </a:p>
        </p:txBody>
      </p:sp>
    </p:spTree>
    <p:extLst>
      <p:ext uri="{BB962C8B-B14F-4D97-AF65-F5344CB8AC3E}">
        <p14:creationId xmlns:p14="http://schemas.microsoft.com/office/powerpoint/2010/main" val="40169729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81</a:t>
            </a:fld>
            <a:endParaRPr lang="en-US"/>
          </a:p>
        </p:txBody>
      </p:sp>
    </p:spTree>
    <p:extLst>
      <p:ext uri="{BB962C8B-B14F-4D97-AF65-F5344CB8AC3E}">
        <p14:creationId xmlns:p14="http://schemas.microsoft.com/office/powerpoint/2010/main" val="8216991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82</a:t>
            </a:fld>
            <a:endParaRPr lang="en-US"/>
          </a:p>
        </p:txBody>
      </p:sp>
    </p:spTree>
    <p:extLst>
      <p:ext uri="{BB962C8B-B14F-4D97-AF65-F5344CB8AC3E}">
        <p14:creationId xmlns:p14="http://schemas.microsoft.com/office/powerpoint/2010/main" val="38438963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83</a:t>
            </a:fld>
            <a:endParaRPr lang="en-US"/>
          </a:p>
        </p:txBody>
      </p:sp>
    </p:spTree>
    <p:extLst>
      <p:ext uri="{BB962C8B-B14F-4D97-AF65-F5344CB8AC3E}">
        <p14:creationId xmlns:p14="http://schemas.microsoft.com/office/powerpoint/2010/main" val="3537440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23</a:t>
            </a:fld>
            <a:endParaRPr lang="en-US"/>
          </a:p>
        </p:txBody>
      </p:sp>
    </p:spTree>
    <p:extLst>
      <p:ext uri="{BB962C8B-B14F-4D97-AF65-F5344CB8AC3E}">
        <p14:creationId xmlns:p14="http://schemas.microsoft.com/office/powerpoint/2010/main" val="4286679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84</a:t>
            </a:fld>
            <a:endParaRPr lang="en-US"/>
          </a:p>
        </p:txBody>
      </p:sp>
    </p:spTree>
    <p:extLst>
      <p:ext uri="{BB962C8B-B14F-4D97-AF65-F5344CB8AC3E}">
        <p14:creationId xmlns:p14="http://schemas.microsoft.com/office/powerpoint/2010/main" val="12822075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85</a:t>
            </a:fld>
            <a:endParaRPr lang="en-US"/>
          </a:p>
        </p:txBody>
      </p:sp>
    </p:spTree>
    <p:extLst>
      <p:ext uri="{BB962C8B-B14F-4D97-AF65-F5344CB8AC3E}">
        <p14:creationId xmlns:p14="http://schemas.microsoft.com/office/powerpoint/2010/main" val="14277930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86</a:t>
            </a:fld>
            <a:endParaRPr lang="en-US"/>
          </a:p>
        </p:txBody>
      </p:sp>
    </p:spTree>
    <p:extLst>
      <p:ext uri="{BB962C8B-B14F-4D97-AF65-F5344CB8AC3E}">
        <p14:creationId xmlns:p14="http://schemas.microsoft.com/office/powerpoint/2010/main" val="14675635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87</a:t>
            </a:fld>
            <a:endParaRPr lang="en-US"/>
          </a:p>
        </p:txBody>
      </p:sp>
    </p:spTree>
    <p:extLst>
      <p:ext uri="{BB962C8B-B14F-4D97-AF65-F5344CB8AC3E}">
        <p14:creationId xmlns:p14="http://schemas.microsoft.com/office/powerpoint/2010/main" val="28122736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88</a:t>
            </a:fld>
            <a:endParaRPr lang="en-US"/>
          </a:p>
        </p:txBody>
      </p:sp>
    </p:spTree>
    <p:extLst>
      <p:ext uri="{BB962C8B-B14F-4D97-AF65-F5344CB8AC3E}">
        <p14:creationId xmlns:p14="http://schemas.microsoft.com/office/powerpoint/2010/main" val="36676680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AWS-&gt;services-&gt;EC2-</a:t>
            </a:r>
            <a:r>
              <a:rPr lang="en-US" smtClean="0"/>
              <a:t>&gt;Volumes</a:t>
            </a:r>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89</a:t>
            </a:fld>
            <a:endParaRPr lang="en-US"/>
          </a:p>
        </p:txBody>
      </p:sp>
    </p:spTree>
    <p:extLst>
      <p:ext uri="{BB962C8B-B14F-4D97-AF65-F5344CB8AC3E}">
        <p14:creationId xmlns:p14="http://schemas.microsoft.com/office/powerpoint/2010/main" val="1273605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90</a:t>
            </a:fld>
            <a:endParaRPr lang="en-US"/>
          </a:p>
        </p:txBody>
      </p:sp>
    </p:spTree>
    <p:extLst>
      <p:ext uri="{BB962C8B-B14F-4D97-AF65-F5344CB8AC3E}">
        <p14:creationId xmlns:p14="http://schemas.microsoft.com/office/powerpoint/2010/main" val="1463297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91</a:t>
            </a:fld>
            <a:endParaRPr lang="en-US"/>
          </a:p>
        </p:txBody>
      </p:sp>
    </p:spTree>
    <p:extLst>
      <p:ext uri="{BB962C8B-B14F-4D97-AF65-F5344CB8AC3E}">
        <p14:creationId xmlns:p14="http://schemas.microsoft.com/office/powerpoint/2010/main" val="14788819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92</a:t>
            </a:fld>
            <a:endParaRPr lang="en-US"/>
          </a:p>
        </p:txBody>
      </p:sp>
    </p:spTree>
    <p:extLst>
      <p:ext uri="{BB962C8B-B14F-4D97-AF65-F5344CB8AC3E}">
        <p14:creationId xmlns:p14="http://schemas.microsoft.com/office/powerpoint/2010/main" val="13291178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93</a:t>
            </a:fld>
            <a:endParaRPr lang="en-US"/>
          </a:p>
        </p:txBody>
      </p:sp>
    </p:spTree>
    <p:extLst>
      <p:ext uri="{BB962C8B-B14F-4D97-AF65-F5344CB8AC3E}">
        <p14:creationId xmlns:p14="http://schemas.microsoft.com/office/powerpoint/2010/main" val="3705354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24</a:t>
            </a:fld>
            <a:endParaRPr lang="en-US"/>
          </a:p>
        </p:txBody>
      </p:sp>
    </p:spTree>
    <p:extLst>
      <p:ext uri="{BB962C8B-B14F-4D97-AF65-F5344CB8AC3E}">
        <p14:creationId xmlns:p14="http://schemas.microsoft.com/office/powerpoint/2010/main" val="28460940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94</a:t>
            </a:fld>
            <a:endParaRPr lang="en-US"/>
          </a:p>
        </p:txBody>
      </p:sp>
    </p:spTree>
    <p:extLst>
      <p:ext uri="{BB962C8B-B14F-4D97-AF65-F5344CB8AC3E}">
        <p14:creationId xmlns:p14="http://schemas.microsoft.com/office/powerpoint/2010/main" val="34486052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95</a:t>
            </a:fld>
            <a:endParaRPr lang="en-US"/>
          </a:p>
        </p:txBody>
      </p:sp>
    </p:spTree>
    <p:extLst>
      <p:ext uri="{BB962C8B-B14F-4D97-AF65-F5344CB8AC3E}">
        <p14:creationId xmlns:p14="http://schemas.microsoft.com/office/powerpoint/2010/main" val="10730979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96</a:t>
            </a:fld>
            <a:endParaRPr lang="en-US"/>
          </a:p>
        </p:txBody>
      </p:sp>
    </p:spTree>
    <p:extLst>
      <p:ext uri="{BB962C8B-B14F-4D97-AF65-F5344CB8AC3E}">
        <p14:creationId xmlns:p14="http://schemas.microsoft.com/office/powerpoint/2010/main" val="26765471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98</a:t>
            </a:fld>
            <a:endParaRPr lang="en-US"/>
          </a:p>
        </p:txBody>
      </p:sp>
    </p:spTree>
    <p:extLst>
      <p:ext uri="{BB962C8B-B14F-4D97-AF65-F5344CB8AC3E}">
        <p14:creationId xmlns:p14="http://schemas.microsoft.com/office/powerpoint/2010/main" val="33365620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99</a:t>
            </a:fld>
            <a:endParaRPr lang="en-US"/>
          </a:p>
        </p:txBody>
      </p:sp>
    </p:spTree>
    <p:extLst>
      <p:ext uri="{BB962C8B-B14F-4D97-AF65-F5344CB8AC3E}">
        <p14:creationId xmlns:p14="http://schemas.microsoft.com/office/powerpoint/2010/main" val="15805075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100</a:t>
            </a:fld>
            <a:endParaRPr lang="en-US"/>
          </a:p>
        </p:txBody>
      </p:sp>
    </p:spTree>
    <p:extLst>
      <p:ext uri="{BB962C8B-B14F-4D97-AF65-F5344CB8AC3E}">
        <p14:creationId xmlns:p14="http://schemas.microsoft.com/office/powerpoint/2010/main" val="15683351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101</a:t>
            </a:fld>
            <a:endParaRPr lang="en-US"/>
          </a:p>
        </p:txBody>
      </p:sp>
    </p:spTree>
    <p:extLst>
      <p:ext uri="{BB962C8B-B14F-4D97-AF65-F5344CB8AC3E}">
        <p14:creationId xmlns:p14="http://schemas.microsoft.com/office/powerpoint/2010/main" val="23524138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102</a:t>
            </a:fld>
            <a:endParaRPr lang="en-US"/>
          </a:p>
        </p:txBody>
      </p:sp>
    </p:spTree>
    <p:extLst>
      <p:ext uri="{BB962C8B-B14F-4D97-AF65-F5344CB8AC3E}">
        <p14:creationId xmlns:p14="http://schemas.microsoft.com/office/powerpoint/2010/main" val="3366575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103</a:t>
            </a:fld>
            <a:endParaRPr lang="en-US"/>
          </a:p>
        </p:txBody>
      </p:sp>
    </p:spTree>
    <p:extLst>
      <p:ext uri="{BB962C8B-B14F-4D97-AF65-F5344CB8AC3E}">
        <p14:creationId xmlns:p14="http://schemas.microsoft.com/office/powerpoint/2010/main" val="17687566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104</a:t>
            </a:fld>
            <a:endParaRPr lang="en-US"/>
          </a:p>
        </p:txBody>
      </p:sp>
    </p:spTree>
    <p:extLst>
      <p:ext uri="{BB962C8B-B14F-4D97-AF65-F5344CB8AC3E}">
        <p14:creationId xmlns:p14="http://schemas.microsoft.com/office/powerpoint/2010/main" val="930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Minikube</a:t>
            </a:r>
            <a:r>
              <a:rPr lang="en-US" dirty="0" smtClean="0"/>
              <a:t> version</a:t>
            </a:r>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25</a:t>
            </a:fld>
            <a:endParaRPr lang="en-US"/>
          </a:p>
        </p:txBody>
      </p:sp>
    </p:spTree>
    <p:extLst>
      <p:ext uri="{BB962C8B-B14F-4D97-AF65-F5344CB8AC3E}">
        <p14:creationId xmlns:p14="http://schemas.microsoft.com/office/powerpoint/2010/main" val="41617650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105</a:t>
            </a:fld>
            <a:endParaRPr lang="en-US"/>
          </a:p>
        </p:txBody>
      </p:sp>
    </p:spTree>
    <p:extLst>
      <p:ext uri="{BB962C8B-B14F-4D97-AF65-F5344CB8AC3E}">
        <p14:creationId xmlns:p14="http://schemas.microsoft.com/office/powerpoint/2010/main" val="27051203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106</a:t>
            </a:fld>
            <a:endParaRPr lang="en-US"/>
          </a:p>
        </p:txBody>
      </p:sp>
    </p:spTree>
    <p:extLst>
      <p:ext uri="{BB962C8B-B14F-4D97-AF65-F5344CB8AC3E}">
        <p14:creationId xmlns:p14="http://schemas.microsoft.com/office/powerpoint/2010/main" val="41081869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107</a:t>
            </a:fld>
            <a:endParaRPr lang="en-US"/>
          </a:p>
        </p:txBody>
      </p:sp>
    </p:spTree>
    <p:extLst>
      <p:ext uri="{BB962C8B-B14F-4D97-AF65-F5344CB8AC3E}">
        <p14:creationId xmlns:p14="http://schemas.microsoft.com/office/powerpoint/2010/main" val="16669082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108</a:t>
            </a:fld>
            <a:endParaRPr lang="en-US"/>
          </a:p>
        </p:txBody>
      </p:sp>
    </p:spTree>
    <p:extLst>
      <p:ext uri="{BB962C8B-B14F-4D97-AF65-F5344CB8AC3E}">
        <p14:creationId xmlns:p14="http://schemas.microsoft.com/office/powerpoint/2010/main" val="342618643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109</a:t>
            </a:fld>
            <a:endParaRPr lang="en-US"/>
          </a:p>
        </p:txBody>
      </p:sp>
    </p:spTree>
    <p:extLst>
      <p:ext uri="{BB962C8B-B14F-4D97-AF65-F5344CB8AC3E}">
        <p14:creationId xmlns:p14="http://schemas.microsoft.com/office/powerpoint/2010/main" val="39081872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110</a:t>
            </a:fld>
            <a:endParaRPr lang="en-US"/>
          </a:p>
        </p:txBody>
      </p:sp>
    </p:spTree>
    <p:extLst>
      <p:ext uri="{BB962C8B-B14F-4D97-AF65-F5344CB8AC3E}">
        <p14:creationId xmlns:p14="http://schemas.microsoft.com/office/powerpoint/2010/main" val="41461763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111</a:t>
            </a:fld>
            <a:endParaRPr lang="en-US"/>
          </a:p>
        </p:txBody>
      </p:sp>
    </p:spTree>
    <p:extLst>
      <p:ext uri="{BB962C8B-B14F-4D97-AF65-F5344CB8AC3E}">
        <p14:creationId xmlns:p14="http://schemas.microsoft.com/office/powerpoint/2010/main" val="17340436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112</a:t>
            </a:fld>
            <a:endParaRPr lang="en-US"/>
          </a:p>
        </p:txBody>
      </p:sp>
    </p:spTree>
    <p:extLst>
      <p:ext uri="{BB962C8B-B14F-4D97-AF65-F5344CB8AC3E}">
        <p14:creationId xmlns:p14="http://schemas.microsoft.com/office/powerpoint/2010/main" val="9584395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113</a:t>
            </a:fld>
            <a:endParaRPr lang="en-US"/>
          </a:p>
        </p:txBody>
      </p:sp>
    </p:spTree>
    <p:extLst>
      <p:ext uri="{BB962C8B-B14F-4D97-AF65-F5344CB8AC3E}">
        <p14:creationId xmlns:p14="http://schemas.microsoft.com/office/powerpoint/2010/main" val="27180466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114</a:t>
            </a:fld>
            <a:endParaRPr lang="en-US"/>
          </a:p>
        </p:txBody>
      </p:sp>
    </p:spTree>
    <p:extLst>
      <p:ext uri="{BB962C8B-B14F-4D97-AF65-F5344CB8AC3E}">
        <p14:creationId xmlns:p14="http://schemas.microsoft.com/office/powerpoint/2010/main" val="110368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26</a:t>
            </a:fld>
            <a:endParaRPr lang="en-US"/>
          </a:p>
        </p:txBody>
      </p:sp>
    </p:spTree>
    <p:extLst>
      <p:ext uri="{BB962C8B-B14F-4D97-AF65-F5344CB8AC3E}">
        <p14:creationId xmlns:p14="http://schemas.microsoft.com/office/powerpoint/2010/main" val="7326593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115</a:t>
            </a:fld>
            <a:endParaRPr lang="en-US"/>
          </a:p>
        </p:txBody>
      </p:sp>
    </p:spTree>
    <p:extLst>
      <p:ext uri="{BB962C8B-B14F-4D97-AF65-F5344CB8AC3E}">
        <p14:creationId xmlns:p14="http://schemas.microsoft.com/office/powerpoint/2010/main" val="26889146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116</a:t>
            </a:fld>
            <a:endParaRPr lang="en-US"/>
          </a:p>
        </p:txBody>
      </p:sp>
    </p:spTree>
    <p:extLst>
      <p:ext uri="{BB962C8B-B14F-4D97-AF65-F5344CB8AC3E}">
        <p14:creationId xmlns:p14="http://schemas.microsoft.com/office/powerpoint/2010/main" val="262727823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117</a:t>
            </a:fld>
            <a:endParaRPr lang="en-US"/>
          </a:p>
        </p:txBody>
      </p:sp>
    </p:spTree>
    <p:extLst>
      <p:ext uri="{BB962C8B-B14F-4D97-AF65-F5344CB8AC3E}">
        <p14:creationId xmlns:p14="http://schemas.microsoft.com/office/powerpoint/2010/main" val="17515575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118</a:t>
            </a:fld>
            <a:endParaRPr lang="en-US"/>
          </a:p>
        </p:txBody>
      </p:sp>
    </p:spTree>
    <p:extLst>
      <p:ext uri="{BB962C8B-B14F-4D97-AF65-F5344CB8AC3E}">
        <p14:creationId xmlns:p14="http://schemas.microsoft.com/office/powerpoint/2010/main" val="92262689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119</a:t>
            </a:fld>
            <a:endParaRPr lang="en-US"/>
          </a:p>
        </p:txBody>
      </p:sp>
    </p:spTree>
    <p:extLst>
      <p:ext uri="{BB962C8B-B14F-4D97-AF65-F5344CB8AC3E}">
        <p14:creationId xmlns:p14="http://schemas.microsoft.com/office/powerpoint/2010/main" val="319450726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120</a:t>
            </a:fld>
            <a:endParaRPr lang="en-US"/>
          </a:p>
        </p:txBody>
      </p:sp>
    </p:spTree>
    <p:extLst>
      <p:ext uri="{BB962C8B-B14F-4D97-AF65-F5344CB8AC3E}">
        <p14:creationId xmlns:p14="http://schemas.microsoft.com/office/powerpoint/2010/main" val="14424727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121</a:t>
            </a:fld>
            <a:endParaRPr lang="en-US"/>
          </a:p>
        </p:txBody>
      </p:sp>
    </p:spTree>
    <p:extLst>
      <p:ext uri="{BB962C8B-B14F-4D97-AF65-F5344CB8AC3E}">
        <p14:creationId xmlns:p14="http://schemas.microsoft.com/office/powerpoint/2010/main" val="23104094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122</a:t>
            </a:fld>
            <a:endParaRPr lang="en-US"/>
          </a:p>
        </p:txBody>
      </p:sp>
    </p:spTree>
    <p:extLst>
      <p:ext uri="{BB962C8B-B14F-4D97-AF65-F5344CB8AC3E}">
        <p14:creationId xmlns:p14="http://schemas.microsoft.com/office/powerpoint/2010/main" val="12457131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123</a:t>
            </a:fld>
            <a:endParaRPr lang="en-US"/>
          </a:p>
        </p:txBody>
      </p:sp>
    </p:spTree>
    <p:extLst>
      <p:ext uri="{BB962C8B-B14F-4D97-AF65-F5344CB8AC3E}">
        <p14:creationId xmlns:p14="http://schemas.microsoft.com/office/powerpoint/2010/main" val="27893063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4C42C-40AA-4813-B850-B791A335BDEF}" type="slidenum">
              <a:rPr lang="en-US" smtClean="0"/>
              <a:t>124</a:t>
            </a:fld>
            <a:endParaRPr lang="en-US"/>
          </a:p>
        </p:txBody>
      </p:sp>
    </p:spTree>
    <p:extLst>
      <p:ext uri="{BB962C8B-B14F-4D97-AF65-F5344CB8AC3E}">
        <p14:creationId xmlns:p14="http://schemas.microsoft.com/office/powerpoint/2010/main" val="2204374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5D10D1-1A88-4781-9321-0A5DEE1D125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52395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D10D1-1A88-4781-9321-0A5DEE1D125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197939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D10D1-1A88-4781-9321-0A5DEE1D125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327251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D10D1-1A88-4781-9321-0A5DEE1D125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282387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D10D1-1A88-4781-9321-0A5DEE1D125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29180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5D10D1-1A88-4781-9321-0A5DEE1D1253}"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33582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5D10D1-1A88-4781-9321-0A5DEE1D1253}"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346058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5D10D1-1A88-4781-9321-0A5DEE1D1253}"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248983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D10D1-1A88-4781-9321-0A5DEE1D1253}"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289045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5D10D1-1A88-4781-9321-0A5DEE1D1253}"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422156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5D10D1-1A88-4781-9321-0A5DEE1D1253}"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5496A-B812-4B04-965F-AA4CB6D9D63C}" type="slidenum">
              <a:rPr lang="en-US" smtClean="0"/>
              <a:t>‹#›</a:t>
            </a:fld>
            <a:endParaRPr lang="en-US"/>
          </a:p>
        </p:txBody>
      </p:sp>
    </p:spTree>
    <p:extLst>
      <p:ext uri="{BB962C8B-B14F-4D97-AF65-F5344CB8AC3E}">
        <p14:creationId xmlns:p14="http://schemas.microsoft.com/office/powerpoint/2010/main" val="37354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10D1-1A88-4781-9321-0A5DEE1D1253}" type="datetimeFigureOut">
              <a:rPr lang="en-US" smtClean="0"/>
              <a:t>9/24/2019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496A-B812-4B04-965F-AA4CB6D9D63C}" type="slidenum">
              <a:rPr lang="en-US" smtClean="0"/>
              <a:t>‹#›</a:t>
            </a:fld>
            <a:endParaRPr lang="en-US"/>
          </a:p>
        </p:txBody>
      </p:sp>
    </p:spTree>
    <p:extLst>
      <p:ext uri="{BB962C8B-B14F-4D97-AF65-F5344CB8AC3E}">
        <p14:creationId xmlns:p14="http://schemas.microsoft.com/office/powerpoint/2010/main" val="291274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hyperlink" Target="https://kubernetes.io/docs/reference/generated/kubernetes-api/v1.13/#podcondition-v1-core" TargetMode="Externa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hyperlink" Target="https://raw.githubusercontent.com/coreos/flannel/master/Documentation/kube-flannel.yml" TargetMode="External"/><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linuxcontainers.org/lxd/" TargetMode="External"/><Relationship Id="rId3" Type="http://schemas.openxmlformats.org/officeDocument/2006/relationships/image" Target="../media/image26.png"/><Relationship Id="rId7" Type="http://schemas.openxmlformats.org/officeDocument/2006/relationships/hyperlink" Target="https://coreos.com/rkt/"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containerd.io/" TargetMode="External"/><Relationship Id="rId5" Type="http://schemas.openxmlformats.org/officeDocument/2006/relationships/image" Target="../media/image27.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kubernetes.io/docs/concepts/workloads/controllers/deployment/" TargetMode="External"/><Relationship Id="rId3" Type="http://schemas.openxmlformats.org/officeDocument/2006/relationships/hyperlink" Target="https://kubernetes.io/docs/concepts/workloads/pods/pod-overview/" TargetMode="External"/><Relationship Id="rId7" Type="http://schemas.openxmlformats.org/officeDocument/2006/relationships/hyperlink" Target="https://kubernetes.io/docs/concepts/workloads/controllers/replicase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kubernetes.io/docs/concepts/overview/working-with-objects/namespaces/" TargetMode="External"/><Relationship Id="rId11" Type="http://schemas.openxmlformats.org/officeDocument/2006/relationships/hyperlink" Target="https://kubernetes.io/docs/concepts/workloads/controllers/jobs-run-to-completion/" TargetMode="External"/><Relationship Id="rId5" Type="http://schemas.openxmlformats.org/officeDocument/2006/relationships/hyperlink" Target="https://kubernetes.io/docs/concepts/storage/volumes/" TargetMode="External"/><Relationship Id="rId10" Type="http://schemas.openxmlformats.org/officeDocument/2006/relationships/hyperlink" Target="https://kubernetes.io/docs/concepts/workloads/controllers/daemonset/" TargetMode="External"/><Relationship Id="rId4" Type="http://schemas.openxmlformats.org/officeDocument/2006/relationships/hyperlink" Target="https://kubernetes.io/docs/concepts/services-networking/service/" TargetMode="External"/><Relationship Id="rId9" Type="http://schemas.openxmlformats.org/officeDocument/2006/relationships/hyperlink" Target="https://kubernetes.io/docs/concepts/workloads/controllers/statefulse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storage.googleapis.com/kubernetes-release/release/stable.txt)/bin/linux/amd64/kubect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kubernetes.io/docs/concepts/workloads/pods/pod/"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s://kubernetes.io/docs/concepts/architecture/node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s://kubernetes.io/docs/concepts/storage/persistent-volumes/" TargetMode="External"/><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www.kernel.org/doc/Documentation/filesystems/tmpfs.txt" TargetMode="External"/><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159" y="1200428"/>
            <a:ext cx="7339682" cy="4457143"/>
          </a:xfrm>
          <a:prstGeom prst="rect">
            <a:avLst/>
          </a:prstGeom>
        </p:spPr>
      </p:pic>
      <p:pic>
        <p:nvPicPr>
          <p:cNvPr id="3" name="Picture 2"/>
          <p:cNvPicPr>
            <a:picLocks noChangeAspect="1"/>
          </p:cNvPicPr>
          <p:nvPr/>
        </p:nvPicPr>
        <p:blipFill>
          <a:blip r:embed="rId3"/>
          <a:stretch>
            <a:fillRect/>
          </a:stretch>
        </p:blipFill>
        <p:spPr>
          <a:xfrm>
            <a:off x="8644468" y="345930"/>
            <a:ext cx="3069166" cy="854498"/>
          </a:xfrm>
          <a:prstGeom prst="rect">
            <a:avLst/>
          </a:prstGeom>
        </p:spPr>
      </p:pic>
      <p:sp>
        <p:nvSpPr>
          <p:cNvPr id="5" name="Rectangle 4"/>
          <p:cNvSpPr/>
          <p:nvPr/>
        </p:nvSpPr>
        <p:spPr>
          <a:xfrm>
            <a:off x="4045180" y="5041669"/>
            <a:ext cx="3695243" cy="1754326"/>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u="sng" cap="none" spc="0" dirty="0" smtClean="0">
                <a:ln w="13462">
                  <a:solidFill>
                    <a:schemeClr val="bg1"/>
                  </a:solidFill>
                  <a:prstDash val="solid"/>
                </a:ln>
                <a:solidFill>
                  <a:srgbClr val="FF0000"/>
                </a:solidFill>
                <a:effectLst>
                  <a:outerShdw dist="38100" dir="2700000" algn="bl" rotWithShape="0">
                    <a:schemeClr val="accent5"/>
                  </a:outerShdw>
                </a:effectLst>
              </a:rPr>
              <a:t>Adam</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5400" b="1" u="sng" dirty="0" smtClean="0">
                <a:ln w="13462">
                  <a:solidFill>
                    <a:schemeClr val="bg1"/>
                  </a:solidFill>
                  <a:prstDash val="solid"/>
                </a:ln>
                <a:solidFill>
                  <a:schemeClr val="tx2">
                    <a:lumMod val="50000"/>
                  </a:schemeClr>
                </a:solidFill>
                <a:effectLst>
                  <a:outerShdw dist="38100" dir="2700000" algn="bl" rotWithShape="0">
                    <a:schemeClr val="accent5"/>
                  </a:outerShdw>
                </a:effectLst>
              </a:rPr>
              <a:t>9739110917</a:t>
            </a:r>
            <a:endParaRPr lang="en-US" sz="5400" b="1" u="sng" cap="none" spc="0" dirty="0">
              <a:ln w="13462">
                <a:solidFill>
                  <a:schemeClr val="bg1"/>
                </a:solidFill>
                <a:prstDash val="solid"/>
              </a:ln>
              <a:solidFill>
                <a:schemeClr val="tx2">
                  <a:lumMod val="50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22303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42"/>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What is an API? (Application Programming Interface)</a:t>
            </a:r>
          </a:p>
        </p:txBody>
      </p:sp>
      <p:sp>
        <p:nvSpPr>
          <p:cNvPr id="3" name="Content Placeholder 2"/>
          <p:cNvSpPr txBox="1">
            <a:spLocks/>
          </p:cNvSpPr>
          <p:nvPr/>
        </p:nvSpPr>
        <p:spPr>
          <a:xfrm>
            <a:off x="251519" y="985723"/>
            <a:ext cx="11905323"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API</a:t>
            </a:r>
            <a:r>
              <a:rPr lang="en-US" sz="2400" dirty="0" smtClean="0"/>
              <a:t> is </a:t>
            </a:r>
            <a:r>
              <a:rPr lang="en-US" sz="2400" dirty="0"/>
              <a:t>a software intermediary that allows two applications to talk to each other. Each time you use an app like Facebook, send an instant message, or check the weather on your phone, you’re using an </a:t>
            </a:r>
            <a:r>
              <a:rPr lang="en-US" sz="2400" dirty="0" smtClean="0"/>
              <a:t>API</a:t>
            </a:r>
          </a:p>
          <a:p>
            <a:r>
              <a:rPr lang="en-US" sz="2400" b="1" dirty="0" smtClean="0"/>
              <a:t>RESTful API </a:t>
            </a:r>
            <a:r>
              <a:rPr lang="en-US" sz="2400" dirty="0"/>
              <a:t>is a method of allowing communication between a web-based client and server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966" y="3436409"/>
            <a:ext cx="5715000" cy="2000250"/>
          </a:xfrm>
          <a:prstGeom prst="rect">
            <a:avLst/>
          </a:prstGeom>
        </p:spPr>
      </p:pic>
    </p:spTree>
    <p:extLst>
      <p:ext uri="{BB962C8B-B14F-4D97-AF65-F5344CB8AC3E}">
        <p14:creationId xmlns:p14="http://schemas.microsoft.com/office/powerpoint/2010/main" val="12782394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Using Secrets through Volumes – Example17</a:t>
            </a:r>
            <a:r>
              <a:rPr lang="en-US" sz="3200" b="1" dirty="0"/>
              <a:t>: </a:t>
            </a:r>
            <a:r>
              <a:rPr lang="en-US" sz="3200" b="1" dirty="0" err="1" smtClean="0"/>
              <a:t>volsecrets.yml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a:t>myvolsecret</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c1</a:t>
            </a:r>
          </a:p>
          <a:p>
            <a:pPr marL="0" indent="0">
              <a:buNone/>
            </a:pPr>
            <a:r>
              <a:rPr lang="en-US" sz="2400" dirty="0"/>
              <a:t>    image: centos</a:t>
            </a:r>
          </a:p>
          <a:p>
            <a:pPr marL="0" indent="0">
              <a:buNone/>
            </a:pPr>
            <a:r>
              <a:rPr lang="en-US" sz="2400" dirty="0"/>
              <a:t>    command: ["/bin/bash", "-c", "while true; do echo Hello-Adam; sleep 5 ; done"]</a:t>
            </a:r>
          </a:p>
          <a:p>
            <a:pPr marL="0" indent="0">
              <a:buNone/>
            </a:pPr>
            <a:r>
              <a:rPr lang="en-US" sz="2400" dirty="0"/>
              <a:t>    </a:t>
            </a:r>
            <a:r>
              <a:rPr lang="en-US" sz="2400" dirty="0" err="1"/>
              <a:t>volumeMounts</a:t>
            </a:r>
            <a:r>
              <a:rPr lang="en-US" sz="2400" dirty="0"/>
              <a:t>:</a:t>
            </a:r>
          </a:p>
          <a:p>
            <a:pPr marL="0" indent="0">
              <a:buNone/>
            </a:pPr>
            <a:r>
              <a:rPr lang="en-US" sz="2400" dirty="0"/>
              <a:t>      - name: </a:t>
            </a:r>
            <a:r>
              <a:rPr lang="en-US" sz="2400" dirty="0" err="1"/>
              <a:t>testsecret</a:t>
            </a:r>
            <a:endParaRPr lang="en-US" sz="2400" dirty="0"/>
          </a:p>
          <a:p>
            <a:pPr marL="0" indent="0">
              <a:buNone/>
            </a:pPr>
            <a:r>
              <a:rPr lang="en-US" sz="2400" dirty="0"/>
              <a:t>        </a:t>
            </a:r>
            <a:r>
              <a:rPr lang="en-US" sz="2400" dirty="0" err="1"/>
              <a:t>mountPath</a:t>
            </a:r>
            <a:r>
              <a:rPr lang="en-US" sz="2400" dirty="0"/>
              <a:t>: "/</a:t>
            </a:r>
            <a:r>
              <a:rPr lang="en-US" sz="2400" dirty="0" err="1"/>
              <a:t>tmp</a:t>
            </a:r>
            <a:r>
              <a:rPr lang="en-US" sz="2400" dirty="0"/>
              <a:t>/</a:t>
            </a:r>
            <a:r>
              <a:rPr lang="en-US" sz="2400" dirty="0" err="1"/>
              <a:t>mysecrets</a:t>
            </a:r>
            <a:r>
              <a:rPr lang="en-US" sz="2400" dirty="0"/>
              <a:t>"   </a:t>
            </a:r>
            <a:r>
              <a:rPr lang="en-US" sz="2400" b="1" dirty="0">
                <a:solidFill>
                  <a:srgbClr val="0070C0"/>
                </a:solidFill>
              </a:rPr>
              <a:t># the secret files will be mounted as </a:t>
            </a:r>
            <a:r>
              <a:rPr lang="en-US" sz="2400" b="1" dirty="0" err="1">
                <a:solidFill>
                  <a:srgbClr val="0070C0"/>
                </a:solidFill>
              </a:rPr>
              <a:t>ReadOnly</a:t>
            </a:r>
            <a:r>
              <a:rPr lang="en-US" sz="2400" b="1" dirty="0">
                <a:solidFill>
                  <a:srgbClr val="0070C0"/>
                </a:solidFill>
              </a:rPr>
              <a:t> by default here</a:t>
            </a:r>
          </a:p>
          <a:p>
            <a:pPr marL="0" indent="0">
              <a:buNone/>
            </a:pPr>
            <a:r>
              <a:rPr lang="en-US" sz="2400" dirty="0"/>
              <a:t>  volumes:</a:t>
            </a:r>
          </a:p>
          <a:p>
            <a:pPr marL="0" indent="0">
              <a:buNone/>
            </a:pPr>
            <a:r>
              <a:rPr lang="en-US" sz="2400" dirty="0"/>
              <a:t>  - name: </a:t>
            </a:r>
            <a:r>
              <a:rPr lang="en-US" sz="2400" dirty="0" err="1"/>
              <a:t>testsecret</a:t>
            </a:r>
            <a:endParaRPr lang="en-US" sz="2400" dirty="0"/>
          </a:p>
          <a:p>
            <a:pPr marL="0" indent="0">
              <a:buNone/>
            </a:pPr>
            <a:r>
              <a:rPr lang="en-US" sz="2400" dirty="0"/>
              <a:t>    secret:</a:t>
            </a:r>
          </a:p>
          <a:p>
            <a:pPr marL="0" indent="0">
              <a:buNone/>
            </a:pPr>
            <a:r>
              <a:rPr lang="en-US" sz="2400" dirty="0"/>
              <a:t>       </a:t>
            </a:r>
            <a:r>
              <a:rPr lang="en-US" sz="2400" dirty="0" err="1"/>
              <a:t>secretName</a:t>
            </a:r>
            <a:r>
              <a:rPr lang="en-US" sz="2400" dirty="0"/>
              <a:t>: &lt;</a:t>
            </a:r>
            <a:r>
              <a:rPr lang="en-US" sz="2400" dirty="0" err="1"/>
              <a:t>secretname</a:t>
            </a:r>
            <a:r>
              <a:rPr lang="en-US" sz="2400" dirty="0"/>
              <a:t>&gt;   </a:t>
            </a:r>
            <a:r>
              <a:rPr lang="en-US" sz="2400" b="1" dirty="0">
                <a:solidFill>
                  <a:srgbClr val="0070C0"/>
                </a:solidFill>
              </a:rPr>
              <a:t># this should match the secret name created in the first step</a:t>
            </a:r>
          </a:p>
        </p:txBody>
      </p:sp>
    </p:spTree>
    <p:extLst>
      <p:ext uri="{BB962C8B-B14F-4D97-AF65-F5344CB8AC3E}">
        <p14:creationId xmlns:p14="http://schemas.microsoft.com/office/powerpoint/2010/main" val="37706183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volsecrets.yml</a:t>
            </a:r>
            <a:endParaRPr lang="en-US" sz="2400" b="1" dirty="0" smtClean="0">
              <a:solidFill>
                <a:srgbClr val="800000"/>
              </a:solidFill>
            </a:endParaRPr>
          </a:p>
          <a:p>
            <a:pPr marL="0" indent="0">
              <a:buNone/>
            </a:pPr>
            <a:endParaRPr lang="en-US" sz="2400" dirty="0" smtClean="0"/>
          </a:p>
          <a:p>
            <a:r>
              <a:rPr lang="en-US" sz="2400" dirty="0" smtClean="0"/>
              <a:t>Create a container &amp; verify the secrets mounted</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a:solidFill>
                  <a:srgbClr val="800000"/>
                </a:solidFill>
              </a:rPr>
              <a:t>myvolsecret</a:t>
            </a:r>
            <a:r>
              <a:rPr lang="en-US" sz="2400" b="1" dirty="0">
                <a:solidFill>
                  <a:srgbClr val="800000"/>
                </a:solidFill>
              </a:rPr>
              <a:t> -</a:t>
            </a:r>
            <a:r>
              <a:rPr lang="en-US" sz="2400" b="1" dirty="0" err="1">
                <a:solidFill>
                  <a:srgbClr val="800000"/>
                </a:solidFill>
              </a:rPr>
              <a:t>i</a:t>
            </a:r>
            <a:r>
              <a:rPr lang="en-US" sz="2400" b="1" dirty="0">
                <a:solidFill>
                  <a:srgbClr val="800000"/>
                </a:solidFill>
              </a:rPr>
              <a:t> -t -- /</a:t>
            </a:r>
            <a:r>
              <a:rPr lang="en-US" sz="2400" b="1" dirty="0" smtClean="0">
                <a:solidFill>
                  <a:srgbClr val="800000"/>
                </a:solidFill>
              </a:rPr>
              <a:t>bin/bash</a:t>
            </a:r>
          </a:p>
          <a:p>
            <a:pPr marL="0" indent="0">
              <a:buNone/>
            </a:pPr>
            <a:r>
              <a:rPr lang="en-US" sz="2400" b="1" dirty="0">
                <a:solidFill>
                  <a:srgbClr val="00B050"/>
                </a:solidFill>
              </a:rPr>
              <a:t> - ls /</a:t>
            </a:r>
            <a:r>
              <a:rPr lang="en-US" sz="2400" b="1" dirty="0" err="1">
                <a:solidFill>
                  <a:srgbClr val="00B050"/>
                </a:solidFill>
              </a:rPr>
              <a:t>tmp</a:t>
            </a:r>
            <a:r>
              <a:rPr lang="en-US" sz="2400" b="1" dirty="0">
                <a:solidFill>
                  <a:srgbClr val="00B050"/>
                </a:solidFill>
              </a:rPr>
              <a:t>/secrets (</a:t>
            </a:r>
            <a:r>
              <a:rPr lang="en-US" sz="2400" b="1" dirty="0" err="1">
                <a:solidFill>
                  <a:srgbClr val="00B050"/>
                </a:solidFill>
              </a:rPr>
              <a:t>readonly</a:t>
            </a:r>
            <a:r>
              <a:rPr lang="en-US" sz="2400" b="1" dirty="0" smtClean="0">
                <a:solidFill>
                  <a:srgbClr val="00B050"/>
                </a:solidFill>
              </a:rPr>
              <a:t>)</a:t>
            </a:r>
          </a:p>
          <a:p>
            <a:pPr marL="0" indent="0">
              <a:buNone/>
            </a:pPr>
            <a:r>
              <a:rPr lang="en-US" sz="2400" b="1" dirty="0">
                <a:solidFill>
                  <a:srgbClr val="00B050"/>
                </a:solidFill>
              </a:rPr>
              <a:t> - ls -al /</a:t>
            </a:r>
            <a:r>
              <a:rPr lang="en-US" sz="2400" b="1" dirty="0" err="1">
                <a:solidFill>
                  <a:srgbClr val="00B050"/>
                </a:solidFill>
              </a:rPr>
              <a:t>tmp</a:t>
            </a:r>
            <a:r>
              <a:rPr lang="en-US" sz="2400" b="1" dirty="0">
                <a:solidFill>
                  <a:srgbClr val="00B050"/>
                </a:solidFill>
              </a:rPr>
              <a:t>/secrets </a:t>
            </a:r>
            <a:endParaRPr lang="en-US" sz="2400" b="1" dirty="0" smtClean="0">
              <a:solidFill>
                <a:srgbClr val="00B050"/>
              </a:solidFill>
            </a:endParaRP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30771565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534091" cy="84350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Using Secrets through Environment Variables – Example18</a:t>
            </a:r>
            <a:r>
              <a:rPr lang="en-US" sz="3200" b="1" dirty="0"/>
              <a:t>: </a:t>
            </a:r>
            <a:r>
              <a:rPr lang="en-US" sz="3200" b="1" dirty="0" err="1" smtClean="0"/>
              <a:t>envsecrets.yml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a:t>myenvsecret</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c1</a:t>
            </a:r>
          </a:p>
          <a:p>
            <a:pPr marL="0" indent="0">
              <a:buNone/>
            </a:pPr>
            <a:r>
              <a:rPr lang="en-US" sz="2400" dirty="0"/>
              <a:t>    image: centos</a:t>
            </a:r>
          </a:p>
          <a:p>
            <a:pPr marL="0" indent="0">
              <a:buNone/>
            </a:pPr>
            <a:r>
              <a:rPr lang="en-US" sz="2400" dirty="0"/>
              <a:t>    command: ["/bin/bash", "-c", "while true; do echo Hello-Adam; sleep 5 ; done"]</a:t>
            </a:r>
          </a:p>
          <a:p>
            <a:pPr marL="0" indent="0">
              <a:buNone/>
            </a:pPr>
            <a:r>
              <a:rPr lang="en-US" sz="2400" dirty="0"/>
              <a:t>    </a:t>
            </a:r>
            <a:r>
              <a:rPr lang="en-US" sz="2400" dirty="0" err="1"/>
              <a:t>env</a:t>
            </a:r>
            <a:r>
              <a:rPr lang="en-US" sz="2400" dirty="0"/>
              <a:t>:</a:t>
            </a:r>
          </a:p>
          <a:p>
            <a:pPr marL="0" indent="0">
              <a:buNone/>
            </a:pPr>
            <a:r>
              <a:rPr lang="en-US" sz="2400" dirty="0"/>
              <a:t>    - name: MYENVUSER          </a:t>
            </a:r>
            <a:r>
              <a:rPr lang="en-US" sz="2400" b="1" dirty="0">
                <a:solidFill>
                  <a:srgbClr val="0070C0"/>
                </a:solidFill>
              </a:rPr>
              <a:t># </a:t>
            </a:r>
            <a:r>
              <a:rPr lang="en-US" sz="2400" b="1" dirty="0" err="1">
                <a:solidFill>
                  <a:srgbClr val="0070C0"/>
                </a:solidFill>
              </a:rPr>
              <a:t>env</a:t>
            </a:r>
            <a:r>
              <a:rPr lang="en-US" sz="2400" b="1" dirty="0">
                <a:solidFill>
                  <a:srgbClr val="0070C0"/>
                </a:solidFill>
              </a:rPr>
              <a:t> name in which value of the key is stored </a:t>
            </a:r>
          </a:p>
          <a:p>
            <a:pPr marL="0" indent="0">
              <a:buNone/>
            </a:pPr>
            <a:r>
              <a:rPr lang="en-US" sz="2400" dirty="0"/>
              <a:t>      </a:t>
            </a:r>
            <a:r>
              <a:rPr lang="en-US" sz="2400" dirty="0" err="1"/>
              <a:t>valueFrom</a:t>
            </a:r>
            <a:r>
              <a:rPr lang="en-US" sz="2400" dirty="0"/>
              <a:t>:</a:t>
            </a:r>
          </a:p>
          <a:p>
            <a:pPr marL="0" indent="0">
              <a:buNone/>
            </a:pPr>
            <a:r>
              <a:rPr lang="en-US" sz="2400" dirty="0"/>
              <a:t>        </a:t>
            </a:r>
            <a:r>
              <a:rPr lang="en-US" sz="2400" dirty="0" err="1"/>
              <a:t>secretKeyRef</a:t>
            </a:r>
            <a:r>
              <a:rPr lang="en-US" sz="2400" dirty="0"/>
              <a:t>:</a:t>
            </a:r>
          </a:p>
          <a:p>
            <a:pPr marL="0" indent="0">
              <a:buNone/>
            </a:pPr>
            <a:r>
              <a:rPr lang="en-US" sz="2400" dirty="0"/>
              <a:t>          name: </a:t>
            </a:r>
            <a:r>
              <a:rPr lang="en-US" sz="2400" dirty="0" err="1"/>
              <a:t>mysecret</a:t>
            </a:r>
            <a:r>
              <a:rPr lang="en-US" sz="2400" dirty="0"/>
              <a:t>       </a:t>
            </a:r>
            <a:r>
              <a:rPr lang="en-US" sz="2400" b="1" dirty="0">
                <a:solidFill>
                  <a:srgbClr val="0070C0"/>
                </a:solidFill>
              </a:rPr>
              <a:t># name of the secret created </a:t>
            </a:r>
          </a:p>
          <a:p>
            <a:pPr marL="0" indent="0">
              <a:lnSpc>
                <a:spcPct val="100000"/>
              </a:lnSpc>
              <a:buNone/>
            </a:pPr>
            <a:r>
              <a:rPr lang="en-US" sz="2400" dirty="0"/>
              <a:t>          key: username.txt    </a:t>
            </a:r>
            <a:r>
              <a:rPr lang="en-US" sz="2400" b="1" dirty="0">
                <a:solidFill>
                  <a:srgbClr val="0070C0"/>
                </a:solidFill>
              </a:rPr>
              <a:t># name of the key</a:t>
            </a:r>
          </a:p>
        </p:txBody>
      </p:sp>
    </p:spTree>
    <p:extLst>
      <p:ext uri="{BB962C8B-B14F-4D97-AF65-F5344CB8AC3E}">
        <p14:creationId xmlns:p14="http://schemas.microsoft.com/office/powerpoint/2010/main" val="12640863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534091"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Create </a:t>
            </a:r>
            <a:r>
              <a:rPr lang="en-US" sz="3200" b="1" dirty="0"/>
              <a:t>secret from a YAML file </a:t>
            </a:r>
            <a:r>
              <a:rPr lang="en-US" sz="3200" b="1" dirty="0" smtClean="0"/>
              <a:t>– Example19: </a:t>
            </a:r>
            <a:r>
              <a:rPr lang="en-US" sz="3200" b="1" dirty="0" err="1" smtClean="0"/>
              <a:t>yamlsecrets.yml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Secret            </a:t>
            </a:r>
            <a:r>
              <a:rPr lang="en-US" sz="2400" b="1" dirty="0">
                <a:solidFill>
                  <a:srgbClr val="0070C0"/>
                </a:solidFill>
              </a:rPr>
              <a:t># this defines to create a secret object</a:t>
            </a:r>
          </a:p>
          <a:p>
            <a:pPr marL="0" indent="0">
              <a:buNone/>
            </a:pPr>
            <a:r>
              <a:rPr lang="en-US" sz="2400" dirty="0"/>
              <a:t>metadata:</a:t>
            </a:r>
          </a:p>
          <a:p>
            <a:pPr marL="0" indent="0">
              <a:buNone/>
            </a:pPr>
            <a:r>
              <a:rPr lang="en-US" sz="2400" dirty="0"/>
              <a:t>   name: </a:t>
            </a:r>
            <a:r>
              <a:rPr lang="en-US" sz="2400" dirty="0" err="1"/>
              <a:t>myyamlsecret</a:t>
            </a:r>
            <a:endParaRPr lang="en-US" sz="2400" dirty="0"/>
          </a:p>
          <a:p>
            <a:pPr marL="0" indent="0">
              <a:buNone/>
            </a:pPr>
            <a:r>
              <a:rPr lang="en-US" sz="2400" dirty="0"/>
              <a:t>type: Opaque</a:t>
            </a:r>
          </a:p>
          <a:p>
            <a:pPr marL="0" indent="0">
              <a:buNone/>
            </a:pPr>
            <a:r>
              <a:rPr lang="en-US" sz="2400" dirty="0"/>
              <a:t>data:</a:t>
            </a:r>
          </a:p>
          <a:p>
            <a:pPr marL="0" indent="0">
              <a:buNone/>
            </a:pPr>
            <a:r>
              <a:rPr lang="en-US" sz="2400" dirty="0"/>
              <a:t>   &lt;</a:t>
            </a:r>
            <a:r>
              <a:rPr lang="en-US" sz="2400" dirty="0" err="1"/>
              <a:t>keyname</a:t>
            </a:r>
            <a:r>
              <a:rPr lang="en-US" sz="2400" dirty="0"/>
              <a:t>&gt;: &lt;value&gt;   </a:t>
            </a:r>
            <a:r>
              <a:rPr lang="en-US" sz="2400" b="1" dirty="0">
                <a:solidFill>
                  <a:srgbClr val="0070C0"/>
                </a:solidFill>
              </a:rPr>
              <a:t># value must be in  'base64 </a:t>
            </a:r>
            <a:r>
              <a:rPr lang="en-US" sz="2400" b="1" dirty="0" smtClean="0">
                <a:solidFill>
                  <a:srgbClr val="0070C0"/>
                </a:solidFill>
              </a:rPr>
              <a:t>data‘</a:t>
            </a:r>
          </a:p>
          <a:p>
            <a:pPr marL="0" indent="0">
              <a:buNone/>
            </a:pPr>
            <a:r>
              <a:rPr lang="en-US" sz="2400" b="1" dirty="0">
                <a:solidFill>
                  <a:srgbClr val="0070C0"/>
                </a:solidFill>
              </a:rPr>
              <a:t>#  </a:t>
            </a:r>
            <a:r>
              <a:rPr lang="en-US" sz="2400" b="1" dirty="0" err="1">
                <a:solidFill>
                  <a:srgbClr val="0070C0"/>
                </a:solidFill>
              </a:rPr>
              <a:t>myname</a:t>
            </a:r>
            <a:r>
              <a:rPr lang="en-US" sz="2400" b="1" dirty="0">
                <a:solidFill>
                  <a:srgbClr val="0070C0"/>
                </a:solidFill>
              </a:rPr>
              <a:t>: </a:t>
            </a:r>
            <a:r>
              <a:rPr lang="en-US" sz="2400" b="1" dirty="0" err="1">
                <a:solidFill>
                  <a:srgbClr val="0070C0"/>
                </a:solidFill>
              </a:rPr>
              <a:t>YWRhbQo</a:t>
            </a:r>
            <a:r>
              <a:rPr lang="en-US" sz="2400" b="1" dirty="0">
                <a:solidFill>
                  <a:srgbClr val="0070C0"/>
                </a:solidFill>
              </a:rPr>
              <a:t>= </a:t>
            </a:r>
            <a:endParaRPr lang="en-US" sz="2400" b="1" dirty="0" smtClean="0">
              <a:solidFill>
                <a:srgbClr val="0070C0"/>
              </a:solidFill>
            </a:endParaRPr>
          </a:p>
          <a:p>
            <a:pPr marL="0" indent="0">
              <a:buNone/>
            </a:pPr>
            <a:r>
              <a:rPr lang="en-US" sz="2400" b="1" dirty="0"/>
              <a:t>$ </a:t>
            </a:r>
            <a:r>
              <a:rPr lang="en-US" sz="2400" b="1" dirty="0">
                <a:solidFill>
                  <a:srgbClr val="00B050"/>
                </a:solidFill>
              </a:rPr>
              <a:t>echo </a:t>
            </a:r>
            <a:r>
              <a:rPr lang="en-US" sz="2400" b="1" dirty="0" err="1">
                <a:solidFill>
                  <a:srgbClr val="00B050"/>
                </a:solidFill>
              </a:rPr>
              <a:t>adam</a:t>
            </a:r>
            <a:r>
              <a:rPr lang="en-US" sz="2400" b="1" dirty="0">
                <a:solidFill>
                  <a:srgbClr val="00B050"/>
                </a:solidFill>
              </a:rPr>
              <a:t> | base64</a:t>
            </a:r>
          </a:p>
          <a:p>
            <a:pPr marL="0" indent="0">
              <a:buNone/>
            </a:pPr>
            <a:r>
              <a:rPr lang="en-US" sz="2400" b="1" dirty="0"/>
              <a:t>$ </a:t>
            </a:r>
            <a:r>
              <a:rPr lang="en-US" sz="2400" b="1" dirty="0" err="1">
                <a:solidFill>
                  <a:srgbClr val="00B050"/>
                </a:solidFill>
              </a:rPr>
              <a:t>kubectl</a:t>
            </a:r>
            <a:r>
              <a:rPr lang="en-US" sz="2400" b="1" dirty="0">
                <a:solidFill>
                  <a:srgbClr val="00B050"/>
                </a:solidFill>
              </a:rPr>
              <a:t> apply -f </a:t>
            </a:r>
            <a:r>
              <a:rPr lang="en-US" sz="2400" b="1" dirty="0" err="1">
                <a:solidFill>
                  <a:srgbClr val="00B050"/>
                </a:solidFill>
              </a:rPr>
              <a:t>yamlsecrets.yml</a:t>
            </a:r>
            <a:endParaRPr lang="en-US" sz="2400" b="1" dirty="0">
              <a:solidFill>
                <a:srgbClr val="00B050"/>
              </a:solidFill>
            </a:endParaRPr>
          </a:p>
          <a:p>
            <a:pPr marL="0" indent="0">
              <a:buNone/>
            </a:pPr>
            <a:r>
              <a:rPr lang="en-US" sz="2400" b="1" dirty="0"/>
              <a:t>$ </a:t>
            </a:r>
            <a:r>
              <a:rPr lang="en-US" sz="2400" b="1" dirty="0" err="1">
                <a:solidFill>
                  <a:srgbClr val="00B050"/>
                </a:solidFill>
              </a:rPr>
              <a:t>kubectl</a:t>
            </a:r>
            <a:r>
              <a:rPr lang="en-US" sz="2400" b="1" dirty="0">
                <a:solidFill>
                  <a:srgbClr val="00B050"/>
                </a:solidFill>
              </a:rPr>
              <a:t> describe secrets/</a:t>
            </a:r>
            <a:r>
              <a:rPr lang="en-US" sz="2400" b="1" dirty="0" err="1">
                <a:solidFill>
                  <a:srgbClr val="00B050"/>
                </a:solidFill>
              </a:rPr>
              <a:t>myyamlsecret</a:t>
            </a:r>
            <a:endParaRPr lang="en-US" sz="2400" b="1" dirty="0">
              <a:solidFill>
                <a:srgbClr val="00B050"/>
              </a:solidFill>
            </a:endParaRPr>
          </a:p>
        </p:txBody>
      </p:sp>
    </p:spTree>
    <p:extLst>
      <p:ext uri="{BB962C8B-B14F-4D97-AF65-F5344CB8AC3E}">
        <p14:creationId xmlns:p14="http://schemas.microsoft.com/office/powerpoint/2010/main" val="25659372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Accessing </a:t>
            </a:r>
            <a:r>
              <a:rPr lang="en-US" sz="3200" b="1" dirty="0"/>
              <a:t>the secret using environment variable</a:t>
            </a:r>
            <a:r>
              <a:rPr lang="en-US" sz="3200" b="1" dirty="0" smtClean="0"/>
              <a:t>– Example20: </a:t>
            </a:r>
            <a:r>
              <a:rPr lang="en-US" sz="3200" b="1" dirty="0" err="1" smtClean="0"/>
              <a:t>yamlenvsecrets.yml</a:t>
            </a:r>
            <a:endParaRPr lang="en-US" sz="3200" b="1" dirty="0"/>
          </a:p>
        </p:txBody>
      </p:sp>
      <p:sp>
        <p:nvSpPr>
          <p:cNvPr id="8" name="Content Placeholder 2"/>
          <p:cNvSpPr txBox="1">
            <a:spLocks/>
          </p:cNvSpPr>
          <p:nvPr/>
        </p:nvSpPr>
        <p:spPr>
          <a:xfrm>
            <a:off x="251519" y="843500"/>
            <a:ext cx="12039718" cy="619525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a:t>yamlenvsecret</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c1</a:t>
            </a:r>
          </a:p>
          <a:p>
            <a:pPr marL="0" indent="0">
              <a:buNone/>
            </a:pPr>
            <a:r>
              <a:rPr lang="en-US" sz="2400" dirty="0"/>
              <a:t>    image: centos</a:t>
            </a:r>
          </a:p>
          <a:p>
            <a:pPr marL="0" indent="0">
              <a:buNone/>
            </a:pPr>
            <a:r>
              <a:rPr lang="en-US" sz="2400" dirty="0"/>
              <a:t>    command: ["/bin/bash", "-c", "while true; do echo Hello-Adam; sleep 5 ; done"]</a:t>
            </a:r>
          </a:p>
          <a:p>
            <a:pPr marL="0" indent="0">
              <a:buNone/>
            </a:pPr>
            <a:r>
              <a:rPr lang="en-US" sz="2400" dirty="0"/>
              <a:t>    </a:t>
            </a:r>
            <a:r>
              <a:rPr lang="en-US" sz="2400" dirty="0" err="1"/>
              <a:t>env</a:t>
            </a:r>
            <a:r>
              <a:rPr lang="en-US" sz="2400" dirty="0"/>
              <a:t>:</a:t>
            </a:r>
          </a:p>
          <a:p>
            <a:pPr marL="0" indent="0">
              <a:buNone/>
            </a:pPr>
            <a:r>
              <a:rPr lang="en-US" sz="2400" dirty="0"/>
              <a:t>    - name: MYENVUSER          </a:t>
            </a:r>
            <a:r>
              <a:rPr lang="en-US" sz="2400" b="1" dirty="0">
                <a:solidFill>
                  <a:srgbClr val="0070C0"/>
                </a:solidFill>
              </a:rPr>
              <a:t># </a:t>
            </a:r>
            <a:r>
              <a:rPr lang="en-US" sz="2400" b="1" dirty="0" err="1">
                <a:solidFill>
                  <a:srgbClr val="0070C0"/>
                </a:solidFill>
              </a:rPr>
              <a:t>env</a:t>
            </a:r>
            <a:r>
              <a:rPr lang="en-US" sz="2400" b="1" dirty="0">
                <a:solidFill>
                  <a:srgbClr val="0070C0"/>
                </a:solidFill>
              </a:rPr>
              <a:t> name in which value of the key is stored </a:t>
            </a:r>
          </a:p>
          <a:p>
            <a:pPr marL="0" indent="0">
              <a:buNone/>
            </a:pPr>
            <a:r>
              <a:rPr lang="en-US" sz="2400" dirty="0"/>
              <a:t>      </a:t>
            </a:r>
            <a:r>
              <a:rPr lang="en-US" sz="2400" dirty="0" err="1"/>
              <a:t>valueFrom</a:t>
            </a:r>
            <a:r>
              <a:rPr lang="en-US" sz="2400" dirty="0"/>
              <a:t>:</a:t>
            </a:r>
          </a:p>
          <a:p>
            <a:pPr marL="0" indent="0">
              <a:buNone/>
            </a:pPr>
            <a:r>
              <a:rPr lang="en-US" sz="2400" dirty="0"/>
              <a:t>        </a:t>
            </a:r>
            <a:r>
              <a:rPr lang="en-US" sz="2400" dirty="0" err="1"/>
              <a:t>secretKeyRef</a:t>
            </a:r>
            <a:r>
              <a:rPr lang="en-US" sz="2400" dirty="0"/>
              <a:t>:</a:t>
            </a:r>
          </a:p>
          <a:p>
            <a:pPr marL="0" indent="0">
              <a:buNone/>
            </a:pPr>
            <a:r>
              <a:rPr lang="en-US" sz="2400" dirty="0"/>
              <a:t>          name: </a:t>
            </a:r>
            <a:r>
              <a:rPr lang="en-US" sz="2400" dirty="0" err="1"/>
              <a:t>myyamlsecret</a:t>
            </a:r>
            <a:r>
              <a:rPr lang="en-US" sz="2400" dirty="0"/>
              <a:t>       </a:t>
            </a:r>
            <a:r>
              <a:rPr lang="en-US" sz="2400" b="1" dirty="0">
                <a:solidFill>
                  <a:srgbClr val="0070C0"/>
                </a:solidFill>
              </a:rPr>
              <a:t># name of the secret created </a:t>
            </a:r>
          </a:p>
          <a:p>
            <a:pPr marL="0" indent="0">
              <a:buNone/>
            </a:pPr>
            <a:r>
              <a:rPr lang="en-US" sz="2400" dirty="0"/>
              <a:t>          key: </a:t>
            </a:r>
            <a:r>
              <a:rPr lang="en-US" sz="2400" dirty="0" err="1"/>
              <a:t>myname</a:t>
            </a:r>
            <a:r>
              <a:rPr lang="en-US" sz="2400" dirty="0"/>
              <a:t>            </a:t>
            </a:r>
            <a:r>
              <a:rPr lang="en-US" sz="2200" b="1" dirty="0">
                <a:solidFill>
                  <a:srgbClr val="0070C0"/>
                </a:solidFill>
              </a:rPr>
              <a:t> </a:t>
            </a:r>
            <a:r>
              <a:rPr lang="en-US" sz="2200" b="1" dirty="0" smtClean="0">
                <a:solidFill>
                  <a:srgbClr val="0070C0"/>
                </a:solidFill>
              </a:rPr>
              <a:t>      </a:t>
            </a:r>
            <a:r>
              <a:rPr lang="en-US" sz="2400" dirty="0" smtClean="0"/>
              <a:t>  </a:t>
            </a:r>
            <a:r>
              <a:rPr lang="en-US" sz="2400" b="1" dirty="0">
                <a:solidFill>
                  <a:srgbClr val="0070C0"/>
                </a:solidFill>
              </a:rPr>
              <a:t># name of the key</a:t>
            </a:r>
          </a:p>
        </p:txBody>
      </p:sp>
    </p:spTree>
    <p:extLst>
      <p:ext uri="{BB962C8B-B14F-4D97-AF65-F5344CB8AC3E}">
        <p14:creationId xmlns:p14="http://schemas.microsoft.com/office/powerpoint/2010/main" val="40006070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a:solidFill>
                  <a:srgbClr val="800000"/>
                </a:solidFill>
              </a:rPr>
              <a:t>yamlenvsecrets.yml</a:t>
            </a:r>
            <a:endParaRPr lang="en-US" sz="2400" dirty="0" smtClean="0"/>
          </a:p>
          <a:p>
            <a:pPr marL="0" indent="0">
              <a:buNone/>
            </a:pPr>
            <a:r>
              <a:rPr lang="en-US" sz="2400" b="1" dirty="0"/>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exec </a:t>
            </a:r>
            <a:r>
              <a:rPr lang="en-US" sz="2400" b="1" dirty="0" err="1">
                <a:solidFill>
                  <a:srgbClr val="800000"/>
                </a:solidFill>
              </a:rPr>
              <a:t>yamlenvsecret</a:t>
            </a:r>
            <a:r>
              <a:rPr lang="en-US" sz="2400" b="1" dirty="0">
                <a:solidFill>
                  <a:srgbClr val="800000"/>
                </a:solidFill>
              </a:rPr>
              <a:t> -it -- /bin/bash</a:t>
            </a:r>
          </a:p>
          <a:p>
            <a:pPr marL="0" indent="0">
              <a:buNone/>
            </a:pPr>
            <a:r>
              <a:rPr lang="en-US" sz="2400" b="1" dirty="0">
                <a:solidFill>
                  <a:srgbClr val="00B050"/>
                </a:solidFill>
              </a:rPr>
              <a:t>  - </a:t>
            </a:r>
            <a:r>
              <a:rPr lang="en-US" sz="2400" b="1" dirty="0" err="1">
                <a:solidFill>
                  <a:srgbClr val="00B050"/>
                </a:solidFill>
              </a:rPr>
              <a:t>env</a:t>
            </a:r>
            <a:r>
              <a:rPr lang="en-US" sz="2400" b="1" dirty="0">
                <a:solidFill>
                  <a:srgbClr val="00B050"/>
                </a:solidFill>
              </a:rPr>
              <a:t> |</a:t>
            </a:r>
            <a:r>
              <a:rPr lang="en-US" sz="2400" b="1" dirty="0" err="1">
                <a:solidFill>
                  <a:srgbClr val="00B050"/>
                </a:solidFill>
              </a:rPr>
              <a:t>grep</a:t>
            </a:r>
            <a:r>
              <a:rPr lang="en-US" sz="2400" b="1" dirty="0">
                <a:solidFill>
                  <a:srgbClr val="00B050"/>
                </a:solidFill>
              </a:rPr>
              <a:t> </a:t>
            </a:r>
            <a:r>
              <a:rPr lang="en-US" sz="2400" b="1" dirty="0" smtClean="0">
                <a:solidFill>
                  <a:srgbClr val="00B050"/>
                </a:solidFill>
              </a:rPr>
              <a:t>MYENVUSER</a:t>
            </a: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303845541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ConfigMap</a:t>
            </a:r>
            <a:endParaRPr lang="en-US" sz="3200" b="1" dirty="0"/>
          </a:p>
          <a:p>
            <a:endParaRPr lang="en-US" sz="3200" b="1" dirty="0"/>
          </a:p>
        </p:txBody>
      </p:sp>
      <p:sp>
        <p:nvSpPr>
          <p:cNvPr id="8" name="Content Placeholder 2"/>
          <p:cNvSpPr txBox="1">
            <a:spLocks/>
          </p:cNvSpPr>
          <p:nvPr/>
        </p:nvSpPr>
        <p:spPr>
          <a:xfrm>
            <a:off x="168965" y="765313"/>
            <a:ext cx="11616645" cy="62318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While performing application deployments on </a:t>
            </a:r>
            <a:r>
              <a:rPr lang="en-US" sz="2400" dirty="0" err="1"/>
              <a:t>kubernetes</a:t>
            </a:r>
            <a:r>
              <a:rPr lang="en-US" sz="2400" dirty="0"/>
              <a:t> cluster, sometimes we need to change the application configuration file depending on environments like dev, </a:t>
            </a:r>
            <a:r>
              <a:rPr lang="en-US" sz="2400" dirty="0" err="1"/>
              <a:t>qa</a:t>
            </a:r>
            <a:r>
              <a:rPr lang="en-US" sz="2400" dirty="0"/>
              <a:t>, stage or </a:t>
            </a:r>
            <a:r>
              <a:rPr lang="en-US" sz="2400" dirty="0" smtClean="0"/>
              <a:t>prod.</a:t>
            </a:r>
          </a:p>
          <a:p>
            <a:r>
              <a:rPr lang="en-US" sz="2400" dirty="0" smtClean="0"/>
              <a:t>Changing </a:t>
            </a:r>
            <a:r>
              <a:rPr lang="en-US" sz="2400" dirty="0"/>
              <a:t>this application configuration file means we need to change source code, commit the change, creating a new image and then go through the complete deployment process.</a:t>
            </a:r>
          </a:p>
          <a:p>
            <a:r>
              <a:rPr lang="en-US" sz="2400" dirty="0"/>
              <a:t>Hence these configurations should be decoupled from image content in order to keep containerized applications portable. </a:t>
            </a:r>
          </a:p>
          <a:p>
            <a:r>
              <a:rPr lang="en-US" sz="2400" dirty="0"/>
              <a:t>This is where Kubernetes’s </a:t>
            </a:r>
            <a:r>
              <a:rPr lang="en-US" sz="2400" dirty="0" err="1"/>
              <a:t>ConfigMap</a:t>
            </a:r>
            <a:r>
              <a:rPr lang="en-US" sz="2400" dirty="0"/>
              <a:t> comes handy. It allows us to handle configuration files much more efficiently.</a:t>
            </a:r>
          </a:p>
          <a:p>
            <a:r>
              <a:rPr lang="en-US" sz="2400" dirty="0" err="1"/>
              <a:t>ConfigMaps</a:t>
            </a:r>
            <a:r>
              <a:rPr lang="en-US" sz="2400" dirty="0"/>
              <a:t> are useful for storing and sharing non-sensitive, unencrypted configuration information</a:t>
            </a:r>
            <a:r>
              <a:rPr lang="en-US" sz="2400" dirty="0" smtClean="0"/>
              <a:t>. Use secrets otherwise.</a:t>
            </a:r>
            <a:endParaRPr lang="en-US" sz="2400" dirty="0"/>
          </a:p>
          <a:p>
            <a:r>
              <a:rPr lang="en-US" sz="2400" dirty="0" err="1"/>
              <a:t>ConfigMap</a:t>
            </a:r>
            <a:r>
              <a:rPr lang="en-US" sz="2400" dirty="0"/>
              <a:t> can be used to store fine-grained information like individual properties or entire </a:t>
            </a:r>
            <a:r>
              <a:rPr lang="en-US" sz="2400" dirty="0" err="1"/>
              <a:t>config</a:t>
            </a:r>
            <a:r>
              <a:rPr lang="en-US" sz="2400" dirty="0"/>
              <a:t> files.</a:t>
            </a:r>
          </a:p>
          <a:p>
            <a:r>
              <a:rPr lang="en-US" sz="2400" dirty="0" err="1"/>
              <a:t>ConfigMaps</a:t>
            </a:r>
            <a:r>
              <a:rPr lang="en-US" sz="2400" dirty="0"/>
              <a:t> are not intended to act as a replacement for a properties </a:t>
            </a:r>
            <a:r>
              <a:rPr lang="en-US" sz="2400" dirty="0" smtClean="0"/>
              <a:t>file.</a:t>
            </a:r>
            <a:endParaRPr lang="en-US" dirty="0" smtClean="0"/>
          </a:p>
          <a:p>
            <a:endParaRPr lang="en-US" sz="2400" dirty="0"/>
          </a:p>
        </p:txBody>
      </p:sp>
    </p:spTree>
    <p:extLst>
      <p:ext uri="{BB962C8B-B14F-4D97-AF65-F5344CB8AC3E}">
        <p14:creationId xmlns:p14="http://schemas.microsoft.com/office/powerpoint/2010/main" val="351113778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68965" y="178904"/>
            <a:ext cx="11616645" cy="68182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US" b="1" dirty="0"/>
              <a:t>Create a </a:t>
            </a:r>
            <a:r>
              <a:rPr lang="en-US" b="1" dirty="0" err="1" smtClean="0"/>
              <a:t>ConfigMap</a:t>
            </a:r>
            <a:r>
              <a:rPr lang="en-US" dirty="0" smtClean="0"/>
              <a:t>:</a:t>
            </a:r>
          </a:p>
          <a:p>
            <a:pPr marL="342900" lvl="1" indent="-342900">
              <a:spcBef>
                <a:spcPts val="1000"/>
              </a:spcBef>
            </a:pPr>
            <a:r>
              <a:rPr lang="en-US" dirty="0" smtClean="0"/>
              <a:t>We can </a:t>
            </a:r>
            <a:r>
              <a:rPr lang="en-US" dirty="0"/>
              <a:t>create </a:t>
            </a:r>
            <a:r>
              <a:rPr lang="en-US" dirty="0" err="1" smtClean="0"/>
              <a:t>configmaps</a:t>
            </a:r>
            <a:r>
              <a:rPr lang="en-US" dirty="0" smtClean="0"/>
              <a:t>: </a:t>
            </a:r>
          </a:p>
          <a:p>
            <a:pPr marL="800100" lvl="2" indent="-342900">
              <a:spcBef>
                <a:spcPts val="1000"/>
              </a:spcBef>
              <a:buFont typeface="Wingdings" panose="05000000000000000000" pitchFamily="2" charset="2"/>
              <a:buChar char="v"/>
            </a:pPr>
            <a:r>
              <a:rPr lang="en-US" sz="2400" dirty="0" smtClean="0"/>
              <a:t>From command</a:t>
            </a:r>
          </a:p>
          <a:p>
            <a:pPr marL="800100" lvl="2" indent="-342900">
              <a:spcBef>
                <a:spcPts val="1000"/>
              </a:spcBef>
              <a:buFont typeface="Wingdings" panose="05000000000000000000" pitchFamily="2" charset="2"/>
              <a:buChar char="v"/>
            </a:pPr>
            <a:r>
              <a:rPr lang="en-US" sz="2400" dirty="0" smtClean="0"/>
              <a:t>From files</a:t>
            </a:r>
          </a:p>
          <a:p>
            <a:endParaRPr lang="en-US" sz="2400" dirty="0" smtClean="0"/>
          </a:p>
          <a:p>
            <a:r>
              <a:rPr lang="en-US" sz="2400" dirty="0" err="1" smtClean="0"/>
              <a:t>ConfigMap</a:t>
            </a:r>
            <a:r>
              <a:rPr lang="en-US" sz="2400" dirty="0" smtClean="0"/>
              <a:t> </a:t>
            </a:r>
            <a:r>
              <a:rPr lang="en-US" sz="2400" dirty="0"/>
              <a:t>can be </a:t>
            </a:r>
            <a:r>
              <a:rPr lang="en-US" sz="2400" dirty="0" smtClean="0"/>
              <a:t>accessed in </a:t>
            </a:r>
            <a:r>
              <a:rPr lang="en-US" sz="2400" dirty="0"/>
              <a:t>following ways</a:t>
            </a:r>
            <a:r>
              <a:rPr lang="en-US" sz="2400" dirty="0" smtClean="0"/>
              <a:t>:</a:t>
            </a:r>
          </a:p>
          <a:p>
            <a:pPr lvl="1">
              <a:buFont typeface="Wingdings" panose="05000000000000000000" pitchFamily="2" charset="2"/>
              <a:buChar char="v"/>
            </a:pPr>
            <a:r>
              <a:rPr lang="en-US" sz="2000" dirty="0"/>
              <a:t> </a:t>
            </a:r>
            <a:r>
              <a:rPr lang="en-US" dirty="0" smtClean="0"/>
              <a:t>As environment variables</a:t>
            </a:r>
          </a:p>
          <a:p>
            <a:pPr lvl="1">
              <a:buFont typeface="Wingdings" panose="05000000000000000000" pitchFamily="2" charset="2"/>
              <a:buChar char="v"/>
            </a:pPr>
            <a:r>
              <a:rPr lang="en-US" sz="2000" dirty="0" smtClean="0"/>
              <a:t> </a:t>
            </a:r>
            <a:r>
              <a:rPr lang="en-US" dirty="0" smtClean="0"/>
              <a:t>As volumes </a:t>
            </a:r>
            <a:r>
              <a:rPr lang="en-US" dirty="0"/>
              <a:t>in the </a:t>
            </a:r>
            <a:r>
              <a:rPr lang="en-US" dirty="0" smtClean="0"/>
              <a:t>pod</a:t>
            </a:r>
          </a:p>
          <a:p>
            <a:pPr marL="457200" lvl="1" indent="0">
              <a:buNone/>
            </a:pPr>
            <a:endParaRPr lang="en-US" dirty="0" smtClean="0"/>
          </a:p>
          <a:p>
            <a:r>
              <a:rPr lang="en-US" sz="2400" b="1" dirty="0"/>
              <a:t>Create </a:t>
            </a:r>
            <a:r>
              <a:rPr lang="en-US" sz="2400" b="1" dirty="0" err="1"/>
              <a:t>ConfigMaps</a:t>
            </a:r>
            <a:r>
              <a:rPr lang="en-US" sz="2400" b="1" dirty="0"/>
              <a:t> from files</a:t>
            </a:r>
          </a:p>
          <a:p>
            <a:pPr marL="0" indent="0">
              <a:buNone/>
            </a:pPr>
            <a:r>
              <a:rPr lang="en-US" sz="2400" dirty="0"/>
              <a:t>$ </a:t>
            </a:r>
            <a:r>
              <a:rPr lang="en-US" sz="2400" b="1" dirty="0" err="1">
                <a:solidFill>
                  <a:srgbClr val="800000"/>
                </a:solidFill>
              </a:rPr>
              <a:t>kubectl</a:t>
            </a:r>
            <a:r>
              <a:rPr lang="en-US" sz="2400" b="1" dirty="0">
                <a:solidFill>
                  <a:srgbClr val="800000"/>
                </a:solidFill>
              </a:rPr>
              <a:t> create </a:t>
            </a:r>
            <a:r>
              <a:rPr lang="en-US" sz="2400" b="1" dirty="0" err="1">
                <a:solidFill>
                  <a:srgbClr val="800000"/>
                </a:solidFill>
              </a:rPr>
              <a:t>configmap</a:t>
            </a:r>
            <a:r>
              <a:rPr lang="en-US" sz="2400" b="1" dirty="0">
                <a:solidFill>
                  <a:srgbClr val="800000"/>
                </a:solidFill>
              </a:rPr>
              <a:t> &lt;</a:t>
            </a:r>
            <a:r>
              <a:rPr lang="en-US" sz="2400" b="1" dirty="0" err="1">
                <a:solidFill>
                  <a:srgbClr val="800000"/>
                </a:solidFill>
              </a:rPr>
              <a:t>mapname</a:t>
            </a:r>
            <a:r>
              <a:rPr lang="en-US" sz="2400" b="1" dirty="0">
                <a:solidFill>
                  <a:srgbClr val="800000"/>
                </a:solidFill>
              </a:rPr>
              <a:t>&gt; --from-file=&lt;</a:t>
            </a:r>
            <a:r>
              <a:rPr lang="en-US" sz="2400" b="1" dirty="0" err="1">
                <a:solidFill>
                  <a:srgbClr val="800000"/>
                </a:solidFill>
              </a:rPr>
              <a:t>filetoread</a:t>
            </a:r>
            <a:r>
              <a:rPr lang="en-US" sz="2400" b="1" dirty="0">
                <a:solidFill>
                  <a:srgbClr val="800000"/>
                </a:solidFill>
              </a:rPr>
              <a:t>&gt;</a:t>
            </a:r>
          </a:p>
          <a:p>
            <a:pPr marL="0" indent="0">
              <a:buNone/>
            </a:pPr>
            <a:r>
              <a:rPr lang="en-US" sz="2400" dirty="0"/>
              <a:t>$ </a:t>
            </a:r>
            <a:r>
              <a:rPr lang="en-US" sz="2400" b="1" dirty="0" err="1">
                <a:solidFill>
                  <a:srgbClr val="00B050"/>
                </a:solidFill>
              </a:rPr>
              <a:t>kubectl</a:t>
            </a:r>
            <a:r>
              <a:rPr lang="en-US" sz="2400" b="1" dirty="0">
                <a:solidFill>
                  <a:srgbClr val="00B050"/>
                </a:solidFill>
              </a:rPr>
              <a:t> create </a:t>
            </a:r>
            <a:r>
              <a:rPr lang="en-US" sz="2400" b="1" dirty="0" err="1">
                <a:solidFill>
                  <a:srgbClr val="00B050"/>
                </a:solidFill>
              </a:rPr>
              <a:t>configmap</a:t>
            </a:r>
            <a:r>
              <a:rPr lang="en-US" sz="2400" b="1" dirty="0">
                <a:solidFill>
                  <a:srgbClr val="00B050"/>
                </a:solidFill>
              </a:rPr>
              <a:t> </a:t>
            </a:r>
            <a:r>
              <a:rPr lang="en-US" sz="2400" b="1" dirty="0" err="1">
                <a:solidFill>
                  <a:srgbClr val="00B050"/>
                </a:solidFill>
              </a:rPr>
              <a:t>mymap</a:t>
            </a:r>
            <a:r>
              <a:rPr lang="en-US" sz="2400" b="1" dirty="0">
                <a:solidFill>
                  <a:srgbClr val="00B050"/>
                </a:solidFill>
              </a:rPr>
              <a:t> --</a:t>
            </a:r>
            <a:r>
              <a:rPr lang="en-US" sz="2400" b="1" dirty="0" smtClean="0">
                <a:solidFill>
                  <a:srgbClr val="00B050"/>
                </a:solidFill>
              </a:rPr>
              <a:t>from-file=</a:t>
            </a:r>
            <a:r>
              <a:rPr lang="en-US" sz="2400" b="1" dirty="0" err="1" smtClean="0">
                <a:solidFill>
                  <a:srgbClr val="00B050"/>
                </a:solidFill>
              </a:rPr>
              <a:t>sample.conf</a:t>
            </a:r>
            <a:endParaRPr lang="en-US" sz="2400" b="1" dirty="0">
              <a:solidFill>
                <a:srgbClr val="00B05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describe </a:t>
            </a:r>
            <a:r>
              <a:rPr lang="en-US" sz="2400" b="1" dirty="0" err="1">
                <a:solidFill>
                  <a:srgbClr val="800000"/>
                </a:solidFill>
              </a:rPr>
              <a:t>configmaps</a:t>
            </a:r>
            <a:r>
              <a:rPr lang="en-US" sz="2400" b="1" dirty="0">
                <a:solidFill>
                  <a:srgbClr val="800000"/>
                </a:solidFill>
              </a:rPr>
              <a:t>/&lt;</a:t>
            </a:r>
            <a:r>
              <a:rPr lang="en-US" sz="2400" b="1" dirty="0" err="1">
                <a:solidFill>
                  <a:srgbClr val="800000"/>
                </a:solidFill>
              </a:rPr>
              <a:t>mapname</a:t>
            </a:r>
            <a:r>
              <a:rPr lang="en-US" sz="2400" b="1" dirty="0">
                <a:solidFill>
                  <a:srgbClr val="800000"/>
                </a:solidFill>
              </a:rPr>
              <a:t>&gt;</a:t>
            </a:r>
          </a:p>
          <a:p>
            <a:pPr marL="0" indent="0">
              <a:buNone/>
            </a:pPr>
            <a:r>
              <a:rPr lang="en-US" sz="2400" dirty="0"/>
              <a:t>$ </a:t>
            </a:r>
            <a:r>
              <a:rPr lang="en-US" sz="2400" b="1" dirty="0" err="1">
                <a:solidFill>
                  <a:srgbClr val="800000"/>
                </a:solidFill>
              </a:rPr>
              <a:t>kubectl</a:t>
            </a:r>
            <a:r>
              <a:rPr lang="en-US" sz="2400" b="1" dirty="0">
                <a:solidFill>
                  <a:srgbClr val="800000"/>
                </a:solidFill>
              </a:rPr>
              <a:t> get </a:t>
            </a:r>
            <a:r>
              <a:rPr lang="en-US" sz="2400" b="1" dirty="0" err="1">
                <a:solidFill>
                  <a:srgbClr val="800000"/>
                </a:solidFill>
              </a:rPr>
              <a:t>configmap</a:t>
            </a:r>
            <a:r>
              <a:rPr lang="en-US" sz="2400" b="1" dirty="0">
                <a:solidFill>
                  <a:srgbClr val="800000"/>
                </a:solidFill>
              </a:rPr>
              <a:t> &lt;</a:t>
            </a:r>
            <a:r>
              <a:rPr lang="en-US" sz="2400" b="1" dirty="0" err="1">
                <a:solidFill>
                  <a:srgbClr val="800000"/>
                </a:solidFill>
              </a:rPr>
              <a:t>mapname</a:t>
            </a:r>
            <a:r>
              <a:rPr lang="en-US" sz="2400" b="1" dirty="0">
                <a:solidFill>
                  <a:srgbClr val="800000"/>
                </a:solidFill>
              </a:rPr>
              <a:t>&gt; -o </a:t>
            </a:r>
            <a:r>
              <a:rPr lang="en-US" sz="2400" b="1" dirty="0" err="1" smtClean="0">
                <a:solidFill>
                  <a:srgbClr val="800000"/>
                </a:solidFill>
              </a:rPr>
              <a:t>yaml</a:t>
            </a:r>
            <a:endParaRPr lang="en-US" sz="2400" b="1" dirty="0">
              <a:solidFill>
                <a:srgbClr val="80000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9770" y="536713"/>
            <a:ext cx="2693170" cy="3955774"/>
          </a:xfrm>
          <a:prstGeom prst="rect">
            <a:avLst/>
          </a:prstGeom>
        </p:spPr>
      </p:pic>
    </p:spTree>
    <p:extLst>
      <p:ext uri="{BB962C8B-B14F-4D97-AF65-F5344CB8AC3E}">
        <p14:creationId xmlns:p14="http://schemas.microsoft.com/office/powerpoint/2010/main" val="30545302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Using </a:t>
            </a:r>
            <a:r>
              <a:rPr lang="en-US" sz="3200" b="1" dirty="0" err="1" smtClean="0"/>
              <a:t>ConfigMap</a:t>
            </a:r>
            <a:r>
              <a:rPr lang="en-US" sz="3200" b="1" dirty="0" smtClean="0"/>
              <a:t> through Volumes – Example: </a:t>
            </a:r>
            <a:r>
              <a:rPr lang="en-US" sz="3200" b="1" dirty="0" err="1" smtClean="0"/>
              <a:t>volconfig.yml</a:t>
            </a:r>
            <a:endParaRPr lang="en-US" sz="3200" b="1" dirty="0"/>
          </a:p>
        </p:txBody>
      </p:sp>
      <p:sp>
        <p:nvSpPr>
          <p:cNvPr id="8" name="Content Placeholder 2"/>
          <p:cNvSpPr txBox="1">
            <a:spLocks/>
          </p:cNvSpPr>
          <p:nvPr/>
        </p:nvSpPr>
        <p:spPr>
          <a:xfrm>
            <a:off x="251519" y="447262"/>
            <a:ext cx="12039718" cy="659149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smtClean="0"/>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smtClean="0"/>
              <a:t>myvolconfig</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c1</a:t>
            </a:r>
          </a:p>
          <a:p>
            <a:pPr marL="0" indent="0">
              <a:buNone/>
            </a:pPr>
            <a:r>
              <a:rPr lang="en-US" sz="2400" dirty="0"/>
              <a:t>    image: centos</a:t>
            </a:r>
          </a:p>
          <a:p>
            <a:pPr marL="0" indent="0">
              <a:buNone/>
            </a:pPr>
            <a:r>
              <a:rPr lang="en-US" sz="2400" dirty="0"/>
              <a:t>    command: ["/bin/bash", "-c", "while true; do echo Hello-Adam; sleep 5 ; done"]</a:t>
            </a:r>
          </a:p>
          <a:p>
            <a:pPr marL="0" indent="0">
              <a:buNone/>
            </a:pPr>
            <a:r>
              <a:rPr lang="en-US" sz="2400" dirty="0"/>
              <a:t>    </a:t>
            </a:r>
            <a:r>
              <a:rPr lang="en-US" sz="2400" dirty="0" err="1"/>
              <a:t>volumeMounts</a:t>
            </a:r>
            <a:r>
              <a:rPr lang="en-US" sz="2400" dirty="0"/>
              <a:t>:</a:t>
            </a:r>
          </a:p>
          <a:p>
            <a:pPr marL="0" indent="0">
              <a:buNone/>
            </a:pPr>
            <a:r>
              <a:rPr lang="en-US" sz="2400" dirty="0"/>
              <a:t>      - name: </a:t>
            </a:r>
            <a:r>
              <a:rPr lang="en-US" sz="2400" dirty="0" err="1"/>
              <a:t>testconfigmap</a:t>
            </a:r>
            <a:endParaRPr lang="en-US" sz="2400" dirty="0"/>
          </a:p>
          <a:p>
            <a:pPr marL="0" indent="0">
              <a:buNone/>
            </a:pPr>
            <a:r>
              <a:rPr lang="en-US" sz="2400" dirty="0"/>
              <a:t>        </a:t>
            </a:r>
            <a:r>
              <a:rPr lang="en-US" sz="2400" dirty="0" err="1"/>
              <a:t>mountPath</a:t>
            </a:r>
            <a:r>
              <a:rPr lang="en-US" sz="2400" dirty="0"/>
              <a:t>: "/</a:t>
            </a:r>
            <a:r>
              <a:rPr lang="en-US" sz="2400" dirty="0" err="1"/>
              <a:t>tmp</a:t>
            </a:r>
            <a:r>
              <a:rPr lang="en-US" sz="2400" dirty="0"/>
              <a:t>/</a:t>
            </a:r>
            <a:r>
              <a:rPr lang="en-US" sz="2400" dirty="0" err="1"/>
              <a:t>config</a:t>
            </a:r>
            <a:r>
              <a:rPr lang="en-US" sz="2400" dirty="0"/>
              <a:t>"   </a:t>
            </a:r>
            <a:r>
              <a:rPr lang="en-US" sz="2400" b="1" dirty="0">
                <a:solidFill>
                  <a:srgbClr val="0070C0"/>
                </a:solidFill>
              </a:rPr>
              <a:t># the </a:t>
            </a:r>
            <a:r>
              <a:rPr lang="en-US" sz="2400" b="1" dirty="0" err="1">
                <a:solidFill>
                  <a:srgbClr val="0070C0"/>
                </a:solidFill>
              </a:rPr>
              <a:t>config</a:t>
            </a:r>
            <a:r>
              <a:rPr lang="en-US" sz="2400" b="1" dirty="0">
                <a:solidFill>
                  <a:srgbClr val="0070C0"/>
                </a:solidFill>
              </a:rPr>
              <a:t> files will be mounted as </a:t>
            </a:r>
            <a:r>
              <a:rPr lang="en-US" sz="2400" b="1" dirty="0" err="1">
                <a:solidFill>
                  <a:srgbClr val="0070C0"/>
                </a:solidFill>
              </a:rPr>
              <a:t>ReadOnly</a:t>
            </a:r>
            <a:r>
              <a:rPr lang="en-US" sz="2400" b="1" dirty="0">
                <a:solidFill>
                  <a:srgbClr val="0070C0"/>
                </a:solidFill>
              </a:rPr>
              <a:t> by default here</a:t>
            </a:r>
          </a:p>
          <a:p>
            <a:pPr marL="0" indent="0">
              <a:buNone/>
            </a:pPr>
            <a:r>
              <a:rPr lang="en-US" sz="2400" dirty="0"/>
              <a:t>  volumes:</a:t>
            </a:r>
          </a:p>
          <a:p>
            <a:pPr marL="0" indent="0">
              <a:buNone/>
            </a:pPr>
            <a:r>
              <a:rPr lang="en-US" sz="2400" dirty="0"/>
              <a:t>  - name: </a:t>
            </a:r>
            <a:r>
              <a:rPr lang="en-US" sz="2400" dirty="0" err="1"/>
              <a:t>testconfigmap</a:t>
            </a:r>
            <a:endParaRPr lang="en-US" sz="2400" dirty="0"/>
          </a:p>
          <a:p>
            <a:pPr marL="0" indent="0">
              <a:buNone/>
            </a:pPr>
            <a:r>
              <a:rPr lang="en-US" sz="2400" dirty="0"/>
              <a:t>    </a:t>
            </a:r>
            <a:r>
              <a:rPr lang="en-US" sz="2400" dirty="0" err="1"/>
              <a:t>configMap</a:t>
            </a:r>
            <a:r>
              <a:rPr lang="en-US" sz="2400" dirty="0"/>
              <a:t>:</a:t>
            </a:r>
          </a:p>
          <a:p>
            <a:pPr marL="0" indent="0">
              <a:buNone/>
            </a:pPr>
            <a:r>
              <a:rPr lang="en-US" sz="2400" dirty="0"/>
              <a:t>       name: &lt;</a:t>
            </a:r>
            <a:r>
              <a:rPr lang="en-US" sz="2400" dirty="0" err="1"/>
              <a:t>mapname</a:t>
            </a:r>
            <a:r>
              <a:rPr lang="en-US" sz="2400" dirty="0"/>
              <a:t>&gt;   </a:t>
            </a:r>
            <a:r>
              <a:rPr lang="en-US" sz="2400" b="1" dirty="0">
                <a:solidFill>
                  <a:srgbClr val="0070C0"/>
                </a:solidFill>
              </a:rPr>
              <a:t># this should match the </a:t>
            </a:r>
            <a:r>
              <a:rPr lang="en-US" sz="2400" b="1" dirty="0" err="1">
                <a:solidFill>
                  <a:srgbClr val="0070C0"/>
                </a:solidFill>
              </a:rPr>
              <a:t>config</a:t>
            </a:r>
            <a:r>
              <a:rPr lang="en-US" sz="2400" b="1" dirty="0">
                <a:solidFill>
                  <a:srgbClr val="0070C0"/>
                </a:solidFill>
              </a:rPr>
              <a:t> map name created in the first step</a:t>
            </a:r>
          </a:p>
          <a:p>
            <a:pPr marL="0" indent="0">
              <a:buNone/>
            </a:pPr>
            <a:r>
              <a:rPr lang="en-US" sz="2400" dirty="0"/>
              <a:t>       items:</a:t>
            </a:r>
          </a:p>
          <a:p>
            <a:pPr marL="0" indent="0">
              <a:buNone/>
            </a:pPr>
            <a:r>
              <a:rPr lang="en-US" sz="2400" dirty="0"/>
              <a:t>       - key: &lt;filename&gt; </a:t>
            </a:r>
            <a:r>
              <a:rPr lang="en-US" sz="2400" b="1" dirty="0">
                <a:solidFill>
                  <a:srgbClr val="0070C0"/>
                </a:solidFill>
              </a:rPr>
              <a:t># the name of the file used during creating the map</a:t>
            </a:r>
            <a:endParaRPr lang="en-US" b="1" dirty="0">
              <a:solidFill>
                <a:srgbClr val="0070C0"/>
              </a:solidFill>
            </a:endParaRPr>
          </a:p>
          <a:p>
            <a:pPr marL="0" indent="0">
              <a:buNone/>
            </a:pPr>
            <a:r>
              <a:rPr lang="en-US" sz="2400" dirty="0"/>
              <a:t>         path: &lt;filename</a:t>
            </a:r>
            <a:r>
              <a:rPr lang="en-US" sz="2400" dirty="0" smtClean="0"/>
              <a:t>&gt; </a:t>
            </a:r>
            <a:r>
              <a:rPr lang="en-US" sz="2400" b="1" dirty="0">
                <a:solidFill>
                  <a:srgbClr val="0070C0"/>
                </a:solidFill>
              </a:rPr>
              <a:t># the name of the file </a:t>
            </a:r>
            <a:r>
              <a:rPr lang="en-US" sz="2400" b="1" dirty="0" smtClean="0">
                <a:solidFill>
                  <a:srgbClr val="0070C0"/>
                </a:solidFill>
              </a:rPr>
              <a:t>to be present inside the volume</a:t>
            </a:r>
            <a:endParaRPr lang="en-US" sz="2400" b="1" dirty="0">
              <a:solidFill>
                <a:srgbClr val="0070C0"/>
              </a:solidFill>
            </a:endParaRPr>
          </a:p>
        </p:txBody>
      </p:sp>
    </p:spTree>
    <p:extLst>
      <p:ext uri="{BB962C8B-B14F-4D97-AF65-F5344CB8AC3E}">
        <p14:creationId xmlns:p14="http://schemas.microsoft.com/office/powerpoint/2010/main" val="14090805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a:solidFill>
                  <a:srgbClr val="800000"/>
                </a:solidFill>
              </a:rPr>
              <a:t>volconfig.yml</a:t>
            </a:r>
            <a:endParaRPr lang="en-US" sz="2400" b="1" dirty="0">
              <a:solidFill>
                <a:srgbClr val="800000"/>
              </a:solidFill>
            </a:endParaRPr>
          </a:p>
          <a:p>
            <a:pPr marL="0" indent="0">
              <a:buNone/>
            </a:pPr>
            <a:endParaRPr lang="en-US" sz="2400" b="1" dirty="0" smtClean="0">
              <a:solidFill>
                <a:srgbClr val="800000"/>
              </a:solidFill>
            </a:endParaRPr>
          </a:p>
          <a:p>
            <a:r>
              <a:rPr lang="en-US" sz="2400" dirty="0" smtClean="0"/>
              <a:t>Create a container &amp; verify the </a:t>
            </a:r>
            <a:r>
              <a:rPr lang="en-US" sz="2400" dirty="0" err="1" smtClean="0"/>
              <a:t>Configs</a:t>
            </a:r>
            <a:r>
              <a:rPr lang="en-US" sz="2400" dirty="0" smtClean="0"/>
              <a:t> mounted</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a:solidFill>
                  <a:srgbClr val="800000"/>
                </a:solidFill>
              </a:rPr>
              <a:t>myvolconfig</a:t>
            </a:r>
            <a:r>
              <a:rPr lang="en-US" sz="2400" b="1" dirty="0" smtClean="0">
                <a:solidFill>
                  <a:srgbClr val="800000"/>
                </a:solidFill>
              </a:rPr>
              <a:t> </a:t>
            </a:r>
            <a:r>
              <a:rPr lang="en-US" sz="2400" b="1" dirty="0">
                <a:solidFill>
                  <a:srgbClr val="800000"/>
                </a:solidFill>
              </a:rPr>
              <a:t>-</a:t>
            </a:r>
            <a:r>
              <a:rPr lang="en-US" sz="2400" b="1" dirty="0" err="1">
                <a:solidFill>
                  <a:srgbClr val="800000"/>
                </a:solidFill>
              </a:rPr>
              <a:t>i</a:t>
            </a:r>
            <a:r>
              <a:rPr lang="en-US" sz="2400" b="1" dirty="0">
                <a:solidFill>
                  <a:srgbClr val="800000"/>
                </a:solidFill>
              </a:rPr>
              <a:t> -t -- /</a:t>
            </a:r>
            <a:r>
              <a:rPr lang="en-US" sz="2400" b="1" dirty="0" smtClean="0">
                <a:solidFill>
                  <a:srgbClr val="800000"/>
                </a:solidFill>
              </a:rPr>
              <a:t>bin/bash</a:t>
            </a:r>
          </a:p>
          <a:p>
            <a:pPr marL="0" indent="0">
              <a:buNone/>
            </a:pPr>
            <a:r>
              <a:rPr lang="en-US" sz="2400" b="1" dirty="0">
                <a:solidFill>
                  <a:srgbClr val="00B050"/>
                </a:solidFill>
              </a:rPr>
              <a:t> - ls /</a:t>
            </a:r>
            <a:r>
              <a:rPr lang="en-US" sz="2400" b="1" dirty="0" err="1" smtClean="0">
                <a:solidFill>
                  <a:srgbClr val="00B050"/>
                </a:solidFill>
              </a:rPr>
              <a:t>tmp</a:t>
            </a:r>
            <a:r>
              <a:rPr lang="en-US" sz="2400" b="1" dirty="0" smtClean="0">
                <a:solidFill>
                  <a:srgbClr val="00B050"/>
                </a:solidFill>
              </a:rPr>
              <a:t>/</a:t>
            </a:r>
            <a:r>
              <a:rPr lang="en-US" sz="2400" b="1" dirty="0" err="1" smtClean="0">
                <a:solidFill>
                  <a:srgbClr val="00B050"/>
                </a:solidFill>
              </a:rPr>
              <a:t>config</a:t>
            </a:r>
            <a:r>
              <a:rPr lang="en-US" sz="2400" b="1" dirty="0" smtClean="0">
                <a:solidFill>
                  <a:srgbClr val="00B050"/>
                </a:solidFill>
              </a:rPr>
              <a:t> </a:t>
            </a:r>
            <a:r>
              <a:rPr lang="en-US" sz="2400" b="1" dirty="0">
                <a:solidFill>
                  <a:srgbClr val="00B050"/>
                </a:solidFill>
              </a:rPr>
              <a:t>(</a:t>
            </a:r>
            <a:r>
              <a:rPr lang="en-US" sz="2400" b="1" dirty="0" err="1">
                <a:solidFill>
                  <a:srgbClr val="00B050"/>
                </a:solidFill>
              </a:rPr>
              <a:t>readonly</a:t>
            </a:r>
            <a:r>
              <a:rPr lang="en-US" sz="2400" b="1" dirty="0" smtClean="0">
                <a:solidFill>
                  <a:srgbClr val="00B050"/>
                </a:solidFill>
              </a:rPr>
              <a:t>)</a:t>
            </a: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3496983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760" y="411480"/>
            <a:ext cx="2775253" cy="19919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760" y="2536164"/>
            <a:ext cx="2775253" cy="19919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760" y="4617720"/>
            <a:ext cx="2775253" cy="1991900"/>
          </a:xfrm>
          <a:prstGeom prst="rect">
            <a:avLst/>
          </a:prstGeom>
        </p:spPr>
      </p:pic>
      <p:sp>
        <p:nvSpPr>
          <p:cNvPr id="11" name="Oval 10"/>
          <p:cNvSpPr/>
          <p:nvPr/>
        </p:nvSpPr>
        <p:spPr>
          <a:xfrm>
            <a:off x="3274817" y="3190454"/>
            <a:ext cx="609600" cy="594360"/>
          </a:xfrm>
          <a:prstGeom prst="ellipse">
            <a:avLst/>
          </a:prstGeom>
          <a:solidFill>
            <a:srgbClr val="BA4612"/>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2" name="Oval 11"/>
          <p:cNvSpPr/>
          <p:nvPr/>
        </p:nvSpPr>
        <p:spPr>
          <a:xfrm>
            <a:off x="386872" y="2347936"/>
            <a:ext cx="1002779" cy="874026"/>
          </a:xfrm>
          <a:prstGeom prst="ellipse">
            <a:avLst/>
          </a:prstGeom>
          <a:solidFill>
            <a:schemeClr val="tx2">
              <a:lumMod val="60000"/>
              <a:lumOff val="40000"/>
            </a:schemeClr>
          </a:solidFill>
          <a:ln w="38100">
            <a:solidFill>
              <a:schemeClr val="tx2">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3" name="TextBox 12"/>
          <p:cNvSpPr txBox="1"/>
          <p:nvPr/>
        </p:nvSpPr>
        <p:spPr>
          <a:xfrm>
            <a:off x="3325086" y="3302968"/>
            <a:ext cx="603623" cy="369332"/>
          </a:xfrm>
          <a:prstGeom prst="rect">
            <a:avLst/>
          </a:prstGeom>
          <a:noFill/>
        </p:spPr>
        <p:txBody>
          <a:bodyPr wrap="square" rtlCol="0">
            <a:spAutoFit/>
          </a:bodyPr>
          <a:lstStyle/>
          <a:p>
            <a:r>
              <a:rPr lang="en-US" b="1" dirty="0" smtClean="0">
                <a:solidFill>
                  <a:schemeClr val="bg1"/>
                </a:solidFill>
              </a:rPr>
              <a:t>API</a:t>
            </a:r>
            <a:endParaRPr lang="en-US" b="1" dirty="0">
              <a:solidFill>
                <a:schemeClr val="bg1"/>
              </a:solidFill>
            </a:endParaRPr>
          </a:p>
        </p:txBody>
      </p:sp>
      <p:sp>
        <p:nvSpPr>
          <p:cNvPr id="14" name="TextBox 13"/>
          <p:cNvSpPr txBox="1"/>
          <p:nvPr/>
        </p:nvSpPr>
        <p:spPr>
          <a:xfrm>
            <a:off x="309720" y="2392071"/>
            <a:ext cx="1157081" cy="738664"/>
          </a:xfrm>
          <a:prstGeom prst="rect">
            <a:avLst/>
          </a:prstGeom>
          <a:noFill/>
          <a:ln>
            <a:noFill/>
          </a:ln>
        </p:spPr>
        <p:txBody>
          <a:bodyPr wrap="square" rtlCol="0">
            <a:spAutoFit/>
          </a:bodyPr>
          <a:lstStyle/>
          <a:p>
            <a:pPr algn="ctr"/>
            <a:r>
              <a:rPr lang="en-US" sz="1400" b="1" dirty="0" smtClean="0"/>
              <a:t>UI</a:t>
            </a:r>
          </a:p>
          <a:p>
            <a:pPr algn="ctr"/>
            <a:r>
              <a:rPr lang="en-US" sz="1400" dirty="0" smtClean="0"/>
              <a:t>User</a:t>
            </a:r>
          </a:p>
          <a:p>
            <a:pPr algn="ctr"/>
            <a:r>
              <a:rPr lang="en-US" sz="1400" dirty="0" smtClean="0"/>
              <a:t>Interface</a:t>
            </a:r>
            <a:endParaRPr lang="en-US" sz="1400" dirty="0"/>
          </a:p>
        </p:txBody>
      </p:sp>
      <p:sp>
        <p:nvSpPr>
          <p:cNvPr id="15" name="Oval 14"/>
          <p:cNvSpPr/>
          <p:nvPr/>
        </p:nvSpPr>
        <p:spPr>
          <a:xfrm>
            <a:off x="399527" y="3769751"/>
            <a:ext cx="1002779" cy="874026"/>
          </a:xfrm>
          <a:prstGeom prst="ellipse">
            <a:avLst/>
          </a:prstGeom>
          <a:solidFill>
            <a:schemeClr val="tx2">
              <a:lumMod val="60000"/>
              <a:lumOff val="40000"/>
            </a:schemeClr>
          </a:solidFill>
          <a:ln w="38100">
            <a:solidFill>
              <a:schemeClr val="tx2">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6" name="TextBox 15"/>
          <p:cNvSpPr txBox="1"/>
          <p:nvPr/>
        </p:nvSpPr>
        <p:spPr>
          <a:xfrm>
            <a:off x="300246" y="3812295"/>
            <a:ext cx="1157081" cy="738664"/>
          </a:xfrm>
          <a:prstGeom prst="rect">
            <a:avLst/>
          </a:prstGeom>
          <a:noFill/>
          <a:ln>
            <a:noFill/>
          </a:ln>
        </p:spPr>
        <p:txBody>
          <a:bodyPr wrap="square" rtlCol="0">
            <a:spAutoFit/>
          </a:bodyPr>
          <a:lstStyle/>
          <a:p>
            <a:pPr algn="ctr"/>
            <a:r>
              <a:rPr lang="en-US" sz="1400" b="1" dirty="0" smtClean="0"/>
              <a:t>CLI</a:t>
            </a:r>
          </a:p>
          <a:p>
            <a:pPr algn="ctr"/>
            <a:r>
              <a:rPr lang="en-US" sz="1400" dirty="0" smtClean="0"/>
              <a:t>Command</a:t>
            </a:r>
          </a:p>
          <a:p>
            <a:pPr algn="ctr"/>
            <a:r>
              <a:rPr lang="en-US" sz="1400" dirty="0" smtClean="0"/>
              <a:t>Line</a:t>
            </a:r>
          </a:p>
        </p:txBody>
      </p:sp>
      <p:cxnSp>
        <p:nvCxnSpPr>
          <p:cNvPr id="18" name="Straight Arrow Connector 17"/>
          <p:cNvCxnSpPr/>
          <p:nvPr/>
        </p:nvCxnSpPr>
        <p:spPr>
          <a:xfrm>
            <a:off x="3960141" y="3476901"/>
            <a:ext cx="734153" cy="0"/>
          </a:xfrm>
          <a:prstGeom prst="straightConnector1">
            <a:avLst/>
          </a:prstGeom>
          <a:ln w="38100">
            <a:solidFill>
              <a:srgbClr val="BA461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21" name="Elbow Connector 20"/>
          <p:cNvCxnSpPr>
            <a:stCxn id="8" idx="1"/>
            <a:endCxn id="10" idx="1"/>
          </p:cNvCxnSpPr>
          <p:nvPr/>
        </p:nvCxnSpPr>
        <p:spPr>
          <a:xfrm rot="10800000" flipV="1">
            <a:off x="9075760" y="1407430"/>
            <a:ext cx="12700" cy="4206240"/>
          </a:xfrm>
          <a:prstGeom prst="bentConnector3">
            <a:avLst>
              <a:gd name="adj1" fmla="val 1800000"/>
            </a:avLst>
          </a:prstGeom>
          <a:ln w="3810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endCxn id="9" idx="1"/>
          </p:cNvCxnSpPr>
          <p:nvPr/>
        </p:nvCxnSpPr>
        <p:spPr>
          <a:xfrm>
            <a:off x="8891195" y="3532114"/>
            <a:ext cx="184565"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flipH="1">
            <a:off x="8155858" y="3532114"/>
            <a:ext cx="681901"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p:nvPr/>
        </p:nvCxnSpPr>
        <p:spPr>
          <a:xfrm>
            <a:off x="1479456" y="2946422"/>
            <a:ext cx="439313" cy="236821"/>
          </a:xfrm>
          <a:prstGeom prst="straightConnector1">
            <a:avLst/>
          </a:prstGeom>
          <a:ln w="38100">
            <a:solidFill>
              <a:schemeClr val="tx2">
                <a:lumMod val="5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1480112" y="3760844"/>
            <a:ext cx="400901" cy="226297"/>
          </a:xfrm>
          <a:prstGeom prst="straightConnector1">
            <a:avLst/>
          </a:prstGeom>
          <a:ln w="38100">
            <a:solidFill>
              <a:schemeClr val="tx2">
                <a:lumMod val="50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66"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Architecture</a:t>
            </a:r>
            <a:endParaRPr lang="en-US" sz="3200" b="1" dirty="0"/>
          </a:p>
        </p:txBody>
      </p:sp>
      <p:pic>
        <p:nvPicPr>
          <p:cNvPr id="67"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4577" y="36752"/>
            <a:ext cx="933182" cy="933182"/>
          </a:xfrm>
          <a:prstGeom prst="rect">
            <a:avLst/>
          </a:prstGeom>
        </p:spPr>
      </p:pic>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03798" y="1240714"/>
            <a:ext cx="605223" cy="509447"/>
          </a:xfrm>
          <a:prstGeom prst="rect">
            <a:avLst/>
          </a:prstGeom>
        </p:spPr>
      </p:pic>
      <p:sp>
        <p:nvSpPr>
          <p:cNvPr id="69" name="TextBox 68"/>
          <p:cNvSpPr txBox="1"/>
          <p:nvPr/>
        </p:nvSpPr>
        <p:spPr>
          <a:xfrm>
            <a:off x="7485132" y="905314"/>
            <a:ext cx="2419464" cy="369332"/>
          </a:xfrm>
          <a:prstGeom prst="rect">
            <a:avLst/>
          </a:prstGeom>
          <a:noFill/>
        </p:spPr>
        <p:txBody>
          <a:bodyPr wrap="square" rtlCol="0">
            <a:spAutoFit/>
          </a:bodyPr>
          <a:lstStyle/>
          <a:p>
            <a:r>
              <a:rPr lang="en-US" b="1" dirty="0" smtClean="0"/>
              <a:t>Docker Registry</a:t>
            </a:r>
            <a:endParaRPr lang="en-US" b="1" dirty="0"/>
          </a:p>
        </p:txBody>
      </p:sp>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1098" y="3404479"/>
            <a:ext cx="605223" cy="509447"/>
          </a:xfrm>
          <a:prstGeom prst="rect">
            <a:avLst/>
          </a:prstGeom>
        </p:spPr>
      </p:pic>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03798" y="5493963"/>
            <a:ext cx="605223" cy="509447"/>
          </a:xfrm>
          <a:prstGeom prst="rect">
            <a:avLst/>
          </a:prstGeom>
        </p:spPr>
      </p:pic>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294" y="2229184"/>
            <a:ext cx="3436819" cy="2605860"/>
          </a:xfrm>
          <a:prstGeom prst="rect">
            <a:avLst/>
          </a:prstGeom>
        </p:spPr>
      </p:pic>
      <p:pic>
        <p:nvPicPr>
          <p:cNvPr id="74" name="Picture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27167" y="3772362"/>
            <a:ext cx="605223" cy="509447"/>
          </a:xfrm>
          <a:prstGeom prst="rect">
            <a:avLst/>
          </a:prstGeom>
        </p:spPr>
      </p:pic>
      <p:pic>
        <p:nvPicPr>
          <p:cNvPr id="84" name="Picture 8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07316" y="844296"/>
            <a:ext cx="607549" cy="607549"/>
          </a:xfrm>
          <a:prstGeom prst="rect">
            <a:avLst/>
          </a:prstGeom>
        </p:spPr>
      </p:pic>
      <p:pic>
        <p:nvPicPr>
          <p:cNvPr id="85" name="Picture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7193" y="994679"/>
            <a:ext cx="607549" cy="607549"/>
          </a:xfrm>
          <a:prstGeom prst="rect">
            <a:avLst/>
          </a:prstGeom>
        </p:spPr>
      </p:pic>
      <p:pic>
        <p:nvPicPr>
          <p:cNvPr id="86" name="Picture 8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9585" y="3002912"/>
            <a:ext cx="607549" cy="607549"/>
          </a:xfrm>
          <a:prstGeom prst="rect">
            <a:avLst/>
          </a:prstGeom>
        </p:spPr>
      </p:pic>
      <p:pic>
        <p:nvPicPr>
          <p:cNvPr id="87" name="Picture 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19462" y="3153295"/>
            <a:ext cx="607549" cy="607549"/>
          </a:xfrm>
          <a:prstGeom prst="rect">
            <a:avLst/>
          </a:prstGeom>
        </p:spPr>
      </p:pic>
      <p:pic>
        <p:nvPicPr>
          <p:cNvPr id="88" name="Picture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1213" y="5159512"/>
            <a:ext cx="607549" cy="607549"/>
          </a:xfrm>
          <a:prstGeom prst="rect">
            <a:avLst/>
          </a:prstGeom>
        </p:spPr>
      </p:pic>
      <p:pic>
        <p:nvPicPr>
          <p:cNvPr id="90" name="Picture 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86931" y="2796930"/>
            <a:ext cx="607549" cy="607549"/>
          </a:xfrm>
          <a:prstGeom prst="rect">
            <a:avLst/>
          </a:prstGeom>
        </p:spPr>
      </p:pic>
      <p:pic>
        <p:nvPicPr>
          <p:cNvPr id="93" name="Picture 9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88547" y="3130735"/>
            <a:ext cx="629190" cy="629190"/>
          </a:xfrm>
          <a:prstGeom prst="rect">
            <a:avLst/>
          </a:prstGeom>
        </p:spPr>
      </p:pic>
      <p:cxnSp>
        <p:nvCxnSpPr>
          <p:cNvPr id="95" name="Straight Arrow Connector 94"/>
          <p:cNvCxnSpPr/>
          <p:nvPr/>
        </p:nvCxnSpPr>
        <p:spPr>
          <a:xfrm>
            <a:off x="2504328" y="3476901"/>
            <a:ext cx="734153" cy="0"/>
          </a:xfrm>
          <a:prstGeom prst="straightConnector1">
            <a:avLst/>
          </a:prstGeom>
          <a:ln w="38100">
            <a:solidFill>
              <a:srgbClr val="52BEE4"/>
            </a:solidFill>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20664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8965" y="0"/>
            <a:ext cx="12023035" cy="84350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Using </a:t>
            </a:r>
            <a:r>
              <a:rPr lang="en-US" sz="3200" b="1" dirty="0" err="1" smtClean="0"/>
              <a:t>Configmap</a:t>
            </a:r>
            <a:r>
              <a:rPr lang="en-US" sz="3200" b="1" dirty="0" smtClean="0"/>
              <a:t> through Environment Variables – Example: </a:t>
            </a:r>
            <a:r>
              <a:rPr lang="en-US" sz="3200" b="1" dirty="0" err="1" smtClean="0"/>
              <a:t>envconfig.yml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solidFill>
                <a:srgbClr val="0070C0"/>
              </a:solidFill>
            </a:endParaRPr>
          </a:p>
        </p:txBody>
      </p:sp>
      <p:sp>
        <p:nvSpPr>
          <p:cNvPr id="3" name="Rectangle 2"/>
          <p:cNvSpPr/>
          <p:nvPr/>
        </p:nvSpPr>
        <p:spPr>
          <a:xfrm>
            <a:off x="251519" y="565078"/>
            <a:ext cx="11566107" cy="5632311"/>
          </a:xfrm>
          <a:prstGeom prst="rect">
            <a:avLst/>
          </a:prstGeom>
        </p:spPr>
        <p:txBody>
          <a:bodyPr wrap="square">
            <a:spAutoFit/>
          </a:bodyPr>
          <a:lstStyle/>
          <a:p>
            <a:r>
              <a:rPr lang="en-US" sz="2400" dirty="0" err="1"/>
              <a:t>apiVersion</a:t>
            </a:r>
            <a:r>
              <a:rPr lang="en-US" sz="2400" dirty="0"/>
              <a:t>: v1</a:t>
            </a:r>
          </a:p>
          <a:p>
            <a:r>
              <a:rPr lang="en-US" sz="2400" dirty="0"/>
              <a:t>kind: Pod</a:t>
            </a:r>
          </a:p>
          <a:p>
            <a:r>
              <a:rPr lang="en-US" sz="2400" dirty="0"/>
              <a:t>metadata:</a:t>
            </a:r>
          </a:p>
          <a:p>
            <a:r>
              <a:rPr lang="en-US" sz="2400" dirty="0"/>
              <a:t>  name: </a:t>
            </a:r>
            <a:r>
              <a:rPr lang="en-US" sz="2400" dirty="0" err="1"/>
              <a:t>myenvconfig</a:t>
            </a:r>
            <a:endParaRPr lang="en-US" sz="2400" dirty="0"/>
          </a:p>
          <a:p>
            <a:r>
              <a:rPr lang="en-US" sz="2400" dirty="0"/>
              <a:t>spec:</a:t>
            </a:r>
          </a:p>
          <a:p>
            <a:r>
              <a:rPr lang="en-US" sz="2400" dirty="0"/>
              <a:t>  containers:</a:t>
            </a:r>
          </a:p>
          <a:p>
            <a:r>
              <a:rPr lang="en-US" sz="2400" dirty="0"/>
              <a:t>  - name: c1</a:t>
            </a:r>
          </a:p>
          <a:p>
            <a:r>
              <a:rPr lang="en-US" sz="2400" dirty="0"/>
              <a:t>    image: centos</a:t>
            </a:r>
          </a:p>
          <a:p>
            <a:r>
              <a:rPr lang="en-US" sz="2400" dirty="0"/>
              <a:t>    command: ["/bin/bash", "-c", "while true; do echo Hello-Adam; sleep 5 ; done"]</a:t>
            </a:r>
          </a:p>
          <a:p>
            <a:r>
              <a:rPr lang="en-US" sz="2400" dirty="0"/>
              <a:t>    </a:t>
            </a:r>
            <a:r>
              <a:rPr lang="en-US" sz="2400" dirty="0" err="1"/>
              <a:t>env</a:t>
            </a:r>
            <a:r>
              <a:rPr lang="en-US" sz="2400" dirty="0"/>
              <a:t>:</a:t>
            </a:r>
          </a:p>
          <a:p>
            <a:r>
              <a:rPr lang="en-US" sz="2400" dirty="0"/>
              <a:t>    - name: MYENV         </a:t>
            </a:r>
            <a:r>
              <a:rPr lang="en-US" sz="2000" b="1" dirty="0">
                <a:solidFill>
                  <a:srgbClr val="0070C0"/>
                </a:solidFill>
              </a:rPr>
              <a:t># </a:t>
            </a:r>
            <a:r>
              <a:rPr lang="en-US" sz="2000" b="1" dirty="0" err="1">
                <a:solidFill>
                  <a:srgbClr val="0070C0"/>
                </a:solidFill>
              </a:rPr>
              <a:t>env</a:t>
            </a:r>
            <a:r>
              <a:rPr lang="en-US" sz="2000" b="1" dirty="0">
                <a:solidFill>
                  <a:srgbClr val="0070C0"/>
                </a:solidFill>
              </a:rPr>
              <a:t> name in which value of the key is stored </a:t>
            </a:r>
          </a:p>
          <a:p>
            <a:r>
              <a:rPr lang="en-US" sz="2400" dirty="0"/>
              <a:t>      </a:t>
            </a:r>
            <a:r>
              <a:rPr lang="en-US" sz="2400" dirty="0" err="1"/>
              <a:t>valueFrom</a:t>
            </a:r>
            <a:r>
              <a:rPr lang="en-US" sz="2400" dirty="0"/>
              <a:t>:</a:t>
            </a:r>
          </a:p>
          <a:p>
            <a:r>
              <a:rPr lang="en-US" sz="2400" dirty="0"/>
              <a:t>        </a:t>
            </a:r>
            <a:r>
              <a:rPr lang="en-US" sz="2400" dirty="0" err="1"/>
              <a:t>configMapKeyRef</a:t>
            </a:r>
            <a:r>
              <a:rPr lang="en-US" sz="2400" dirty="0"/>
              <a:t>:</a:t>
            </a:r>
          </a:p>
          <a:p>
            <a:r>
              <a:rPr lang="en-US" sz="2400" dirty="0"/>
              <a:t>          name: &lt;</a:t>
            </a:r>
            <a:r>
              <a:rPr lang="en-US" sz="2400" dirty="0" err="1"/>
              <a:t>mapname</a:t>
            </a:r>
            <a:r>
              <a:rPr lang="en-US" sz="2400" dirty="0"/>
              <a:t>&gt;       </a:t>
            </a:r>
            <a:r>
              <a:rPr lang="en-US" sz="2000" b="1" dirty="0">
                <a:solidFill>
                  <a:srgbClr val="0070C0"/>
                </a:solidFill>
              </a:rPr>
              <a:t># name of the </a:t>
            </a:r>
            <a:r>
              <a:rPr lang="en-US" sz="2000" b="1" dirty="0" err="1">
                <a:solidFill>
                  <a:srgbClr val="0070C0"/>
                </a:solidFill>
              </a:rPr>
              <a:t>config</a:t>
            </a:r>
            <a:r>
              <a:rPr lang="en-US" sz="2000" b="1" dirty="0">
                <a:solidFill>
                  <a:srgbClr val="0070C0"/>
                </a:solidFill>
              </a:rPr>
              <a:t> created </a:t>
            </a:r>
          </a:p>
          <a:p>
            <a:r>
              <a:rPr lang="en-US" sz="2400" dirty="0"/>
              <a:t>          key: </a:t>
            </a:r>
            <a:r>
              <a:rPr lang="en-US" sz="2400" dirty="0" smtClean="0"/>
              <a:t>&lt;</a:t>
            </a:r>
            <a:r>
              <a:rPr lang="en-US" sz="2400" dirty="0" err="1" smtClean="0"/>
              <a:t>keyname</a:t>
            </a:r>
            <a:r>
              <a:rPr lang="en-US" sz="2400" dirty="0" smtClean="0"/>
              <a:t>&gt;             </a:t>
            </a:r>
            <a:r>
              <a:rPr lang="en-US" sz="2000" b="1" dirty="0" smtClean="0">
                <a:solidFill>
                  <a:srgbClr val="0070C0"/>
                </a:solidFill>
              </a:rPr>
              <a:t># </a:t>
            </a:r>
            <a:r>
              <a:rPr lang="en-US" sz="2000" b="1" dirty="0">
                <a:solidFill>
                  <a:srgbClr val="0070C0"/>
                </a:solidFill>
              </a:rPr>
              <a:t>name of the file </a:t>
            </a:r>
            <a:r>
              <a:rPr lang="en-US" sz="2000" b="1" dirty="0" smtClean="0">
                <a:solidFill>
                  <a:srgbClr val="0070C0"/>
                </a:solidFill>
              </a:rPr>
              <a:t>or key to be used</a:t>
            </a:r>
            <a:endParaRPr lang="en-US" sz="2000" b="1" dirty="0">
              <a:solidFill>
                <a:srgbClr val="0070C0"/>
              </a:solidFill>
            </a:endParaRPr>
          </a:p>
        </p:txBody>
      </p:sp>
    </p:spTree>
    <p:extLst>
      <p:ext uri="{BB962C8B-B14F-4D97-AF65-F5344CB8AC3E}">
        <p14:creationId xmlns:p14="http://schemas.microsoft.com/office/powerpoint/2010/main" val="13295244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envconfig.yml</a:t>
            </a:r>
            <a:endParaRPr lang="en-US" sz="2400" b="1" dirty="0">
              <a:solidFill>
                <a:srgbClr val="800000"/>
              </a:solidFill>
            </a:endParaRPr>
          </a:p>
          <a:p>
            <a:pPr marL="0" indent="0">
              <a:buNone/>
            </a:pPr>
            <a:endParaRPr lang="en-US" sz="2400" b="1" dirty="0" smtClean="0">
              <a:solidFill>
                <a:srgbClr val="800000"/>
              </a:solidFill>
            </a:endParaRPr>
          </a:p>
          <a:p>
            <a:r>
              <a:rPr lang="en-US" sz="2400" dirty="0" smtClean="0"/>
              <a:t>Create a container &amp; verify the </a:t>
            </a:r>
            <a:r>
              <a:rPr lang="en-US" sz="2400" dirty="0" err="1" smtClean="0"/>
              <a:t>Configs</a:t>
            </a:r>
            <a:r>
              <a:rPr lang="en-US" sz="2400" dirty="0" smtClean="0"/>
              <a:t> mounted</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smtClean="0">
                <a:solidFill>
                  <a:srgbClr val="800000"/>
                </a:solidFill>
              </a:rPr>
              <a:t>myenvconfig</a:t>
            </a:r>
            <a:r>
              <a:rPr lang="en-US" sz="2400" b="1" dirty="0" smtClean="0">
                <a:solidFill>
                  <a:srgbClr val="800000"/>
                </a:solidFill>
              </a:rPr>
              <a:t> </a:t>
            </a:r>
            <a:r>
              <a:rPr lang="en-US" sz="2400" b="1" dirty="0">
                <a:solidFill>
                  <a:srgbClr val="800000"/>
                </a:solidFill>
              </a:rPr>
              <a:t>-</a:t>
            </a:r>
            <a:r>
              <a:rPr lang="en-US" sz="2400" b="1" dirty="0" err="1">
                <a:solidFill>
                  <a:srgbClr val="800000"/>
                </a:solidFill>
              </a:rPr>
              <a:t>i</a:t>
            </a:r>
            <a:r>
              <a:rPr lang="en-US" sz="2400" b="1" dirty="0">
                <a:solidFill>
                  <a:srgbClr val="800000"/>
                </a:solidFill>
              </a:rPr>
              <a:t> -t -- /</a:t>
            </a:r>
            <a:r>
              <a:rPr lang="en-US" sz="2400" b="1" dirty="0" smtClean="0">
                <a:solidFill>
                  <a:srgbClr val="800000"/>
                </a:solidFill>
              </a:rPr>
              <a:t>bin/bash</a:t>
            </a:r>
          </a:p>
          <a:p>
            <a:pPr marL="0" indent="0">
              <a:buNone/>
            </a:pPr>
            <a:r>
              <a:rPr lang="en-US" sz="2400" b="1" dirty="0">
                <a:solidFill>
                  <a:srgbClr val="00B050"/>
                </a:solidFill>
              </a:rPr>
              <a:t> - </a:t>
            </a:r>
            <a:r>
              <a:rPr lang="en-US" sz="2400" b="1" dirty="0" smtClean="0">
                <a:solidFill>
                  <a:srgbClr val="00B050"/>
                </a:solidFill>
              </a:rPr>
              <a:t>echo $MYENV</a:t>
            </a: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106877883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534091"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Create </a:t>
            </a:r>
            <a:r>
              <a:rPr lang="en-US" sz="3200" b="1" dirty="0" err="1" smtClean="0"/>
              <a:t>ConfigMap</a:t>
            </a:r>
            <a:r>
              <a:rPr lang="en-US" sz="3200" b="1" dirty="0" smtClean="0"/>
              <a:t> </a:t>
            </a:r>
            <a:r>
              <a:rPr lang="en-US" sz="3200" b="1" dirty="0"/>
              <a:t>from a YAML file </a:t>
            </a:r>
            <a:r>
              <a:rPr lang="en-US" sz="3200" b="1" dirty="0" smtClean="0"/>
              <a:t>– Example: </a:t>
            </a:r>
            <a:r>
              <a:rPr lang="en-US" sz="3200" b="1" dirty="0" err="1" smtClean="0"/>
              <a:t>yamlconfig.yml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a:t>
            </a:r>
            <a:r>
              <a:rPr lang="en-US" sz="2400" dirty="0" err="1" smtClean="0"/>
              <a:t>ConfigMap</a:t>
            </a:r>
            <a:r>
              <a:rPr lang="en-US" sz="2400" dirty="0" smtClean="0"/>
              <a:t>              </a:t>
            </a:r>
            <a:r>
              <a:rPr lang="en-US" sz="2400" b="1" dirty="0">
                <a:solidFill>
                  <a:srgbClr val="0070C0"/>
                </a:solidFill>
              </a:rPr>
              <a:t># </a:t>
            </a:r>
            <a:r>
              <a:rPr lang="en-US" sz="2400" b="1" dirty="0" smtClean="0">
                <a:solidFill>
                  <a:srgbClr val="0070C0"/>
                </a:solidFill>
              </a:rPr>
              <a:t>Defines the object to be </a:t>
            </a:r>
            <a:r>
              <a:rPr lang="en-US" sz="2400" b="1" dirty="0" err="1" smtClean="0">
                <a:solidFill>
                  <a:srgbClr val="0070C0"/>
                </a:solidFill>
              </a:rPr>
              <a:t>Configmap</a:t>
            </a:r>
            <a:r>
              <a:rPr lang="en-US" sz="2400" b="1" dirty="0" smtClean="0">
                <a:solidFill>
                  <a:srgbClr val="0070C0"/>
                </a:solidFill>
              </a:rPr>
              <a:t> </a:t>
            </a:r>
            <a:endParaRPr lang="en-US" sz="2400" dirty="0"/>
          </a:p>
          <a:p>
            <a:pPr marL="0" indent="0">
              <a:buNone/>
            </a:pPr>
            <a:r>
              <a:rPr lang="en-US" sz="2400" dirty="0"/>
              <a:t>metadata:</a:t>
            </a:r>
          </a:p>
          <a:p>
            <a:pPr marL="0" indent="0">
              <a:buNone/>
            </a:pPr>
            <a:r>
              <a:rPr lang="en-US" sz="2400" dirty="0"/>
              <a:t>  name: </a:t>
            </a:r>
            <a:r>
              <a:rPr lang="en-US" sz="2400" dirty="0" err="1"/>
              <a:t>myyamlmap</a:t>
            </a:r>
            <a:endParaRPr lang="en-US" sz="2400" dirty="0"/>
          </a:p>
          <a:p>
            <a:pPr marL="0" indent="0">
              <a:buNone/>
            </a:pPr>
            <a:r>
              <a:rPr lang="en-US" sz="2400" dirty="0"/>
              <a:t>#  namespace: </a:t>
            </a:r>
            <a:r>
              <a:rPr lang="en-US" sz="2400" dirty="0" smtClean="0"/>
              <a:t>default     </a:t>
            </a:r>
            <a:r>
              <a:rPr lang="en-US" sz="2400" b="1" dirty="0">
                <a:solidFill>
                  <a:srgbClr val="0070C0"/>
                </a:solidFill>
              </a:rPr>
              <a:t># </a:t>
            </a:r>
            <a:r>
              <a:rPr lang="en-US" sz="2400" b="1" dirty="0" smtClean="0">
                <a:solidFill>
                  <a:srgbClr val="0070C0"/>
                </a:solidFill>
              </a:rPr>
              <a:t>Can specify which namespace to relate</a:t>
            </a:r>
            <a:endParaRPr lang="en-US" sz="2400" dirty="0"/>
          </a:p>
          <a:p>
            <a:pPr marL="0" indent="0">
              <a:buNone/>
            </a:pPr>
            <a:r>
              <a:rPr lang="en-US" sz="2400" dirty="0"/>
              <a:t>data</a:t>
            </a:r>
            <a:r>
              <a:rPr lang="en-US" sz="2400" dirty="0" smtClean="0"/>
              <a:t>:</a:t>
            </a:r>
          </a:p>
          <a:p>
            <a:pPr marL="0" indent="0">
              <a:buNone/>
            </a:pPr>
            <a:r>
              <a:rPr lang="en-US" sz="2400" dirty="0"/>
              <a:t> </a:t>
            </a:r>
            <a:r>
              <a:rPr lang="en-US" sz="2400" dirty="0" smtClean="0"/>
              <a:t> &lt;</a:t>
            </a:r>
            <a:r>
              <a:rPr lang="en-US" sz="2400" dirty="0" err="1" smtClean="0"/>
              <a:t>keyname</a:t>
            </a:r>
            <a:r>
              <a:rPr lang="en-US" sz="2400" dirty="0" smtClean="0"/>
              <a:t>&gt; : &lt;value&gt;   </a:t>
            </a:r>
            <a:r>
              <a:rPr lang="en-US" sz="2400" b="1" dirty="0" smtClean="0">
                <a:solidFill>
                  <a:srgbClr val="0070C0"/>
                </a:solidFill>
              </a:rPr>
              <a:t># data to be stored</a:t>
            </a:r>
            <a:endParaRPr lang="en-US" sz="2400" b="1" dirty="0">
              <a:solidFill>
                <a:srgbClr val="0070C0"/>
              </a:solidFill>
            </a:endParaRPr>
          </a:p>
          <a:p>
            <a:pPr marL="0" indent="0">
              <a:buNone/>
            </a:pPr>
            <a:r>
              <a:rPr lang="en-US" sz="2400" dirty="0" smtClean="0"/>
              <a:t> </a:t>
            </a:r>
            <a:r>
              <a:rPr lang="en-US" sz="2400" b="1" dirty="0" smtClean="0">
                <a:solidFill>
                  <a:srgbClr val="0070C0"/>
                </a:solidFill>
              </a:rPr>
              <a:t># </a:t>
            </a:r>
            <a:r>
              <a:rPr lang="en-US" sz="2400" b="1" dirty="0">
                <a:solidFill>
                  <a:srgbClr val="00B050"/>
                </a:solidFill>
              </a:rPr>
              <a:t>SKILL: </a:t>
            </a:r>
            <a:r>
              <a:rPr lang="en-US" sz="2400" b="1" dirty="0" err="1">
                <a:solidFill>
                  <a:srgbClr val="00B050"/>
                </a:solidFill>
              </a:rPr>
              <a:t>devops</a:t>
            </a:r>
            <a:endParaRPr lang="en-US" sz="2400" b="1" dirty="0">
              <a:solidFill>
                <a:srgbClr val="00B050"/>
              </a:solidFill>
            </a:endParaRPr>
          </a:p>
          <a:p>
            <a:pPr marL="0" indent="0">
              <a:buNone/>
            </a:pPr>
            <a:r>
              <a:rPr lang="en-US" sz="2400" b="1" dirty="0">
                <a:solidFill>
                  <a:srgbClr val="0070C0"/>
                </a:solidFill>
              </a:rPr>
              <a:t> # </a:t>
            </a:r>
            <a:r>
              <a:rPr lang="en-US" sz="2400" b="1" dirty="0">
                <a:solidFill>
                  <a:srgbClr val="00B050"/>
                </a:solidFill>
              </a:rPr>
              <a:t>CLASS: </a:t>
            </a:r>
            <a:r>
              <a:rPr lang="en-US" sz="2400" b="1" dirty="0" err="1">
                <a:solidFill>
                  <a:srgbClr val="00B050"/>
                </a:solidFill>
              </a:rPr>
              <a:t>kubernetes</a:t>
            </a:r>
            <a:r>
              <a:rPr lang="en-US" sz="2400" b="1" dirty="0">
                <a:solidFill>
                  <a:srgbClr val="00B050"/>
                </a:solidFill>
              </a:rPr>
              <a:t>      </a:t>
            </a:r>
            <a:endParaRPr lang="en-US" sz="2400" b="1" dirty="0" smtClean="0">
              <a:solidFill>
                <a:srgbClr val="00B050"/>
              </a:solidFill>
            </a:endParaRPr>
          </a:p>
          <a:p>
            <a:pPr marL="0" indent="0">
              <a:buNone/>
            </a:pPr>
            <a:endParaRPr lang="en-US" sz="2400" b="1" dirty="0">
              <a:solidFill>
                <a:srgbClr val="00B050"/>
              </a:solidFill>
            </a:endParaRPr>
          </a:p>
          <a:p>
            <a:pPr marL="0" indent="0">
              <a:buNone/>
            </a:pPr>
            <a:r>
              <a:rPr lang="en-US" sz="2400" b="1" dirty="0" smtClean="0"/>
              <a:t>$ </a:t>
            </a:r>
            <a:r>
              <a:rPr lang="en-US" sz="2400" b="1" dirty="0" err="1">
                <a:solidFill>
                  <a:srgbClr val="800000"/>
                </a:solidFill>
              </a:rPr>
              <a:t>kubectl</a:t>
            </a:r>
            <a:r>
              <a:rPr lang="en-US" sz="2400" b="1" dirty="0">
                <a:solidFill>
                  <a:srgbClr val="800000"/>
                </a:solidFill>
              </a:rPr>
              <a:t> apply -f </a:t>
            </a:r>
            <a:r>
              <a:rPr lang="en-US" sz="2400" b="1" dirty="0" err="1">
                <a:solidFill>
                  <a:srgbClr val="800000"/>
                </a:solidFill>
              </a:rPr>
              <a:t>yamlconfig.yml</a:t>
            </a:r>
            <a:endParaRPr lang="en-US" sz="2400" b="1" dirty="0">
              <a:solidFill>
                <a:srgbClr val="800000"/>
              </a:solidFill>
            </a:endParaRPr>
          </a:p>
          <a:p>
            <a:pPr marL="0" indent="0">
              <a:buNone/>
            </a:pPr>
            <a:r>
              <a:rPr lang="en-US" sz="2400" b="1" dirty="0" smtClean="0"/>
              <a:t>$</a:t>
            </a:r>
            <a:r>
              <a:rPr lang="en-US" sz="2400" dirty="0" smtClean="0"/>
              <a:t> </a:t>
            </a:r>
            <a:r>
              <a:rPr lang="en-US" sz="2400" b="1" dirty="0" err="1">
                <a:solidFill>
                  <a:srgbClr val="800000"/>
                </a:solidFill>
              </a:rPr>
              <a:t>kubectl</a:t>
            </a:r>
            <a:r>
              <a:rPr lang="en-US" sz="2400" b="1" dirty="0">
                <a:solidFill>
                  <a:srgbClr val="800000"/>
                </a:solidFill>
              </a:rPr>
              <a:t> describe </a:t>
            </a:r>
            <a:r>
              <a:rPr lang="en-US" sz="2400" b="1" dirty="0" err="1">
                <a:solidFill>
                  <a:srgbClr val="800000"/>
                </a:solidFill>
              </a:rPr>
              <a:t>configmaps</a:t>
            </a:r>
            <a:r>
              <a:rPr lang="en-US" sz="2400" b="1" dirty="0">
                <a:solidFill>
                  <a:srgbClr val="800000"/>
                </a:solidFill>
              </a:rPr>
              <a:t>/&lt;</a:t>
            </a:r>
            <a:r>
              <a:rPr lang="en-US" sz="2400" b="1" dirty="0" err="1">
                <a:solidFill>
                  <a:srgbClr val="800000"/>
                </a:solidFill>
              </a:rPr>
              <a:t>mapname</a:t>
            </a:r>
            <a:r>
              <a:rPr lang="en-US" sz="2400" b="1" dirty="0">
                <a:solidFill>
                  <a:srgbClr val="800000"/>
                </a:solidFill>
              </a:rPr>
              <a:t>&gt;</a:t>
            </a:r>
          </a:p>
          <a:p>
            <a:pPr marL="0" indent="0">
              <a:buNone/>
            </a:pPr>
            <a:r>
              <a:rPr lang="en-US" sz="2400" b="1" dirty="0"/>
              <a:t>$</a:t>
            </a:r>
            <a:r>
              <a:rPr lang="en-US" sz="2400" dirty="0"/>
              <a:t> </a:t>
            </a:r>
            <a:r>
              <a:rPr lang="en-US" sz="2400" b="1" dirty="0" err="1">
                <a:solidFill>
                  <a:srgbClr val="800000"/>
                </a:solidFill>
              </a:rPr>
              <a:t>kubectl</a:t>
            </a:r>
            <a:r>
              <a:rPr lang="en-US" sz="2400" b="1" dirty="0">
                <a:solidFill>
                  <a:srgbClr val="800000"/>
                </a:solidFill>
              </a:rPr>
              <a:t> get </a:t>
            </a:r>
            <a:r>
              <a:rPr lang="en-US" sz="2400" b="1" dirty="0" err="1">
                <a:solidFill>
                  <a:srgbClr val="800000"/>
                </a:solidFill>
              </a:rPr>
              <a:t>configmap</a:t>
            </a:r>
            <a:r>
              <a:rPr lang="en-US" sz="2400" b="1" dirty="0">
                <a:solidFill>
                  <a:srgbClr val="800000"/>
                </a:solidFill>
              </a:rPr>
              <a:t> &lt;</a:t>
            </a:r>
            <a:r>
              <a:rPr lang="en-US" sz="2400" b="1" dirty="0" err="1">
                <a:solidFill>
                  <a:srgbClr val="800000"/>
                </a:solidFill>
              </a:rPr>
              <a:t>mapname</a:t>
            </a:r>
            <a:r>
              <a:rPr lang="en-US" sz="2400" b="1" dirty="0">
                <a:solidFill>
                  <a:srgbClr val="800000"/>
                </a:solidFill>
              </a:rPr>
              <a:t>&gt; -o </a:t>
            </a:r>
            <a:r>
              <a:rPr lang="en-US" sz="2400" b="1" dirty="0" err="1">
                <a:solidFill>
                  <a:srgbClr val="800000"/>
                </a:solidFill>
              </a:rPr>
              <a:t>yaml</a:t>
            </a:r>
            <a:endParaRPr lang="en-US" sz="2400" b="1" dirty="0">
              <a:solidFill>
                <a:srgbClr val="800000"/>
              </a:solidFill>
            </a:endParaRPr>
          </a:p>
          <a:p>
            <a:pPr marL="0" indent="0">
              <a:buNone/>
            </a:pPr>
            <a:endParaRPr lang="en-US" sz="2400" b="1" dirty="0">
              <a:solidFill>
                <a:srgbClr val="00B050"/>
              </a:solidFill>
            </a:endParaRPr>
          </a:p>
        </p:txBody>
      </p:sp>
    </p:spTree>
    <p:extLst>
      <p:ext uri="{BB962C8B-B14F-4D97-AF65-F5344CB8AC3E}">
        <p14:creationId xmlns:p14="http://schemas.microsoft.com/office/powerpoint/2010/main" val="4806938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13040139"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t>Accessing </a:t>
            </a:r>
            <a:r>
              <a:rPr lang="en-US" sz="3000" b="1" dirty="0" err="1" smtClean="0"/>
              <a:t>Config</a:t>
            </a:r>
            <a:r>
              <a:rPr lang="en-US" sz="3000" b="1" dirty="0" smtClean="0"/>
              <a:t> </a:t>
            </a:r>
            <a:r>
              <a:rPr lang="en-US" sz="3000" b="1" dirty="0"/>
              <a:t>using environment </a:t>
            </a:r>
            <a:r>
              <a:rPr lang="en-US" sz="3000" b="1" dirty="0" smtClean="0"/>
              <a:t>variable - Example20: </a:t>
            </a:r>
            <a:r>
              <a:rPr lang="en-US" sz="3000" b="1" dirty="0" err="1" smtClean="0"/>
              <a:t>yamlenvconfig.yml</a:t>
            </a:r>
            <a:endParaRPr lang="en-US" sz="3000" b="1" dirty="0"/>
          </a:p>
        </p:txBody>
      </p:sp>
      <p:sp>
        <p:nvSpPr>
          <p:cNvPr id="8" name="Content Placeholder 2"/>
          <p:cNvSpPr txBox="1">
            <a:spLocks/>
          </p:cNvSpPr>
          <p:nvPr/>
        </p:nvSpPr>
        <p:spPr>
          <a:xfrm>
            <a:off x="251519" y="843500"/>
            <a:ext cx="12039718" cy="619525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a:t>yamlenvconfig</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c1</a:t>
            </a:r>
          </a:p>
          <a:p>
            <a:pPr marL="0" indent="0">
              <a:buNone/>
            </a:pPr>
            <a:r>
              <a:rPr lang="en-US" sz="2400" dirty="0"/>
              <a:t>    image: centos</a:t>
            </a:r>
          </a:p>
          <a:p>
            <a:pPr marL="0" indent="0">
              <a:buNone/>
            </a:pPr>
            <a:r>
              <a:rPr lang="en-US" sz="2400" dirty="0"/>
              <a:t>    command: ["/bin/bash", "-c", "while true; do echo Hello-Adam; sleep 5 ; done"]</a:t>
            </a:r>
          </a:p>
          <a:p>
            <a:pPr marL="0" indent="0">
              <a:buNone/>
            </a:pPr>
            <a:r>
              <a:rPr lang="en-US" sz="2400" dirty="0"/>
              <a:t>    </a:t>
            </a:r>
            <a:r>
              <a:rPr lang="en-US" sz="2400" dirty="0" err="1"/>
              <a:t>env</a:t>
            </a:r>
            <a:r>
              <a:rPr lang="en-US" sz="2400" dirty="0"/>
              <a:t>:</a:t>
            </a:r>
          </a:p>
          <a:p>
            <a:pPr marL="0" indent="0">
              <a:buNone/>
            </a:pPr>
            <a:r>
              <a:rPr lang="en-US" sz="2400" dirty="0"/>
              <a:t>    - name: MYENV         </a:t>
            </a:r>
            <a:r>
              <a:rPr lang="en-US" sz="2600" b="1" dirty="0">
                <a:solidFill>
                  <a:srgbClr val="0070C0"/>
                </a:solidFill>
              </a:rPr>
              <a:t># </a:t>
            </a:r>
            <a:r>
              <a:rPr lang="en-US" sz="2600" b="1" dirty="0" err="1">
                <a:solidFill>
                  <a:srgbClr val="0070C0"/>
                </a:solidFill>
              </a:rPr>
              <a:t>env</a:t>
            </a:r>
            <a:r>
              <a:rPr lang="en-US" sz="2600" b="1" dirty="0">
                <a:solidFill>
                  <a:srgbClr val="0070C0"/>
                </a:solidFill>
              </a:rPr>
              <a:t> name in which value of the key is stored </a:t>
            </a:r>
          </a:p>
          <a:p>
            <a:pPr marL="0" indent="0">
              <a:buNone/>
            </a:pPr>
            <a:r>
              <a:rPr lang="en-US" sz="2400" dirty="0"/>
              <a:t>      </a:t>
            </a:r>
            <a:r>
              <a:rPr lang="en-US" sz="2400" dirty="0" err="1"/>
              <a:t>valueFrom</a:t>
            </a:r>
            <a:r>
              <a:rPr lang="en-US" sz="2400" dirty="0"/>
              <a:t>:</a:t>
            </a:r>
          </a:p>
          <a:p>
            <a:pPr marL="0" indent="0">
              <a:buNone/>
            </a:pPr>
            <a:r>
              <a:rPr lang="en-US" sz="2400" dirty="0"/>
              <a:t>        </a:t>
            </a:r>
            <a:r>
              <a:rPr lang="en-US" sz="2400" dirty="0" err="1"/>
              <a:t>configMapKeyRef</a:t>
            </a:r>
            <a:r>
              <a:rPr lang="en-US" sz="2400" dirty="0"/>
              <a:t>:</a:t>
            </a:r>
          </a:p>
          <a:p>
            <a:pPr marL="0" indent="0">
              <a:buNone/>
            </a:pPr>
            <a:r>
              <a:rPr lang="en-US" sz="2400" dirty="0"/>
              <a:t>          name: </a:t>
            </a:r>
            <a:r>
              <a:rPr lang="en-US" sz="2400" dirty="0" err="1"/>
              <a:t>myyamlmap</a:t>
            </a:r>
            <a:r>
              <a:rPr lang="en-US" sz="2400" dirty="0"/>
              <a:t> </a:t>
            </a:r>
          </a:p>
          <a:p>
            <a:pPr marL="0" indent="0">
              <a:buNone/>
            </a:pPr>
            <a:r>
              <a:rPr lang="en-US" sz="2400" dirty="0"/>
              <a:t>          key: SKILL      </a:t>
            </a:r>
            <a:r>
              <a:rPr lang="en-US" sz="2400" dirty="0" smtClean="0"/>
              <a:t>        </a:t>
            </a:r>
            <a:r>
              <a:rPr lang="en-US" sz="2600" b="1" dirty="0">
                <a:solidFill>
                  <a:srgbClr val="0070C0"/>
                </a:solidFill>
              </a:rPr>
              <a:t># name of the key</a:t>
            </a:r>
          </a:p>
        </p:txBody>
      </p:sp>
    </p:spTree>
    <p:extLst>
      <p:ext uri="{BB962C8B-B14F-4D97-AF65-F5344CB8AC3E}">
        <p14:creationId xmlns:p14="http://schemas.microsoft.com/office/powerpoint/2010/main" val="5638852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yamlenvconfig.yml</a:t>
            </a:r>
            <a:endParaRPr lang="en-US" sz="2400" dirty="0" smtClean="0"/>
          </a:p>
          <a:p>
            <a:pPr marL="0" indent="0">
              <a:buNone/>
            </a:pPr>
            <a:r>
              <a:rPr lang="en-US" sz="2400" b="1" dirty="0"/>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exec </a:t>
            </a:r>
            <a:r>
              <a:rPr lang="en-US" sz="2400" b="1" dirty="0" err="1">
                <a:solidFill>
                  <a:srgbClr val="800000"/>
                </a:solidFill>
              </a:rPr>
              <a:t>yamlenvsecret</a:t>
            </a:r>
            <a:r>
              <a:rPr lang="en-US" sz="2400" b="1" dirty="0">
                <a:solidFill>
                  <a:srgbClr val="800000"/>
                </a:solidFill>
              </a:rPr>
              <a:t> -it -- /bin/bash</a:t>
            </a:r>
          </a:p>
          <a:p>
            <a:pPr marL="0" indent="0">
              <a:buNone/>
            </a:pPr>
            <a:r>
              <a:rPr lang="en-US" sz="2400" b="1" dirty="0">
                <a:solidFill>
                  <a:srgbClr val="00B050"/>
                </a:solidFill>
              </a:rPr>
              <a:t>  - </a:t>
            </a:r>
            <a:r>
              <a:rPr lang="en-US" sz="2400" b="1" dirty="0" err="1">
                <a:solidFill>
                  <a:srgbClr val="00B050"/>
                </a:solidFill>
              </a:rPr>
              <a:t>env</a:t>
            </a:r>
            <a:r>
              <a:rPr lang="en-US" sz="2400" b="1" dirty="0">
                <a:solidFill>
                  <a:srgbClr val="00B050"/>
                </a:solidFill>
              </a:rPr>
              <a:t> |</a:t>
            </a:r>
            <a:r>
              <a:rPr lang="en-US" sz="2400" b="1" dirty="0" err="1">
                <a:solidFill>
                  <a:srgbClr val="00B050"/>
                </a:solidFill>
              </a:rPr>
              <a:t>grep</a:t>
            </a:r>
            <a:r>
              <a:rPr lang="en-US" sz="2400" b="1" dirty="0">
                <a:solidFill>
                  <a:srgbClr val="00B050"/>
                </a:solidFill>
              </a:rPr>
              <a:t> </a:t>
            </a:r>
            <a:r>
              <a:rPr lang="en-US" sz="2400" b="1" dirty="0" smtClean="0">
                <a:solidFill>
                  <a:srgbClr val="00B050"/>
                </a:solidFill>
              </a:rPr>
              <a:t>MYENVUSER</a:t>
            </a: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643325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534091"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Accessing the </a:t>
            </a:r>
            <a:r>
              <a:rPr lang="en-US" sz="3200" b="1" dirty="0" err="1"/>
              <a:t>Config</a:t>
            </a:r>
            <a:r>
              <a:rPr lang="en-US" sz="3200" b="1" dirty="0"/>
              <a:t> using </a:t>
            </a:r>
            <a:r>
              <a:rPr lang="en-US" sz="3200" b="1" dirty="0" smtClean="0"/>
              <a:t>Volumes – Example: </a:t>
            </a:r>
            <a:r>
              <a:rPr lang="en-US" sz="3200" b="1" dirty="0" err="1" smtClean="0"/>
              <a:t>yamlvolconfig.yml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a:t>yamlvolsecret</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c1</a:t>
            </a:r>
          </a:p>
          <a:p>
            <a:pPr marL="0" indent="0">
              <a:buNone/>
            </a:pPr>
            <a:r>
              <a:rPr lang="en-US" sz="2400" dirty="0"/>
              <a:t>    image: centos</a:t>
            </a:r>
          </a:p>
          <a:p>
            <a:pPr marL="0" indent="0">
              <a:buNone/>
            </a:pPr>
            <a:r>
              <a:rPr lang="en-US" sz="2400" dirty="0"/>
              <a:t>    command: ["/bin/bash", "-c", "while true; do echo Hello-Adam; sleep 5 ; done"]</a:t>
            </a:r>
          </a:p>
          <a:p>
            <a:pPr marL="0" indent="0">
              <a:buNone/>
            </a:pPr>
            <a:r>
              <a:rPr lang="en-US" sz="2400" dirty="0"/>
              <a:t>    </a:t>
            </a:r>
            <a:r>
              <a:rPr lang="en-US" sz="2400" dirty="0" err="1"/>
              <a:t>volumeMounts</a:t>
            </a:r>
            <a:r>
              <a:rPr lang="en-US" sz="2400" dirty="0"/>
              <a:t>:</a:t>
            </a:r>
          </a:p>
          <a:p>
            <a:pPr marL="0" indent="0">
              <a:buNone/>
            </a:pPr>
            <a:r>
              <a:rPr lang="en-US" sz="2400" dirty="0"/>
              <a:t>      - name: </a:t>
            </a:r>
            <a:r>
              <a:rPr lang="en-US" sz="2400" dirty="0" err="1" smtClean="0"/>
              <a:t>testconfig</a:t>
            </a:r>
            <a:endParaRPr lang="en-US" sz="2400" dirty="0"/>
          </a:p>
          <a:p>
            <a:pPr marL="0" indent="0">
              <a:buNone/>
            </a:pPr>
            <a:r>
              <a:rPr lang="en-US" sz="2400" dirty="0"/>
              <a:t>        </a:t>
            </a:r>
            <a:r>
              <a:rPr lang="en-US" sz="2400" dirty="0" err="1"/>
              <a:t>mountPath</a:t>
            </a:r>
            <a:r>
              <a:rPr lang="en-US" sz="2400" dirty="0"/>
              <a:t>: "/</a:t>
            </a:r>
            <a:r>
              <a:rPr lang="en-US" sz="2400" dirty="0" err="1"/>
              <a:t>tmp</a:t>
            </a:r>
            <a:r>
              <a:rPr lang="en-US" sz="2400" dirty="0"/>
              <a:t>/</a:t>
            </a:r>
            <a:r>
              <a:rPr lang="en-US" sz="2400" dirty="0" err="1"/>
              <a:t>mysecrets</a:t>
            </a:r>
            <a:r>
              <a:rPr lang="en-US" sz="2400" dirty="0"/>
              <a:t>"</a:t>
            </a:r>
            <a:r>
              <a:rPr lang="en-US" sz="2400" b="1" dirty="0">
                <a:solidFill>
                  <a:srgbClr val="0070C0"/>
                </a:solidFill>
              </a:rPr>
              <a:t>   # the </a:t>
            </a:r>
            <a:r>
              <a:rPr lang="en-US" sz="2400" b="1" dirty="0" err="1" smtClean="0">
                <a:solidFill>
                  <a:srgbClr val="0070C0"/>
                </a:solidFill>
              </a:rPr>
              <a:t>config</a:t>
            </a:r>
            <a:r>
              <a:rPr lang="en-US" sz="2400" b="1" dirty="0" smtClean="0">
                <a:solidFill>
                  <a:srgbClr val="0070C0"/>
                </a:solidFill>
              </a:rPr>
              <a:t> </a:t>
            </a:r>
            <a:r>
              <a:rPr lang="en-US" sz="2400" b="1" dirty="0">
                <a:solidFill>
                  <a:srgbClr val="0070C0"/>
                </a:solidFill>
              </a:rPr>
              <a:t>files will be mounted as </a:t>
            </a:r>
            <a:r>
              <a:rPr lang="en-US" sz="2400" b="1" dirty="0" err="1">
                <a:solidFill>
                  <a:srgbClr val="0070C0"/>
                </a:solidFill>
              </a:rPr>
              <a:t>ReadOnly</a:t>
            </a:r>
            <a:r>
              <a:rPr lang="en-US" sz="2400" b="1" dirty="0">
                <a:solidFill>
                  <a:srgbClr val="0070C0"/>
                </a:solidFill>
              </a:rPr>
              <a:t> by default here</a:t>
            </a:r>
          </a:p>
          <a:p>
            <a:pPr marL="0" indent="0">
              <a:buNone/>
            </a:pPr>
            <a:r>
              <a:rPr lang="en-US" sz="2400" dirty="0"/>
              <a:t>  volumes:</a:t>
            </a:r>
          </a:p>
          <a:p>
            <a:pPr marL="0" indent="0">
              <a:buNone/>
            </a:pPr>
            <a:r>
              <a:rPr lang="en-US" sz="2400" dirty="0"/>
              <a:t>  - name: </a:t>
            </a:r>
            <a:r>
              <a:rPr lang="en-US" sz="2400" dirty="0" err="1" smtClean="0"/>
              <a:t>testconfig</a:t>
            </a:r>
            <a:endParaRPr lang="en-US" sz="2400" dirty="0"/>
          </a:p>
          <a:p>
            <a:pPr marL="0" indent="0">
              <a:buNone/>
            </a:pPr>
            <a:r>
              <a:rPr lang="en-US" sz="2400" dirty="0"/>
              <a:t>    </a:t>
            </a:r>
            <a:r>
              <a:rPr lang="en-US" sz="2400" dirty="0" err="1" smtClean="0"/>
              <a:t>configMap</a:t>
            </a:r>
            <a:r>
              <a:rPr lang="en-US" sz="2400" dirty="0" smtClean="0"/>
              <a:t>:</a:t>
            </a:r>
            <a:endParaRPr lang="en-US" sz="2400" dirty="0"/>
          </a:p>
          <a:p>
            <a:pPr marL="0" indent="0">
              <a:buNone/>
            </a:pPr>
            <a:r>
              <a:rPr lang="en-US" sz="2400" dirty="0"/>
              <a:t>       </a:t>
            </a:r>
            <a:r>
              <a:rPr lang="en-US" sz="2400" dirty="0" err="1"/>
              <a:t>secretName</a:t>
            </a:r>
            <a:r>
              <a:rPr lang="en-US" sz="2400" dirty="0"/>
              <a:t>: </a:t>
            </a:r>
            <a:r>
              <a:rPr lang="en-US" sz="2400" dirty="0" err="1"/>
              <a:t>myyamlmap</a:t>
            </a:r>
            <a:endParaRPr lang="en-US" sz="2400" b="1" dirty="0">
              <a:solidFill>
                <a:srgbClr val="00B050"/>
              </a:solidFill>
            </a:endParaRPr>
          </a:p>
        </p:txBody>
      </p:sp>
    </p:spTree>
    <p:extLst>
      <p:ext uri="{BB962C8B-B14F-4D97-AF65-F5344CB8AC3E}">
        <p14:creationId xmlns:p14="http://schemas.microsoft.com/office/powerpoint/2010/main" val="290966850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yamlvolconfig.yml</a:t>
            </a:r>
            <a:endParaRPr lang="en-US" sz="2400" b="1" dirty="0" smtClean="0">
              <a:solidFill>
                <a:srgbClr val="800000"/>
              </a:solidFill>
            </a:endParaRPr>
          </a:p>
          <a:p>
            <a:pPr marL="0" indent="0">
              <a:buNone/>
            </a:pPr>
            <a:r>
              <a:rPr lang="en-US" sz="2400" b="1" dirty="0" smtClean="0"/>
              <a:t>$ </a:t>
            </a:r>
            <a:r>
              <a:rPr lang="en-US" sz="2400" b="1" dirty="0" err="1">
                <a:solidFill>
                  <a:srgbClr val="800000"/>
                </a:solidFill>
              </a:rPr>
              <a:t>kubectl</a:t>
            </a:r>
            <a:r>
              <a:rPr lang="en-US" sz="2400" b="1" dirty="0">
                <a:solidFill>
                  <a:srgbClr val="800000"/>
                </a:solidFill>
              </a:rPr>
              <a:t> exec </a:t>
            </a:r>
            <a:r>
              <a:rPr lang="en-US" sz="2400" b="1" dirty="0" err="1" smtClean="0">
                <a:solidFill>
                  <a:srgbClr val="800000"/>
                </a:solidFill>
              </a:rPr>
              <a:t>yamlvolconfig</a:t>
            </a:r>
            <a:r>
              <a:rPr lang="en-US" sz="2400" b="1" dirty="0" smtClean="0">
                <a:solidFill>
                  <a:srgbClr val="800000"/>
                </a:solidFill>
              </a:rPr>
              <a:t> </a:t>
            </a:r>
            <a:r>
              <a:rPr lang="en-US" sz="2400" b="1" dirty="0">
                <a:solidFill>
                  <a:srgbClr val="800000"/>
                </a:solidFill>
              </a:rPr>
              <a:t>-it -- /bin/bash</a:t>
            </a:r>
          </a:p>
          <a:p>
            <a:pPr marL="0" indent="0">
              <a:buNone/>
            </a:pPr>
            <a:r>
              <a:rPr lang="en-US" sz="2400" b="1" dirty="0">
                <a:solidFill>
                  <a:srgbClr val="00B050"/>
                </a:solidFill>
              </a:rPr>
              <a:t>  - ls /</a:t>
            </a:r>
            <a:r>
              <a:rPr lang="en-US" sz="2400" b="1" dirty="0" err="1" smtClean="0">
                <a:solidFill>
                  <a:srgbClr val="00B050"/>
                </a:solidFill>
              </a:rPr>
              <a:t>tmp</a:t>
            </a:r>
            <a:r>
              <a:rPr lang="en-US" sz="2400" b="1" dirty="0" smtClean="0">
                <a:solidFill>
                  <a:srgbClr val="00B050"/>
                </a:solidFill>
              </a:rPr>
              <a:t>/</a:t>
            </a:r>
            <a:r>
              <a:rPr lang="en-US" sz="2400" b="1" dirty="0" err="1" smtClean="0">
                <a:solidFill>
                  <a:srgbClr val="00B050"/>
                </a:solidFill>
              </a:rPr>
              <a:t>myconfig</a:t>
            </a: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403442755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Managing Compute Resources for Containers</a:t>
            </a:r>
          </a:p>
        </p:txBody>
      </p:sp>
      <p:sp>
        <p:nvSpPr>
          <p:cNvPr id="8" name="Content Placeholder 2"/>
          <p:cNvSpPr txBox="1">
            <a:spLocks/>
          </p:cNvSpPr>
          <p:nvPr/>
        </p:nvSpPr>
        <p:spPr>
          <a:xfrm>
            <a:off x="301216" y="1142999"/>
            <a:ext cx="11774828" cy="61423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pod in Kubernetes will run with no limits on CPU and memory</a:t>
            </a:r>
          </a:p>
          <a:p>
            <a:r>
              <a:rPr lang="en-US" sz="2400" dirty="0" smtClean="0"/>
              <a:t>You can </a:t>
            </a:r>
            <a:r>
              <a:rPr lang="en-US" sz="2400" dirty="0"/>
              <a:t>optionally specify how much CPU and memory (RAM) each Container needs.</a:t>
            </a:r>
          </a:p>
          <a:p>
            <a:r>
              <a:rPr lang="en-US" sz="2400" dirty="0"/>
              <a:t>Scheduler decides about which nodes to place Pods, only if the Node has enough CPU resources available to satisfy the Pod CPU request</a:t>
            </a:r>
          </a:p>
          <a:p>
            <a:r>
              <a:rPr lang="en-US" sz="2400" dirty="0"/>
              <a:t>CPU is specified in units of </a:t>
            </a:r>
            <a:r>
              <a:rPr lang="en-US" sz="2400" b="1" dirty="0"/>
              <a:t>cores</a:t>
            </a:r>
            <a:r>
              <a:rPr lang="en-US" sz="2400" dirty="0"/>
              <a:t>, and memory is specified in units of </a:t>
            </a:r>
            <a:r>
              <a:rPr lang="en-US" sz="2400" b="1" dirty="0"/>
              <a:t>bytes</a:t>
            </a:r>
            <a:r>
              <a:rPr lang="en-US" sz="2400" dirty="0"/>
              <a:t>.</a:t>
            </a:r>
          </a:p>
          <a:p>
            <a:r>
              <a:rPr lang="en-US" sz="2400" dirty="0"/>
              <a:t>Two types of constraints can be set for each resource type: </a:t>
            </a:r>
            <a:r>
              <a:rPr lang="en-US" sz="2400" b="1" dirty="0">
                <a:solidFill>
                  <a:srgbClr val="800000"/>
                </a:solidFill>
              </a:rPr>
              <a:t>requests</a:t>
            </a:r>
            <a:r>
              <a:rPr lang="en-US" sz="2400" dirty="0"/>
              <a:t> and </a:t>
            </a:r>
            <a:r>
              <a:rPr lang="en-US" sz="2400" b="1" dirty="0">
                <a:solidFill>
                  <a:srgbClr val="800000"/>
                </a:solidFill>
              </a:rPr>
              <a:t>limits</a:t>
            </a:r>
          </a:p>
          <a:p>
            <a:pPr lvl="1">
              <a:buFont typeface="Wingdings" panose="05000000000000000000" pitchFamily="2" charset="2"/>
              <a:buChar char="ü"/>
            </a:pPr>
            <a:r>
              <a:rPr lang="en-US" dirty="0" smtClean="0"/>
              <a:t>A </a:t>
            </a:r>
            <a:r>
              <a:rPr lang="en-US" b="1" dirty="0"/>
              <a:t>request</a:t>
            </a:r>
            <a:r>
              <a:rPr lang="en-US" dirty="0"/>
              <a:t> is the amount of that resources that the system will guarantee for the container, and Kubernetes will use this value to </a:t>
            </a:r>
            <a:r>
              <a:rPr lang="en-US" b="1" dirty="0"/>
              <a:t>decide on which node to place the </a:t>
            </a:r>
            <a:r>
              <a:rPr lang="en-US" b="1" dirty="0" smtClean="0"/>
              <a:t>pod</a:t>
            </a:r>
          </a:p>
          <a:p>
            <a:pPr lvl="1">
              <a:buFont typeface="Wingdings" panose="05000000000000000000" pitchFamily="2" charset="2"/>
              <a:buChar char="ü"/>
            </a:pPr>
            <a:r>
              <a:rPr lang="en-US" sz="2000" dirty="0"/>
              <a:t> </a:t>
            </a:r>
            <a:r>
              <a:rPr lang="en-US" sz="2400" dirty="0" smtClean="0"/>
              <a:t>A </a:t>
            </a:r>
            <a:r>
              <a:rPr lang="en-US" sz="2400" b="1" dirty="0"/>
              <a:t>limit</a:t>
            </a:r>
            <a:r>
              <a:rPr lang="en-US" sz="2400" dirty="0"/>
              <a:t> is the maximum amount of resources that Kubernetes will allow the container to use. In the case that request is not set for a container, it defaults to limit. If limit is not set, then if defaults to 0 (unbounded). </a:t>
            </a:r>
          </a:p>
          <a:p>
            <a:r>
              <a:rPr lang="en-US" sz="2400" dirty="0"/>
              <a:t>CPU values are specified in “</a:t>
            </a:r>
            <a:r>
              <a:rPr lang="en-US" sz="2400" dirty="0" err="1"/>
              <a:t>millicpu</a:t>
            </a:r>
            <a:r>
              <a:rPr lang="en-US" sz="2400" dirty="0"/>
              <a:t>” and memory in </a:t>
            </a:r>
            <a:r>
              <a:rPr lang="en-US" sz="2400" dirty="0" err="1"/>
              <a:t>MiB</a:t>
            </a:r>
            <a:endParaRPr lang="en-US" sz="2400" dirty="0"/>
          </a:p>
        </p:txBody>
      </p:sp>
    </p:spTree>
    <p:extLst>
      <p:ext uri="{BB962C8B-B14F-4D97-AF65-F5344CB8AC3E}">
        <p14:creationId xmlns:p14="http://schemas.microsoft.com/office/powerpoint/2010/main" val="212782872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 Resources – Example5</a:t>
            </a:r>
            <a:r>
              <a:rPr lang="en-US" sz="3200" b="1" dirty="0"/>
              <a:t>: </a:t>
            </a:r>
            <a:r>
              <a:rPr lang="en-US" sz="3200" b="1" dirty="0" err="1" smtClean="0"/>
              <a:t>podresources.yml</a:t>
            </a:r>
            <a:endParaRPr lang="en-US" sz="3200" b="1" dirty="0"/>
          </a:p>
        </p:txBody>
      </p:sp>
      <p:sp>
        <p:nvSpPr>
          <p:cNvPr id="8" name="Content Placeholder 2"/>
          <p:cNvSpPr txBox="1">
            <a:spLocks/>
          </p:cNvSpPr>
          <p:nvPr/>
        </p:nvSpPr>
        <p:spPr>
          <a:xfrm>
            <a:off x="251520" y="715617"/>
            <a:ext cx="11534090" cy="614238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resources</a:t>
            </a:r>
          </a:p>
          <a:p>
            <a:pPr marL="0" indent="0">
              <a:buNone/>
            </a:pPr>
            <a:r>
              <a:rPr lang="en-US" sz="2400" dirty="0"/>
              <a:t>spec:</a:t>
            </a:r>
          </a:p>
          <a:p>
            <a:pPr marL="0" indent="0">
              <a:buNone/>
            </a:pPr>
            <a:r>
              <a:rPr lang="en-US" sz="2400" dirty="0"/>
              <a:t>  containers:</a:t>
            </a:r>
          </a:p>
          <a:p>
            <a:pPr marL="0" indent="0">
              <a:buNone/>
            </a:pPr>
            <a:r>
              <a:rPr lang="en-US" sz="2400" dirty="0"/>
              <a:t>  - name: resource</a:t>
            </a:r>
          </a:p>
          <a:p>
            <a:pPr marL="0" indent="0">
              <a:buNone/>
            </a:pPr>
            <a:r>
              <a:rPr lang="en-US" sz="2400" dirty="0"/>
              <a:t>    image: centos</a:t>
            </a:r>
          </a:p>
          <a:p>
            <a:pPr marL="0" indent="0">
              <a:buNone/>
            </a:pPr>
            <a:r>
              <a:rPr lang="en-US" sz="2400" dirty="0"/>
              <a:t>    command: ["/bin/bash", "-c", "while true; do echo Hello-Adam; sleep 5 ; done"]</a:t>
            </a:r>
          </a:p>
          <a:p>
            <a:pPr marL="0" indent="0">
              <a:buNone/>
            </a:pPr>
            <a:r>
              <a:rPr lang="en-US" sz="2400" dirty="0"/>
              <a:t>    resources</a:t>
            </a:r>
            <a:r>
              <a:rPr lang="en-US" sz="2400" dirty="0" smtClean="0"/>
              <a:t>:                                            # Describes the type of resources to be used</a:t>
            </a:r>
            <a:endParaRPr lang="en-US" sz="2400" dirty="0"/>
          </a:p>
          <a:p>
            <a:pPr marL="0" indent="0">
              <a:buNone/>
            </a:pPr>
            <a:r>
              <a:rPr lang="en-US" sz="2400" dirty="0"/>
              <a:t>      requests:</a:t>
            </a:r>
          </a:p>
          <a:p>
            <a:pPr marL="0" indent="0">
              <a:buNone/>
            </a:pPr>
            <a:r>
              <a:rPr lang="en-US" sz="2400" dirty="0"/>
              <a:t>        memory: "&lt;value in </a:t>
            </a:r>
            <a:r>
              <a:rPr lang="en-US" sz="2400" dirty="0" err="1"/>
              <a:t>mebibytes</a:t>
            </a:r>
            <a:r>
              <a:rPr lang="en-US" sz="2400" dirty="0"/>
              <a:t>&gt;" # A </a:t>
            </a:r>
            <a:r>
              <a:rPr lang="en-US" sz="2400" dirty="0" err="1"/>
              <a:t>mebibyte</a:t>
            </a:r>
            <a:r>
              <a:rPr lang="en-US" sz="2400" dirty="0"/>
              <a:t> is 1,048,576 bytes, ex: 64Mi</a:t>
            </a:r>
          </a:p>
          <a:p>
            <a:pPr marL="0" indent="0">
              <a:buNone/>
            </a:pPr>
            <a:r>
              <a:rPr lang="en-US" sz="2400" dirty="0"/>
              <a:t>        </a:t>
            </a:r>
            <a:r>
              <a:rPr lang="en-US" sz="2400" dirty="0" err="1"/>
              <a:t>cpu</a:t>
            </a:r>
            <a:r>
              <a:rPr lang="en-US" sz="2400" dirty="0"/>
              <a:t>: "&lt;value in </a:t>
            </a:r>
            <a:r>
              <a:rPr lang="en-US" sz="2400" dirty="0" err="1"/>
              <a:t>millicores</a:t>
            </a:r>
            <a:r>
              <a:rPr lang="en-US" sz="2400" dirty="0"/>
              <a:t> &gt;" </a:t>
            </a:r>
            <a:r>
              <a:rPr lang="en-US" sz="2400" dirty="0" smtClean="0"/>
              <a:t>         </a:t>
            </a:r>
            <a:r>
              <a:rPr lang="en-US" sz="2400" dirty="0"/>
              <a:t># CPU core split into 1000 units (</a:t>
            </a:r>
            <a:r>
              <a:rPr lang="en-US" sz="2400" dirty="0" err="1"/>
              <a:t>milli</a:t>
            </a:r>
            <a:r>
              <a:rPr lang="en-US" sz="2400" dirty="0"/>
              <a:t> = 1000), ex: 100m</a:t>
            </a:r>
          </a:p>
          <a:p>
            <a:pPr marL="0" indent="0">
              <a:buNone/>
            </a:pPr>
            <a:r>
              <a:rPr lang="en-US" sz="2400" dirty="0"/>
              <a:t>      limits:</a:t>
            </a:r>
          </a:p>
          <a:p>
            <a:pPr marL="0" indent="0">
              <a:buNone/>
            </a:pPr>
            <a:r>
              <a:rPr lang="en-US" sz="2400" dirty="0"/>
              <a:t>        memory: "&lt;value in </a:t>
            </a:r>
            <a:r>
              <a:rPr lang="en-US" sz="2400" dirty="0" err="1"/>
              <a:t>mebibytes</a:t>
            </a:r>
            <a:r>
              <a:rPr lang="en-US" sz="2400" dirty="0"/>
              <a:t>&gt;" # ex: 128Mi</a:t>
            </a:r>
          </a:p>
          <a:p>
            <a:pPr marL="0" indent="0">
              <a:buNone/>
            </a:pPr>
            <a:r>
              <a:rPr lang="en-US" sz="2400" dirty="0"/>
              <a:t>        </a:t>
            </a:r>
            <a:r>
              <a:rPr lang="en-US" sz="2400" dirty="0" err="1"/>
              <a:t>cpu</a:t>
            </a:r>
            <a:r>
              <a:rPr lang="en-US" sz="2400" dirty="0"/>
              <a:t>: "&lt;value in </a:t>
            </a:r>
            <a:r>
              <a:rPr lang="en-US" sz="2400" dirty="0" err="1"/>
              <a:t>millicores</a:t>
            </a:r>
            <a:r>
              <a:rPr lang="en-US" sz="2400" dirty="0"/>
              <a:t> &gt;"  # ex: </a:t>
            </a:r>
            <a:r>
              <a:rPr lang="en-US" sz="2400" dirty="0" smtClean="0"/>
              <a:t>200m</a:t>
            </a:r>
          </a:p>
        </p:txBody>
      </p:sp>
    </p:spTree>
    <p:extLst>
      <p:ext uri="{BB962C8B-B14F-4D97-AF65-F5344CB8AC3E}">
        <p14:creationId xmlns:p14="http://schemas.microsoft.com/office/powerpoint/2010/main" val="17405264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65103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apply -</a:t>
            </a:r>
            <a:r>
              <a:rPr lang="en-US" sz="2400" b="1" dirty="0">
                <a:solidFill>
                  <a:srgbClr val="800000"/>
                </a:solidFill>
              </a:rPr>
              <a:t>f </a:t>
            </a:r>
            <a:r>
              <a:rPr lang="en-US" sz="2400" b="1" dirty="0" err="1" smtClean="0">
                <a:solidFill>
                  <a:srgbClr val="800000"/>
                </a:solidFill>
              </a:rPr>
              <a:t>podresources.yml</a:t>
            </a:r>
            <a:endParaRPr lang="en-US" sz="2400" b="1" dirty="0" smtClean="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describe pods resources</a:t>
            </a:r>
          </a:p>
          <a:p>
            <a:pPr marL="0" indent="0">
              <a:buNone/>
            </a:pPr>
            <a:endParaRPr lang="en-US" sz="2400" b="1" dirty="0">
              <a:solidFill>
                <a:srgbClr val="800000"/>
              </a:solidFill>
            </a:endParaRPr>
          </a:p>
          <a:p>
            <a:r>
              <a:rPr lang="en-US" sz="2400" dirty="0"/>
              <a:t>To see the pods that </a:t>
            </a:r>
            <a:r>
              <a:rPr lang="en-US" sz="2400" dirty="0" smtClean="0"/>
              <a:t>uses </a:t>
            </a:r>
            <a:r>
              <a:rPr lang="en-US" sz="2400" dirty="0"/>
              <a:t>the most </a:t>
            </a:r>
            <a:r>
              <a:rPr lang="en-US" sz="2400" dirty="0" err="1"/>
              <a:t>cpu</a:t>
            </a:r>
            <a:r>
              <a:rPr lang="en-US" sz="2400" dirty="0"/>
              <a:t> and </a:t>
            </a:r>
            <a:r>
              <a:rPr lang="en-US" sz="2400" dirty="0" smtClean="0"/>
              <a:t>memory</a:t>
            </a:r>
          </a:p>
          <a:p>
            <a:pPr marL="0" indent="0">
              <a:buNone/>
            </a:pPr>
            <a:r>
              <a:rPr lang="en-US" sz="2400" dirty="0" smtClean="0"/>
              <a:t>$ </a:t>
            </a:r>
            <a:r>
              <a:rPr lang="en-US" sz="2400" b="1" dirty="0" err="1">
                <a:solidFill>
                  <a:srgbClr val="800000"/>
                </a:solidFill>
              </a:rPr>
              <a:t>kubectl</a:t>
            </a:r>
            <a:r>
              <a:rPr lang="en-US" sz="2400" b="1" dirty="0">
                <a:solidFill>
                  <a:srgbClr val="800000"/>
                </a:solidFill>
              </a:rPr>
              <a:t> top pod --</a:t>
            </a:r>
            <a:r>
              <a:rPr lang="en-US" sz="2400" b="1" dirty="0" smtClean="0">
                <a:solidFill>
                  <a:srgbClr val="800000"/>
                </a:solidFill>
              </a:rPr>
              <a:t>all-namespaces</a:t>
            </a:r>
          </a:p>
          <a:p>
            <a:pPr marL="0" indent="0">
              <a:buNone/>
            </a:pPr>
            <a:endParaRPr lang="en-US" sz="2400" b="1" dirty="0" smtClean="0">
              <a:solidFill>
                <a:srgbClr val="800000"/>
              </a:solidFill>
            </a:endParaRPr>
          </a:p>
          <a:p>
            <a:r>
              <a:rPr lang="en-US" sz="2400" dirty="0" smtClean="0"/>
              <a:t>To see the total </a:t>
            </a:r>
            <a:r>
              <a:rPr lang="en-US" sz="2400" dirty="0" err="1" smtClean="0"/>
              <a:t>cpu</a:t>
            </a:r>
            <a:r>
              <a:rPr lang="en-US" sz="2400" dirty="0" smtClean="0"/>
              <a:t>, memory usage of all pods</a:t>
            </a:r>
            <a:endParaRPr lang="en-US" sz="2400" dirty="0"/>
          </a:p>
          <a:p>
            <a:pPr marL="0" indent="0">
              <a:buNone/>
            </a:pPr>
            <a:r>
              <a:rPr lang="en-US" sz="2400" dirty="0"/>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get nodes --no-headers | </a:t>
            </a:r>
            <a:r>
              <a:rPr lang="en-US" sz="2400" b="1" dirty="0" err="1">
                <a:solidFill>
                  <a:srgbClr val="800000"/>
                </a:solidFill>
              </a:rPr>
              <a:t>awk</a:t>
            </a:r>
            <a:r>
              <a:rPr lang="en-US" sz="2400" b="1" dirty="0">
                <a:solidFill>
                  <a:srgbClr val="800000"/>
                </a:solidFill>
              </a:rPr>
              <a:t> '{print $1}' | </a:t>
            </a:r>
            <a:r>
              <a:rPr lang="en-US" sz="2400" b="1" dirty="0" err="1">
                <a:solidFill>
                  <a:srgbClr val="800000"/>
                </a:solidFill>
              </a:rPr>
              <a:t>xargs</a:t>
            </a:r>
            <a:r>
              <a:rPr lang="en-US" sz="2400" b="1" dirty="0">
                <a:solidFill>
                  <a:srgbClr val="800000"/>
                </a:solidFill>
              </a:rPr>
              <a:t> -I {} </a:t>
            </a:r>
            <a:r>
              <a:rPr lang="en-US" sz="2400" b="1" dirty="0" err="1">
                <a:solidFill>
                  <a:srgbClr val="800000"/>
                </a:solidFill>
              </a:rPr>
              <a:t>sh</a:t>
            </a:r>
            <a:r>
              <a:rPr lang="en-US" sz="2400" b="1" dirty="0">
                <a:solidFill>
                  <a:srgbClr val="800000"/>
                </a:solidFill>
              </a:rPr>
              <a:t> -c 'echo {}; </a:t>
            </a:r>
            <a:r>
              <a:rPr lang="en-US" sz="2400" b="1" dirty="0" err="1">
                <a:solidFill>
                  <a:srgbClr val="800000"/>
                </a:solidFill>
              </a:rPr>
              <a:t>kubectl</a:t>
            </a:r>
            <a:r>
              <a:rPr lang="en-US" sz="2400" b="1" dirty="0">
                <a:solidFill>
                  <a:srgbClr val="800000"/>
                </a:solidFill>
              </a:rPr>
              <a:t> describe node {} | </a:t>
            </a:r>
            <a:r>
              <a:rPr lang="en-US" sz="2400" b="1" dirty="0" err="1">
                <a:solidFill>
                  <a:srgbClr val="800000"/>
                </a:solidFill>
              </a:rPr>
              <a:t>grep</a:t>
            </a:r>
            <a:r>
              <a:rPr lang="en-US" sz="2400" b="1" dirty="0">
                <a:solidFill>
                  <a:srgbClr val="800000"/>
                </a:solidFill>
              </a:rPr>
              <a:t> Allocated -A 5 | </a:t>
            </a:r>
            <a:r>
              <a:rPr lang="en-US" sz="2400" b="1" dirty="0" err="1">
                <a:solidFill>
                  <a:srgbClr val="800000"/>
                </a:solidFill>
              </a:rPr>
              <a:t>grep</a:t>
            </a:r>
            <a:r>
              <a:rPr lang="en-US" sz="2400" b="1" dirty="0">
                <a:solidFill>
                  <a:srgbClr val="800000"/>
                </a:solidFill>
              </a:rPr>
              <a:t> -</a:t>
            </a:r>
            <a:r>
              <a:rPr lang="en-US" sz="2400" b="1" dirty="0" err="1">
                <a:solidFill>
                  <a:srgbClr val="800000"/>
                </a:solidFill>
              </a:rPr>
              <a:t>ve</a:t>
            </a:r>
            <a:r>
              <a:rPr lang="en-US" sz="2400" b="1" dirty="0">
                <a:solidFill>
                  <a:srgbClr val="800000"/>
                </a:solidFill>
              </a:rPr>
              <a:t> Event -</a:t>
            </a:r>
            <a:r>
              <a:rPr lang="en-US" sz="2400" b="1" dirty="0" err="1">
                <a:solidFill>
                  <a:srgbClr val="800000"/>
                </a:solidFill>
              </a:rPr>
              <a:t>ve</a:t>
            </a:r>
            <a:r>
              <a:rPr lang="en-US" sz="2400" b="1" dirty="0">
                <a:solidFill>
                  <a:srgbClr val="800000"/>
                </a:solidFill>
              </a:rPr>
              <a:t> Allocated -</a:t>
            </a:r>
            <a:r>
              <a:rPr lang="en-US" sz="2400" b="1" dirty="0" err="1">
                <a:solidFill>
                  <a:srgbClr val="800000"/>
                </a:solidFill>
              </a:rPr>
              <a:t>ve</a:t>
            </a:r>
            <a:r>
              <a:rPr lang="en-US" sz="2400" b="1" dirty="0">
                <a:solidFill>
                  <a:srgbClr val="800000"/>
                </a:solidFill>
              </a:rPr>
              <a:t> percent -</a:t>
            </a:r>
            <a:r>
              <a:rPr lang="en-US" sz="2400" b="1" dirty="0" err="1">
                <a:solidFill>
                  <a:srgbClr val="800000"/>
                </a:solidFill>
              </a:rPr>
              <a:t>ve</a:t>
            </a:r>
            <a:r>
              <a:rPr lang="en-US" sz="2400" b="1" dirty="0">
                <a:solidFill>
                  <a:srgbClr val="800000"/>
                </a:solidFill>
              </a:rPr>
              <a:t> -- ; </a:t>
            </a:r>
            <a:r>
              <a:rPr lang="en-US" sz="2400" b="1" dirty="0" smtClean="0">
                <a:solidFill>
                  <a:srgbClr val="800000"/>
                </a:solidFill>
              </a:rPr>
              <a:t>echo‘</a:t>
            </a: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endParaRPr lang="en-US" sz="2400" dirty="0"/>
          </a:p>
          <a:p>
            <a:endParaRPr lang="en-US" sz="2400" dirty="0" smtClean="0"/>
          </a:p>
          <a:p>
            <a:endParaRPr lang="en-US" sz="2400" dirty="0">
              <a:solidFill>
                <a:srgbClr val="800000"/>
              </a:solidFill>
            </a:endParaRPr>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3349990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389" y="328582"/>
            <a:ext cx="5808611" cy="41401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1742" y="1384319"/>
            <a:ext cx="1427931" cy="1427931"/>
          </a:xfrm>
          <a:prstGeom prst="rect">
            <a:avLst/>
          </a:prstGeom>
        </p:spPr>
      </p:pic>
      <p:sp>
        <p:nvSpPr>
          <p:cNvPr id="7" name="TextBox 6"/>
          <p:cNvSpPr txBox="1"/>
          <p:nvPr/>
        </p:nvSpPr>
        <p:spPr>
          <a:xfrm>
            <a:off x="7241458" y="2231125"/>
            <a:ext cx="1118215" cy="369332"/>
          </a:xfrm>
          <a:prstGeom prst="rect">
            <a:avLst/>
          </a:prstGeom>
          <a:noFill/>
        </p:spPr>
        <p:txBody>
          <a:bodyPr wrap="square" rtlCol="0">
            <a:spAutoFit/>
          </a:bodyPr>
          <a:lstStyle/>
          <a:p>
            <a:r>
              <a:rPr lang="en-US" b="1" dirty="0" smtClean="0"/>
              <a:t>Server</a:t>
            </a:r>
            <a:endParaRPr lang="en-US" b="1" dirty="0"/>
          </a:p>
        </p:txBody>
      </p:sp>
      <p:sp>
        <p:nvSpPr>
          <p:cNvPr id="8" name="Content Placeholder 2"/>
          <p:cNvSpPr txBox="1">
            <a:spLocks/>
          </p:cNvSpPr>
          <p:nvPr/>
        </p:nvSpPr>
        <p:spPr>
          <a:xfrm>
            <a:off x="251519" y="985723"/>
            <a:ext cx="11499359"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Master is the brain of the cluster</a:t>
            </a:r>
          </a:p>
          <a:p>
            <a:r>
              <a:rPr lang="en-US" sz="2400" dirty="0" smtClean="0"/>
              <a:t>Master orchestrates the cluster</a:t>
            </a:r>
          </a:p>
          <a:p>
            <a:r>
              <a:rPr lang="en-US" sz="2400" dirty="0" smtClean="0"/>
              <a:t>We will access the master to initiate changes and</a:t>
            </a:r>
          </a:p>
          <a:p>
            <a:pPr marL="0" indent="0">
              <a:buNone/>
            </a:pPr>
            <a:r>
              <a:rPr lang="en-US" sz="2400" dirty="0"/>
              <a:t> </a:t>
            </a:r>
            <a:r>
              <a:rPr lang="en-US" sz="2400" dirty="0" smtClean="0"/>
              <a:t>   not the nodes directly</a:t>
            </a:r>
          </a:p>
          <a:p>
            <a:r>
              <a:rPr lang="en-US" sz="2400" dirty="0" smtClean="0"/>
              <a:t>Master consists of these components: </a:t>
            </a:r>
          </a:p>
          <a:p>
            <a:pPr lvl="1">
              <a:buFont typeface="Wingdings" panose="05000000000000000000" pitchFamily="2" charset="2"/>
              <a:buChar char="ü"/>
            </a:pPr>
            <a:r>
              <a:rPr lang="en-US" sz="2400" dirty="0" smtClean="0"/>
              <a:t> </a:t>
            </a:r>
            <a:r>
              <a:rPr lang="en-US" sz="2400" dirty="0" err="1" smtClean="0"/>
              <a:t>kube-apiserver</a:t>
            </a:r>
            <a:endParaRPr lang="en-US" sz="2400" dirty="0" smtClean="0"/>
          </a:p>
          <a:p>
            <a:pPr lvl="1">
              <a:buFont typeface="Wingdings" panose="05000000000000000000" pitchFamily="2" charset="2"/>
              <a:buChar char="ü"/>
            </a:pPr>
            <a:r>
              <a:rPr lang="en-US" sz="2400" dirty="0" smtClean="0"/>
              <a:t> </a:t>
            </a:r>
            <a:r>
              <a:rPr lang="en-US" sz="2400" dirty="0" err="1" smtClean="0"/>
              <a:t>kube</a:t>
            </a:r>
            <a:r>
              <a:rPr lang="en-US" sz="2400" dirty="0" smtClean="0"/>
              <a:t>-scheduler</a:t>
            </a:r>
          </a:p>
          <a:p>
            <a:pPr lvl="1">
              <a:buFont typeface="Wingdings" panose="05000000000000000000" pitchFamily="2" charset="2"/>
              <a:buChar char="ü"/>
            </a:pPr>
            <a:r>
              <a:rPr lang="en-US" dirty="0"/>
              <a:t> </a:t>
            </a:r>
            <a:r>
              <a:rPr lang="en-US" sz="2400" dirty="0" err="1" smtClean="0"/>
              <a:t>kube</a:t>
            </a:r>
            <a:r>
              <a:rPr lang="en-US" sz="2400" dirty="0" smtClean="0"/>
              <a:t>-controller-manager</a:t>
            </a:r>
          </a:p>
          <a:p>
            <a:pPr lvl="1">
              <a:buFont typeface="Wingdings" panose="05000000000000000000" pitchFamily="2" charset="2"/>
              <a:buChar char="ü"/>
            </a:pPr>
            <a:r>
              <a:rPr lang="en-US" dirty="0"/>
              <a:t> </a:t>
            </a:r>
            <a:r>
              <a:rPr lang="en-US" sz="2400" dirty="0" err="1" smtClean="0"/>
              <a:t>etcd</a:t>
            </a:r>
            <a:endParaRPr lang="en-US" sz="2400" dirty="0" smtClean="0"/>
          </a:p>
          <a:p>
            <a:r>
              <a:rPr lang="en-US" sz="2400" dirty="0"/>
              <a:t>All the master components are set up on a single </a:t>
            </a:r>
            <a:r>
              <a:rPr lang="en-US" sz="2400" dirty="0" smtClean="0"/>
              <a:t>host</a:t>
            </a:r>
          </a:p>
          <a:p>
            <a:r>
              <a:rPr lang="en-US" sz="2400" dirty="0" smtClean="0"/>
              <a:t>Multiple masters are configured for High-Availability</a:t>
            </a:r>
          </a:p>
          <a:p>
            <a:r>
              <a:rPr lang="en-US" sz="2400" dirty="0"/>
              <a:t>We can communicate to the master node via the CLI, the GUI (Dashboard), or via APIs</a:t>
            </a:r>
          </a:p>
          <a:p>
            <a:endParaRPr lang="en-US" sz="20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389" y="1367200"/>
            <a:ext cx="1333559" cy="1333559"/>
          </a:xfrm>
          <a:prstGeom prst="rect">
            <a:avLst/>
          </a:prstGeom>
        </p:spPr>
      </p:pic>
      <p:sp>
        <p:nvSpPr>
          <p:cNvPr id="13" name="TextBox 12"/>
          <p:cNvSpPr txBox="1"/>
          <p:nvPr/>
        </p:nvSpPr>
        <p:spPr>
          <a:xfrm>
            <a:off x="8788709" y="2583338"/>
            <a:ext cx="1214239" cy="369332"/>
          </a:xfrm>
          <a:prstGeom prst="rect">
            <a:avLst/>
          </a:prstGeom>
          <a:noFill/>
        </p:spPr>
        <p:txBody>
          <a:bodyPr wrap="square" rtlCol="0">
            <a:spAutoFit/>
          </a:bodyPr>
          <a:lstStyle/>
          <a:p>
            <a:r>
              <a:rPr lang="en-US" b="1" dirty="0" smtClean="0"/>
              <a:t>Scheduler</a:t>
            </a:r>
            <a:endParaRPr lang="en-US" b="1" dirty="0"/>
          </a:p>
        </p:txBody>
      </p:sp>
      <p:sp>
        <p:nvSpPr>
          <p:cNvPr id="16" name="Rounded Rectangle 15"/>
          <p:cNvSpPr/>
          <p:nvPr/>
        </p:nvSpPr>
        <p:spPr>
          <a:xfrm>
            <a:off x="6931742" y="3065526"/>
            <a:ext cx="4819136" cy="60682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11381" y="3182947"/>
            <a:ext cx="1444011" cy="461665"/>
          </a:xfrm>
          <a:prstGeom prst="rect">
            <a:avLst/>
          </a:prstGeom>
          <a:noFill/>
        </p:spPr>
        <p:txBody>
          <a:bodyPr wrap="square" rtlCol="0">
            <a:spAutoFit/>
          </a:bodyPr>
          <a:lstStyle/>
          <a:p>
            <a:r>
              <a:rPr lang="en-US" sz="2400" b="1" dirty="0" err="1" smtClean="0">
                <a:solidFill>
                  <a:schemeClr val="bg2">
                    <a:lumMod val="10000"/>
                  </a:schemeClr>
                </a:solidFill>
              </a:rPr>
              <a:t>Keystore</a:t>
            </a:r>
            <a:endParaRPr lang="en-US" b="1" dirty="0">
              <a:solidFill>
                <a:schemeClr val="bg2">
                  <a:lumMod val="10000"/>
                </a:schemeClr>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6763" y="1367200"/>
            <a:ext cx="1224115" cy="1224115"/>
          </a:xfrm>
          <a:prstGeom prst="rect">
            <a:avLst/>
          </a:prstGeom>
        </p:spPr>
      </p:pic>
      <p:sp>
        <p:nvSpPr>
          <p:cNvPr id="19" name="TextBox 18"/>
          <p:cNvSpPr txBox="1"/>
          <p:nvPr/>
        </p:nvSpPr>
        <p:spPr>
          <a:xfrm>
            <a:off x="10584425" y="2532605"/>
            <a:ext cx="1214239" cy="369332"/>
          </a:xfrm>
          <a:prstGeom prst="rect">
            <a:avLst/>
          </a:prstGeom>
          <a:noFill/>
        </p:spPr>
        <p:txBody>
          <a:bodyPr wrap="square" rtlCol="0">
            <a:spAutoFit/>
          </a:bodyPr>
          <a:lstStyle/>
          <a:p>
            <a:r>
              <a:rPr lang="en-US" b="1" dirty="0" smtClean="0"/>
              <a:t>Controller</a:t>
            </a:r>
            <a:endParaRPr lang="en-US" b="1" dirty="0"/>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35031" y="3133496"/>
            <a:ext cx="482263" cy="496437"/>
          </a:xfrm>
          <a:prstGeom prst="rect">
            <a:avLst/>
          </a:prstGeom>
        </p:spPr>
      </p:pic>
      <p:sp>
        <p:nvSpPr>
          <p:cNvPr id="20"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Master</a:t>
            </a:r>
            <a:endParaRPr lang="en-US" sz="3200" b="1" dirty="0"/>
          </a:p>
        </p:txBody>
      </p:sp>
    </p:spTree>
    <p:extLst>
      <p:ext uri="{BB962C8B-B14F-4D97-AF65-F5344CB8AC3E}">
        <p14:creationId xmlns:p14="http://schemas.microsoft.com/office/powerpoint/2010/main" val="616229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Resource Quotas</a:t>
            </a:r>
          </a:p>
        </p:txBody>
      </p:sp>
      <p:sp>
        <p:nvSpPr>
          <p:cNvPr id="8" name="Content Placeholder 2"/>
          <p:cNvSpPr txBox="1">
            <a:spLocks/>
          </p:cNvSpPr>
          <p:nvPr/>
        </p:nvSpPr>
        <p:spPr>
          <a:xfrm>
            <a:off x="168965" y="1659835"/>
            <a:ext cx="11616645" cy="5337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Kubernetes cluster can be divided into namespaces. If a Container is created in a namespace that has a default CPU limit, and the Container does not specify its own CPU limit, then the Container is assigned the default CPU limit. </a:t>
            </a:r>
            <a:endParaRPr lang="en-US" sz="2400" dirty="0" smtClean="0"/>
          </a:p>
          <a:p>
            <a:r>
              <a:rPr lang="en-US" sz="2400" dirty="0"/>
              <a:t>Namespaces can be assigned </a:t>
            </a:r>
            <a:r>
              <a:rPr lang="en-US" sz="2400" dirty="0" err="1"/>
              <a:t>ResourceQuota</a:t>
            </a:r>
            <a:r>
              <a:rPr lang="en-US" sz="2400" dirty="0"/>
              <a:t> objects, this will limit the amount of usage allowed to the objects in that namespace. You can limit:</a:t>
            </a:r>
          </a:p>
          <a:p>
            <a:pPr lvl="1">
              <a:buFont typeface="Wingdings" panose="05000000000000000000" pitchFamily="2" charset="2"/>
              <a:buChar char="q"/>
            </a:pPr>
            <a:r>
              <a:rPr lang="en-US" dirty="0" smtClean="0"/>
              <a:t>Compute</a:t>
            </a:r>
            <a:endParaRPr lang="en-US" dirty="0"/>
          </a:p>
          <a:p>
            <a:pPr lvl="1">
              <a:buFont typeface="Wingdings" panose="05000000000000000000" pitchFamily="2" charset="2"/>
              <a:buChar char="q"/>
            </a:pPr>
            <a:r>
              <a:rPr lang="en-US" dirty="0" smtClean="0"/>
              <a:t>Storage</a:t>
            </a:r>
            <a:endParaRPr lang="en-US" dirty="0"/>
          </a:p>
          <a:p>
            <a:pPr lvl="1">
              <a:buFont typeface="Wingdings" panose="05000000000000000000" pitchFamily="2" charset="2"/>
              <a:buChar char="q"/>
            </a:pPr>
            <a:r>
              <a:rPr lang="en-US" dirty="0" smtClean="0"/>
              <a:t>Memory</a:t>
            </a:r>
            <a:endParaRPr lang="en-US" dirty="0"/>
          </a:p>
          <a:p>
            <a:r>
              <a:rPr lang="en-US" sz="2400" dirty="0"/>
              <a:t>Here are two of the restrictions that a resource quota imposes on a namespace:</a:t>
            </a:r>
          </a:p>
          <a:p>
            <a:pPr lvl="1">
              <a:buFont typeface="Wingdings" panose="05000000000000000000" pitchFamily="2" charset="2"/>
              <a:buChar char="ü"/>
            </a:pPr>
            <a:r>
              <a:rPr lang="en-US" dirty="0"/>
              <a:t>Every Container that runs in the namespace must have its own CPU limit.</a:t>
            </a:r>
          </a:p>
          <a:p>
            <a:pPr lvl="1">
              <a:buFont typeface="Wingdings" panose="05000000000000000000" pitchFamily="2" charset="2"/>
              <a:buChar char="ü"/>
            </a:pPr>
            <a:r>
              <a:rPr lang="en-US" dirty="0"/>
              <a:t>The total amount of CPU used by all Containers in the namespace must not exceed a specified limit.</a:t>
            </a:r>
          </a:p>
          <a:p>
            <a:pPr marL="457200" lvl="1"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2705" y="-281344"/>
            <a:ext cx="2232462" cy="2232462"/>
          </a:xfrm>
          <a:prstGeom prst="rect">
            <a:avLst/>
          </a:prstGeom>
        </p:spPr>
      </p:pic>
    </p:spTree>
    <p:extLst>
      <p:ext uri="{BB962C8B-B14F-4D97-AF65-F5344CB8AC3E}">
        <p14:creationId xmlns:p14="http://schemas.microsoft.com/office/powerpoint/2010/main" val="265736200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68965" y="1"/>
            <a:ext cx="11616645" cy="699714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Ex: Lets examine a deployment which has 3 replicas where each containers uses </a:t>
            </a:r>
            <a:r>
              <a:rPr lang="en-US" sz="2400" dirty="0" smtClean="0"/>
              <a:t>200m, </a:t>
            </a:r>
            <a:r>
              <a:rPr lang="en-US" sz="2400" dirty="0"/>
              <a:t>however set the namespace to use </a:t>
            </a:r>
            <a:r>
              <a:rPr lang="en-US" sz="2400" dirty="0" smtClean="0"/>
              <a:t>400m allocated</a:t>
            </a:r>
          </a:p>
          <a:p>
            <a:pPr marL="0" indent="0">
              <a:buNone/>
            </a:pPr>
            <a:endParaRPr lang="en-US" sz="2400" dirty="0"/>
          </a:p>
          <a:p>
            <a:pPr marL="0" indent="0">
              <a:buNone/>
            </a:pPr>
            <a:r>
              <a:rPr lang="en-US" sz="2400" dirty="0"/>
              <a:t> -- </a:t>
            </a:r>
            <a:r>
              <a:rPr lang="en-US" sz="2400" dirty="0" err="1"/>
              <a:t>cpulimit.yaml</a:t>
            </a:r>
            <a:r>
              <a:rPr lang="en-US" sz="2400" dirty="0"/>
              <a:t>--</a:t>
            </a:r>
          </a:p>
          <a:p>
            <a:pPr marL="0" indent="0">
              <a:buNone/>
            </a:pPr>
            <a:r>
              <a:rPr lang="en-US" sz="2400" dirty="0" err="1"/>
              <a:t>apiVersion</a:t>
            </a:r>
            <a:r>
              <a:rPr lang="en-US" sz="2400" dirty="0"/>
              <a:t>: v1</a:t>
            </a:r>
          </a:p>
          <a:p>
            <a:pPr marL="0" indent="0">
              <a:buNone/>
            </a:pPr>
            <a:r>
              <a:rPr lang="en-US" sz="2400" dirty="0"/>
              <a:t>kind: </a:t>
            </a:r>
            <a:r>
              <a:rPr lang="en-US" sz="2400" dirty="0" err="1"/>
              <a:t>ResourceQuota</a:t>
            </a:r>
            <a:endParaRPr lang="en-US" sz="2400" dirty="0"/>
          </a:p>
          <a:p>
            <a:pPr marL="0" indent="0">
              <a:buNone/>
            </a:pPr>
            <a:r>
              <a:rPr lang="en-US" sz="2400" dirty="0"/>
              <a:t>metadata:</a:t>
            </a:r>
          </a:p>
          <a:p>
            <a:pPr marL="0" indent="0">
              <a:buNone/>
            </a:pPr>
            <a:r>
              <a:rPr lang="en-US" sz="2400" dirty="0"/>
              <a:t>   name: </a:t>
            </a:r>
            <a:r>
              <a:rPr lang="en-US" sz="2400" dirty="0" err="1"/>
              <a:t>myquota</a:t>
            </a:r>
            <a:endParaRPr lang="en-US" sz="2400" dirty="0"/>
          </a:p>
          <a:p>
            <a:pPr marL="0" indent="0">
              <a:buNone/>
            </a:pPr>
            <a:r>
              <a:rPr lang="en-US" sz="2400" dirty="0"/>
              <a:t>spec:</a:t>
            </a:r>
          </a:p>
          <a:p>
            <a:pPr marL="0" indent="0">
              <a:buNone/>
            </a:pPr>
            <a:r>
              <a:rPr lang="en-US" sz="2400" dirty="0"/>
              <a:t>  hard:</a:t>
            </a:r>
          </a:p>
          <a:p>
            <a:pPr marL="0" indent="0">
              <a:buNone/>
            </a:pPr>
            <a:r>
              <a:rPr lang="en-US" sz="2400" dirty="0"/>
              <a:t>    </a:t>
            </a:r>
            <a:r>
              <a:rPr lang="en-US" sz="2400" dirty="0" err="1" smtClean="0"/>
              <a:t>limits.cpu</a:t>
            </a:r>
            <a:r>
              <a:rPr lang="en-US" sz="2400" dirty="0" smtClean="0"/>
              <a:t>: </a:t>
            </a:r>
            <a:r>
              <a:rPr lang="en-US" sz="2400" dirty="0"/>
              <a:t>"</a:t>
            </a:r>
            <a:r>
              <a:rPr lang="en-US" sz="2400" dirty="0" smtClean="0"/>
              <a:t>400m"</a:t>
            </a:r>
            <a:endParaRPr lang="en-US" sz="2400" dirty="0" smtClean="0"/>
          </a:p>
          <a:p>
            <a:pPr marL="0" indent="0">
              <a:buNone/>
            </a:pPr>
            <a:r>
              <a:rPr lang="en-US" sz="2400" dirty="0"/>
              <a:t> </a:t>
            </a:r>
            <a:r>
              <a:rPr lang="en-US" sz="2400" dirty="0" smtClean="0"/>
              <a:t>   </a:t>
            </a:r>
            <a:r>
              <a:rPr lang="en-US" sz="2400" dirty="0" err="1" smtClean="0"/>
              <a:t>limits.memory</a:t>
            </a:r>
            <a:r>
              <a:rPr lang="en-US" sz="2400" dirty="0" smtClean="0"/>
              <a:t>: “400Mi"</a:t>
            </a:r>
          </a:p>
          <a:p>
            <a:pPr marL="0" indent="0">
              <a:buNone/>
            </a:pPr>
            <a:r>
              <a:rPr lang="en-US" sz="2400" dirty="0"/>
              <a:t> </a:t>
            </a:r>
            <a:r>
              <a:rPr lang="en-US" sz="2400" dirty="0" smtClean="0"/>
              <a:t>   </a:t>
            </a:r>
            <a:r>
              <a:rPr lang="en-US" sz="2400" dirty="0" err="1" smtClean="0"/>
              <a:t>requests.cpu</a:t>
            </a:r>
            <a:r>
              <a:rPr lang="en-US" sz="2400" dirty="0"/>
              <a:t>: </a:t>
            </a:r>
            <a:r>
              <a:rPr lang="en-US" sz="2400" dirty="0" smtClean="0"/>
              <a:t>"200m"</a:t>
            </a:r>
          </a:p>
          <a:p>
            <a:pPr marL="0" indent="0">
              <a:buNone/>
            </a:pPr>
            <a:r>
              <a:rPr lang="en-US" sz="2400" dirty="0"/>
              <a:t> </a:t>
            </a:r>
            <a:r>
              <a:rPr lang="en-US" sz="2400" dirty="0" smtClean="0"/>
              <a:t>   </a:t>
            </a:r>
            <a:r>
              <a:rPr lang="en-US" sz="2400" dirty="0" err="1" smtClean="0"/>
              <a:t>requests.memory</a:t>
            </a:r>
            <a:r>
              <a:rPr lang="en-US" sz="2400" dirty="0"/>
              <a:t>: </a:t>
            </a:r>
            <a:r>
              <a:rPr lang="en-US" sz="2400" dirty="0" smtClean="0"/>
              <a:t>"200Mi"</a:t>
            </a:r>
            <a:endParaRPr lang="en-US" sz="2400" dirty="0"/>
          </a:p>
          <a:p>
            <a:pPr marL="0" indent="0">
              <a:buNone/>
            </a:pPr>
            <a:endParaRPr lang="en-US" sz="2400" dirty="0"/>
          </a:p>
          <a:p>
            <a:pPr marL="0" indent="0">
              <a:buNone/>
            </a:pPr>
            <a:r>
              <a:rPr lang="en-US" sz="2400" b="1" dirty="0"/>
              <a:t>$</a:t>
            </a:r>
            <a:r>
              <a:rPr lang="en-US" sz="2400" dirty="0"/>
              <a:t> </a:t>
            </a:r>
            <a:r>
              <a:rPr lang="en-US" sz="2400" b="1" dirty="0" err="1">
                <a:solidFill>
                  <a:srgbClr val="800000"/>
                </a:solidFill>
              </a:rPr>
              <a:t>kubectl</a:t>
            </a:r>
            <a:r>
              <a:rPr lang="en-US" sz="2400" b="1" dirty="0">
                <a:solidFill>
                  <a:srgbClr val="800000"/>
                </a:solidFill>
              </a:rPr>
              <a:t> apply -f </a:t>
            </a:r>
            <a:r>
              <a:rPr lang="en-US" sz="2400" b="1" dirty="0" err="1">
                <a:solidFill>
                  <a:srgbClr val="800000"/>
                </a:solidFill>
              </a:rPr>
              <a:t>cpulimit.yml</a:t>
            </a:r>
            <a:r>
              <a:rPr lang="en-US" sz="2400" b="1" dirty="0">
                <a:solidFill>
                  <a:srgbClr val="800000"/>
                </a:solidFill>
              </a:rPr>
              <a:t> --namespace=testing</a:t>
            </a:r>
          </a:p>
        </p:txBody>
      </p:sp>
    </p:spTree>
    <p:extLst>
      <p:ext uri="{BB962C8B-B14F-4D97-AF65-F5344CB8AC3E}">
        <p14:creationId xmlns:p14="http://schemas.microsoft.com/office/powerpoint/2010/main" val="204222891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ResourceQuota</a:t>
            </a:r>
            <a:r>
              <a:rPr lang="en-US" sz="3200" b="1" dirty="0" smtClean="0"/>
              <a:t> - Example21: </a:t>
            </a:r>
            <a:r>
              <a:rPr lang="en-US" sz="3200" b="1" dirty="0" err="1" smtClean="0"/>
              <a:t>quotadeploy.yml</a:t>
            </a:r>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kind</a:t>
            </a:r>
            <a:r>
              <a:rPr lang="en-US" sz="2400" dirty="0"/>
              <a:t>: Deployment</a:t>
            </a:r>
          </a:p>
          <a:p>
            <a:pPr marL="0" indent="0">
              <a:buNone/>
            </a:pPr>
            <a:r>
              <a:rPr lang="en-US" sz="2400" dirty="0" err="1"/>
              <a:t>apiVersion</a:t>
            </a:r>
            <a:r>
              <a:rPr lang="en-US" sz="2400" dirty="0"/>
              <a:t>: extensions/v1beta1</a:t>
            </a:r>
          </a:p>
          <a:p>
            <a:pPr marL="0" indent="0">
              <a:buNone/>
            </a:pPr>
            <a:r>
              <a:rPr lang="en-US" sz="2400" dirty="0"/>
              <a:t>metadata:</a:t>
            </a:r>
          </a:p>
          <a:p>
            <a:pPr marL="0" indent="0">
              <a:buNone/>
            </a:pPr>
            <a:r>
              <a:rPr lang="en-US" sz="2400" dirty="0"/>
              <a:t>  name: deployments</a:t>
            </a:r>
          </a:p>
          <a:p>
            <a:pPr marL="0" indent="0">
              <a:buNone/>
            </a:pPr>
            <a:r>
              <a:rPr lang="en-US" sz="2400" dirty="0"/>
              <a:t>spec:</a:t>
            </a:r>
          </a:p>
          <a:p>
            <a:pPr marL="0" indent="0">
              <a:buNone/>
            </a:pPr>
            <a:r>
              <a:rPr lang="en-US" sz="2400" dirty="0"/>
              <a:t>  replicas: 3</a:t>
            </a:r>
          </a:p>
          <a:p>
            <a:pPr marL="0" indent="0">
              <a:buNone/>
            </a:pPr>
            <a:r>
              <a:rPr lang="en-US" sz="2400" dirty="0"/>
              <a:t>  template:</a:t>
            </a:r>
          </a:p>
          <a:p>
            <a:pPr marL="0" indent="0">
              <a:buNone/>
            </a:pPr>
            <a:r>
              <a:rPr lang="en-US" sz="2400" dirty="0"/>
              <a:t>    metadata:</a:t>
            </a:r>
          </a:p>
          <a:p>
            <a:pPr marL="0" indent="0">
              <a:buNone/>
            </a:pPr>
            <a:r>
              <a:rPr lang="en-US" sz="2400" dirty="0"/>
              <a:t>      name: testpod8</a:t>
            </a:r>
          </a:p>
          <a:p>
            <a:pPr marL="0" indent="0">
              <a:buNone/>
            </a:pPr>
            <a:r>
              <a:rPr lang="en-US" sz="2400" dirty="0"/>
              <a:t>      labels:</a:t>
            </a:r>
          </a:p>
          <a:p>
            <a:pPr marL="0" indent="0">
              <a:buNone/>
            </a:pPr>
            <a:r>
              <a:rPr lang="en-US" sz="2400" dirty="0"/>
              <a:t>        </a:t>
            </a:r>
            <a:r>
              <a:rPr lang="en-US" sz="2400" dirty="0" err="1"/>
              <a:t>objtype</a:t>
            </a:r>
            <a:r>
              <a:rPr lang="en-US" sz="2400" dirty="0"/>
              <a:t>: deployment</a:t>
            </a:r>
          </a:p>
          <a:p>
            <a:pPr marL="0" indent="0">
              <a:buNone/>
            </a:pPr>
            <a:r>
              <a:rPr lang="en-US" sz="2400" dirty="0"/>
              <a:t>    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p>
          <a:p>
            <a:pPr marL="0" indent="0">
              <a:buNone/>
            </a:pPr>
            <a:r>
              <a:rPr lang="en-US" sz="2400" dirty="0"/>
              <a:t>         resources:</a:t>
            </a:r>
          </a:p>
          <a:p>
            <a:pPr marL="0" indent="0">
              <a:buNone/>
            </a:pPr>
            <a:r>
              <a:rPr lang="en-US" sz="2400" dirty="0"/>
              <a:t>            requests:</a:t>
            </a:r>
          </a:p>
          <a:p>
            <a:pPr marL="0" indent="0">
              <a:buNone/>
            </a:pPr>
            <a:r>
              <a:rPr lang="en-US" sz="2400" dirty="0"/>
              <a:t>              </a:t>
            </a:r>
            <a:r>
              <a:rPr lang="en-US" sz="2400" dirty="0" err="1"/>
              <a:t>cpu</a:t>
            </a:r>
            <a:r>
              <a:rPr lang="en-US" sz="2400" dirty="0"/>
              <a:t>: "200m"</a:t>
            </a:r>
            <a:endParaRPr lang="en-US" sz="2400" b="1" dirty="0">
              <a:solidFill>
                <a:srgbClr val="0070C0"/>
              </a:solidFill>
            </a:endParaRPr>
          </a:p>
        </p:txBody>
      </p:sp>
    </p:spTree>
    <p:extLst>
      <p:ext uri="{BB962C8B-B14F-4D97-AF65-F5344CB8AC3E}">
        <p14:creationId xmlns:p14="http://schemas.microsoft.com/office/powerpoint/2010/main" val="83031854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apply -f </a:t>
            </a:r>
            <a:r>
              <a:rPr lang="en-US" sz="2400" b="1" dirty="0" err="1" smtClean="0">
                <a:solidFill>
                  <a:srgbClr val="800000"/>
                </a:solidFill>
              </a:rPr>
              <a:t>quotadeploy.yml</a:t>
            </a:r>
            <a:r>
              <a:rPr lang="en-US" sz="2400" b="1" dirty="0" smtClean="0">
                <a:solidFill>
                  <a:srgbClr val="800000"/>
                </a:solidFill>
              </a:rPr>
              <a:t> </a:t>
            </a:r>
            <a:r>
              <a:rPr lang="en-US" sz="2400" b="1" dirty="0">
                <a:solidFill>
                  <a:srgbClr val="800000"/>
                </a:solidFill>
              </a:rPr>
              <a:t>--</a:t>
            </a:r>
            <a:r>
              <a:rPr lang="en-US" sz="2400" b="1" dirty="0" smtClean="0">
                <a:solidFill>
                  <a:srgbClr val="800000"/>
                </a:solidFill>
              </a:rPr>
              <a:t>namespace=testing</a:t>
            </a:r>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get pods --namespace=testing</a:t>
            </a:r>
          </a:p>
          <a:p>
            <a:pPr marL="0" indent="0">
              <a:buNone/>
            </a:pPr>
            <a:r>
              <a:rPr lang="en-US" sz="2400" b="1" dirty="0" smtClean="0"/>
              <a:t>$ </a:t>
            </a:r>
            <a:r>
              <a:rPr lang="en-US" sz="2400" b="1" dirty="0" err="1">
                <a:solidFill>
                  <a:srgbClr val="800000"/>
                </a:solidFill>
              </a:rPr>
              <a:t>kubectl</a:t>
            </a:r>
            <a:r>
              <a:rPr lang="en-US" sz="2400" b="1" dirty="0">
                <a:solidFill>
                  <a:srgbClr val="800000"/>
                </a:solidFill>
              </a:rPr>
              <a:t> describe deployments </a:t>
            </a:r>
            <a:r>
              <a:rPr lang="en-US" sz="2400" b="1" dirty="0" err="1">
                <a:solidFill>
                  <a:srgbClr val="800000"/>
                </a:solidFill>
              </a:rPr>
              <a:t>deployments</a:t>
            </a:r>
            <a:r>
              <a:rPr lang="en-US" sz="2400" b="1" dirty="0">
                <a:solidFill>
                  <a:srgbClr val="800000"/>
                </a:solidFill>
              </a:rPr>
              <a:t> --</a:t>
            </a:r>
            <a:r>
              <a:rPr lang="en-US" sz="2400" b="1" dirty="0" smtClean="0">
                <a:solidFill>
                  <a:srgbClr val="800000"/>
                </a:solidFill>
              </a:rPr>
              <a:t>namespace=testing</a:t>
            </a:r>
          </a:p>
          <a:p>
            <a:pPr marL="0" indent="0">
              <a:buNone/>
            </a:pPr>
            <a:r>
              <a:rPr lang="en-US" sz="2400" b="1" dirty="0"/>
              <a:t>$ </a:t>
            </a:r>
            <a:r>
              <a:rPr lang="en-US" sz="2400" b="1" dirty="0" err="1">
                <a:solidFill>
                  <a:srgbClr val="800000"/>
                </a:solidFill>
              </a:rPr>
              <a:t>kubectl</a:t>
            </a:r>
            <a:r>
              <a:rPr lang="en-US" sz="2400" b="1" dirty="0">
                <a:solidFill>
                  <a:srgbClr val="800000"/>
                </a:solidFill>
              </a:rPr>
              <a:t> delete -f </a:t>
            </a:r>
            <a:r>
              <a:rPr lang="en-US" sz="2400" b="1" dirty="0" err="1">
                <a:solidFill>
                  <a:srgbClr val="800000"/>
                </a:solidFill>
              </a:rPr>
              <a:t>cpulimit.yml</a:t>
            </a:r>
            <a:r>
              <a:rPr lang="en-US" sz="2400" b="1" dirty="0">
                <a:solidFill>
                  <a:srgbClr val="800000"/>
                </a:solidFill>
              </a:rPr>
              <a:t> --namespace=testing</a:t>
            </a:r>
          </a:p>
          <a:p>
            <a:pPr marL="0" indent="0">
              <a:buNone/>
            </a:pPr>
            <a:endParaRPr lang="en-US" sz="2400" b="1" dirty="0" smtClean="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24453004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Configure Default CPU Requests and Limits for a </a:t>
            </a:r>
            <a:r>
              <a:rPr lang="en-US" sz="3200" b="1" dirty="0" smtClean="0"/>
              <a:t>Namespace</a:t>
            </a:r>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Create a </a:t>
            </a:r>
            <a:r>
              <a:rPr lang="en-US" sz="2400" b="1" dirty="0" err="1"/>
              <a:t>LimitRange</a:t>
            </a:r>
            <a:r>
              <a:rPr lang="en-US" sz="2400" b="1" dirty="0"/>
              <a:t> and a </a:t>
            </a:r>
            <a:r>
              <a:rPr lang="en-US" sz="2400" b="1" dirty="0" smtClean="0"/>
              <a:t>Pod</a:t>
            </a:r>
            <a:r>
              <a:rPr lang="en-US" sz="2400" dirty="0" smtClean="0"/>
              <a:t>: </a:t>
            </a:r>
            <a:r>
              <a:rPr lang="en-US" sz="2400" b="1" dirty="0" err="1">
                <a:solidFill>
                  <a:srgbClr val="800000"/>
                </a:solidFill>
              </a:rPr>
              <a:t>cpudefault.yml</a:t>
            </a:r>
            <a:endParaRPr lang="en-US" sz="2400" dirty="0"/>
          </a:p>
          <a:p>
            <a:pPr marL="0" indent="0">
              <a:buNone/>
            </a:pPr>
            <a:r>
              <a:rPr lang="en-US" sz="2400" dirty="0" err="1" smtClean="0"/>
              <a:t>apiVersion</a:t>
            </a:r>
            <a:r>
              <a:rPr lang="en-US" sz="2400" dirty="0"/>
              <a:t>: v1</a:t>
            </a:r>
          </a:p>
          <a:p>
            <a:pPr marL="0" indent="0">
              <a:buNone/>
            </a:pPr>
            <a:r>
              <a:rPr lang="en-US" sz="2400" dirty="0"/>
              <a:t>kind: </a:t>
            </a:r>
            <a:r>
              <a:rPr lang="en-US" sz="2400" dirty="0" err="1"/>
              <a:t>LimitRange</a:t>
            </a:r>
            <a:endParaRPr lang="en-US" sz="2400" dirty="0"/>
          </a:p>
          <a:p>
            <a:pPr marL="0" indent="0">
              <a:buNone/>
            </a:pPr>
            <a:r>
              <a:rPr lang="en-US" sz="2400" dirty="0"/>
              <a:t>metadata:</a:t>
            </a:r>
          </a:p>
          <a:p>
            <a:pPr marL="0" indent="0">
              <a:buNone/>
            </a:pPr>
            <a:r>
              <a:rPr lang="en-US" sz="2400" dirty="0"/>
              <a:t>  name: </a:t>
            </a:r>
            <a:r>
              <a:rPr lang="en-US" sz="2400" dirty="0" err="1"/>
              <a:t>cpu</a:t>
            </a:r>
            <a:r>
              <a:rPr lang="en-US" sz="2400" dirty="0"/>
              <a:t>-limit-range</a:t>
            </a:r>
          </a:p>
          <a:p>
            <a:pPr marL="0" indent="0">
              <a:buNone/>
            </a:pPr>
            <a:r>
              <a:rPr lang="en-US" sz="2400" dirty="0"/>
              <a:t>spec:</a:t>
            </a:r>
          </a:p>
          <a:p>
            <a:pPr marL="0" indent="0">
              <a:buNone/>
            </a:pPr>
            <a:r>
              <a:rPr lang="en-US" sz="2400" dirty="0"/>
              <a:t>  limits:</a:t>
            </a:r>
          </a:p>
          <a:p>
            <a:pPr marL="0" indent="0">
              <a:buNone/>
            </a:pPr>
            <a:r>
              <a:rPr lang="en-US" sz="2400" dirty="0"/>
              <a:t>  - default:</a:t>
            </a:r>
          </a:p>
          <a:p>
            <a:pPr marL="0" indent="0">
              <a:buNone/>
            </a:pPr>
            <a:r>
              <a:rPr lang="en-US" sz="2400" dirty="0"/>
              <a:t>      </a:t>
            </a:r>
            <a:r>
              <a:rPr lang="en-US" sz="2400" dirty="0" err="1"/>
              <a:t>cpu</a:t>
            </a:r>
            <a:r>
              <a:rPr lang="en-US" sz="2400" dirty="0"/>
              <a:t>: 1</a:t>
            </a:r>
          </a:p>
          <a:p>
            <a:pPr marL="0" indent="0">
              <a:buNone/>
            </a:pPr>
            <a:r>
              <a:rPr lang="en-US" sz="2400" dirty="0"/>
              <a:t>    </a:t>
            </a:r>
            <a:r>
              <a:rPr lang="en-US" sz="2400" dirty="0" err="1"/>
              <a:t>defaultRequest</a:t>
            </a:r>
            <a:r>
              <a:rPr lang="en-US" sz="2400" dirty="0"/>
              <a:t>:</a:t>
            </a:r>
          </a:p>
          <a:p>
            <a:pPr marL="0" indent="0">
              <a:buNone/>
            </a:pPr>
            <a:r>
              <a:rPr lang="en-US" sz="2400" dirty="0"/>
              <a:t>      </a:t>
            </a:r>
            <a:r>
              <a:rPr lang="en-US" sz="2400" dirty="0" err="1"/>
              <a:t>cpu</a:t>
            </a:r>
            <a:r>
              <a:rPr lang="en-US" sz="2400" dirty="0"/>
              <a:t>: 0.5</a:t>
            </a:r>
          </a:p>
          <a:p>
            <a:pPr marL="0" indent="0">
              <a:buNone/>
            </a:pPr>
            <a:r>
              <a:rPr lang="en-US" sz="2400" dirty="0"/>
              <a:t>    type: Container</a:t>
            </a:r>
            <a:endParaRPr lang="en-US" sz="2400" b="1" dirty="0">
              <a:solidFill>
                <a:srgbClr val="0070C0"/>
              </a:solidFill>
            </a:endParaRPr>
          </a:p>
        </p:txBody>
      </p:sp>
    </p:spTree>
    <p:extLst>
      <p:ext uri="{BB962C8B-B14F-4D97-AF65-F5344CB8AC3E}">
        <p14:creationId xmlns:p14="http://schemas.microsoft.com/office/powerpoint/2010/main" val="40626979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apply </a:t>
            </a:r>
            <a:r>
              <a:rPr lang="en-US" sz="2400" b="1" dirty="0">
                <a:solidFill>
                  <a:srgbClr val="800000"/>
                </a:solidFill>
              </a:rPr>
              <a:t>-f </a:t>
            </a:r>
            <a:r>
              <a:rPr lang="en-US" sz="2400" b="1" dirty="0" err="1">
                <a:solidFill>
                  <a:srgbClr val="800000"/>
                </a:solidFill>
              </a:rPr>
              <a:t>cpudefault.yml</a:t>
            </a:r>
            <a:r>
              <a:rPr lang="en-US" sz="2400" b="1" dirty="0">
                <a:solidFill>
                  <a:srgbClr val="800000"/>
                </a:solidFill>
              </a:rPr>
              <a:t> --</a:t>
            </a:r>
            <a:r>
              <a:rPr lang="en-US" sz="2400" b="1" dirty="0" smtClean="0">
                <a:solidFill>
                  <a:srgbClr val="800000"/>
                </a:solidFill>
              </a:rPr>
              <a:t>namespace=testing</a:t>
            </a:r>
          </a:p>
          <a:p>
            <a:r>
              <a:rPr lang="en-US" sz="2400" b="1" dirty="0" smtClean="0"/>
              <a:t>Create </a:t>
            </a:r>
            <a:r>
              <a:rPr lang="en-US" sz="2400" b="1" dirty="0"/>
              <a:t>a pod - </a:t>
            </a:r>
            <a:r>
              <a:rPr lang="en-US" sz="2400" b="1" dirty="0" err="1"/>
              <a:t>cpupod.yml</a:t>
            </a:r>
            <a:endParaRPr lang="en-US" sz="2400" b="1" dirty="0" smtClean="0"/>
          </a:p>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default-</a:t>
            </a:r>
            <a:r>
              <a:rPr lang="en-US" sz="2400" dirty="0" err="1"/>
              <a:t>cpu</a:t>
            </a:r>
            <a:r>
              <a:rPr lang="en-US" sz="2400" dirty="0"/>
              <a:t>-demo</a:t>
            </a:r>
          </a:p>
          <a:p>
            <a:pPr marL="0" indent="0">
              <a:buNone/>
            </a:pPr>
            <a:r>
              <a:rPr lang="en-US" sz="2400" dirty="0"/>
              <a:t>spec:</a:t>
            </a:r>
          </a:p>
          <a:p>
            <a:pPr marL="0" indent="0">
              <a:buNone/>
            </a:pPr>
            <a:r>
              <a:rPr lang="en-US" sz="2400" dirty="0"/>
              <a:t>  containers:</a:t>
            </a:r>
          </a:p>
          <a:p>
            <a:pPr marL="0" indent="0">
              <a:buNone/>
            </a:pPr>
            <a:r>
              <a:rPr lang="en-US" sz="2400" dirty="0"/>
              <a:t>  - name: default-</a:t>
            </a:r>
            <a:r>
              <a:rPr lang="en-US" sz="2400" dirty="0" err="1"/>
              <a:t>cpu</a:t>
            </a:r>
            <a:r>
              <a:rPr lang="en-US" sz="2400" dirty="0"/>
              <a:t>-demo-</a:t>
            </a:r>
            <a:r>
              <a:rPr lang="en-US" sz="2400" dirty="0" err="1"/>
              <a:t>ctr</a:t>
            </a:r>
            <a:endParaRPr lang="en-US" sz="2400" dirty="0"/>
          </a:p>
          <a:p>
            <a:pPr marL="0" indent="0">
              <a:buNone/>
            </a:pPr>
            <a:r>
              <a:rPr lang="en-US" sz="2400" dirty="0"/>
              <a:t>    image: </a:t>
            </a:r>
            <a:r>
              <a:rPr lang="en-US" sz="2400" dirty="0" err="1" smtClean="0"/>
              <a:t>nginx</a:t>
            </a:r>
            <a:endParaRPr lang="en-US" sz="2400" dirty="0" smtClean="0"/>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a:solidFill>
                  <a:srgbClr val="800000"/>
                </a:solidFill>
              </a:rPr>
              <a:t>cpupod.yml</a:t>
            </a:r>
            <a:r>
              <a:rPr lang="en-US" sz="2400" b="1" dirty="0">
                <a:solidFill>
                  <a:srgbClr val="800000"/>
                </a:solidFill>
              </a:rPr>
              <a:t> --namespace=testing</a:t>
            </a:r>
            <a:endParaRPr lang="en-US" sz="2400" dirty="0" smtClean="0"/>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a:solidFill>
                  <a:srgbClr val="800000"/>
                </a:solidFill>
              </a:rPr>
              <a:t> get pod default-</a:t>
            </a:r>
            <a:r>
              <a:rPr lang="en-US" sz="2400" b="1" dirty="0" err="1">
                <a:solidFill>
                  <a:srgbClr val="800000"/>
                </a:solidFill>
              </a:rPr>
              <a:t>cpu</a:t>
            </a:r>
            <a:r>
              <a:rPr lang="en-US" sz="2400" b="1" dirty="0">
                <a:solidFill>
                  <a:srgbClr val="800000"/>
                </a:solidFill>
              </a:rPr>
              <a:t>-demo --output=</a:t>
            </a:r>
            <a:r>
              <a:rPr lang="en-US" sz="2400" b="1" dirty="0" err="1">
                <a:solidFill>
                  <a:srgbClr val="800000"/>
                </a:solidFill>
              </a:rPr>
              <a:t>yaml</a:t>
            </a:r>
            <a:r>
              <a:rPr lang="en-US" sz="2400" b="1" dirty="0">
                <a:solidFill>
                  <a:srgbClr val="800000"/>
                </a:solidFill>
              </a:rPr>
              <a:t> --</a:t>
            </a:r>
            <a:r>
              <a:rPr lang="en-US" sz="2400" b="1" dirty="0" smtClean="0">
                <a:solidFill>
                  <a:srgbClr val="800000"/>
                </a:solidFill>
              </a:rPr>
              <a:t>namespace=testing</a:t>
            </a:r>
          </a:p>
          <a:p>
            <a:r>
              <a:rPr lang="en-US" sz="2400" dirty="0">
                <a:solidFill>
                  <a:srgbClr val="00B050"/>
                </a:solidFill>
              </a:rPr>
              <a:t>The output shows that the Pod’s Container has a CPU request of 500 </a:t>
            </a:r>
            <a:r>
              <a:rPr lang="en-US" sz="2400" dirty="0" err="1">
                <a:solidFill>
                  <a:srgbClr val="00B050"/>
                </a:solidFill>
              </a:rPr>
              <a:t>millicpus</a:t>
            </a:r>
            <a:r>
              <a:rPr lang="en-US" sz="2400" dirty="0">
                <a:solidFill>
                  <a:srgbClr val="00B050"/>
                </a:solidFill>
              </a:rPr>
              <a:t> and a CPU limit of 1 </a:t>
            </a:r>
            <a:r>
              <a:rPr lang="en-US" sz="2400" dirty="0" err="1">
                <a:solidFill>
                  <a:srgbClr val="00B050"/>
                </a:solidFill>
              </a:rPr>
              <a:t>cpu</a:t>
            </a:r>
            <a:r>
              <a:rPr lang="en-US" sz="2400" dirty="0">
                <a:solidFill>
                  <a:srgbClr val="00B050"/>
                </a:solidFill>
              </a:rPr>
              <a:t>. These are the default values specified by the </a:t>
            </a:r>
            <a:r>
              <a:rPr lang="en-US" sz="2400" dirty="0" err="1">
                <a:solidFill>
                  <a:srgbClr val="00B050"/>
                </a:solidFill>
              </a:rPr>
              <a:t>LimitRange</a:t>
            </a:r>
            <a:endParaRPr lang="en-US" sz="2400" b="1" dirty="0">
              <a:solidFill>
                <a:srgbClr val="00B05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35431525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What if you specify a Container’s limit, but not its request?</a:t>
            </a:r>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Create a Pod in which the </a:t>
            </a:r>
            <a:r>
              <a:rPr lang="en-US" sz="2400" b="1" dirty="0"/>
              <a:t>Container specifies a CPU limit, but not a request</a:t>
            </a:r>
            <a:r>
              <a:rPr lang="en-US" sz="2400" b="1" dirty="0" smtClean="0"/>
              <a:t>: </a:t>
            </a:r>
            <a:r>
              <a:rPr lang="en-US" sz="2400" b="1" dirty="0" smtClean="0">
                <a:solidFill>
                  <a:srgbClr val="800000"/>
                </a:solidFill>
              </a:rPr>
              <a:t>cpupod2.yml</a:t>
            </a:r>
          </a:p>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default-cpu-demo-2</a:t>
            </a:r>
          </a:p>
          <a:p>
            <a:pPr marL="0" indent="0">
              <a:buNone/>
            </a:pPr>
            <a:r>
              <a:rPr lang="en-US" sz="2400" dirty="0"/>
              <a:t>spec:</a:t>
            </a:r>
          </a:p>
          <a:p>
            <a:pPr marL="0" indent="0">
              <a:buNone/>
            </a:pPr>
            <a:r>
              <a:rPr lang="en-US" sz="2400" dirty="0"/>
              <a:t>  containers:</a:t>
            </a:r>
          </a:p>
          <a:p>
            <a:pPr marL="0" indent="0">
              <a:buNone/>
            </a:pPr>
            <a:r>
              <a:rPr lang="en-US" sz="2400" dirty="0"/>
              <a:t>  - name: default-cpu-demo-2-ctr</a:t>
            </a:r>
          </a:p>
          <a:p>
            <a:pPr marL="0" indent="0">
              <a:buNone/>
            </a:pPr>
            <a:r>
              <a:rPr lang="en-US" sz="2400" dirty="0"/>
              <a:t>    image: </a:t>
            </a:r>
            <a:r>
              <a:rPr lang="en-US" sz="2400" dirty="0" err="1"/>
              <a:t>nginx</a:t>
            </a:r>
            <a:endParaRPr lang="en-US" sz="2400" dirty="0"/>
          </a:p>
          <a:p>
            <a:pPr marL="0" indent="0">
              <a:buNone/>
            </a:pPr>
            <a:r>
              <a:rPr lang="en-US" sz="2400" dirty="0"/>
              <a:t>    resources:</a:t>
            </a:r>
          </a:p>
          <a:p>
            <a:pPr marL="0" indent="0">
              <a:buNone/>
            </a:pPr>
            <a:r>
              <a:rPr lang="en-US" sz="2400" dirty="0"/>
              <a:t>      limits:</a:t>
            </a:r>
          </a:p>
          <a:p>
            <a:pPr marL="0" indent="0">
              <a:buNone/>
            </a:pPr>
            <a:r>
              <a:rPr lang="en-US" sz="2400" dirty="0"/>
              <a:t>        </a:t>
            </a:r>
            <a:r>
              <a:rPr lang="en-US" sz="2400" dirty="0" err="1"/>
              <a:t>cpu</a:t>
            </a:r>
            <a:r>
              <a:rPr lang="en-US" sz="2400" dirty="0"/>
              <a:t>: "</a:t>
            </a:r>
            <a:r>
              <a:rPr lang="en-US" sz="2400" dirty="0" smtClean="0"/>
              <a:t>1"</a:t>
            </a:r>
          </a:p>
        </p:txBody>
      </p:sp>
    </p:spTree>
    <p:extLst>
      <p:ext uri="{BB962C8B-B14F-4D97-AF65-F5344CB8AC3E}">
        <p14:creationId xmlns:p14="http://schemas.microsoft.com/office/powerpoint/2010/main" val="108600088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-f cpupod2.yml --namespace=testing</a:t>
            </a:r>
          </a:p>
          <a:p>
            <a:pPr marL="0" indent="0">
              <a:buNone/>
            </a:pPr>
            <a:r>
              <a:rPr lang="en-US" sz="2400" b="1" dirty="0"/>
              <a:t>$</a:t>
            </a:r>
            <a:r>
              <a:rPr lang="en-US" sz="2400" b="1" dirty="0">
                <a:solidFill>
                  <a:srgbClr val="0070C0"/>
                </a:solidFill>
              </a:rPr>
              <a:t> </a:t>
            </a:r>
            <a:r>
              <a:rPr lang="en-US" sz="2400" b="1" dirty="0" err="1">
                <a:solidFill>
                  <a:srgbClr val="800000"/>
                </a:solidFill>
              </a:rPr>
              <a:t>kubectl</a:t>
            </a:r>
            <a:r>
              <a:rPr lang="en-US" sz="2400" b="1" dirty="0">
                <a:solidFill>
                  <a:srgbClr val="800000"/>
                </a:solidFill>
              </a:rPr>
              <a:t> get pod default-cpu-demo-2 --output=</a:t>
            </a:r>
            <a:r>
              <a:rPr lang="en-US" sz="2400" b="1" dirty="0" err="1">
                <a:solidFill>
                  <a:srgbClr val="800000"/>
                </a:solidFill>
              </a:rPr>
              <a:t>yaml</a:t>
            </a:r>
            <a:r>
              <a:rPr lang="en-US" sz="2400" b="1" dirty="0">
                <a:solidFill>
                  <a:srgbClr val="800000"/>
                </a:solidFill>
              </a:rPr>
              <a:t> --namespace=testing</a:t>
            </a:r>
          </a:p>
          <a:p>
            <a:pPr marL="0" indent="0">
              <a:buNone/>
            </a:pPr>
            <a:endParaRPr lang="en-US" sz="2400" b="1" dirty="0">
              <a:solidFill>
                <a:srgbClr val="800000"/>
              </a:solidFill>
            </a:endParaRPr>
          </a:p>
          <a:p>
            <a:r>
              <a:rPr lang="en-US" sz="2400" dirty="0"/>
              <a:t>The output shows that the Container’s CPU request is set to match its CPU limit. </a:t>
            </a:r>
            <a:endParaRPr lang="en-US" sz="2400" dirty="0" smtClean="0"/>
          </a:p>
          <a:p>
            <a:r>
              <a:rPr lang="en-US" sz="2400" dirty="0" smtClean="0"/>
              <a:t>Notice </a:t>
            </a:r>
            <a:r>
              <a:rPr lang="en-US" sz="2400" dirty="0"/>
              <a:t>that the Container was not assigned the default CPU request value of 0.5 </a:t>
            </a:r>
            <a:r>
              <a:rPr lang="en-US" sz="2400" dirty="0" err="1"/>
              <a:t>cpu</a:t>
            </a:r>
            <a:r>
              <a:rPr lang="en-US" sz="2400" dirty="0"/>
              <a:t>.</a:t>
            </a: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p:txBody>
      </p:sp>
    </p:spTree>
    <p:extLst>
      <p:ext uri="{BB962C8B-B14F-4D97-AF65-F5344CB8AC3E}">
        <p14:creationId xmlns:p14="http://schemas.microsoft.com/office/powerpoint/2010/main" val="185356462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What if you specify a Container’s request, but not its limit?</a:t>
            </a:r>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Create a Pod in which the </a:t>
            </a:r>
            <a:r>
              <a:rPr lang="en-US" sz="2400" b="1" dirty="0"/>
              <a:t>Container </a:t>
            </a:r>
            <a:r>
              <a:rPr lang="en-US" sz="2400" b="1" dirty="0" smtClean="0"/>
              <a:t>specifies </a:t>
            </a:r>
            <a:r>
              <a:rPr lang="en-US" sz="2400" b="1" dirty="0"/>
              <a:t>a CPU request, but not a limit</a:t>
            </a:r>
            <a:r>
              <a:rPr lang="en-US" sz="2400" b="1" dirty="0" smtClean="0"/>
              <a:t>: </a:t>
            </a:r>
            <a:r>
              <a:rPr lang="en-US" sz="2400" b="1" dirty="0" smtClean="0">
                <a:solidFill>
                  <a:srgbClr val="800000"/>
                </a:solidFill>
              </a:rPr>
              <a:t>cpupod3.yml</a:t>
            </a:r>
            <a:endParaRPr lang="en-US" sz="2400" b="1" dirty="0" smtClean="0"/>
          </a:p>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default-cpu-demo-3</a:t>
            </a:r>
          </a:p>
          <a:p>
            <a:pPr marL="0" indent="0">
              <a:buNone/>
            </a:pPr>
            <a:r>
              <a:rPr lang="en-US" sz="2400" dirty="0"/>
              <a:t>spec:</a:t>
            </a:r>
          </a:p>
          <a:p>
            <a:pPr marL="0" indent="0">
              <a:buNone/>
            </a:pPr>
            <a:r>
              <a:rPr lang="en-US" sz="2400" dirty="0"/>
              <a:t>  containers:</a:t>
            </a:r>
          </a:p>
          <a:p>
            <a:pPr marL="0" indent="0">
              <a:buNone/>
            </a:pPr>
            <a:r>
              <a:rPr lang="en-US" sz="2400" dirty="0"/>
              <a:t>  - name: default-cpu-demo-3-ctr</a:t>
            </a:r>
          </a:p>
          <a:p>
            <a:pPr marL="0" indent="0">
              <a:buNone/>
            </a:pPr>
            <a:r>
              <a:rPr lang="en-US" sz="2400" dirty="0"/>
              <a:t>    image: </a:t>
            </a:r>
            <a:r>
              <a:rPr lang="en-US" sz="2400" dirty="0" err="1"/>
              <a:t>nginx</a:t>
            </a:r>
            <a:endParaRPr lang="en-US" sz="2400" dirty="0"/>
          </a:p>
          <a:p>
            <a:pPr marL="0" indent="0">
              <a:buNone/>
            </a:pPr>
            <a:r>
              <a:rPr lang="en-US" sz="2400" dirty="0"/>
              <a:t>    resources:</a:t>
            </a:r>
          </a:p>
          <a:p>
            <a:pPr marL="0" indent="0">
              <a:buNone/>
            </a:pPr>
            <a:r>
              <a:rPr lang="en-US" sz="2400" dirty="0"/>
              <a:t>      requests:</a:t>
            </a:r>
          </a:p>
          <a:p>
            <a:pPr marL="0" indent="0">
              <a:buNone/>
            </a:pPr>
            <a:r>
              <a:rPr lang="en-US" sz="2400" dirty="0"/>
              <a:t>        </a:t>
            </a:r>
            <a:r>
              <a:rPr lang="en-US" sz="2400" dirty="0" err="1"/>
              <a:t>cpu</a:t>
            </a:r>
            <a:r>
              <a:rPr lang="en-US" sz="2400" dirty="0"/>
              <a:t>: "</a:t>
            </a:r>
            <a:r>
              <a:rPr lang="en-US" sz="2400" dirty="0" smtClean="0"/>
              <a:t>0.75"</a:t>
            </a:r>
          </a:p>
        </p:txBody>
      </p:sp>
    </p:spTree>
    <p:extLst>
      <p:ext uri="{BB962C8B-B14F-4D97-AF65-F5344CB8AC3E}">
        <p14:creationId xmlns:p14="http://schemas.microsoft.com/office/powerpoint/2010/main" val="34544368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create -f cpupod3.yml --</a:t>
            </a:r>
            <a:r>
              <a:rPr lang="en-US" sz="2400" b="1" dirty="0" smtClean="0">
                <a:solidFill>
                  <a:srgbClr val="800000"/>
                </a:solidFill>
              </a:rPr>
              <a:t>namespace=testing</a:t>
            </a:r>
          </a:p>
          <a:p>
            <a:pPr marL="0" indent="0">
              <a:buNone/>
            </a:pPr>
            <a:r>
              <a:rPr lang="en-US" sz="2400" b="1" dirty="0" smtClean="0"/>
              <a:t>$</a:t>
            </a:r>
            <a:r>
              <a:rPr lang="en-US" sz="2400" b="1" dirty="0" smtClean="0">
                <a:solidFill>
                  <a:srgbClr val="0070C0"/>
                </a:solidFill>
              </a:rPr>
              <a:t> </a:t>
            </a:r>
            <a:r>
              <a:rPr lang="en-US" sz="2400" b="1" dirty="0" err="1" smtClean="0">
                <a:solidFill>
                  <a:srgbClr val="800000"/>
                </a:solidFill>
              </a:rPr>
              <a:t>kubectl</a:t>
            </a:r>
            <a:r>
              <a:rPr lang="en-US" sz="2400" b="1" dirty="0" smtClean="0">
                <a:solidFill>
                  <a:srgbClr val="800000"/>
                </a:solidFill>
              </a:rPr>
              <a:t> get pod default-cpu-demo-3 --output=</a:t>
            </a:r>
            <a:r>
              <a:rPr lang="en-US" sz="2400" b="1" dirty="0" err="1" smtClean="0">
                <a:solidFill>
                  <a:srgbClr val="800000"/>
                </a:solidFill>
              </a:rPr>
              <a:t>yaml</a:t>
            </a:r>
            <a:r>
              <a:rPr lang="en-US" sz="2400" b="1" dirty="0" smtClean="0">
                <a:solidFill>
                  <a:srgbClr val="800000"/>
                </a:solidFill>
              </a:rPr>
              <a:t> --namespace=testing</a:t>
            </a:r>
          </a:p>
          <a:p>
            <a:pPr marL="0" indent="0">
              <a:buNone/>
            </a:pPr>
            <a:endParaRPr lang="en-US" sz="2400" b="1" dirty="0">
              <a:solidFill>
                <a:srgbClr val="800000"/>
              </a:solidFill>
            </a:endParaRPr>
          </a:p>
          <a:p>
            <a:r>
              <a:rPr lang="en-US" sz="2400" dirty="0"/>
              <a:t>The output shows that the Container’s CPU request is set to the value specified in the Container’s configuration file. </a:t>
            </a:r>
            <a:endParaRPr lang="en-US" sz="2400" dirty="0" smtClean="0"/>
          </a:p>
          <a:p>
            <a:r>
              <a:rPr lang="en-US" sz="2400" dirty="0" smtClean="0"/>
              <a:t>The </a:t>
            </a:r>
            <a:r>
              <a:rPr lang="en-US" sz="2400" dirty="0"/>
              <a:t>Container’s CPU limit is set to 1 </a:t>
            </a:r>
            <a:r>
              <a:rPr lang="en-US" sz="2400" dirty="0" err="1"/>
              <a:t>cpu</a:t>
            </a:r>
            <a:r>
              <a:rPr lang="en-US" sz="2400" dirty="0"/>
              <a:t>, which is the default CPU limit for the namespace</a:t>
            </a:r>
          </a:p>
          <a:p>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p:txBody>
      </p:sp>
    </p:spTree>
    <p:extLst>
      <p:ext uri="{BB962C8B-B14F-4D97-AF65-F5344CB8AC3E}">
        <p14:creationId xmlns:p14="http://schemas.microsoft.com/office/powerpoint/2010/main" val="3278637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4195" y="452799"/>
            <a:ext cx="1427932" cy="1427932"/>
          </a:xfrm>
          <a:prstGeom prst="rect">
            <a:avLst/>
          </a:prstGeom>
        </p:spPr>
      </p:pic>
      <p:sp>
        <p:nvSpPr>
          <p:cNvPr id="3" name="TextBox 2"/>
          <p:cNvSpPr txBox="1"/>
          <p:nvPr/>
        </p:nvSpPr>
        <p:spPr>
          <a:xfrm>
            <a:off x="10693911" y="1299605"/>
            <a:ext cx="1118215" cy="369332"/>
          </a:xfrm>
          <a:prstGeom prst="rect">
            <a:avLst/>
          </a:prstGeom>
          <a:noFill/>
        </p:spPr>
        <p:txBody>
          <a:bodyPr wrap="square" rtlCol="0">
            <a:spAutoFit/>
          </a:bodyPr>
          <a:lstStyle/>
          <a:p>
            <a:r>
              <a:rPr lang="en-US" b="1" dirty="0" smtClean="0"/>
              <a:t>Server</a:t>
            </a:r>
            <a:endParaRPr lang="en-US" b="1" dirty="0"/>
          </a:p>
        </p:txBody>
      </p:sp>
      <p:sp>
        <p:nvSpPr>
          <p:cNvPr id="4" name="Content Placeholder 2"/>
          <p:cNvSpPr txBox="1">
            <a:spLocks/>
          </p:cNvSpPr>
          <p:nvPr/>
        </p:nvSpPr>
        <p:spPr>
          <a:xfrm>
            <a:off x="251519" y="280219"/>
            <a:ext cx="9896701" cy="63891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kube-apiserver</a:t>
            </a:r>
            <a:endParaRPr lang="en-US" b="1" dirty="0" smtClean="0"/>
          </a:p>
          <a:p>
            <a:r>
              <a:rPr lang="en-US" sz="2400" dirty="0" smtClean="0"/>
              <a:t>Frontend to the cluster</a:t>
            </a:r>
          </a:p>
          <a:p>
            <a:r>
              <a:rPr lang="en-US" sz="2400" dirty="0" smtClean="0"/>
              <a:t>Our communication to cluster happens only through </a:t>
            </a:r>
            <a:r>
              <a:rPr lang="en-US" sz="2400" dirty="0" err="1" smtClean="0"/>
              <a:t>apiserver</a:t>
            </a:r>
            <a:endParaRPr lang="en-US" sz="2400" dirty="0" smtClean="0"/>
          </a:p>
          <a:p>
            <a:r>
              <a:rPr lang="en-US" sz="2400" dirty="0" smtClean="0"/>
              <a:t>Maintains </a:t>
            </a:r>
            <a:r>
              <a:rPr lang="en-US" sz="2400" dirty="0"/>
              <a:t>RESTful web services for querying and defining our desired cluster and workload </a:t>
            </a:r>
            <a:r>
              <a:rPr lang="en-US" sz="2400" dirty="0" smtClean="0"/>
              <a:t>state by consuming the YAML content</a:t>
            </a:r>
          </a:p>
          <a:p>
            <a:endParaRPr lang="en-US" sz="2400" dirty="0" smtClean="0"/>
          </a:p>
          <a:p>
            <a:pPr marL="0" indent="0">
              <a:buNone/>
            </a:pPr>
            <a:endParaRPr lang="en-US" sz="2400" dirty="0" smtClean="0"/>
          </a:p>
          <a:p>
            <a:pPr marL="0" indent="0">
              <a:buNone/>
            </a:pPr>
            <a:r>
              <a:rPr lang="en-US" b="1" dirty="0" err="1" smtClean="0"/>
              <a:t>etcd</a:t>
            </a:r>
            <a:endParaRPr lang="en-US" b="1" dirty="0"/>
          </a:p>
          <a:p>
            <a:r>
              <a:rPr lang="en-US" sz="2400" dirty="0"/>
              <a:t>Acts as the memory for the </a:t>
            </a:r>
            <a:r>
              <a:rPr lang="en-US" sz="2400" dirty="0" smtClean="0"/>
              <a:t>Brian(master)</a:t>
            </a:r>
          </a:p>
          <a:p>
            <a:r>
              <a:rPr lang="en-US" sz="2400" dirty="0" smtClean="0"/>
              <a:t>It stores the configuration information </a:t>
            </a:r>
            <a:r>
              <a:rPr lang="en-US" sz="2400" dirty="0" err="1" smtClean="0"/>
              <a:t>i.e</a:t>
            </a:r>
            <a:r>
              <a:rPr lang="en-US" sz="2400" dirty="0" smtClean="0"/>
              <a:t> Cluster state</a:t>
            </a:r>
          </a:p>
          <a:p>
            <a:r>
              <a:rPr lang="en-US" sz="2400" dirty="0" smtClean="0"/>
              <a:t>It is a high availability key value store that can be distributed among multiple nodes</a:t>
            </a:r>
          </a:p>
          <a:p>
            <a:r>
              <a:rPr lang="en-US" sz="2400" dirty="0" smtClean="0"/>
              <a:t>It is accessible only by Kubernetes API server </a:t>
            </a:r>
          </a:p>
          <a:p>
            <a:pPr marL="0" indent="0">
              <a:buNone/>
            </a:pPr>
            <a:endParaRPr lang="en-US" sz="2400" dirty="0"/>
          </a:p>
          <a:p>
            <a:endParaRPr lang="en-US" sz="2400" dirty="0" smtClean="0"/>
          </a:p>
          <a:p>
            <a:endParaRPr lang="en-US" sz="2400" dirty="0"/>
          </a:p>
          <a:p>
            <a:endParaRPr lang="en-US" sz="2400" dirty="0"/>
          </a:p>
          <a:p>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941" y="3788938"/>
            <a:ext cx="1111198" cy="1479325"/>
          </a:xfrm>
          <a:prstGeom prst="rect">
            <a:avLst/>
          </a:prstGeom>
        </p:spPr>
      </p:pic>
    </p:spTree>
    <p:extLst>
      <p:ext uri="{BB962C8B-B14F-4D97-AF65-F5344CB8AC3E}">
        <p14:creationId xmlns:p14="http://schemas.microsoft.com/office/powerpoint/2010/main" val="70879923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Configure </a:t>
            </a:r>
            <a:r>
              <a:rPr lang="en-US" sz="3200" b="1" dirty="0" smtClean="0"/>
              <a:t>Min &amp; </a:t>
            </a:r>
            <a:r>
              <a:rPr lang="en-US" sz="3200" b="1" dirty="0"/>
              <a:t>Max Memory Constraints for a Namespace</a:t>
            </a:r>
          </a:p>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Create a </a:t>
            </a:r>
            <a:r>
              <a:rPr lang="en-US" sz="2400" b="1" dirty="0" err="1"/>
              <a:t>LimitRange</a:t>
            </a:r>
            <a:r>
              <a:rPr lang="en-US" sz="2400" b="1" dirty="0"/>
              <a:t> and a </a:t>
            </a:r>
            <a:r>
              <a:rPr lang="en-US" sz="2400" b="1" dirty="0" smtClean="0"/>
              <a:t>Pod</a:t>
            </a:r>
            <a:r>
              <a:rPr lang="en-US" sz="2400" dirty="0" smtClean="0"/>
              <a:t>: </a:t>
            </a:r>
            <a:r>
              <a:rPr lang="en-US" sz="2400" b="1" dirty="0" err="1" smtClean="0">
                <a:solidFill>
                  <a:srgbClr val="800000"/>
                </a:solidFill>
              </a:rPr>
              <a:t>memdefault.yml</a:t>
            </a:r>
            <a:endParaRPr lang="en-US" sz="2400" dirty="0"/>
          </a:p>
          <a:p>
            <a:pPr marL="0" indent="0">
              <a:buNone/>
            </a:pPr>
            <a:r>
              <a:rPr lang="en-US" sz="2400" dirty="0" err="1"/>
              <a:t>apiVersion</a:t>
            </a:r>
            <a:r>
              <a:rPr lang="en-US" sz="2400" dirty="0"/>
              <a:t>: v1</a:t>
            </a:r>
          </a:p>
          <a:p>
            <a:pPr marL="0" indent="0">
              <a:buNone/>
            </a:pPr>
            <a:r>
              <a:rPr lang="en-US" sz="2400" dirty="0"/>
              <a:t>kind: </a:t>
            </a:r>
            <a:r>
              <a:rPr lang="en-US" sz="2400" dirty="0" err="1"/>
              <a:t>LimitRange</a:t>
            </a:r>
            <a:endParaRPr lang="en-US" sz="2400" dirty="0"/>
          </a:p>
          <a:p>
            <a:pPr marL="0" indent="0">
              <a:buNone/>
            </a:pPr>
            <a:r>
              <a:rPr lang="en-US" sz="2400" dirty="0"/>
              <a:t>metadata:</a:t>
            </a:r>
          </a:p>
          <a:p>
            <a:pPr marL="0" indent="0">
              <a:buNone/>
            </a:pPr>
            <a:r>
              <a:rPr lang="en-US" sz="2400" dirty="0"/>
              <a:t>  name: mem-min-max-demo-</a:t>
            </a:r>
            <a:r>
              <a:rPr lang="en-US" sz="2400" dirty="0" err="1"/>
              <a:t>lr</a:t>
            </a:r>
            <a:endParaRPr lang="en-US" sz="2400" dirty="0"/>
          </a:p>
          <a:p>
            <a:pPr marL="0" indent="0">
              <a:buNone/>
            </a:pPr>
            <a:r>
              <a:rPr lang="en-US" sz="2400" dirty="0"/>
              <a:t>spec:</a:t>
            </a:r>
          </a:p>
          <a:p>
            <a:pPr marL="0" indent="0">
              <a:buNone/>
            </a:pPr>
            <a:r>
              <a:rPr lang="en-US" sz="2400" dirty="0"/>
              <a:t>  limits:</a:t>
            </a:r>
          </a:p>
          <a:p>
            <a:pPr marL="0" indent="0">
              <a:buNone/>
            </a:pPr>
            <a:r>
              <a:rPr lang="en-US" sz="2400" dirty="0"/>
              <a:t>  - max:</a:t>
            </a:r>
          </a:p>
          <a:p>
            <a:pPr marL="0" indent="0">
              <a:buNone/>
            </a:pPr>
            <a:r>
              <a:rPr lang="en-US" sz="2400" dirty="0"/>
              <a:t>      memory: 1Gi</a:t>
            </a:r>
          </a:p>
          <a:p>
            <a:pPr marL="0" indent="0">
              <a:buNone/>
            </a:pPr>
            <a:r>
              <a:rPr lang="en-US" sz="2400" dirty="0"/>
              <a:t>    min:</a:t>
            </a:r>
          </a:p>
          <a:p>
            <a:pPr marL="0" indent="0">
              <a:buNone/>
            </a:pPr>
            <a:r>
              <a:rPr lang="en-US" sz="2400" dirty="0"/>
              <a:t>      memory: 500Mi</a:t>
            </a:r>
          </a:p>
          <a:p>
            <a:pPr marL="0" indent="0">
              <a:buNone/>
            </a:pPr>
            <a:r>
              <a:rPr lang="en-US" sz="2400" dirty="0"/>
              <a:t>    type: Container</a:t>
            </a:r>
            <a:endParaRPr lang="en-US" sz="2400" b="1" dirty="0">
              <a:solidFill>
                <a:srgbClr val="0070C0"/>
              </a:solidFill>
            </a:endParaRPr>
          </a:p>
        </p:txBody>
      </p:sp>
    </p:spTree>
    <p:extLst>
      <p:ext uri="{BB962C8B-B14F-4D97-AF65-F5344CB8AC3E}">
        <p14:creationId xmlns:p14="http://schemas.microsoft.com/office/powerpoint/2010/main" val="130027634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apply </a:t>
            </a:r>
            <a:r>
              <a:rPr lang="en-US" sz="2400" b="1" dirty="0">
                <a:solidFill>
                  <a:srgbClr val="800000"/>
                </a:solidFill>
              </a:rPr>
              <a:t>-f </a:t>
            </a:r>
            <a:r>
              <a:rPr lang="en-US" sz="2400" b="1" dirty="0" err="1" smtClean="0">
                <a:solidFill>
                  <a:srgbClr val="800000"/>
                </a:solidFill>
              </a:rPr>
              <a:t>memdefault.yml</a:t>
            </a:r>
            <a:r>
              <a:rPr lang="en-US" sz="2400" b="1" dirty="0" smtClean="0">
                <a:solidFill>
                  <a:srgbClr val="800000"/>
                </a:solidFill>
              </a:rPr>
              <a:t> </a:t>
            </a:r>
            <a:r>
              <a:rPr lang="en-US" sz="2400" b="1" dirty="0">
                <a:solidFill>
                  <a:srgbClr val="800000"/>
                </a:solidFill>
              </a:rPr>
              <a:t>--</a:t>
            </a:r>
            <a:r>
              <a:rPr lang="en-US" sz="2400" b="1" dirty="0" smtClean="0">
                <a:solidFill>
                  <a:srgbClr val="800000"/>
                </a:solidFill>
              </a:rPr>
              <a:t>namespace=testing</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get </a:t>
            </a:r>
            <a:r>
              <a:rPr lang="en-US" sz="2400" b="1" dirty="0" err="1">
                <a:solidFill>
                  <a:srgbClr val="800000"/>
                </a:solidFill>
              </a:rPr>
              <a:t>limitrange</a:t>
            </a:r>
            <a:r>
              <a:rPr lang="en-US" sz="2400" b="1" dirty="0">
                <a:solidFill>
                  <a:srgbClr val="800000"/>
                </a:solidFill>
              </a:rPr>
              <a:t> </a:t>
            </a:r>
            <a:r>
              <a:rPr lang="en-US" sz="2400" b="1" dirty="0" smtClean="0">
                <a:solidFill>
                  <a:srgbClr val="800000"/>
                </a:solidFill>
              </a:rPr>
              <a:t>mem-min-max-demo-</a:t>
            </a:r>
            <a:r>
              <a:rPr lang="en-US" sz="2400" b="1" dirty="0" err="1" smtClean="0">
                <a:solidFill>
                  <a:srgbClr val="800000"/>
                </a:solidFill>
              </a:rPr>
              <a:t>lr</a:t>
            </a:r>
            <a:r>
              <a:rPr lang="en-US" sz="2400" b="1" dirty="0" smtClean="0">
                <a:solidFill>
                  <a:srgbClr val="800000"/>
                </a:solidFill>
              </a:rPr>
              <a:t> </a:t>
            </a:r>
            <a:r>
              <a:rPr lang="en-US" sz="2400" b="1" dirty="0">
                <a:solidFill>
                  <a:srgbClr val="800000"/>
                </a:solidFill>
              </a:rPr>
              <a:t>--namespace=testing</a:t>
            </a:r>
          </a:p>
          <a:p>
            <a:pPr marL="0" indent="0">
              <a:buNone/>
            </a:pPr>
            <a:r>
              <a:rPr lang="en-US" sz="2400" b="1" dirty="0" smtClean="0">
                <a:solidFill>
                  <a:srgbClr val="800000"/>
                </a:solidFill>
              </a:rPr>
              <a:t>	</a:t>
            </a:r>
          </a:p>
          <a:p>
            <a:r>
              <a:rPr lang="en-US" sz="2400" b="1" dirty="0" smtClean="0"/>
              <a:t>Create </a:t>
            </a:r>
            <a:r>
              <a:rPr lang="en-US" sz="2400" b="1" dirty="0"/>
              <a:t>a pod - </a:t>
            </a:r>
            <a:r>
              <a:rPr lang="en-US" sz="2400" b="1" dirty="0" err="1" smtClean="0"/>
              <a:t>mempod.yml</a:t>
            </a:r>
            <a:endParaRPr lang="en-US" sz="2400" b="1" dirty="0" smtClean="0"/>
          </a:p>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constraints-mem-demo</a:t>
            </a:r>
          </a:p>
          <a:p>
            <a:pPr marL="0" indent="0">
              <a:buNone/>
            </a:pPr>
            <a:r>
              <a:rPr lang="en-US" sz="2400" dirty="0"/>
              <a:t>spec:</a:t>
            </a:r>
          </a:p>
          <a:p>
            <a:pPr marL="0" indent="0">
              <a:buNone/>
            </a:pPr>
            <a:r>
              <a:rPr lang="en-US" sz="2400" dirty="0"/>
              <a:t>  containers:</a:t>
            </a:r>
          </a:p>
          <a:p>
            <a:pPr marL="0" indent="0">
              <a:buNone/>
            </a:pPr>
            <a:r>
              <a:rPr lang="en-US" sz="2400" dirty="0"/>
              <a:t>  - name: constraints-mem-demo-</a:t>
            </a:r>
            <a:r>
              <a:rPr lang="en-US" sz="2400" dirty="0" err="1"/>
              <a:t>ctr</a:t>
            </a:r>
            <a:endParaRPr lang="en-US" sz="2400" dirty="0"/>
          </a:p>
          <a:p>
            <a:pPr marL="0" indent="0">
              <a:buNone/>
            </a:pPr>
            <a:r>
              <a:rPr lang="en-US" sz="2400" dirty="0"/>
              <a:t>    image: </a:t>
            </a:r>
            <a:r>
              <a:rPr lang="en-US" sz="2400" dirty="0" err="1"/>
              <a:t>nginx</a:t>
            </a:r>
            <a:endParaRPr lang="en-US" sz="2400" dirty="0"/>
          </a:p>
          <a:p>
            <a:pPr marL="0" indent="0">
              <a:buNone/>
            </a:pPr>
            <a:r>
              <a:rPr lang="en-US" sz="2400" dirty="0"/>
              <a:t>    resources:</a:t>
            </a:r>
          </a:p>
          <a:p>
            <a:pPr marL="0" indent="0">
              <a:buNone/>
            </a:pPr>
            <a:r>
              <a:rPr lang="en-US" sz="2400" dirty="0"/>
              <a:t>      limits:</a:t>
            </a:r>
          </a:p>
          <a:p>
            <a:pPr marL="0" indent="0">
              <a:buNone/>
            </a:pPr>
            <a:r>
              <a:rPr lang="en-US" sz="2400" dirty="0"/>
              <a:t>        memory: "800Mi"</a:t>
            </a:r>
          </a:p>
          <a:p>
            <a:pPr marL="0" indent="0">
              <a:buNone/>
            </a:pPr>
            <a:r>
              <a:rPr lang="en-US" sz="2400" dirty="0"/>
              <a:t>      requests:</a:t>
            </a:r>
          </a:p>
          <a:p>
            <a:pPr marL="0" indent="0">
              <a:buNone/>
            </a:pPr>
            <a:r>
              <a:rPr lang="en-US" sz="2400" dirty="0"/>
              <a:t>        memory: "</a:t>
            </a:r>
            <a:r>
              <a:rPr lang="en-US" sz="2400" dirty="0" smtClean="0"/>
              <a:t>600Mi"</a:t>
            </a: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mempod.yml</a:t>
            </a:r>
            <a:r>
              <a:rPr lang="en-US" sz="2400" b="1" dirty="0" smtClean="0">
                <a:solidFill>
                  <a:srgbClr val="800000"/>
                </a:solidFill>
              </a:rPr>
              <a:t> </a:t>
            </a:r>
            <a:r>
              <a:rPr lang="en-US" sz="2400" b="1" dirty="0">
                <a:solidFill>
                  <a:srgbClr val="800000"/>
                </a:solidFill>
              </a:rPr>
              <a:t>--namespace=testing</a:t>
            </a:r>
            <a:endParaRPr lang="en-US" sz="2400" dirty="0" smtClean="0"/>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a:solidFill>
                  <a:srgbClr val="800000"/>
                </a:solidFill>
              </a:rPr>
              <a:t> get pod constraints-mem-demo</a:t>
            </a:r>
            <a:r>
              <a:rPr lang="en-US" sz="2400" dirty="0" smtClean="0"/>
              <a:t> </a:t>
            </a:r>
            <a:r>
              <a:rPr lang="en-US" sz="2400" b="1" dirty="0" smtClean="0">
                <a:solidFill>
                  <a:srgbClr val="800000"/>
                </a:solidFill>
              </a:rPr>
              <a:t>--</a:t>
            </a:r>
            <a:r>
              <a:rPr lang="en-US" sz="2400" b="1" dirty="0">
                <a:solidFill>
                  <a:srgbClr val="800000"/>
                </a:solidFill>
              </a:rPr>
              <a:t>output=</a:t>
            </a:r>
            <a:r>
              <a:rPr lang="en-US" sz="2400" b="1" dirty="0" err="1">
                <a:solidFill>
                  <a:srgbClr val="800000"/>
                </a:solidFill>
              </a:rPr>
              <a:t>yaml</a:t>
            </a:r>
            <a:r>
              <a:rPr lang="en-US" sz="2400" b="1" dirty="0">
                <a:solidFill>
                  <a:srgbClr val="800000"/>
                </a:solidFill>
              </a:rPr>
              <a:t> --</a:t>
            </a:r>
            <a:r>
              <a:rPr lang="en-US" sz="2400" b="1" dirty="0" smtClean="0">
                <a:solidFill>
                  <a:srgbClr val="800000"/>
                </a:solidFill>
              </a:rPr>
              <a:t>namespace=testing</a:t>
            </a:r>
          </a:p>
          <a:p>
            <a:r>
              <a:rPr lang="en-US" sz="2400" dirty="0"/>
              <a:t>The output shows that the Container has a memory request of 600 </a:t>
            </a:r>
            <a:r>
              <a:rPr lang="en-US" sz="2400" dirty="0" err="1"/>
              <a:t>MiB</a:t>
            </a:r>
            <a:r>
              <a:rPr lang="en-US" sz="2400" dirty="0"/>
              <a:t> and a memory limit of 800 </a:t>
            </a:r>
            <a:r>
              <a:rPr lang="en-US" sz="2400" dirty="0" err="1"/>
              <a:t>MiB</a:t>
            </a:r>
            <a:r>
              <a:rPr lang="en-US" sz="2400" dirty="0"/>
              <a:t>. These satisfy the constraints imposed by the </a:t>
            </a:r>
            <a:r>
              <a:rPr lang="en-US" sz="2400" dirty="0" err="1"/>
              <a:t>LimitRange</a:t>
            </a:r>
            <a:r>
              <a:rPr lang="en-US" sz="2400" dirty="0"/>
              <a:t>.</a:t>
            </a: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280498148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Attempt to create a Pod that exceeds the maximum memory constraint</a:t>
            </a:r>
          </a:p>
        </p:txBody>
      </p:sp>
      <p:sp>
        <p:nvSpPr>
          <p:cNvPr id="8" name="Content Placeholder 2"/>
          <p:cNvSpPr txBox="1">
            <a:spLocks/>
          </p:cNvSpPr>
          <p:nvPr/>
        </p:nvSpPr>
        <p:spPr>
          <a:xfrm>
            <a:off x="251519" y="586410"/>
            <a:ext cx="12039718" cy="645234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Create a Pod in which the Container specifies </a:t>
            </a:r>
            <a:r>
              <a:rPr lang="en-US" sz="2400" b="1" dirty="0"/>
              <a:t>a memory request of 800 </a:t>
            </a:r>
            <a:r>
              <a:rPr lang="en-US" sz="2400" b="1" dirty="0" err="1"/>
              <a:t>MiB</a:t>
            </a:r>
            <a:r>
              <a:rPr lang="en-US" sz="2400" b="1" dirty="0"/>
              <a:t> and a memory limit of 1.5 </a:t>
            </a:r>
            <a:r>
              <a:rPr lang="en-US" sz="2400" b="1" dirty="0" err="1"/>
              <a:t>GiB</a:t>
            </a:r>
            <a:r>
              <a:rPr lang="en-US" sz="2400" b="1" dirty="0" smtClean="0"/>
              <a:t>: </a:t>
            </a:r>
            <a:r>
              <a:rPr lang="en-US" sz="2400" b="1" dirty="0" smtClean="0">
                <a:solidFill>
                  <a:srgbClr val="800000"/>
                </a:solidFill>
              </a:rPr>
              <a:t>mempod2.yml</a:t>
            </a:r>
            <a:endParaRPr lang="en-US" sz="2400" b="1" dirty="0" smtClean="0"/>
          </a:p>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constraints-mem-demo-2</a:t>
            </a:r>
          </a:p>
          <a:p>
            <a:pPr marL="0" indent="0">
              <a:buNone/>
            </a:pPr>
            <a:r>
              <a:rPr lang="en-US" sz="2400" dirty="0"/>
              <a:t>spec:</a:t>
            </a:r>
          </a:p>
          <a:p>
            <a:pPr marL="0" indent="0">
              <a:buNone/>
            </a:pPr>
            <a:r>
              <a:rPr lang="en-US" sz="2400" dirty="0"/>
              <a:t>  containers:</a:t>
            </a:r>
          </a:p>
          <a:p>
            <a:pPr marL="0" indent="0">
              <a:buNone/>
            </a:pPr>
            <a:r>
              <a:rPr lang="en-US" sz="2400" dirty="0"/>
              <a:t>  - name: constraints-mem-demo-2-ctr</a:t>
            </a:r>
          </a:p>
          <a:p>
            <a:pPr marL="0" indent="0">
              <a:buNone/>
            </a:pPr>
            <a:r>
              <a:rPr lang="en-US" sz="2400" dirty="0"/>
              <a:t>    image: </a:t>
            </a:r>
            <a:r>
              <a:rPr lang="en-US" sz="2400" dirty="0" err="1"/>
              <a:t>nginx</a:t>
            </a:r>
            <a:endParaRPr lang="en-US" sz="2400" dirty="0"/>
          </a:p>
          <a:p>
            <a:pPr marL="0" indent="0">
              <a:buNone/>
            </a:pPr>
            <a:r>
              <a:rPr lang="en-US" sz="2400" dirty="0"/>
              <a:t>    resources:</a:t>
            </a:r>
          </a:p>
          <a:p>
            <a:pPr marL="0" indent="0">
              <a:buNone/>
            </a:pPr>
            <a:r>
              <a:rPr lang="en-US" sz="2400" dirty="0"/>
              <a:t>      limits:</a:t>
            </a:r>
          </a:p>
          <a:p>
            <a:pPr marL="0" indent="0">
              <a:buNone/>
            </a:pPr>
            <a:r>
              <a:rPr lang="en-US" sz="2400" dirty="0"/>
              <a:t>        memory: "1.5Gi"</a:t>
            </a:r>
          </a:p>
          <a:p>
            <a:pPr marL="0" indent="0">
              <a:buNone/>
            </a:pPr>
            <a:r>
              <a:rPr lang="en-US" sz="2400" dirty="0"/>
              <a:t>      requests:</a:t>
            </a:r>
          </a:p>
          <a:p>
            <a:pPr marL="0" indent="0">
              <a:buNone/>
            </a:pPr>
            <a:r>
              <a:rPr lang="en-US" sz="2400" dirty="0"/>
              <a:t>        memory: "800Mi"</a:t>
            </a:r>
            <a:endParaRPr lang="en-US" sz="2400" dirty="0" smtClean="0"/>
          </a:p>
        </p:txBody>
      </p:sp>
    </p:spTree>
    <p:extLst>
      <p:ext uri="{BB962C8B-B14F-4D97-AF65-F5344CB8AC3E}">
        <p14:creationId xmlns:p14="http://schemas.microsoft.com/office/powerpoint/2010/main" val="56855607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apply </a:t>
            </a:r>
            <a:r>
              <a:rPr lang="en-US" sz="2400" b="1" dirty="0">
                <a:solidFill>
                  <a:srgbClr val="800000"/>
                </a:solidFill>
              </a:rPr>
              <a:t>-f </a:t>
            </a:r>
            <a:r>
              <a:rPr lang="en-US" sz="2400" b="1" dirty="0" smtClean="0">
                <a:solidFill>
                  <a:srgbClr val="800000"/>
                </a:solidFill>
              </a:rPr>
              <a:t>mempod2.yml </a:t>
            </a:r>
            <a:r>
              <a:rPr lang="en-US" sz="2400" b="1" dirty="0">
                <a:solidFill>
                  <a:srgbClr val="800000"/>
                </a:solidFill>
              </a:rPr>
              <a:t>--</a:t>
            </a:r>
            <a:r>
              <a:rPr lang="en-US" sz="2400" b="1" dirty="0" smtClean="0">
                <a:solidFill>
                  <a:srgbClr val="800000"/>
                </a:solidFill>
              </a:rPr>
              <a:t>namespace=testing</a:t>
            </a:r>
          </a:p>
          <a:p>
            <a:pPr marL="0" indent="0">
              <a:buNone/>
            </a:pPr>
            <a:r>
              <a:rPr lang="en-US" sz="2400" b="1" dirty="0" smtClean="0"/>
              <a:t>$</a:t>
            </a:r>
            <a:r>
              <a:rPr lang="en-US" sz="2400" b="1" dirty="0" smtClean="0">
                <a:solidFill>
                  <a:srgbClr val="0070C0"/>
                </a:solidFill>
              </a:rPr>
              <a:t> </a:t>
            </a:r>
            <a:r>
              <a:rPr lang="en-US" sz="2400" b="1" dirty="0" err="1" smtClean="0">
                <a:solidFill>
                  <a:srgbClr val="800000"/>
                </a:solidFill>
              </a:rPr>
              <a:t>kubectl</a:t>
            </a:r>
            <a:r>
              <a:rPr lang="en-US" sz="2400" b="1" dirty="0" smtClean="0">
                <a:solidFill>
                  <a:srgbClr val="800000"/>
                </a:solidFill>
              </a:rPr>
              <a:t> get pod </a:t>
            </a:r>
            <a:r>
              <a:rPr lang="en-US" sz="2400" b="1" dirty="0">
                <a:solidFill>
                  <a:srgbClr val="800000"/>
                </a:solidFill>
              </a:rPr>
              <a:t>constraints-mem-demo-2 </a:t>
            </a:r>
            <a:r>
              <a:rPr lang="en-US" sz="2400" b="1" dirty="0" smtClean="0">
                <a:solidFill>
                  <a:srgbClr val="800000"/>
                </a:solidFill>
              </a:rPr>
              <a:t> --output=</a:t>
            </a:r>
            <a:r>
              <a:rPr lang="en-US" sz="2400" b="1" dirty="0" err="1" smtClean="0">
                <a:solidFill>
                  <a:srgbClr val="800000"/>
                </a:solidFill>
              </a:rPr>
              <a:t>yaml</a:t>
            </a:r>
            <a:r>
              <a:rPr lang="en-US" sz="2400" b="1" dirty="0" smtClean="0">
                <a:solidFill>
                  <a:srgbClr val="800000"/>
                </a:solidFill>
              </a:rPr>
              <a:t> --namespace=testing</a:t>
            </a:r>
          </a:p>
          <a:p>
            <a:pPr marL="0" indent="0">
              <a:buNone/>
            </a:pPr>
            <a:endParaRPr lang="en-US" sz="2400" b="1" dirty="0">
              <a:solidFill>
                <a:srgbClr val="800000"/>
              </a:solidFill>
            </a:endParaRPr>
          </a:p>
          <a:p>
            <a:r>
              <a:rPr lang="en-US" sz="2400" b="1" dirty="0">
                <a:solidFill>
                  <a:srgbClr val="00B050"/>
                </a:solidFill>
              </a:rPr>
              <a:t>The output shows that the Pod does not get created, because the Container specifies a memory limit that is too large</a:t>
            </a:r>
            <a:endParaRPr lang="en-US" sz="2400" b="1" dirty="0" smtClean="0">
              <a:solidFill>
                <a:srgbClr val="00B05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p:txBody>
      </p:sp>
    </p:spTree>
    <p:extLst>
      <p:ext uri="{BB962C8B-B14F-4D97-AF65-F5344CB8AC3E}">
        <p14:creationId xmlns:p14="http://schemas.microsoft.com/office/powerpoint/2010/main" val="427697563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Attempt to create a Pod that does not meet the minimum memory request</a:t>
            </a:r>
          </a:p>
        </p:txBody>
      </p:sp>
      <p:sp>
        <p:nvSpPr>
          <p:cNvPr id="8" name="Content Placeholder 2"/>
          <p:cNvSpPr txBox="1">
            <a:spLocks/>
          </p:cNvSpPr>
          <p:nvPr/>
        </p:nvSpPr>
        <p:spPr>
          <a:xfrm>
            <a:off x="251519" y="586410"/>
            <a:ext cx="12039718" cy="645234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Create a Pod in which the </a:t>
            </a:r>
            <a:r>
              <a:rPr lang="en-US" sz="2400" b="1" dirty="0"/>
              <a:t>Container specifies a memory request of 100 </a:t>
            </a:r>
            <a:r>
              <a:rPr lang="en-US" sz="2400" b="1" dirty="0" err="1"/>
              <a:t>MiB</a:t>
            </a:r>
            <a:r>
              <a:rPr lang="en-US" sz="2400" b="1" dirty="0"/>
              <a:t> and a memory limit of 800 </a:t>
            </a:r>
            <a:r>
              <a:rPr lang="en-US" sz="2400" b="1" dirty="0" err="1"/>
              <a:t>MiB</a:t>
            </a:r>
            <a:r>
              <a:rPr lang="en-US" sz="2400" b="1" dirty="0" smtClean="0"/>
              <a:t>: </a:t>
            </a:r>
            <a:r>
              <a:rPr lang="en-US" sz="2400" b="1" dirty="0" smtClean="0">
                <a:solidFill>
                  <a:srgbClr val="800000"/>
                </a:solidFill>
              </a:rPr>
              <a:t>mempod3.yml</a:t>
            </a:r>
            <a:endParaRPr lang="en-US" sz="2400" b="1" dirty="0" smtClean="0"/>
          </a:p>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constraints-mem-demo-3</a:t>
            </a:r>
          </a:p>
          <a:p>
            <a:pPr marL="0" indent="0">
              <a:buNone/>
            </a:pPr>
            <a:r>
              <a:rPr lang="en-US" sz="2400" dirty="0"/>
              <a:t>spec:</a:t>
            </a:r>
          </a:p>
          <a:p>
            <a:pPr marL="0" indent="0">
              <a:buNone/>
            </a:pPr>
            <a:r>
              <a:rPr lang="en-US" sz="2400" dirty="0"/>
              <a:t>  containers:</a:t>
            </a:r>
          </a:p>
          <a:p>
            <a:pPr marL="0" indent="0">
              <a:buNone/>
            </a:pPr>
            <a:r>
              <a:rPr lang="en-US" sz="2400" dirty="0"/>
              <a:t>  - name: constraints-mem-demo-3-ctr</a:t>
            </a:r>
          </a:p>
          <a:p>
            <a:pPr marL="0" indent="0">
              <a:buNone/>
            </a:pPr>
            <a:r>
              <a:rPr lang="en-US" sz="2400" dirty="0"/>
              <a:t>    image: </a:t>
            </a:r>
            <a:r>
              <a:rPr lang="en-US" sz="2400" dirty="0" err="1"/>
              <a:t>nginx</a:t>
            </a:r>
            <a:endParaRPr lang="en-US" sz="2400" dirty="0"/>
          </a:p>
          <a:p>
            <a:pPr marL="0" indent="0">
              <a:buNone/>
            </a:pPr>
            <a:r>
              <a:rPr lang="en-US" sz="2400" dirty="0"/>
              <a:t>    resources:</a:t>
            </a:r>
          </a:p>
          <a:p>
            <a:pPr marL="0" indent="0">
              <a:buNone/>
            </a:pPr>
            <a:r>
              <a:rPr lang="en-US" sz="2400" dirty="0"/>
              <a:t>      limits:</a:t>
            </a:r>
          </a:p>
          <a:p>
            <a:pPr marL="0" indent="0">
              <a:buNone/>
            </a:pPr>
            <a:r>
              <a:rPr lang="en-US" sz="2400" dirty="0"/>
              <a:t>        memory: "800Mi"</a:t>
            </a:r>
          </a:p>
          <a:p>
            <a:pPr marL="0" indent="0">
              <a:buNone/>
            </a:pPr>
            <a:r>
              <a:rPr lang="en-US" sz="2400" dirty="0"/>
              <a:t>      requests:</a:t>
            </a:r>
          </a:p>
          <a:p>
            <a:pPr marL="0" indent="0">
              <a:buNone/>
            </a:pPr>
            <a:r>
              <a:rPr lang="en-US" sz="2400" dirty="0"/>
              <a:t>        memory: "100Mi"</a:t>
            </a:r>
            <a:endParaRPr lang="en-US" sz="2400" dirty="0" smtClean="0"/>
          </a:p>
        </p:txBody>
      </p:sp>
    </p:spTree>
    <p:extLst>
      <p:ext uri="{BB962C8B-B14F-4D97-AF65-F5344CB8AC3E}">
        <p14:creationId xmlns:p14="http://schemas.microsoft.com/office/powerpoint/2010/main" val="338380900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a:solidFill>
                  <a:srgbClr val="800000"/>
                </a:solidFill>
              </a:rPr>
              <a:t> </a:t>
            </a:r>
            <a:r>
              <a:rPr lang="en-US" sz="2400" b="1" smtClean="0">
                <a:solidFill>
                  <a:srgbClr val="800000"/>
                </a:solidFill>
              </a:rPr>
              <a:t>apply </a:t>
            </a:r>
            <a:r>
              <a:rPr lang="en-US" sz="2400" b="1" dirty="0">
                <a:solidFill>
                  <a:srgbClr val="800000"/>
                </a:solidFill>
              </a:rPr>
              <a:t>-f </a:t>
            </a:r>
            <a:r>
              <a:rPr lang="en-US" sz="2400" b="1" dirty="0" smtClean="0">
                <a:solidFill>
                  <a:srgbClr val="800000"/>
                </a:solidFill>
              </a:rPr>
              <a:t>mempod3.yml </a:t>
            </a:r>
            <a:r>
              <a:rPr lang="en-US" sz="2400" b="1" dirty="0">
                <a:solidFill>
                  <a:srgbClr val="800000"/>
                </a:solidFill>
              </a:rPr>
              <a:t>--</a:t>
            </a:r>
            <a:r>
              <a:rPr lang="en-US" sz="2400" b="1" dirty="0" smtClean="0">
                <a:solidFill>
                  <a:srgbClr val="800000"/>
                </a:solidFill>
              </a:rPr>
              <a:t>namespace=testing</a:t>
            </a:r>
          </a:p>
          <a:p>
            <a:pPr marL="0" indent="0">
              <a:buNone/>
            </a:pPr>
            <a:r>
              <a:rPr lang="en-US" sz="2400" b="1" dirty="0" smtClean="0"/>
              <a:t>$</a:t>
            </a:r>
            <a:r>
              <a:rPr lang="en-US" sz="2400" b="1" dirty="0" smtClean="0">
                <a:solidFill>
                  <a:srgbClr val="0070C0"/>
                </a:solidFill>
              </a:rPr>
              <a:t> </a:t>
            </a:r>
            <a:r>
              <a:rPr lang="en-US" sz="2400" b="1" dirty="0" err="1" smtClean="0">
                <a:solidFill>
                  <a:srgbClr val="800000"/>
                </a:solidFill>
              </a:rPr>
              <a:t>kubectl</a:t>
            </a:r>
            <a:r>
              <a:rPr lang="en-US" sz="2400" b="1" dirty="0" smtClean="0">
                <a:solidFill>
                  <a:srgbClr val="800000"/>
                </a:solidFill>
              </a:rPr>
              <a:t> get pod constraints-mem-demo-3  --output=</a:t>
            </a:r>
            <a:r>
              <a:rPr lang="en-US" sz="2400" b="1" dirty="0" err="1" smtClean="0">
                <a:solidFill>
                  <a:srgbClr val="800000"/>
                </a:solidFill>
              </a:rPr>
              <a:t>yaml</a:t>
            </a:r>
            <a:r>
              <a:rPr lang="en-US" sz="2400" b="1" dirty="0" smtClean="0">
                <a:solidFill>
                  <a:srgbClr val="800000"/>
                </a:solidFill>
              </a:rPr>
              <a:t> --namespace=testing</a:t>
            </a:r>
          </a:p>
          <a:p>
            <a:pPr marL="0" indent="0">
              <a:buNone/>
            </a:pPr>
            <a:endParaRPr lang="en-US" sz="2400" b="1" dirty="0">
              <a:solidFill>
                <a:srgbClr val="800000"/>
              </a:solidFill>
            </a:endParaRPr>
          </a:p>
          <a:p>
            <a:r>
              <a:rPr lang="en-US" sz="2400" b="1" dirty="0" smtClean="0">
                <a:solidFill>
                  <a:srgbClr val="00B050"/>
                </a:solidFill>
              </a:rPr>
              <a:t>The </a:t>
            </a:r>
            <a:r>
              <a:rPr lang="en-US" sz="2400" b="1" dirty="0">
                <a:solidFill>
                  <a:srgbClr val="00B050"/>
                </a:solidFill>
              </a:rPr>
              <a:t>Pod does not get created, because the Container specifies a memory request that is too </a:t>
            </a:r>
            <a:r>
              <a:rPr lang="en-US" sz="2400" b="1" dirty="0" smtClean="0">
                <a:solidFill>
                  <a:srgbClr val="00B050"/>
                </a:solidFill>
              </a:rPr>
              <a:t>small</a:t>
            </a:r>
            <a:endParaRPr lang="en-US" sz="2400" b="1" dirty="0">
              <a:solidFill>
                <a:srgbClr val="00B050"/>
              </a:solidFill>
            </a:endParaRPr>
          </a:p>
          <a:p>
            <a:pPr marL="0" indent="0">
              <a:buNone/>
            </a:pPr>
            <a:endParaRPr lang="en-US" sz="2400" b="1" dirty="0">
              <a:solidFill>
                <a:srgbClr val="800000"/>
              </a:solidFill>
            </a:endParaRPr>
          </a:p>
        </p:txBody>
      </p:sp>
    </p:spTree>
    <p:extLst>
      <p:ext uri="{BB962C8B-B14F-4D97-AF65-F5344CB8AC3E}">
        <p14:creationId xmlns:p14="http://schemas.microsoft.com/office/powerpoint/2010/main" val="5370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Create a Pod that does not specify any memory request or limit</a:t>
            </a:r>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Create a Pod in which the </a:t>
            </a:r>
            <a:r>
              <a:rPr lang="en-US" sz="2400" b="1" dirty="0"/>
              <a:t>Container does not specify a memory request, and it does not specify a memory limit</a:t>
            </a:r>
            <a:r>
              <a:rPr lang="en-US" sz="2400" b="1" dirty="0" smtClean="0"/>
              <a:t>: </a:t>
            </a:r>
            <a:r>
              <a:rPr lang="en-US" sz="2400" b="1" dirty="0" smtClean="0">
                <a:solidFill>
                  <a:srgbClr val="800000"/>
                </a:solidFill>
              </a:rPr>
              <a:t>mempod4.yml</a:t>
            </a:r>
            <a:endParaRPr lang="en-US" sz="2400" b="1" dirty="0" smtClean="0"/>
          </a:p>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constraints-mem-demo-4</a:t>
            </a:r>
          </a:p>
          <a:p>
            <a:pPr marL="0" indent="0">
              <a:buNone/>
            </a:pPr>
            <a:r>
              <a:rPr lang="en-US" sz="2400" dirty="0"/>
              <a:t>spec:</a:t>
            </a:r>
          </a:p>
          <a:p>
            <a:pPr marL="0" indent="0">
              <a:buNone/>
            </a:pPr>
            <a:r>
              <a:rPr lang="en-US" sz="2400" dirty="0"/>
              <a:t>  containers:</a:t>
            </a:r>
          </a:p>
          <a:p>
            <a:pPr marL="0" indent="0">
              <a:buNone/>
            </a:pPr>
            <a:r>
              <a:rPr lang="en-US" sz="2400" dirty="0"/>
              <a:t>  - name: constraints-mem-demo-4-ctr</a:t>
            </a:r>
          </a:p>
          <a:p>
            <a:pPr marL="0" indent="0">
              <a:buNone/>
            </a:pPr>
            <a:r>
              <a:rPr lang="en-US" sz="2400" dirty="0"/>
              <a:t>    image: </a:t>
            </a:r>
            <a:r>
              <a:rPr lang="en-US" sz="2400" dirty="0" err="1"/>
              <a:t>nginx</a:t>
            </a:r>
            <a:endParaRPr lang="en-US" sz="2400" dirty="0" smtClean="0"/>
          </a:p>
        </p:txBody>
      </p:sp>
    </p:spTree>
    <p:extLst>
      <p:ext uri="{BB962C8B-B14F-4D97-AF65-F5344CB8AC3E}">
        <p14:creationId xmlns:p14="http://schemas.microsoft.com/office/powerpoint/2010/main" val="34911125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create -f </a:t>
            </a:r>
            <a:r>
              <a:rPr lang="en-US" sz="2400" b="1" dirty="0" smtClean="0">
                <a:solidFill>
                  <a:srgbClr val="800000"/>
                </a:solidFill>
              </a:rPr>
              <a:t>mempod4.yml </a:t>
            </a:r>
            <a:r>
              <a:rPr lang="en-US" sz="2400" b="1" dirty="0">
                <a:solidFill>
                  <a:srgbClr val="800000"/>
                </a:solidFill>
              </a:rPr>
              <a:t>--</a:t>
            </a:r>
            <a:r>
              <a:rPr lang="en-US" sz="2400" b="1" dirty="0" smtClean="0">
                <a:solidFill>
                  <a:srgbClr val="800000"/>
                </a:solidFill>
              </a:rPr>
              <a:t>namespace=testing</a:t>
            </a:r>
          </a:p>
          <a:p>
            <a:pPr marL="0" indent="0">
              <a:buNone/>
            </a:pPr>
            <a:r>
              <a:rPr lang="en-US" sz="2400" b="1" dirty="0" smtClean="0"/>
              <a:t>$</a:t>
            </a:r>
            <a:r>
              <a:rPr lang="en-US" sz="2400" b="1" dirty="0" smtClean="0">
                <a:solidFill>
                  <a:srgbClr val="0070C0"/>
                </a:solidFill>
              </a:rPr>
              <a:t> </a:t>
            </a:r>
            <a:r>
              <a:rPr lang="en-US" sz="2400" b="1" dirty="0" err="1" smtClean="0">
                <a:solidFill>
                  <a:srgbClr val="800000"/>
                </a:solidFill>
              </a:rPr>
              <a:t>kubectl</a:t>
            </a:r>
            <a:r>
              <a:rPr lang="en-US" sz="2400" b="1" dirty="0" smtClean="0">
                <a:solidFill>
                  <a:srgbClr val="800000"/>
                </a:solidFill>
              </a:rPr>
              <a:t> get pod constraints-mem-demo-4  --output=</a:t>
            </a:r>
            <a:r>
              <a:rPr lang="en-US" sz="2400" b="1" dirty="0" err="1" smtClean="0">
                <a:solidFill>
                  <a:srgbClr val="800000"/>
                </a:solidFill>
              </a:rPr>
              <a:t>yaml</a:t>
            </a:r>
            <a:r>
              <a:rPr lang="en-US" sz="2400" b="1" dirty="0" smtClean="0">
                <a:solidFill>
                  <a:srgbClr val="800000"/>
                </a:solidFill>
              </a:rPr>
              <a:t> --namespace=testing</a:t>
            </a:r>
          </a:p>
          <a:p>
            <a:pPr marL="0" indent="0">
              <a:buNone/>
            </a:pPr>
            <a:endParaRPr lang="en-US" sz="2400" b="1" dirty="0">
              <a:solidFill>
                <a:srgbClr val="800000"/>
              </a:solidFill>
            </a:endParaRPr>
          </a:p>
          <a:p>
            <a:r>
              <a:rPr lang="en-US" sz="2400" b="1" dirty="0">
                <a:solidFill>
                  <a:srgbClr val="00B050"/>
                </a:solidFill>
              </a:rPr>
              <a:t>The output shows that the Pod’s Container has a memory request of 1 </a:t>
            </a:r>
            <a:r>
              <a:rPr lang="en-US" sz="2400" b="1" dirty="0" err="1">
                <a:solidFill>
                  <a:srgbClr val="00B050"/>
                </a:solidFill>
              </a:rPr>
              <a:t>GiB</a:t>
            </a:r>
            <a:r>
              <a:rPr lang="en-US" sz="2400" b="1" dirty="0">
                <a:solidFill>
                  <a:srgbClr val="00B050"/>
                </a:solidFill>
              </a:rPr>
              <a:t> and a memory limit of 1 </a:t>
            </a:r>
            <a:r>
              <a:rPr lang="en-US" sz="2400" b="1" dirty="0" err="1">
                <a:solidFill>
                  <a:srgbClr val="00B050"/>
                </a:solidFill>
              </a:rPr>
              <a:t>GiB</a:t>
            </a:r>
            <a:endParaRPr lang="en-US" sz="2400" b="1" dirty="0">
              <a:solidFill>
                <a:srgbClr val="00B050"/>
              </a:solidFill>
            </a:endParaRPr>
          </a:p>
        </p:txBody>
      </p:sp>
    </p:spTree>
    <p:extLst>
      <p:ext uri="{BB962C8B-B14F-4D97-AF65-F5344CB8AC3E}">
        <p14:creationId xmlns:p14="http://schemas.microsoft.com/office/powerpoint/2010/main" val="188371898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Autoscalling</a:t>
            </a:r>
            <a:r>
              <a:rPr lang="en-US" sz="3200" b="1" dirty="0"/>
              <a:t> (Horizontal Pod </a:t>
            </a:r>
            <a:r>
              <a:rPr lang="en-US" sz="3200" b="1" dirty="0" err="1"/>
              <a:t>Autoscaler</a:t>
            </a:r>
            <a:r>
              <a:rPr lang="en-US" sz="3200" b="1" dirty="0"/>
              <a:t>)</a:t>
            </a:r>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K8s has the possibility to automatically scale pods based on observed CPU utilization (or with custom metrics), which is Horizontal Pod </a:t>
            </a:r>
            <a:r>
              <a:rPr lang="en-US" sz="2400" dirty="0" err="1"/>
              <a:t>Autoscaling</a:t>
            </a:r>
            <a:endParaRPr lang="en-US" sz="2400" dirty="0"/>
          </a:p>
          <a:p>
            <a:r>
              <a:rPr lang="en-US" sz="2400" dirty="0"/>
              <a:t> Scaling can be done only for scalable objects like controller, deployment or replica set.</a:t>
            </a:r>
          </a:p>
          <a:p>
            <a:r>
              <a:rPr lang="en-US" sz="2400" dirty="0"/>
              <a:t> HPA is implemented as a Kubernetes API resource and a controller.</a:t>
            </a:r>
          </a:p>
          <a:p>
            <a:r>
              <a:rPr lang="en-US" sz="2400" dirty="0"/>
              <a:t> The controller periodically adjusts the number of replicas in a replication controller or deployment to match the observed average CPU utilization to the target specified by user.</a:t>
            </a:r>
          </a:p>
          <a:p>
            <a:endParaRPr lang="en-US" sz="2400" dirty="0" smtClean="0"/>
          </a:p>
        </p:txBody>
      </p:sp>
      <p:pic>
        <p:nvPicPr>
          <p:cNvPr id="5" name="Picture 4"/>
          <p:cNvPicPr>
            <a:picLocks noChangeAspect="1"/>
          </p:cNvPicPr>
          <p:nvPr/>
        </p:nvPicPr>
        <p:blipFill>
          <a:blip r:embed="rId3"/>
          <a:stretch>
            <a:fillRect/>
          </a:stretch>
        </p:blipFill>
        <p:spPr>
          <a:xfrm>
            <a:off x="4084981" y="3372019"/>
            <a:ext cx="3698185" cy="3264214"/>
          </a:xfrm>
          <a:prstGeom prst="rect">
            <a:avLst/>
          </a:prstGeom>
        </p:spPr>
      </p:pic>
    </p:spTree>
    <p:extLst>
      <p:ext uri="{BB962C8B-B14F-4D97-AF65-F5344CB8AC3E}">
        <p14:creationId xmlns:p14="http://schemas.microsoft.com/office/powerpoint/2010/main" val="718575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How does the Horizontal Pod </a:t>
            </a:r>
            <a:r>
              <a:rPr lang="en-US" sz="3200" b="1" dirty="0" err="1"/>
              <a:t>Autoscaler</a:t>
            </a:r>
            <a:r>
              <a:rPr lang="en-US" sz="3200" b="1" dirty="0"/>
              <a:t> work?</a:t>
            </a:r>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HPA is implemented as a control loop, with a period controlled by the controller manager’s --horizontal-pod-</a:t>
            </a:r>
            <a:r>
              <a:rPr lang="en-US" sz="2400" dirty="0" err="1"/>
              <a:t>autoscaler</a:t>
            </a:r>
            <a:r>
              <a:rPr lang="en-US" sz="2400" dirty="0"/>
              <a:t>-sync-period flag (with a default value of 15 seconds).</a:t>
            </a:r>
          </a:p>
          <a:p>
            <a:r>
              <a:rPr lang="en-US" sz="2400" dirty="0"/>
              <a:t> During each period, the controller manager queries the resource utilization against the metrics specified in each </a:t>
            </a:r>
            <a:r>
              <a:rPr lang="en-US" sz="2400" dirty="0" err="1"/>
              <a:t>HorizontalPodAutoscaler</a:t>
            </a:r>
            <a:r>
              <a:rPr lang="en-US" sz="2400" dirty="0"/>
              <a:t> definition.</a:t>
            </a:r>
          </a:p>
          <a:p>
            <a:r>
              <a:rPr lang="en-US" sz="2400" dirty="0"/>
              <a:t> For per-pod resource metrics (like CPU), the controller fetches the metrics from the resource metrics API for each pod targeted by the </a:t>
            </a:r>
            <a:r>
              <a:rPr lang="en-US" sz="2400" dirty="0" err="1"/>
              <a:t>HorizontalPodAutoscaler</a:t>
            </a:r>
            <a:r>
              <a:rPr lang="en-US" sz="2400" dirty="0"/>
              <a:t>. </a:t>
            </a:r>
          </a:p>
          <a:p>
            <a:r>
              <a:rPr lang="en-US" sz="2400" dirty="0" smtClean="0"/>
              <a:t>Then</a:t>
            </a:r>
            <a:r>
              <a:rPr lang="en-US" sz="2400" dirty="0"/>
              <a:t>, if a target utilization value is set, the controller calculates the utilization value as a percentage of the equivalent resource request on the containers in each pod. </a:t>
            </a:r>
            <a:endParaRPr lang="en-US" sz="2400" dirty="0" smtClean="0"/>
          </a:p>
          <a:p>
            <a:r>
              <a:rPr lang="en-US" sz="2400" dirty="0" smtClean="0"/>
              <a:t>If </a:t>
            </a:r>
            <a:r>
              <a:rPr lang="en-US" sz="2400" dirty="0"/>
              <a:t>a target raw value is set, the raw metric values are used directly. The controller then takes the mean of the utilization or the raw value (depending on the type of target specified) across all targeted pods, and produces a ratio used to scale the number of desired replicas</a:t>
            </a:r>
            <a:endParaRPr lang="en-US" sz="2400" dirty="0" smtClean="0"/>
          </a:p>
        </p:txBody>
      </p:sp>
    </p:spTree>
    <p:extLst>
      <p:ext uri="{BB962C8B-B14F-4D97-AF65-F5344CB8AC3E}">
        <p14:creationId xmlns:p14="http://schemas.microsoft.com/office/powerpoint/2010/main" val="3561283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1519" y="280219"/>
            <a:ext cx="9896701" cy="63891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kube</a:t>
            </a:r>
            <a:r>
              <a:rPr lang="en-US" b="1" dirty="0" smtClean="0"/>
              <a:t>-controller-manager</a:t>
            </a:r>
            <a:endParaRPr lang="en-US" b="1" dirty="0"/>
          </a:p>
          <a:p>
            <a:r>
              <a:rPr lang="en-US" sz="2400" dirty="0" smtClean="0"/>
              <a:t>Watches </a:t>
            </a:r>
            <a:r>
              <a:rPr lang="en-US" sz="2400" dirty="0"/>
              <a:t>over the state of the cluster </a:t>
            </a:r>
            <a:r>
              <a:rPr lang="en-US" sz="2400" dirty="0" smtClean="0"/>
              <a:t>and </a:t>
            </a:r>
            <a:r>
              <a:rPr lang="en-US" sz="2400" dirty="0"/>
              <a:t>their job is to steer the cluster into the desired </a:t>
            </a:r>
            <a:r>
              <a:rPr lang="en-US" sz="2400" dirty="0" smtClean="0"/>
              <a:t>state at any time</a:t>
            </a:r>
          </a:p>
          <a:p>
            <a:r>
              <a:rPr lang="en-US" sz="2400" dirty="0" smtClean="0"/>
              <a:t>If actual state is different, scheduler will be invoked to ensure the correct number of containers are running</a:t>
            </a:r>
          </a:p>
          <a:p>
            <a:r>
              <a:rPr lang="en-US" sz="2400" dirty="0"/>
              <a:t>Responsible for noticing and responding when nodes go </a:t>
            </a:r>
            <a:r>
              <a:rPr lang="en-US" sz="2400" dirty="0" smtClean="0"/>
              <a:t>down</a:t>
            </a:r>
          </a:p>
          <a:p>
            <a:r>
              <a:rPr lang="en-US" sz="2400" dirty="0"/>
              <a:t>Responsible for maintaining the correct number of </a:t>
            </a:r>
            <a:r>
              <a:rPr lang="en-US" sz="2400" dirty="0" smtClean="0"/>
              <a:t>Instances specified</a:t>
            </a:r>
            <a:endParaRPr lang="en-US" sz="2400" dirty="0"/>
          </a:p>
          <a:p>
            <a:endParaRPr lang="en-US" sz="2400" dirty="0" smtClean="0"/>
          </a:p>
          <a:p>
            <a:pPr marL="0" indent="0">
              <a:buNone/>
            </a:pPr>
            <a:endParaRPr lang="en-US" sz="2400" dirty="0" smtClean="0"/>
          </a:p>
          <a:p>
            <a:pPr marL="0" indent="0">
              <a:buNone/>
            </a:pPr>
            <a:r>
              <a:rPr lang="en-US" b="1" dirty="0" err="1"/>
              <a:t>kube</a:t>
            </a:r>
            <a:r>
              <a:rPr lang="en-US" b="1" dirty="0"/>
              <a:t>-scheduler</a:t>
            </a:r>
          </a:p>
          <a:p>
            <a:r>
              <a:rPr lang="en-US" sz="2400" dirty="0"/>
              <a:t>Scheduler works with the API server to schedule workloads </a:t>
            </a:r>
            <a:r>
              <a:rPr lang="en-US" sz="2400" dirty="0" smtClean="0"/>
              <a:t>on the nodes.</a:t>
            </a:r>
          </a:p>
          <a:p>
            <a:r>
              <a:rPr lang="en-US" sz="2400" dirty="0" smtClean="0"/>
              <a:t>It uses different node for matching the desired state and spreads containers across the cluster</a:t>
            </a:r>
            <a:endParaRPr lang="en-US" sz="2400" dirty="0"/>
          </a:p>
          <a:p>
            <a:endParaRPr lang="en-US" sz="2400" dirty="0" smtClean="0"/>
          </a:p>
          <a:p>
            <a:pPr marL="0" indent="0">
              <a:buNone/>
            </a:pPr>
            <a:endParaRPr lang="en-US" sz="2400" dirty="0"/>
          </a:p>
          <a:p>
            <a:endParaRPr lang="en-US" sz="2400" dirty="0" smtClean="0"/>
          </a:p>
          <a:p>
            <a:endParaRPr lang="en-US" sz="2400" dirty="0"/>
          </a:p>
          <a:p>
            <a:endParaRPr lang="en-US" sz="2400" dirty="0"/>
          </a:p>
          <a:p>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593" y="3327452"/>
            <a:ext cx="1333559" cy="133355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2037" y="442452"/>
            <a:ext cx="1224115" cy="1224115"/>
          </a:xfrm>
          <a:prstGeom prst="rect">
            <a:avLst/>
          </a:prstGeom>
        </p:spPr>
      </p:pic>
      <p:sp>
        <p:nvSpPr>
          <p:cNvPr id="9" name="TextBox 8"/>
          <p:cNvSpPr txBox="1"/>
          <p:nvPr/>
        </p:nvSpPr>
        <p:spPr>
          <a:xfrm>
            <a:off x="10409699" y="1607857"/>
            <a:ext cx="1214239" cy="369332"/>
          </a:xfrm>
          <a:prstGeom prst="rect">
            <a:avLst/>
          </a:prstGeom>
          <a:noFill/>
        </p:spPr>
        <p:txBody>
          <a:bodyPr wrap="square" rtlCol="0">
            <a:spAutoFit/>
          </a:bodyPr>
          <a:lstStyle/>
          <a:p>
            <a:r>
              <a:rPr lang="en-US" b="1" dirty="0" smtClean="0"/>
              <a:t>Controller</a:t>
            </a:r>
            <a:endParaRPr lang="en-US" b="1" dirty="0"/>
          </a:p>
        </p:txBody>
      </p:sp>
    </p:spTree>
    <p:extLst>
      <p:ext uri="{BB962C8B-B14F-4D97-AF65-F5344CB8AC3E}">
        <p14:creationId xmlns:p14="http://schemas.microsoft.com/office/powerpoint/2010/main" val="223014622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Deployment            </a:t>
            </a:r>
          </a:p>
          <a:p>
            <a:pPr marL="0" indent="0">
              <a:buNone/>
            </a:pPr>
            <a:r>
              <a:rPr lang="en-US" sz="2400" dirty="0" err="1"/>
              <a:t>apiVersion</a:t>
            </a:r>
            <a:r>
              <a:rPr lang="en-US" sz="2400" dirty="0"/>
              <a:t>: extensions/v1beta1</a:t>
            </a:r>
          </a:p>
          <a:p>
            <a:pPr marL="0" indent="0">
              <a:buNone/>
            </a:pPr>
            <a:r>
              <a:rPr lang="en-US" sz="2400" dirty="0"/>
              <a:t>metadata:</a:t>
            </a:r>
          </a:p>
          <a:p>
            <a:pPr marL="0" indent="0">
              <a:buNone/>
            </a:pPr>
            <a:r>
              <a:rPr lang="en-US" sz="2400" dirty="0"/>
              <a:t>  name: </a:t>
            </a:r>
            <a:r>
              <a:rPr lang="en-US" sz="2400" dirty="0" err="1"/>
              <a:t>mydeployments</a:t>
            </a:r>
            <a:endParaRPr lang="en-US" sz="2400" dirty="0"/>
          </a:p>
          <a:p>
            <a:pPr marL="0" indent="0">
              <a:buNone/>
            </a:pPr>
            <a:r>
              <a:rPr lang="en-US" sz="2400" dirty="0"/>
              <a:t>spec:</a:t>
            </a:r>
          </a:p>
          <a:p>
            <a:pPr marL="0" indent="0">
              <a:buNone/>
            </a:pPr>
            <a:r>
              <a:rPr lang="en-US" sz="2400" dirty="0"/>
              <a:t>  replicas: 2</a:t>
            </a:r>
          </a:p>
          <a:p>
            <a:pPr marL="0" indent="0">
              <a:buNone/>
            </a:pPr>
            <a:r>
              <a:rPr lang="en-US" sz="2400" dirty="0"/>
              <a:t>  template:</a:t>
            </a:r>
          </a:p>
          <a:p>
            <a:pPr marL="0" indent="0">
              <a:buNone/>
            </a:pPr>
            <a:r>
              <a:rPr lang="en-US" sz="2400" dirty="0"/>
              <a:t>    metadata:</a:t>
            </a:r>
          </a:p>
          <a:p>
            <a:pPr marL="0" indent="0">
              <a:buNone/>
            </a:pPr>
            <a:r>
              <a:rPr lang="en-US" sz="2400" dirty="0"/>
              <a:t>      name: </a:t>
            </a:r>
            <a:r>
              <a:rPr lang="en-US" sz="2400" dirty="0" err="1"/>
              <a:t>testpod</a:t>
            </a:r>
            <a:endParaRPr lang="en-US" sz="2400" dirty="0"/>
          </a:p>
          <a:p>
            <a:pPr marL="0" indent="0">
              <a:buNone/>
            </a:pPr>
            <a:r>
              <a:rPr lang="en-US" sz="2400" dirty="0"/>
              <a:t>      labels:</a:t>
            </a:r>
          </a:p>
          <a:p>
            <a:pPr marL="0" indent="0">
              <a:buNone/>
            </a:pPr>
            <a:r>
              <a:rPr lang="en-US" sz="2400" dirty="0"/>
              <a:t>        </a:t>
            </a:r>
            <a:r>
              <a:rPr lang="en-US" sz="2400" dirty="0" err="1"/>
              <a:t>myvalue</a:t>
            </a:r>
            <a:r>
              <a:rPr lang="en-US" sz="2400" dirty="0"/>
              <a:t>: demo</a:t>
            </a:r>
          </a:p>
          <a:p>
            <a:pPr marL="0" indent="0">
              <a:buNone/>
            </a:pPr>
            <a:r>
              <a:rPr lang="en-US" sz="2400" dirty="0"/>
              <a:t>    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httpd</a:t>
            </a:r>
            <a:endParaRPr lang="en-US" sz="2400" dirty="0"/>
          </a:p>
          <a:p>
            <a:pPr marL="0" indent="0">
              <a:buNone/>
            </a:pPr>
            <a:r>
              <a:rPr lang="en-US" sz="2400" dirty="0"/>
              <a:t>          ports:</a:t>
            </a:r>
          </a:p>
          <a:p>
            <a:pPr marL="0" indent="0">
              <a:buNone/>
            </a:pPr>
            <a:r>
              <a:rPr lang="en-US" sz="2400" dirty="0"/>
              <a:t>          - </a:t>
            </a:r>
            <a:r>
              <a:rPr lang="en-US" sz="2400" dirty="0" err="1"/>
              <a:t>containerPort</a:t>
            </a:r>
            <a:r>
              <a:rPr lang="en-US" sz="2400" dirty="0"/>
              <a:t>: 80</a:t>
            </a:r>
          </a:p>
          <a:p>
            <a:pPr marL="0" indent="0">
              <a:buNone/>
            </a:pPr>
            <a:r>
              <a:rPr lang="en-US" sz="2400" dirty="0"/>
              <a:t>          resources:</a:t>
            </a:r>
          </a:p>
          <a:p>
            <a:pPr marL="0" indent="0">
              <a:buNone/>
            </a:pPr>
            <a:r>
              <a:rPr lang="en-US" sz="2400" dirty="0"/>
              <a:t>            requests:</a:t>
            </a:r>
          </a:p>
          <a:p>
            <a:pPr marL="0" indent="0">
              <a:buNone/>
            </a:pPr>
            <a:r>
              <a:rPr lang="en-US" sz="2400" dirty="0"/>
              <a:t>              </a:t>
            </a:r>
            <a:r>
              <a:rPr lang="en-US" sz="2400" dirty="0" err="1"/>
              <a:t>cpu</a:t>
            </a:r>
            <a:r>
              <a:rPr lang="en-US" sz="2400" dirty="0"/>
              <a:t>: 200m	</a:t>
            </a:r>
            <a:endParaRPr lang="en-US" sz="2400" dirty="0" smtClean="0"/>
          </a:p>
        </p:txBody>
      </p:sp>
      <p:sp>
        <p:nvSpPr>
          <p:cNvPr id="5" name="Title 1"/>
          <p:cNvSpPr txBox="1">
            <a:spLocks/>
          </p:cNvSpPr>
          <p:nvPr/>
        </p:nvSpPr>
        <p:spPr>
          <a:xfrm>
            <a:off x="125623"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deployhpa.yml</a:t>
            </a:r>
            <a:endParaRPr lang="en-US" sz="3200" b="1" dirty="0"/>
          </a:p>
        </p:txBody>
      </p:sp>
    </p:spTree>
    <p:extLst>
      <p:ext uri="{BB962C8B-B14F-4D97-AF65-F5344CB8AC3E}">
        <p14:creationId xmlns:p14="http://schemas.microsoft.com/office/powerpoint/2010/main" val="16943133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mtClean="0"/>
              <a:t>kind</a:t>
            </a:r>
            <a:r>
              <a:rPr lang="en-US" sz="2400" dirty="0"/>
              <a:t>: Service                             # Defines to create Service type Object</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demoservice</a:t>
            </a:r>
            <a:endParaRPr lang="en-US" sz="2400" dirty="0"/>
          </a:p>
          <a:p>
            <a:pPr marL="0" indent="0">
              <a:buNone/>
            </a:pPr>
            <a:r>
              <a:rPr lang="en-US" sz="2400" dirty="0"/>
              <a:t>spec:</a:t>
            </a:r>
          </a:p>
          <a:p>
            <a:pPr marL="0" indent="0">
              <a:buNone/>
            </a:pPr>
            <a:r>
              <a:rPr lang="en-US" sz="2400" dirty="0"/>
              <a:t>  ports:</a:t>
            </a:r>
          </a:p>
          <a:p>
            <a:pPr marL="0" indent="0">
              <a:buNone/>
            </a:pPr>
            <a:r>
              <a:rPr lang="en-US" sz="2400" dirty="0"/>
              <a:t>    - port: 80                               # Containers port exposed</a:t>
            </a:r>
          </a:p>
          <a:p>
            <a:pPr marL="0" indent="0">
              <a:buNone/>
            </a:pPr>
            <a:r>
              <a:rPr lang="en-US" sz="2400" dirty="0"/>
              <a:t>      </a:t>
            </a:r>
            <a:r>
              <a:rPr lang="en-US" sz="2400" dirty="0" err="1"/>
              <a:t>targetPort</a:t>
            </a:r>
            <a:r>
              <a:rPr lang="en-US" sz="2400" dirty="0"/>
              <a:t>: 80                     # Pods port</a:t>
            </a:r>
          </a:p>
          <a:p>
            <a:pPr marL="0" indent="0">
              <a:buNone/>
            </a:pPr>
            <a:r>
              <a:rPr lang="en-US" sz="2400" dirty="0"/>
              <a:t>  selector:</a:t>
            </a:r>
          </a:p>
          <a:p>
            <a:pPr marL="0" indent="0">
              <a:buNone/>
            </a:pPr>
            <a:r>
              <a:rPr lang="en-US" sz="2400" dirty="0"/>
              <a:t>    </a:t>
            </a:r>
            <a:r>
              <a:rPr lang="en-US" sz="2400" dirty="0" err="1"/>
              <a:t>myvalue</a:t>
            </a:r>
            <a:r>
              <a:rPr lang="en-US" sz="2400" dirty="0"/>
              <a:t>: demo </a:t>
            </a:r>
            <a:endParaRPr lang="en-US" sz="2400" dirty="0" smtClean="0"/>
          </a:p>
        </p:txBody>
      </p:sp>
      <p:sp>
        <p:nvSpPr>
          <p:cNvPr id="5" name="Title 1"/>
          <p:cNvSpPr txBox="1">
            <a:spLocks/>
          </p:cNvSpPr>
          <p:nvPr/>
        </p:nvSpPr>
        <p:spPr>
          <a:xfrm>
            <a:off x="125623"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Servicehpa.yml</a:t>
            </a:r>
            <a:endParaRPr lang="en-US" sz="3200" b="1" dirty="0"/>
          </a:p>
        </p:txBody>
      </p:sp>
    </p:spTree>
    <p:extLst>
      <p:ext uri="{BB962C8B-B14F-4D97-AF65-F5344CB8AC3E}">
        <p14:creationId xmlns:p14="http://schemas.microsoft.com/office/powerpoint/2010/main" val="15157210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a:t>
            </a:r>
            <a:r>
              <a:rPr lang="en-US" sz="2400" dirty="0" err="1"/>
              <a:t>HorizontalPodAutoscaler</a:t>
            </a:r>
            <a:r>
              <a:rPr lang="en-US" sz="2400" dirty="0"/>
              <a:t>            </a:t>
            </a:r>
          </a:p>
          <a:p>
            <a:pPr marL="0" indent="0">
              <a:buNone/>
            </a:pPr>
            <a:r>
              <a:rPr lang="en-US" sz="2400" dirty="0" err="1"/>
              <a:t>apiVersion</a:t>
            </a:r>
            <a:r>
              <a:rPr lang="en-US" sz="2400" dirty="0"/>
              <a:t>: </a:t>
            </a:r>
            <a:r>
              <a:rPr lang="en-US" sz="2400" dirty="0" err="1"/>
              <a:t>autoscaling</a:t>
            </a:r>
            <a:r>
              <a:rPr lang="en-US" sz="2400" dirty="0"/>
              <a:t>/v1</a:t>
            </a:r>
          </a:p>
          <a:p>
            <a:pPr marL="0" indent="0">
              <a:buNone/>
            </a:pPr>
            <a:r>
              <a:rPr lang="en-US" sz="2400" dirty="0"/>
              <a:t>metadata:</a:t>
            </a:r>
          </a:p>
          <a:p>
            <a:pPr marL="0" indent="0">
              <a:buNone/>
            </a:pPr>
            <a:r>
              <a:rPr lang="en-US" sz="2400" dirty="0"/>
              <a:t>  name: </a:t>
            </a:r>
            <a:r>
              <a:rPr lang="en-US" sz="2400" dirty="0" err="1"/>
              <a:t>myhpa</a:t>
            </a:r>
            <a:endParaRPr lang="en-US" sz="2400" dirty="0"/>
          </a:p>
          <a:p>
            <a:pPr marL="0" indent="0">
              <a:buNone/>
            </a:pPr>
            <a:r>
              <a:rPr lang="en-US" sz="2400" dirty="0"/>
              <a:t>spec:</a:t>
            </a:r>
          </a:p>
          <a:p>
            <a:pPr marL="0" indent="0">
              <a:buNone/>
            </a:pPr>
            <a:r>
              <a:rPr lang="en-US" sz="2400" dirty="0"/>
              <a:t>  </a:t>
            </a:r>
            <a:r>
              <a:rPr lang="en-US" sz="2400" dirty="0" err="1"/>
              <a:t>scaleTargetRef</a:t>
            </a:r>
            <a:r>
              <a:rPr lang="en-US" sz="2400" dirty="0"/>
              <a:t>:</a:t>
            </a:r>
          </a:p>
          <a:p>
            <a:pPr marL="0" indent="0">
              <a:buNone/>
            </a:pPr>
            <a:r>
              <a:rPr lang="en-US" sz="2400" dirty="0"/>
              <a:t>    </a:t>
            </a:r>
            <a:r>
              <a:rPr lang="en-US" sz="2400" dirty="0" err="1"/>
              <a:t>apiVersion</a:t>
            </a:r>
            <a:r>
              <a:rPr lang="en-US" sz="2400" dirty="0"/>
              <a:t>: extensions/v1beta1</a:t>
            </a:r>
          </a:p>
          <a:p>
            <a:pPr marL="0" indent="0">
              <a:buNone/>
            </a:pPr>
            <a:r>
              <a:rPr lang="en-US" sz="2400" dirty="0"/>
              <a:t>    kind: Deployment</a:t>
            </a:r>
          </a:p>
          <a:p>
            <a:pPr marL="0" indent="0">
              <a:buNone/>
            </a:pPr>
            <a:r>
              <a:rPr lang="en-US" sz="2400" dirty="0"/>
              <a:t>    name: </a:t>
            </a:r>
            <a:r>
              <a:rPr lang="en-US" sz="2400" dirty="0" err="1"/>
              <a:t>mydeployments</a:t>
            </a:r>
            <a:endParaRPr lang="en-US" sz="2400" dirty="0"/>
          </a:p>
          <a:p>
            <a:pPr marL="0" indent="0">
              <a:buNone/>
            </a:pPr>
            <a:r>
              <a:rPr lang="en-US" sz="2400" dirty="0"/>
              <a:t>  </a:t>
            </a:r>
            <a:r>
              <a:rPr lang="en-US" sz="2400" dirty="0" err="1"/>
              <a:t>minReplicas</a:t>
            </a:r>
            <a:r>
              <a:rPr lang="en-US" sz="2400" dirty="0"/>
              <a:t>: 1</a:t>
            </a:r>
          </a:p>
          <a:p>
            <a:pPr marL="0" indent="0">
              <a:buNone/>
            </a:pPr>
            <a:r>
              <a:rPr lang="en-US" sz="2400" dirty="0"/>
              <a:t>  </a:t>
            </a:r>
            <a:r>
              <a:rPr lang="en-US" sz="2400" dirty="0" err="1"/>
              <a:t>maxReplicas</a:t>
            </a:r>
            <a:r>
              <a:rPr lang="en-US" sz="2400" dirty="0"/>
              <a:t>: 5</a:t>
            </a:r>
          </a:p>
          <a:p>
            <a:pPr marL="0" indent="0">
              <a:buNone/>
            </a:pPr>
            <a:r>
              <a:rPr lang="en-US" sz="2400" dirty="0"/>
              <a:t>  </a:t>
            </a:r>
            <a:r>
              <a:rPr lang="en-US" sz="2400" dirty="0" err="1"/>
              <a:t>targetCPUUtilizationPercentage</a:t>
            </a:r>
            <a:r>
              <a:rPr lang="en-US" sz="2400" dirty="0"/>
              <a:t>: 50</a:t>
            </a:r>
            <a:endParaRPr lang="en-US" sz="2400" dirty="0" smtClean="0"/>
          </a:p>
        </p:txBody>
      </p:sp>
      <p:sp>
        <p:nvSpPr>
          <p:cNvPr id="5" name="Title 1"/>
          <p:cNvSpPr txBox="1">
            <a:spLocks/>
          </p:cNvSpPr>
          <p:nvPr/>
        </p:nvSpPr>
        <p:spPr>
          <a:xfrm>
            <a:off x="125623"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hpa.yml</a:t>
            </a:r>
            <a:endParaRPr lang="en-US" sz="3200" b="1" dirty="0"/>
          </a:p>
        </p:txBody>
      </p:sp>
    </p:spTree>
    <p:extLst>
      <p:ext uri="{BB962C8B-B14F-4D97-AF65-F5344CB8AC3E}">
        <p14:creationId xmlns:p14="http://schemas.microsoft.com/office/powerpoint/2010/main" val="397958756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675438"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586410"/>
            <a:ext cx="12039718" cy="6452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deployhpa.yml</a:t>
            </a:r>
            <a:endParaRPr lang="en-US" sz="2400" b="1" dirty="0" smtClean="0">
              <a:solidFill>
                <a:srgbClr val="800000"/>
              </a:solidFill>
            </a:endParaRPr>
          </a:p>
          <a:p>
            <a:pPr marL="0" indent="0">
              <a:buNone/>
            </a:pPr>
            <a:r>
              <a:rPr lang="en-US" sz="2400" b="1" dirty="0" smtClean="0"/>
              <a:t>$</a:t>
            </a:r>
            <a:r>
              <a:rPr lang="en-US" sz="2400" b="1" dirty="0" smtClean="0">
                <a:solidFill>
                  <a:srgbClr val="0070C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servicehpa.yml</a:t>
            </a:r>
            <a:endParaRPr lang="en-US" sz="2400" b="1" dirty="0" smtClean="0">
              <a:solidFill>
                <a:srgbClr val="800000"/>
              </a:solidFill>
            </a:endParaRPr>
          </a:p>
          <a:p>
            <a:pPr marL="0" indent="0">
              <a:buNone/>
            </a:pPr>
            <a:r>
              <a:rPr lang="en-US" sz="2400" b="1" dirty="0"/>
              <a:t>$</a:t>
            </a:r>
            <a:r>
              <a:rPr lang="en-US" sz="2400" b="1" dirty="0">
                <a:solidFill>
                  <a:srgbClr val="0070C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hpa.yml</a:t>
            </a:r>
            <a:endParaRPr lang="en-US" sz="2400" b="1" dirty="0" smtClean="0">
              <a:solidFill>
                <a:srgbClr val="800000"/>
              </a:solidFill>
            </a:endParaRPr>
          </a:p>
          <a:p>
            <a:pPr marL="0" indent="0">
              <a:buNone/>
            </a:pPr>
            <a:r>
              <a:rPr lang="en-US" sz="2400" b="1" dirty="0"/>
              <a:t>$</a:t>
            </a:r>
            <a:r>
              <a:rPr lang="en-US" sz="2400" b="1" dirty="0">
                <a:solidFill>
                  <a:srgbClr val="0070C0"/>
                </a:solidFill>
              </a:rPr>
              <a:t> </a:t>
            </a:r>
            <a:r>
              <a:rPr lang="en-US" sz="2400" b="1" dirty="0" err="1">
                <a:solidFill>
                  <a:srgbClr val="800000"/>
                </a:solidFill>
              </a:rPr>
              <a:t>kubectl</a:t>
            </a:r>
            <a:r>
              <a:rPr lang="en-US" sz="2400" b="1" dirty="0">
                <a:solidFill>
                  <a:srgbClr val="800000"/>
                </a:solidFill>
              </a:rPr>
              <a:t> get </a:t>
            </a:r>
            <a:r>
              <a:rPr lang="en-US" sz="2400" b="1" dirty="0" err="1">
                <a:solidFill>
                  <a:srgbClr val="800000"/>
                </a:solidFill>
              </a:rPr>
              <a:t>hpa</a:t>
            </a:r>
            <a:endParaRPr lang="en-US" sz="2400" b="1" dirty="0">
              <a:solidFill>
                <a:srgbClr val="800000"/>
              </a:solidFill>
            </a:endParaRPr>
          </a:p>
          <a:p>
            <a:pPr marL="0" indent="0">
              <a:buNone/>
            </a:pPr>
            <a:endParaRPr lang="en-US" sz="2400" b="1" dirty="0">
              <a:solidFill>
                <a:srgbClr val="800000"/>
              </a:solidFill>
            </a:endParaRPr>
          </a:p>
        </p:txBody>
      </p:sp>
    </p:spTree>
    <p:extLst>
      <p:ext uri="{BB962C8B-B14F-4D97-AF65-F5344CB8AC3E}">
        <p14:creationId xmlns:p14="http://schemas.microsoft.com/office/powerpoint/2010/main" val="142329940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13040139"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Logging</a:t>
            </a:r>
          </a:p>
        </p:txBody>
      </p:sp>
      <p:sp>
        <p:nvSpPr>
          <p:cNvPr id="8" name="Content Placeholder 2"/>
          <p:cNvSpPr txBox="1">
            <a:spLocks/>
          </p:cNvSpPr>
          <p:nvPr/>
        </p:nvSpPr>
        <p:spPr>
          <a:xfrm>
            <a:off x="0" y="843500"/>
            <a:ext cx="12291237" cy="61952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Logging is one option to understand what is going on inside your applications and the cluster at </a:t>
            </a:r>
            <a:r>
              <a:rPr lang="en-US" sz="2400" dirty="0" smtClean="0"/>
              <a:t>large</a:t>
            </a:r>
          </a:p>
          <a:p>
            <a:pPr marL="0" indent="0">
              <a:buNone/>
            </a:pPr>
            <a:r>
              <a:rPr lang="en-US" sz="2000" b="1" dirty="0" err="1">
                <a:solidFill>
                  <a:srgbClr val="00B050"/>
                </a:solidFill>
              </a:rPr>
              <a:t>apiVersion</a:t>
            </a:r>
            <a:r>
              <a:rPr lang="en-US" sz="2000" b="1" dirty="0">
                <a:solidFill>
                  <a:srgbClr val="00B050"/>
                </a:solidFill>
              </a:rPr>
              <a:t>: v1</a:t>
            </a:r>
          </a:p>
          <a:p>
            <a:pPr marL="0" indent="0">
              <a:buNone/>
            </a:pPr>
            <a:r>
              <a:rPr lang="en-US" sz="2000" b="1" dirty="0">
                <a:solidFill>
                  <a:srgbClr val="00B050"/>
                </a:solidFill>
              </a:rPr>
              <a:t>kind: Pod</a:t>
            </a:r>
          </a:p>
          <a:p>
            <a:pPr marL="0" indent="0">
              <a:buNone/>
            </a:pPr>
            <a:r>
              <a:rPr lang="en-US" sz="2000" b="1" dirty="0">
                <a:solidFill>
                  <a:srgbClr val="00B050"/>
                </a:solidFill>
              </a:rPr>
              <a:t>metadata:</a:t>
            </a:r>
          </a:p>
          <a:p>
            <a:pPr marL="0" indent="0">
              <a:buNone/>
            </a:pPr>
            <a:r>
              <a:rPr lang="en-US" sz="2000" b="1" dirty="0">
                <a:solidFill>
                  <a:srgbClr val="00B050"/>
                </a:solidFill>
              </a:rPr>
              <a:t>  name: </a:t>
            </a:r>
            <a:r>
              <a:rPr lang="en-US" sz="2000" b="1" dirty="0" err="1">
                <a:solidFill>
                  <a:srgbClr val="00B050"/>
                </a:solidFill>
              </a:rPr>
              <a:t>logme</a:t>
            </a:r>
            <a:endParaRPr lang="en-US" sz="2000" b="1" dirty="0">
              <a:solidFill>
                <a:srgbClr val="00B050"/>
              </a:solidFill>
            </a:endParaRPr>
          </a:p>
          <a:p>
            <a:pPr marL="0" indent="0">
              <a:buNone/>
            </a:pPr>
            <a:r>
              <a:rPr lang="en-US" sz="2000" b="1" dirty="0">
                <a:solidFill>
                  <a:srgbClr val="00B050"/>
                </a:solidFill>
              </a:rPr>
              <a:t>spec:</a:t>
            </a:r>
          </a:p>
          <a:p>
            <a:pPr marL="0" indent="0">
              <a:buNone/>
            </a:pPr>
            <a:r>
              <a:rPr lang="en-US" sz="2000" b="1" dirty="0">
                <a:solidFill>
                  <a:srgbClr val="00B050"/>
                </a:solidFill>
              </a:rPr>
              <a:t>  containers:</a:t>
            </a:r>
          </a:p>
          <a:p>
            <a:pPr marL="0" indent="0">
              <a:buNone/>
            </a:pPr>
            <a:r>
              <a:rPr lang="en-US" sz="2000" b="1" dirty="0">
                <a:solidFill>
                  <a:srgbClr val="00B050"/>
                </a:solidFill>
              </a:rPr>
              <a:t>  - name: </a:t>
            </a:r>
            <a:r>
              <a:rPr lang="en-US" sz="2000" b="1" dirty="0" err="1">
                <a:solidFill>
                  <a:srgbClr val="00B050"/>
                </a:solidFill>
              </a:rPr>
              <a:t>loggen</a:t>
            </a:r>
            <a:endParaRPr lang="en-US" sz="2000" b="1" dirty="0">
              <a:solidFill>
                <a:srgbClr val="00B050"/>
              </a:solidFill>
            </a:endParaRPr>
          </a:p>
          <a:p>
            <a:pPr marL="0" indent="0">
              <a:buNone/>
            </a:pPr>
            <a:r>
              <a:rPr lang="en-US" sz="2000" b="1" dirty="0">
                <a:solidFill>
                  <a:srgbClr val="00B050"/>
                </a:solidFill>
              </a:rPr>
              <a:t>    image: centos</a:t>
            </a:r>
          </a:p>
          <a:p>
            <a:pPr marL="0" indent="0">
              <a:buNone/>
            </a:pPr>
            <a:r>
              <a:rPr lang="en-US" sz="2000" b="1" dirty="0">
                <a:solidFill>
                  <a:srgbClr val="00B050"/>
                </a:solidFill>
              </a:rPr>
              <a:t>    command:</a:t>
            </a:r>
          </a:p>
          <a:p>
            <a:pPr marL="0" indent="0">
              <a:buNone/>
            </a:pPr>
            <a:r>
              <a:rPr lang="en-US" sz="2000" b="1" dirty="0">
                <a:solidFill>
                  <a:srgbClr val="00B050"/>
                </a:solidFill>
              </a:rPr>
              <a:t>      - "bin/bash"</a:t>
            </a:r>
          </a:p>
          <a:p>
            <a:pPr marL="0" indent="0">
              <a:buNone/>
            </a:pPr>
            <a:r>
              <a:rPr lang="en-US" sz="2000" b="1" dirty="0">
                <a:solidFill>
                  <a:srgbClr val="00B050"/>
                </a:solidFill>
              </a:rPr>
              <a:t>      - "-c"</a:t>
            </a:r>
          </a:p>
          <a:p>
            <a:pPr marL="0" indent="0">
              <a:buNone/>
            </a:pPr>
            <a:r>
              <a:rPr lang="en-US" sz="2000" b="1" dirty="0">
                <a:solidFill>
                  <a:srgbClr val="00B050"/>
                </a:solidFill>
              </a:rPr>
              <a:t>      - "while true; do echo $(date) | tee /dev/</a:t>
            </a:r>
            <a:r>
              <a:rPr lang="en-US" sz="2000" b="1" dirty="0" err="1">
                <a:solidFill>
                  <a:srgbClr val="00B050"/>
                </a:solidFill>
              </a:rPr>
              <a:t>stderr</a:t>
            </a:r>
            <a:r>
              <a:rPr lang="en-US" sz="2000" b="1" dirty="0">
                <a:solidFill>
                  <a:srgbClr val="00B050"/>
                </a:solidFill>
              </a:rPr>
              <a:t>; sleep 1; done"</a:t>
            </a:r>
          </a:p>
        </p:txBody>
      </p:sp>
    </p:spTree>
    <p:extLst>
      <p:ext uri="{BB962C8B-B14F-4D97-AF65-F5344CB8AC3E}">
        <p14:creationId xmlns:p14="http://schemas.microsoft.com/office/powerpoint/2010/main" val="381851259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-f </a:t>
            </a:r>
            <a:r>
              <a:rPr lang="en-US" sz="2400" b="1" dirty="0" err="1" smtClean="0">
                <a:solidFill>
                  <a:srgbClr val="800000"/>
                </a:solidFill>
              </a:rPr>
              <a:t>log.yml</a:t>
            </a:r>
            <a:endParaRPr lang="en-US" sz="2400" b="1" dirty="0" smtClean="0">
              <a:solidFill>
                <a:srgbClr val="800000"/>
              </a:solidFill>
            </a:endParaRPr>
          </a:p>
          <a:p>
            <a:pPr marL="0" indent="0">
              <a:buNone/>
            </a:pPr>
            <a:r>
              <a:rPr lang="en-US" sz="2400" b="1" dirty="0" smtClean="0"/>
              <a:t>$ </a:t>
            </a:r>
            <a:r>
              <a:rPr lang="en-US" sz="2400" b="1" dirty="0" err="1" smtClean="0">
                <a:solidFill>
                  <a:srgbClr val="800000"/>
                </a:solidFill>
              </a:rPr>
              <a:t>kubectl</a:t>
            </a:r>
            <a:r>
              <a:rPr lang="en-US" sz="2400" b="1" dirty="0" smtClean="0">
                <a:solidFill>
                  <a:srgbClr val="800000"/>
                </a:solidFill>
              </a:rPr>
              <a:t> logs </a:t>
            </a:r>
            <a:r>
              <a:rPr lang="en-US" sz="2400" b="1" dirty="0" err="1">
                <a:solidFill>
                  <a:srgbClr val="800000"/>
                </a:solidFill>
              </a:rPr>
              <a:t>logme</a:t>
            </a:r>
            <a:endParaRPr lang="en-US" sz="2400" b="1" dirty="0">
              <a:solidFill>
                <a:srgbClr val="800000"/>
              </a:solidFill>
            </a:endParaRP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logs </a:t>
            </a:r>
            <a:r>
              <a:rPr lang="en-US" sz="2400" b="1" dirty="0">
                <a:solidFill>
                  <a:srgbClr val="800000"/>
                </a:solidFill>
              </a:rPr>
              <a:t>-f </a:t>
            </a:r>
            <a:r>
              <a:rPr lang="en-US" sz="2400" b="1" dirty="0" err="1" smtClean="0">
                <a:solidFill>
                  <a:srgbClr val="800000"/>
                </a:solidFill>
              </a:rPr>
              <a:t>logme</a:t>
            </a:r>
            <a:endParaRPr lang="en-US" sz="2400" b="1" dirty="0" smtClean="0">
              <a:solidFill>
                <a:srgbClr val="800000"/>
              </a:solidFill>
            </a:endParaRPr>
          </a:p>
          <a:p>
            <a:pPr marL="0" indent="0">
              <a:buNone/>
            </a:pPr>
            <a:endParaRPr lang="en-US" sz="2400" b="1" dirty="0">
              <a:solidFill>
                <a:srgbClr val="800000"/>
              </a:solidFill>
            </a:endParaRPr>
          </a:p>
          <a:p>
            <a:r>
              <a:rPr lang="en-US" sz="2400" b="1" dirty="0"/>
              <a:t>To view the five most recent log lines </a:t>
            </a:r>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logs --tail=5 </a:t>
            </a:r>
            <a:r>
              <a:rPr lang="en-US" sz="2400" b="1" dirty="0" err="1">
                <a:solidFill>
                  <a:srgbClr val="800000"/>
                </a:solidFill>
              </a:rPr>
              <a:t>logme</a:t>
            </a:r>
            <a:endParaRPr lang="en-US" sz="2400" b="1" dirty="0">
              <a:solidFill>
                <a:srgbClr val="800000"/>
              </a:solidFill>
            </a:endParaRPr>
          </a:p>
          <a:p>
            <a:pPr marL="0" indent="0">
              <a:buNone/>
            </a:pPr>
            <a:endParaRPr lang="en-US" sz="2400" b="1" dirty="0" smtClean="0"/>
          </a:p>
          <a:p>
            <a:r>
              <a:rPr lang="en-US" sz="2400" b="1" dirty="0" smtClean="0"/>
              <a:t> To view the five most recent log lines live</a:t>
            </a:r>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logs --tail=5 -f </a:t>
            </a:r>
            <a:r>
              <a:rPr lang="en-US" sz="2400" b="1" dirty="0" err="1" smtClean="0">
                <a:solidFill>
                  <a:srgbClr val="800000"/>
                </a:solidFill>
              </a:rPr>
              <a:t>logme</a:t>
            </a:r>
            <a:endParaRPr lang="en-US" sz="2400" b="1" dirty="0" smtClean="0">
              <a:solidFill>
                <a:srgbClr val="800000"/>
              </a:solidFill>
            </a:endParaRPr>
          </a:p>
          <a:p>
            <a:pPr marL="0" indent="0">
              <a:buNone/>
            </a:pPr>
            <a:endParaRPr lang="en-US" sz="2400" b="1" dirty="0" smtClean="0"/>
          </a:p>
          <a:p>
            <a:r>
              <a:rPr lang="en-US" sz="2400" b="1" dirty="0" smtClean="0"/>
              <a:t>To </a:t>
            </a:r>
            <a:r>
              <a:rPr lang="en-US" sz="2400" b="1" dirty="0"/>
              <a:t>view the log from the past 10 sec</a:t>
            </a:r>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logs --since=10s </a:t>
            </a:r>
            <a:r>
              <a:rPr lang="en-US" sz="2400" b="1" dirty="0" err="1">
                <a:solidFill>
                  <a:srgbClr val="800000"/>
                </a:solidFill>
              </a:rPr>
              <a:t>logme</a:t>
            </a:r>
            <a:r>
              <a:rPr lang="en-US" sz="2400" b="1" dirty="0">
                <a:solidFill>
                  <a:srgbClr val="800000"/>
                </a:solidFill>
              </a:rPr>
              <a:t> </a:t>
            </a:r>
          </a:p>
          <a:p>
            <a:pPr marL="0" indent="0">
              <a:buNone/>
            </a:pPr>
            <a:endParaRPr lang="en-US" sz="2400" b="1" dirty="0">
              <a:solidFill>
                <a:srgbClr val="800000"/>
              </a:solidFill>
            </a:endParaRPr>
          </a:p>
          <a:p>
            <a:r>
              <a:rPr lang="en-US" sz="2400" b="1" dirty="0"/>
              <a:t>View the logs for the previous instance of the container in a pod if it exists</a:t>
            </a:r>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logs -p </a:t>
            </a:r>
            <a:r>
              <a:rPr lang="en-US" sz="2400" b="1" dirty="0" err="1">
                <a:solidFill>
                  <a:srgbClr val="800000"/>
                </a:solidFill>
              </a:rPr>
              <a:t>logme</a:t>
            </a: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3705116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6747830" cy="830997"/>
          </a:xfrm>
          <a:prstGeom prst="rect">
            <a:avLst/>
          </a:prstGeom>
        </p:spPr>
        <p:txBody>
          <a:bodyPr wrap="square">
            <a:spAutoFit/>
          </a:bodyPr>
          <a:lstStyle/>
          <a:p>
            <a:r>
              <a:rPr lang="en-US" sz="4800" b="1" dirty="0" smtClean="0">
                <a:solidFill>
                  <a:schemeClr val="bg1"/>
                </a:solidFill>
              </a:rPr>
              <a:t>Pod </a:t>
            </a:r>
            <a:r>
              <a:rPr lang="en-US" sz="4800" b="1" dirty="0" err="1" smtClean="0">
                <a:solidFill>
                  <a:schemeClr val="bg1"/>
                </a:solidFill>
              </a:rPr>
              <a:t>LifeCycle</a:t>
            </a:r>
            <a:endParaRPr lang="en-US" sz="4800" b="1" dirty="0">
              <a:solidFill>
                <a:schemeClr val="bg1"/>
              </a:solidFill>
            </a:endParaRPr>
          </a:p>
        </p:txBody>
      </p:sp>
    </p:spTree>
    <p:extLst>
      <p:ext uri="{BB962C8B-B14F-4D97-AF65-F5344CB8AC3E}">
        <p14:creationId xmlns:p14="http://schemas.microsoft.com/office/powerpoint/2010/main" val="66355145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 Phases</a:t>
            </a:r>
            <a:endParaRPr lang="en-US" sz="3200" b="1" dirty="0"/>
          </a:p>
          <a:p>
            <a:endParaRPr lang="en-US" sz="3200" b="1" dirty="0"/>
          </a:p>
        </p:txBody>
      </p:sp>
      <p:sp>
        <p:nvSpPr>
          <p:cNvPr id="8" name="Content Placeholder 2"/>
          <p:cNvSpPr txBox="1">
            <a:spLocks/>
          </p:cNvSpPr>
          <p:nvPr/>
        </p:nvSpPr>
        <p:spPr>
          <a:xfrm>
            <a:off x="168965" y="834887"/>
            <a:ext cx="11616645" cy="61622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phase of a Pod is a simple, high-level summary of where the Pod is in its </a:t>
            </a:r>
            <a:r>
              <a:rPr lang="en-US" sz="2400" dirty="0" smtClean="0"/>
              <a:t>lifecycle.</a:t>
            </a:r>
          </a:p>
          <a:p>
            <a:r>
              <a:rPr lang="en-US" sz="2400" dirty="0"/>
              <a:t>Here are the possible values for </a:t>
            </a:r>
            <a:r>
              <a:rPr lang="en-US" sz="2400" dirty="0" smtClean="0"/>
              <a:t>phase:</a:t>
            </a:r>
            <a:endParaRPr lang="en-US" sz="2400" dirty="0"/>
          </a:p>
        </p:txBody>
      </p:sp>
      <p:sp>
        <p:nvSpPr>
          <p:cNvPr id="5" name="Right Arrow 4"/>
          <p:cNvSpPr/>
          <p:nvPr/>
        </p:nvSpPr>
        <p:spPr>
          <a:xfrm>
            <a:off x="214313" y="2612906"/>
            <a:ext cx="11571297" cy="390283"/>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4104" y="2364168"/>
            <a:ext cx="607549" cy="607549"/>
          </a:xfrm>
          <a:prstGeom prst="rect">
            <a:avLst/>
          </a:prstGeom>
        </p:spPr>
      </p:pic>
      <p:sp>
        <p:nvSpPr>
          <p:cNvPr id="9" name="Rounded Rectangle 8"/>
          <p:cNvSpPr/>
          <p:nvPr/>
        </p:nvSpPr>
        <p:spPr>
          <a:xfrm>
            <a:off x="641591" y="2304753"/>
            <a:ext cx="1914525" cy="971550"/>
          </a:xfrm>
          <a:prstGeom prst="round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0" name="Rounded Rectangle 9"/>
          <p:cNvSpPr/>
          <p:nvPr/>
        </p:nvSpPr>
        <p:spPr>
          <a:xfrm>
            <a:off x="690239" y="2341498"/>
            <a:ext cx="608577" cy="424920"/>
          </a:xfrm>
          <a:prstGeom prst="round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1" name="TextBox 10"/>
          <p:cNvSpPr txBox="1"/>
          <p:nvPr/>
        </p:nvSpPr>
        <p:spPr>
          <a:xfrm>
            <a:off x="644664" y="2304753"/>
            <a:ext cx="746626" cy="461665"/>
          </a:xfrm>
          <a:prstGeom prst="rect">
            <a:avLst/>
          </a:prstGeom>
          <a:noFill/>
        </p:spPr>
        <p:txBody>
          <a:bodyPr wrap="square" rtlCol="0">
            <a:spAutoFit/>
          </a:bodyPr>
          <a:lstStyle/>
          <a:p>
            <a:r>
              <a:rPr lang="en-US" sz="2400" b="1" dirty="0" smtClean="0"/>
              <a:t>Pod</a:t>
            </a:r>
            <a:endParaRPr lang="en-US" sz="2400" b="1"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8147" y="2368255"/>
            <a:ext cx="607549" cy="607549"/>
          </a:xfrm>
          <a:prstGeom prst="rect">
            <a:avLst/>
          </a:prstGeom>
        </p:spPr>
      </p:pic>
      <p:sp>
        <p:nvSpPr>
          <p:cNvPr id="13" name="Rounded Rectangle 12"/>
          <p:cNvSpPr/>
          <p:nvPr/>
        </p:nvSpPr>
        <p:spPr>
          <a:xfrm>
            <a:off x="3425634" y="2308840"/>
            <a:ext cx="1914525" cy="971550"/>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4" name="Rounded Rectangle 13"/>
          <p:cNvSpPr/>
          <p:nvPr/>
        </p:nvSpPr>
        <p:spPr>
          <a:xfrm>
            <a:off x="3419280" y="2345585"/>
            <a:ext cx="663579" cy="424920"/>
          </a:xfrm>
          <a:prstGeom prst="round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5" name="TextBox 14"/>
          <p:cNvSpPr txBox="1"/>
          <p:nvPr/>
        </p:nvSpPr>
        <p:spPr>
          <a:xfrm>
            <a:off x="3419280" y="2308840"/>
            <a:ext cx="756053" cy="461665"/>
          </a:xfrm>
          <a:prstGeom prst="rect">
            <a:avLst/>
          </a:prstGeom>
          <a:noFill/>
        </p:spPr>
        <p:txBody>
          <a:bodyPr wrap="square" rtlCol="0">
            <a:spAutoFit/>
          </a:bodyPr>
          <a:lstStyle/>
          <a:p>
            <a:r>
              <a:rPr lang="en-US" sz="2400" b="1" dirty="0" smtClean="0"/>
              <a:t>Pod</a:t>
            </a:r>
            <a:endParaRPr lang="en-US" sz="2400" b="1"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1921" y="2585521"/>
            <a:ext cx="607549" cy="60754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2578" y="2362137"/>
            <a:ext cx="607549" cy="607549"/>
          </a:xfrm>
          <a:prstGeom prst="rect">
            <a:avLst/>
          </a:prstGeom>
        </p:spPr>
      </p:pic>
      <p:sp>
        <p:nvSpPr>
          <p:cNvPr id="18" name="Rounded Rectangle 17"/>
          <p:cNvSpPr/>
          <p:nvPr/>
        </p:nvSpPr>
        <p:spPr>
          <a:xfrm>
            <a:off x="6420065" y="2302722"/>
            <a:ext cx="1914525" cy="971550"/>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9" name="Rounded Rectangle 18"/>
          <p:cNvSpPr/>
          <p:nvPr/>
        </p:nvSpPr>
        <p:spPr>
          <a:xfrm>
            <a:off x="6468713" y="2339467"/>
            <a:ext cx="608577" cy="424920"/>
          </a:xfrm>
          <a:prstGeom prst="round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20" name="TextBox 19"/>
          <p:cNvSpPr txBox="1"/>
          <p:nvPr/>
        </p:nvSpPr>
        <p:spPr>
          <a:xfrm>
            <a:off x="6423137" y="2302722"/>
            <a:ext cx="771525" cy="461665"/>
          </a:xfrm>
          <a:prstGeom prst="rect">
            <a:avLst/>
          </a:prstGeom>
          <a:noFill/>
        </p:spPr>
        <p:txBody>
          <a:bodyPr wrap="square" rtlCol="0">
            <a:spAutoFit/>
          </a:bodyPr>
          <a:lstStyle/>
          <a:p>
            <a:r>
              <a:rPr lang="en-US" sz="2400" b="1" dirty="0" smtClean="0"/>
              <a:t>Pod</a:t>
            </a:r>
            <a:endParaRPr lang="en-US" sz="2400" b="1"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6352" y="2579403"/>
            <a:ext cx="607549" cy="607549"/>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3495" y="2362137"/>
            <a:ext cx="607549" cy="607549"/>
          </a:xfrm>
          <a:prstGeom prst="rect">
            <a:avLst/>
          </a:prstGeom>
        </p:spPr>
      </p:pic>
      <p:sp>
        <p:nvSpPr>
          <p:cNvPr id="23" name="Rounded Rectangle 22"/>
          <p:cNvSpPr/>
          <p:nvPr/>
        </p:nvSpPr>
        <p:spPr>
          <a:xfrm>
            <a:off x="9310982" y="2302722"/>
            <a:ext cx="1914525" cy="971550"/>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24" name="Rounded Rectangle 23"/>
          <p:cNvSpPr/>
          <p:nvPr/>
        </p:nvSpPr>
        <p:spPr>
          <a:xfrm>
            <a:off x="9359630" y="2339467"/>
            <a:ext cx="608577" cy="424920"/>
          </a:xfrm>
          <a:prstGeom prst="roundRect">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25" name="TextBox 24"/>
          <p:cNvSpPr txBox="1"/>
          <p:nvPr/>
        </p:nvSpPr>
        <p:spPr>
          <a:xfrm>
            <a:off x="9314055" y="2302722"/>
            <a:ext cx="746626" cy="461665"/>
          </a:xfrm>
          <a:prstGeom prst="rect">
            <a:avLst/>
          </a:prstGeom>
          <a:noFill/>
        </p:spPr>
        <p:txBody>
          <a:bodyPr wrap="square" rtlCol="0">
            <a:spAutoFit/>
          </a:bodyPr>
          <a:lstStyle/>
          <a:p>
            <a:r>
              <a:rPr lang="en-US" sz="2400" b="1" dirty="0" smtClean="0"/>
              <a:t>Pod</a:t>
            </a:r>
            <a:endParaRPr lang="en-US" sz="2400"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7269" y="2579403"/>
            <a:ext cx="607549" cy="607549"/>
          </a:xfrm>
          <a:prstGeom prst="rect">
            <a:avLst/>
          </a:prstGeom>
        </p:spPr>
      </p:pic>
      <p:sp>
        <p:nvSpPr>
          <p:cNvPr id="27" name="Oval 26"/>
          <p:cNvSpPr/>
          <p:nvPr/>
        </p:nvSpPr>
        <p:spPr>
          <a:xfrm>
            <a:off x="10546889" y="2724730"/>
            <a:ext cx="328612" cy="2714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8" name="Multiply 27"/>
          <p:cNvSpPr/>
          <p:nvPr/>
        </p:nvSpPr>
        <p:spPr>
          <a:xfrm>
            <a:off x="10553243" y="2724730"/>
            <a:ext cx="328612" cy="2714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2556" y="3349536"/>
            <a:ext cx="1215269" cy="461665"/>
          </a:xfrm>
          <a:prstGeom prst="rect">
            <a:avLst/>
          </a:prstGeom>
        </p:spPr>
        <p:txBody>
          <a:bodyPr wrap="none">
            <a:spAutoFit/>
          </a:bodyPr>
          <a:lstStyle/>
          <a:p>
            <a:r>
              <a:rPr lang="en-US" sz="2400" b="1" dirty="0" smtClean="0"/>
              <a:t>Pending</a:t>
            </a:r>
            <a:endParaRPr lang="en-US" b="1" dirty="0"/>
          </a:p>
        </p:txBody>
      </p:sp>
      <p:sp>
        <p:nvSpPr>
          <p:cNvPr id="30" name="Rectangle 29"/>
          <p:cNvSpPr/>
          <p:nvPr/>
        </p:nvSpPr>
        <p:spPr>
          <a:xfrm>
            <a:off x="3720426" y="3349535"/>
            <a:ext cx="1239442" cy="461665"/>
          </a:xfrm>
          <a:prstGeom prst="rect">
            <a:avLst/>
          </a:prstGeom>
        </p:spPr>
        <p:txBody>
          <a:bodyPr wrap="none">
            <a:spAutoFit/>
          </a:bodyPr>
          <a:lstStyle/>
          <a:p>
            <a:r>
              <a:rPr lang="en-US" sz="2400" b="1" dirty="0" smtClean="0"/>
              <a:t>Running</a:t>
            </a:r>
            <a:endParaRPr lang="en-US" b="1" dirty="0"/>
          </a:p>
        </p:txBody>
      </p:sp>
      <p:sp>
        <p:nvSpPr>
          <p:cNvPr id="31" name="Rectangle 30"/>
          <p:cNvSpPr/>
          <p:nvPr/>
        </p:nvSpPr>
        <p:spPr>
          <a:xfrm>
            <a:off x="6714943" y="3320120"/>
            <a:ext cx="1548822" cy="461665"/>
          </a:xfrm>
          <a:prstGeom prst="rect">
            <a:avLst/>
          </a:prstGeom>
        </p:spPr>
        <p:txBody>
          <a:bodyPr wrap="none">
            <a:spAutoFit/>
          </a:bodyPr>
          <a:lstStyle/>
          <a:p>
            <a:r>
              <a:rPr lang="en-US" sz="2400" b="1" dirty="0" smtClean="0"/>
              <a:t>Succeeded</a:t>
            </a:r>
            <a:endParaRPr lang="en-US" b="1" dirty="0"/>
          </a:p>
        </p:txBody>
      </p:sp>
      <p:sp>
        <p:nvSpPr>
          <p:cNvPr id="32" name="Rectangle 31"/>
          <p:cNvSpPr/>
          <p:nvPr/>
        </p:nvSpPr>
        <p:spPr>
          <a:xfrm>
            <a:off x="9666520" y="3288090"/>
            <a:ext cx="1107996" cy="461665"/>
          </a:xfrm>
          <a:prstGeom prst="rect">
            <a:avLst/>
          </a:prstGeom>
        </p:spPr>
        <p:txBody>
          <a:bodyPr wrap="none">
            <a:spAutoFit/>
          </a:bodyPr>
          <a:lstStyle/>
          <a:p>
            <a:r>
              <a:rPr lang="en-US" sz="2400" b="1" dirty="0" smtClean="0"/>
              <a:t>Failed	</a:t>
            </a:r>
            <a:endParaRPr lang="en-US" b="1" dirty="0"/>
          </a:p>
        </p:txBody>
      </p:sp>
      <p:sp>
        <p:nvSpPr>
          <p:cNvPr id="33" name="Right Arrow 32"/>
          <p:cNvSpPr/>
          <p:nvPr/>
        </p:nvSpPr>
        <p:spPr>
          <a:xfrm>
            <a:off x="2017643" y="5124077"/>
            <a:ext cx="7513983" cy="348871"/>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0343" y="4865399"/>
            <a:ext cx="607549" cy="607549"/>
          </a:xfrm>
          <a:prstGeom prst="rect">
            <a:avLst/>
          </a:prstGeom>
        </p:spPr>
      </p:pic>
      <p:sp>
        <p:nvSpPr>
          <p:cNvPr id="35" name="Rounded Rectangle 34"/>
          <p:cNvSpPr/>
          <p:nvPr/>
        </p:nvSpPr>
        <p:spPr>
          <a:xfrm>
            <a:off x="3127830" y="4805984"/>
            <a:ext cx="1914525" cy="97155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36" name="Rounded Rectangle 35"/>
          <p:cNvSpPr/>
          <p:nvPr/>
        </p:nvSpPr>
        <p:spPr>
          <a:xfrm>
            <a:off x="3176478" y="4842729"/>
            <a:ext cx="608577" cy="424920"/>
          </a:xfrm>
          <a:prstGeom prst="round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37" name="TextBox 36"/>
          <p:cNvSpPr txBox="1"/>
          <p:nvPr/>
        </p:nvSpPr>
        <p:spPr>
          <a:xfrm>
            <a:off x="3130903" y="4805984"/>
            <a:ext cx="746626"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400" b="1" dirty="0" smtClean="0"/>
              <a:t>Pod</a:t>
            </a:r>
            <a:endParaRPr lang="en-US" sz="2400" b="1" dirty="0"/>
          </a:p>
        </p:txBody>
      </p:sp>
      <p:sp>
        <p:nvSpPr>
          <p:cNvPr id="38" name="Rectangle 37"/>
          <p:cNvSpPr/>
          <p:nvPr/>
        </p:nvSpPr>
        <p:spPr>
          <a:xfrm>
            <a:off x="3378795" y="5850767"/>
            <a:ext cx="1581395" cy="461665"/>
          </a:xfrm>
          <a:prstGeom prst="rect">
            <a:avLst/>
          </a:prstGeom>
        </p:spPr>
        <p:txBody>
          <a:bodyPr wrap="none">
            <a:spAutoFit/>
          </a:bodyPr>
          <a:lstStyle/>
          <a:p>
            <a:r>
              <a:rPr lang="en-US" sz="2400" b="1" dirty="0" smtClean="0"/>
              <a:t>Completed</a:t>
            </a:r>
            <a:endParaRPr lang="en-US" b="1" dirty="0"/>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2578" y="4896503"/>
            <a:ext cx="607549" cy="607549"/>
          </a:xfrm>
          <a:prstGeom prst="rect">
            <a:avLst/>
          </a:prstGeom>
        </p:spPr>
      </p:pic>
      <p:sp>
        <p:nvSpPr>
          <p:cNvPr id="40" name="Rounded Rectangle 39"/>
          <p:cNvSpPr/>
          <p:nvPr/>
        </p:nvSpPr>
        <p:spPr>
          <a:xfrm>
            <a:off x="6420065" y="4837088"/>
            <a:ext cx="1914525" cy="971550"/>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41" name="Rounded Rectangle 40"/>
          <p:cNvSpPr/>
          <p:nvPr/>
        </p:nvSpPr>
        <p:spPr>
          <a:xfrm>
            <a:off x="6468713" y="4873833"/>
            <a:ext cx="608577" cy="424920"/>
          </a:xfrm>
          <a:prstGeom prst="round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42" name="TextBox 41"/>
          <p:cNvSpPr txBox="1"/>
          <p:nvPr/>
        </p:nvSpPr>
        <p:spPr>
          <a:xfrm>
            <a:off x="6423138" y="4837088"/>
            <a:ext cx="746626" cy="461665"/>
          </a:xfrm>
          <a:prstGeom prst="rect">
            <a:avLst/>
          </a:prstGeom>
          <a:solidFill>
            <a:schemeClr val="accent5"/>
          </a:solidFill>
        </p:spPr>
        <p:txBody>
          <a:bodyPr wrap="square" rtlCol="0">
            <a:spAutoFit/>
          </a:bodyPr>
          <a:lstStyle/>
          <a:p>
            <a:r>
              <a:rPr lang="en-US" sz="2400" b="1" dirty="0" smtClean="0"/>
              <a:t>Pod</a:t>
            </a:r>
            <a:endParaRPr lang="en-US" sz="2400" b="1" dirty="0"/>
          </a:p>
        </p:txBody>
      </p:sp>
      <p:sp>
        <p:nvSpPr>
          <p:cNvPr id="43" name="Rectangle 42"/>
          <p:cNvSpPr/>
          <p:nvPr/>
        </p:nvSpPr>
        <p:spPr>
          <a:xfrm>
            <a:off x="6671030" y="5881871"/>
            <a:ext cx="1421608" cy="461665"/>
          </a:xfrm>
          <a:prstGeom prst="rect">
            <a:avLst/>
          </a:prstGeom>
        </p:spPr>
        <p:txBody>
          <a:bodyPr wrap="none">
            <a:spAutoFit/>
          </a:bodyPr>
          <a:lstStyle/>
          <a:p>
            <a:r>
              <a:rPr lang="en-US" sz="2400" b="1" dirty="0" smtClean="0"/>
              <a:t>Unknown</a:t>
            </a:r>
            <a:endParaRPr lang="en-US" b="1" dirty="0"/>
          </a:p>
        </p:txBody>
      </p:sp>
    </p:spTree>
    <p:extLst>
      <p:ext uri="{BB962C8B-B14F-4D97-AF65-F5344CB8AC3E}">
        <p14:creationId xmlns:p14="http://schemas.microsoft.com/office/powerpoint/2010/main" val="328712458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42" name="Content Placeholder 2"/>
          <p:cNvSpPr txBox="1">
            <a:spLocks/>
          </p:cNvSpPr>
          <p:nvPr/>
        </p:nvSpPr>
        <p:spPr>
          <a:xfrm>
            <a:off x="168965" y="112541"/>
            <a:ext cx="11616645" cy="6745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solidFill>
                  <a:srgbClr val="800000"/>
                </a:solidFill>
              </a:rPr>
              <a:t>Pending:</a:t>
            </a:r>
          </a:p>
          <a:p>
            <a:r>
              <a:rPr lang="en-US" sz="2400" dirty="0"/>
              <a:t>The Pod has been accepted by the Kubernetes system, but </a:t>
            </a:r>
            <a:r>
              <a:rPr lang="en-US" sz="2400" dirty="0" smtClean="0"/>
              <a:t>its not </a:t>
            </a:r>
            <a:r>
              <a:rPr lang="en-US" sz="2400" b="1" dirty="0" smtClean="0"/>
              <a:t>running</a:t>
            </a:r>
          </a:p>
          <a:p>
            <a:r>
              <a:rPr lang="en-US" sz="2400" dirty="0" smtClean="0"/>
              <a:t>one </a:t>
            </a:r>
            <a:r>
              <a:rPr lang="en-US" sz="2400" dirty="0"/>
              <a:t>or more of the Container images </a:t>
            </a:r>
            <a:r>
              <a:rPr lang="en-US" sz="2400" dirty="0" smtClean="0"/>
              <a:t>is still </a:t>
            </a:r>
            <a:r>
              <a:rPr lang="en-US" sz="2400" b="1" dirty="0" smtClean="0"/>
              <a:t>downloading</a:t>
            </a:r>
          </a:p>
          <a:p>
            <a:r>
              <a:rPr lang="en-US" sz="2400" dirty="0"/>
              <a:t> </a:t>
            </a:r>
            <a:r>
              <a:rPr lang="en-US" sz="2400" dirty="0" smtClean="0"/>
              <a:t>If the pod cannot be scheduled because of resource </a:t>
            </a:r>
            <a:r>
              <a:rPr lang="en-US" sz="2400" b="1" dirty="0" smtClean="0"/>
              <a:t>constraints</a:t>
            </a:r>
          </a:p>
          <a:p>
            <a:endParaRPr lang="en-US" sz="2400" b="1" dirty="0"/>
          </a:p>
          <a:p>
            <a:pPr marL="0" indent="0">
              <a:buNone/>
            </a:pPr>
            <a:r>
              <a:rPr lang="en-US" sz="2400" b="1" dirty="0" smtClean="0">
                <a:solidFill>
                  <a:srgbClr val="800000"/>
                </a:solidFill>
              </a:rPr>
              <a:t>Running:</a:t>
            </a:r>
            <a:endParaRPr lang="en-US" sz="2400" b="1" dirty="0">
              <a:solidFill>
                <a:srgbClr val="800000"/>
              </a:solidFill>
            </a:endParaRPr>
          </a:p>
          <a:p>
            <a:r>
              <a:rPr lang="en-US" sz="2400" dirty="0"/>
              <a:t>The Pod has been </a:t>
            </a:r>
            <a:r>
              <a:rPr lang="en-US" sz="2400" b="1" dirty="0"/>
              <a:t>bound to a </a:t>
            </a:r>
            <a:r>
              <a:rPr lang="en-US" sz="2400" b="1" dirty="0" smtClean="0"/>
              <a:t>node</a:t>
            </a:r>
          </a:p>
          <a:p>
            <a:r>
              <a:rPr lang="en-US" sz="2400" dirty="0" smtClean="0"/>
              <a:t>All </a:t>
            </a:r>
            <a:r>
              <a:rPr lang="en-US" sz="2400" dirty="0"/>
              <a:t>of the Containers have been </a:t>
            </a:r>
            <a:r>
              <a:rPr lang="en-US" sz="2400" b="1" dirty="0" smtClean="0"/>
              <a:t>created</a:t>
            </a:r>
          </a:p>
          <a:p>
            <a:r>
              <a:rPr lang="en-US" sz="2400" dirty="0"/>
              <a:t>At least one Container is </a:t>
            </a:r>
            <a:r>
              <a:rPr lang="en-US" sz="2400" b="1" dirty="0"/>
              <a:t>still running</a:t>
            </a:r>
            <a:r>
              <a:rPr lang="en-US" sz="2400" dirty="0"/>
              <a:t>, or is in the process of </a:t>
            </a:r>
            <a:r>
              <a:rPr lang="en-US" sz="2400" b="1" dirty="0"/>
              <a:t>starting</a:t>
            </a:r>
            <a:r>
              <a:rPr lang="en-US" sz="2400" dirty="0"/>
              <a:t> or </a:t>
            </a:r>
            <a:r>
              <a:rPr lang="en-US" sz="2400" b="1" dirty="0" smtClean="0"/>
              <a:t>restarting</a:t>
            </a:r>
          </a:p>
          <a:p>
            <a:endParaRPr lang="en-US" sz="2400" b="1" dirty="0"/>
          </a:p>
          <a:p>
            <a:pPr marL="0" indent="0">
              <a:buNone/>
            </a:pPr>
            <a:r>
              <a:rPr lang="en-US" sz="2400" b="1" dirty="0" smtClean="0">
                <a:solidFill>
                  <a:srgbClr val="800000"/>
                </a:solidFill>
              </a:rPr>
              <a:t>Succeeded:</a:t>
            </a:r>
            <a:endParaRPr lang="en-US" sz="2400" b="1" dirty="0">
              <a:solidFill>
                <a:srgbClr val="800000"/>
              </a:solidFill>
            </a:endParaRPr>
          </a:p>
          <a:p>
            <a:r>
              <a:rPr lang="en-US" sz="2400" dirty="0"/>
              <a:t>All Containers in the Pod have </a:t>
            </a:r>
            <a:r>
              <a:rPr lang="en-US" sz="2400" b="1" dirty="0"/>
              <a:t>terminated</a:t>
            </a:r>
            <a:r>
              <a:rPr lang="en-US" sz="2400" dirty="0"/>
              <a:t> in success, and will not be </a:t>
            </a:r>
            <a:r>
              <a:rPr lang="en-US" sz="2400" b="1" dirty="0"/>
              <a:t>restarted</a:t>
            </a:r>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069" y="435977"/>
            <a:ext cx="607549" cy="607549"/>
          </a:xfrm>
          <a:prstGeom prst="rect">
            <a:avLst/>
          </a:prstGeom>
        </p:spPr>
      </p:pic>
      <p:sp>
        <p:nvSpPr>
          <p:cNvPr id="44" name="Rounded Rectangle 43"/>
          <p:cNvSpPr/>
          <p:nvPr/>
        </p:nvSpPr>
        <p:spPr>
          <a:xfrm>
            <a:off x="9954556" y="376562"/>
            <a:ext cx="1914525" cy="971550"/>
          </a:xfrm>
          <a:prstGeom prst="round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45" name="Rounded Rectangle 44"/>
          <p:cNvSpPr/>
          <p:nvPr/>
        </p:nvSpPr>
        <p:spPr>
          <a:xfrm>
            <a:off x="10003204" y="413307"/>
            <a:ext cx="608577" cy="424920"/>
          </a:xfrm>
          <a:prstGeom prst="round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46" name="TextBox 45"/>
          <p:cNvSpPr txBox="1"/>
          <p:nvPr/>
        </p:nvSpPr>
        <p:spPr>
          <a:xfrm>
            <a:off x="9957629" y="376562"/>
            <a:ext cx="746626" cy="461665"/>
          </a:xfrm>
          <a:prstGeom prst="rect">
            <a:avLst/>
          </a:prstGeom>
          <a:noFill/>
        </p:spPr>
        <p:txBody>
          <a:bodyPr wrap="square" rtlCol="0">
            <a:spAutoFit/>
          </a:bodyPr>
          <a:lstStyle/>
          <a:p>
            <a:r>
              <a:rPr lang="en-US" sz="2400" b="1" dirty="0" smtClean="0"/>
              <a:t>Pod</a:t>
            </a:r>
            <a:endParaRPr lang="en-US" sz="2400" b="1" dirty="0"/>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069" y="2540174"/>
            <a:ext cx="607549" cy="607549"/>
          </a:xfrm>
          <a:prstGeom prst="rect">
            <a:avLst/>
          </a:prstGeom>
        </p:spPr>
      </p:pic>
      <p:sp>
        <p:nvSpPr>
          <p:cNvPr id="55" name="Rounded Rectangle 54"/>
          <p:cNvSpPr/>
          <p:nvPr/>
        </p:nvSpPr>
        <p:spPr>
          <a:xfrm>
            <a:off x="9954556" y="2480759"/>
            <a:ext cx="1914525" cy="971550"/>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56" name="Rounded Rectangle 55"/>
          <p:cNvSpPr/>
          <p:nvPr/>
        </p:nvSpPr>
        <p:spPr>
          <a:xfrm>
            <a:off x="9948202" y="2517504"/>
            <a:ext cx="663579" cy="424920"/>
          </a:xfrm>
          <a:prstGeom prst="round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57" name="TextBox 56"/>
          <p:cNvSpPr txBox="1"/>
          <p:nvPr/>
        </p:nvSpPr>
        <p:spPr>
          <a:xfrm>
            <a:off x="9948202" y="2480759"/>
            <a:ext cx="756053" cy="461665"/>
          </a:xfrm>
          <a:prstGeom prst="rect">
            <a:avLst/>
          </a:prstGeom>
          <a:noFill/>
        </p:spPr>
        <p:txBody>
          <a:bodyPr wrap="square" rtlCol="0">
            <a:spAutoFit/>
          </a:bodyPr>
          <a:lstStyle/>
          <a:p>
            <a:r>
              <a:rPr lang="en-US" sz="2400" b="1" dirty="0" smtClean="0"/>
              <a:t>Pod</a:t>
            </a:r>
            <a:endParaRPr lang="en-US" sz="2400" b="1" dirty="0"/>
          </a:p>
        </p:txBody>
      </p:sp>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843" y="2757440"/>
            <a:ext cx="607549" cy="607549"/>
          </a:xfrm>
          <a:prstGeom prst="rect">
            <a:avLst/>
          </a:prstGeom>
        </p:spPr>
      </p:pic>
      <p:pic>
        <p:nvPicPr>
          <p:cNvPr id="60" name="Picture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5717" y="5612383"/>
            <a:ext cx="607549" cy="607549"/>
          </a:xfrm>
          <a:prstGeom prst="rect">
            <a:avLst/>
          </a:prstGeom>
        </p:spPr>
      </p:pic>
      <p:sp>
        <p:nvSpPr>
          <p:cNvPr id="61" name="Rounded Rectangle 60"/>
          <p:cNvSpPr/>
          <p:nvPr/>
        </p:nvSpPr>
        <p:spPr>
          <a:xfrm>
            <a:off x="10003204" y="5552968"/>
            <a:ext cx="1914525" cy="971550"/>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62" name="Rounded Rectangle 61"/>
          <p:cNvSpPr/>
          <p:nvPr/>
        </p:nvSpPr>
        <p:spPr>
          <a:xfrm>
            <a:off x="10051852" y="5589713"/>
            <a:ext cx="608577" cy="424920"/>
          </a:xfrm>
          <a:prstGeom prst="round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63" name="TextBox 62"/>
          <p:cNvSpPr txBox="1"/>
          <p:nvPr/>
        </p:nvSpPr>
        <p:spPr>
          <a:xfrm>
            <a:off x="10006276" y="5552968"/>
            <a:ext cx="771525" cy="461665"/>
          </a:xfrm>
          <a:prstGeom prst="rect">
            <a:avLst/>
          </a:prstGeom>
          <a:noFill/>
        </p:spPr>
        <p:txBody>
          <a:bodyPr wrap="square" rtlCol="0">
            <a:spAutoFit/>
          </a:bodyPr>
          <a:lstStyle/>
          <a:p>
            <a:r>
              <a:rPr lang="en-US" sz="2400" b="1" dirty="0" smtClean="0"/>
              <a:t>Pod</a:t>
            </a:r>
            <a:endParaRPr lang="en-US" sz="2400" b="1" dirty="0"/>
          </a:p>
        </p:txBody>
      </p:sp>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9491" y="5829649"/>
            <a:ext cx="607549" cy="607549"/>
          </a:xfrm>
          <a:prstGeom prst="rect">
            <a:avLst/>
          </a:prstGeom>
        </p:spPr>
      </p:pic>
    </p:spTree>
    <p:extLst>
      <p:ext uri="{BB962C8B-B14F-4D97-AF65-F5344CB8AC3E}">
        <p14:creationId xmlns:p14="http://schemas.microsoft.com/office/powerpoint/2010/main" val="286064125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42" name="Content Placeholder 2"/>
          <p:cNvSpPr txBox="1">
            <a:spLocks/>
          </p:cNvSpPr>
          <p:nvPr/>
        </p:nvSpPr>
        <p:spPr>
          <a:xfrm>
            <a:off x="168965" y="112541"/>
            <a:ext cx="11616645" cy="6745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solidFill>
                  <a:srgbClr val="800000"/>
                </a:solidFill>
              </a:rPr>
              <a:t>Failed:</a:t>
            </a:r>
          </a:p>
          <a:p>
            <a:r>
              <a:rPr lang="en-US" sz="2400" dirty="0"/>
              <a:t>All Containers in the Pod have terminated, and at least one Container has </a:t>
            </a:r>
            <a:endParaRPr lang="en-US" sz="2400" dirty="0" smtClean="0"/>
          </a:p>
          <a:p>
            <a:pPr marL="0" indent="0">
              <a:buNone/>
            </a:pPr>
            <a:r>
              <a:rPr lang="en-US" sz="2400" dirty="0"/>
              <a:t> </a:t>
            </a:r>
            <a:r>
              <a:rPr lang="en-US" sz="2400" dirty="0" smtClean="0"/>
              <a:t>  terminated </a:t>
            </a:r>
            <a:r>
              <a:rPr lang="en-US" sz="2400" dirty="0"/>
              <a:t>in failure</a:t>
            </a:r>
            <a:r>
              <a:rPr lang="en-US" sz="2400" dirty="0" smtClean="0"/>
              <a:t>.</a:t>
            </a:r>
          </a:p>
          <a:p>
            <a:r>
              <a:rPr lang="en-US" sz="2400" dirty="0" smtClean="0"/>
              <a:t>The </a:t>
            </a:r>
            <a:r>
              <a:rPr lang="en-US" sz="2400" dirty="0"/>
              <a:t>Container either exited with non-zero status or was terminated by the system</a:t>
            </a:r>
            <a:endParaRPr lang="en-US" sz="2400" b="1" dirty="0"/>
          </a:p>
          <a:p>
            <a:pPr marL="0" indent="0">
              <a:buNone/>
            </a:pPr>
            <a:endParaRPr lang="en-US" sz="2400" b="1" dirty="0" smtClean="0">
              <a:solidFill>
                <a:srgbClr val="800000"/>
              </a:solidFill>
            </a:endParaRPr>
          </a:p>
          <a:p>
            <a:pPr marL="0" indent="0">
              <a:buNone/>
            </a:pPr>
            <a:r>
              <a:rPr lang="en-US" sz="2400" b="1" dirty="0" smtClean="0">
                <a:solidFill>
                  <a:srgbClr val="800000"/>
                </a:solidFill>
              </a:rPr>
              <a:t>Unknown:</a:t>
            </a:r>
            <a:endParaRPr lang="en-US" sz="2400" b="1" dirty="0">
              <a:solidFill>
                <a:srgbClr val="800000"/>
              </a:solidFill>
            </a:endParaRPr>
          </a:p>
          <a:p>
            <a:r>
              <a:rPr lang="en-US" sz="2400" dirty="0" smtClean="0"/>
              <a:t>State </a:t>
            </a:r>
            <a:r>
              <a:rPr lang="en-US" sz="2400" dirty="0"/>
              <a:t>of the Pod could not be </a:t>
            </a:r>
            <a:r>
              <a:rPr lang="en-US" sz="2400" b="1" dirty="0" smtClean="0"/>
              <a:t>obtained</a:t>
            </a:r>
          </a:p>
          <a:p>
            <a:r>
              <a:rPr lang="en-US" sz="2400" dirty="0" smtClean="0"/>
              <a:t>Typically </a:t>
            </a:r>
            <a:r>
              <a:rPr lang="en-US" sz="2400" dirty="0"/>
              <a:t>due to an </a:t>
            </a:r>
            <a:r>
              <a:rPr lang="en-US" sz="2400" b="1" dirty="0" smtClean="0"/>
              <a:t>Error</a:t>
            </a:r>
            <a:r>
              <a:rPr lang="en-US" sz="2400" dirty="0" smtClean="0"/>
              <a:t> </a:t>
            </a:r>
            <a:r>
              <a:rPr lang="en-US" sz="2400" dirty="0"/>
              <a:t>in </a:t>
            </a:r>
            <a:r>
              <a:rPr lang="en-US" sz="2400" b="1" dirty="0" smtClean="0"/>
              <a:t>Network</a:t>
            </a:r>
            <a:r>
              <a:rPr lang="en-US" sz="2400" dirty="0" smtClean="0"/>
              <a:t> or </a:t>
            </a:r>
            <a:r>
              <a:rPr lang="en-US" sz="2400" b="1" dirty="0" smtClean="0"/>
              <a:t>communicating</a:t>
            </a:r>
            <a:r>
              <a:rPr lang="en-US" sz="2400" dirty="0" smtClean="0"/>
              <a:t> </a:t>
            </a:r>
            <a:r>
              <a:rPr lang="en-US" sz="2400" dirty="0"/>
              <a:t>with the host of the </a:t>
            </a:r>
            <a:r>
              <a:rPr lang="en-US" sz="2400" dirty="0" smtClean="0"/>
              <a:t>Pod</a:t>
            </a:r>
          </a:p>
          <a:p>
            <a:pPr marL="0" indent="0">
              <a:buNone/>
            </a:pPr>
            <a:endParaRPr lang="en-US" sz="2400" b="1" dirty="0"/>
          </a:p>
          <a:p>
            <a:pPr marL="0" indent="0">
              <a:buNone/>
            </a:pPr>
            <a:r>
              <a:rPr lang="en-US" sz="2400" b="1" dirty="0" smtClean="0">
                <a:solidFill>
                  <a:srgbClr val="800000"/>
                </a:solidFill>
              </a:rPr>
              <a:t>Completed:</a:t>
            </a:r>
            <a:endParaRPr lang="en-US" sz="2400" b="1" dirty="0">
              <a:solidFill>
                <a:srgbClr val="800000"/>
              </a:solidFill>
            </a:endParaRPr>
          </a:p>
          <a:p>
            <a:r>
              <a:rPr lang="en-US" sz="2400" dirty="0"/>
              <a:t>The pod has run to completion as there’s nothing to keep it running </a:t>
            </a:r>
            <a:r>
              <a:rPr lang="en-US" sz="2400" dirty="0" err="1"/>
              <a:t>eg</a:t>
            </a:r>
            <a:r>
              <a:rPr lang="en-US" sz="2400" dirty="0"/>
              <a:t>. Completed Jobs</a:t>
            </a:r>
            <a:endParaRPr lang="en-US" sz="2400" b="1"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3598" y="311104"/>
            <a:ext cx="607549" cy="607549"/>
          </a:xfrm>
          <a:prstGeom prst="rect">
            <a:avLst/>
          </a:prstGeom>
        </p:spPr>
      </p:pic>
      <p:sp>
        <p:nvSpPr>
          <p:cNvPr id="19" name="Rounded Rectangle 18"/>
          <p:cNvSpPr/>
          <p:nvPr/>
        </p:nvSpPr>
        <p:spPr>
          <a:xfrm>
            <a:off x="9871085" y="251689"/>
            <a:ext cx="1914525" cy="971550"/>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20" name="Rounded Rectangle 19"/>
          <p:cNvSpPr/>
          <p:nvPr/>
        </p:nvSpPr>
        <p:spPr>
          <a:xfrm>
            <a:off x="9919733" y="288434"/>
            <a:ext cx="608577" cy="424920"/>
          </a:xfrm>
          <a:prstGeom prst="roundRect">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21" name="TextBox 20"/>
          <p:cNvSpPr txBox="1"/>
          <p:nvPr/>
        </p:nvSpPr>
        <p:spPr>
          <a:xfrm>
            <a:off x="9874158" y="251689"/>
            <a:ext cx="746626" cy="461665"/>
          </a:xfrm>
          <a:prstGeom prst="rect">
            <a:avLst/>
          </a:prstGeom>
          <a:noFill/>
        </p:spPr>
        <p:txBody>
          <a:bodyPr wrap="square" rtlCol="0">
            <a:spAutoFit/>
          </a:bodyPr>
          <a:lstStyle/>
          <a:p>
            <a:r>
              <a:rPr lang="en-US" sz="2400" b="1" dirty="0" smtClean="0"/>
              <a:t>Pod</a:t>
            </a:r>
            <a:endParaRPr lang="en-US" sz="2400" b="1"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7372" y="528370"/>
            <a:ext cx="607549" cy="607549"/>
          </a:xfrm>
          <a:prstGeom prst="rect">
            <a:avLst/>
          </a:prstGeom>
        </p:spPr>
      </p:pic>
      <p:sp>
        <p:nvSpPr>
          <p:cNvPr id="23" name="Oval 22"/>
          <p:cNvSpPr/>
          <p:nvPr/>
        </p:nvSpPr>
        <p:spPr>
          <a:xfrm>
            <a:off x="11106992" y="673697"/>
            <a:ext cx="328612" cy="2714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4" name="Multiply 23"/>
          <p:cNvSpPr/>
          <p:nvPr/>
        </p:nvSpPr>
        <p:spPr>
          <a:xfrm>
            <a:off x="11113346" y="673697"/>
            <a:ext cx="328612" cy="2714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7961" y="5503750"/>
            <a:ext cx="607549" cy="607549"/>
          </a:xfrm>
          <a:prstGeom prst="rect">
            <a:avLst/>
          </a:prstGeom>
        </p:spPr>
      </p:pic>
      <p:sp>
        <p:nvSpPr>
          <p:cNvPr id="26" name="Rounded Rectangle 25"/>
          <p:cNvSpPr/>
          <p:nvPr/>
        </p:nvSpPr>
        <p:spPr>
          <a:xfrm>
            <a:off x="9945455" y="5444335"/>
            <a:ext cx="1914525" cy="97155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27" name="Rounded Rectangle 26"/>
          <p:cNvSpPr/>
          <p:nvPr/>
        </p:nvSpPr>
        <p:spPr>
          <a:xfrm>
            <a:off x="9944096" y="5481080"/>
            <a:ext cx="608577" cy="424920"/>
          </a:xfrm>
          <a:prstGeom prst="round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28" name="TextBox 27"/>
          <p:cNvSpPr txBox="1"/>
          <p:nvPr/>
        </p:nvSpPr>
        <p:spPr>
          <a:xfrm>
            <a:off x="9898521" y="5444335"/>
            <a:ext cx="746626"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400" b="1" dirty="0" smtClean="0"/>
              <a:t>Pod</a:t>
            </a:r>
            <a:endParaRPr lang="en-US" sz="2400" b="1" dirty="0"/>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9320" y="2343196"/>
            <a:ext cx="607549" cy="607549"/>
          </a:xfrm>
          <a:prstGeom prst="rect">
            <a:avLst/>
          </a:prstGeom>
        </p:spPr>
      </p:pic>
      <p:sp>
        <p:nvSpPr>
          <p:cNvPr id="30" name="Rounded Rectangle 29"/>
          <p:cNvSpPr/>
          <p:nvPr/>
        </p:nvSpPr>
        <p:spPr>
          <a:xfrm>
            <a:off x="9896807" y="2283781"/>
            <a:ext cx="1914525" cy="971550"/>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31" name="Rounded Rectangle 30"/>
          <p:cNvSpPr/>
          <p:nvPr/>
        </p:nvSpPr>
        <p:spPr>
          <a:xfrm>
            <a:off x="9945455" y="2320526"/>
            <a:ext cx="608577" cy="424920"/>
          </a:xfrm>
          <a:prstGeom prst="round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32" name="TextBox 31"/>
          <p:cNvSpPr txBox="1"/>
          <p:nvPr/>
        </p:nvSpPr>
        <p:spPr>
          <a:xfrm>
            <a:off x="9899880" y="2283781"/>
            <a:ext cx="746626" cy="461665"/>
          </a:xfrm>
          <a:prstGeom prst="rect">
            <a:avLst/>
          </a:prstGeom>
          <a:solidFill>
            <a:schemeClr val="accent5"/>
          </a:solidFill>
        </p:spPr>
        <p:txBody>
          <a:bodyPr wrap="square" rtlCol="0">
            <a:spAutoFit/>
          </a:bodyPr>
          <a:lstStyle/>
          <a:p>
            <a:r>
              <a:rPr lang="en-US" sz="2400" b="1" dirty="0" smtClean="0"/>
              <a:t>Pod</a:t>
            </a:r>
            <a:endParaRPr lang="en-US" sz="2400" b="1" dirty="0"/>
          </a:p>
        </p:txBody>
      </p:sp>
    </p:spTree>
    <p:extLst>
      <p:ext uri="{BB962C8B-B14F-4D97-AF65-F5344CB8AC3E}">
        <p14:creationId xmlns:p14="http://schemas.microsoft.com/office/powerpoint/2010/main" val="3820066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5087996" cy="830997"/>
          </a:xfrm>
          <a:prstGeom prst="rect">
            <a:avLst/>
          </a:prstGeom>
        </p:spPr>
        <p:txBody>
          <a:bodyPr wrap="square">
            <a:spAutoFit/>
          </a:bodyPr>
          <a:lstStyle/>
          <a:p>
            <a:r>
              <a:rPr lang="en-US" sz="4800" b="1" dirty="0">
                <a:solidFill>
                  <a:schemeClr val="bg1"/>
                </a:solidFill>
              </a:rPr>
              <a:t>Kubernetes </a:t>
            </a:r>
            <a:r>
              <a:rPr lang="en-US" sz="4800" b="1" dirty="0" smtClean="0">
                <a:solidFill>
                  <a:schemeClr val="bg1"/>
                </a:solidFill>
              </a:rPr>
              <a:t>Nodes</a:t>
            </a:r>
            <a:endParaRPr lang="en-US" sz="4800" b="1" dirty="0">
              <a:solidFill>
                <a:schemeClr val="bg1"/>
              </a:solidFill>
            </a:endParaRPr>
          </a:p>
        </p:txBody>
      </p:sp>
    </p:spTree>
    <p:extLst>
      <p:ext uri="{BB962C8B-B14F-4D97-AF65-F5344CB8AC3E}">
        <p14:creationId xmlns:p14="http://schemas.microsoft.com/office/powerpoint/2010/main" val="369200777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42" name="Content Placeholder 2"/>
          <p:cNvSpPr txBox="1">
            <a:spLocks/>
          </p:cNvSpPr>
          <p:nvPr/>
        </p:nvSpPr>
        <p:spPr>
          <a:xfrm>
            <a:off x="168965" y="705678"/>
            <a:ext cx="11616645" cy="61523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p:txBody>
      </p:sp>
      <p:sp>
        <p:nvSpPr>
          <p:cNvPr id="33" name="Title 1"/>
          <p:cNvSpPr txBox="1">
            <a:spLocks/>
          </p:cNvSpPr>
          <p:nvPr/>
        </p:nvSpPr>
        <p:spPr>
          <a:xfrm>
            <a:off x="357809" y="197457"/>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 Conditions</a:t>
            </a:r>
            <a:endParaRPr lang="en-US" sz="3200" b="1" dirty="0"/>
          </a:p>
          <a:p>
            <a:endParaRPr lang="en-US" sz="3200" b="1" dirty="0"/>
          </a:p>
        </p:txBody>
      </p:sp>
      <p:sp>
        <p:nvSpPr>
          <p:cNvPr id="6" name="Rectangle 5"/>
          <p:cNvSpPr/>
          <p:nvPr/>
        </p:nvSpPr>
        <p:spPr>
          <a:xfrm>
            <a:off x="168965" y="962770"/>
            <a:ext cx="11817626" cy="5015732"/>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400" dirty="0"/>
              <a:t>A Pod has a </a:t>
            </a:r>
            <a:r>
              <a:rPr lang="en-US" sz="2400" dirty="0" err="1"/>
              <a:t>PodStatus</a:t>
            </a:r>
            <a:r>
              <a:rPr lang="en-US" sz="2400" dirty="0"/>
              <a:t>, which has an array of </a:t>
            </a:r>
            <a:r>
              <a:rPr lang="en-US" sz="2400" dirty="0">
                <a:hlinkClick r:id="rId2"/>
              </a:rPr>
              <a:t>PodConditions</a:t>
            </a:r>
            <a:r>
              <a:rPr lang="en-US" sz="2400" dirty="0"/>
              <a:t> through which the Pod has or has not passed.</a:t>
            </a:r>
          </a:p>
          <a:p>
            <a:pPr marL="228600" indent="-228600">
              <a:lnSpc>
                <a:spcPct val="90000"/>
              </a:lnSpc>
              <a:spcBef>
                <a:spcPts val="1000"/>
              </a:spcBef>
              <a:buFont typeface="Arial" panose="020B0604020202020204" pitchFamily="34" charset="0"/>
              <a:buChar char="•"/>
            </a:pPr>
            <a:r>
              <a:rPr lang="en-US" sz="2400" dirty="0"/>
              <a:t>Using </a:t>
            </a:r>
            <a:r>
              <a:rPr lang="en-US" sz="2400" b="1" dirty="0">
                <a:solidFill>
                  <a:srgbClr val="00B050"/>
                </a:solidFill>
              </a:rPr>
              <a:t>‘</a:t>
            </a:r>
            <a:r>
              <a:rPr lang="en-US" sz="2400" b="1" dirty="0" err="1">
                <a:solidFill>
                  <a:srgbClr val="00B050"/>
                </a:solidFill>
              </a:rPr>
              <a:t>kubectl</a:t>
            </a:r>
            <a:r>
              <a:rPr lang="en-US" sz="2400" b="1" dirty="0">
                <a:solidFill>
                  <a:srgbClr val="00B050"/>
                </a:solidFill>
              </a:rPr>
              <a:t> describe pod PODNAME’  </a:t>
            </a:r>
            <a:r>
              <a:rPr lang="en-US" sz="2400" dirty="0"/>
              <a:t>you can get the condition of a Pod</a:t>
            </a:r>
          </a:p>
          <a:p>
            <a:pPr marL="228600" indent="-228600">
              <a:lnSpc>
                <a:spcPct val="90000"/>
              </a:lnSpc>
              <a:spcBef>
                <a:spcPts val="1000"/>
              </a:spcBef>
              <a:buFont typeface="Arial" panose="020B0604020202020204" pitchFamily="34" charset="0"/>
              <a:buChar char="•"/>
            </a:pPr>
            <a:r>
              <a:rPr lang="en-US" sz="2400" dirty="0"/>
              <a:t>These are the possible types</a:t>
            </a:r>
            <a:r>
              <a:rPr lang="en-US" sz="2400" dirty="0" smtClean="0"/>
              <a:t>:</a:t>
            </a:r>
          </a:p>
          <a:p>
            <a:pPr marL="800100" lvl="1" indent="-342900">
              <a:lnSpc>
                <a:spcPct val="90000"/>
              </a:lnSpc>
              <a:spcBef>
                <a:spcPts val="1000"/>
              </a:spcBef>
              <a:buFont typeface="Wingdings" panose="05000000000000000000" pitchFamily="2" charset="2"/>
              <a:buChar char="Ø"/>
            </a:pPr>
            <a:r>
              <a:rPr lang="en-US" sz="2400" b="1" dirty="0" err="1"/>
              <a:t>PodScheduled</a:t>
            </a:r>
            <a:r>
              <a:rPr lang="en-US" sz="2400" dirty="0"/>
              <a:t>: the Pod has been scheduled to a node</a:t>
            </a:r>
          </a:p>
          <a:p>
            <a:pPr marL="800100" lvl="1" indent="-342900">
              <a:lnSpc>
                <a:spcPct val="90000"/>
              </a:lnSpc>
              <a:spcBef>
                <a:spcPts val="1000"/>
              </a:spcBef>
              <a:buFont typeface="Wingdings" panose="05000000000000000000" pitchFamily="2" charset="2"/>
              <a:buChar char="Ø"/>
            </a:pPr>
            <a:r>
              <a:rPr lang="en-US" sz="2400" b="1" dirty="0"/>
              <a:t>Ready</a:t>
            </a:r>
            <a:r>
              <a:rPr lang="en-US" sz="2400" dirty="0"/>
              <a:t>: the Pod is able to serve requests and </a:t>
            </a:r>
            <a:r>
              <a:rPr lang="en-US" sz="2400" dirty="0" smtClean="0"/>
              <a:t> will be added to </a:t>
            </a:r>
            <a:r>
              <a:rPr lang="en-US" sz="2400" dirty="0"/>
              <a:t>the load balancing pools of all matching Services</a:t>
            </a:r>
          </a:p>
          <a:p>
            <a:pPr marL="800100" lvl="1" indent="-342900">
              <a:lnSpc>
                <a:spcPct val="90000"/>
              </a:lnSpc>
              <a:spcBef>
                <a:spcPts val="1000"/>
              </a:spcBef>
              <a:buFont typeface="Wingdings" panose="05000000000000000000" pitchFamily="2" charset="2"/>
              <a:buChar char="Ø"/>
            </a:pPr>
            <a:r>
              <a:rPr lang="en-US" sz="2400" b="1" dirty="0"/>
              <a:t>Initialized</a:t>
            </a:r>
            <a:r>
              <a:rPr lang="en-US" sz="2400" dirty="0"/>
              <a:t>: all </a:t>
            </a:r>
            <a:r>
              <a:rPr lang="en-US" sz="2400" dirty="0" err="1"/>
              <a:t>init</a:t>
            </a:r>
            <a:r>
              <a:rPr lang="en-US" sz="2400" dirty="0"/>
              <a:t> containers have started successfully</a:t>
            </a:r>
          </a:p>
          <a:p>
            <a:pPr marL="800100" lvl="1" indent="-342900">
              <a:lnSpc>
                <a:spcPct val="90000"/>
              </a:lnSpc>
              <a:spcBef>
                <a:spcPts val="1000"/>
              </a:spcBef>
              <a:buFont typeface="Wingdings" panose="05000000000000000000" pitchFamily="2" charset="2"/>
              <a:buChar char="Ø"/>
            </a:pPr>
            <a:r>
              <a:rPr lang="en-US" sz="2400" b="1" dirty="0" err="1" smtClean="0"/>
              <a:t>Unschedulable</a:t>
            </a:r>
            <a:r>
              <a:rPr lang="en-US" sz="2400" dirty="0"/>
              <a:t>: the scheduler cannot schedule the Pod right now, for example due to lacking of resources or other constraints</a:t>
            </a:r>
          </a:p>
          <a:p>
            <a:pPr marL="800100" lvl="1" indent="-342900">
              <a:lnSpc>
                <a:spcPct val="90000"/>
              </a:lnSpc>
              <a:spcBef>
                <a:spcPts val="1000"/>
              </a:spcBef>
              <a:buFont typeface="Wingdings" panose="05000000000000000000" pitchFamily="2" charset="2"/>
              <a:buChar char="Ø"/>
            </a:pPr>
            <a:r>
              <a:rPr lang="en-US" sz="2400" b="1" dirty="0" err="1"/>
              <a:t>ContainersReady</a:t>
            </a:r>
            <a:r>
              <a:rPr lang="en-US" sz="2400" dirty="0"/>
              <a:t>: all containers in the Pod are ready</a:t>
            </a:r>
          </a:p>
          <a:p>
            <a:pPr marL="342900" indent="-342900">
              <a:buFont typeface="Wingdings" panose="05000000000000000000" pitchFamily="2" charset="2"/>
              <a:buChar char="ü"/>
            </a:pPr>
            <a:endParaRPr lang="en-US" sz="2400" dirty="0"/>
          </a:p>
        </p:txBody>
      </p:sp>
    </p:spTree>
    <p:extLst>
      <p:ext uri="{BB962C8B-B14F-4D97-AF65-F5344CB8AC3E}">
        <p14:creationId xmlns:p14="http://schemas.microsoft.com/office/powerpoint/2010/main" val="25127906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42" name="Content Placeholder 2"/>
          <p:cNvSpPr txBox="1">
            <a:spLocks/>
          </p:cNvSpPr>
          <p:nvPr/>
        </p:nvSpPr>
        <p:spPr>
          <a:xfrm>
            <a:off x="168965" y="705678"/>
            <a:ext cx="11616645" cy="61523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p:txBody>
      </p:sp>
      <p:sp>
        <p:nvSpPr>
          <p:cNvPr id="33" name="Title 1"/>
          <p:cNvSpPr txBox="1">
            <a:spLocks/>
          </p:cNvSpPr>
          <p:nvPr/>
        </p:nvSpPr>
        <p:spPr>
          <a:xfrm>
            <a:off x="357809" y="197457"/>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Container States</a:t>
            </a:r>
            <a:endParaRPr lang="en-US" sz="3200" b="1" dirty="0"/>
          </a:p>
          <a:p>
            <a:endParaRPr lang="en-US" sz="3200" b="1" dirty="0"/>
          </a:p>
        </p:txBody>
      </p:sp>
      <p:sp>
        <p:nvSpPr>
          <p:cNvPr id="6" name="Rectangle 5"/>
          <p:cNvSpPr/>
          <p:nvPr/>
        </p:nvSpPr>
        <p:spPr>
          <a:xfrm>
            <a:off x="168965" y="962770"/>
            <a:ext cx="11817626" cy="472231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400" dirty="0"/>
              <a:t>Once Pod is assigned to a node by scheduler, </a:t>
            </a:r>
            <a:r>
              <a:rPr lang="en-US" sz="2400" dirty="0" err="1"/>
              <a:t>kubelet</a:t>
            </a:r>
            <a:r>
              <a:rPr lang="en-US" sz="2400" dirty="0"/>
              <a:t> starts creating containers using container </a:t>
            </a:r>
            <a:r>
              <a:rPr lang="en-US" sz="2400" dirty="0" smtClean="0"/>
              <a:t>runtime</a:t>
            </a:r>
          </a:p>
          <a:p>
            <a:pPr marL="228600" indent="-228600">
              <a:lnSpc>
                <a:spcPct val="90000"/>
              </a:lnSpc>
              <a:spcBef>
                <a:spcPts val="1000"/>
              </a:spcBef>
              <a:buFont typeface="Arial" panose="020B0604020202020204" pitchFamily="34" charset="0"/>
              <a:buChar char="•"/>
            </a:pPr>
            <a:r>
              <a:rPr lang="en-US" sz="2400" dirty="0"/>
              <a:t>Using </a:t>
            </a:r>
            <a:r>
              <a:rPr lang="en-US" sz="2400" b="1" dirty="0">
                <a:solidFill>
                  <a:srgbClr val="00B050"/>
                </a:solidFill>
              </a:rPr>
              <a:t>‘</a:t>
            </a:r>
            <a:r>
              <a:rPr lang="en-US" sz="2400" b="1" dirty="0" err="1">
                <a:solidFill>
                  <a:srgbClr val="00B050"/>
                </a:solidFill>
              </a:rPr>
              <a:t>kubectl</a:t>
            </a:r>
            <a:r>
              <a:rPr lang="en-US" sz="2400" b="1" dirty="0">
                <a:solidFill>
                  <a:srgbClr val="00B050"/>
                </a:solidFill>
              </a:rPr>
              <a:t> </a:t>
            </a:r>
            <a:r>
              <a:rPr lang="en-US" sz="2400" b="1" dirty="0" smtClean="0">
                <a:solidFill>
                  <a:srgbClr val="00B050"/>
                </a:solidFill>
              </a:rPr>
              <a:t>get </a:t>
            </a:r>
            <a:r>
              <a:rPr lang="en-US" sz="2400" b="1" dirty="0">
                <a:solidFill>
                  <a:srgbClr val="00B050"/>
                </a:solidFill>
              </a:rPr>
              <a:t>pod </a:t>
            </a:r>
            <a:r>
              <a:rPr lang="en-US" sz="2400" b="1" dirty="0" smtClean="0">
                <a:solidFill>
                  <a:srgbClr val="00B050"/>
                </a:solidFill>
              </a:rPr>
              <a:t>PODNAME –o </a:t>
            </a:r>
            <a:r>
              <a:rPr lang="en-US" sz="2400" b="1" dirty="0" err="1" smtClean="0">
                <a:solidFill>
                  <a:srgbClr val="00B050"/>
                </a:solidFill>
              </a:rPr>
              <a:t>yaml</a:t>
            </a:r>
            <a:r>
              <a:rPr lang="en-US" sz="2400" b="1" dirty="0" smtClean="0">
                <a:solidFill>
                  <a:srgbClr val="00B050"/>
                </a:solidFill>
              </a:rPr>
              <a:t>’ </a:t>
            </a:r>
            <a:r>
              <a:rPr lang="en-US" sz="2400" dirty="0" smtClean="0"/>
              <a:t>state </a:t>
            </a:r>
            <a:r>
              <a:rPr lang="en-US" sz="2400" dirty="0"/>
              <a:t>is displayed for each container within that Pod</a:t>
            </a:r>
            <a:endParaRPr lang="en-US" sz="2400" dirty="0" smtClean="0"/>
          </a:p>
          <a:p>
            <a:pPr marL="228600" indent="-228600">
              <a:lnSpc>
                <a:spcPct val="90000"/>
              </a:lnSpc>
              <a:spcBef>
                <a:spcPts val="1000"/>
              </a:spcBef>
              <a:buFont typeface="Arial" panose="020B0604020202020204" pitchFamily="34" charset="0"/>
              <a:buChar char="•"/>
            </a:pPr>
            <a:r>
              <a:rPr lang="en-US" sz="2400" dirty="0" smtClean="0"/>
              <a:t>There </a:t>
            </a:r>
            <a:r>
              <a:rPr lang="en-US" sz="2400" dirty="0"/>
              <a:t>are three possible states of </a:t>
            </a:r>
            <a:r>
              <a:rPr lang="en-US" sz="2400" dirty="0" smtClean="0"/>
              <a:t>containers:</a:t>
            </a:r>
          </a:p>
          <a:p>
            <a:pPr marL="800100" lvl="1" indent="-342900">
              <a:lnSpc>
                <a:spcPct val="90000"/>
              </a:lnSpc>
              <a:spcBef>
                <a:spcPts val="1000"/>
              </a:spcBef>
              <a:buFont typeface="Wingdings" panose="05000000000000000000" pitchFamily="2" charset="2"/>
              <a:buChar char="Ø"/>
            </a:pPr>
            <a:r>
              <a:rPr lang="en-US" sz="2400" b="1" dirty="0"/>
              <a:t>Waiting</a:t>
            </a:r>
            <a:r>
              <a:rPr lang="en-US" sz="2400" dirty="0"/>
              <a:t>: A container in Waiting state still </a:t>
            </a:r>
            <a:r>
              <a:rPr lang="en-US" sz="2400" dirty="0" smtClean="0"/>
              <a:t>indicates that </a:t>
            </a:r>
            <a:r>
              <a:rPr lang="en-US" sz="2400" dirty="0"/>
              <a:t>its </a:t>
            </a:r>
            <a:r>
              <a:rPr lang="en-US" sz="2400" dirty="0" smtClean="0"/>
              <a:t>pulling </a:t>
            </a:r>
            <a:r>
              <a:rPr lang="en-US" sz="2400" dirty="0"/>
              <a:t>images, applying Secrets, </a:t>
            </a:r>
            <a:r>
              <a:rPr lang="en-US" sz="2400" dirty="0" err="1" smtClean="0"/>
              <a:t>etc</a:t>
            </a:r>
            <a:endParaRPr lang="en-US" sz="2400" dirty="0" smtClean="0"/>
          </a:p>
          <a:p>
            <a:pPr marL="800100" lvl="1" indent="-342900">
              <a:lnSpc>
                <a:spcPct val="90000"/>
              </a:lnSpc>
              <a:spcBef>
                <a:spcPts val="1000"/>
              </a:spcBef>
              <a:buFont typeface="Wingdings" panose="05000000000000000000" pitchFamily="2" charset="2"/>
              <a:buChar char="Ø"/>
            </a:pPr>
            <a:r>
              <a:rPr lang="en-US" sz="2400" b="1" dirty="0"/>
              <a:t>Running</a:t>
            </a:r>
            <a:r>
              <a:rPr lang="en-US" sz="2400" dirty="0"/>
              <a:t>: Indicates that the container is executing without issues. Once a container enters into </a:t>
            </a:r>
            <a:r>
              <a:rPr lang="en-US" sz="2400" dirty="0" smtClean="0"/>
              <a:t>Running</a:t>
            </a:r>
          </a:p>
          <a:p>
            <a:pPr marL="800100" lvl="1" indent="-342900">
              <a:lnSpc>
                <a:spcPct val="90000"/>
              </a:lnSpc>
              <a:spcBef>
                <a:spcPts val="1000"/>
              </a:spcBef>
              <a:buFont typeface="Wingdings" panose="05000000000000000000" pitchFamily="2" charset="2"/>
              <a:buChar char="Ø"/>
            </a:pPr>
            <a:r>
              <a:rPr lang="en-US" sz="2400" b="1" dirty="0"/>
              <a:t>Terminated</a:t>
            </a:r>
            <a:r>
              <a:rPr lang="en-US" sz="2400" dirty="0"/>
              <a:t>: Indicates that the container completed its execution and has stopped </a:t>
            </a:r>
            <a:r>
              <a:rPr lang="en-US" sz="2400" dirty="0" err="1"/>
              <a:t>running.A</a:t>
            </a:r>
            <a:r>
              <a:rPr lang="en-US" sz="2400" dirty="0"/>
              <a:t> container enters into this when it has successfully completed execution or when it has failed for some reason</a:t>
            </a:r>
          </a:p>
        </p:txBody>
      </p:sp>
    </p:spTree>
    <p:extLst>
      <p:ext uri="{BB962C8B-B14F-4D97-AF65-F5344CB8AC3E}">
        <p14:creationId xmlns:p14="http://schemas.microsoft.com/office/powerpoint/2010/main" val="304859780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11741503" y="2223619"/>
            <a:ext cx="1" cy="39092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218580" y="1311965"/>
            <a:ext cx="22674" cy="47801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1"/>
            <a:endCxn id="8" idx="1"/>
          </p:cNvCxnSpPr>
          <p:nvPr/>
        </p:nvCxnSpPr>
        <p:spPr>
          <a:xfrm>
            <a:off x="168965" y="4373218"/>
            <a:ext cx="22673" cy="176443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213651" y="1311965"/>
            <a:ext cx="22674" cy="47801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42" name="Content Placeholder 2"/>
          <p:cNvSpPr txBox="1">
            <a:spLocks/>
          </p:cNvSpPr>
          <p:nvPr/>
        </p:nvSpPr>
        <p:spPr>
          <a:xfrm>
            <a:off x="168965" y="705678"/>
            <a:ext cx="11616645" cy="61523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p:txBody>
      </p:sp>
      <p:sp>
        <p:nvSpPr>
          <p:cNvPr id="33" name="Title 1"/>
          <p:cNvSpPr txBox="1">
            <a:spLocks/>
          </p:cNvSpPr>
          <p:nvPr/>
        </p:nvSpPr>
        <p:spPr>
          <a:xfrm>
            <a:off x="357809" y="197457"/>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 Lifecycle</a:t>
            </a:r>
            <a:endParaRPr lang="en-US" sz="3200" b="1" dirty="0"/>
          </a:p>
          <a:p>
            <a:endParaRPr lang="en-US" sz="3200" b="1" dirty="0"/>
          </a:p>
        </p:txBody>
      </p:sp>
      <p:sp>
        <p:nvSpPr>
          <p:cNvPr id="8" name="Right Arrow 7"/>
          <p:cNvSpPr/>
          <p:nvPr/>
        </p:nvSpPr>
        <p:spPr>
          <a:xfrm>
            <a:off x="191638" y="5942513"/>
            <a:ext cx="11571297" cy="390283"/>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p:cNvSpPr/>
          <p:nvPr/>
        </p:nvSpPr>
        <p:spPr>
          <a:xfrm>
            <a:off x="168965" y="3985592"/>
            <a:ext cx="2077278" cy="775252"/>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err="1" smtClean="0"/>
              <a:t>Init</a:t>
            </a:r>
            <a:r>
              <a:rPr lang="en-US" sz="2400" b="1" dirty="0" smtClean="0"/>
              <a:t> Container</a:t>
            </a:r>
            <a:endParaRPr lang="en-US" sz="2400" b="1" dirty="0"/>
          </a:p>
        </p:txBody>
      </p:sp>
      <p:sp>
        <p:nvSpPr>
          <p:cNvPr id="10" name="Rectangle 9"/>
          <p:cNvSpPr/>
          <p:nvPr/>
        </p:nvSpPr>
        <p:spPr>
          <a:xfrm>
            <a:off x="3213652" y="3980622"/>
            <a:ext cx="8549283" cy="7752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t>M</a:t>
            </a:r>
            <a:r>
              <a:rPr lang="en-US" sz="2400" b="1" dirty="0" smtClean="0"/>
              <a:t>ain Container</a:t>
            </a:r>
            <a:endParaRPr lang="en-US" sz="2400" b="1" dirty="0"/>
          </a:p>
        </p:txBody>
      </p:sp>
      <p:sp>
        <p:nvSpPr>
          <p:cNvPr id="11" name="Rectangle 10"/>
          <p:cNvSpPr/>
          <p:nvPr/>
        </p:nvSpPr>
        <p:spPr>
          <a:xfrm>
            <a:off x="3213651" y="2182871"/>
            <a:ext cx="2332383" cy="775252"/>
          </a:xfrm>
          <a:prstGeom prst="rect">
            <a:avLst/>
          </a:prstGeom>
          <a:solidFill>
            <a:schemeClr val="accent4">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t>Post Start Hook</a:t>
            </a:r>
            <a:endParaRPr lang="en-US" sz="2400" b="1" dirty="0"/>
          </a:p>
        </p:txBody>
      </p:sp>
      <p:sp>
        <p:nvSpPr>
          <p:cNvPr id="13" name="Rectangle 12"/>
          <p:cNvSpPr/>
          <p:nvPr/>
        </p:nvSpPr>
        <p:spPr>
          <a:xfrm>
            <a:off x="9430552" y="2144439"/>
            <a:ext cx="2332383" cy="775252"/>
          </a:xfrm>
          <a:prstGeom prst="rect">
            <a:avLst/>
          </a:prstGeom>
          <a:solidFill>
            <a:schemeClr val="accent4">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t>Pre Start Hook</a:t>
            </a:r>
            <a:endParaRPr lang="en-US" sz="2400" b="1" dirty="0"/>
          </a:p>
        </p:txBody>
      </p:sp>
      <p:sp>
        <p:nvSpPr>
          <p:cNvPr id="14" name="Rectangle 13"/>
          <p:cNvSpPr/>
          <p:nvPr/>
        </p:nvSpPr>
        <p:spPr>
          <a:xfrm>
            <a:off x="6218581" y="837746"/>
            <a:ext cx="2332383" cy="775252"/>
          </a:xfrm>
          <a:prstGeom prst="rect">
            <a:avLst/>
          </a:prstGeom>
          <a:solidFill>
            <a:schemeClr val="accent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t>Readiness Probe</a:t>
            </a:r>
            <a:endParaRPr lang="en-US" sz="2400" b="1" dirty="0"/>
          </a:p>
        </p:txBody>
      </p:sp>
      <p:sp>
        <p:nvSpPr>
          <p:cNvPr id="15" name="Rectangle 14"/>
          <p:cNvSpPr/>
          <p:nvPr/>
        </p:nvSpPr>
        <p:spPr>
          <a:xfrm>
            <a:off x="6218581" y="1898677"/>
            <a:ext cx="2332383" cy="775252"/>
          </a:xfrm>
          <a:prstGeom prst="rect">
            <a:avLst/>
          </a:prstGeom>
          <a:solidFill>
            <a:schemeClr val="accent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t>Liveness Probe</a:t>
            </a:r>
            <a:endParaRPr lang="en-US" sz="2400" b="1" dirty="0"/>
          </a:p>
        </p:txBody>
      </p:sp>
      <p:cxnSp>
        <p:nvCxnSpPr>
          <p:cNvPr id="23" name="Straight Arrow Connector 22"/>
          <p:cNvCxnSpPr/>
          <p:nvPr/>
        </p:nvCxnSpPr>
        <p:spPr>
          <a:xfrm>
            <a:off x="3236325" y="1311965"/>
            <a:ext cx="288000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416413" y="845470"/>
            <a:ext cx="2622078" cy="523220"/>
          </a:xfrm>
          <a:prstGeom prst="rect">
            <a:avLst/>
          </a:prstGeom>
          <a:noFill/>
        </p:spPr>
        <p:txBody>
          <a:bodyPr wrap="square" rtlCol="0">
            <a:spAutoFit/>
          </a:bodyPr>
          <a:lstStyle/>
          <a:p>
            <a:r>
              <a:rPr lang="en-US" sz="2800" b="1" dirty="0" smtClean="0"/>
              <a:t>Initial Delay Sec</a:t>
            </a:r>
            <a:endParaRPr lang="en-US" sz="2800" b="1" dirty="0"/>
          </a:p>
        </p:txBody>
      </p:sp>
      <p:sp>
        <p:nvSpPr>
          <p:cNvPr id="26" name="Up Arrow Callout 25"/>
          <p:cNvSpPr/>
          <p:nvPr/>
        </p:nvSpPr>
        <p:spPr>
          <a:xfrm>
            <a:off x="24353" y="4837994"/>
            <a:ext cx="2917630" cy="1659834"/>
          </a:xfrm>
          <a:prstGeom prst="upArrowCallout">
            <a:avLst>
              <a:gd name="adj1" fmla="val 29791"/>
              <a:gd name="adj2" fmla="val 25000"/>
              <a:gd name="adj3" fmla="val 7635"/>
              <a:gd name="adj4" fmla="val 83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u="sng" dirty="0" smtClean="0">
                <a:solidFill>
                  <a:schemeClr val="tx1"/>
                </a:solidFill>
              </a:rPr>
              <a:t>Type</a:t>
            </a:r>
            <a:r>
              <a:rPr lang="en-US" sz="2200" b="1" dirty="0" smtClean="0">
                <a:solidFill>
                  <a:schemeClr val="tx1"/>
                </a:solidFill>
              </a:rPr>
              <a:t>                    </a:t>
            </a:r>
            <a:r>
              <a:rPr lang="en-US" sz="2200" b="1" u="sng" dirty="0" smtClean="0">
                <a:solidFill>
                  <a:schemeClr val="tx1"/>
                </a:solidFill>
              </a:rPr>
              <a:t>Status</a:t>
            </a:r>
          </a:p>
          <a:p>
            <a:pPr algn="ctr"/>
            <a:r>
              <a:rPr lang="en-US" sz="2200" b="1" dirty="0" smtClean="0"/>
              <a:t>Initialized             False</a:t>
            </a:r>
          </a:p>
          <a:p>
            <a:pPr algn="ctr"/>
            <a:r>
              <a:rPr lang="en-US" sz="2200" b="1" dirty="0" smtClean="0"/>
              <a:t>Ready                    False    </a:t>
            </a:r>
          </a:p>
          <a:p>
            <a:pPr algn="ctr"/>
            <a:r>
              <a:rPr lang="en-US" sz="2200" b="1" dirty="0" err="1" smtClean="0"/>
              <a:t>PodScheduled</a:t>
            </a:r>
            <a:r>
              <a:rPr lang="en-US" sz="2200" b="1" dirty="0" smtClean="0"/>
              <a:t>      </a:t>
            </a:r>
            <a:r>
              <a:rPr lang="en-US" sz="2200" b="1" dirty="0" smtClean="0">
                <a:solidFill>
                  <a:schemeClr val="accent5">
                    <a:lumMod val="50000"/>
                  </a:schemeClr>
                </a:solidFill>
              </a:rPr>
              <a:t>True</a:t>
            </a:r>
            <a:endParaRPr lang="en-US" sz="2200" b="1" dirty="0">
              <a:solidFill>
                <a:schemeClr val="accent5">
                  <a:lumMod val="50000"/>
                </a:schemeClr>
              </a:solidFill>
            </a:endParaRPr>
          </a:p>
        </p:txBody>
      </p:sp>
      <p:sp>
        <p:nvSpPr>
          <p:cNvPr id="32" name="Up Arrow Callout 31"/>
          <p:cNvSpPr/>
          <p:nvPr/>
        </p:nvSpPr>
        <p:spPr>
          <a:xfrm>
            <a:off x="4759765" y="4775340"/>
            <a:ext cx="2917630" cy="1659834"/>
          </a:xfrm>
          <a:prstGeom prst="upArrowCallout">
            <a:avLst>
              <a:gd name="adj1" fmla="val 29791"/>
              <a:gd name="adj2" fmla="val 25000"/>
              <a:gd name="adj3" fmla="val 7635"/>
              <a:gd name="adj4" fmla="val 83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u="sng" dirty="0" smtClean="0">
                <a:solidFill>
                  <a:schemeClr val="tx1"/>
                </a:solidFill>
              </a:rPr>
              <a:t>Type</a:t>
            </a:r>
            <a:r>
              <a:rPr lang="en-US" sz="2200" b="1" dirty="0" smtClean="0">
                <a:solidFill>
                  <a:schemeClr val="tx1"/>
                </a:solidFill>
              </a:rPr>
              <a:t>                    </a:t>
            </a:r>
            <a:r>
              <a:rPr lang="en-US" sz="2200" b="1" u="sng" dirty="0" smtClean="0">
                <a:solidFill>
                  <a:schemeClr val="tx1"/>
                </a:solidFill>
              </a:rPr>
              <a:t>Status</a:t>
            </a:r>
          </a:p>
          <a:p>
            <a:pPr algn="ctr"/>
            <a:r>
              <a:rPr lang="en-US" sz="2200" b="1" dirty="0" smtClean="0"/>
              <a:t>Initialized              </a:t>
            </a:r>
            <a:r>
              <a:rPr lang="en-US" sz="2200" b="1" dirty="0" smtClean="0">
                <a:solidFill>
                  <a:schemeClr val="accent5">
                    <a:lumMod val="50000"/>
                  </a:schemeClr>
                </a:solidFill>
              </a:rPr>
              <a:t>True</a:t>
            </a:r>
            <a:endParaRPr lang="en-US" sz="2200" b="1" dirty="0" smtClean="0"/>
          </a:p>
          <a:p>
            <a:pPr algn="ctr"/>
            <a:r>
              <a:rPr lang="en-US" sz="2200" b="1" dirty="0" smtClean="0"/>
              <a:t>Ready                    False</a:t>
            </a:r>
          </a:p>
          <a:p>
            <a:pPr algn="ctr"/>
            <a:r>
              <a:rPr lang="en-US" sz="2200" b="1" dirty="0" err="1" smtClean="0"/>
              <a:t>PodScheduled</a:t>
            </a:r>
            <a:r>
              <a:rPr lang="en-US" sz="2200" b="1" dirty="0" smtClean="0"/>
              <a:t>      </a:t>
            </a:r>
            <a:r>
              <a:rPr lang="en-US" sz="2200" b="1" dirty="0" smtClean="0">
                <a:solidFill>
                  <a:schemeClr val="accent5">
                    <a:lumMod val="50000"/>
                  </a:schemeClr>
                </a:solidFill>
              </a:rPr>
              <a:t>True</a:t>
            </a:r>
            <a:endParaRPr lang="en-US" sz="2200" b="1" dirty="0"/>
          </a:p>
        </p:txBody>
      </p:sp>
      <p:sp>
        <p:nvSpPr>
          <p:cNvPr id="34" name="Up Arrow Callout 33"/>
          <p:cNvSpPr/>
          <p:nvPr/>
        </p:nvSpPr>
        <p:spPr>
          <a:xfrm>
            <a:off x="7092149" y="2602826"/>
            <a:ext cx="2917630" cy="1659834"/>
          </a:xfrm>
          <a:prstGeom prst="upArrowCallout">
            <a:avLst>
              <a:gd name="adj1" fmla="val 29791"/>
              <a:gd name="adj2" fmla="val 25000"/>
              <a:gd name="adj3" fmla="val 7635"/>
              <a:gd name="adj4" fmla="val 83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u="sng" dirty="0" smtClean="0">
                <a:solidFill>
                  <a:schemeClr val="tx1"/>
                </a:solidFill>
              </a:rPr>
              <a:t>Type</a:t>
            </a:r>
            <a:r>
              <a:rPr lang="en-US" sz="2200" b="1" dirty="0" smtClean="0">
                <a:solidFill>
                  <a:schemeClr val="tx1"/>
                </a:solidFill>
              </a:rPr>
              <a:t>                    </a:t>
            </a:r>
            <a:r>
              <a:rPr lang="en-US" sz="2200" b="1" u="sng" dirty="0" smtClean="0">
                <a:solidFill>
                  <a:schemeClr val="tx1"/>
                </a:solidFill>
              </a:rPr>
              <a:t>Status</a:t>
            </a:r>
          </a:p>
          <a:p>
            <a:pPr algn="ctr"/>
            <a:r>
              <a:rPr lang="en-US" sz="2200" b="1" dirty="0" smtClean="0"/>
              <a:t>Initialized              </a:t>
            </a:r>
            <a:r>
              <a:rPr lang="en-US" sz="2200" b="1" dirty="0" smtClean="0">
                <a:solidFill>
                  <a:schemeClr val="accent5">
                    <a:lumMod val="50000"/>
                  </a:schemeClr>
                </a:solidFill>
              </a:rPr>
              <a:t>True</a:t>
            </a:r>
            <a:endParaRPr lang="en-US" sz="2200" b="1" dirty="0" smtClean="0"/>
          </a:p>
          <a:p>
            <a:pPr algn="ctr"/>
            <a:r>
              <a:rPr lang="en-US" sz="2200" b="1" dirty="0" smtClean="0"/>
              <a:t>Ready                     </a:t>
            </a:r>
            <a:r>
              <a:rPr lang="en-US" sz="2200" b="1" dirty="0" smtClean="0">
                <a:solidFill>
                  <a:schemeClr val="accent5">
                    <a:lumMod val="50000"/>
                  </a:schemeClr>
                </a:solidFill>
              </a:rPr>
              <a:t>True</a:t>
            </a:r>
            <a:endParaRPr lang="en-US" sz="2200" b="1" dirty="0" smtClean="0"/>
          </a:p>
          <a:p>
            <a:pPr algn="ctr"/>
            <a:r>
              <a:rPr lang="en-US" sz="2200" b="1" dirty="0" err="1" smtClean="0"/>
              <a:t>PodScheduled</a:t>
            </a:r>
            <a:r>
              <a:rPr lang="en-US" sz="2200" b="1" dirty="0" smtClean="0"/>
              <a:t>      </a:t>
            </a:r>
            <a:r>
              <a:rPr lang="en-US" sz="2200" b="1" dirty="0" smtClean="0">
                <a:solidFill>
                  <a:schemeClr val="accent5">
                    <a:lumMod val="50000"/>
                  </a:schemeClr>
                </a:solidFill>
              </a:rPr>
              <a:t>True</a:t>
            </a:r>
            <a:endParaRPr lang="en-US" sz="2200" b="1" dirty="0"/>
          </a:p>
        </p:txBody>
      </p:sp>
    </p:spTree>
    <p:extLst>
      <p:ext uri="{BB962C8B-B14F-4D97-AF65-F5344CB8AC3E}">
        <p14:creationId xmlns:p14="http://schemas.microsoft.com/office/powerpoint/2010/main" val="120078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animBg="1"/>
      <p:bldP spid="11" grpId="0" animBg="1"/>
      <p:bldP spid="13" grpId="0" animBg="1"/>
      <p:bldP spid="14" grpId="0" animBg="1"/>
      <p:bldP spid="15" grpId="0" animBg="1"/>
      <p:bldP spid="25" grpId="0"/>
      <p:bldP spid="26" grpId="0" animBg="1"/>
      <p:bldP spid="32" grpId="0" animBg="1"/>
      <p:bldP spid="34"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6747830" cy="830997"/>
          </a:xfrm>
          <a:prstGeom prst="rect">
            <a:avLst/>
          </a:prstGeom>
        </p:spPr>
        <p:txBody>
          <a:bodyPr wrap="square">
            <a:spAutoFit/>
          </a:bodyPr>
          <a:lstStyle/>
          <a:p>
            <a:r>
              <a:rPr lang="en-US" sz="4800" b="1" dirty="0">
                <a:solidFill>
                  <a:schemeClr val="bg1"/>
                </a:solidFill>
              </a:rPr>
              <a:t>Raw Kubernetes Install</a:t>
            </a:r>
          </a:p>
        </p:txBody>
      </p:sp>
    </p:spTree>
    <p:extLst>
      <p:ext uri="{BB962C8B-B14F-4D97-AF65-F5344CB8AC3E}">
        <p14:creationId xmlns:p14="http://schemas.microsoft.com/office/powerpoint/2010/main" val="184726513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534091"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                                                                               </a:t>
            </a:r>
            <a:endParaRPr lang="en-US" sz="3200" b="1" dirty="0"/>
          </a:p>
        </p:txBody>
      </p:sp>
      <p:sp>
        <p:nvSpPr>
          <p:cNvPr id="8" name="Content Placeholder 2"/>
          <p:cNvSpPr txBox="1">
            <a:spLocks/>
          </p:cNvSpPr>
          <p:nvPr/>
        </p:nvSpPr>
        <p:spPr>
          <a:xfrm>
            <a:off x="89452" y="188844"/>
            <a:ext cx="12201785" cy="68499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0070C0"/>
                </a:solidFill>
              </a:rPr>
              <a:t>Setup Master on AWS EC2 </a:t>
            </a:r>
            <a:r>
              <a:rPr lang="en-US" sz="2400" b="1" dirty="0" smtClean="0">
                <a:solidFill>
                  <a:srgbClr val="0070C0"/>
                </a:solidFill>
              </a:rPr>
              <a:t>– Ubuntu (2 </a:t>
            </a:r>
            <a:r>
              <a:rPr lang="en-US" sz="2400" b="1" dirty="0" err="1" smtClean="0">
                <a:solidFill>
                  <a:srgbClr val="0070C0"/>
                </a:solidFill>
              </a:rPr>
              <a:t>cpu</a:t>
            </a:r>
            <a:r>
              <a:rPr lang="en-US" sz="2400" b="1" dirty="0" smtClean="0">
                <a:solidFill>
                  <a:srgbClr val="0070C0"/>
                </a:solidFill>
              </a:rPr>
              <a:t>):</a:t>
            </a:r>
          </a:p>
          <a:p>
            <a:r>
              <a:rPr lang="en-US" sz="2300" dirty="0"/>
              <a:t>Install Docker </a:t>
            </a:r>
            <a:r>
              <a:rPr lang="en-US" sz="2300" dirty="0" smtClean="0"/>
              <a:t>CE</a:t>
            </a:r>
          </a:p>
          <a:p>
            <a:pPr marL="0" indent="0">
              <a:buNone/>
            </a:pPr>
            <a:r>
              <a:rPr lang="en-US" sz="2300" b="1" dirty="0"/>
              <a:t>$</a:t>
            </a:r>
            <a:r>
              <a:rPr lang="en-US" sz="2300" b="1" dirty="0">
                <a:solidFill>
                  <a:srgbClr val="800000"/>
                </a:solidFill>
              </a:rPr>
              <a:t> apt update </a:t>
            </a:r>
            <a:endParaRPr lang="en-US" sz="2300" b="1" dirty="0" smtClean="0">
              <a:solidFill>
                <a:srgbClr val="800000"/>
              </a:solidFill>
            </a:endParaRPr>
          </a:p>
          <a:p>
            <a:pPr marL="0" indent="0">
              <a:buNone/>
            </a:pPr>
            <a:r>
              <a:rPr lang="en-US" sz="2300" b="1" dirty="0"/>
              <a:t>$</a:t>
            </a:r>
            <a:r>
              <a:rPr lang="en-US" sz="2300" b="1" dirty="0">
                <a:solidFill>
                  <a:srgbClr val="800000"/>
                </a:solidFill>
              </a:rPr>
              <a:t> apt install -y </a:t>
            </a:r>
            <a:r>
              <a:rPr lang="en-US" sz="2300" b="1" dirty="0" smtClean="0">
                <a:solidFill>
                  <a:srgbClr val="800000"/>
                </a:solidFill>
              </a:rPr>
              <a:t>docker.io</a:t>
            </a:r>
          </a:p>
          <a:p>
            <a:pPr marL="0" indent="0">
              <a:buNone/>
            </a:pPr>
            <a:endParaRPr lang="en-US" sz="2300" dirty="0" smtClean="0"/>
          </a:p>
          <a:p>
            <a:r>
              <a:rPr lang="en-US" sz="2300" dirty="0"/>
              <a:t>Add the repo for </a:t>
            </a:r>
            <a:r>
              <a:rPr lang="en-US" sz="2300" dirty="0" smtClean="0"/>
              <a:t>Kubernetes</a:t>
            </a:r>
          </a:p>
          <a:p>
            <a:pPr marL="0" indent="0">
              <a:buNone/>
            </a:pPr>
            <a:r>
              <a:rPr lang="en-US" sz="2300" b="1" dirty="0"/>
              <a:t>$</a:t>
            </a:r>
            <a:r>
              <a:rPr lang="en-US" sz="2300" b="1" dirty="0">
                <a:solidFill>
                  <a:srgbClr val="800000"/>
                </a:solidFill>
              </a:rPr>
              <a:t> curl -s https://packages.cloud.google.com/apt/doc/apt-key.gpg | apt-key add -</a:t>
            </a:r>
          </a:p>
          <a:p>
            <a:pPr marL="0" indent="0">
              <a:buNone/>
            </a:pPr>
            <a:r>
              <a:rPr lang="en-US" sz="2300" b="1" dirty="0"/>
              <a:t>$</a:t>
            </a:r>
            <a:r>
              <a:rPr lang="en-US" sz="2300" b="1" dirty="0">
                <a:solidFill>
                  <a:srgbClr val="800000"/>
                </a:solidFill>
              </a:rPr>
              <a:t> cat &lt;&lt; EOF &gt; /</a:t>
            </a:r>
            <a:r>
              <a:rPr lang="en-US" sz="2300" b="1" dirty="0" err="1">
                <a:solidFill>
                  <a:srgbClr val="800000"/>
                </a:solidFill>
              </a:rPr>
              <a:t>etc</a:t>
            </a:r>
            <a:r>
              <a:rPr lang="en-US" sz="2300" b="1" dirty="0">
                <a:solidFill>
                  <a:srgbClr val="800000"/>
                </a:solidFill>
              </a:rPr>
              <a:t>/apt/</a:t>
            </a:r>
            <a:r>
              <a:rPr lang="en-US" sz="2300" b="1" dirty="0" err="1">
                <a:solidFill>
                  <a:srgbClr val="800000"/>
                </a:solidFill>
              </a:rPr>
              <a:t>sources.list.d</a:t>
            </a:r>
            <a:r>
              <a:rPr lang="en-US" sz="2300" b="1" dirty="0">
                <a:solidFill>
                  <a:srgbClr val="800000"/>
                </a:solidFill>
              </a:rPr>
              <a:t>/</a:t>
            </a:r>
            <a:r>
              <a:rPr lang="en-US" sz="2300" b="1" dirty="0" err="1">
                <a:solidFill>
                  <a:srgbClr val="800000"/>
                </a:solidFill>
              </a:rPr>
              <a:t>kubernetes.list</a:t>
            </a:r>
            <a:endParaRPr lang="en-US" sz="2300" b="1" dirty="0">
              <a:solidFill>
                <a:srgbClr val="800000"/>
              </a:solidFill>
            </a:endParaRPr>
          </a:p>
          <a:p>
            <a:pPr marL="0" indent="0">
              <a:buNone/>
            </a:pPr>
            <a:r>
              <a:rPr lang="en-US" sz="2300" b="1" dirty="0">
                <a:solidFill>
                  <a:srgbClr val="800000"/>
                </a:solidFill>
              </a:rPr>
              <a:t>  deb http://apt.kubernetes.io/ </a:t>
            </a:r>
            <a:r>
              <a:rPr lang="en-US" sz="2300" b="1" dirty="0" err="1">
                <a:solidFill>
                  <a:srgbClr val="800000"/>
                </a:solidFill>
              </a:rPr>
              <a:t>kubernetes-xenial</a:t>
            </a:r>
            <a:r>
              <a:rPr lang="en-US" sz="2300" b="1" dirty="0">
                <a:solidFill>
                  <a:srgbClr val="800000"/>
                </a:solidFill>
              </a:rPr>
              <a:t> main</a:t>
            </a:r>
          </a:p>
          <a:p>
            <a:pPr marL="0" indent="0">
              <a:buNone/>
            </a:pPr>
            <a:r>
              <a:rPr lang="en-US" sz="2300" b="1" dirty="0" smtClean="0">
                <a:solidFill>
                  <a:srgbClr val="800000"/>
                </a:solidFill>
              </a:rPr>
              <a:t>EOF</a:t>
            </a:r>
          </a:p>
          <a:p>
            <a:pPr marL="0" indent="0">
              <a:buNone/>
            </a:pPr>
            <a:endParaRPr lang="en-US" sz="2300" b="1" dirty="0">
              <a:solidFill>
                <a:srgbClr val="800000"/>
              </a:solidFill>
            </a:endParaRPr>
          </a:p>
          <a:p>
            <a:r>
              <a:rPr lang="en-US" sz="2300" dirty="0"/>
              <a:t>Install </a:t>
            </a:r>
            <a:r>
              <a:rPr lang="en-US" sz="2300" dirty="0" smtClean="0"/>
              <a:t>Kubernetes components </a:t>
            </a:r>
          </a:p>
          <a:p>
            <a:pPr marL="0" indent="0">
              <a:buNone/>
            </a:pPr>
            <a:r>
              <a:rPr lang="en-US" sz="2300" b="1" dirty="0" smtClean="0"/>
              <a:t>$</a:t>
            </a:r>
            <a:r>
              <a:rPr lang="en-US" sz="2300" b="1" dirty="0" smtClean="0">
                <a:solidFill>
                  <a:srgbClr val="800000"/>
                </a:solidFill>
              </a:rPr>
              <a:t> apt update</a:t>
            </a:r>
          </a:p>
          <a:p>
            <a:pPr marL="0" indent="0">
              <a:buNone/>
            </a:pPr>
            <a:r>
              <a:rPr lang="en-US" sz="2300" b="1" dirty="0"/>
              <a:t>$</a:t>
            </a:r>
            <a:r>
              <a:rPr lang="en-US" sz="2300" b="1" dirty="0">
                <a:solidFill>
                  <a:srgbClr val="800000"/>
                </a:solidFill>
              </a:rPr>
              <a:t> apt install -y </a:t>
            </a:r>
            <a:r>
              <a:rPr lang="en-US" sz="2300" b="1" dirty="0" err="1">
                <a:solidFill>
                  <a:srgbClr val="800000"/>
                </a:solidFill>
              </a:rPr>
              <a:t>kubelet</a:t>
            </a:r>
            <a:r>
              <a:rPr lang="en-US" sz="2300" b="1" dirty="0">
                <a:solidFill>
                  <a:srgbClr val="800000"/>
                </a:solidFill>
              </a:rPr>
              <a:t> </a:t>
            </a:r>
            <a:r>
              <a:rPr lang="en-US" sz="2300" b="1" dirty="0" err="1">
                <a:solidFill>
                  <a:srgbClr val="800000"/>
                </a:solidFill>
              </a:rPr>
              <a:t>kubeadm</a:t>
            </a:r>
            <a:r>
              <a:rPr lang="en-US" sz="2300" b="1" dirty="0">
                <a:solidFill>
                  <a:srgbClr val="800000"/>
                </a:solidFill>
              </a:rPr>
              <a:t> </a:t>
            </a:r>
            <a:r>
              <a:rPr lang="en-US" sz="2300" b="1" dirty="0" err="1" smtClean="0">
                <a:solidFill>
                  <a:srgbClr val="800000"/>
                </a:solidFill>
              </a:rPr>
              <a:t>kubectl</a:t>
            </a:r>
            <a:endParaRPr lang="en-US" sz="2300" b="1" dirty="0" smtClean="0">
              <a:solidFill>
                <a:srgbClr val="800000"/>
              </a:solidFill>
            </a:endParaRPr>
          </a:p>
          <a:p>
            <a:pPr marL="0" indent="0">
              <a:buNone/>
            </a:pPr>
            <a:endParaRPr lang="en-US" sz="2300" b="1" dirty="0" smtClean="0">
              <a:solidFill>
                <a:srgbClr val="800000"/>
              </a:solidFill>
            </a:endParaRPr>
          </a:p>
          <a:p>
            <a:pPr marL="0" indent="0">
              <a:buNone/>
            </a:pPr>
            <a:endParaRPr lang="en-US" sz="2300" b="1" dirty="0">
              <a:solidFill>
                <a:srgbClr val="800000"/>
              </a:solidFill>
            </a:endParaRPr>
          </a:p>
          <a:p>
            <a:endParaRPr lang="en-US" sz="2300" dirty="0"/>
          </a:p>
        </p:txBody>
      </p:sp>
    </p:spTree>
    <p:extLst>
      <p:ext uri="{BB962C8B-B14F-4D97-AF65-F5344CB8AC3E}">
        <p14:creationId xmlns:p14="http://schemas.microsoft.com/office/powerpoint/2010/main" val="418415388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89452" y="268357"/>
            <a:ext cx="12201785" cy="67703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Initialize the cluster using the IP range for Flannel</a:t>
            </a:r>
            <a:r>
              <a:rPr lang="en-US" sz="2200" dirty="0" smtClean="0"/>
              <a:t>.</a:t>
            </a:r>
          </a:p>
          <a:p>
            <a:pPr marL="0" indent="0">
              <a:buNone/>
            </a:pPr>
            <a:r>
              <a:rPr lang="en-US" sz="2200" b="1" dirty="0" smtClean="0"/>
              <a:t>$</a:t>
            </a:r>
            <a:r>
              <a:rPr lang="en-US" sz="2200" b="1" dirty="0">
                <a:solidFill>
                  <a:srgbClr val="800000"/>
                </a:solidFill>
              </a:rPr>
              <a:t> </a:t>
            </a:r>
            <a:r>
              <a:rPr lang="en-US" sz="2200" b="1" dirty="0" err="1">
                <a:solidFill>
                  <a:srgbClr val="800000"/>
                </a:solidFill>
              </a:rPr>
              <a:t>kubeadm</a:t>
            </a:r>
            <a:r>
              <a:rPr lang="en-US" sz="2200" b="1" dirty="0">
                <a:solidFill>
                  <a:srgbClr val="800000"/>
                </a:solidFill>
              </a:rPr>
              <a:t> </a:t>
            </a:r>
            <a:r>
              <a:rPr lang="en-US" sz="2200" b="1" dirty="0" err="1">
                <a:solidFill>
                  <a:srgbClr val="800000"/>
                </a:solidFill>
              </a:rPr>
              <a:t>init</a:t>
            </a:r>
            <a:r>
              <a:rPr lang="en-US" sz="2200" b="1" dirty="0">
                <a:solidFill>
                  <a:srgbClr val="800000"/>
                </a:solidFill>
              </a:rPr>
              <a:t> --</a:t>
            </a:r>
            <a:r>
              <a:rPr lang="en-US" sz="2200" b="1" dirty="0" smtClean="0">
                <a:solidFill>
                  <a:srgbClr val="800000"/>
                </a:solidFill>
              </a:rPr>
              <a:t>pod-network-</a:t>
            </a:r>
            <a:r>
              <a:rPr lang="en-US" sz="2200" b="1" dirty="0" err="1" smtClean="0">
                <a:solidFill>
                  <a:srgbClr val="800000"/>
                </a:solidFill>
              </a:rPr>
              <a:t>cidr</a:t>
            </a:r>
            <a:r>
              <a:rPr lang="en-US" sz="2200" b="1" dirty="0" smtClean="0">
                <a:solidFill>
                  <a:srgbClr val="800000"/>
                </a:solidFill>
              </a:rPr>
              <a:t>=10.244.0.0/16</a:t>
            </a:r>
          </a:p>
          <a:p>
            <a:pPr marL="0" indent="0">
              <a:buNone/>
            </a:pPr>
            <a:r>
              <a:rPr lang="en-US" sz="2200" b="1" dirty="0">
                <a:solidFill>
                  <a:srgbClr val="00B050"/>
                </a:solidFill>
              </a:rPr>
              <a:t>Copy the </a:t>
            </a:r>
            <a:r>
              <a:rPr lang="en-US" sz="2200" b="1" dirty="0" err="1">
                <a:solidFill>
                  <a:srgbClr val="00B050"/>
                </a:solidFill>
              </a:rPr>
              <a:t>kubeadmin</a:t>
            </a:r>
            <a:r>
              <a:rPr lang="en-US" sz="2200" b="1" dirty="0">
                <a:solidFill>
                  <a:srgbClr val="00B050"/>
                </a:solidFill>
              </a:rPr>
              <a:t> join command that is in the output. We will need this later.</a:t>
            </a:r>
            <a:endParaRPr lang="en-US" sz="2200" b="1" dirty="0" smtClean="0">
              <a:solidFill>
                <a:srgbClr val="00B050"/>
              </a:solidFill>
            </a:endParaRPr>
          </a:p>
          <a:p>
            <a:pPr marL="0" indent="0">
              <a:buNone/>
            </a:pPr>
            <a:endParaRPr lang="en-US" sz="2200" dirty="0" smtClean="0"/>
          </a:p>
          <a:p>
            <a:r>
              <a:rPr lang="en-US" sz="2200" b="1" dirty="0">
                <a:solidFill>
                  <a:schemeClr val="accent2"/>
                </a:solidFill>
              </a:rPr>
              <a:t>Add </a:t>
            </a:r>
            <a:r>
              <a:rPr lang="en-US" sz="2200" b="1" dirty="0" smtClean="0">
                <a:solidFill>
                  <a:schemeClr val="accent2"/>
                </a:solidFill>
              </a:rPr>
              <a:t>port obtained from above </a:t>
            </a:r>
            <a:r>
              <a:rPr lang="en-US" sz="2200" b="1" dirty="0" err="1" smtClean="0">
                <a:solidFill>
                  <a:schemeClr val="accent2"/>
                </a:solidFill>
              </a:rPr>
              <a:t>cmd</a:t>
            </a:r>
            <a:r>
              <a:rPr lang="en-US" sz="2200" b="1" dirty="0" smtClean="0">
                <a:solidFill>
                  <a:schemeClr val="accent2"/>
                </a:solidFill>
              </a:rPr>
              <a:t> in the Inbound rules</a:t>
            </a:r>
            <a:endParaRPr lang="en-US" sz="2200" b="1" dirty="0">
              <a:solidFill>
                <a:schemeClr val="accent2"/>
              </a:solidFill>
            </a:endParaRPr>
          </a:p>
          <a:p>
            <a:pPr marL="0" indent="0">
              <a:buNone/>
            </a:pPr>
            <a:endParaRPr lang="en-US" sz="2200" dirty="0" smtClean="0"/>
          </a:p>
          <a:p>
            <a:r>
              <a:rPr lang="en-US" sz="2200" dirty="0"/>
              <a:t>Exit </a:t>
            </a:r>
            <a:r>
              <a:rPr lang="en-US" sz="2200" dirty="0" err="1"/>
              <a:t>sudo</a:t>
            </a:r>
            <a:r>
              <a:rPr lang="en-US" sz="2200" dirty="0"/>
              <a:t> and copy the </a:t>
            </a:r>
            <a:r>
              <a:rPr lang="en-US" sz="2200" dirty="0" err="1"/>
              <a:t>admin.conf</a:t>
            </a:r>
            <a:r>
              <a:rPr lang="en-US" sz="2200" dirty="0"/>
              <a:t> to your home directory and take </a:t>
            </a:r>
            <a:r>
              <a:rPr lang="en-US" sz="2200" dirty="0" smtClean="0"/>
              <a:t>ownership as normal user</a:t>
            </a:r>
          </a:p>
          <a:p>
            <a:pPr marL="0" indent="0">
              <a:buNone/>
            </a:pPr>
            <a:r>
              <a:rPr lang="en-US" sz="2200" b="1" dirty="0"/>
              <a:t>$</a:t>
            </a:r>
            <a:r>
              <a:rPr lang="en-US" sz="2200" b="1" dirty="0">
                <a:solidFill>
                  <a:srgbClr val="800000"/>
                </a:solidFill>
              </a:rPr>
              <a:t> </a:t>
            </a:r>
            <a:r>
              <a:rPr lang="en-US" sz="2200" b="1" dirty="0" err="1" smtClean="0">
                <a:solidFill>
                  <a:srgbClr val="800000"/>
                </a:solidFill>
              </a:rPr>
              <a:t>mkdir</a:t>
            </a:r>
            <a:r>
              <a:rPr lang="en-US" sz="2200" b="1" dirty="0" smtClean="0">
                <a:solidFill>
                  <a:srgbClr val="800000"/>
                </a:solidFill>
              </a:rPr>
              <a:t> </a:t>
            </a:r>
            <a:r>
              <a:rPr lang="en-US" sz="2200" b="1" dirty="0">
                <a:solidFill>
                  <a:srgbClr val="800000"/>
                </a:solidFill>
              </a:rPr>
              <a:t>-p $HOME/.</a:t>
            </a:r>
            <a:r>
              <a:rPr lang="en-US" sz="2200" b="1" dirty="0" err="1" smtClean="0">
                <a:solidFill>
                  <a:srgbClr val="800000"/>
                </a:solidFill>
              </a:rPr>
              <a:t>kube</a:t>
            </a:r>
            <a:endParaRPr lang="en-US" sz="2200" b="1" dirty="0" smtClean="0">
              <a:solidFill>
                <a:srgbClr val="800000"/>
              </a:solidFill>
            </a:endParaRPr>
          </a:p>
          <a:p>
            <a:pPr marL="0" indent="0">
              <a:buNone/>
            </a:pPr>
            <a:r>
              <a:rPr lang="en-US" sz="2200" b="1" dirty="0" smtClean="0"/>
              <a:t>$</a:t>
            </a:r>
            <a:r>
              <a:rPr lang="en-US" sz="2200" b="1" dirty="0" smtClean="0">
                <a:solidFill>
                  <a:srgbClr val="800000"/>
                </a:solidFill>
              </a:rPr>
              <a:t> </a:t>
            </a:r>
            <a:r>
              <a:rPr lang="en-US" sz="2200" b="1" dirty="0" err="1" smtClean="0">
                <a:solidFill>
                  <a:srgbClr val="800000"/>
                </a:solidFill>
              </a:rPr>
              <a:t>sudo</a:t>
            </a:r>
            <a:r>
              <a:rPr lang="en-US" sz="2200" b="1" dirty="0" smtClean="0">
                <a:solidFill>
                  <a:srgbClr val="800000"/>
                </a:solidFill>
              </a:rPr>
              <a:t> </a:t>
            </a:r>
            <a:r>
              <a:rPr lang="en-US" sz="2200" b="1" dirty="0" err="1" smtClean="0">
                <a:solidFill>
                  <a:srgbClr val="800000"/>
                </a:solidFill>
              </a:rPr>
              <a:t>cp</a:t>
            </a:r>
            <a:r>
              <a:rPr lang="en-US" sz="2200" b="1" dirty="0" smtClean="0">
                <a:solidFill>
                  <a:srgbClr val="800000"/>
                </a:solidFill>
              </a:rPr>
              <a:t> -</a:t>
            </a:r>
            <a:r>
              <a:rPr lang="en-US" sz="2200" b="1" dirty="0" err="1" smtClean="0">
                <a:solidFill>
                  <a:srgbClr val="800000"/>
                </a:solidFill>
              </a:rPr>
              <a:t>i</a:t>
            </a:r>
            <a:r>
              <a:rPr lang="en-US" sz="2200" b="1" dirty="0" smtClean="0">
                <a:solidFill>
                  <a:srgbClr val="800000"/>
                </a:solidFill>
              </a:rPr>
              <a:t> /</a:t>
            </a:r>
            <a:r>
              <a:rPr lang="en-US" sz="2200" b="1" dirty="0" err="1" smtClean="0">
                <a:solidFill>
                  <a:srgbClr val="800000"/>
                </a:solidFill>
              </a:rPr>
              <a:t>etc</a:t>
            </a:r>
            <a:r>
              <a:rPr lang="en-US" sz="2200" b="1" dirty="0" smtClean="0">
                <a:solidFill>
                  <a:srgbClr val="800000"/>
                </a:solidFill>
              </a:rPr>
              <a:t>/</a:t>
            </a:r>
            <a:r>
              <a:rPr lang="en-US" sz="2200" b="1" dirty="0" err="1" smtClean="0">
                <a:solidFill>
                  <a:srgbClr val="800000"/>
                </a:solidFill>
              </a:rPr>
              <a:t>kubernetes</a:t>
            </a:r>
            <a:r>
              <a:rPr lang="en-US" sz="2200" b="1" dirty="0" smtClean="0">
                <a:solidFill>
                  <a:srgbClr val="800000"/>
                </a:solidFill>
              </a:rPr>
              <a:t>/</a:t>
            </a:r>
            <a:r>
              <a:rPr lang="en-US" sz="2200" b="1" dirty="0" err="1" smtClean="0">
                <a:solidFill>
                  <a:srgbClr val="800000"/>
                </a:solidFill>
              </a:rPr>
              <a:t>admin.conf</a:t>
            </a:r>
            <a:r>
              <a:rPr lang="en-US" sz="2200" b="1" dirty="0" smtClean="0">
                <a:solidFill>
                  <a:srgbClr val="800000"/>
                </a:solidFill>
              </a:rPr>
              <a:t> $HOME/.</a:t>
            </a:r>
            <a:r>
              <a:rPr lang="en-US" sz="2200" b="1" dirty="0" err="1" smtClean="0">
                <a:solidFill>
                  <a:srgbClr val="800000"/>
                </a:solidFill>
              </a:rPr>
              <a:t>kube</a:t>
            </a:r>
            <a:r>
              <a:rPr lang="en-US" sz="2200" b="1" dirty="0" smtClean="0">
                <a:solidFill>
                  <a:srgbClr val="800000"/>
                </a:solidFill>
              </a:rPr>
              <a:t>/</a:t>
            </a:r>
            <a:r>
              <a:rPr lang="en-US" sz="2200" b="1" dirty="0" err="1" smtClean="0">
                <a:solidFill>
                  <a:srgbClr val="800000"/>
                </a:solidFill>
              </a:rPr>
              <a:t>config</a:t>
            </a:r>
            <a:endParaRPr lang="en-US" sz="2200" b="1" dirty="0" smtClean="0">
              <a:solidFill>
                <a:srgbClr val="800000"/>
              </a:solidFill>
            </a:endParaRPr>
          </a:p>
          <a:p>
            <a:pPr marL="0" indent="0">
              <a:buNone/>
            </a:pPr>
            <a:r>
              <a:rPr lang="en-US" sz="2200" b="1" dirty="0" smtClean="0"/>
              <a:t>$</a:t>
            </a:r>
            <a:r>
              <a:rPr lang="en-US" sz="2200" b="1" dirty="0" smtClean="0">
                <a:solidFill>
                  <a:srgbClr val="800000"/>
                </a:solidFill>
              </a:rPr>
              <a:t> </a:t>
            </a:r>
            <a:r>
              <a:rPr lang="en-US" sz="2200" b="1" dirty="0" err="1" smtClean="0">
                <a:solidFill>
                  <a:srgbClr val="800000"/>
                </a:solidFill>
              </a:rPr>
              <a:t>sudo</a:t>
            </a:r>
            <a:r>
              <a:rPr lang="en-US" sz="2200" b="1" dirty="0" smtClean="0">
                <a:solidFill>
                  <a:srgbClr val="800000"/>
                </a:solidFill>
              </a:rPr>
              <a:t> </a:t>
            </a:r>
            <a:r>
              <a:rPr lang="en-US" sz="2200" b="1" dirty="0" err="1">
                <a:solidFill>
                  <a:srgbClr val="800000"/>
                </a:solidFill>
              </a:rPr>
              <a:t>chown</a:t>
            </a:r>
            <a:r>
              <a:rPr lang="en-US" sz="2200" b="1" dirty="0">
                <a:solidFill>
                  <a:srgbClr val="800000"/>
                </a:solidFill>
              </a:rPr>
              <a:t> $(id -u):$(id -g) $HOME/.</a:t>
            </a:r>
            <a:r>
              <a:rPr lang="en-US" sz="2200" b="1" dirty="0" err="1" smtClean="0">
                <a:solidFill>
                  <a:srgbClr val="800000"/>
                </a:solidFill>
              </a:rPr>
              <a:t>kube</a:t>
            </a:r>
            <a:r>
              <a:rPr lang="en-US" sz="2200" b="1" dirty="0" smtClean="0">
                <a:solidFill>
                  <a:srgbClr val="800000"/>
                </a:solidFill>
              </a:rPr>
              <a:t>/</a:t>
            </a:r>
            <a:r>
              <a:rPr lang="en-US" sz="2200" b="1" dirty="0" err="1" smtClean="0">
                <a:solidFill>
                  <a:srgbClr val="800000"/>
                </a:solidFill>
              </a:rPr>
              <a:t>config</a:t>
            </a:r>
            <a:endParaRPr lang="en-US" sz="2200" b="1" dirty="0" smtClean="0">
              <a:solidFill>
                <a:srgbClr val="800000"/>
              </a:solidFill>
            </a:endParaRPr>
          </a:p>
          <a:p>
            <a:pPr marL="0" indent="0">
              <a:buNone/>
            </a:pPr>
            <a:endParaRPr lang="en-US" sz="2200" b="1" dirty="0">
              <a:solidFill>
                <a:srgbClr val="800000"/>
              </a:solidFill>
            </a:endParaRPr>
          </a:p>
          <a:p>
            <a:r>
              <a:rPr lang="en-US" sz="2200" dirty="0"/>
              <a:t>You should now deploy a pod network to the cluster</a:t>
            </a:r>
            <a:endParaRPr lang="en-US" sz="2200" dirty="0" smtClean="0"/>
          </a:p>
          <a:p>
            <a:pPr marL="0" indent="0">
              <a:buNone/>
            </a:pPr>
            <a:r>
              <a:rPr lang="en-US" sz="2200" b="1" dirty="0" smtClean="0"/>
              <a:t>$</a:t>
            </a:r>
            <a:r>
              <a:rPr lang="en-US" sz="2200" b="1" dirty="0">
                <a:solidFill>
                  <a:srgbClr val="800000"/>
                </a:solidFill>
              </a:rPr>
              <a:t> </a:t>
            </a:r>
            <a:r>
              <a:rPr lang="en-US" sz="2200" b="1" dirty="0" err="1">
                <a:solidFill>
                  <a:srgbClr val="800000"/>
                </a:solidFill>
              </a:rPr>
              <a:t>kubectl</a:t>
            </a:r>
            <a:r>
              <a:rPr lang="en-US" sz="2200" b="1" dirty="0">
                <a:solidFill>
                  <a:srgbClr val="800000"/>
                </a:solidFill>
              </a:rPr>
              <a:t> apply -f </a:t>
            </a:r>
            <a:r>
              <a:rPr lang="en-US" sz="2200" b="1" dirty="0">
                <a:solidFill>
                  <a:srgbClr val="800000"/>
                </a:solidFill>
                <a:hlinkClick r:id="rId3"/>
              </a:rPr>
              <a:t>https://</a:t>
            </a:r>
            <a:r>
              <a:rPr lang="en-US" sz="2200" b="1" dirty="0" smtClean="0">
                <a:solidFill>
                  <a:srgbClr val="800000"/>
                </a:solidFill>
                <a:hlinkClick r:id="rId3"/>
              </a:rPr>
              <a:t>raw.githubusercontent.com/coreos/flannel/master/Documentation/kube-flannel.yml</a:t>
            </a:r>
            <a:endParaRPr lang="en-US" sz="2200" b="1" dirty="0" smtClean="0">
              <a:solidFill>
                <a:srgbClr val="800000"/>
              </a:solidFill>
            </a:endParaRPr>
          </a:p>
          <a:p>
            <a:pPr marL="0" indent="0">
              <a:buNone/>
            </a:pPr>
            <a:endParaRPr lang="en-US" sz="2200" b="1" dirty="0">
              <a:solidFill>
                <a:srgbClr val="800000"/>
              </a:solidFill>
            </a:endParaRPr>
          </a:p>
          <a:p>
            <a:pPr marL="0" indent="0">
              <a:buNone/>
            </a:pPr>
            <a:endParaRPr lang="en-US" sz="2200" b="1" dirty="0" smtClean="0">
              <a:solidFill>
                <a:srgbClr val="800000"/>
              </a:solidFill>
            </a:endParaRPr>
          </a:p>
          <a:p>
            <a:pPr marL="0" indent="0">
              <a:buNone/>
            </a:pPr>
            <a:endParaRPr lang="en-US" sz="2200" b="1" dirty="0">
              <a:solidFill>
                <a:srgbClr val="800000"/>
              </a:solidFill>
            </a:endParaRPr>
          </a:p>
          <a:p>
            <a:endParaRPr lang="en-US" sz="2200" dirty="0"/>
          </a:p>
        </p:txBody>
      </p:sp>
    </p:spTree>
    <p:extLst>
      <p:ext uri="{BB962C8B-B14F-4D97-AF65-F5344CB8AC3E}">
        <p14:creationId xmlns:p14="http://schemas.microsoft.com/office/powerpoint/2010/main" val="78401817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1519" y="0"/>
            <a:ext cx="11534091"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                                                                               </a:t>
            </a:r>
            <a:endParaRPr lang="en-US" sz="3200" b="1" dirty="0"/>
          </a:p>
        </p:txBody>
      </p:sp>
      <p:sp>
        <p:nvSpPr>
          <p:cNvPr id="8" name="Content Placeholder 2"/>
          <p:cNvSpPr txBox="1">
            <a:spLocks/>
          </p:cNvSpPr>
          <p:nvPr/>
        </p:nvSpPr>
        <p:spPr>
          <a:xfrm>
            <a:off x="89452" y="89452"/>
            <a:ext cx="12201785" cy="66095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solidFill>
                  <a:srgbClr val="0070C0"/>
                </a:solidFill>
              </a:rPr>
              <a:t>Setup node on AWS EC2 – Ubuntu:</a:t>
            </a:r>
          </a:p>
          <a:p>
            <a:r>
              <a:rPr lang="en-US" sz="2200" dirty="0" smtClean="0"/>
              <a:t>Install Docker CE</a:t>
            </a:r>
          </a:p>
          <a:p>
            <a:pPr marL="0" indent="0">
              <a:buNone/>
            </a:pPr>
            <a:r>
              <a:rPr lang="en-US" sz="2200" b="1" dirty="0" smtClean="0"/>
              <a:t>$</a:t>
            </a:r>
            <a:r>
              <a:rPr lang="en-US" sz="2200" b="1" dirty="0" smtClean="0">
                <a:solidFill>
                  <a:srgbClr val="800000"/>
                </a:solidFill>
              </a:rPr>
              <a:t> apt update </a:t>
            </a:r>
          </a:p>
          <a:p>
            <a:pPr marL="0" indent="0">
              <a:buNone/>
            </a:pPr>
            <a:r>
              <a:rPr lang="en-US" sz="2200" b="1" dirty="0" smtClean="0"/>
              <a:t>$</a:t>
            </a:r>
            <a:r>
              <a:rPr lang="en-US" sz="2200" b="1" dirty="0" smtClean="0">
                <a:solidFill>
                  <a:srgbClr val="800000"/>
                </a:solidFill>
              </a:rPr>
              <a:t> apt install -y docker.io</a:t>
            </a:r>
          </a:p>
          <a:p>
            <a:pPr marL="0" indent="0">
              <a:buNone/>
            </a:pPr>
            <a:endParaRPr lang="en-US" sz="2200" dirty="0" smtClean="0"/>
          </a:p>
          <a:p>
            <a:r>
              <a:rPr lang="en-US" sz="2200" dirty="0" smtClean="0"/>
              <a:t>Add the repo for Kubernetes</a:t>
            </a:r>
          </a:p>
          <a:p>
            <a:pPr marL="0" indent="0">
              <a:buNone/>
            </a:pPr>
            <a:r>
              <a:rPr lang="en-US" sz="2200" b="1" dirty="0" smtClean="0"/>
              <a:t>$</a:t>
            </a:r>
            <a:r>
              <a:rPr lang="en-US" sz="2200" b="1" dirty="0" smtClean="0">
                <a:solidFill>
                  <a:srgbClr val="800000"/>
                </a:solidFill>
              </a:rPr>
              <a:t> curl -s https://packages.cloud.google.com/apt/doc/apt-key.gpg | apt-key add -</a:t>
            </a:r>
          </a:p>
          <a:p>
            <a:pPr marL="0" indent="0">
              <a:buNone/>
            </a:pPr>
            <a:r>
              <a:rPr lang="en-US" sz="2200" b="1" dirty="0" smtClean="0"/>
              <a:t>$</a:t>
            </a:r>
            <a:r>
              <a:rPr lang="en-US" sz="2200" b="1" dirty="0" smtClean="0">
                <a:solidFill>
                  <a:srgbClr val="800000"/>
                </a:solidFill>
              </a:rPr>
              <a:t> cat &lt;&lt; EOF &gt; /</a:t>
            </a:r>
            <a:r>
              <a:rPr lang="en-US" sz="2200" b="1" dirty="0" err="1" smtClean="0">
                <a:solidFill>
                  <a:srgbClr val="800000"/>
                </a:solidFill>
              </a:rPr>
              <a:t>etc</a:t>
            </a:r>
            <a:r>
              <a:rPr lang="en-US" sz="2200" b="1" dirty="0" smtClean="0">
                <a:solidFill>
                  <a:srgbClr val="800000"/>
                </a:solidFill>
              </a:rPr>
              <a:t>/apt/</a:t>
            </a:r>
            <a:r>
              <a:rPr lang="en-US" sz="2200" b="1" dirty="0" err="1" smtClean="0">
                <a:solidFill>
                  <a:srgbClr val="800000"/>
                </a:solidFill>
              </a:rPr>
              <a:t>sources.list.d</a:t>
            </a:r>
            <a:r>
              <a:rPr lang="en-US" sz="2200" b="1" dirty="0" smtClean="0">
                <a:solidFill>
                  <a:srgbClr val="800000"/>
                </a:solidFill>
              </a:rPr>
              <a:t>/</a:t>
            </a:r>
            <a:r>
              <a:rPr lang="en-US" sz="2200" b="1" dirty="0" err="1" smtClean="0">
                <a:solidFill>
                  <a:srgbClr val="800000"/>
                </a:solidFill>
              </a:rPr>
              <a:t>kubernetes.list</a:t>
            </a:r>
            <a:endParaRPr lang="en-US" sz="2200" b="1" dirty="0" smtClean="0">
              <a:solidFill>
                <a:srgbClr val="800000"/>
              </a:solidFill>
            </a:endParaRPr>
          </a:p>
          <a:p>
            <a:pPr marL="0" indent="0">
              <a:buNone/>
            </a:pPr>
            <a:r>
              <a:rPr lang="en-US" sz="2200" b="1" dirty="0" smtClean="0">
                <a:solidFill>
                  <a:srgbClr val="800000"/>
                </a:solidFill>
              </a:rPr>
              <a:t>  deb http://apt.kubernetes.io/ </a:t>
            </a:r>
            <a:r>
              <a:rPr lang="en-US" sz="2200" b="1" dirty="0" err="1" smtClean="0">
                <a:solidFill>
                  <a:srgbClr val="800000"/>
                </a:solidFill>
              </a:rPr>
              <a:t>kubernetes-xenial</a:t>
            </a:r>
            <a:r>
              <a:rPr lang="en-US" sz="2200" b="1" dirty="0" smtClean="0">
                <a:solidFill>
                  <a:srgbClr val="800000"/>
                </a:solidFill>
              </a:rPr>
              <a:t> main</a:t>
            </a:r>
          </a:p>
          <a:p>
            <a:pPr marL="0" indent="0">
              <a:buNone/>
            </a:pPr>
            <a:r>
              <a:rPr lang="en-US" sz="2200" b="1" dirty="0" smtClean="0">
                <a:solidFill>
                  <a:srgbClr val="800000"/>
                </a:solidFill>
              </a:rPr>
              <a:t>EOF</a:t>
            </a:r>
          </a:p>
          <a:p>
            <a:pPr marL="0" indent="0">
              <a:buNone/>
            </a:pPr>
            <a:endParaRPr lang="en-US" sz="2200" b="1" dirty="0" smtClean="0">
              <a:solidFill>
                <a:srgbClr val="800000"/>
              </a:solidFill>
            </a:endParaRPr>
          </a:p>
          <a:p>
            <a:r>
              <a:rPr lang="en-US" sz="2200" dirty="0" smtClean="0"/>
              <a:t>Install Kubernetes components </a:t>
            </a:r>
          </a:p>
          <a:p>
            <a:pPr marL="0" indent="0">
              <a:buNone/>
            </a:pPr>
            <a:r>
              <a:rPr lang="en-US" sz="2200" b="1" dirty="0" smtClean="0"/>
              <a:t>$</a:t>
            </a:r>
            <a:r>
              <a:rPr lang="en-US" sz="2200" b="1" dirty="0" smtClean="0">
                <a:solidFill>
                  <a:srgbClr val="800000"/>
                </a:solidFill>
              </a:rPr>
              <a:t> apt update</a:t>
            </a:r>
          </a:p>
          <a:p>
            <a:pPr marL="0" indent="0">
              <a:buNone/>
            </a:pPr>
            <a:r>
              <a:rPr lang="en-US" sz="2200" b="1" dirty="0" smtClean="0"/>
              <a:t>$</a:t>
            </a:r>
            <a:r>
              <a:rPr lang="en-US" sz="2200" b="1" dirty="0" smtClean="0">
                <a:solidFill>
                  <a:srgbClr val="800000"/>
                </a:solidFill>
              </a:rPr>
              <a:t> apt install -y </a:t>
            </a:r>
            <a:r>
              <a:rPr lang="en-US" sz="2200" b="1" dirty="0" err="1" smtClean="0">
                <a:solidFill>
                  <a:srgbClr val="800000"/>
                </a:solidFill>
              </a:rPr>
              <a:t>kubeadm</a:t>
            </a:r>
            <a:endParaRPr lang="en-US" sz="2200" b="1" dirty="0" smtClean="0">
              <a:solidFill>
                <a:srgbClr val="800000"/>
              </a:solidFill>
            </a:endParaRPr>
          </a:p>
          <a:p>
            <a:r>
              <a:rPr lang="en-US" sz="2200" b="1" dirty="0" smtClean="0"/>
              <a:t>Join the cluster by running the output </a:t>
            </a:r>
            <a:r>
              <a:rPr lang="en-US" sz="2200" b="1" dirty="0" err="1" smtClean="0"/>
              <a:t>cmd</a:t>
            </a:r>
            <a:r>
              <a:rPr lang="en-US" sz="2200" b="1" dirty="0" smtClean="0"/>
              <a:t> obtained from ‘</a:t>
            </a:r>
            <a:r>
              <a:rPr lang="en-US" sz="2200" b="1" dirty="0" err="1" smtClean="0"/>
              <a:t>kubadm</a:t>
            </a:r>
            <a:r>
              <a:rPr lang="en-US" sz="2200" b="1" dirty="0" smtClean="0"/>
              <a:t> </a:t>
            </a:r>
            <a:r>
              <a:rPr lang="en-US" sz="2200" b="1" dirty="0" err="1" smtClean="0"/>
              <a:t>init</a:t>
            </a:r>
            <a:r>
              <a:rPr lang="en-US" sz="2200" b="1" dirty="0" smtClean="0"/>
              <a:t>’ on master  as root:</a:t>
            </a:r>
          </a:p>
          <a:p>
            <a:pPr marL="0" indent="0">
              <a:buNone/>
            </a:pPr>
            <a:endParaRPr lang="en-US" sz="2200" b="1" dirty="0" smtClean="0">
              <a:solidFill>
                <a:srgbClr val="800000"/>
              </a:solidFill>
            </a:endParaRPr>
          </a:p>
          <a:p>
            <a:pPr marL="0" indent="0">
              <a:buNone/>
            </a:pPr>
            <a:endParaRPr lang="en-US" sz="2200" b="1" dirty="0" smtClean="0">
              <a:solidFill>
                <a:srgbClr val="800000"/>
              </a:solidFill>
            </a:endParaRPr>
          </a:p>
          <a:p>
            <a:endParaRPr lang="en-US" sz="2200" dirty="0"/>
          </a:p>
        </p:txBody>
      </p:sp>
    </p:spTree>
    <p:extLst>
      <p:ext uri="{BB962C8B-B14F-4D97-AF65-F5344CB8AC3E}">
        <p14:creationId xmlns:p14="http://schemas.microsoft.com/office/powerpoint/2010/main" val="181602129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117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Nodes(Minions)</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41" y="251689"/>
            <a:ext cx="5472097" cy="31551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3472" y="1093840"/>
            <a:ext cx="988142" cy="98814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0323" y="1093840"/>
            <a:ext cx="1108168" cy="93280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6745" y="1025521"/>
            <a:ext cx="1117661" cy="1124780"/>
          </a:xfrm>
          <a:prstGeom prst="rect">
            <a:avLst/>
          </a:prstGeom>
        </p:spPr>
      </p:pic>
      <p:sp>
        <p:nvSpPr>
          <p:cNvPr id="10" name="TextBox 9"/>
          <p:cNvSpPr txBox="1"/>
          <p:nvPr/>
        </p:nvSpPr>
        <p:spPr>
          <a:xfrm>
            <a:off x="7123472" y="2081982"/>
            <a:ext cx="1223834" cy="369332"/>
          </a:xfrm>
          <a:prstGeom prst="rect">
            <a:avLst/>
          </a:prstGeom>
          <a:noFill/>
        </p:spPr>
        <p:txBody>
          <a:bodyPr wrap="square" rtlCol="0">
            <a:spAutoFit/>
          </a:bodyPr>
          <a:lstStyle/>
          <a:p>
            <a:r>
              <a:rPr lang="en-US" b="1" dirty="0" err="1" smtClean="0">
                <a:solidFill>
                  <a:schemeClr val="bg1"/>
                </a:solidFill>
                <a:latin typeface="Arial Black" panose="020B0A04020102020204" pitchFamily="34" charset="0"/>
              </a:rPr>
              <a:t>Kubelet</a:t>
            </a:r>
            <a:endParaRPr lang="en-US" b="1" dirty="0">
              <a:solidFill>
                <a:schemeClr val="bg1"/>
              </a:solidFill>
              <a:latin typeface="Arial Black" panose="020B0A04020102020204" pitchFamily="34" charset="0"/>
            </a:endParaRPr>
          </a:p>
        </p:txBody>
      </p:sp>
      <p:sp>
        <p:nvSpPr>
          <p:cNvPr id="11" name="TextBox 10"/>
          <p:cNvSpPr txBox="1"/>
          <p:nvPr/>
        </p:nvSpPr>
        <p:spPr>
          <a:xfrm>
            <a:off x="8831964" y="2081982"/>
            <a:ext cx="1002442" cy="369332"/>
          </a:xfrm>
          <a:prstGeom prst="rect">
            <a:avLst/>
          </a:prstGeom>
          <a:noFill/>
        </p:spPr>
        <p:txBody>
          <a:bodyPr wrap="square" rtlCol="0">
            <a:spAutoFit/>
          </a:bodyPr>
          <a:lstStyle/>
          <a:p>
            <a:r>
              <a:rPr lang="en-US" b="1" dirty="0" smtClean="0">
                <a:solidFill>
                  <a:schemeClr val="bg1"/>
                </a:solidFill>
                <a:latin typeface="Arial Black" panose="020B0A04020102020204" pitchFamily="34" charset="0"/>
              </a:rPr>
              <a:t>Proxy</a:t>
            </a:r>
            <a:endParaRPr lang="en-US" b="1" dirty="0">
              <a:solidFill>
                <a:schemeClr val="bg1"/>
              </a:solidFill>
              <a:latin typeface="Arial Black" panose="020B0A04020102020204" pitchFamily="34" charset="0"/>
            </a:endParaRPr>
          </a:p>
        </p:txBody>
      </p:sp>
      <p:sp>
        <p:nvSpPr>
          <p:cNvPr id="12" name="TextBox 11"/>
          <p:cNvSpPr txBox="1"/>
          <p:nvPr/>
        </p:nvSpPr>
        <p:spPr>
          <a:xfrm>
            <a:off x="10339407" y="2026641"/>
            <a:ext cx="1223834" cy="369332"/>
          </a:xfrm>
          <a:prstGeom prst="rect">
            <a:avLst/>
          </a:prstGeom>
          <a:noFill/>
        </p:spPr>
        <p:txBody>
          <a:bodyPr wrap="square" rtlCol="0">
            <a:spAutoFit/>
          </a:bodyPr>
          <a:lstStyle/>
          <a:p>
            <a:r>
              <a:rPr lang="en-US" b="1" dirty="0" smtClean="0">
                <a:solidFill>
                  <a:schemeClr val="bg1"/>
                </a:solidFill>
                <a:latin typeface="Arial Black" panose="020B0A04020102020204" pitchFamily="34" charset="0"/>
              </a:rPr>
              <a:t>Engine</a:t>
            </a:r>
            <a:endParaRPr lang="en-US" b="1" dirty="0">
              <a:solidFill>
                <a:schemeClr val="bg1"/>
              </a:solidFill>
              <a:latin typeface="Arial Black" panose="020B0A04020102020204" pitchFamily="34" charset="0"/>
            </a:endParaRPr>
          </a:p>
        </p:txBody>
      </p:sp>
      <p:sp>
        <p:nvSpPr>
          <p:cNvPr id="13" name="Content Placeholder 2"/>
          <p:cNvSpPr txBox="1">
            <a:spLocks/>
          </p:cNvSpPr>
          <p:nvPr/>
        </p:nvSpPr>
        <p:spPr>
          <a:xfrm>
            <a:off x="251520" y="985723"/>
            <a:ext cx="663626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Nodes </a:t>
            </a:r>
            <a:r>
              <a:rPr lang="en-US" sz="2400" dirty="0" smtClean="0"/>
              <a:t>are the machines in which containers run</a:t>
            </a:r>
            <a:endParaRPr lang="en-US" sz="2400" dirty="0"/>
          </a:p>
          <a:p>
            <a:r>
              <a:rPr lang="en-US" sz="2400" dirty="0" smtClean="0"/>
              <a:t>Node consists of these components: </a:t>
            </a:r>
          </a:p>
          <a:p>
            <a:pPr lvl="1">
              <a:buFont typeface="Wingdings" panose="05000000000000000000" pitchFamily="2" charset="2"/>
              <a:buChar char="ü"/>
            </a:pPr>
            <a:r>
              <a:rPr lang="en-US" sz="2400" dirty="0" smtClean="0"/>
              <a:t> </a:t>
            </a:r>
            <a:r>
              <a:rPr lang="en-US" sz="2400" dirty="0" err="1" smtClean="0"/>
              <a:t>kubelet</a:t>
            </a:r>
            <a:endParaRPr lang="en-US" sz="2400" dirty="0" smtClean="0"/>
          </a:p>
          <a:p>
            <a:pPr lvl="1">
              <a:buFont typeface="Wingdings" panose="05000000000000000000" pitchFamily="2" charset="2"/>
              <a:buChar char="ü"/>
            </a:pPr>
            <a:r>
              <a:rPr lang="en-US" sz="2400" dirty="0" smtClean="0"/>
              <a:t> </a:t>
            </a:r>
            <a:r>
              <a:rPr lang="en-US" sz="2400" dirty="0" err="1" smtClean="0"/>
              <a:t>kube</a:t>
            </a:r>
            <a:r>
              <a:rPr lang="en-US" sz="2400" dirty="0" smtClean="0"/>
              <a:t>-proxy</a:t>
            </a:r>
          </a:p>
          <a:p>
            <a:pPr lvl="1">
              <a:buFont typeface="Wingdings" panose="05000000000000000000" pitchFamily="2" charset="2"/>
              <a:buChar char="ü"/>
            </a:pPr>
            <a:r>
              <a:rPr lang="en-US" dirty="0"/>
              <a:t> </a:t>
            </a:r>
            <a:r>
              <a:rPr lang="en-US" sz="2400" dirty="0" smtClean="0"/>
              <a:t>Container engine</a:t>
            </a:r>
          </a:p>
          <a:p>
            <a:r>
              <a:rPr lang="en-US" sz="2400" dirty="0" smtClean="0"/>
              <a:t>These components, receive workloads to execute, and update the cluster on their status</a:t>
            </a:r>
          </a:p>
          <a:p>
            <a:endParaRPr lang="en-US" sz="2000" dirty="0"/>
          </a:p>
        </p:txBody>
      </p:sp>
      <p:sp>
        <p:nvSpPr>
          <p:cNvPr id="2" name="Rectangle 1"/>
          <p:cNvSpPr/>
          <p:nvPr/>
        </p:nvSpPr>
        <p:spPr>
          <a:xfrm>
            <a:off x="251520" y="4347222"/>
            <a:ext cx="11534090" cy="1938992"/>
          </a:xfrm>
          <a:prstGeom prst="rect">
            <a:avLst/>
          </a:prstGeom>
        </p:spPr>
        <p:txBody>
          <a:bodyPr wrap="square">
            <a:spAutoFit/>
          </a:bodyPr>
          <a:lstStyle/>
          <a:p>
            <a:pPr marL="342900" indent="-342900">
              <a:buFont typeface="Arial" panose="020B0604020202020204" pitchFamily="34" charset="0"/>
              <a:buChar char="•"/>
            </a:pPr>
            <a:r>
              <a:rPr lang="en-US" sz="2400" dirty="0"/>
              <a:t>To run and manage a container's lifecycle, we need a container runtime on the worker node. Some examples of container runtimes are: </a:t>
            </a:r>
          </a:p>
          <a:p>
            <a:pPr marL="1143000" lvl="2" indent="-228600">
              <a:buFont typeface="Arial" panose="020B0604020202020204" pitchFamily="34" charset="0"/>
              <a:buChar char="•"/>
            </a:pPr>
            <a:r>
              <a:rPr lang="en-US" sz="2400" dirty="0" err="1">
                <a:hlinkClick r:id="rId6"/>
              </a:rPr>
              <a:t>containerd</a:t>
            </a:r>
            <a:endParaRPr lang="en-US" sz="2400" dirty="0"/>
          </a:p>
          <a:p>
            <a:pPr marL="1143000" lvl="2" indent="-228600">
              <a:buFont typeface="Arial" panose="020B0604020202020204" pitchFamily="34" charset="0"/>
              <a:buChar char="•"/>
            </a:pPr>
            <a:r>
              <a:rPr lang="en-US" sz="2400" dirty="0" err="1">
                <a:hlinkClick r:id="rId7"/>
              </a:rPr>
              <a:t>rkt</a:t>
            </a:r>
            <a:endParaRPr lang="en-US" sz="2400" dirty="0"/>
          </a:p>
          <a:p>
            <a:pPr marL="1143000" lvl="2" indent="-228600">
              <a:buFont typeface="Arial" panose="020B0604020202020204" pitchFamily="34" charset="0"/>
              <a:buChar char="•"/>
            </a:pPr>
            <a:r>
              <a:rPr lang="en-US" sz="2400" dirty="0" err="1">
                <a:hlinkClick r:id="rId8"/>
              </a:rPr>
              <a:t>lxd</a:t>
            </a:r>
            <a:r>
              <a:rPr lang="en-US" sz="2400" dirty="0"/>
              <a:t>. </a:t>
            </a:r>
          </a:p>
        </p:txBody>
      </p:sp>
    </p:spTree>
    <p:extLst>
      <p:ext uri="{BB962C8B-B14F-4D97-AF65-F5344CB8AC3E}">
        <p14:creationId xmlns:p14="http://schemas.microsoft.com/office/powerpoint/2010/main" val="3453025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8838" y="280219"/>
            <a:ext cx="1206909" cy="1206909"/>
          </a:xfrm>
          <a:prstGeom prst="rect">
            <a:avLst/>
          </a:prstGeom>
        </p:spPr>
      </p:pic>
      <p:sp>
        <p:nvSpPr>
          <p:cNvPr id="4" name="Content Placeholder 2"/>
          <p:cNvSpPr txBox="1">
            <a:spLocks/>
          </p:cNvSpPr>
          <p:nvPr/>
        </p:nvSpPr>
        <p:spPr>
          <a:xfrm>
            <a:off x="251519" y="280219"/>
            <a:ext cx="10577348" cy="63891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kubelet</a:t>
            </a:r>
            <a:endParaRPr lang="en-US" b="1" dirty="0" smtClean="0"/>
          </a:p>
          <a:p>
            <a:r>
              <a:rPr lang="en-US" sz="2400" dirty="0" smtClean="0"/>
              <a:t>The main </a:t>
            </a:r>
            <a:r>
              <a:rPr lang="en-US" sz="2400" dirty="0" err="1" smtClean="0"/>
              <a:t>kubernetes</a:t>
            </a:r>
            <a:r>
              <a:rPr lang="en-US" sz="2400" dirty="0" smtClean="0"/>
              <a:t> agent </a:t>
            </a:r>
          </a:p>
          <a:p>
            <a:r>
              <a:rPr lang="en-US" sz="2400" dirty="0" smtClean="0"/>
              <a:t>Interacts with the </a:t>
            </a:r>
            <a:r>
              <a:rPr lang="en-US" sz="2400" dirty="0"/>
              <a:t>API </a:t>
            </a:r>
            <a:r>
              <a:rPr lang="en-US" sz="2400" dirty="0" smtClean="0"/>
              <a:t>server on the Master</a:t>
            </a:r>
          </a:p>
          <a:p>
            <a:r>
              <a:rPr lang="en-US" sz="2400" dirty="0" smtClean="0"/>
              <a:t>Registers the Node with the cluster</a:t>
            </a:r>
          </a:p>
          <a:p>
            <a:r>
              <a:rPr lang="en-US" sz="2400" dirty="0" smtClean="0"/>
              <a:t>Updates the workloads </a:t>
            </a:r>
            <a:r>
              <a:rPr lang="en-US" sz="2400" dirty="0"/>
              <a:t>that have been invoked by the </a:t>
            </a:r>
            <a:r>
              <a:rPr lang="en-US" sz="2400" dirty="0" smtClean="0"/>
              <a:t>scheduler:</a:t>
            </a:r>
          </a:p>
          <a:p>
            <a:pPr lvl="1">
              <a:buFont typeface="Courier New" panose="02070309020205020404" pitchFamily="49" charset="0"/>
              <a:buChar char="o"/>
            </a:pPr>
            <a:r>
              <a:rPr lang="en-US" sz="2000" dirty="0" smtClean="0"/>
              <a:t>Mount Volumes</a:t>
            </a:r>
          </a:p>
          <a:p>
            <a:pPr lvl="1">
              <a:buFont typeface="Courier New" panose="02070309020205020404" pitchFamily="49" charset="0"/>
              <a:buChar char="o"/>
            </a:pPr>
            <a:r>
              <a:rPr lang="en-US" sz="2000" dirty="0" smtClean="0"/>
              <a:t>Run containers</a:t>
            </a:r>
          </a:p>
          <a:p>
            <a:pPr lvl="1">
              <a:buFont typeface="Courier New" panose="02070309020205020404" pitchFamily="49" charset="0"/>
              <a:buChar char="o"/>
            </a:pPr>
            <a:r>
              <a:rPr lang="en-US" sz="2000" dirty="0" smtClean="0"/>
              <a:t>Report the status of the node </a:t>
            </a:r>
          </a:p>
          <a:p>
            <a:pPr lvl="1">
              <a:buFont typeface="Courier New" panose="02070309020205020404" pitchFamily="49" charset="0"/>
              <a:buChar char="o"/>
            </a:pPr>
            <a:r>
              <a:rPr lang="en-US" sz="2000" dirty="0" smtClean="0"/>
              <a:t>Run container liveness probe</a:t>
            </a:r>
            <a:endParaRPr lang="en-US" sz="2400" dirty="0" smtClean="0"/>
          </a:p>
          <a:p>
            <a:pPr marL="0" indent="0">
              <a:buNone/>
            </a:pPr>
            <a:r>
              <a:rPr lang="en-US" b="1" dirty="0" err="1" smtClean="0"/>
              <a:t>Kube</a:t>
            </a:r>
            <a:r>
              <a:rPr lang="en-US" b="1" dirty="0" smtClean="0"/>
              <a:t>-proxy</a:t>
            </a:r>
            <a:endParaRPr lang="en-US" b="1" dirty="0"/>
          </a:p>
          <a:p>
            <a:r>
              <a:rPr lang="en-US" sz="2400" dirty="0"/>
              <a:t>Instead of connecting directly to </a:t>
            </a:r>
            <a:r>
              <a:rPr lang="en-US" sz="2400" dirty="0" smtClean="0"/>
              <a:t>Containers </a:t>
            </a:r>
            <a:r>
              <a:rPr lang="en-US" sz="2400" dirty="0"/>
              <a:t>to access the applications, we use a logical construct called a Service as a connection endpoint. A Service groups related Pods and, when accessed, load balances to </a:t>
            </a:r>
            <a:r>
              <a:rPr lang="en-US" sz="2400" dirty="0" smtClean="0"/>
              <a:t>them</a:t>
            </a:r>
          </a:p>
          <a:p>
            <a:r>
              <a:rPr lang="en-US" sz="2400" dirty="0"/>
              <a:t>Proxy which runs on each worker node and listens to the API </a:t>
            </a:r>
            <a:r>
              <a:rPr lang="en-US" sz="2400" dirty="0" smtClean="0"/>
              <a:t>server, sets </a:t>
            </a:r>
            <a:r>
              <a:rPr lang="en-US" sz="2400" dirty="0"/>
              <a:t>up the routes so that it can reach to it</a:t>
            </a:r>
          </a:p>
          <a:p>
            <a:endParaRPr lang="en-US" sz="2400" dirty="0"/>
          </a:p>
          <a:p>
            <a:endParaRPr lang="en-US" sz="2400" dirty="0"/>
          </a:p>
          <a:p>
            <a:endParaRPr lang="en-US"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086" y="4185816"/>
            <a:ext cx="1117661" cy="1124780"/>
          </a:xfrm>
          <a:prstGeom prst="rect">
            <a:avLst/>
          </a:prstGeom>
        </p:spPr>
      </p:pic>
    </p:spTree>
    <p:extLst>
      <p:ext uri="{BB962C8B-B14F-4D97-AF65-F5344CB8AC3E}">
        <p14:creationId xmlns:p14="http://schemas.microsoft.com/office/powerpoint/2010/main" val="3949923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1519" y="280219"/>
            <a:ext cx="11686481" cy="63891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kubelet</a:t>
            </a:r>
            <a:endParaRPr lang="en-US" b="1" dirty="0" smtClean="0"/>
          </a:p>
          <a:p>
            <a:r>
              <a:rPr lang="en-US" sz="2400" dirty="0"/>
              <a:t>Kubernetes uses </a:t>
            </a:r>
            <a:r>
              <a:rPr lang="en-US" sz="2400" dirty="0" err="1"/>
              <a:t>etcd</a:t>
            </a:r>
            <a:r>
              <a:rPr lang="en-US" sz="2400" dirty="0"/>
              <a:t> to store the cluster </a:t>
            </a:r>
            <a:r>
              <a:rPr lang="en-US" sz="2400" dirty="0" smtClean="0"/>
              <a:t>state &amp; </a:t>
            </a:r>
            <a:r>
              <a:rPr lang="en-US" sz="2400" dirty="0" err="1" smtClean="0"/>
              <a:t>etcd</a:t>
            </a:r>
            <a:r>
              <a:rPr lang="en-US" sz="2400" dirty="0" smtClean="0"/>
              <a:t> </a:t>
            </a:r>
            <a:r>
              <a:rPr lang="en-US" sz="2400" dirty="0"/>
              <a:t>is a distributed key-value store based on the </a:t>
            </a:r>
            <a:r>
              <a:rPr lang="en-US" sz="2400" b="1" dirty="0"/>
              <a:t>Raft Consensus Algorithm</a:t>
            </a:r>
            <a:r>
              <a:rPr lang="en-US" sz="2400" dirty="0" smtClean="0"/>
              <a:t>.</a:t>
            </a:r>
          </a:p>
          <a:p>
            <a:r>
              <a:rPr lang="en-US" sz="2400" dirty="0"/>
              <a:t>Raft allows a collection of machines to work as a coherent group that can survive the failures of some of its members</a:t>
            </a:r>
          </a:p>
          <a:p>
            <a:r>
              <a:rPr lang="en-US" sz="2400" dirty="0"/>
              <a:t>At any given time, one of the nodes in the group will be the master, and the rest of them will be the </a:t>
            </a:r>
            <a:r>
              <a:rPr lang="en-US" sz="2400" dirty="0" smtClean="0"/>
              <a:t>followers</a:t>
            </a:r>
            <a:endParaRPr lang="en-US" sz="2400" dirty="0"/>
          </a:p>
          <a:p>
            <a:r>
              <a:rPr lang="en-US" sz="2400" dirty="0"/>
              <a:t>Any node can be treated as a master</a:t>
            </a:r>
          </a:p>
          <a:p>
            <a:endParaRPr lang="en-US" sz="2400" dirty="0"/>
          </a:p>
          <a:p>
            <a:endParaRPr lang="en-US" sz="2000" dirty="0"/>
          </a:p>
        </p:txBody>
      </p:sp>
      <p:pic>
        <p:nvPicPr>
          <p:cNvPr id="1026" name="Picture 2" descr="Master and Follow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133" y="3140909"/>
            <a:ext cx="4088341" cy="305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76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5972578" cy="830997"/>
          </a:xfrm>
          <a:prstGeom prst="rect">
            <a:avLst/>
          </a:prstGeom>
        </p:spPr>
        <p:txBody>
          <a:bodyPr wrap="square">
            <a:spAutoFit/>
          </a:bodyPr>
          <a:lstStyle/>
          <a:p>
            <a:r>
              <a:rPr lang="en-US" sz="4800" b="1" dirty="0">
                <a:solidFill>
                  <a:schemeClr val="bg1"/>
                </a:solidFill>
              </a:rPr>
              <a:t>Kubernetes </a:t>
            </a:r>
            <a:r>
              <a:rPr lang="en-US" sz="4800" b="1" dirty="0" smtClean="0">
                <a:solidFill>
                  <a:schemeClr val="bg1"/>
                </a:solidFill>
              </a:rPr>
              <a:t>Objects</a:t>
            </a:r>
            <a:endParaRPr lang="en-US" sz="4800" b="1" dirty="0">
              <a:solidFill>
                <a:schemeClr val="bg1"/>
              </a:solidFill>
            </a:endParaRPr>
          </a:p>
        </p:txBody>
      </p:sp>
    </p:spTree>
    <p:extLst>
      <p:ext uri="{BB962C8B-B14F-4D97-AF65-F5344CB8AC3E}">
        <p14:creationId xmlns:p14="http://schemas.microsoft.com/office/powerpoint/2010/main" val="2735886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574" y="1130693"/>
            <a:ext cx="3810000" cy="3810000"/>
          </a:xfrm>
          <a:prstGeom prst="rect">
            <a:avLst/>
          </a:prstGeom>
        </p:spPr>
      </p:pic>
      <p:sp>
        <p:nvSpPr>
          <p:cNvPr id="7" name="Rectangle 6"/>
          <p:cNvSpPr/>
          <p:nvPr/>
        </p:nvSpPr>
        <p:spPr>
          <a:xfrm>
            <a:off x="6838122" y="4940693"/>
            <a:ext cx="4936435" cy="1200329"/>
          </a:xfrm>
          <a:prstGeom prst="rect">
            <a:avLst/>
          </a:prstGeom>
        </p:spPr>
        <p:txBody>
          <a:bodyPr wrap="square">
            <a:spAutoFit/>
          </a:bodyPr>
          <a:lstStyle/>
          <a:p>
            <a:r>
              <a:rPr lang="en-US" sz="7200" b="1" dirty="0" smtClean="0">
                <a:solidFill>
                  <a:schemeClr val="bg1"/>
                </a:solidFill>
              </a:rPr>
              <a:t>Kubernetes</a:t>
            </a:r>
            <a:endParaRPr lang="en-US" sz="4800" b="1" dirty="0">
              <a:solidFill>
                <a:schemeClr val="bg1"/>
              </a:solidFill>
            </a:endParaRPr>
          </a:p>
        </p:txBody>
      </p:sp>
    </p:spTree>
    <p:extLst>
      <p:ext uri="{BB962C8B-B14F-4D97-AF65-F5344CB8AC3E}">
        <p14:creationId xmlns:p14="http://schemas.microsoft.com/office/powerpoint/2010/main" val="3123913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8760" y="-444331"/>
            <a:ext cx="2103120" cy="2103120"/>
          </a:xfrm>
          <a:prstGeom prst="rect">
            <a:avLst/>
          </a:prstGeom>
        </p:spPr>
      </p:pic>
      <p:sp>
        <p:nvSpPr>
          <p:cNvPr id="3"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Objects</a:t>
            </a:r>
            <a:endParaRPr lang="en-US" sz="3200" b="1" dirty="0"/>
          </a:p>
        </p:txBody>
      </p:sp>
      <p:sp>
        <p:nvSpPr>
          <p:cNvPr id="4"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Kubernetes uses </a:t>
            </a:r>
            <a:r>
              <a:rPr lang="en-US" sz="2400" dirty="0" smtClean="0"/>
              <a:t>Objects </a:t>
            </a:r>
            <a:r>
              <a:rPr lang="en-US" sz="2400" dirty="0"/>
              <a:t>to represent the state of your </a:t>
            </a:r>
            <a:r>
              <a:rPr lang="en-US" sz="2400" dirty="0" smtClean="0"/>
              <a:t>cluster</a:t>
            </a:r>
          </a:p>
          <a:p>
            <a:pPr lvl="1">
              <a:buFont typeface="Wingdings" panose="05000000000000000000" pitchFamily="2" charset="2"/>
              <a:buChar char="ü"/>
            </a:pPr>
            <a:r>
              <a:rPr lang="en-US" dirty="0"/>
              <a:t>What containerized applications are running (and on which nodes)</a:t>
            </a:r>
          </a:p>
          <a:p>
            <a:pPr lvl="1">
              <a:buFont typeface="Wingdings" panose="05000000000000000000" pitchFamily="2" charset="2"/>
              <a:buChar char="ü"/>
            </a:pPr>
            <a:r>
              <a:rPr lang="en-US" dirty="0"/>
              <a:t>The resources available to those applications</a:t>
            </a:r>
          </a:p>
          <a:p>
            <a:pPr lvl="1">
              <a:buFont typeface="Wingdings" panose="05000000000000000000" pitchFamily="2" charset="2"/>
              <a:buChar char="ü"/>
            </a:pPr>
            <a:r>
              <a:rPr lang="en-US" dirty="0"/>
              <a:t>The policies around how those applications behave, such as restart policies, upgrades, and fault-tolerance</a:t>
            </a:r>
          </a:p>
          <a:p>
            <a:r>
              <a:rPr lang="en-US" sz="2400" dirty="0" smtClean="0"/>
              <a:t>Once </a:t>
            </a:r>
            <a:r>
              <a:rPr lang="en-US" sz="2400" dirty="0"/>
              <a:t>you create the object, the Kubernetes system will constantly work to ensure that object exists and </a:t>
            </a:r>
            <a:r>
              <a:rPr lang="en-US" sz="2400" dirty="0" smtClean="0"/>
              <a:t>maintain cluster’s </a:t>
            </a:r>
            <a:r>
              <a:rPr lang="en-US" sz="2400" b="1" dirty="0"/>
              <a:t>desired </a:t>
            </a:r>
            <a:r>
              <a:rPr lang="en-US" sz="2400" b="1" dirty="0" smtClean="0"/>
              <a:t>state</a:t>
            </a:r>
          </a:p>
          <a:p>
            <a:r>
              <a:rPr lang="en-US" sz="2400" dirty="0"/>
              <a:t>Every Kubernetes object includes two nested </a:t>
            </a:r>
            <a:r>
              <a:rPr lang="en-US" sz="2400" dirty="0" smtClean="0"/>
              <a:t>fields </a:t>
            </a:r>
            <a:r>
              <a:rPr lang="en-US" sz="2400" dirty="0"/>
              <a:t>that govern the object’s configuration: the </a:t>
            </a:r>
            <a:r>
              <a:rPr lang="en-US" sz="2400" b="1" dirty="0"/>
              <a:t>object </a:t>
            </a:r>
            <a:r>
              <a:rPr lang="en-US" sz="2400" b="1" i="1" dirty="0"/>
              <a:t>spec</a:t>
            </a:r>
            <a:r>
              <a:rPr lang="en-US" sz="2400" b="1" dirty="0"/>
              <a:t> </a:t>
            </a:r>
            <a:r>
              <a:rPr lang="en-US" sz="2400" dirty="0"/>
              <a:t>and the </a:t>
            </a:r>
            <a:r>
              <a:rPr lang="en-US" sz="2400" b="1" dirty="0"/>
              <a:t>object </a:t>
            </a:r>
            <a:r>
              <a:rPr lang="en-US" sz="2400" b="1" i="1" dirty="0"/>
              <a:t>status</a:t>
            </a:r>
            <a:endParaRPr lang="en-US" sz="2400" b="1" dirty="0" smtClean="0"/>
          </a:p>
          <a:p>
            <a:r>
              <a:rPr lang="en-US" sz="2400" dirty="0"/>
              <a:t>The </a:t>
            </a:r>
            <a:r>
              <a:rPr lang="en-US" sz="2400" b="1" i="1" dirty="0" smtClean="0"/>
              <a:t>spec</a:t>
            </a:r>
            <a:r>
              <a:rPr lang="en-US" sz="2400" dirty="0" smtClean="0"/>
              <a:t>, which </a:t>
            </a:r>
            <a:r>
              <a:rPr lang="en-US" sz="2400" dirty="0" smtClean="0">
                <a:solidFill>
                  <a:schemeClr val="accent2"/>
                </a:solidFill>
              </a:rPr>
              <a:t>we provide</a:t>
            </a:r>
            <a:r>
              <a:rPr lang="en-US" sz="2400" dirty="0" smtClean="0"/>
              <a:t>, </a:t>
            </a:r>
            <a:r>
              <a:rPr lang="en-US" sz="2400" dirty="0"/>
              <a:t>describes your </a:t>
            </a:r>
            <a:r>
              <a:rPr lang="en-US" sz="2400" i="1" dirty="0"/>
              <a:t>desired state</a:t>
            </a:r>
            <a:r>
              <a:rPr lang="en-US" sz="2400" dirty="0"/>
              <a:t> for the object–the characteristics that you want the object to have. </a:t>
            </a:r>
            <a:endParaRPr lang="en-US" sz="2400" dirty="0" smtClean="0"/>
          </a:p>
          <a:p>
            <a:r>
              <a:rPr lang="en-US" sz="2400" dirty="0" smtClean="0"/>
              <a:t>The </a:t>
            </a:r>
            <a:r>
              <a:rPr lang="en-US" sz="2400" b="1" i="1" dirty="0"/>
              <a:t>status</a:t>
            </a:r>
            <a:r>
              <a:rPr lang="en-US" sz="2400" dirty="0"/>
              <a:t> describes the </a:t>
            </a:r>
            <a:r>
              <a:rPr lang="en-US" sz="2400" i="1" dirty="0"/>
              <a:t>actual state</a:t>
            </a:r>
            <a:r>
              <a:rPr lang="en-US" sz="2400" dirty="0"/>
              <a:t> of the object, and is </a:t>
            </a:r>
            <a:r>
              <a:rPr lang="en-US" sz="2400" dirty="0">
                <a:solidFill>
                  <a:srgbClr val="00B050"/>
                </a:solidFill>
              </a:rPr>
              <a:t>supplied and updated by the Kubernetes</a:t>
            </a:r>
            <a:r>
              <a:rPr lang="en-US" sz="2400" dirty="0"/>
              <a:t> system</a:t>
            </a:r>
            <a:r>
              <a:rPr lang="en-US" sz="2400" dirty="0" smtClean="0"/>
              <a:t>.</a:t>
            </a:r>
          </a:p>
          <a:p>
            <a:r>
              <a:rPr lang="en-US" sz="2400" dirty="0"/>
              <a:t>All objects in the </a:t>
            </a:r>
            <a:r>
              <a:rPr lang="en-US" sz="2400" dirty="0" smtClean="0"/>
              <a:t>are identified </a:t>
            </a:r>
            <a:r>
              <a:rPr lang="en-US" sz="2400" dirty="0"/>
              <a:t>by a </a:t>
            </a:r>
            <a:r>
              <a:rPr lang="en-US" sz="2400" dirty="0" smtClean="0"/>
              <a:t>Unique Name </a:t>
            </a:r>
            <a:r>
              <a:rPr lang="en-US" sz="2400" dirty="0"/>
              <a:t>and a UID.</a:t>
            </a:r>
          </a:p>
          <a:p>
            <a:endParaRPr lang="en-US" sz="2400" dirty="0" smtClean="0"/>
          </a:p>
          <a:p>
            <a:endParaRPr lang="en-US" sz="2000" dirty="0"/>
          </a:p>
        </p:txBody>
      </p:sp>
    </p:spTree>
    <p:extLst>
      <p:ext uri="{BB962C8B-B14F-4D97-AF65-F5344CB8AC3E}">
        <p14:creationId xmlns:p14="http://schemas.microsoft.com/office/powerpoint/2010/main" val="1077146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Objects</a:t>
            </a:r>
            <a:endParaRPr lang="en-US" sz="3200" b="1" dirty="0"/>
          </a:p>
        </p:txBody>
      </p:sp>
      <p:sp>
        <p:nvSpPr>
          <p:cNvPr id="4"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basic Kubernetes objects include:</a:t>
            </a:r>
          </a:p>
          <a:p>
            <a:pPr lvl="1">
              <a:buFont typeface="Wingdings" panose="05000000000000000000" pitchFamily="2" charset="2"/>
              <a:buChar char="q"/>
            </a:pPr>
            <a:r>
              <a:rPr lang="en-US" dirty="0" smtClean="0">
                <a:hlinkClick r:id="rId3"/>
              </a:rPr>
              <a:t> Pod</a:t>
            </a:r>
            <a:endParaRPr lang="en-US" dirty="0"/>
          </a:p>
          <a:p>
            <a:pPr lvl="1">
              <a:buFont typeface="Wingdings" panose="05000000000000000000" pitchFamily="2" charset="2"/>
              <a:buChar char="q"/>
            </a:pPr>
            <a:r>
              <a:rPr lang="en-US" dirty="0" smtClean="0">
                <a:hlinkClick r:id="rId4"/>
              </a:rPr>
              <a:t> Service</a:t>
            </a:r>
            <a:endParaRPr lang="en-US" dirty="0"/>
          </a:p>
          <a:p>
            <a:pPr lvl="1">
              <a:buFont typeface="Wingdings" panose="05000000000000000000" pitchFamily="2" charset="2"/>
              <a:buChar char="q"/>
            </a:pPr>
            <a:r>
              <a:rPr lang="en-US" dirty="0" smtClean="0">
                <a:hlinkClick r:id="rId5"/>
              </a:rPr>
              <a:t> Volume</a:t>
            </a:r>
            <a:endParaRPr lang="en-US" dirty="0"/>
          </a:p>
          <a:p>
            <a:pPr lvl="1">
              <a:buFont typeface="Wingdings" panose="05000000000000000000" pitchFamily="2" charset="2"/>
              <a:buChar char="q"/>
            </a:pPr>
            <a:r>
              <a:rPr lang="en-US" dirty="0" smtClean="0">
                <a:hlinkClick r:id="rId6"/>
              </a:rPr>
              <a:t> Namespace</a:t>
            </a:r>
            <a:endParaRPr lang="en-US" dirty="0"/>
          </a:p>
          <a:p>
            <a:r>
              <a:rPr lang="en-US" sz="2400" dirty="0"/>
              <a:t>In addition, Kubernetes contains a number of higher-level abstractions called Controllers. Controllers build upon the basic objects, and provide additional </a:t>
            </a:r>
            <a:r>
              <a:rPr lang="en-US" sz="2400" dirty="0" smtClean="0"/>
              <a:t>functionality:</a:t>
            </a:r>
            <a:endParaRPr lang="en-US" sz="2400" dirty="0"/>
          </a:p>
          <a:p>
            <a:pPr lvl="1">
              <a:buFont typeface="Wingdings" panose="05000000000000000000" pitchFamily="2" charset="2"/>
              <a:buChar char="q"/>
            </a:pPr>
            <a:r>
              <a:rPr lang="en-US" dirty="0" err="1">
                <a:hlinkClick r:id="rId7"/>
              </a:rPr>
              <a:t>ReplicaSet</a:t>
            </a:r>
            <a:endParaRPr lang="en-US" dirty="0"/>
          </a:p>
          <a:p>
            <a:pPr lvl="1">
              <a:buFont typeface="Wingdings" panose="05000000000000000000" pitchFamily="2" charset="2"/>
              <a:buChar char="q"/>
            </a:pPr>
            <a:r>
              <a:rPr lang="en-US" dirty="0">
                <a:hlinkClick r:id="rId8"/>
              </a:rPr>
              <a:t>Deployment</a:t>
            </a:r>
            <a:endParaRPr lang="en-US" dirty="0"/>
          </a:p>
          <a:p>
            <a:pPr lvl="1">
              <a:buFont typeface="Wingdings" panose="05000000000000000000" pitchFamily="2" charset="2"/>
              <a:buChar char="q"/>
            </a:pPr>
            <a:r>
              <a:rPr lang="en-US" dirty="0" err="1">
                <a:hlinkClick r:id="rId9"/>
              </a:rPr>
              <a:t>StatefulSet</a:t>
            </a:r>
            <a:endParaRPr lang="en-US" dirty="0"/>
          </a:p>
          <a:p>
            <a:pPr lvl="1">
              <a:buFont typeface="Wingdings" panose="05000000000000000000" pitchFamily="2" charset="2"/>
              <a:buChar char="q"/>
            </a:pPr>
            <a:r>
              <a:rPr lang="en-US" dirty="0" err="1">
                <a:hlinkClick r:id="rId10"/>
              </a:rPr>
              <a:t>DaemonSet</a:t>
            </a:r>
            <a:endParaRPr lang="en-US" dirty="0"/>
          </a:p>
          <a:p>
            <a:pPr lvl="1">
              <a:buFont typeface="Wingdings" panose="05000000000000000000" pitchFamily="2" charset="2"/>
              <a:buChar char="q"/>
            </a:pPr>
            <a:r>
              <a:rPr lang="en-US" dirty="0" smtClean="0">
                <a:hlinkClick r:id="rId11"/>
              </a:rPr>
              <a:t>Job</a:t>
            </a:r>
            <a:endParaRPr lang="en-US" dirty="0"/>
          </a:p>
          <a:p>
            <a:endParaRPr lang="en-US" sz="2000" dirty="0"/>
          </a:p>
        </p:txBody>
      </p:sp>
    </p:spTree>
    <p:extLst>
      <p:ext uri="{BB962C8B-B14F-4D97-AF65-F5344CB8AC3E}">
        <p14:creationId xmlns:p14="http://schemas.microsoft.com/office/powerpoint/2010/main" val="1537950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Objects Management</a:t>
            </a:r>
            <a:endParaRPr lang="en-US" sz="3200" b="1" dirty="0"/>
          </a:p>
        </p:txBody>
      </p:sp>
      <p:sp>
        <p:nvSpPr>
          <p:cNvPr id="4"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b="1" dirty="0" err="1"/>
              <a:t>kubectl</a:t>
            </a:r>
            <a:r>
              <a:rPr lang="en-US" sz="2400" dirty="0"/>
              <a:t> command-line tool supports several different ways to create and manage Kubernetes </a:t>
            </a:r>
            <a:r>
              <a:rPr lang="en-US" sz="2400" dirty="0" smtClean="0"/>
              <a:t>objects</a:t>
            </a:r>
          </a:p>
          <a:p>
            <a:endParaRPr lang="en-US" sz="2400" dirty="0"/>
          </a:p>
          <a:p>
            <a:endParaRPr lang="en-US" sz="2400" dirty="0" smtClean="0"/>
          </a:p>
          <a:p>
            <a:endParaRPr lang="en-US" sz="2400" dirty="0"/>
          </a:p>
          <a:p>
            <a:endParaRPr lang="en-US" sz="2400" dirty="0" smtClean="0"/>
          </a:p>
          <a:p>
            <a:pPr marL="0" indent="0">
              <a:buNone/>
            </a:pPr>
            <a:endParaRPr lang="en-US" sz="2400" dirty="0" smtClean="0"/>
          </a:p>
          <a:p>
            <a:endParaRPr lang="en-US" sz="2400" dirty="0"/>
          </a:p>
          <a:p>
            <a:r>
              <a:rPr lang="en-US" sz="2400" b="1" dirty="0"/>
              <a:t>Declarative</a:t>
            </a:r>
            <a:r>
              <a:rPr lang="en-US" sz="2400" dirty="0"/>
              <a:t> is about describing what you're trying to achieve, without instructing how to do it</a:t>
            </a:r>
          </a:p>
          <a:p>
            <a:r>
              <a:rPr lang="en-US" sz="2400" b="1" dirty="0"/>
              <a:t>Imperative</a:t>
            </a:r>
            <a:r>
              <a:rPr lang="en-US" sz="2400" dirty="0"/>
              <a:t> explicitly </a:t>
            </a:r>
            <a:r>
              <a:rPr lang="en-US" sz="2400" dirty="0" smtClean="0"/>
              <a:t>tells </a:t>
            </a:r>
            <a:r>
              <a:rPr lang="en-US" sz="2400" dirty="0"/>
              <a:t>"how" to accomplish it</a:t>
            </a:r>
          </a:p>
          <a:p>
            <a:endParaRPr lang="en-US" sz="2400" dirty="0" smtClean="0"/>
          </a:p>
          <a:p>
            <a:pPr marL="0" indent="0">
              <a:buNone/>
            </a:pPr>
            <a:endParaRPr lang="en-US" sz="2400" dirty="0" smtClean="0"/>
          </a:p>
          <a:p>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2625142092"/>
              </p:ext>
            </p:extLst>
          </p:nvPr>
        </p:nvGraphicFramePr>
        <p:xfrm>
          <a:off x="853441" y="1954106"/>
          <a:ext cx="9646919" cy="1737360"/>
        </p:xfrm>
        <a:graphic>
          <a:graphicData uri="http://schemas.openxmlformats.org/drawingml/2006/table">
            <a:tbl>
              <a:tblPr firstRow="1" bandRow="1">
                <a:tableStyleId>{7DF18680-E054-41AD-8BC1-D1AEF772440D}</a:tableStyleId>
              </a:tblPr>
              <a:tblGrid>
                <a:gridCol w="3611879">
                  <a:extLst>
                    <a:ext uri="{9D8B030D-6E8A-4147-A177-3AD203B41FA5}">
                      <a16:colId xmlns:a16="http://schemas.microsoft.com/office/drawing/2014/main" val="3783514839"/>
                    </a:ext>
                  </a:extLst>
                </a:gridCol>
                <a:gridCol w="2239779">
                  <a:extLst>
                    <a:ext uri="{9D8B030D-6E8A-4147-A177-3AD203B41FA5}">
                      <a16:colId xmlns:a16="http://schemas.microsoft.com/office/drawing/2014/main" val="905251978"/>
                    </a:ext>
                  </a:extLst>
                </a:gridCol>
                <a:gridCol w="3795261">
                  <a:extLst>
                    <a:ext uri="{9D8B030D-6E8A-4147-A177-3AD203B41FA5}">
                      <a16:colId xmlns:a16="http://schemas.microsoft.com/office/drawing/2014/main" val="2396293805"/>
                    </a:ext>
                  </a:extLst>
                </a:gridCol>
              </a:tblGrid>
              <a:tr h="370840">
                <a:tc>
                  <a:txBody>
                    <a:bodyPr/>
                    <a:lstStyle/>
                    <a:p>
                      <a:r>
                        <a:rPr lang="en-US" sz="2400" kern="1200" dirty="0" smtClean="0">
                          <a:solidFill>
                            <a:schemeClr val="tx1"/>
                          </a:solidFill>
                          <a:latin typeface="+mn-lt"/>
                          <a:ea typeface="+mn-ea"/>
                          <a:cs typeface="+mn-cs"/>
                        </a:rPr>
                        <a:t>Management technique</a:t>
                      </a:r>
                      <a:endParaRPr lang="en-US" sz="2400" kern="1200" dirty="0">
                        <a:solidFill>
                          <a:schemeClr val="tx1"/>
                        </a:solidFill>
                        <a:latin typeface="+mn-lt"/>
                        <a:ea typeface="+mn-ea"/>
                        <a:cs typeface="+mn-cs"/>
                      </a:endParaRPr>
                    </a:p>
                  </a:txBody>
                  <a:tcPr/>
                </a:tc>
                <a:tc>
                  <a:txBody>
                    <a:bodyPr/>
                    <a:lstStyle/>
                    <a:p>
                      <a:r>
                        <a:rPr lang="en-US" sz="2400" kern="1200" dirty="0" smtClean="0">
                          <a:solidFill>
                            <a:schemeClr val="tx1"/>
                          </a:solidFill>
                          <a:latin typeface="+mn-lt"/>
                          <a:ea typeface="+mn-ea"/>
                          <a:cs typeface="+mn-cs"/>
                        </a:rPr>
                        <a:t>Operates on</a:t>
                      </a:r>
                      <a:endParaRPr lang="en-US" sz="2400" kern="1200" dirty="0">
                        <a:solidFill>
                          <a:schemeClr val="tx1"/>
                        </a:solidFill>
                        <a:latin typeface="+mn-lt"/>
                        <a:ea typeface="+mn-ea"/>
                        <a:cs typeface="+mn-cs"/>
                      </a:endParaRPr>
                    </a:p>
                  </a:txBody>
                  <a:tcPr/>
                </a:tc>
                <a:tc>
                  <a:txBody>
                    <a:bodyPr/>
                    <a:lstStyle/>
                    <a:p>
                      <a:r>
                        <a:rPr lang="en-US" sz="2400" kern="1200" dirty="0" smtClean="0">
                          <a:solidFill>
                            <a:schemeClr val="tx1"/>
                          </a:solidFill>
                          <a:latin typeface="+mn-lt"/>
                          <a:ea typeface="+mn-ea"/>
                          <a:cs typeface="+mn-cs"/>
                        </a:rPr>
                        <a:t>Recommended environment</a:t>
                      </a:r>
                      <a:endParaRPr lang="en-US" sz="2400" kern="1200" dirty="0">
                        <a:solidFill>
                          <a:schemeClr val="tx1"/>
                        </a:solidFill>
                        <a:latin typeface="+mn-lt"/>
                        <a:ea typeface="+mn-ea"/>
                        <a:cs typeface="+mn-cs"/>
                      </a:endParaRPr>
                    </a:p>
                  </a:txBody>
                  <a:tcPr/>
                </a:tc>
                <a:extLst>
                  <a:ext uri="{0D108BD9-81ED-4DB2-BD59-A6C34878D82A}">
                    <a16:rowId xmlns:a16="http://schemas.microsoft.com/office/drawing/2014/main" val="2399305896"/>
                  </a:ext>
                </a:extLst>
              </a:tr>
              <a:tr h="370840">
                <a:tc>
                  <a:txBody>
                    <a:bodyPr/>
                    <a:lstStyle/>
                    <a:p>
                      <a:r>
                        <a:rPr lang="en-US" sz="2400" kern="1200" dirty="0" smtClean="0">
                          <a:solidFill>
                            <a:schemeClr val="tx1"/>
                          </a:solidFill>
                          <a:latin typeface="+mn-lt"/>
                          <a:ea typeface="+mn-ea"/>
                          <a:cs typeface="+mn-cs"/>
                        </a:rPr>
                        <a:t>Imperative commands</a:t>
                      </a:r>
                      <a:endParaRPr lang="en-US" sz="2400" kern="1200" dirty="0">
                        <a:solidFill>
                          <a:schemeClr val="tx1"/>
                        </a:solidFill>
                        <a:latin typeface="+mn-lt"/>
                        <a:ea typeface="+mn-ea"/>
                        <a:cs typeface="+mn-cs"/>
                      </a:endParaRPr>
                    </a:p>
                  </a:txBody>
                  <a:tcPr/>
                </a:tc>
                <a:tc>
                  <a:txBody>
                    <a:bodyPr/>
                    <a:lstStyle/>
                    <a:p>
                      <a:r>
                        <a:rPr lang="en-US" sz="2400" kern="1200" dirty="0" smtClean="0">
                          <a:solidFill>
                            <a:schemeClr val="tx1"/>
                          </a:solidFill>
                          <a:latin typeface="+mn-lt"/>
                          <a:ea typeface="+mn-ea"/>
                          <a:cs typeface="+mn-cs"/>
                        </a:rPr>
                        <a:t>Live objects</a:t>
                      </a:r>
                      <a:endParaRPr lang="en-US" sz="2400" kern="1200" dirty="0">
                        <a:solidFill>
                          <a:schemeClr val="tx1"/>
                        </a:solidFill>
                        <a:latin typeface="+mn-lt"/>
                        <a:ea typeface="+mn-ea"/>
                        <a:cs typeface="+mn-cs"/>
                      </a:endParaRPr>
                    </a:p>
                  </a:txBody>
                  <a:tcPr/>
                </a:tc>
                <a:tc>
                  <a:txBody>
                    <a:bodyPr/>
                    <a:lstStyle/>
                    <a:p>
                      <a:r>
                        <a:rPr lang="en-US" sz="2400" kern="1200" dirty="0" smtClean="0">
                          <a:solidFill>
                            <a:schemeClr val="tx1"/>
                          </a:solidFill>
                          <a:latin typeface="+mn-lt"/>
                          <a:ea typeface="+mn-ea"/>
                          <a:cs typeface="+mn-cs"/>
                        </a:rPr>
                        <a:t>Development projects</a:t>
                      </a:r>
                      <a:endParaRPr lang="en-US" sz="2400" kern="1200" dirty="0">
                        <a:solidFill>
                          <a:schemeClr val="tx1"/>
                        </a:solidFill>
                        <a:latin typeface="+mn-lt"/>
                        <a:ea typeface="+mn-ea"/>
                        <a:cs typeface="+mn-cs"/>
                      </a:endParaRPr>
                    </a:p>
                  </a:txBody>
                  <a:tcPr/>
                </a:tc>
                <a:extLst>
                  <a:ext uri="{0D108BD9-81ED-4DB2-BD59-A6C34878D82A}">
                    <a16:rowId xmlns:a16="http://schemas.microsoft.com/office/drawing/2014/main" val="3131659778"/>
                  </a:ext>
                </a:extLst>
              </a:tr>
              <a:tr h="370840">
                <a:tc>
                  <a:txBody>
                    <a:bodyPr/>
                    <a:lstStyle/>
                    <a:p>
                      <a:r>
                        <a:rPr lang="en-US" sz="2400" kern="1200" dirty="0" smtClean="0">
                          <a:solidFill>
                            <a:schemeClr val="tx1"/>
                          </a:solidFill>
                          <a:latin typeface="+mn-lt"/>
                          <a:ea typeface="+mn-ea"/>
                          <a:cs typeface="+mn-cs"/>
                        </a:rPr>
                        <a:t>Declarative object configuration</a:t>
                      </a:r>
                      <a:endParaRPr lang="en-US" sz="2400" kern="1200" dirty="0">
                        <a:solidFill>
                          <a:schemeClr val="tx1"/>
                        </a:solidFill>
                        <a:latin typeface="+mn-lt"/>
                        <a:ea typeface="+mn-ea"/>
                        <a:cs typeface="+mn-cs"/>
                      </a:endParaRPr>
                    </a:p>
                  </a:txBody>
                  <a:tcPr/>
                </a:tc>
                <a:tc>
                  <a:txBody>
                    <a:bodyPr/>
                    <a:lstStyle/>
                    <a:p>
                      <a:r>
                        <a:rPr lang="en-US" sz="2400" kern="1200" dirty="0" smtClean="0">
                          <a:solidFill>
                            <a:schemeClr val="tx1"/>
                          </a:solidFill>
                          <a:latin typeface="+mn-lt"/>
                          <a:ea typeface="+mn-ea"/>
                          <a:cs typeface="+mn-cs"/>
                        </a:rPr>
                        <a:t>Individual files</a:t>
                      </a:r>
                    </a:p>
                    <a:p>
                      <a:r>
                        <a:rPr lang="en-US" sz="2400" kern="1200" dirty="0" smtClean="0">
                          <a:solidFill>
                            <a:schemeClr val="tx1"/>
                          </a:solidFill>
                          <a:latin typeface="+mn-lt"/>
                          <a:ea typeface="+mn-ea"/>
                          <a:cs typeface="+mn-cs"/>
                        </a:rPr>
                        <a:t>(</a:t>
                      </a:r>
                      <a:r>
                        <a:rPr lang="en-US" sz="2400" kern="1200" dirty="0" err="1" smtClean="0">
                          <a:solidFill>
                            <a:schemeClr val="tx1"/>
                          </a:solidFill>
                          <a:latin typeface="+mn-lt"/>
                          <a:ea typeface="+mn-ea"/>
                          <a:cs typeface="+mn-cs"/>
                        </a:rPr>
                        <a:t>yaml</a:t>
                      </a:r>
                      <a:r>
                        <a:rPr lang="en-US" sz="2400" kern="1200" dirty="0" smtClean="0">
                          <a:solidFill>
                            <a:schemeClr val="tx1"/>
                          </a:solidFill>
                          <a:latin typeface="+mn-lt"/>
                          <a:ea typeface="+mn-ea"/>
                          <a:cs typeface="+mn-cs"/>
                        </a:rPr>
                        <a:t>/</a:t>
                      </a:r>
                      <a:r>
                        <a:rPr lang="en-US" sz="2400" kern="1200" dirty="0" err="1" smtClean="0">
                          <a:solidFill>
                            <a:schemeClr val="tx1"/>
                          </a:solidFill>
                          <a:latin typeface="+mn-lt"/>
                          <a:ea typeface="+mn-ea"/>
                          <a:cs typeface="+mn-cs"/>
                        </a:rPr>
                        <a:t>json</a:t>
                      </a: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a:tc>
                <a:tc>
                  <a:txBody>
                    <a:bodyPr/>
                    <a:lstStyle/>
                    <a:p>
                      <a:r>
                        <a:rPr lang="en-US" sz="2400" kern="1200" dirty="0" smtClean="0">
                          <a:solidFill>
                            <a:schemeClr val="tx1"/>
                          </a:solidFill>
                          <a:latin typeface="+mn-lt"/>
                          <a:ea typeface="+mn-ea"/>
                          <a:cs typeface="+mn-cs"/>
                        </a:rPr>
                        <a:t>Production</a:t>
                      </a:r>
                      <a:endParaRPr lang="en-US" sz="2400" kern="1200" dirty="0">
                        <a:solidFill>
                          <a:schemeClr val="tx1"/>
                        </a:solidFill>
                        <a:latin typeface="+mn-lt"/>
                        <a:ea typeface="+mn-ea"/>
                        <a:cs typeface="+mn-cs"/>
                      </a:endParaRPr>
                    </a:p>
                  </a:txBody>
                  <a:tcPr/>
                </a:tc>
                <a:extLst>
                  <a:ext uri="{0D108BD9-81ED-4DB2-BD59-A6C34878D82A}">
                    <a16:rowId xmlns:a16="http://schemas.microsoft.com/office/drawing/2014/main" val="2460764433"/>
                  </a:ext>
                </a:extLst>
              </a:tr>
            </a:tbl>
          </a:graphicData>
        </a:graphic>
      </p:graphicFrame>
    </p:spTree>
    <p:extLst>
      <p:ext uri="{BB962C8B-B14F-4D97-AF65-F5344CB8AC3E}">
        <p14:creationId xmlns:p14="http://schemas.microsoft.com/office/powerpoint/2010/main" val="3890614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Configuration</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All-in-One Single-Node Installation</a:t>
            </a:r>
          </a:p>
          <a:p>
            <a:r>
              <a:rPr lang="en-US" sz="2400" dirty="0"/>
              <a:t>With all-in-one, all the master and worker components are installed on a single node. This is very useful for learning, development, and testing. This type should not be used in production. </a:t>
            </a:r>
            <a:r>
              <a:rPr lang="en-US" sz="2400" dirty="0" err="1"/>
              <a:t>Minikube</a:t>
            </a:r>
            <a:r>
              <a:rPr lang="en-US" sz="2400" dirty="0"/>
              <a:t> is one such example, and we are going to explore it in future chapters</a:t>
            </a:r>
            <a:r>
              <a:rPr lang="en-US" sz="2400" dirty="0" smtClean="0"/>
              <a:t>.</a:t>
            </a:r>
          </a:p>
          <a:p>
            <a:pPr marL="0" indent="0">
              <a:buNone/>
            </a:pPr>
            <a:endParaRPr lang="en-US" sz="2400" dirty="0"/>
          </a:p>
          <a:p>
            <a:pPr marL="0" indent="0">
              <a:buNone/>
            </a:pPr>
            <a:r>
              <a:rPr lang="en-US" sz="2400" b="1" dirty="0"/>
              <a:t>Single-Node </a:t>
            </a:r>
            <a:r>
              <a:rPr lang="en-US" sz="2400" b="1" dirty="0" err="1"/>
              <a:t>etcd</a:t>
            </a:r>
            <a:r>
              <a:rPr lang="en-US" sz="2400" b="1" dirty="0"/>
              <a:t>, Single-Master, and Multi-Worker Installation</a:t>
            </a:r>
          </a:p>
          <a:p>
            <a:r>
              <a:rPr lang="en-US" sz="2400" dirty="0"/>
              <a:t>In this setup, we have a single master node, which also runs a single-node </a:t>
            </a:r>
            <a:r>
              <a:rPr lang="en-US" sz="2400" dirty="0" err="1"/>
              <a:t>etcd</a:t>
            </a:r>
            <a:r>
              <a:rPr lang="en-US" sz="2400" dirty="0"/>
              <a:t> instance. Multiple worker nodes are connected to the master node</a:t>
            </a:r>
            <a:r>
              <a:rPr lang="en-US" sz="2400" dirty="0" smtClean="0"/>
              <a:t>.</a:t>
            </a:r>
          </a:p>
          <a:p>
            <a:pPr marL="0" indent="0">
              <a:buNone/>
            </a:pPr>
            <a:endParaRPr lang="en-US" sz="2400" dirty="0"/>
          </a:p>
          <a:p>
            <a:pPr marL="0" indent="0">
              <a:buNone/>
            </a:pPr>
            <a:r>
              <a:rPr lang="en-US" sz="2400" b="1" dirty="0"/>
              <a:t>Single-Node </a:t>
            </a:r>
            <a:r>
              <a:rPr lang="en-US" sz="2400" b="1" dirty="0" err="1"/>
              <a:t>etcd</a:t>
            </a:r>
            <a:r>
              <a:rPr lang="en-US" sz="2400" b="1" dirty="0"/>
              <a:t>, Multi-Master, and Multi-Worker Installation</a:t>
            </a:r>
          </a:p>
          <a:p>
            <a:r>
              <a:rPr lang="en-US" sz="2400" dirty="0"/>
              <a:t>In this setup, we have multiple master nodes, which work in an HA mode, but we have a single-node </a:t>
            </a:r>
            <a:r>
              <a:rPr lang="en-US" sz="2400" dirty="0" err="1"/>
              <a:t>etcd</a:t>
            </a:r>
            <a:r>
              <a:rPr lang="en-US" sz="2400" dirty="0"/>
              <a:t> instance. Multiple worker nodes are connected to the master nodes.</a:t>
            </a:r>
          </a:p>
          <a:p>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1343531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Infrastructure </a:t>
            </a:r>
            <a:r>
              <a:rPr lang="en-US" sz="3200" b="1" dirty="0"/>
              <a:t>for Kubernetes Installation</a:t>
            </a:r>
          </a:p>
          <a:p>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Localhost </a:t>
            </a:r>
            <a:r>
              <a:rPr lang="en-US" b="1" dirty="0" smtClean="0"/>
              <a:t>Installation - </a:t>
            </a:r>
            <a:r>
              <a:rPr lang="en-US" dirty="0" err="1"/>
              <a:t>Minikube</a:t>
            </a:r>
            <a:endParaRPr lang="en-US" b="1" dirty="0"/>
          </a:p>
          <a:p>
            <a:r>
              <a:rPr lang="en-US" b="1" dirty="0"/>
              <a:t>On-Premise </a:t>
            </a:r>
            <a:r>
              <a:rPr lang="en-US" b="1" dirty="0" smtClean="0"/>
              <a:t>Installation </a:t>
            </a:r>
            <a:r>
              <a:rPr lang="en-US" dirty="0"/>
              <a:t>-</a:t>
            </a:r>
            <a:r>
              <a:rPr lang="en-US" dirty="0" smtClean="0"/>
              <a:t> Vagrant, </a:t>
            </a:r>
            <a:r>
              <a:rPr lang="en-US" dirty="0" err="1" smtClean="0"/>
              <a:t>Vmware</a:t>
            </a:r>
            <a:r>
              <a:rPr lang="en-US" dirty="0" smtClean="0"/>
              <a:t>, KVM</a:t>
            </a:r>
            <a:endParaRPr lang="en-US" dirty="0"/>
          </a:p>
          <a:p>
            <a:r>
              <a:rPr lang="en-US" b="1" dirty="0"/>
              <a:t>Cloud Installation</a:t>
            </a:r>
          </a:p>
          <a:p>
            <a:pPr lvl="1">
              <a:buFont typeface="Wingdings" panose="05000000000000000000" pitchFamily="2" charset="2"/>
              <a:buChar char="ü"/>
            </a:pPr>
            <a:r>
              <a:rPr lang="en-US" dirty="0"/>
              <a:t>Google Kubernetes Engine (GKE)</a:t>
            </a:r>
          </a:p>
          <a:p>
            <a:pPr lvl="1">
              <a:buFont typeface="Wingdings" panose="05000000000000000000" pitchFamily="2" charset="2"/>
              <a:buChar char="ü"/>
            </a:pPr>
            <a:r>
              <a:rPr lang="en-US" dirty="0"/>
              <a:t>Azure Container Service (AKS)</a:t>
            </a:r>
          </a:p>
          <a:p>
            <a:pPr lvl="1">
              <a:buFont typeface="Wingdings" panose="05000000000000000000" pitchFamily="2" charset="2"/>
              <a:buChar char="ü"/>
            </a:pPr>
            <a:r>
              <a:rPr lang="en-US" dirty="0"/>
              <a:t>Amazon Elastic Container Service for Kubernetes (EKS) </a:t>
            </a:r>
          </a:p>
          <a:p>
            <a:pPr lvl="1">
              <a:buFont typeface="Wingdings" panose="05000000000000000000" pitchFamily="2" charset="2"/>
              <a:buChar char="ü"/>
            </a:pPr>
            <a:r>
              <a:rPr lang="en-US" dirty="0" err="1"/>
              <a:t>OpenShift</a:t>
            </a:r>
            <a:r>
              <a:rPr lang="en-US" dirty="0"/>
              <a:t> </a:t>
            </a:r>
          </a:p>
          <a:p>
            <a:pPr lvl="1">
              <a:buFont typeface="Wingdings" panose="05000000000000000000" pitchFamily="2" charset="2"/>
              <a:buChar char="ü"/>
            </a:pPr>
            <a:r>
              <a:rPr lang="en-US" dirty="0" smtClean="0"/>
              <a:t>Platform9</a:t>
            </a:r>
            <a:endParaRPr lang="en-US" dirty="0"/>
          </a:p>
          <a:p>
            <a:pPr lvl="1">
              <a:buFont typeface="Wingdings" panose="05000000000000000000" pitchFamily="2" charset="2"/>
              <a:buChar char="ü"/>
            </a:pPr>
            <a:r>
              <a:rPr lang="en-US" dirty="0" smtClean="0"/>
              <a:t>IBM </a:t>
            </a:r>
            <a:r>
              <a:rPr lang="en-US" dirty="0"/>
              <a:t>Cloud Container </a:t>
            </a:r>
            <a:r>
              <a:rPr lang="en-US" dirty="0" smtClean="0"/>
              <a:t>Service </a:t>
            </a:r>
          </a:p>
          <a:p>
            <a:pPr lvl="1">
              <a:buFont typeface="Wingdings" panose="05000000000000000000" pitchFamily="2" charset="2"/>
              <a:buChar char="ü"/>
            </a:pPr>
            <a:endParaRPr lang="en-US" b="1" dirty="0"/>
          </a:p>
          <a:p>
            <a:pPr marL="0" lvl="1" indent="0">
              <a:spcBef>
                <a:spcPts val="1000"/>
              </a:spcBef>
              <a:buNone/>
            </a:pPr>
            <a:r>
              <a:rPr lang="en-US" sz="2800" b="1" dirty="0"/>
              <a:t>Kubernetes Installation </a:t>
            </a:r>
            <a:r>
              <a:rPr lang="en-US" sz="2800" b="1" dirty="0" smtClean="0"/>
              <a:t>Tools/Resources:</a:t>
            </a:r>
          </a:p>
          <a:p>
            <a:pPr marL="457200" lvl="1" indent="-457200">
              <a:spcBef>
                <a:spcPts val="1000"/>
              </a:spcBef>
              <a:buFont typeface="Wingdings" panose="05000000000000000000" pitchFamily="2" charset="2"/>
              <a:buChar char="q"/>
            </a:pPr>
            <a:r>
              <a:rPr lang="en-US" sz="2800" dirty="0" err="1"/>
              <a:t>Kubeadm</a:t>
            </a:r>
            <a:endParaRPr lang="en-US" sz="2800" dirty="0"/>
          </a:p>
          <a:p>
            <a:pPr marL="457200" lvl="1" indent="-457200">
              <a:spcBef>
                <a:spcPts val="1000"/>
              </a:spcBef>
              <a:buFont typeface="Wingdings" panose="05000000000000000000" pitchFamily="2" charset="2"/>
              <a:buChar char="q"/>
            </a:pPr>
            <a:r>
              <a:rPr lang="en-US" sz="2800" dirty="0" err="1" smtClean="0"/>
              <a:t>Kubespray</a:t>
            </a:r>
            <a:endParaRPr lang="en-US" sz="2800" dirty="0" smtClean="0"/>
          </a:p>
          <a:p>
            <a:pPr marL="457200" lvl="1" indent="-457200">
              <a:spcBef>
                <a:spcPts val="1000"/>
              </a:spcBef>
              <a:buFont typeface="Wingdings" panose="05000000000000000000" pitchFamily="2" charset="2"/>
              <a:buChar char="q"/>
            </a:pPr>
            <a:r>
              <a:rPr lang="en-US" sz="2800" dirty="0" smtClean="0"/>
              <a:t>kops</a:t>
            </a:r>
            <a:endParaRPr lang="en-US" dirty="0"/>
          </a:p>
          <a:p>
            <a:pPr marL="0" indent="0">
              <a:buNone/>
            </a:pPr>
            <a:endParaRPr lang="en-US" sz="2400" dirty="0" smtClean="0"/>
          </a:p>
          <a:p>
            <a:endParaRPr lang="en-US" dirty="0"/>
          </a:p>
          <a:p>
            <a:endParaRPr lang="en-US" sz="2400" dirty="0" smtClean="0"/>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4270736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5320" y="144052"/>
            <a:ext cx="11762679" cy="711081"/>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Setting Up a Single-Node Kubernetes Cluster with </a:t>
            </a:r>
            <a:r>
              <a:rPr lang="en-US" sz="3200" b="1" dirty="0" err="1" smtClean="0"/>
              <a:t>Minikube</a:t>
            </a:r>
            <a:r>
              <a:rPr lang="en-US" sz="3200" b="1" dirty="0" smtClean="0"/>
              <a:t> (EC2 Ubuntu)</a:t>
            </a:r>
            <a:endParaRPr lang="en-US" sz="2000" b="1" dirty="0"/>
          </a:p>
        </p:txBody>
      </p:sp>
      <p:sp>
        <p:nvSpPr>
          <p:cNvPr id="4" name="Content Placeholder 2"/>
          <p:cNvSpPr txBox="1">
            <a:spLocks/>
          </p:cNvSpPr>
          <p:nvPr/>
        </p:nvSpPr>
        <p:spPr>
          <a:xfrm>
            <a:off x="1" y="685801"/>
            <a:ext cx="12098866" cy="598356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smtClean="0"/>
              <a:t> </a:t>
            </a:r>
            <a:r>
              <a:rPr lang="en-US" b="1" dirty="0" smtClean="0"/>
              <a:t>Install Docker</a:t>
            </a:r>
          </a:p>
          <a:p>
            <a:pPr marL="0" indent="0">
              <a:buNone/>
            </a:pPr>
            <a:r>
              <a:rPr lang="en-US" sz="2400" dirty="0" smtClean="0">
                <a:solidFill>
                  <a:schemeClr val="accent2">
                    <a:lumMod val="50000"/>
                  </a:schemeClr>
                </a:solidFill>
              </a:rPr>
              <a:t>$</a:t>
            </a:r>
            <a:r>
              <a:rPr lang="en-US" sz="2400" dirty="0" smtClean="0"/>
              <a:t>  </a:t>
            </a:r>
            <a:r>
              <a:rPr lang="en-US" sz="2400" dirty="0" err="1" smtClean="0">
                <a:solidFill>
                  <a:schemeClr val="accent2">
                    <a:lumMod val="75000"/>
                  </a:schemeClr>
                </a:solidFill>
              </a:rPr>
              <a:t>sudo</a:t>
            </a:r>
            <a:r>
              <a:rPr lang="en-US" sz="2400" dirty="0" smtClean="0">
                <a:solidFill>
                  <a:schemeClr val="accent2">
                    <a:lumMod val="75000"/>
                  </a:schemeClr>
                </a:solidFill>
              </a:rPr>
              <a:t> apt </a:t>
            </a:r>
            <a:r>
              <a:rPr lang="en-US" sz="2400" dirty="0">
                <a:solidFill>
                  <a:schemeClr val="accent2">
                    <a:lumMod val="75000"/>
                  </a:schemeClr>
                </a:solidFill>
              </a:rPr>
              <a:t>update &amp;&amp; </a:t>
            </a:r>
            <a:r>
              <a:rPr lang="en-US" sz="2400" dirty="0" smtClean="0">
                <a:solidFill>
                  <a:schemeClr val="accent2">
                    <a:lumMod val="75000"/>
                  </a:schemeClr>
                </a:solidFill>
              </a:rPr>
              <a:t>apt </a:t>
            </a:r>
            <a:r>
              <a:rPr lang="en-US" sz="2400" dirty="0">
                <a:solidFill>
                  <a:schemeClr val="accent2">
                    <a:lumMod val="75000"/>
                  </a:schemeClr>
                </a:solidFill>
              </a:rPr>
              <a:t>-y install </a:t>
            </a:r>
            <a:r>
              <a:rPr lang="en-US" sz="2400" dirty="0" smtClean="0">
                <a:solidFill>
                  <a:schemeClr val="accent2">
                    <a:lumMod val="75000"/>
                  </a:schemeClr>
                </a:solidFill>
              </a:rPr>
              <a:t>docker.io</a:t>
            </a:r>
          </a:p>
          <a:p>
            <a:pPr marL="0" indent="0">
              <a:buNone/>
            </a:pPr>
            <a:endParaRPr lang="en-US" sz="2400" dirty="0" smtClean="0"/>
          </a:p>
          <a:p>
            <a:pPr>
              <a:buFont typeface="Courier New" panose="02070309020205020404" pitchFamily="49" charset="0"/>
              <a:buChar char="o"/>
            </a:pPr>
            <a:r>
              <a:rPr lang="en-US" dirty="0" smtClean="0"/>
              <a:t> </a:t>
            </a:r>
            <a:r>
              <a:rPr lang="en-US" b="1" dirty="0" smtClean="0"/>
              <a:t>Install </a:t>
            </a:r>
            <a:r>
              <a:rPr lang="en-US" b="1" dirty="0" err="1" smtClean="0"/>
              <a:t>kubectl</a:t>
            </a:r>
            <a:endParaRPr lang="en-US" b="1" dirty="0" smtClean="0"/>
          </a:p>
          <a:p>
            <a:pPr marL="0" indent="0">
              <a:buNone/>
            </a:pPr>
            <a:r>
              <a:rPr lang="en-US" sz="2400" dirty="0" smtClean="0">
                <a:solidFill>
                  <a:schemeClr val="accent2">
                    <a:lumMod val="50000"/>
                  </a:schemeClr>
                </a:solidFill>
              </a:rPr>
              <a:t>$</a:t>
            </a:r>
            <a:r>
              <a:rPr lang="en-US" sz="2400" dirty="0" smtClean="0"/>
              <a:t>  </a:t>
            </a:r>
            <a:r>
              <a:rPr lang="pt-BR" sz="2400" dirty="0">
                <a:solidFill>
                  <a:schemeClr val="accent2">
                    <a:lumMod val="75000"/>
                  </a:schemeClr>
                </a:solidFill>
              </a:rPr>
              <a:t>curl -LO https://storage.googleapis.com/kubernetes-release/release/$(curl -s </a:t>
            </a:r>
            <a:r>
              <a:rPr lang="pt-BR" sz="2400" dirty="0">
                <a:solidFill>
                  <a:schemeClr val="accent2">
                    <a:lumMod val="75000"/>
                  </a:schemeClr>
                </a:solidFill>
                <a:hlinkClick r:id="rId3"/>
              </a:rPr>
              <a:t>https://storage.googleapis.com/kubernetes-release/release/stable.txt)/</a:t>
            </a:r>
            <a:r>
              <a:rPr lang="pt-BR" sz="2400" dirty="0" smtClean="0">
                <a:solidFill>
                  <a:schemeClr val="accent2">
                    <a:lumMod val="75000"/>
                  </a:schemeClr>
                </a:solidFill>
                <a:hlinkClick r:id="rId3"/>
              </a:rPr>
              <a:t>bin/linux/amd64/kubectl</a:t>
            </a:r>
            <a:r>
              <a:rPr lang="pt-BR" sz="2400" dirty="0" smtClean="0">
                <a:solidFill>
                  <a:schemeClr val="accent2">
                    <a:lumMod val="75000"/>
                  </a:schemeClr>
                </a:solidFill>
              </a:rPr>
              <a:t> &amp;&amp; </a:t>
            </a:r>
            <a:r>
              <a:rPr lang="pt-BR" sz="2400" dirty="0" smtClean="0">
                <a:solidFill>
                  <a:schemeClr val="accent2">
                    <a:lumMod val="50000"/>
                  </a:schemeClr>
                </a:solidFill>
              </a:rPr>
              <a:t> </a:t>
            </a:r>
            <a:r>
              <a:rPr lang="pt-BR" sz="2400" dirty="0" smtClean="0"/>
              <a:t> </a:t>
            </a:r>
            <a:r>
              <a:rPr lang="pt-BR" sz="2400" dirty="0">
                <a:solidFill>
                  <a:schemeClr val="accent2">
                    <a:lumMod val="75000"/>
                  </a:schemeClr>
                </a:solidFill>
              </a:rPr>
              <a:t>chmod +x ./kubectl &amp;&amp; sudo mv ./kubectl /usr/local/bin/kubectl</a:t>
            </a:r>
          </a:p>
          <a:p>
            <a:pPr marL="0" indent="0">
              <a:buNone/>
            </a:pPr>
            <a:endParaRPr lang="en-US" sz="2400" dirty="0" smtClean="0"/>
          </a:p>
          <a:p>
            <a:pPr>
              <a:buFont typeface="Courier New" panose="02070309020205020404" pitchFamily="49" charset="0"/>
              <a:buChar char="o"/>
            </a:pPr>
            <a:r>
              <a:rPr lang="en-US" dirty="0" smtClean="0"/>
              <a:t> </a:t>
            </a:r>
            <a:r>
              <a:rPr lang="en-US" b="1" dirty="0" smtClean="0"/>
              <a:t>Install </a:t>
            </a:r>
            <a:r>
              <a:rPr lang="en-US" b="1" dirty="0" err="1" smtClean="0"/>
              <a:t>Minikube</a:t>
            </a:r>
            <a:endParaRPr lang="en-US" b="1" dirty="0" smtClean="0"/>
          </a:p>
          <a:p>
            <a:pPr marL="0" indent="0">
              <a:buNone/>
            </a:pPr>
            <a:r>
              <a:rPr lang="en-US" sz="2400" dirty="0">
                <a:solidFill>
                  <a:schemeClr val="accent2">
                    <a:lumMod val="50000"/>
                  </a:schemeClr>
                </a:solidFill>
              </a:rPr>
              <a:t>$</a:t>
            </a:r>
            <a:r>
              <a:rPr lang="en-US" sz="2400" b="1" dirty="0">
                <a:solidFill>
                  <a:schemeClr val="accent2">
                    <a:lumMod val="50000"/>
                  </a:schemeClr>
                </a:solidFill>
              </a:rPr>
              <a:t> </a:t>
            </a:r>
            <a:r>
              <a:rPr lang="en-US" sz="2400" b="1" dirty="0" smtClean="0">
                <a:solidFill>
                  <a:schemeClr val="accent2">
                    <a:lumMod val="50000"/>
                  </a:schemeClr>
                </a:solidFill>
              </a:rPr>
              <a:t> </a:t>
            </a:r>
            <a:r>
              <a:rPr lang="en-US" sz="2400" dirty="0">
                <a:solidFill>
                  <a:schemeClr val="accent2">
                    <a:lumMod val="75000"/>
                  </a:schemeClr>
                </a:solidFill>
              </a:rPr>
              <a:t>curl -Lo </a:t>
            </a:r>
            <a:r>
              <a:rPr lang="en-US" sz="2400" dirty="0" err="1">
                <a:solidFill>
                  <a:schemeClr val="accent2">
                    <a:lumMod val="75000"/>
                  </a:schemeClr>
                </a:solidFill>
              </a:rPr>
              <a:t>minikube</a:t>
            </a:r>
            <a:r>
              <a:rPr lang="en-US" sz="2400" dirty="0">
                <a:solidFill>
                  <a:schemeClr val="accent2">
                    <a:lumMod val="75000"/>
                  </a:schemeClr>
                </a:solidFill>
              </a:rPr>
              <a:t> https://storage.googleapis.com/minikube/releases/latest/minikube-linux-amd64 &amp;&amp; </a:t>
            </a:r>
            <a:r>
              <a:rPr lang="en-US" sz="2400" dirty="0" err="1">
                <a:solidFill>
                  <a:schemeClr val="accent2">
                    <a:lumMod val="75000"/>
                  </a:schemeClr>
                </a:solidFill>
              </a:rPr>
              <a:t>chmod</a:t>
            </a:r>
            <a:r>
              <a:rPr lang="en-US" sz="2400" dirty="0">
                <a:solidFill>
                  <a:schemeClr val="accent2">
                    <a:lumMod val="75000"/>
                  </a:schemeClr>
                </a:solidFill>
              </a:rPr>
              <a:t> +x </a:t>
            </a:r>
            <a:r>
              <a:rPr lang="en-US" sz="2400" dirty="0" err="1">
                <a:solidFill>
                  <a:schemeClr val="accent2">
                    <a:lumMod val="75000"/>
                  </a:schemeClr>
                </a:solidFill>
              </a:rPr>
              <a:t>minikube</a:t>
            </a:r>
            <a:r>
              <a:rPr lang="en-US" sz="2400" dirty="0">
                <a:solidFill>
                  <a:schemeClr val="accent2">
                    <a:lumMod val="75000"/>
                  </a:schemeClr>
                </a:solidFill>
              </a:rPr>
              <a:t> &amp;&amp; </a:t>
            </a:r>
            <a:r>
              <a:rPr lang="en-US" sz="2400" dirty="0" err="1">
                <a:solidFill>
                  <a:schemeClr val="accent2">
                    <a:lumMod val="75000"/>
                  </a:schemeClr>
                </a:solidFill>
              </a:rPr>
              <a:t>sudo</a:t>
            </a:r>
            <a:r>
              <a:rPr lang="en-US" sz="2400" dirty="0">
                <a:solidFill>
                  <a:schemeClr val="accent2">
                    <a:lumMod val="75000"/>
                  </a:schemeClr>
                </a:solidFill>
              </a:rPr>
              <a:t> mv </a:t>
            </a:r>
            <a:r>
              <a:rPr lang="en-US" sz="2400" dirty="0" err="1">
                <a:solidFill>
                  <a:schemeClr val="accent2">
                    <a:lumMod val="75000"/>
                  </a:schemeClr>
                </a:solidFill>
              </a:rPr>
              <a:t>minikube</a:t>
            </a:r>
            <a:r>
              <a:rPr lang="en-US" sz="2400" dirty="0">
                <a:solidFill>
                  <a:schemeClr val="accent2">
                    <a:lumMod val="75000"/>
                  </a:schemeClr>
                </a:solidFill>
              </a:rPr>
              <a:t> /</a:t>
            </a:r>
            <a:r>
              <a:rPr lang="en-US" sz="2400" dirty="0" err="1">
                <a:solidFill>
                  <a:schemeClr val="accent2">
                    <a:lumMod val="75000"/>
                  </a:schemeClr>
                </a:solidFill>
              </a:rPr>
              <a:t>usr</a:t>
            </a:r>
            <a:r>
              <a:rPr lang="en-US" sz="2400" dirty="0">
                <a:solidFill>
                  <a:schemeClr val="accent2">
                    <a:lumMod val="75000"/>
                  </a:schemeClr>
                </a:solidFill>
              </a:rPr>
              <a:t>/local/bin/</a:t>
            </a:r>
          </a:p>
          <a:p>
            <a:pPr marL="0" indent="0">
              <a:buNone/>
            </a:pPr>
            <a:endParaRPr lang="en-US" sz="2400" dirty="0" smtClean="0"/>
          </a:p>
          <a:p>
            <a:pPr>
              <a:buFont typeface="Courier New" panose="02070309020205020404" pitchFamily="49" charset="0"/>
              <a:buChar char="o"/>
            </a:pPr>
            <a:r>
              <a:rPr lang="en-US" dirty="0"/>
              <a:t> </a:t>
            </a:r>
            <a:r>
              <a:rPr lang="en-US" b="1" dirty="0"/>
              <a:t>Start </a:t>
            </a:r>
            <a:r>
              <a:rPr lang="en-US" b="1" dirty="0" err="1" smtClean="0"/>
              <a:t>Minikube</a:t>
            </a:r>
            <a:endParaRPr lang="en-US" b="1" dirty="0" smtClean="0"/>
          </a:p>
          <a:p>
            <a:pPr marL="0" indent="0">
              <a:buNone/>
            </a:pPr>
            <a:r>
              <a:rPr lang="en-US" sz="2400" dirty="0">
                <a:solidFill>
                  <a:schemeClr val="accent2">
                    <a:lumMod val="50000"/>
                  </a:schemeClr>
                </a:solidFill>
              </a:rPr>
              <a:t>$</a:t>
            </a:r>
            <a:r>
              <a:rPr lang="en-US" sz="2400" dirty="0"/>
              <a:t>  </a:t>
            </a:r>
            <a:r>
              <a:rPr lang="en-US" sz="2400" dirty="0" err="1">
                <a:solidFill>
                  <a:schemeClr val="accent2">
                    <a:lumMod val="75000"/>
                  </a:schemeClr>
                </a:solidFill>
              </a:rPr>
              <a:t>minikube</a:t>
            </a:r>
            <a:r>
              <a:rPr lang="en-US" sz="2400" dirty="0">
                <a:solidFill>
                  <a:schemeClr val="accent2">
                    <a:lumMod val="75000"/>
                  </a:schemeClr>
                </a:solidFill>
              </a:rPr>
              <a:t> start --</a:t>
            </a:r>
            <a:r>
              <a:rPr lang="en-US" sz="2400" dirty="0" err="1">
                <a:solidFill>
                  <a:schemeClr val="accent2">
                    <a:lumMod val="75000"/>
                  </a:schemeClr>
                </a:solidFill>
              </a:rPr>
              <a:t>vm</a:t>
            </a:r>
            <a:r>
              <a:rPr lang="en-US" sz="2400" dirty="0">
                <a:solidFill>
                  <a:schemeClr val="accent2">
                    <a:lumMod val="75000"/>
                  </a:schemeClr>
                </a:solidFill>
              </a:rPr>
              <a:t>-driver=none</a:t>
            </a:r>
          </a:p>
          <a:p>
            <a:pPr marL="0" indent="0">
              <a:buNone/>
            </a:pPr>
            <a:r>
              <a:rPr lang="en-US" sz="2400" dirty="0" smtClean="0">
                <a:solidFill>
                  <a:schemeClr val="accent2">
                    <a:lumMod val="50000"/>
                  </a:schemeClr>
                </a:solidFill>
              </a:rPr>
              <a:t>$</a:t>
            </a:r>
            <a:r>
              <a:rPr lang="en-US" sz="2400" dirty="0" smtClean="0"/>
              <a:t>  </a:t>
            </a:r>
            <a:r>
              <a:rPr lang="en-US" sz="2400" dirty="0" err="1">
                <a:solidFill>
                  <a:schemeClr val="accent2">
                    <a:lumMod val="75000"/>
                  </a:schemeClr>
                </a:solidFill>
              </a:rPr>
              <a:t>minikube</a:t>
            </a:r>
            <a:r>
              <a:rPr lang="en-US" sz="2400" dirty="0">
                <a:solidFill>
                  <a:schemeClr val="accent2">
                    <a:lumMod val="75000"/>
                  </a:schemeClr>
                </a:solidFill>
              </a:rPr>
              <a:t> status</a:t>
            </a:r>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a:p>
            <a:pPr marL="0" indent="0">
              <a:buNone/>
            </a:pPr>
            <a:endParaRPr lang="en-US" sz="2400" dirty="0"/>
          </a:p>
          <a:p>
            <a:pPr marL="0" indent="0">
              <a:buNone/>
            </a:pP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837669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Kubectl</a:t>
            </a:r>
            <a:r>
              <a:rPr lang="en-US" sz="3200" b="1" dirty="0" smtClean="0"/>
              <a:t> Usage</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b="1" dirty="0" err="1" smtClean="0"/>
              <a:t>kubectl</a:t>
            </a:r>
            <a:r>
              <a:rPr lang="en-US" sz="2400" b="1" dirty="0" smtClean="0"/>
              <a:t> </a:t>
            </a:r>
            <a:r>
              <a:rPr lang="en-US" sz="2400" b="1" dirty="0"/>
              <a:t>[COMMAND] [TYPE] [NAME] [flags]</a:t>
            </a:r>
          </a:p>
          <a:p>
            <a:pPr marL="0" indent="0">
              <a:buNone/>
            </a:pPr>
            <a:r>
              <a:rPr lang="en-US" sz="2400" dirty="0"/>
              <a:t> COMMAND: Specifies the operation that you want to perform on one or more resources, for example create, </a:t>
            </a:r>
            <a:r>
              <a:rPr lang="en-US" sz="2400" dirty="0" smtClean="0"/>
              <a:t>apply, get</a:t>
            </a:r>
            <a:r>
              <a:rPr lang="en-US" sz="2400" dirty="0"/>
              <a:t>, describe, </a:t>
            </a:r>
            <a:r>
              <a:rPr lang="en-US" sz="2400" dirty="0" smtClean="0"/>
              <a:t>delete, exec …</a:t>
            </a:r>
            <a:endParaRPr lang="en-US" sz="2400" dirty="0"/>
          </a:p>
          <a:p>
            <a:pPr marL="0" indent="0">
              <a:buNone/>
            </a:pPr>
            <a:r>
              <a:rPr lang="en-US" sz="2400" dirty="0"/>
              <a:t> TYPE: Specifies the resource type </a:t>
            </a:r>
            <a:r>
              <a:rPr lang="en-US" sz="2400" dirty="0" err="1"/>
              <a:t>i.e</a:t>
            </a:r>
            <a:r>
              <a:rPr lang="en-US" sz="2400" dirty="0"/>
              <a:t> nodes, pods, services, </a:t>
            </a:r>
            <a:r>
              <a:rPr lang="en-US" sz="2400" dirty="0" err="1"/>
              <a:t>rc</a:t>
            </a:r>
            <a:r>
              <a:rPr lang="en-US" sz="2400" dirty="0"/>
              <a:t>, </a:t>
            </a:r>
            <a:r>
              <a:rPr lang="en-US" sz="2400" dirty="0" err="1" smtClean="0"/>
              <a:t>rs</a:t>
            </a:r>
            <a:r>
              <a:rPr lang="en-US" sz="2400" dirty="0" smtClean="0"/>
              <a:t> …</a:t>
            </a:r>
            <a:endParaRPr lang="en-US" sz="2400" dirty="0"/>
          </a:p>
          <a:p>
            <a:pPr marL="0" indent="0">
              <a:buNone/>
            </a:pPr>
            <a:r>
              <a:rPr lang="en-US" sz="2400" dirty="0"/>
              <a:t> NAME: Specifies the name of the resource</a:t>
            </a:r>
          </a:p>
          <a:p>
            <a:pPr marL="0" indent="0">
              <a:buNone/>
            </a:pPr>
            <a:r>
              <a:rPr lang="en-US" sz="2400" dirty="0"/>
              <a:t> flags: Optional arguments</a:t>
            </a:r>
            <a:endParaRPr lang="en-US" sz="2400" dirty="0" smtClean="0"/>
          </a:p>
          <a:p>
            <a:endParaRPr lang="en-US" sz="2400" dirty="0"/>
          </a:p>
          <a:p>
            <a:pPr marL="0" indent="0">
              <a:buNone/>
            </a:pPr>
            <a:r>
              <a:rPr lang="en-US" sz="2400" b="1" dirty="0" smtClean="0"/>
              <a:t>$ </a:t>
            </a:r>
            <a:r>
              <a:rPr lang="en-US" sz="2400" b="1" dirty="0" err="1" smtClean="0">
                <a:solidFill>
                  <a:srgbClr val="800000"/>
                </a:solidFill>
              </a:rPr>
              <a:t>kubectl</a:t>
            </a:r>
            <a:r>
              <a:rPr lang="en-US" sz="2400" b="1" dirty="0" smtClean="0">
                <a:solidFill>
                  <a:srgbClr val="800000"/>
                </a:solidFill>
              </a:rPr>
              <a:t> version </a:t>
            </a:r>
          </a:p>
          <a:p>
            <a:pPr marL="0" indent="0">
              <a:buNone/>
            </a:pPr>
            <a:r>
              <a:rPr lang="en-US" sz="2400" b="1" dirty="0" smtClean="0"/>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get </a:t>
            </a:r>
            <a:r>
              <a:rPr lang="en-US" sz="2400" b="1" dirty="0" smtClean="0">
                <a:solidFill>
                  <a:srgbClr val="800000"/>
                </a:solidFill>
              </a:rPr>
              <a:t>node</a:t>
            </a:r>
          </a:p>
          <a:p>
            <a:pPr marL="0" indent="0">
              <a:buNone/>
            </a:pPr>
            <a:r>
              <a:rPr lang="en-US" sz="2400" b="1" dirty="0" smtClean="0"/>
              <a:t>$ </a:t>
            </a:r>
            <a:r>
              <a:rPr lang="en-US" sz="2400" b="1" dirty="0" err="1" smtClean="0">
                <a:solidFill>
                  <a:srgbClr val="800000"/>
                </a:solidFill>
              </a:rPr>
              <a:t>kubectl</a:t>
            </a:r>
            <a:r>
              <a:rPr lang="en-US" sz="2400" b="1" dirty="0" smtClean="0">
                <a:solidFill>
                  <a:srgbClr val="800000"/>
                </a:solidFill>
              </a:rPr>
              <a:t> describe nodes &lt;</a:t>
            </a:r>
            <a:r>
              <a:rPr lang="en-US" sz="2400" b="1" dirty="0" err="1" smtClean="0">
                <a:solidFill>
                  <a:srgbClr val="800000"/>
                </a:solidFill>
              </a:rPr>
              <a:t>nodename</a:t>
            </a:r>
            <a:r>
              <a:rPr lang="en-US" sz="2400" b="1" dirty="0" smtClean="0">
                <a:solidFill>
                  <a:srgbClr val="800000"/>
                </a:solidFill>
              </a:rPr>
              <a:t>&gt;</a:t>
            </a:r>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766103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5972578" cy="830997"/>
          </a:xfrm>
          <a:prstGeom prst="rect">
            <a:avLst/>
          </a:prstGeom>
        </p:spPr>
        <p:txBody>
          <a:bodyPr wrap="square">
            <a:spAutoFit/>
          </a:bodyPr>
          <a:lstStyle/>
          <a:p>
            <a:r>
              <a:rPr lang="en-US" sz="4800" b="1" dirty="0" smtClean="0">
                <a:solidFill>
                  <a:schemeClr val="bg1"/>
                </a:solidFill>
              </a:rPr>
              <a:t>Pods</a:t>
            </a:r>
            <a:endParaRPr lang="en-US" sz="4800" b="1" dirty="0">
              <a:solidFill>
                <a:schemeClr val="bg1"/>
              </a:solidFill>
            </a:endParaRPr>
          </a:p>
        </p:txBody>
      </p:sp>
    </p:spTree>
    <p:extLst>
      <p:ext uri="{BB962C8B-B14F-4D97-AF65-F5344CB8AC3E}">
        <p14:creationId xmlns:p14="http://schemas.microsoft.com/office/powerpoint/2010/main" val="1051674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3598" y="311104"/>
            <a:ext cx="607549" cy="607549"/>
          </a:xfrm>
          <a:prstGeom prst="rect">
            <a:avLst/>
          </a:prstGeom>
        </p:spPr>
      </p:pic>
      <p:sp>
        <p:nvSpPr>
          <p:cNvPr id="3" name="Rounded Rectangle 2"/>
          <p:cNvSpPr/>
          <p:nvPr/>
        </p:nvSpPr>
        <p:spPr>
          <a:xfrm>
            <a:off x="9871085" y="251689"/>
            <a:ext cx="1914525" cy="9715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4" name="Rounded Rectangle 3"/>
          <p:cNvSpPr/>
          <p:nvPr/>
        </p:nvSpPr>
        <p:spPr>
          <a:xfrm>
            <a:off x="9919733" y="288434"/>
            <a:ext cx="608577" cy="424920"/>
          </a:xfrm>
          <a:prstGeom prst="round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5" name="TextBox 4"/>
          <p:cNvSpPr txBox="1"/>
          <p:nvPr/>
        </p:nvSpPr>
        <p:spPr>
          <a:xfrm>
            <a:off x="9874157" y="251689"/>
            <a:ext cx="771525" cy="461665"/>
          </a:xfrm>
          <a:prstGeom prst="rect">
            <a:avLst/>
          </a:prstGeom>
          <a:noFill/>
        </p:spPr>
        <p:txBody>
          <a:bodyPr wrap="square" rtlCol="0">
            <a:spAutoFit/>
          </a:bodyPr>
          <a:lstStyle/>
          <a:p>
            <a:r>
              <a:rPr lang="en-US" sz="2400" b="1" dirty="0" smtClean="0"/>
              <a:t>Pod</a:t>
            </a:r>
            <a:endParaRPr lang="en-US" sz="2400"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7372" y="528370"/>
            <a:ext cx="607549" cy="607549"/>
          </a:xfrm>
          <a:prstGeom prst="rect">
            <a:avLst/>
          </a:prstGeom>
        </p:spPr>
      </p:pic>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Pod is the smallest and simplest unit in the Kubernetes object model that you </a:t>
            </a:r>
            <a:endParaRPr lang="en-US" sz="2400" dirty="0" smtClean="0"/>
          </a:p>
          <a:p>
            <a:pPr marL="0" indent="0">
              <a:buNone/>
            </a:pPr>
            <a:r>
              <a:rPr lang="en-US" sz="2400" dirty="0" smtClean="0"/>
              <a:t>create </a:t>
            </a:r>
            <a:r>
              <a:rPr lang="en-US" sz="2400" dirty="0"/>
              <a:t>or deploy.</a:t>
            </a:r>
          </a:p>
          <a:p>
            <a:r>
              <a:rPr lang="en-US" sz="2400" dirty="0"/>
              <a:t> A Pod represents a running process on your cluster.</a:t>
            </a:r>
          </a:p>
          <a:p>
            <a:r>
              <a:rPr lang="en-US" sz="2400" dirty="0"/>
              <a:t> A Pod encapsulates an application container, storage resources, a unique network IP, and options that govern how the container(s) should run</a:t>
            </a:r>
          </a:p>
          <a:p>
            <a:r>
              <a:rPr lang="en-US" sz="2400" dirty="0"/>
              <a:t> Kubernetes manages the Pods rather than the containers directly.</a:t>
            </a:r>
          </a:p>
          <a:p>
            <a:r>
              <a:rPr lang="en-US" sz="2400" dirty="0"/>
              <a:t> Pods in a Kubernetes cluster can be used in two main ways</a:t>
            </a:r>
            <a:r>
              <a:rPr lang="en-US" sz="2400" dirty="0" smtClean="0"/>
              <a:t>:</a:t>
            </a:r>
          </a:p>
          <a:p>
            <a:pPr lvl="1">
              <a:buFont typeface="Wingdings" panose="05000000000000000000" pitchFamily="2" charset="2"/>
              <a:buChar char="ü"/>
            </a:pPr>
            <a:r>
              <a:rPr lang="en-US" sz="2000" dirty="0"/>
              <a:t> </a:t>
            </a:r>
            <a:r>
              <a:rPr lang="en-US" sz="2400" dirty="0" smtClean="0"/>
              <a:t>Pods </a:t>
            </a:r>
            <a:r>
              <a:rPr lang="en-US" sz="2400" dirty="0"/>
              <a:t>that run a single container - common </a:t>
            </a:r>
            <a:r>
              <a:rPr lang="en-US" sz="2400" dirty="0" err="1" smtClean="0"/>
              <a:t>usecase</a:t>
            </a:r>
            <a:endParaRPr lang="en-US" dirty="0"/>
          </a:p>
          <a:p>
            <a:pPr lvl="1">
              <a:buFont typeface="Wingdings" panose="05000000000000000000" pitchFamily="2" charset="2"/>
              <a:buChar char="ü"/>
            </a:pPr>
            <a:r>
              <a:rPr lang="en-US" sz="2400" dirty="0" smtClean="0"/>
              <a:t> Pods </a:t>
            </a:r>
            <a:r>
              <a:rPr lang="en-US" sz="2400" dirty="0"/>
              <a:t>that run multiple containers that need to work together</a:t>
            </a:r>
          </a:p>
          <a:p>
            <a:r>
              <a:rPr lang="en-US" sz="2400" dirty="0"/>
              <a:t> Each Pod is assigned a </a:t>
            </a:r>
            <a:r>
              <a:rPr lang="en-US" sz="2400" b="1" dirty="0"/>
              <a:t>unique IP</a:t>
            </a:r>
            <a:r>
              <a:rPr lang="en-US" sz="2400" dirty="0"/>
              <a:t> address. </a:t>
            </a:r>
          </a:p>
          <a:p>
            <a:r>
              <a:rPr lang="en-US" sz="2400" dirty="0"/>
              <a:t> Every container in a Pod shares the IP address and network ports. </a:t>
            </a:r>
          </a:p>
          <a:p>
            <a:r>
              <a:rPr lang="en-US" sz="2400" dirty="0"/>
              <a:t> Containers inside a Pod can communicate with one another using localhost.</a:t>
            </a:r>
          </a:p>
          <a:p>
            <a:r>
              <a:rPr lang="en-US" sz="2400" dirty="0"/>
              <a:t> All containers in the Pod can access the shared volumes, allowing those containers to share data.</a:t>
            </a:r>
          </a:p>
          <a:p>
            <a:r>
              <a:rPr lang="en-US" sz="2400" dirty="0"/>
              <a:t> Kubernetes scales pods and not containers</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1704027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3598" y="311104"/>
            <a:ext cx="607549" cy="607549"/>
          </a:xfrm>
          <a:prstGeom prst="rect">
            <a:avLst/>
          </a:prstGeom>
        </p:spPr>
      </p:pic>
      <p:sp>
        <p:nvSpPr>
          <p:cNvPr id="3" name="Rounded Rectangle 2"/>
          <p:cNvSpPr/>
          <p:nvPr/>
        </p:nvSpPr>
        <p:spPr>
          <a:xfrm>
            <a:off x="9871085" y="251689"/>
            <a:ext cx="1914525" cy="9715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4" name="Rounded Rectangle 3"/>
          <p:cNvSpPr/>
          <p:nvPr/>
        </p:nvSpPr>
        <p:spPr>
          <a:xfrm>
            <a:off x="9919733" y="288434"/>
            <a:ext cx="608577" cy="424920"/>
          </a:xfrm>
          <a:prstGeom prst="round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5" name="TextBox 4"/>
          <p:cNvSpPr txBox="1"/>
          <p:nvPr/>
        </p:nvSpPr>
        <p:spPr>
          <a:xfrm>
            <a:off x="9874157" y="251689"/>
            <a:ext cx="771525" cy="461665"/>
          </a:xfrm>
          <a:prstGeom prst="rect">
            <a:avLst/>
          </a:prstGeom>
          <a:noFill/>
        </p:spPr>
        <p:txBody>
          <a:bodyPr wrap="square" rtlCol="0">
            <a:spAutoFit/>
          </a:bodyPr>
          <a:lstStyle/>
          <a:p>
            <a:r>
              <a:rPr lang="en-US" sz="2400" b="1" dirty="0" smtClean="0"/>
              <a:t>Pod</a:t>
            </a:r>
            <a:endParaRPr lang="en-US" sz="2400"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7372" y="528370"/>
            <a:ext cx="607549" cy="607549"/>
          </a:xfrm>
          <a:prstGeom prst="rect">
            <a:avLst/>
          </a:prstGeom>
        </p:spPr>
      </p:pic>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Understanding Pods</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When a Pod gets created, it is scheduled to run on a Node in your cluster. </a:t>
            </a:r>
          </a:p>
          <a:p>
            <a:r>
              <a:rPr lang="en-US" sz="2400" dirty="0" smtClean="0"/>
              <a:t>The </a:t>
            </a:r>
            <a:r>
              <a:rPr lang="en-US" sz="2400" dirty="0"/>
              <a:t>Pod remains on that Node until the process is terminated, the pod object is deleted, the pod is evicted for lack of resources, or the Node fails.</a:t>
            </a:r>
          </a:p>
          <a:p>
            <a:r>
              <a:rPr lang="en-US" sz="2400" dirty="0" smtClean="0"/>
              <a:t>If </a:t>
            </a:r>
            <a:r>
              <a:rPr lang="en-US" sz="2400" dirty="0"/>
              <a:t>a Pod is scheduled to a Node that fails, or if the scheduling operation itself fails, the Pod is deleted</a:t>
            </a:r>
          </a:p>
          <a:p>
            <a:r>
              <a:rPr lang="en-US" sz="2400" dirty="0" smtClean="0"/>
              <a:t>If </a:t>
            </a:r>
            <a:r>
              <a:rPr lang="en-US" sz="2400" dirty="0"/>
              <a:t>a node dies, the pods scheduled to that node are scheduled for deletion, after a timeout period.</a:t>
            </a:r>
          </a:p>
          <a:p>
            <a:r>
              <a:rPr lang="en-US" sz="2400" dirty="0" smtClean="0"/>
              <a:t>A </a:t>
            </a:r>
            <a:r>
              <a:rPr lang="en-US" sz="2400" dirty="0"/>
              <a:t>given pod (UID) is not “rescheduled” to a new node; instead, it will be replaced by an identical pod, with even the same name if desired, but with a new UID</a:t>
            </a:r>
          </a:p>
          <a:p>
            <a:r>
              <a:rPr lang="en-US" sz="2400" dirty="0" smtClean="0"/>
              <a:t>Volumes </a:t>
            </a:r>
            <a:r>
              <a:rPr lang="en-US" sz="2400" dirty="0"/>
              <a:t>in a pod  will exists as long as that pod (with that UID) exists. If that pod is deleted for any reason, volume is also destroyed and created </a:t>
            </a:r>
            <a:r>
              <a:rPr lang="en-US" sz="2400" dirty="0" smtClean="0"/>
              <a:t>as </a:t>
            </a:r>
            <a:r>
              <a:rPr lang="en-US" sz="2400" dirty="0"/>
              <a:t>new on new pod</a:t>
            </a:r>
          </a:p>
          <a:p>
            <a:r>
              <a:rPr lang="en-US" sz="2400" dirty="0" smtClean="0"/>
              <a:t>Kubernetes </a:t>
            </a:r>
            <a:r>
              <a:rPr lang="en-US" sz="2400" dirty="0"/>
              <a:t>uses a Controller, that handles the work of managing the Pod instances.</a:t>
            </a:r>
          </a:p>
          <a:p>
            <a:r>
              <a:rPr lang="en-US" sz="2400" dirty="0" smtClean="0"/>
              <a:t>A </a:t>
            </a:r>
            <a:r>
              <a:rPr lang="en-US" sz="2400" dirty="0"/>
              <a:t>Controller can create and manage multiple Pods, handling replication, rollout and providing self-healing capabilities</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2234405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199" y="274642"/>
            <a:ext cx="11397233" cy="71108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Software Deployments</a:t>
            </a:r>
            <a:endParaRPr lang="en-US" b="1" dirty="0"/>
          </a:p>
        </p:txBody>
      </p:sp>
      <p:sp>
        <p:nvSpPr>
          <p:cNvPr id="6" name="TextBox 5"/>
          <p:cNvSpPr txBox="1"/>
          <p:nvPr/>
        </p:nvSpPr>
        <p:spPr>
          <a:xfrm>
            <a:off x="270934" y="985723"/>
            <a:ext cx="11430000" cy="7386638"/>
          </a:xfrm>
          <a:prstGeom prst="rect">
            <a:avLst/>
          </a:prstGeom>
          <a:noFill/>
        </p:spPr>
        <p:txBody>
          <a:bodyPr wrap="square" rtlCol="0">
            <a:spAutoFit/>
          </a:bodyPr>
          <a:lstStyle/>
          <a:p>
            <a:pPr marL="342900" indent="-342900">
              <a:buFont typeface="Arial" panose="020B0604020202020204" pitchFamily="34" charset="0"/>
              <a:buChar char="•"/>
            </a:pPr>
            <a:r>
              <a:rPr lang="en-US" sz="2400" dirty="0"/>
              <a:t>Software deployment includes all the process required for preparing a software application to run and operate in a specific environment</a:t>
            </a:r>
            <a:r>
              <a:rPr lang="en-US" sz="2400" dirty="0" smtClean="0"/>
              <a:t>.</a:t>
            </a:r>
          </a:p>
          <a:p>
            <a:pPr marL="342900" indent="-342900">
              <a:buFont typeface="Arial" panose="020B0604020202020204" pitchFamily="34" charset="0"/>
              <a:buChar char="•"/>
            </a:pPr>
            <a:r>
              <a:rPr lang="en-US" sz="2400" dirty="0" smtClean="0"/>
              <a:t>It </a:t>
            </a:r>
            <a:r>
              <a:rPr lang="en-US" sz="2400" dirty="0"/>
              <a:t>involves installation, configuration, testing and making changes to optimize the performance of the </a:t>
            </a:r>
            <a:r>
              <a:rPr lang="en-US" sz="2400" dirty="0" smtClean="0"/>
              <a:t>software.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endParaRPr lang="en-US" sz="2400" dirty="0"/>
          </a:p>
          <a:p>
            <a:r>
              <a:rPr lang="en-US" sz="2400" b="1" dirty="0"/>
              <a:t>Types of deployments ?</a:t>
            </a:r>
          </a:p>
          <a:p>
            <a:pPr marL="342900" indent="-342900">
              <a:buFont typeface="Wingdings" panose="05000000000000000000" pitchFamily="2" charset="2"/>
              <a:buChar char="ü"/>
            </a:pPr>
            <a:r>
              <a:rPr lang="en-US" sz="2400" b="1" dirty="0"/>
              <a:t>Recreate</a:t>
            </a:r>
            <a:r>
              <a:rPr lang="en-US" sz="2400" dirty="0"/>
              <a:t>: Version A is terminated then version B is rolled out.</a:t>
            </a:r>
          </a:p>
          <a:p>
            <a:pPr marL="342900" indent="-342900">
              <a:buFont typeface="Wingdings" panose="05000000000000000000" pitchFamily="2" charset="2"/>
              <a:buChar char="ü"/>
            </a:pPr>
            <a:r>
              <a:rPr lang="en-US" sz="2400" b="1" dirty="0"/>
              <a:t>Ramped</a:t>
            </a:r>
            <a:r>
              <a:rPr lang="en-US" sz="2400" dirty="0"/>
              <a:t> (also known as rolling-update or incremental): Version B is slowly rolled out and replacing version A.</a:t>
            </a:r>
          </a:p>
          <a:p>
            <a:pPr marL="342900" indent="-342900">
              <a:buFont typeface="Wingdings" panose="05000000000000000000" pitchFamily="2" charset="2"/>
              <a:buChar char="ü"/>
            </a:pPr>
            <a:r>
              <a:rPr lang="en-US" sz="2400" b="1" dirty="0"/>
              <a:t>Blue/Green</a:t>
            </a:r>
            <a:r>
              <a:rPr lang="en-US" sz="2400" dirty="0"/>
              <a:t>: Version B is released alongside version A, then the traffic is switched to version B.</a:t>
            </a:r>
          </a:p>
          <a:p>
            <a:pPr marL="342900" indent="-342900">
              <a:buFont typeface="Wingdings" panose="05000000000000000000" pitchFamily="2" charset="2"/>
              <a:buChar char="ü"/>
            </a:pPr>
            <a:r>
              <a:rPr lang="en-US" sz="2400" b="1" dirty="0"/>
              <a:t>Canary</a:t>
            </a:r>
            <a:r>
              <a:rPr lang="en-US" sz="2400" dirty="0"/>
              <a:t>: Version B is released to a subset of users, then proceed to a full rollout.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endParaRPr lang="en-US" sz="2400" dirty="0" smtClean="0"/>
          </a:p>
          <a:p>
            <a:endParaRPr lang="en-US" sz="2400" dirty="0" smtClean="0"/>
          </a:p>
          <a:p>
            <a:endParaRPr lang="en-US" dirty="0"/>
          </a:p>
        </p:txBody>
      </p:sp>
      <p:graphicFrame>
        <p:nvGraphicFramePr>
          <p:cNvPr id="10" name="Diagram 9"/>
          <p:cNvGraphicFramePr/>
          <p:nvPr>
            <p:extLst>
              <p:ext uri="{D42A27DB-BD31-4B8C-83A1-F6EECF244321}">
                <p14:modId xmlns:p14="http://schemas.microsoft.com/office/powerpoint/2010/main" val="2663911511"/>
              </p:ext>
            </p:extLst>
          </p:nvPr>
        </p:nvGraphicFramePr>
        <p:xfrm>
          <a:off x="1710266" y="2675466"/>
          <a:ext cx="8128000" cy="93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610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Kubernetes YAML Basics</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API: version</a:t>
            </a:r>
          </a:p>
          <a:p>
            <a:pPr marL="0" indent="0">
              <a:buNone/>
            </a:pPr>
            <a:r>
              <a:rPr lang="en-US" sz="2400" dirty="0" smtClean="0"/>
              <a:t>Kind</a:t>
            </a:r>
            <a:r>
              <a:rPr lang="en-US" sz="2400" dirty="0"/>
              <a:t>: object we are trying to achieve</a:t>
            </a:r>
          </a:p>
          <a:p>
            <a:pPr marL="0" indent="0">
              <a:buNone/>
            </a:pPr>
            <a:r>
              <a:rPr lang="en-US" sz="2400" dirty="0" smtClean="0"/>
              <a:t>metadata</a:t>
            </a:r>
            <a:r>
              <a:rPr lang="en-US" sz="2400" dirty="0"/>
              <a:t>: name and label </a:t>
            </a:r>
          </a:p>
          <a:p>
            <a:pPr marL="0" indent="0">
              <a:buNone/>
            </a:pPr>
            <a:r>
              <a:rPr lang="en-US" sz="2400" dirty="0" smtClean="0"/>
              <a:t>spec</a:t>
            </a:r>
            <a:r>
              <a:rPr lang="en-US" sz="2400" dirty="0"/>
              <a:t>: set of data which the defines the desired state for the resource</a:t>
            </a:r>
          </a:p>
          <a:p>
            <a:pPr marL="0" indent="0">
              <a:buNone/>
            </a:pPr>
            <a:r>
              <a:rPr lang="en-US" sz="2400" dirty="0"/>
              <a:t>   -- properties you can set for a Container:</a:t>
            </a:r>
          </a:p>
          <a:p>
            <a:pPr marL="0" indent="0">
              <a:buNone/>
            </a:pPr>
            <a:r>
              <a:rPr lang="en-US" sz="2400" dirty="0"/>
              <a:t>    name</a:t>
            </a:r>
          </a:p>
          <a:p>
            <a:pPr marL="0" indent="0">
              <a:buNone/>
            </a:pPr>
            <a:r>
              <a:rPr lang="en-US" sz="2400" dirty="0"/>
              <a:t>    image</a:t>
            </a:r>
          </a:p>
          <a:p>
            <a:pPr marL="0" indent="0">
              <a:buNone/>
            </a:pPr>
            <a:r>
              <a:rPr lang="en-US" sz="2400" dirty="0"/>
              <a:t>    command</a:t>
            </a:r>
          </a:p>
          <a:p>
            <a:pPr marL="0" indent="0">
              <a:buNone/>
            </a:pPr>
            <a:r>
              <a:rPr lang="en-US" sz="2400" dirty="0"/>
              <a:t>    </a:t>
            </a:r>
            <a:r>
              <a:rPr lang="en-US" sz="2400" dirty="0" err="1"/>
              <a:t>args</a:t>
            </a:r>
            <a:endParaRPr lang="en-US" sz="2400" dirty="0"/>
          </a:p>
          <a:p>
            <a:pPr marL="0" indent="0">
              <a:buNone/>
            </a:pPr>
            <a:r>
              <a:rPr lang="en-US" sz="2400" dirty="0"/>
              <a:t>    </a:t>
            </a:r>
            <a:r>
              <a:rPr lang="en-US" sz="2400" dirty="0" err="1"/>
              <a:t>workingDir</a:t>
            </a:r>
            <a:endParaRPr lang="en-US" sz="2400" dirty="0"/>
          </a:p>
          <a:p>
            <a:pPr marL="0" indent="0">
              <a:buNone/>
            </a:pPr>
            <a:r>
              <a:rPr lang="en-US" sz="2400" dirty="0"/>
              <a:t>    ports</a:t>
            </a:r>
          </a:p>
          <a:p>
            <a:pPr marL="0" indent="0">
              <a:buNone/>
            </a:pPr>
            <a:r>
              <a:rPr lang="en-US" sz="2400" dirty="0"/>
              <a:t>    </a:t>
            </a:r>
            <a:r>
              <a:rPr lang="en-US" sz="2400" dirty="0" err="1"/>
              <a:t>env</a:t>
            </a:r>
            <a:endParaRPr lang="en-US" sz="2400" dirty="0"/>
          </a:p>
          <a:p>
            <a:pPr marL="0" indent="0">
              <a:buNone/>
            </a:pPr>
            <a:r>
              <a:rPr lang="en-US" sz="2400" dirty="0"/>
              <a:t>    resources</a:t>
            </a:r>
          </a:p>
          <a:p>
            <a:pPr marL="0" indent="0">
              <a:buNone/>
            </a:pPr>
            <a:r>
              <a:rPr lang="en-US" sz="2400" dirty="0"/>
              <a:t>    </a:t>
            </a:r>
            <a:r>
              <a:rPr lang="en-US" sz="2400" dirty="0" err="1"/>
              <a:t>volumeMounts</a:t>
            </a:r>
            <a:endParaRPr lang="en-US" sz="2400" dirty="0"/>
          </a:p>
          <a:p>
            <a:pPr marL="0" indent="0">
              <a:buNone/>
            </a:pPr>
            <a:r>
              <a:rPr lang="en-US" sz="2400" dirty="0"/>
              <a:t>    </a:t>
            </a:r>
            <a:r>
              <a:rPr lang="en-US" sz="2400" dirty="0" err="1"/>
              <a:t>livenessProbe</a:t>
            </a:r>
            <a:endParaRPr lang="en-US" sz="2400" dirty="0"/>
          </a:p>
          <a:p>
            <a:pPr marL="0" indent="0">
              <a:buNone/>
            </a:pPr>
            <a:r>
              <a:rPr lang="en-US" sz="2400" dirty="0"/>
              <a:t>    </a:t>
            </a:r>
            <a:r>
              <a:rPr lang="en-US" sz="2400" dirty="0" err="1"/>
              <a:t>readinessProbe</a:t>
            </a:r>
            <a:endParaRPr lang="en-US" sz="2400" dirty="0"/>
          </a:p>
          <a:p>
            <a:pPr marL="0" indent="0">
              <a:buNone/>
            </a:pPr>
            <a:r>
              <a:rPr lang="en-US" sz="2400" dirty="0"/>
              <a:t>    </a:t>
            </a:r>
            <a:r>
              <a:rPr lang="en-US" sz="2400" dirty="0" err="1"/>
              <a:t>livecycle</a:t>
            </a:r>
            <a:endParaRPr lang="en-US" sz="2400" dirty="0"/>
          </a:p>
          <a:p>
            <a:pPr marL="0" indent="0">
              <a:buNone/>
            </a:pPr>
            <a:r>
              <a:rPr lang="en-US" sz="2400" dirty="0"/>
              <a:t>    </a:t>
            </a:r>
            <a:r>
              <a:rPr lang="en-US" sz="2400" dirty="0" err="1"/>
              <a:t>terminationMessagePath</a:t>
            </a:r>
            <a:endParaRPr lang="en-US" sz="2400" dirty="0"/>
          </a:p>
          <a:p>
            <a:pPr marL="0" indent="0">
              <a:buNone/>
            </a:pPr>
            <a:r>
              <a:rPr lang="en-US" sz="2400" dirty="0"/>
              <a:t>    </a:t>
            </a:r>
            <a:r>
              <a:rPr lang="en-US" sz="2400" dirty="0" err="1"/>
              <a:t>imagePullPolicy</a:t>
            </a:r>
            <a:r>
              <a:rPr lang="en-US" sz="2400" dirty="0"/>
              <a:t> - Always</a:t>
            </a:r>
          </a:p>
          <a:p>
            <a:pPr marL="0" indent="0">
              <a:buNone/>
            </a:pPr>
            <a:r>
              <a:rPr lang="en-US" sz="2400" dirty="0"/>
              <a:t>    </a:t>
            </a:r>
            <a:r>
              <a:rPr lang="en-US" sz="2400" dirty="0" err="1"/>
              <a:t>securityContext</a:t>
            </a:r>
            <a:endParaRPr lang="en-US" sz="2400" dirty="0"/>
          </a:p>
          <a:p>
            <a:pPr marL="0" indent="0">
              <a:buNone/>
            </a:pPr>
            <a:r>
              <a:rPr lang="en-US" sz="2400" dirty="0"/>
              <a:t>    </a:t>
            </a:r>
            <a:r>
              <a:rPr lang="en-US" sz="2400" dirty="0" err="1"/>
              <a:t>stdin</a:t>
            </a:r>
            <a:endParaRPr lang="en-US" sz="2400" dirty="0"/>
          </a:p>
          <a:p>
            <a:pPr marL="0" indent="0">
              <a:buNone/>
            </a:pPr>
            <a:r>
              <a:rPr lang="en-US" sz="2400" dirty="0"/>
              <a:t>    </a:t>
            </a:r>
            <a:r>
              <a:rPr lang="en-US" sz="2400" dirty="0" err="1"/>
              <a:t>stdinOnce</a:t>
            </a:r>
            <a:endParaRPr lang="en-US" sz="2400" dirty="0"/>
          </a:p>
          <a:p>
            <a:pPr marL="0" indent="0">
              <a:buNone/>
            </a:pPr>
            <a:r>
              <a:rPr lang="en-US" sz="2400" dirty="0"/>
              <a:t>    </a:t>
            </a:r>
            <a:r>
              <a:rPr lang="en-US" sz="2400" dirty="0" err="1"/>
              <a:t>tty</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1751004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Pod Single Container Pod - Example1: </a:t>
            </a:r>
            <a:r>
              <a:rPr lang="en-US" sz="3200" b="1" dirty="0" smtClean="0"/>
              <a:t>pod1.yml </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a:t>
            </a:r>
            <a:r>
              <a:rPr lang="en-US" sz="2400" dirty="0" smtClean="0"/>
              <a:t>Pod                              # Object Type</a:t>
            </a:r>
            <a:endParaRPr lang="en-US" sz="2400" dirty="0"/>
          </a:p>
          <a:p>
            <a:pPr marL="0" indent="0">
              <a:buNone/>
            </a:pPr>
            <a:r>
              <a:rPr lang="en-US" sz="2400" dirty="0" err="1"/>
              <a:t>apiVersion</a:t>
            </a:r>
            <a:r>
              <a:rPr lang="en-US" sz="2400" dirty="0"/>
              <a:t>: </a:t>
            </a:r>
            <a:r>
              <a:rPr lang="en-US" sz="2400" dirty="0" smtClean="0"/>
              <a:t>v1                     # API version</a:t>
            </a:r>
            <a:endParaRPr lang="en-US" sz="2400" dirty="0"/>
          </a:p>
          <a:p>
            <a:pPr marL="0" indent="0">
              <a:buNone/>
            </a:pPr>
            <a:r>
              <a:rPr lang="en-US" sz="2400" dirty="0"/>
              <a:t>metadata</a:t>
            </a:r>
            <a:r>
              <a:rPr lang="en-US" sz="2400" dirty="0" smtClean="0"/>
              <a:t>:                            # Set of data which describes the Object</a:t>
            </a:r>
            <a:endParaRPr lang="en-US" sz="2400" dirty="0"/>
          </a:p>
          <a:p>
            <a:pPr marL="0" indent="0">
              <a:buNone/>
            </a:pPr>
            <a:r>
              <a:rPr lang="en-US" sz="2400" dirty="0"/>
              <a:t>  name: </a:t>
            </a:r>
            <a:r>
              <a:rPr lang="en-US" sz="2400" dirty="0" err="1" smtClean="0"/>
              <a:t>testpod</a:t>
            </a:r>
            <a:r>
              <a:rPr lang="en-US" sz="2400" dirty="0" smtClean="0"/>
              <a:t>                  # Name of the Object</a:t>
            </a:r>
            <a:endParaRPr lang="en-US" sz="2400" dirty="0"/>
          </a:p>
          <a:p>
            <a:pPr marL="0" indent="0">
              <a:buNone/>
            </a:pPr>
            <a:r>
              <a:rPr lang="en-US" sz="2400" dirty="0"/>
              <a:t>spec</a:t>
            </a:r>
            <a:r>
              <a:rPr lang="en-US" sz="2400" dirty="0" smtClean="0"/>
              <a:t>:                                     # Data which describes the state of the Object </a:t>
            </a:r>
            <a:endParaRPr lang="en-US" sz="2400" dirty="0"/>
          </a:p>
          <a:p>
            <a:pPr marL="0" indent="0">
              <a:buNone/>
            </a:pPr>
            <a:r>
              <a:rPr lang="en-US" sz="2400" dirty="0"/>
              <a:t>  containers</a:t>
            </a:r>
            <a:r>
              <a:rPr lang="en-US" sz="2400" dirty="0" smtClean="0"/>
              <a:t>:                        # Data which describes the Container details</a:t>
            </a:r>
            <a:endParaRPr lang="en-US" sz="2400" dirty="0"/>
          </a:p>
          <a:p>
            <a:pPr marL="0" indent="0">
              <a:buNone/>
            </a:pPr>
            <a:r>
              <a:rPr lang="en-US" sz="2400" dirty="0"/>
              <a:t>    - name: </a:t>
            </a:r>
            <a:r>
              <a:rPr lang="en-US" sz="2400" dirty="0" smtClean="0"/>
              <a:t>c00                     # Name of the Container</a:t>
            </a:r>
            <a:endParaRPr lang="en-US" sz="2400" dirty="0"/>
          </a:p>
          <a:p>
            <a:pPr marL="0" indent="0">
              <a:buNone/>
            </a:pPr>
            <a:r>
              <a:rPr lang="en-US" sz="2400" dirty="0"/>
              <a:t>      image: </a:t>
            </a:r>
            <a:r>
              <a:rPr lang="en-US" sz="2400" dirty="0" err="1"/>
              <a:t>u</a:t>
            </a:r>
            <a:r>
              <a:rPr lang="en-US" sz="2400" dirty="0" err="1" smtClean="0"/>
              <a:t>buntu</a:t>
            </a:r>
            <a:r>
              <a:rPr lang="en-US" sz="2400" dirty="0" smtClean="0"/>
              <a:t>              # Base Image which is used to create Container</a:t>
            </a:r>
            <a:endParaRPr lang="en-US" sz="2400" dirty="0"/>
          </a:p>
          <a:p>
            <a:pPr marL="0" indent="0">
              <a:buNone/>
            </a:pPr>
            <a:r>
              <a:rPr lang="en-US" sz="2400" dirty="0"/>
              <a:t>      command: ["/bin/bash", "-c", "while true; do echo Hello-Adam; sleep 5 ; done"]</a:t>
            </a:r>
          </a:p>
          <a:p>
            <a:pPr marL="0" indent="0">
              <a:buNone/>
            </a:pPr>
            <a:r>
              <a:rPr lang="en-US" sz="2400" dirty="0"/>
              <a:t>  </a:t>
            </a:r>
            <a:r>
              <a:rPr lang="en-US" sz="2400" dirty="0" err="1"/>
              <a:t>restartPolicy</a:t>
            </a:r>
            <a:r>
              <a:rPr lang="en-US" sz="2400" dirty="0"/>
              <a:t>: </a:t>
            </a:r>
            <a:r>
              <a:rPr lang="en-US" sz="2400" dirty="0" smtClean="0"/>
              <a:t>Never         # Defaults to Always</a:t>
            </a:r>
            <a:endParaRPr lang="en-US" sz="2400" dirty="0"/>
          </a:p>
          <a:p>
            <a:r>
              <a:rPr lang="en-US" sz="2400" b="1" dirty="0"/>
              <a:t>Always</a:t>
            </a:r>
            <a:r>
              <a:rPr lang="en-US" sz="2400" dirty="0"/>
              <a:t> means that the container will be restarted even if it exited with a zero exit </a:t>
            </a:r>
            <a:r>
              <a:rPr lang="en-US" sz="2400" dirty="0" smtClean="0"/>
              <a:t>code</a:t>
            </a:r>
          </a:p>
          <a:p>
            <a:r>
              <a:rPr lang="en-US" sz="2400" b="1" dirty="0" err="1"/>
              <a:t>OnFailure</a:t>
            </a:r>
            <a:r>
              <a:rPr lang="en-US" sz="2400" dirty="0"/>
              <a:t> means that the container will only be restarted if it exited with a non-zero exit </a:t>
            </a:r>
            <a:r>
              <a:rPr lang="en-US" sz="2400" dirty="0" smtClean="0"/>
              <a:t>code</a:t>
            </a:r>
          </a:p>
          <a:p>
            <a:r>
              <a:rPr lang="en-US" sz="2400" b="1" dirty="0"/>
              <a:t>Never</a:t>
            </a:r>
            <a:r>
              <a:rPr lang="en-US" sz="2400" dirty="0"/>
              <a:t> means that the container will not be restarted regardless of why it exited. </a:t>
            </a:r>
          </a:p>
          <a:p>
            <a:pPr marL="0" indent="0">
              <a:buNone/>
            </a:pPr>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87427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651033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 Create or update an Object</a:t>
            </a:r>
          </a:p>
          <a:p>
            <a:pPr marL="0" indent="0">
              <a:buNone/>
            </a:pPr>
            <a:r>
              <a:rPr lang="en-US" sz="2400" dirty="0" smtClean="0"/>
              <a:t>$ </a:t>
            </a:r>
            <a:r>
              <a:rPr lang="en-US" sz="2400" b="1" dirty="0" err="1">
                <a:solidFill>
                  <a:srgbClr val="800000"/>
                </a:solidFill>
              </a:rPr>
              <a:t>kubectl</a:t>
            </a:r>
            <a:r>
              <a:rPr lang="en-US" sz="2400" b="1" dirty="0">
                <a:solidFill>
                  <a:srgbClr val="800000"/>
                </a:solidFill>
              </a:rPr>
              <a:t> create -f </a:t>
            </a:r>
            <a:r>
              <a:rPr lang="en-US" sz="2400" b="1" dirty="0" smtClean="0">
                <a:solidFill>
                  <a:srgbClr val="800000"/>
                </a:solidFill>
              </a:rPr>
              <a:t>pod1.yml  </a:t>
            </a:r>
            <a:r>
              <a:rPr lang="en-US" sz="2400" dirty="0" smtClean="0"/>
              <a:t>(or) </a:t>
            </a:r>
          </a:p>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apply -f pod1.yml</a:t>
            </a:r>
            <a:endParaRPr lang="en-US" sz="2400" b="1" dirty="0">
              <a:solidFill>
                <a:srgbClr val="800000"/>
              </a:solidFill>
            </a:endParaRPr>
          </a:p>
          <a:p>
            <a:pPr marL="0" indent="0">
              <a:buNone/>
            </a:pPr>
            <a:endParaRPr lang="en-US" sz="2400" dirty="0" smtClean="0"/>
          </a:p>
          <a:p>
            <a:r>
              <a:rPr lang="en-US" sz="2400" dirty="0" smtClean="0"/>
              <a:t>Get the list of the pod objects available</a:t>
            </a:r>
          </a:p>
          <a:p>
            <a:pPr marL="0" indent="0">
              <a:buNone/>
            </a:pPr>
            <a:r>
              <a:rPr lang="en-US" sz="2400" dirty="0" smtClean="0"/>
              <a:t>$ </a:t>
            </a:r>
            <a:r>
              <a:rPr lang="en-US" sz="2400" b="1" dirty="0" err="1">
                <a:solidFill>
                  <a:srgbClr val="800000"/>
                </a:solidFill>
              </a:rPr>
              <a:t>kubectl</a:t>
            </a:r>
            <a:r>
              <a:rPr lang="en-US" sz="2400" b="1" dirty="0">
                <a:solidFill>
                  <a:srgbClr val="800000"/>
                </a:solidFill>
              </a:rPr>
              <a:t> get </a:t>
            </a:r>
            <a:r>
              <a:rPr lang="en-US" sz="2400" b="1" dirty="0" smtClean="0">
                <a:solidFill>
                  <a:srgbClr val="800000"/>
                </a:solidFill>
              </a:rPr>
              <a:t>pods</a:t>
            </a:r>
          </a:p>
          <a:p>
            <a:pPr marL="0" indent="0">
              <a:buNone/>
            </a:pPr>
            <a:r>
              <a:rPr lang="en-US" sz="2400" dirty="0"/>
              <a:t>$ </a:t>
            </a:r>
            <a:r>
              <a:rPr lang="en-US" sz="2400" b="1" dirty="0" err="1">
                <a:solidFill>
                  <a:srgbClr val="800000"/>
                </a:solidFill>
              </a:rPr>
              <a:t>kubectl</a:t>
            </a:r>
            <a:r>
              <a:rPr lang="en-US" sz="2400" b="1" dirty="0">
                <a:solidFill>
                  <a:srgbClr val="800000"/>
                </a:solidFill>
              </a:rPr>
              <a:t> get </a:t>
            </a:r>
            <a:r>
              <a:rPr lang="en-US" sz="2400" b="1" dirty="0" smtClean="0">
                <a:solidFill>
                  <a:srgbClr val="800000"/>
                </a:solidFill>
              </a:rPr>
              <a:t>pods -o wide</a:t>
            </a:r>
            <a:endParaRPr lang="en-US" sz="2400" b="1" dirty="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get </a:t>
            </a:r>
            <a:r>
              <a:rPr lang="en-US" sz="2400" b="1" dirty="0" smtClean="0">
                <a:solidFill>
                  <a:srgbClr val="800000"/>
                </a:solidFill>
              </a:rPr>
              <a:t>pods --all-namespaces</a:t>
            </a:r>
          </a:p>
          <a:p>
            <a:pPr marL="0" indent="0">
              <a:buNone/>
            </a:pPr>
            <a:endParaRPr lang="en-US" sz="2400" b="1" dirty="0">
              <a:solidFill>
                <a:srgbClr val="800000"/>
              </a:solidFill>
            </a:endParaRPr>
          </a:p>
          <a:p>
            <a:r>
              <a:rPr lang="en-US" sz="2400" dirty="0"/>
              <a:t>Get the details of the pod object</a:t>
            </a:r>
          </a:p>
          <a:p>
            <a:pPr marL="0" indent="0">
              <a:buNone/>
            </a:pPr>
            <a:r>
              <a:rPr lang="en-US" sz="2400" dirty="0"/>
              <a:t>$ </a:t>
            </a:r>
            <a:r>
              <a:rPr lang="en-US" sz="2400" b="1" dirty="0" err="1" smtClean="0">
                <a:solidFill>
                  <a:srgbClr val="800000"/>
                </a:solidFill>
              </a:rPr>
              <a:t>kubectl</a:t>
            </a:r>
            <a:r>
              <a:rPr lang="en-US" sz="2400" b="1" dirty="0" smtClean="0">
                <a:solidFill>
                  <a:srgbClr val="800000"/>
                </a:solidFill>
              </a:rPr>
              <a:t> describe pod &lt;</a:t>
            </a:r>
            <a:r>
              <a:rPr lang="en-US" sz="2400" b="1" dirty="0" err="1" smtClean="0">
                <a:solidFill>
                  <a:srgbClr val="800000"/>
                </a:solidFill>
              </a:rPr>
              <a:t>podname</a:t>
            </a:r>
            <a:r>
              <a:rPr lang="en-US" sz="2400" b="1" dirty="0" smtClean="0">
                <a:solidFill>
                  <a:srgbClr val="800000"/>
                </a:solidFill>
              </a:rPr>
              <a:t>&gt;</a:t>
            </a:r>
            <a:endParaRPr lang="en-US" sz="2400" b="1" dirty="0">
              <a:solidFill>
                <a:srgbClr val="800000"/>
              </a:solidFill>
            </a:endParaRPr>
          </a:p>
          <a:p>
            <a:pPr marL="0" indent="0">
              <a:buNone/>
            </a:pPr>
            <a:endParaRPr lang="en-US" sz="2400" b="1" dirty="0" smtClean="0">
              <a:solidFill>
                <a:srgbClr val="800000"/>
              </a:solidFill>
            </a:endParaRPr>
          </a:p>
          <a:p>
            <a:r>
              <a:rPr lang="en-US" sz="2400" dirty="0"/>
              <a:t>Get r</a:t>
            </a:r>
            <a:r>
              <a:rPr lang="en-US" sz="2400" dirty="0" smtClean="0"/>
              <a:t>unning logs from the container inside the </a:t>
            </a:r>
            <a:r>
              <a:rPr lang="en-US" sz="2400" dirty="0"/>
              <a:t>pod object</a:t>
            </a:r>
          </a:p>
          <a:p>
            <a:pPr marL="0" indent="0">
              <a:buNone/>
            </a:pPr>
            <a:r>
              <a:rPr lang="en-US" sz="2400" dirty="0"/>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logs -f &lt;</a:t>
            </a:r>
            <a:r>
              <a:rPr lang="en-US" sz="2400" b="1" dirty="0" err="1">
                <a:solidFill>
                  <a:srgbClr val="800000"/>
                </a:solidFill>
              </a:rPr>
              <a:t>podname</a:t>
            </a:r>
            <a:r>
              <a:rPr lang="en-US" sz="2400" b="1" dirty="0" smtClean="0">
                <a:solidFill>
                  <a:srgbClr val="800000"/>
                </a:solidFill>
              </a:rPr>
              <a:t>&gt;</a:t>
            </a:r>
          </a:p>
          <a:p>
            <a:pPr marL="0" indent="0">
              <a:buNone/>
            </a:pPr>
            <a:r>
              <a:rPr lang="en-US" sz="2400" dirty="0"/>
              <a:t>$ </a:t>
            </a:r>
            <a:r>
              <a:rPr lang="en-US" sz="2400" b="1" dirty="0" err="1">
                <a:solidFill>
                  <a:srgbClr val="800000"/>
                </a:solidFill>
              </a:rPr>
              <a:t>kubectl</a:t>
            </a:r>
            <a:r>
              <a:rPr lang="en-US" sz="2400" b="1" dirty="0">
                <a:solidFill>
                  <a:srgbClr val="800000"/>
                </a:solidFill>
              </a:rPr>
              <a:t> logs </a:t>
            </a:r>
            <a:r>
              <a:rPr lang="en-US" sz="2400" b="1" dirty="0" smtClean="0">
                <a:solidFill>
                  <a:srgbClr val="800000"/>
                </a:solidFill>
              </a:rPr>
              <a:t>-f </a:t>
            </a:r>
            <a:r>
              <a:rPr lang="en-US" sz="2400" b="1" dirty="0">
                <a:solidFill>
                  <a:srgbClr val="800000"/>
                </a:solidFill>
              </a:rPr>
              <a:t>&lt;</a:t>
            </a:r>
            <a:r>
              <a:rPr lang="en-US" sz="2400" b="1" dirty="0" err="1">
                <a:solidFill>
                  <a:srgbClr val="800000"/>
                </a:solidFill>
              </a:rPr>
              <a:t>podname</a:t>
            </a:r>
            <a:r>
              <a:rPr lang="en-US" sz="2400" b="1" dirty="0" smtClean="0">
                <a:solidFill>
                  <a:srgbClr val="800000"/>
                </a:solidFill>
              </a:rPr>
              <a:t>&gt; -c &lt;</a:t>
            </a:r>
            <a:r>
              <a:rPr lang="en-US" sz="2400" b="1" dirty="0" err="1" smtClean="0">
                <a:solidFill>
                  <a:srgbClr val="800000"/>
                </a:solidFill>
              </a:rPr>
              <a:t>containername</a:t>
            </a:r>
            <a:r>
              <a:rPr lang="en-US" sz="2400" b="1" dirty="0" smtClean="0">
                <a:solidFill>
                  <a:srgbClr val="800000"/>
                </a:solidFill>
              </a:rPr>
              <a:t>&gt;</a:t>
            </a: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endParaRPr lang="en-US" sz="2400" dirty="0"/>
          </a:p>
          <a:p>
            <a:endParaRPr lang="en-US" sz="2400" dirty="0" smtClean="0"/>
          </a:p>
          <a:p>
            <a:endParaRPr lang="en-US" sz="2400" dirty="0">
              <a:solidFill>
                <a:srgbClr val="800000"/>
              </a:solidFill>
            </a:endParaRPr>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1656683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 Annotate - Example2: </a:t>
            </a:r>
            <a:r>
              <a:rPr lang="en-US" sz="3200" b="1" dirty="0" err="1" smtClean="0"/>
              <a:t>podannotate.yml</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testpod2</a:t>
            </a:r>
          </a:p>
          <a:p>
            <a:pPr marL="0" indent="0">
              <a:buNone/>
            </a:pPr>
            <a:r>
              <a:rPr lang="en-US" sz="2400" dirty="0"/>
              <a:t>  annotations</a:t>
            </a:r>
            <a:r>
              <a:rPr lang="en-US" sz="2400" dirty="0" smtClean="0"/>
              <a:t>:                                 # comments to describe the Object usage</a:t>
            </a:r>
            <a:endParaRPr lang="en-US" sz="2400" dirty="0"/>
          </a:p>
          <a:p>
            <a:pPr marL="0" indent="0">
              <a:buNone/>
            </a:pPr>
            <a:r>
              <a:rPr lang="en-US" sz="2400" dirty="0"/>
              <a:t>    description: our first </a:t>
            </a:r>
            <a:r>
              <a:rPr lang="en-US" sz="2400" dirty="0" err="1"/>
              <a:t>testpod</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p>
        </p:txBody>
      </p:sp>
    </p:spTree>
    <p:extLst>
      <p:ext uri="{BB962C8B-B14F-4D97-AF65-F5344CB8AC3E}">
        <p14:creationId xmlns:p14="http://schemas.microsoft.com/office/powerpoint/2010/main" val="31675912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651033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apply -f </a:t>
            </a:r>
            <a:r>
              <a:rPr lang="en-US" sz="2400" b="1" dirty="0" err="1" smtClean="0">
                <a:solidFill>
                  <a:srgbClr val="800000"/>
                </a:solidFill>
              </a:rPr>
              <a:t>podannotate.yml</a:t>
            </a:r>
            <a:endParaRPr lang="en-US" sz="2400" b="1" dirty="0">
              <a:solidFill>
                <a:srgbClr val="800000"/>
              </a:solidFill>
            </a:endParaRPr>
          </a:p>
          <a:p>
            <a:pPr marL="0" indent="0">
              <a:buNone/>
            </a:pPr>
            <a:endParaRPr lang="en-US" sz="2400" dirty="0" smtClean="0"/>
          </a:p>
          <a:p>
            <a:r>
              <a:rPr lang="en-US" sz="2400" dirty="0" smtClean="0"/>
              <a:t>Run OS commands in an existing pod (1 container pod)</a:t>
            </a:r>
          </a:p>
          <a:p>
            <a:pPr marL="0" indent="0">
              <a:buNone/>
            </a:pPr>
            <a:r>
              <a:rPr lang="en-US" sz="2400" dirty="0" smtClean="0"/>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exec &lt;</a:t>
            </a:r>
            <a:r>
              <a:rPr lang="en-US" sz="2400" b="1" dirty="0" err="1" smtClean="0">
                <a:solidFill>
                  <a:srgbClr val="800000"/>
                </a:solidFill>
              </a:rPr>
              <a:t>podname</a:t>
            </a:r>
            <a:r>
              <a:rPr lang="en-US" sz="2400" b="1" dirty="0" smtClean="0">
                <a:solidFill>
                  <a:srgbClr val="800000"/>
                </a:solidFill>
              </a:rPr>
              <a:t>&gt; -- &lt;</a:t>
            </a:r>
            <a:r>
              <a:rPr lang="en-US" sz="2400" b="1" dirty="0" err="1" smtClean="0">
                <a:solidFill>
                  <a:srgbClr val="800000"/>
                </a:solidFill>
              </a:rPr>
              <a:t>OScmd</a:t>
            </a:r>
            <a:r>
              <a:rPr lang="en-US" sz="2400" b="1" dirty="0" smtClean="0">
                <a:solidFill>
                  <a:srgbClr val="800000"/>
                </a:solidFill>
              </a:rPr>
              <a:t>&gt;</a:t>
            </a:r>
          </a:p>
          <a:p>
            <a:pPr marL="0" indent="0">
              <a:buNone/>
            </a:pPr>
            <a:r>
              <a:rPr lang="en-US" sz="2400" dirty="0" smtClean="0"/>
              <a:t>$ </a:t>
            </a:r>
            <a:r>
              <a:rPr lang="en-US" sz="2400" b="1" dirty="0" err="1" smtClean="0">
                <a:solidFill>
                  <a:srgbClr val="00B050"/>
                </a:solidFill>
              </a:rPr>
              <a:t>kubectl</a:t>
            </a:r>
            <a:r>
              <a:rPr lang="en-US" sz="2400" b="1" dirty="0" smtClean="0">
                <a:solidFill>
                  <a:srgbClr val="00B050"/>
                </a:solidFill>
              </a:rPr>
              <a:t> exec testpod2 -- hostname -</a:t>
            </a:r>
            <a:r>
              <a:rPr lang="en-US" sz="2400" b="1" dirty="0" err="1" smtClean="0">
                <a:solidFill>
                  <a:srgbClr val="00B050"/>
                </a:solidFill>
              </a:rPr>
              <a:t>i</a:t>
            </a:r>
            <a:endParaRPr lang="en-US" sz="2400" b="1" dirty="0" smtClean="0">
              <a:solidFill>
                <a:srgbClr val="00B050"/>
              </a:solidFill>
            </a:endParaRPr>
          </a:p>
          <a:p>
            <a:pPr marL="0" indent="0">
              <a:buNone/>
            </a:pPr>
            <a:endParaRPr lang="en-US" sz="2400" b="1" dirty="0" smtClean="0">
              <a:solidFill>
                <a:srgbClr val="800000"/>
              </a:solidFill>
            </a:endParaRPr>
          </a:p>
          <a:p>
            <a:r>
              <a:rPr lang="en-US" sz="2400" dirty="0"/>
              <a:t>Run OS commands in an existing container( multi container pod)</a:t>
            </a:r>
          </a:p>
          <a:p>
            <a:pPr marL="0" indent="0">
              <a:buNone/>
            </a:pPr>
            <a:r>
              <a:rPr lang="en-US" sz="2400" dirty="0"/>
              <a:t>$ </a:t>
            </a:r>
            <a:r>
              <a:rPr lang="en-US" sz="2400" b="1" dirty="0" err="1">
                <a:solidFill>
                  <a:srgbClr val="800000"/>
                </a:solidFill>
              </a:rPr>
              <a:t>kubectl</a:t>
            </a:r>
            <a:r>
              <a:rPr lang="en-US" sz="2400" b="1" dirty="0">
                <a:solidFill>
                  <a:srgbClr val="800000"/>
                </a:solidFill>
              </a:rPr>
              <a:t> exec &lt;</a:t>
            </a:r>
            <a:r>
              <a:rPr lang="en-US" sz="2400" b="1" dirty="0" err="1">
                <a:solidFill>
                  <a:srgbClr val="800000"/>
                </a:solidFill>
              </a:rPr>
              <a:t>podname</a:t>
            </a:r>
            <a:r>
              <a:rPr lang="en-US" sz="2400" b="1" dirty="0">
                <a:solidFill>
                  <a:srgbClr val="800000"/>
                </a:solidFill>
              </a:rPr>
              <a:t>&gt;  -c &lt;</a:t>
            </a:r>
            <a:r>
              <a:rPr lang="en-US" sz="2400" b="1" dirty="0" err="1">
                <a:solidFill>
                  <a:srgbClr val="800000"/>
                </a:solidFill>
              </a:rPr>
              <a:t>containername</a:t>
            </a:r>
            <a:r>
              <a:rPr lang="en-US" sz="2400" b="1" dirty="0">
                <a:solidFill>
                  <a:srgbClr val="800000"/>
                </a:solidFill>
              </a:rPr>
              <a:t>&gt; -- &lt;</a:t>
            </a:r>
            <a:r>
              <a:rPr lang="en-US" sz="2400" b="1" dirty="0" err="1">
                <a:solidFill>
                  <a:srgbClr val="800000"/>
                </a:solidFill>
              </a:rPr>
              <a:t>OScmd</a:t>
            </a:r>
            <a:r>
              <a:rPr lang="en-US" sz="2400" b="1" dirty="0">
                <a:solidFill>
                  <a:srgbClr val="800000"/>
                </a:solidFill>
              </a:rPr>
              <a:t>&gt;</a:t>
            </a:r>
          </a:p>
          <a:p>
            <a:pPr marL="0" indent="0">
              <a:buNone/>
            </a:pPr>
            <a:endParaRPr lang="en-US" sz="2400" b="1" dirty="0">
              <a:solidFill>
                <a:srgbClr val="800000"/>
              </a:solidFill>
            </a:endParaRPr>
          </a:p>
          <a:p>
            <a:r>
              <a:rPr lang="en-US" sz="2400" dirty="0"/>
              <a:t>Attach to the running container </a:t>
            </a:r>
            <a:r>
              <a:rPr lang="en-US" sz="2400" dirty="0" smtClean="0"/>
              <a:t>interactively</a:t>
            </a:r>
          </a:p>
          <a:p>
            <a:pPr marL="0" indent="0">
              <a:buNone/>
            </a:pPr>
            <a:r>
              <a:rPr lang="en-US" sz="2400" dirty="0" smtClean="0"/>
              <a:t>$ </a:t>
            </a:r>
            <a:r>
              <a:rPr lang="en-US" sz="2400" b="1" dirty="0" err="1">
                <a:solidFill>
                  <a:srgbClr val="800000"/>
                </a:solidFill>
              </a:rPr>
              <a:t>kubectl</a:t>
            </a:r>
            <a:r>
              <a:rPr lang="en-US" sz="2400" b="1" dirty="0">
                <a:solidFill>
                  <a:srgbClr val="800000"/>
                </a:solidFill>
              </a:rPr>
              <a:t> exec &lt;</a:t>
            </a:r>
            <a:r>
              <a:rPr lang="en-US" sz="2400" b="1" dirty="0" err="1">
                <a:solidFill>
                  <a:srgbClr val="800000"/>
                </a:solidFill>
              </a:rPr>
              <a:t>podname</a:t>
            </a:r>
            <a:r>
              <a:rPr lang="en-US" sz="2400" b="1" dirty="0">
                <a:solidFill>
                  <a:srgbClr val="800000"/>
                </a:solidFill>
              </a:rPr>
              <a:t>&gt; </a:t>
            </a:r>
            <a:r>
              <a:rPr lang="en-US" sz="2400" b="1" dirty="0" smtClean="0">
                <a:solidFill>
                  <a:srgbClr val="800000"/>
                </a:solidFill>
              </a:rPr>
              <a:t>-</a:t>
            </a:r>
            <a:r>
              <a:rPr lang="en-US" sz="2400" b="1" dirty="0" err="1" smtClean="0">
                <a:solidFill>
                  <a:srgbClr val="800000"/>
                </a:solidFill>
              </a:rPr>
              <a:t>i</a:t>
            </a:r>
            <a:r>
              <a:rPr lang="en-US" sz="2400" b="1" dirty="0" smtClean="0">
                <a:solidFill>
                  <a:srgbClr val="800000"/>
                </a:solidFill>
              </a:rPr>
              <a:t> -t -- /bin/bash </a:t>
            </a:r>
            <a:r>
              <a:rPr lang="en-US" sz="2400" b="1" dirty="0" smtClean="0"/>
              <a:t>(or)</a:t>
            </a:r>
          </a:p>
          <a:p>
            <a:pPr marL="0" indent="0">
              <a:buNone/>
            </a:pPr>
            <a:r>
              <a:rPr lang="en-US" sz="2400" dirty="0"/>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attach </a:t>
            </a:r>
            <a:r>
              <a:rPr lang="en-US" sz="2400" b="1" dirty="0">
                <a:solidFill>
                  <a:srgbClr val="800000"/>
                </a:solidFill>
              </a:rPr>
              <a:t>&lt;</a:t>
            </a:r>
            <a:r>
              <a:rPr lang="en-US" sz="2400" b="1" dirty="0" err="1" smtClean="0">
                <a:solidFill>
                  <a:srgbClr val="800000"/>
                </a:solidFill>
              </a:rPr>
              <a:t>podname</a:t>
            </a:r>
            <a:r>
              <a:rPr lang="en-US" sz="2400" b="1" dirty="0" smtClean="0">
                <a:solidFill>
                  <a:srgbClr val="800000"/>
                </a:solidFill>
              </a:rPr>
              <a:t>&gt; -</a:t>
            </a:r>
            <a:r>
              <a:rPr lang="en-US" sz="2400" b="1" dirty="0" err="1" smtClean="0">
                <a:solidFill>
                  <a:srgbClr val="800000"/>
                </a:solidFill>
              </a:rPr>
              <a:t>i</a:t>
            </a:r>
            <a:endParaRPr lang="en-US" sz="2400" b="1" dirty="0"/>
          </a:p>
          <a:p>
            <a:pPr marL="0" indent="0">
              <a:buNone/>
            </a:pPr>
            <a:endParaRPr lang="en-US" sz="2400" b="1" dirty="0" smtClean="0">
              <a:solidFill>
                <a:srgbClr val="800000"/>
              </a:solidFill>
            </a:endParaRPr>
          </a:p>
          <a:p>
            <a:r>
              <a:rPr lang="en-US" sz="2400" dirty="0" smtClean="0"/>
              <a:t>Delete a Pod</a:t>
            </a:r>
            <a:endParaRPr lang="en-US" sz="2400" dirty="0"/>
          </a:p>
          <a:p>
            <a:pPr marL="0" indent="0">
              <a:buNone/>
            </a:pPr>
            <a:r>
              <a:rPr lang="en-US" sz="2400" dirty="0"/>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delete pods </a:t>
            </a:r>
            <a:r>
              <a:rPr lang="en-US" sz="2400" b="1" dirty="0">
                <a:solidFill>
                  <a:srgbClr val="800000"/>
                </a:solidFill>
              </a:rPr>
              <a:t>&lt;</a:t>
            </a:r>
            <a:r>
              <a:rPr lang="en-US" sz="2400" b="1" dirty="0" err="1">
                <a:solidFill>
                  <a:srgbClr val="800000"/>
                </a:solidFill>
              </a:rPr>
              <a:t>podname</a:t>
            </a:r>
            <a:r>
              <a:rPr lang="en-US" sz="2400" b="1" dirty="0" smtClean="0">
                <a:solidFill>
                  <a:srgbClr val="800000"/>
                </a:solidFill>
              </a:rPr>
              <a:t>&gt; </a:t>
            </a:r>
            <a:r>
              <a:rPr lang="en-US" sz="2400" b="1" dirty="0" smtClean="0"/>
              <a:t>(or)</a:t>
            </a:r>
          </a:p>
          <a:p>
            <a:pPr marL="0" indent="0">
              <a:buNone/>
            </a:pPr>
            <a:r>
              <a:rPr lang="en-US" sz="2400" dirty="0"/>
              <a:t>$ </a:t>
            </a:r>
            <a:r>
              <a:rPr lang="en-US" sz="2400" b="1" dirty="0" err="1">
                <a:solidFill>
                  <a:srgbClr val="800000"/>
                </a:solidFill>
              </a:rPr>
              <a:t>kubectl</a:t>
            </a:r>
            <a:r>
              <a:rPr lang="en-US" sz="2400" b="1" dirty="0">
                <a:solidFill>
                  <a:srgbClr val="800000"/>
                </a:solidFill>
              </a:rPr>
              <a:t> delete </a:t>
            </a:r>
            <a:r>
              <a:rPr lang="en-US" sz="2400" b="1" dirty="0" smtClean="0">
                <a:solidFill>
                  <a:srgbClr val="800000"/>
                </a:solidFill>
              </a:rPr>
              <a:t>-f &lt;YAML&gt;</a:t>
            </a: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endParaRPr lang="en-US" sz="2400" dirty="0"/>
          </a:p>
          <a:p>
            <a:endParaRPr lang="en-US" sz="2400" dirty="0" smtClean="0"/>
          </a:p>
          <a:p>
            <a:endParaRPr lang="en-US" sz="2400" dirty="0">
              <a:solidFill>
                <a:srgbClr val="800000"/>
              </a:solidFill>
            </a:endParaRPr>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1280522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251689"/>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Pod Multi-container Pod - Example3: </a:t>
            </a:r>
            <a:r>
              <a:rPr lang="en-US" sz="3200" b="1" dirty="0" err="1" smtClean="0"/>
              <a:t>podmulcont.yml</a:t>
            </a:r>
            <a:r>
              <a:rPr lang="en-US" sz="3200" b="1" dirty="0" smtClean="0"/>
              <a:t> </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smtClean="0"/>
              <a:t>testpod3</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p>
          <a:p>
            <a:pPr marL="0" indent="0">
              <a:buNone/>
            </a:pPr>
            <a:r>
              <a:rPr lang="en-US" sz="2400" dirty="0" smtClean="0"/>
              <a:t>    - </a:t>
            </a:r>
            <a:r>
              <a:rPr lang="en-US" sz="2400" dirty="0"/>
              <a:t>name: c01</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Hello-Students; sleep 5 ; done</a:t>
            </a:r>
            <a:r>
              <a:rPr lang="en-US" sz="2400" dirty="0" smtClean="0"/>
              <a:t>"]</a:t>
            </a:r>
          </a:p>
          <a:p>
            <a:pPr marL="0" indent="0">
              <a:buNone/>
            </a:pPr>
            <a:r>
              <a:rPr lang="en-US" sz="2400" dirty="0"/>
              <a:t>$ </a:t>
            </a:r>
            <a:r>
              <a:rPr lang="en-US" sz="2400" b="1" dirty="0" err="1">
                <a:solidFill>
                  <a:srgbClr val="800000"/>
                </a:solidFill>
              </a:rPr>
              <a:t>kubectl</a:t>
            </a:r>
            <a:r>
              <a:rPr lang="en-US" sz="2400" b="1" dirty="0">
                <a:solidFill>
                  <a:srgbClr val="800000"/>
                </a:solidFill>
              </a:rPr>
              <a:t> apply -f </a:t>
            </a:r>
            <a:r>
              <a:rPr lang="en-US" sz="2400" b="1" dirty="0" smtClean="0">
                <a:solidFill>
                  <a:srgbClr val="800000"/>
                </a:solidFill>
              </a:rPr>
              <a:t>podmulcont.xml</a:t>
            </a:r>
            <a:endParaRPr lang="en-US" sz="2400" b="1" dirty="0">
              <a:solidFill>
                <a:srgbClr val="800000"/>
              </a:solidFill>
            </a:endParaRPr>
          </a:p>
          <a:p>
            <a:pPr marL="0" indent="0">
              <a:buNone/>
            </a:pPr>
            <a:endParaRPr lang="en-US" sz="2400" dirty="0"/>
          </a:p>
        </p:txBody>
      </p:sp>
    </p:spTree>
    <p:extLst>
      <p:ext uri="{BB962C8B-B14F-4D97-AF65-F5344CB8AC3E}">
        <p14:creationId xmlns:p14="http://schemas.microsoft.com/office/powerpoint/2010/main" val="8784976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 Environment Variables – Example4: </a:t>
            </a:r>
            <a:r>
              <a:rPr lang="en-US" sz="3200" b="1" dirty="0" err="1" smtClean="0"/>
              <a:t>podenv.yml</a:t>
            </a:r>
            <a:endParaRPr lang="en-US" sz="3200" b="1" dirty="0"/>
          </a:p>
        </p:txBody>
      </p:sp>
      <p:sp>
        <p:nvSpPr>
          <p:cNvPr id="8" name="Content Placeholder 2"/>
          <p:cNvSpPr txBox="1">
            <a:spLocks/>
          </p:cNvSpPr>
          <p:nvPr/>
        </p:nvSpPr>
        <p:spPr>
          <a:xfrm>
            <a:off x="251520" y="715617"/>
            <a:ext cx="11534090" cy="614238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environments</a:t>
            </a:r>
          </a:p>
          <a:p>
            <a:pPr marL="0" indent="0">
              <a:buNone/>
            </a:pPr>
            <a:r>
              <a:rPr lang="en-US" sz="2400" dirty="0"/>
              <a:t>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p>
          <a:p>
            <a:pPr marL="0" indent="0">
              <a:buNone/>
            </a:pPr>
            <a:r>
              <a:rPr lang="en-US" sz="2400" dirty="0"/>
              <a:t>      </a:t>
            </a:r>
            <a:r>
              <a:rPr lang="en-US" sz="2400" dirty="0" err="1"/>
              <a:t>env</a:t>
            </a:r>
            <a:r>
              <a:rPr lang="en-US" sz="2400" dirty="0" smtClean="0"/>
              <a:t>:                                   # List of environment variables to be used inside the pod</a:t>
            </a:r>
            <a:endParaRPr lang="en-US" sz="2400" dirty="0"/>
          </a:p>
          <a:p>
            <a:pPr marL="0" indent="0">
              <a:buNone/>
            </a:pPr>
            <a:r>
              <a:rPr lang="en-US" sz="2400" dirty="0"/>
              <a:t>      - name: &lt;Name of the environment variable&gt;</a:t>
            </a:r>
          </a:p>
          <a:p>
            <a:pPr marL="0" indent="0">
              <a:buNone/>
            </a:pPr>
            <a:r>
              <a:rPr lang="en-US" sz="2400" dirty="0"/>
              <a:t>        value: &lt;value</a:t>
            </a:r>
            <a:r>
              <a:rPr lang="en-US" sz="2400" dirty="0" smtClean="0"/>
              <a:t>&gt;</a:t>
            </a:r>
          </a:p>
          <a:p>
            <a:pPr marL="0" indent="0">
              <a:buNone/>
            </a:pPr>
            <a:r>
              <a:rPr lang="en-US" sz="2400" dirty="0" smtClean="0"/>
              <a:t>$ </a:t>
            </a:r>
            <a:r>
              <a:rPr lang="en-US" sz="2400" b="1" dirty="0" err="1">
                <a:solidFill>
                  <a:srgbClr val="800000"/>
                </a:solidFill>
              </a:rPr>
              <a:t>kubectl</a:t>
            </a:r>
            <a:r>
              <a:rPr lang="en-US" sz="2400" b="1" dirty="0">
                <a:solidFill>
                  <a:srgbClr val="800000"/>
                </a:solidFill>
              </a:rPr>
              <a:t> apply -f </a:t>
            </a:r>
            <a:r>
              <a:rPr lang="en-US" sz="2400" b="1" dirty="0" smtClean="0">
                <a:solidFill>
                  <a:srgbClr val="800000"/>
                </a:solidFill>
              </a:rPr>
              <a:t>podmulcont.xml</a:t>
            </a:r>
          </a:p>
          <a:p>
            <a:pPr marL="0" indent="0">
              <a:buNone/>
            </a:pPr>
            <a:r>
              <a:rPr lang="en-US" sz="2400" dirty="0"/>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exec environments -- </a:t>
            </a:r>
            <a:r>
              <a:rPr lang="en-US" sz="2400" b="1" dirty="0" err="1" smtClean="0">
                <a:solidFill>
                  <a:srgbClr val="800000"/>
                </a:solidFill>
              </a:rPr>
              <a:t>env</a:t>
            </a:r>
            <a:endParaRPr lang="en-US" sz="2400" b="1" dirty="0">
              <a:solidFill>
                <a:srgbClr val="800000"/>
              </a:solidFill>
            </a:endParaRPr>
          </a:p>
          <a:p>
            <a:pPr marL="0" indent="0">
              <a:buNone/>
            </a:pPr>
            <a:endParaRPr lang="en-US" sz="2400" dirty="0"/>
          </a:p>
        </p:txBody>
      </p:sp>
    </p:spTree>
    <p:extLst>
      <p:ext uri="{BB962C8B-B14F-4D97-AF65-F5344CB8AC3E}">
        <p14:creationId xmlns:p14="http://schemas.microsoft.com/office/powerpoint/2010/main" val="1801785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5972578" cy="1569660"/>
          </a:xfrm>
          <a:prstGeom prst="rect">
            <a:avLst/>
          </a:prstGeom>
        </p:spPr>
        <p:txBody>
          <a:bodyPr wrap="square">
            <a:spAutoFit/>
          </a:bodyPr>
          <a:lstStyle/>
          <a:p>
            <a:r>
              <a:rPr lang="en-US" sz="4800" b="1" dirty="0">
                <a:solidFill>
                  <a:schemeClr val="bg1"/>
                </a:solidFill>
              </a:rPr>
              <a:t>Labels &amp; Selectors</a:t>
            </a:r>
          </a:p>
          <a:p>
            <a:endParaRPr lang="en-US" sz="4800" b="1" dirty="0">
              <a:solidFill>
                <a:schemeClr val="bg1"/>
              </a:solidFill>
            </a:endParaRPr>
          </a:p>
        </p:txBody>
      </p:sp>
    </p:spTree>
    <p:extLst>
      <p:ext uri="{BB962C8B-B14F-4D97-AF65-F5344CB8AC3E}">
        <p14:creationId xmlns:p14="http://schemas.microsoft.com/office/powerpoint/2010/main" val="752694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251689"/>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Labels &amp; Selectors</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Labels</a:t>
            </a:r>
            <a:r>
              <a:rPr lang="en-US" sz="2400" dirty="0"/>
              <a:t> are the mechanism you use to organize Kubernetes objects</a:t>
            </a:r>
          </a:p>
          <a:p>
            <a:r>
              <a:rPr lang="en-US" sz="2400" dirty="0"/>
              <a:t>A label is a key-value pair without any predefined meaning that can be attached to the Objects</a:t>
            </a:r>
          </a:p>
          <a:p>
            <a:r>
              <a:rPr lang="en-US" sz="2400" dirty="0"/>
              <a:t>Labels are similar to Tags in AWS or </a:t>
            </a:r>
            <a:r>
              <a:rPr lang="en-US" sz="2400" dirty="0" err="1"/>
              <a:t>Git</a:t>
            </a:r>
            <a:r>
              <a:rPr lang="en-US" sz="2400" dirty="0"/>
              <a:t> where you use a name to quick reference</a:t>
            </a:r>
          </a:p>
          <a:p>
            <a:r>
              <a:rPr lang="en-US" sz="2400" dirty="0"/>
              <a:t>So you’re free to choose labels as you need it to refer an environment which is used for Dev or Testing or Production, refer an product group like </a:t>
            </a:r>
            <a:r>
              <a:rPr lang="en-US" sz="2400" dirty="0" err="1" smtClean="0"/>
              <a:t>DepartmentX</a:t>
            </a:r>
            <a:r>
              <a:rPr lang="en-US" sz="2400" dirty="0" smtClean="0"/>
              <a:t>, </a:t>
            </a:r>
            <a:r>
              <a:rPr lang="en-US" sz="2400" dirty="0" err="1" smtClean="0"/>
              <a:t>DepartmentY</a:t>
            </a:r>
            <a:endParaRPr lang="en-US" sz="2400" dirty="0" smtClean="0"/>
          </a:p>
          <a:p>
            <a:r>
              <a:rPr lang="en-US" sz="2400" dirty="0" smtClean="0"/>
              <a:t>Multiple </a:t>
            </a:r>
            <a:r>
              <a:rPr lang="en-US" sz="2400" dirty="0"/>
              <a:t>labels can be added to a single object</a:t>
            </a:r>
          </a:p>
          <a:p>
            <a:endParaRPr lang="en-US" sz="2400" dirty="0" smtClean="0"/>
          </a:p>
        </p:txBody>
      </p:sp>
    </p:spTree>
    <p:extLst>
      <p:ext uri="{BB962C8B-B14F-4D97-AF65-F5344CB8AC3E}">
        <p14:creationId xmlns:p14="http://schemas.microsoft.com/office/powerpoint/2010/main" val="26379635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Pod Labels – Example6: </a:t>
            </a:r>
            <a:r>
              <a:rPr lang="en-US" sz="3200" b="1" dirty="0" err="1" smtClean="0"/>
              <a:t>podlabels.yml</a:t>
            </a:r>
            <a:endParaRPr lang="en-US" sz="3200" b="1" dirty="0"/>
          </a:p>
        </p:txBody>
      </p:sp>
      <p:sp>
        <p:nvSpPr>
          <p:cNvPr id="8" name="Content Placeholder 2"/>
          <p:cNvSpPr txBox="1">
            <a:spLocks/>
          </p:cNvSpPr>
          <p:nvPr/>
        </p:nvSpPr>
        <p:spPr>
          <a:xfrm>
            <a:off x="251520" y="715617"/>
            <a:ext cx="11534090" cy="61423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labelspod</a:t>
            </a:r>
            <a:endParaRPr lang="en-US" sz="2400" dirty="0"/>
          </a:p>
          <a:p>
            <a:pPr marL="0" indent="0">
              <a:buNone/>
            </a:pPr>
            <a:r>
              <a:rPr lang="en-US" sz="2400" dirty="0"/>
              <a:t>  labels</a:t>
            </a:r>
            <a:r>
              <a:rPr lang="en-US" sz="2400" dirty="0" smtClean="0"/>
              <a:t>:                                                    # Specifies the Label details under it</a:t>
            </a:r>
            <a:endParaRPr lang="en-US" sz="2400" dirty="0"/>
          </a:p>
          <a:p>
            <a:pPr marL="0" indent="0">
              <a:buNone/>
            </a:pPr>
            <a:r>
              <a:rPr lang="en-US" sz="2400" dirty="0"/>
              <a:t>    </a:t>
            </a:r>
            <a:r>
              <a:rPr lang="en-US" sz="2400" dirty="0" smtClean="0"/>
              <a:t>&lt;Keyname1&gt;: &lt;value&gt;</a:t>
            </a:r>
            <a:endParaRPr lang="en-US" sz="2400" dirty="0"/>
          </a:p>
          <a:p>
            <a:pPr marL="0" indent="0">
              <a:buNone/>
            </a:pPr>
            <a:r>
              <a:rPr lang="en-US" sz="2400" dirty="0"/>
              <a:t> </a:t>
            </a:r>
            <a:r>
              <a:rPr lang="en-US" sz="2400" dirty="0" smtClean="0"/>
              <a:t>   &lt;Keyname2&gt;: </a:t>
            </a:r>
            <a:r>
              <a:rPr lang="en-US" sz="2400" dirty="0"/>
              <a:t>&lt;value</a:t>
            </a:r>
            <a:r>
              <a:rPr lang="en-US" sz="2400" dirty="0" smtClean="0"/>
              <a:t>&gt;</a:t>
            </a:r>
          </a:p>
          <a:p>
            <a:pPr marL="0" indent="0">
              <a:buNone/>
            </a:pPr>
            <a:r>
              <a:rPr lang="en-US" sz="2400" dirty="0" smtClean="0"/>
              <a:t>spec: </a:t>
            </a:r>
            <a:endParaRPr lang="en-US" sz="2400" dirty="0"/>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endParaRPr lang="en-US" sz="2400" dirty="0" smtClean="0"/>
          </a:p>
        </p:txBody>
      </p:sp>
    </p:spTree>
    <p:extLst>
      <p:ext uri="{BB962C8B-B14F-4D97-AF65-F5344CB8AC3E}">
        <p14:creationId xmlns:p14="http://schemas.microsoft.com/office/powerpoint/2010/main" val="3117191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71585" y="1162019"/>
            <a:ext cx="882695" cy="1181161"/>
          </a:xfrm>
          <a:prstGeom prst="rect">
            <a:avLst/>
          </a:prstGeom>
        </p:spPr>
      </p:pic>
      <p:pic>
        <p:nvPicPr>
          <p:cNvPr id="3" name="Picture 2"/>
          <p:cNvPicPr>
            <a:picLocks noChangeAspect="1"/>
          </p:cNvPicPr>
          <p:nvPr/>
        </p:nvPicPr>
        <p:blipFill>
          <a:blip r:embed="rId2"/>
          <a:stretch>
            <a:fillRect/>
          </a:stretch>
        </p:blipFill>
        <p:spPr>
          <a:xfrm>
            <a:off x="5704338" y="2613039"/>
            <a:ext cx="882695" cy="1181161"/>
          </a:xfrm>
          <a:prstGeom prst="rect">
            <a:avLst/>
          </a:prstGeom>
        </p:spPr>
      </p:pic>
      <p:pic>
        <p:nvPicPr>
          <p:cNvPr id="4" name="Picture 3"/>
          <p:cNvPicPr>
            <a:picLocks noChangeAspect="1"/>
          </p:cNvPicPr>
          <p:nvPr/>
        </p:nvPicPr>
        <p:blipFill>
          <a:blip r:embed="rId2"/>
          <a:stretch>
            <a:fillRect/>
          </a:stretch>
        </p:blipFill>
        <p:spPr>
          <a:xfrm>
            <a:off x="5671584" y="3979274"/>
            <a:ext cx="882695" cy="1181161"/>
          </a:xfrm>
          <a:prstGeom prst="rect">
            <a:avLst/>
          </a:prstGeom>
        </p:spPr>
      </p:pic>
      <p:pic>
        <p:nvPicPr>
          <p:cNvPr id="5" name="Picture 4"/>
          <p:cNvPicPr>
            <a:picLocks noChangeAspect="1"/>
          </p:cNvPicPr>
          <p:nvPr/>
        </p:nvPicPr>
        <p:blipFill>
          <a:blip r:embed="rId3"/>
          <a:stretch>
            <a:fillRect/>
          </a:stretch>
        </p:blipFill>
        <p:spPr>
          <a:xfrm>
            <a:off x="9577895" y="2568587"/>
            <a:ext cx="825542" cy="12256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5188" y="2631163"/>
            <a:ext cx="1117574" cy="111757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8609" y="2988734"/>
            <a:ext cx="980972" cy="572404"/>
          </a:xfrm>
          <a:prstGeom prst="rect">
            <a:avLst/>
          </a:prstGeom>
        </p:spPr>
      </p:pic>
      <p:cxnSp>
        <p:nvCxnSpPr>
          <p:cNvPr id="9" name="Elbow Connector 8"/>
          <p:cNvCxnSpPr>
            <a:endCxn id="2" idx="1"/>
          </p:cNvCxnSpPr>
          <p:nvPr/>
        </p:nvCxnSpPr>
        <p:spPr>
          <a:xfrm rot="5400000" flipH="1" flipV="1">
            <a:off x="4320024" y="1829833"/>
            <a:ext cx="1428793" cy="127432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Elbow Connector 9"/>
          <p:cNvCxnSpPr>
            <a:endCxn id="4" idx="1"/>
          </p:cNvCxnSpPr>
          <p:nvPr/>
        </p:nvCxnSpPr>
        <p:spPr>
          <a:xfrm rot="16200000" flipH="1">
            <a:off x="4334405" y="3232676"/>
            <a:ext cx="1400030" cy="12743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4389114" y="3203619"/>
            <a:ext cx="1249628" cy="74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Elbow Connector 20"/>
          <p:cNvCxnSpPr>
            <a:stCxn id="4" idx="3"/>
            <a:endCxn id="7" idx="1"/>
          </p:cNvCxnSpPr>
          <p:nvPr/>
        </p:nvCxnSpPr>
        <p:spPr>
          <a:xfrm flipV="1">
            <a:off x="6554279" y="3274936"/>
            <a:ext cx="1274330" cy="129491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Elbow Connector 21"/>
          <p:cNvCxnSpPr>
            <a:stCxn id="2" idx="3"/>
            <a:endCxn id="7" idx="1"/>
          </p:cNvCxnSpPr>
          <p:nvPr/>
        </p:nvCxnSpPr>
        <p:spPr>
          <a:xfrm>
            <a:off x="6554280" y="1752600"/>
            <a:ext cx="1274329" cy="152233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6587033" y="3274936"/>
            <a:ext cx="12415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p:nvPr/>
        </p:nvCxnSpPr>
        <p:spPr>
          <a:xfrm>
            <a:off x="8840105" y="3274936"/>
            <a:ext cx="737790" cy="68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37" name="Picture 36"/>
          <p:cNvPicPr>
            <a:picLocks noChangeAspect="1"/>
          </p:cNvPicPr>
          <p:nvPr/>
        </p:nvPicPr>
        <p:blipFill>
          <a:blip r:embed="rId6"/>
          <a:stretch>
            <a:fillRect/>
          </a:stretch>
        </p:blipFill>
        <p:spPr>
          <a:xfrm>
            <a:off x="1811095" y="2988734"/>
            <a:ext cx="754749" cy="529849"/>
          </a:xfrm>
          <a:prstGeom prst="rect">
            <a:avLst/>
          </a:prstGeom>
        </p:spPr>
      </p:pic>
      <p:cxnSp>
        <p:nvCxnSpPr>
          <p:cNvPr id="38" name="Straight Arrow Connector 37"/>
          <p:cNvCxnSpPr/>
          <p:nvPr/>
        </p:nvCxnSpPr>
        <p:spPr>
          <a:xfrm flipV="1">
            <a:off x="2543234" y="3184796"/>
            <a:ext cx="835594" cy="139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Flowchart: Terminator 41"/>
          <p:cNvSpPr/>
          <p:nvPr/>
        </p:nvSpPr>
        <p:spPr>
          <a:xfrm>
            <a:off x="7814962" y="3635148"/>
            <a:ext cx="751437" cy="147520"/>
          </a:xfrm>
          <a:prstGeom prst="flowChartTerminator">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Terminator 42"/>
          <p:cNvSpPr/>
          <p:nvPr/>
        </p:nvSpPr>
        <p:spPr>
          <a:xfrm>
            <a:off x="3533060" y="3782668"/>
            <a:ext cx="751437" cy="147520"/>
          </a:xfrm>
          <a:prstGeom prst="flowChartTerminator">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745963" y="3613390"/>
            <a:ext cx="935581" cy="215444"/>
          </a:xfrm>
          <a:prstGeom prst="rect">
            <a:avLst/>
          </a:prstGeom>
          <a:noFill/>
        </p:spPr>
        <p:txBody>
          <a:bodyPr wrap="square" rtlCol="0">
            <a:spAutoFit/>
          </a:bodyPr>
          <a:lstStyle/>
          <a:p>
            <a:r>
              <a:rPr lang="en-US" sz="800" b="1" dirty="0" smtClean="0"/>
              <a:t>Message Queue</a:t>
            </a:r>
            <a:endParaRPr lang="en-US" sz="800" b="1" dirty="0"/>
          </a:p>
        </p:txBody>
      </p:sp>
      <p:sp>
        <p:nvSpPr>
          <p:cNvPr id="45" name="TextBox 44"/>
          <p:cNvSpPr txBox="1"/>
          <p:nvPr/>
        </p:nvSpPr>
        <p:spPr>
          <a:xfrm>
            <a:off x="3544321" y="3736928"/>
            <a:ext cx="852934" cy="215444"/>
          </a:xfrm>
          <a:prstGeom prst="rect">
            <a:avLst/>
          </a:prstGeom>
          <a:noFill/>
        </p:spPr>
        <p:txBody>
          <a:bodyPr wrap="square" rtlCol="0">
            <a:spAutoFit/>
          </a:bodyPr>
          <a:lstStyle/>
          <a:p>
            <a:r>
              <a:rPr lang="en-US" sz="800" b="1" dirty="0" smtClean="0"/>
              <a:t>Load Balancer</a:t>
            </a:r>
            <a:endParaRPr lang="en-US" sz="800" b="1" dirty="0"/>
          </a:p>
        </p:txBody>
      </p:sp>
    </p:spTree>
    <p:extLst>
      <p:ext uri="{BB962C8B-B14F-4D97-AF65-F5344CB8AC3E}">
        <p14:creationId xmlns:p14="http://schemas.microsoft.com/office/powerpoint/2010/main" val="5580927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7007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apply -</a:t>
            </a:r>
            <a:r>
              <a:rPr lang="en-US" sz="2400" b="1" dirty="0">
                <a:solidFill>
                  <a:srgbClr val="800000"/>
                </a:solidFill>
              </a:rPr>
              <a:t>f </a:t>
            </a:r>
            <a:r>
              <a:rPr lang="en-US" sz="2400" b="1" dirty="0" err="1" smtClean="0">
                <a:solidFill>
                  <a:srgbClr val="800000"/>
                </a:solidFill>
              </a:rPr>
              <a:t>podlabels.yml</a:t>
            </a:r>
            <a:endParaRPr lang="en-US" sz="2400" b="1" dirty="0">
              <a:solidFill>
                <a:srgbClr val="800000"/>
              </a:solidFill>
            </a:endParaRPr>
          </a:p>
          <a:p>
            <a:pPr marL="0" indent="0">
              <a:buNone/>
            </a:pPr>
            <a:endParaRPr lang="en-US" sz="2400" dirty="0" smtClean="0"/>
          </a:p>
          <a:p>
            <a:r>
              <a:rPr lang="en-US" sz="2400" dirty="0" smtClean="0"/>
              <a:t>To </a:t>
            </a:r>
            <a:r>
              <a:rPr lang="en-US" sz="2400" dirty="0"/>
              <a:t>see </a:t>
            </a:r>
            <a:r>
              <a:rPr lang="en-US" sz="2400" dirty="0" smtClean="0"/>
              <a:t>list of pods available with details of Labels if any attached to it</a:t>
            </a:r>
          </a:p>
          <a:p>
            <a:pPr marL="0" indent="0">
              <a:buNone/>
            </a:pPr>
            <a:r>
              <a:rPr lang="en-US" sz="2400" dirty="0" smtClean="0"/>
              <a:t>$ </a:t>
            </a:r>
            <a:r>
              <a:rPr lang="en-US" sz="2400" b="1" dirty="0" err="1">
                <a:solidFill>
                  <a:srgbClr val="800000"/>
                </a:solidFill>
              </a:rPr>
              <a:t>kubectl</a:t>
            </a:r>
            <a:r>
              <a:rPr lang="en-US" sz="2400" b="1" dirty="0">
                <a:solidFill>
                  <a:srgbClr val="800000"/>
                </a:solidFill>
              </a:rPr>
              <a:t> get pods --show-labels</a:t>
            </a:r>
            <a:endParaRPr lang="en-US" sz="2400" b="1" dirty="0" smtClean="0">
              <a:solidFill>
                <a:srgbClr val="800000"/>
              </a:solidFill>
            </a:endParaRPr>
          </a:p>
          <a:p>
            <a:pPr marL="0" indent="0">
              <a:buNone/>
            </a:pPr>
            <a:endParaRPr lang="en-US" sz="2400" b="1" dirty="0" smtClean="0">
              <a:solidFill>
                <a:srgbClr val="800000"/>
              </a:solidFill>
            </a:endParaRPr>
          </a:p>
          <a:p>
            <a:r>
              <a:rPr lang="en-US" sz="2400" dirty="0"/>
              <a:t>Add a label to </a:t>
            </a:r>
            <a:r>
              <a:rPr lang="en-US" sz="2400" dirty="0" smtClean="0"/>
              <a:t>an existing pod </a:t>
            </a:r>
          </a:p>
          <a:p>
            <a:pPr marL="0" indent="0">
              <a:buNone/>
            </a:pPr>
            <a:r>
              <a:rPr lang="en-US" sz="2400" dirty="0" smtClean="0"/>
              <a:t>$ </a:t>
            </a:r>
            <a:r>
              <a:rPr lang="en-US" sz="2400" b="1" dirty="0" err="1">
                <a:solidFill>
                  <a:srgbClr val="800000"/>
                </a:solidFill>
              </a:rPr>
              <a:t>kubectl</a:t>
            </a:r>
            <a:r>
              <a:rPr lang="en-US" sz="2400" b="1" dirty="0">
                <a:solidFill>
                  <a:srgbClr val="800000"/>
                </a:solidFill>
              </a:rPr>
              <a:t> label pods </a:t>
            </a:r>
            <a:r>
              <a:rPr lang="en-US" sz="2400" b="1" dirty="0">
                <a:solidFill>
                  <a:srgbClr val="00B050"/>
                </a:solidFill>
              </a:rPr>
              <a:t>&lt;</a:t>
            </a:r>
            <a:r>
              <a:rPr lang="en-US" sz="2400" b="1" dirty="0" err="1">
                <a:solidFill>
                  <a:srgbClr val="00B050"/>
                </a:solidFill>
              </a:rPr>
              <a:t>podname</a:t>
            </a:r>
            <a:r>
              <a:rPr lang="en-US" sz="2400" b="1" dirty="0">
                <a:solidFill>
                  <a:srgbClr val="00B050"/>
                </a:solidFill>
              </a:rPr>
              <a:t>&gt; </a:t>
            </a:r>
            <a:r>
              <a:rPr lang="en-US" sz="2400" b="1" dirty="0" smtClean="0">
                <a:solidFill>
                  <a:srgbClr val="00B050"/>
                </a:solidFill>
              </a:rPr>
              <a:t>&lt;</a:t>
            </a:r>
            <a:r>
              <a:rPr lang="en-US" sz="2400" b="1" dirty="0" err="1" smtClean="0">
                <a:solidFill>
                  <a:srgbClr val="00B050"/>
                </a:solidFill>
              </a:rPr>
              <a:t>labelkey</a:t>
            </a:r>
            <a:r>
              <a:rPr lang="en-US" sz="2400" b="1" dirty="0" smtClean="0">
                <a:solidFill>
                  <a:srgbClr val="00B050"/>
                </a:solidFill>
              </a:rPr>
              <a:t>&gt;=&lt;value&gt;</a:t>
            </a:r>
            <a:endParaRPr lang="en-US" sz="2400" b="1" dirty="0">
              <a:solidFill>
                <a:srgbClr val="00B050"/>
              </a:solidFill>
            </a:endParaRPr>
          </a:p>
          <a:p>
            <a:pPr marL="0" indent="0">
              <a:buNone/>
            </a:pPr>
            <a:endParaRPr lang="en-US" sz="2400" b="1" dirty="0">
              <a:solidFill>
                <a:srgbClr val="800000"/>
              </a:solidFill>
            </a:endParaRPr>
          </a:p>
          <a:p>
            <a:r>
              <a:rPr lang="en-US" sz="2400" dirty="0"/>
              <a:t>List pods matching a </a:t>
            </a:r>
            <a:r>
              <a:rPr lang="en-US" sz="2400" dirty="0" smtClean="0"/>
              <a:t>label</a:t>
            </a:r>
          </a:p>
          <a:p>
            <a:pPr marL="0" indent="0">
              <a:buNone/>
            </a:pPr>
            <a:r>
              <a:rPr lang="en-US" sz="2400" dirty="0" smtClean="0"/>
              <a:t>$ </a:t>
            </a:r>
            <a:r>
              <a:rPr lang="en-US" sz="2400" b="1" dirty="0" err="1">
                <a:solidFill>
                  <a:srgbClr val="800000"/>
                </a:solidFill>
              </a:rPr>
              <a:t>kubectl</a:t>
            </a:r>
            <a:r>
              <a:rPr lang="en-US" sz="2400" b="1" dirty="0">
                <a:solidFill>
                  <a:srgbClr val="800000"/>
                </a:solidFill>
              </a:rPr>
              <a:t> get pods -l </a:t>
            </a:r>
            <a:r>
              <a:rPr lang="en-US" sz="2400" b="1" dirty="0" smtClean="0">
                <a:solidFill>
                  <a:srgbClr val="00B050"/>
                </a:solidFill>
              </a:rPr>
              <a:t>&lt;label&gt;=&lt;value&gt;</a:t>
            </a:r>
          </a:p>
          <a:p>
            <a:pPr marL="0" indent="0">
              <a:buNone/>
            </a:pPr>
            <a:endParaRPr lang="en-US" sz="2400" b="1" dirty="0" smtClean="0">
              <a:solidFill>
                <a:srgbClr val="00B050"/>
              </a:solidFill>
            </a:endParaRPr>
          </a:p>
          <a:p>
            <a:r>
              <a:rPr lang="en-US" sz="2400" dirty="0" smtClean="0"/>
              <a:t>We can also delete pods based on label selection</a:t>
            </a:r>
          </a:p>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delete pods -l </a:t>
            </a:r>
            <a:r>
              <a:rPr lang="en-US" sz="2400" b="1" dirty="0" smtClean="0">
                <a:solidFill>
                  <a:srgbClr val="00B050"/>
                </a:solidFill>
              </a:rPr>
              <a:t>&lt;label&gt;=&lt;value&gt;</a:t>
            </a:r>
            <a:endParaRPr lang="en-US" sz="2400" b="1" dirty="0" smtClean="0">
              <a:solidFill>
                <a:srgbClr val="800000"/>
              </a:solidFill>
            </a:endParaRPr>
          </a:p>
          <a:p>
            <a:endParaRPr lang="en-US" sz="2400" dirty="0"/>
          </a:p>
          <a:p>
            <a:endParaRPr lang="en-US" sz="2400" dirty="0" smtClean="0"/>
          </a:p>
          <a:p>
            <a:endParaRPr lang="en-US" sz="2400" dirty="0">
              <a:solidFill>
                <a:srgbClr val="800000"/>
              </a:solidFill>
            </a:endParaRPr>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1704083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251689"/>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Label Selectors</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Unlike name/UIDs, Labels </a:t>
            </a:r>
            <a:r>
              <a:rPr lang="en-US" sz="2400" dirty="0"/>
              <a:t>do not provide </a:t>
            </a:r>
            <a:r>
              <a:rPr lang="en-US" sz="2400" dirty="0" smtClean="0"/>
              <a:t>uniqueness, as in general, </a:t>
            </a:r>
            <a:r>
              <a:rPr lang="en-US" sz="2400" dirty="0"/>
              <a:t>we </a:t>
            </a:r>
            <a:r>
              <a:rPr lang="en-US" sz="2400" dirty="0" smtClean="0"/>
              <a:t>can expect </a:t>
            </a:r>
            <a:r>
              <a:rPr lang="en-US" sz="2400" dirty="0"/>
              <a:t>many objects to carry the same </a:t>
            </a:r>
            <a:r>
              <a:rPr lang="en-US" sz="2400" dirty="0" smtClean="0"/>
              <a:t>label</a:t>
            </a:r>
          </a:p>
          <a:p>
            <a:r>
              <a:rPr lang="en-US" sz="2400" dirty="0"/>
              <a:t> </a:t>
            </a:r>
            <a:r>
              <a:rPr lang="en-US" sz="2400" dirty="0" smtClean="0"/>
              <a:t>Once labels are attached to an object, we would need filters to narrow down and these are called as Label </a:t>
            </a:r>
            <a:r>
              <a:rPr lang="en-US" sz="2400" b="1" dirty="0" smtClean="0"/>
              <a:t>Selectors</a:t>
            </a:r>
          </a:p>
          <a:p>
            <a:r>
              <a:rPr lang="en-US" sz="2400" dirty="0"/>
              <a:t>The API currently supports two types of selectors: </a:t>
            </a:r>
            <a:r>
              <a:rPr lang="en-US" sz="2400" b="1" i="1" dirty="0"/>
              <a:t>equality-based</a:t>
            </a:r>
            <a:r>
              <a:rPr lang="en-US" sz="2400" dirty="0"/>
              <a:t> and </a:t>
            </a:r>
            <a:r>
              <a:rPr lang="en-US" sz="2400" b="1" i="1" dirty="0" smtClean="0"/>
              <a:t>set-based</a:t>
            </a:r>
            <a:endParaRPr lang="en-US" sz="2400" dirty="0" smtClean="0"/>
          </a:p>
          <a:p>
            <a:r>
              <a:rPr lang="en-US" sz="2400" dirty="0"/>
              <a:t>A label selector can be made of multiple </a:t>
            </a:r>
            <a:r>
              <a:rPr lang="en-US" sz="2400" i="1" dirty="0"/>
              <a:t>requirements</a:t>
            </a:r>
            <a:r>
              <a:rPr lang="en-US" sz="2400" dirty="0"/>
              <a:t> which are </a:t>
            </a:r>
            <a:r>
              <a:rPr lang="en-US" sz="2400" dirty="0" smtClean="0"/>
              <a:t>comma-separated</a:t>
            </a:r>
          </a:p>
          <a:p>
            <a:endParaRPr lang="en-US" sz="2400" b="1" dirty="0"/>
          </a:p>
          <a:p>
            <a:pPr marL="0" indent="0">
              <a:buNone/>
            </a:pPr>
            <a:r>
              <a:rPr lang="en-US" sz="2400" b="1" i="1" dirty="0"/>
              <a:t>Equality-based</a:t>
            </a:r>
            <a:r>
              <a:rPr lang="en-US" sz="2400" b="1" dirty="0"/>
              <a:t> </a:t>
            </a:r>
            <a:r>
              <a:rPr lang="en-US" sz="2400" b="1" dirty="0" smtClean="0"/>
              <a:t>requirement: </a:t>
            </a:r>
            <a:r>
              <a:rPr lang="en-US" sz="2400" b="1" dirty="0" smtClean="0">
                <a:solidFill>
                  <a:srgbClr val="800000"/>
                </a:solidFill>
              </a:rPr>
              <a:t>( = , != )</a:t>
            </a:r>
          </a:p>
          <a:p>
            <a:pPr marL="0" indent="0">
              <a:buNone/>
            </a:pPr>
            <a:r>
              <a:rPr lang="en-US" sz="2400" b="1" dirty="0">
                <a:solidFill>
                  <a:srgbClr val="C00000"/>
                </a:solidFill>
              </a:rPr>
              <a:t>	</a:t>
            </a:r>
            <a:r>
              <a:rPr lang="en-US" sz="2400" b="1" dirty="0" smtClean="0">
                <a:solidFill>
                  <a:srgbClr val="00B050"/>
                </a:solidFill>
              </a:rPr>
              <a:t>environment </a:t>
            </a:r>
            <a:r>
              <a:rPr lang="en-US" sz="2400" b="1" dirty="0">
                <a:solidFill>
                  <a:srgbClr val="00B050"/>
                </a:solidFill>
              </a:rPr>
              <a:t>= production</a:t>
            </a:r>
          </a:p>
          <a:p>
            <a:pPr marL="0" indent="0">
              <a:buNone/>
            </a:pPr>
            <a:r>
              <a:rPr lang="en-US" sz="2400" b="1" dirty="0" smtClean="0">
                <a:solidFill>
                  <a:srgbClr val="00B050"/>
                </a:solidFill>
              </a:rPr>
              <a:t>             tier </a:t>
            </a:r>
            <a:r>
              <a:rPr lang="en-US" sz="2400" b="1" dirty="0">
                <a:solidFill>
                  <a:srgbClr val="00B050"/>
                </a:solidFill>
              </a:rPr>
              <a:t>!= </a:t>
            </a:r>
            <a:r>
              <a:rPr lang="en-US" sz="2400" b="1" dirty="0" smtClean="0">
                <a:solidFill>
                  <a:srgbClr val="00B050"/>
                </a:solidFill>
              </a:rPr>
              <a:t>frontend</a:t>
            </a:r>
          </a:p>
          <a:p>
            <a:pPr marL="0" indent="0">
              <a:buNone/>
            </a:pPr>
            <a:endParaRPr lang="en-US" sz="2400" b="1" dirty="0" smtClean="0">
              <a:solidFill>
                <a:srgbClr val="00B050"/>
              </a:solidFill>
            </a:endParaRPr>
          </a:p>
          <a:p>
            <a:pPr marL="0" indent="0">
              <a:buNone/>
            </a:pPr>
            <a:r>
              <a:rPr lang="en-US" sz="2400" b="1" i="1" dirty="0" smtClean="0"/>
              <a:t>Set-based</a:t>
            </a:r>
            <a:r>
              <a:rPr lang="en-US" sz="2400" b="1" dirty="0" smtClean="0"/>
              <a:t> </a:t>
            </a:r>
            <a:r>
              <a:rPr lang="en-US" sz="2400" b="1" dirty="0"/>
              <a:t>requirement: </a:t>
            </a:r>
            <a:r>
              <a:rPr lang="en-US" sz="2400" b="1" dirty="0">
                <a:solidFill>
                  <a:srgbClr val="800000"/>
                </a:solidFill>
              </a:rPr>
              <a:t>(</a:t>
            </a:r>
            <a:r>
              <a:rPr lang="en-US" sz="2400" b="1" dirty="0" err="1">
                <a:solidFill>
                  <a:srgbClr val="800000"/>
                </a:solidFill>
              </a:rPr>
              <a:t>in,notin</a:t>
            </a:r>
            <a:r>
              <a:rPr lang="en-US" sz="2400" b="1" dirty="0">
                <a:solidFill>
                  <a:srgbClr val="800000"/>
                </a:solidFill>
              </a:rPr>
              <a:t> and exists)</a:t>
            </a:r>
          </a:p>
          <a:p>
            <a:pPr marL="0" indent="0">
              <a:buNone/>
            </a:pPr>
            <a:r>
              <a:rPr lang="en-US" sz="2400" b="1" dirty="0">
                <a:solidFill>
                  <a:srgbClr val="C00000"/>
                </a:solidFill>
              </a:rPr>
              <a:t>	</a:t>
            </a:r>
            <a:r>
              <a:rPr lang="en-US" sz="2400" b="1" dirty="0">
                <a:solidFill>
                  <a:srgbClr val="00B050"/>
                </a:solidFill>
              </a:rPr>
              <a:t>environment in (production, </a:t>
            </a:r>
            <a:r>
              <a:rPr lang="en-US" sz="2400" b="1" dirty="0" err="1">
                <a:solidFill>
                  <a:srgbClr val="00B050"/>
                </a:solidFill>
              </a:rPr>
              <a:t>qa</a:t>
            </a:r>
            <a:r>
              <a:rPr lang="en-US" sz="2400" b="1" dirty="0">
                <a:solidFill>
                  <a:srgbClr val="00B050"/>
                </a:solidFill>
              </a:rPr>
              <a:t>)</a:t>
            </a:r>
          </a:p>
          <a:p>
            <a:pPr marL="0" indent="0">
              <a:buNone/>
            </a:pPr>
            <a:r>
              <a:rPr lang="en-US" sz="2400" b="1" dirty="0" smtClean="0">
                <a:solidFill>
                  <a:srgbClr val="00B050"/>
                </a:solidFill>
              </a:rPr>
              <a:t>             tier </a:t>
            </a:r>
            <a:r>
              <a:rPr lang="en-US" sz="2400" b="1" dirty="0" err="1">
                <a:solidFill>
                  <a:srgbClr val="00B050"/>
                </a:solidFill>
              </a:rPr>
              <a:t>notin</a:t>
            </a:r>
            <a:r>
              <a:rPr lang="en-US" sz="2400" b="1" dirty="0">
                <a:solidFill>
                  <a:srgbClr val="00B050"/>
                </a:solidFill>
              </a:rPr>
              <a:t> (frontend, backend)</a:t>
            </a:r>
            <a:endParaRPr lang="en-US" sz="2400" b="1" dirty="0" smtClean="0">
              <a:solidFill>
                <a:srgbClr val="00B050"/>
              </a:solidFill>
            </a:endParaRPr>
          </a:p>
          <a:p>
            <a:pPr marL="0" indent="0">
              <a:buNone/>
            </a:pPr>
            <a:endParaRPr lang="en-US" sz="2400" b="1" dirty="0"/>
          </a:p>
          <a:p>
            <a:endParaRPr lang="en-US" sz="2400" b="1" dirty="0" smtClean="0"/>
          </a:p>
          <a:p>
            <a:pPr marL="0" indent="0">
              <a:buNone/>
            </a:pPr>
            <a:endParaRPr lang="en-US" sz="2400" dirty="0"/>
          </a:p>
        </p:txBody>
      </p:sp>
    </p:spTree>
    <p:extLst>
      <p:ext uri="{BB962C8B-B14F-4D97-AF65-F5344CB8AC3E}">
        <p14:creationId xmlns:p14="http://schemas.microsoft.com/office/powerpoint/2010/main" val="149321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7007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smtClean="0">
              <a:solidFill>
                <a:srgbClr val="800000"/>
              </a:solidFill>
            </a:endParaRPr>
          </a:p>
          <a:p>
            <a:r>
              <a:rPr lang="en-US" sz="2400" dirty="0"/>
              <a:t>K8s also support set-based selectors </a:t>
            </a:r>
            <a:r>
              <a:rPr lang="en-US" sz="2400" dirty="0" err="1"/>
              <a:t>i.e</a:t>
            </a:r>
            <a:r>
              <a:rPr lang="en-US" sz="2400" dirty="0"/>
              <a:t> match multiple </a:t>
            </a:r>
            <a:r>
              <a:rPr lang="en-US" sz="2400" dirty="0" smtClean="0"/>
              <a:t>values</a:t>
            </a:r>
          </a:p>
          <a:p>
            <a:pPr marL="0" indent="0">
              <a:buNone/>
            </a:pPr>
            <a:r>
              <a:rPr lang="en-US" sz="2400" dirty="0" smtClean="0"/>
              <a:t>$ </a:t>
            </a:r>
            <a:r>
              <a:rPr lang="en-US" sz="2400" b="1" dirty="0" err="1">
                <a:solidFill>
                  <a:srgbClr val="800000"/>
                </a:solidFill>
              </a:rPr>
              <a:t>kubectl</a:t>
            </a:r>
            <a:r>
              <a:rPr lang="en-US" sz="2400" b="1" dirty="0">
                <a:solidFill>
                  <a:srgbClr val="800000"/>
                </a:solidFill>
              </a:rPr>
              <a:t> get pods </a:t>
            </a:r>
            <a:r>
              <a:rPr lang="en-US" sz="2400" b="1" dirty="0" smtClean="0">
                <a:solidFill>
                  <a:srgbClr val="800000"/>
                </a:solidFill>
              </a:rPr>
              <a:t>-l </a:t>
            </a:r>
            <a:r>
              <a:rPr lang="en-US" sz="2400" b="1" dirty="0">
                <a:solidFill>
                  <a:srgbClr val="00B050"/>
                </a:solidFill>
              </a:rPr>
              <a:t>'label in (value1, value2</a:t>
            </a:r>
            <a:r>
              <a:rPr lang="en-US" sz="2400" b="1" dirty="0" smtClean="0">
                <a:solidFill>
                  <a:srgbClr val="00B050"/>
                </a:solidFill>
              </a:rPr>
              <a:t>)‘</a:t>
            </a:r>
          </a:p>
          <a:p>
            <a:pPr marL="0" indent="0">
              <a:buNone/>
            </a:pPr>
            <a:r>
              <a:rPr lang="en-US" sz="2400" dirty="0"/>
              <a:t>$ </a:t>
            </a:r>
            <a:r>
              <a:rPr lang="en-US" sz="2400" b="1" dirty="0" err="1" smtClean="0">
                <a:solidFill>
                  <a:srgbClr val="00B050"/>
                </a:solidFill>
              </a:rPr>
              <a:t>kubectl</a:t>
            </a:r>
            <a:r>
              <a:rPr lang="en-US" sz="2400" b="1" dirty="0" smtClean="0">
                <a:solidFill>
                  <a:srgbClr val="00B050"/>
                </a:solidFill>
              </a:rPr>
              <a:t> </a:t>
            </a:r>
            <a:r>
              <a:rPr lang="en-US" sz="2400" b="1" dirty="0">
                <a:solidFill>
                  <a:srgbClr val="00B050"/>
                </a:solidFill>
              </a:rPr>
              <a:t>get pods -l '</a:t>
            </a:r>
            <a:r>
              <a:rPr lang="en-US" sz="2400" b="1" dirty="0" err="1">
                <a:solidFill>
                  <a:srgbClr val="00B050"/>
                </a:solidFill>
              </a:rPr>
              <a:t>env</a:t>
            </a:r>
            <a:r>
              <a:rPr lang="en-US" sz="2400" b="1" dirty="0">
                <a:solidFill>
                  <a:srgbClr val="00B050"/>
                </a:solidFill>
              </a:rPr>
              <a:t> in (development, testing</a:t>
            </a:r>
            <a:r>
              <a:rPr lang="en-US" sz="2400" b="1" dirty="0" smtClean="0">
                <a:solidFill>
                  <a:srgbClr val="00B050"/>
                </a:solidFill>
              </a:rPr>
              <a:t>)‘</a:t>
            </a:r>
          </a:p>
          <a:p>
            <a:pPr marL="0" indent="0">
              <a:buNone/>
            </a:pPr>
            <a:endParaRPr lang="en-US" sz="2400" b="1" dirty="0">
              <a:solidFill>
                <a:srgbClr val="00B050"/>
              </a:solidFill>
            </a:endParaRPr>
          </a:p>
          <a:p>
            <a:r>
              <a:rPr lang="en-US" sz="2400" dirty="0" smtClean="0"/>
              <a:t>List pods matching multiple values</a:t>
            </a:r>
            <a:endParaRPr lang="en-US" sz="2400" dirty="0"/>
          </a:p>
          <a:p>
            <a:pPr marL="0" indent="0">
              <a:buNone/>
            </a:pPr>
            <a:r>
              <a:rPr lang="en-US" sz="2400" dirty="0"/>
              <a:t>$ </a:t>
            </a:r>
            <a:r>
              <a:rPr lang="en-US" sz="2400" b="1" dirty="0" err="1">
                <a:solidFill>
                  <a:srgbClr val="800000"/>
                </a:solidFill>
              </a:rPr>
              <a:t>kubectl</a:t>
            </a:r>
            <a:r>
              <a:rPr lang="en-US" sz="2400" b="1" dirty="0">
                <a:solidFill>
                  <a:srgbClr val="800000"/>
                </a:solidFill>
              </a:rPr>
              <a:t> get pods -</a:t>
            </a:r>
            <a:r>
              <a:rPr lang="en-US" sz="2400" b="1" dirty="0" smtClean="0">
                <a:solidFill>
                  <a:srgbClr val="800000"/>
                </a:solidFill>
              </a:rPr>
              <a:t>l environment=testing, tier=frontend</a:t>
            </a:r>
            <a:endParaRPr lang="en-US" sz="2400" b="1" dirty="0" smtClean="0">
              <a:solidFill>
                <a:srgbClr val="00B050"/>
              </a:solidFill>
            </a:endParaRPr>
          </a:p>
          <a:p>
            <a:pPr marL="0" indent="0">
              <a:buNone/>
            </a:pPr>
            <a:endParaRPr lang="en-US" sz="2400" b="1" dirty="0" smtClean="0">
              <a:solidFill>
                <a:srgbClr val="00B050"/>
              </a:solidFill>
            </a:endParaRPr>
          </a:p>
          <a:p>
            <a:pPr marL="0" indent="0">
              <a:buNone/>
            </a:pPr>
            <a:endParaRPr lang="en-US" sz="2400" dirty="0"/>
          </a:p>
          <a:p>
            <a:endParaRPr lang="en-US" sz="2400" dirty="0" smtClean="0"/>
          </a:p>
          <a:p>
            <a:endParaRPr lang="en-US" sz="2400" dirty="0">
              <a:solidFill>
                <a:srgbClr val="800000"/>
              </a:solidFill>
            </a:endParaRPr>
          </a:p>
          <a:p>
            <a:endParaRPr lang="en-US" sz="2400" dirty="0" smtClean="0"/>
          </a:p>
          <a:p>
            <a:pPr marL="0" indent="0">
              <a:buNone/>
            </a:pPr>
            <a:endParaRPr lang="en-US" sz="2400" dirty="0" smtClean="0"/>
          </a:p>
          <a:p>
            <a:endParaRPr lang="en-US" sz="2000" dirty="0"/>
          </a:p>
        </p:txBody>
      </p:sp>
    </p:spTree>
    <p:extLst>
      <p:ext uri="{BB962C8B-B14F-4D97-AF65-F5344CB8AC3E}">
        <p14:creationId xmlns:p14="http://schemas.microsoft.com/office/powerpoint/2010/main" val="3803837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251689"/>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Node Selectors</a:t>
            </a:r>
            <a:endParaRPr lang="en-US" sz="3200" b="1" dirty="0"/>
          </a:p>
        </p:txBody>
      </p:sp>
      <p:sp>
        <p:nvSpPr>
          <p:cNvPr id="8" name="Content Placeholder 2"/>
          <p:cNvSpPr txBox="1">
            <a:spLocks/>
          </p:cNvSpPr>
          <p:nvPr/>
        </p:nvSpPr>
        <p:spPr>
          <a:xfrm>
            <a:off x="251520" y="985723"/>
            <a:ext cx="11534090"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One use case for selecting </a:t>
            </a:r>
            <a:r>
              <a:rPr lang="en-US" sz="2400" dirty="0" smtClean="0"/>
              <a:t>labels </a:t>
            </a:r>
            <a:r>
              <a:rPr lang="en-US" sz="2400" dirty="0"/>
              <a:t>is to constrain the set of nodes onto which a pod can </a:t>
            </a:r>
            <a:r>
              <a:rPr lang="en-US" sz="2400" dirty="0" smtClean="0"/>
              <a:t>schedule </a:t>
            </a:r>
            <a:r>
              <a:rPr lang="en-US" sz="2400" dirty="0" err="1" smtClean="0"/>
              <a:t>i.e</a:t>
            </a:r>
            <a:r>
              <a:rPr lang="en-US" sz="2400" dirty="0"/>
              <a:t> You can </a:t>
            </a:r>
            <a:r>
              <a:rPr lang="en-US" sz="2400" dirty="0" smtClean="0"/>
              <a:t>tell </a:t>
            </a:r>
            <a:r>
              <a:rPr lang="en-US" sz="2400" dirty="0"/>
              <a:t>a </a:t>
            </a:r>
            <a:r>
              <a:rPr lang="en-US" sz="2400" dirty="0">
                <a:hlinkClick r:id="rId3"/>
              </a:rPr>
              <a:t>pod</a:t>
            </a:r>
            <a:r>
              <a:rPr lang="en-US" sz="2400" dirty="0"/>
              <a:t> to only be able to run on particular </a:t>
            </a:r>
            <a:r>
              <a:rPr lang="en-US" sz="2400" dirty="0" smtClean="0">
                <a:hlinkClick r:id="rId4"/>
              </a:rPr>
              <a:t>nodes</a:t>
            </a:r>
            <a:endParaRPr lang="en-US" sz="2400" dirty="0" smtClean="0"/>
          </a:p>
          <a:p>
            <a:r>
              <a:rPr lang="en-US" sz="2400" dirty="0"/>
              <a:t>Generally such constraints are unnecessary, as the scheduler will automatically do a reasonable </a:t>
            </a:r>
            <a:r>
              <a:rPr lang="en-US" sz="2400" dirty="0" smtClean="0"/>
              <a:t>placement, but </a:t>
            </a:r>
            <a:r>
              <a:rPr lang="en-US" sz="2400" dirty="0"/>
              <a:t>on certain circumstances </a:t>
            </a:r>
            <a:r>
              <a:rPr lang="en-US" sz="2400" dirty="0" smtClean="0"/>
              <a:t> we might need it</a:t>
            </a:r>
          </a:p>
          <a:p>
            <a:r>
              <a:rPr lang="en-US" sz="2400" dirty="0" smtClean="0"/>
              <a:t>We can use labels to tag </a:t>
            </a:r>
            <a:r>
              <a:rPr lang="en-US" sz="2400" b="1" dirty="0" smtClean="0"/>
              <a:t>Nodes</a:t>
            </a:r>
          </a:p>
          <a:p>
            <a:r>
              <a:rPr lang="en-US" sz="2400" dirty="0" smtClean="0"/>
              <a:t>You the nodes are </a:t>
            </a:r>
            <a:r>
              <a:rPr lang="en-US" sz="2200" dirty="0" smtClean="0"/>
              <a:t>tagged</a:t>
            </a:r>
            <a:r>
              <a:rPr lang="en-US" sz="2400" dirty="0" smtClean="0"/>
              <a:t>, you can use the Label Selectors to specify the pods run only of </a:t>
            </a:r>
            <a:r>
              <a:rPr lang="en-US" sz="2400" b="1" dirty="0" smtClean="0"/>
              <a:t>specific nodes</a:t>
            </a:r>
          </a:p>
          <a:p>
            <a:pPr lvl="1"/>
            <a:r>
              <a:rPr lang="en-US" dirty="0" smtClean="0"/>
              <a:t>First we tag the node</a:t>
            </a:r>
          </a:p>
          <a:p>
            <a:pPr lvl="1"/>
            <a:r>
              <a:rPr lang="en-US" dirty="0" smtClean="0"/>
              <a:t>Use </a:t>
            </a:r>
            <a:r>
              <a:rPr lang="en-US" b="1" dirty="0" err="1" smtClean="0">
                <a:solidFill>
                  <a:srgbClr val="00B050"/>
                </a:solidFill>
              </a:rPr>
              <a:t>nodeSelector</a:t>
            </a:r>
            <a:r>
              <a:rPr lang="en-US" dirty="0" smtClean="0"/>
              <a:t> to the pod configuration</a:t>
            </a:r>
            <a:endParaRPr lang="en-US" dirty="0"/>
          </a:p>
          <a:p>
            <a:pPr marL="0" indent="0">
              <a:buNone/>
            </a:pPr>
            <a:endParaRPr lang="en-US" sz="2400" b="1" dirty="0"/>
          </a:p>
          <a:p>
            <a:endParaRPr lang="en-US" sz="2400" b="1" dirty="0" smtClean="0"/>
          </a:p>
          <a:p>
            <a:pPr marL="0" indent="0">
              <a:buNone/>
            </a:pPr>
            <a:endParaRPr lang="en-US" sz="2400" dirty="0"/>
          </a:p>
        </p:txBody>
      </p:sp>
    </p:spTree>
    <p:extLst>
      <p:ext uri="{BB962C8B-B14F-4D97-AF65-F5344CB8AC3E}">
        <p14:creationId xmlns:p14="http://schemas.microsoft.com/office/powerpoint/2010/main" val="2812439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Node Selectors – Example7: </a:t>
            </a:r>
            <a:r>
              <a:rPr lang="en-US" sz="3200" b="1" dirty="0" err="1" smtClean="0"/>
              <a:t>nodelabels.yml</a:t>
            </a:r>
            <a:endParaRPr lang="en-US" sz="3200" b="1" dirty="0"/>
          </a:p>
        </p:txBody>
      </p:sp>
      <p:sp>
        <p:nvSpPr>
          <p:cNvPr id="8" name="Content Placeholder 2"/>
          <p:cNvSpPr txBox="1">
            <a:spLocks/>
          </p:cNvSpPr>
          <p:nvPr/>
        </p:nvSpPr>
        <p:spPr>
          <a:xfrm>
            <a:off x="251520" y="715617"/>
            <a:ext cx="11534090" cy="61423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nodelabels</a:t>
            </a:r>
            <a:endParaRPr lang="en-US" sz="2400" dirty="0"/>
          </a:p>
          <a:p>
            <a:pPr marL="0" indent="0">
              <a:buNone/>
            </a:pPr>
            <a:r>
              <a:rPr lang="en-US" sz="2400" dirty="0"/>
              <a:t>  labels:</a:t>
            </a:r>
          </a:p>
          <a:p>
            <a:pPr marL="0" indent="0">
              <a:buNone/>
            </a:pPr>
            <a:r>
              <a:rPr lang="en-US" sz="2400" dirty="0"/>
              <a:t>    </a:t>
            </a:r>
            <a:r>
              <a:rPr lang="en-US" sz="2400" dirty="0" err="1"/>
              <a:t>env</a:t>
            </a:r>
            <a:r>
              <a:rPr lang="en-US" sz="2400" dirty="0"/>
              <a:t>: development</a:t>
            </a:r>
          </a:p>
          <a:p>
            <a:pPr marL="0" indent="0">
              <a:buNone/>
            </a:pPr>
            <a:r>
              <a:rPr lang="en-US" sz="2400" dirty="0"/>
              <a:t>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p>
          <a:p>
            <a:pPr marL="0" indent="0">
              <a:buNone/>
            </a:pPr>
            <a:r>
              <a:rPr lang="en-US" sz="2400" dirty="0"/>
              <a:t>    </a:t>
            </a:r>
            <a:r>
              <a:rPr lang="en-US" sz="2400" dirty="0" err="1"/>
              <a:t>nodeSelector</a:t>
            </a:r>
            <a:r>
              <a:rPr lang="en-US" sz="2400" dirty="0"/>
              <a:t>:   </a:t>
            </a:r>
            <a:r>
              <a:rPr lang="en-US" sz="2400" dirty="0" smtClean="0"/>
              <a:t>                                        # </a:t>
            </a:r>
            <a:r>
              <a:rPr lang="en-US" sz="2400" dirty="0"/>
              <a:t>specifies which node to run the pod</a:t>
            </a:r>
          </a:p>
          <a:p>
            <a:pPr marL="0" indent="0">
              <a:buNone/>
            </a:pPr>
            <a:r>
              <a:rPr lang="en-US" sz="2400" dirty="0"/>
              <a:t>       hardware: t2-medium	</a:t>
            </a:r>
            <a:endParaRPr lang="en-US" sz="2400" dirty="0" smtClean="0"/>
          </a:p>
        </p:txBody>
      </p:sp>
    </p:spTree>
    <p:extLst>
      <p:ext uri="{BB962C8B-B14F-4D97-AF65-F5344CB8AC3E}">
        <p14:creationId xmlns:p14="http://schemas.microsoft.com/office/powerpoint/2010/main" val="450925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7007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apply -</a:t>
            </a:r>
            <a:r>
              <a:rPr lang="en-US" sz="2400" b="1" dirty="0">
                <a:solidFill>
                  <a:srgbClr val="800000"/>
                </a:solidFill>
              </a:rPr>
              <a:t>f </a:t>
            </a:r>
            <a:r>
              <a:rPr lang="en-US" sz="2400" b="1" dirty="0" err="1" smtClean="0">
                <a:solidFill>
                  <a:srgbClr val="800000"/>
                </a:solidFill>
              </a:rPr>
              <a:t>nodelabels.yml</a:t>
            </a:r>
            <a:endParaRPr lang="en-US" sz="2400" b="1" dirty="0" smtClean="0">
              <a:solidFill>
                <a:srgbClr val="800000"/>
              </a:solidFill>
            </a:endParaRPr>
          </a:p>
          <a:p>
            <a:pPr marL="0" indent="0">
              <a:buNone/>
            </a:pPr>
            <a:r>
              <a:rPr lang="en-US" sz="2400" dirty="0"/>
              <a:t>$ </a:t>
            </a:r>
            <a:r>
              <a:rPr lang="en-US" sz="2400" b="1" dirty="0" err="1" smtClean="0">
                <a:solidFill>
                  <a:srgbClr val="800000"/>
                </a:solidFill>
              </a:rPr>
              <a:t>kubectl</a:t>
            </a:r>
            <a:r>
              <a:rPr lang="en-US" sz="2400" b="1" dirty="0" smtClean="0">
                <a:solidFill>
                  <a:srgbClr val="800000"/>
                </a:solidFill>
              </a:rPr>
              <a:t> describe node &lt;</a:t>
            </a:r>
            <a:r>
              <a:rPr lang="en-US" sz="2400" b="1" dirty="0" err="1" smtClean="0">
                <a:solidFill>
                  <a:srgbClr val="800000"/>
                </a:solidFill>
              </a:rPr>
              <a:t>nodename</a:t>
            </a:r>
            <a:r>
              <a:rPr lang="en-US" sz="2400" b="1" dirty="0" smtClean="0">
                <a:solidFill>
                  <a:srgbClr val="800000"/>
                </a:solidFill>
              </a:rPr>
              <a:t>&gt;</a:t>
            </a:r>
          </a:p>
          <a:p>
            <a:pPr marL="0" indent="0">
              <a:buNone/>
            </a:pPr>
            <a:r>
              <a:rPr lang="en-US" sz="2400" dirty="0" smtClean="0"/>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get pods</a:t>
            </a:r>
          </a:p>
          <a:p>
            <a:pPr marL="0" indent="0">
              <a:buNone/>
            </a:pPr>
            <a:r>
              <a:rPr lang="en-US" sz="2400" b="1" dirty="0">
                <a:solidFill>
                  <a:srgbClr val="800000"/>
                </a:solidFill>
              </a:rPr>
              <a:t> </a:t>
            </a:r>
            <a:r>
              <a:rPr lang="en-US" sz="2400" b="1" dirty="0" smtClean="0">
                <a:solidFill>
                  <a:srgbClr val="800000"/>
                </a:solidFill>
              </a:rPr>
              <a:t>  </a:t>
            </a:r>
            <a:r>
              <a:rPr lang="en-US" sz="2400" b="1" dirty="0" smtClean="0"/>
              <a:t>- </a:t>
            </a:r>
            <a:r>
              <a:rPr lang="en-US" sz="2400" dirty="0"/>
              <a:t>you would see the status for this new pod is </a:t>
            </a:r>
            <a:r>
              <a:rPr lang="en-US" sz="2400" dirty="0" smtClean="0"/>
              <a:t>pending, as there are no nodes which has the label</a:t>
            </a:r>
            <a:endParaRPr lang="en-US" sz="2400" b="1" dirty="0">
              <a:solidFill>
                <a:srgbClr val="800000"/>
              </a:solidFill>
            </a:endParaRPr>
          </a:p>
          <a:p>
            <a:pPr marL="0" indent="0">
              <a:buNone/>
            </a:pPr>
            <a:endParaRPr lang="en-US" sz="2400" b="1" dirty="0" smtClean="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describe </a:t>
            </a:r>
            <a:r>
              <a:rPr lang="en-US" sz="2400" b="1" dirty="0" smtClean="0">
                <a:solidFill>
                  <a:srgbClr val="800000"/>
                </a:solidFill>
              </a:rPr>
              <a:t>pods &lt;</a:t>
            </a:r>
            <a:r>
              <a:rPr lang="en-US" sz="2400" b="1" dirty="0" err="1" smtClean="0">
                <a:solidFill>
                  <a:srgbClr val="800000"/>
                </a:solidFill>
              </a:rPr>
              <a:t>podname</a:t>
            </a:r>
            <a:r>
              <a:rPr lang="en-US" sz="2400" b="1" dirty="0" smtClean="0">
                <a:solidFill>
                  <a:srgbClr val="800000"/>
                </a:solidFill>
              </a:rPr>
              <a:t>&gt;</a:t>
            </a:r>
            <a:endParaRPr lang="en-US" sz="2400" b="1" dirty="0">
              <a:solidFill>
                <a:srgbClr val="800000"/>
              </a:solidFill>
            </a:endParaRPr>
          </a:p>
          <a:p>
            <a:pPr marL="0" indent="0">
              <a:buNone/>
            </a:pPr>
            <a:endParaRPr lang="en-US" sz="2400" b="1" dirty="0" smtClean="0">
              <a:solidFill>
                <a:srgbClr val="800000"/>
              </a:solidFill>
            </a:endParaRPr>
          </a:p>
          <a:p>
            <a:r>
              <a:rPr lang="en-US" sz="2400" dirty="0"/>
              <a:t>Add a label to </a:t>
            </a:r>
            <a:r>
              <a:rPr lang="en-US" sz="2400" dirty="0" smtClean="0"/>
              <a:t>an node</a:t>
            </a:r>
          </a:p>
          <a:p>
            <a:pPr marL="0" indent="0">
              <a:buNone/>
            </a:pPr>
            <a:r>
              <a:rPr lang="en-US" sz="2400" dirty="0" smtClean="0"/>
              <a:t>$ </a:t>
            </a:r>
            <a:r>
              <a:rPr lang="en-US" sz="2400" b="1" dirty="0" err="1">
                <a:solidFill>
                  <a:srgbClr val="800000"/>
                </a:solidFill>
              </a:rPr>
              <a:t>kubectl</a:t>
            </a:r>
            <a:r>
              <a:rPr lang="en-US" sz="2400" b="1" dirty="0">
                <a:solidFill>
                  <a:srgbClr val="800000"/>
                </a:solidFill>
              </a:rPr>
              <a:t> label nodes </a:t>
            </a:r>
            <a:r>
              <a:rPr lang="en-US" sz="2400" b="1" dirty="0">
                <a:solidFill>
                  <a:srgbClr val="00B050"/>
                </a:solidFill>
              </a:rPr>
              <a:t>&lt;</a:t>
            </a:r>
            <a:r>
              <a:rPr lang="en-US" sz="2400" b="1" dirty="0" err="1">
                <a:solidFill>
                  <a:srgbClr val="00B050"/>
                </a:solidFill>
              </a:rPr>
              <a:t>nodename</a:t>
            </a:r>
            <a:r>
              <a:rPr lang="en-US" sz="2400" b="1" dirty="0">
                <a:solidFill>
                  <a:srgbClr val="00B050"/>
                </a:solidFill>
              </a:rPr>
              <a:t>&gt; </a:t>
            </a:r>
            <a:r>
              <a:rPr lang="en-US" sz="2400" b="1" dirty="0" smtClean="0">
                <a:solidFill>
                  <a:srgbClr val="00B050"/>
                </a:solidFill>
              </a:rPr>
              <a:t>&lt;</a:t>
            </a:r>
            <a:r>
              <a:rPr lang="en-US" sz="2400" b="1" dirty="0" err="1" smtClean="0">
                <a:solidFill>
                  <a:srgbClr val="00B050"/>
                </a:solidFill>
              </a:rPr>
              <a:t>labelkey</a:t>
            </a:r>
            <a:r>
              <a:rPr lang="en-US" sz="2400" b="1" dirty="0" smtClean="0">
                <a:solidFill>
                  <a:srgbClr val="00B050"/>
                </a:solidFill>
              </a:rPr>
              <a:t>&gt;=&lt;value&gt; </a:t>
            </a:r>
            <a:endParaRPr lang="en-US" sz="2400" b="1" dirty="0">
              <a:solidFill>
                <a:srgbClr val="00B050"/>
              </a:solidFill>
            </a:endParaRPr>
          </a:p>
          <a:p>
            <a:pPr marL="0" indent="0">
              <a:buNone/>
            </a:pPr>
            <a:r>
              <a:rPr lang="en-US" sz="2400" dirty="0" smtClean="0"/>
              <a:t>$ </a:t>
            </a:r>
            <a:r>
              <a:rPr lang="en-US" sz="2400" b="1" dirty="0" err="1">
                <a:solidFill>
                  <a:srgbClr val="00B050"/>
                </a:solidFill>
              </a:rPr>
              <a:t>kubectl</a:t>
            </a:r>
            <a:r>
              <a:rPr lang="en-US" sz="2400" b="1" dirty="0">
                <a:solidFill>
                  <a:srgbClr val="00B050"/>
                </a:solidFill>
              </a:rPr>
              <a:t> label nodes </a:t>
            </a:r>
            <a:r>
              <a:rPr lang="en-US" sz="2400" b="1" dirty="0" err="1">
                <a:solidFill>
                  <a:srgbClr val="00B050"/>
                </a:solidFill>
              </a:rPr>
              <a:t>minikube</a:t>
            </a:r>
            <a:r>
              <a:rPr lang="en-US" sz="2400" b="1" dirty="0">
                <a:solidFill>
                  <a:srgbClr val="00B050"/>
                </a:solidFill>
              </a:rPr>
              <a:t> </a:t>
            </a:r>
            <a:r>
              <a:rPr lang="en-US" sz="2400" b="1" dirty="0" smtClean="0">
                <a:solidFill>
                  <a:srgbClr val="00B050"/>
                </a:solidFill>
              </a:rPr>
              <a:t>hardware=t2-medium</a:t>
            </a:r>
          </a:p>
          <a:p>
            <a:pPr marL="0" indent="0">
              <a:buNone/>
            </a:pPr>
            <a:endParaRPr lang="en-US" sz="2400" b="1" dirty="0" smtClean="0">
              <a:solidFill>
                <a:srgbClr val="00B05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describe node &lt;</a:t>
            </a:r>
            <a:r>
              <a:rPr lang="en-US" sz="2400" b="1" dirty="0" err="1">
                <a:solidFill>
                  <a:srgbClr val="800000"/>
                </a:solidFill>
              </a:rPr>
              <a:t>nodename</a:t>
            </a:r>
            <a:r>
              <a:rPr lang="en-US" sz="2400" b="1" dirty="0">
                <a:solidFill>
                  <a:srgbClr val="800000"/>
                </a:solidFill>
              </a:rPr>
              <a:t>&gt;</a:t>
            </a:r>
          </a:p>
          <a:p>
            <a:pPr marL="0" indent="0">
              <a:buNone/>
            </a:pPr>
            <a:r>
              <a:rPr lang="en-US" sz="2400" dirty="0"/>
              <a:t>$ </a:t>
            </a:r>
            <a:r>
              <a:rPr lang="en-US" sz="2400" b="1" dirty="0" err="1">
                <a:solidFill>
                  <a:srgbClr val="800000"/>
                </a:solidFill>
              </a:rPr>
              <a:t>kubectl</a:t>
            </a:r>
            <a:r>
              <a:rPr lang="en-US" sz="2400" b="1" dirty="0">
                <a:solidFill>
                  <a:srgbClr val="800000"/>
                </a:solidFill>
              </a:rPr>
              <a:t> get </a:t>
            </a:r>
            <a:r>
              <a:rPr lang="en-US" sz="2400" b="1" dirty="0" smtClean="0">
                <a:solidFill>
                  <a:srgbClr val="800000"/>
                </a:solidFill>
              </a:rPr>
              <a:t>pods</a:t>
            </a:r>
            <a:endParaRPr lang="en-US" sz="2000" dirty="0"/>
          </a:p>
        </p:txBody>
      </p:sp>
    </p:spTree>
    <p:extLst>
      <p:ext uri="{BB962C8B-B14F-4D97-AF65-F5344CB8AC3E}">
        <p14:creationId xmlns:p14="http://schemas.microsoft.com/office/powerpoint/2010/main" val="13286518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6608682" cy="830997"/>
          </a:xfrm>
          <a:prstGeom prst="rect">
            <a:avLst/>
          </a:prstGeom>
        </p:spPr>
        <p:txBody>
          <a:bodyPr wrap="square">
            <a:spAutoFit/>
          </a:bodyPr>
          <a:lstStyle/>
          <a:p>
            <a:r>
              <a:rPr lang="en-US" sz="4800" b="1" dirty="0" smtClean="0">
                <a:solidFill>
                  <a:schemeClr val="bg1"/>
                </a:solidFill>
              </a:rPr>
              <a:t>Scaling and Replication</a:t>
            </a:r>
            <a:endParaRPr lang="en-US" sz="4800" b="1" dirty="0">
              <a:solidFill>
                <a:schemeClr val="bg1"/>
              </a:solidFill>
            </a:endParaRPr>
          </a:p>
        </p:txBody>
      </p:sp>
    </p:spTree>
    <p:extLst>
      <p:ext uri="{BB962C8B-B14F-4D97-AF65-F5344CB8AC3E}">
        <p14:creationId xmlns:p14="http://schemas.microsoft.com/office/powerpoint/2010/main" val="3823411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251689"/>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Scaling &amp; Replication</a:t>
            </a:r>
          </a:p>
        </p:txBody>
      </p:sp>
      <p:sp>
        <p:nvSpPr>
          <p:cNvPr id="8" name="Content Placeholder 2"/>
          <p:cNvSpPr txBox="1">
            <a:spLocks/>
          </p:cNvSpPr>
          <p:nvPr/>
        </p:nvSpPr>
        <p:spPr>
          <a:xfrm>
            <a:off x="251520" y="1254641"/>
            <a:ext cx="11534090" cy="55454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Kubernetes was designed to orchestrate multiple containers and replication</a:t>
            </a:r>
            <a:r>
              <a:rPr lang="en-US" sz="2400" dirty="0" smtClean="0"/>
              <a:t>.</a:t>
            </a:r>
          </a:p>
          <a:p>
            <a:r>
              <a:rPr lang="en-US" sz="2400" dirty="0" smtClean="0"/>
              <a:t>Need for multiple containers/replication helps us with these:</a:t>
            </a:r>
            <a:endParaRPr lang="en-US" sz="2400" dirty="0"/>
          </a:p>
          <a:p>
            <a:pPr marL="0" indent="0">
              <a:buNone/>
            </a:pPr>
            <a:r>
              <a:rPr lang="en-US" sz="2400" b="1" dirty="0" smtClean="0"/>
              <a:t>Reliability</a:t>
            </a:r>
            <a:r>
              <a:rPr lang="en-US" sz="2400" dirty="0"/>
              <a:t>: By having multiple versions of an application, you prevent problems if one or more fails.</a:t>
            </a:r>
          </a:p>
          <a:p>
            <a:pPr marL="0" indent="0">
              <a:buNone/>
            </a:pPr>
            <a:r>
              <a:rPr lang="en-US" sz="2400" b="1" dirty="0" smtClean="0"/>
              <a:t>Load</a:t>
            </a:r>
            <a:r>
              <a:rPr lang="en-US" sz="2400" dirty="0" smtClean="0"/>
              <a:t> </a:t>
            </a:r>
            <a:r>
              <a:rPr lang="en-US" sz="2400" b="1" dirty="0"/>
              <a:t>balancing</a:t>
            </a:r>
            <a:r>
              <a:rPr lang="en-US" sz="2400" dirty="0"/>
              <a:t>: Having multiple versions of a container enables you to easily send traffic to different instances to prevent overloading of a single instance or node</a:t>
            </a:r>
          </a:p>
          <a:p>
            <a:pPr marL="0" indent="0">
              <a:buNone/>
            </a:pPr>
            <a:r>
              <a:rPr lang="en-US" sz="2400" b="1" dirty="0" smtClean="0"/>
              <a:t>Scaling</a:t>
            </a:r>
            <a:r>
              <a:rPr lang="en-US" sz="2400" dirty="0"/>
              <a:t>: When load does become too much for the number of existing instances, Kubernetes enables you to easily scale up your application, adding additional instances as needed</a:t>
            </a:r>
          </a:p>
          <a:p>
            <a:pPr marL="0" indent="0">
              <a:buNone/>
            </a:pPr>
            <a:r>
              <a:rPr lang="en-US" sz="2400" b="1" dirty="0" smtClean="0"/>
              <a:t>Rolling</a:t>
            </a:r>
            <a:r>
              <a:rPr lang="en-US" sz="2400" dirty="0" smtClean="0"/>
              <a:t> </a:t>
            </a:r>
            <a:r>
              <a:rPr lang="en-US" sz="2400" b="1" dirty="0"/>
              <a:t>updates</a:t>
            </a:r>
            <a:r>
              <a:rPr lang="en-US" sz="2400" dirty="0"/>
              <a:t>: updates to a service by replacing pods one-by-one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5796" y="5184647"/>
            <a:ext cx="3504200" cy="1615397"/>
          </a:xfrm>
          <a:prstGeom prst="rect">
            <a:avLst/>
          </a:prstGeom>
        </p:spPr>
      </p:pic>
    </p:spTree>
    <p:extLst>
      <p:ext uri="{BB962C8B-B14F-4D97-AF65-F5344CB8AC3E}">
        <p14:creationId xmlns:p14="http://schemas.microsoft.com/office/powerpoint/2010/main" val="11436427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251689"/>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Replication Controller</a:t>
            </a:r>
            <a:endParaRPr lang="en-US" sz="3200" b="1" dirty="0"/>
          </a:p>
        </p:txBody>
      </p:sp>
      <p:sp>
        <p:nvSpPr>
          <p:cNvPr id="8" name="Content Placeholder 2"/>
          <p:cNvSpPr txBox="1">
            <a:spLocks/>
          </p:cNvSpPr>
          <p:nvPr/>
        </p:nvSpPr>
        <p:spPr>
          <a:xfrm>
            <a:off x="251520" y="1254641"/>
            <a:ext cx="11534090" cy="55454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Replication Controller is a object that enables you to easily create multiple pods, then make sure that that number of pods always exists. </a:t>
            </a:r>
          </a:p>
          <a:p>
            <a:r>
              <a:rPr lang="en-US" sz="2400" dirty="0"/>
              <a:t>If a pod created using RC will be automatically replaced if they does </a:t>
            </a:r>
            <a:r>
              <a:rPr lang="en-US" sz="2400" dirty="0" err="1"/>
              <a:t>crash,fail</a:t>
            </a:r>
            <a:r>
              <a:rPr lang="en-US" sz="2400" dirty="0"/>
              <a:t>, deleted or terminated</a:t>
            </a:r>
          </a:p>
          <a:p>
            <a:r>
              <a:rPr lang="en-US" sz="2400" dirty="0"/>
              <a:t>Using RC is recommended if you just want to make sure 1 pod is always running, even after system reboots</a:t>
            </a:r>
          </a:p>
          <a:p>
            <a:r>
              <a:rPr lang="en-US" sz="2400" dirty="0"/>
              <a:t>You can run the RC with 1 replica &amp; the RC will make sure the pod is always running</a:t>
            </a:r>
          </a:p>
        </p:txBody>
      </p:sp>
    </p:spTree>
    <p:extLst>
      <p:ext uri="{BB962C8B-B14F-4D97-AF65-F5344CB8AC3E}">
        <p14:creationId xmlns:p14="http://schemas.microsoft.com/office/powerpoint/2010/main" val="1752679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RC – Example8: </a:t>
            </a:r>
            <a:r>
              <a:rPr lang="en-US" sz="3200" b="1" dirty="0" err="1" smtClean="0"/>
              <a:t>rc.yml</a:t>
            </a:r>
            <a:endParaRPr lang="en-US" sz="3200" b="1" dirty="0"/>
          </a:p>
        </p:txBody>
      </p:sp>
      <p:sp>
        <p:nvSpPr>
          <p:cNvPr id="8" name="Content Placeholder 2"/>
          <p:cNvSpPr txBox="1">
            <a:spLocks/>
          </p:cNvSpPr>
          <p:nvPr/>
        </p:nvSpPr>
        <p:spPr>
          <a:xfrm>
            <a:off x="251519" y="715617"/>
            <a:ext cx="11816433" cy="632313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a:t>
            </a:r>
            <a:r>
              <a:rPr lang="en-US" sz="2400" dirty="0" err="1" smtClean="0"/>
              <a:t>ReplicationController</a:t>
            </a:r>
            <a:r>
              <a:rPr lang="en-US" sz="2400" dirty="0" smtClean="0"/>
              <a:t>              </a:t>
            </a:r>
            <a:r>
              <a:rPr lang="en-US" sz="2400" b="1" dirty="0" smtClean="0"/>
              <a:t> # this defines to create the object of replication type</a:t>
            </a:r>
            <a:endParaRPr lang="en-US" sz="2400" b="1" dirty="0"/>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replicationcontroller</a:t>
            </a:r>
            <a:endParaRPr lang="en-US" sz="2400" dirty="0"/>
          </a:p>
          <a:p>
            <a:pPr marL="0" indent="0">
              <a:buNone/>
            </a:pPr>
            <a:r>
              <a:rPr lang="en-US" sz="2400" dirty="0"/>
              <a:t>spec:</a:t>
            </a:r>
          </a:p>
          <a:p>
            <a:pPr marL="0" indent="0">
              <a:buNone/>
            </a:pPr>
            <a:r>
              <a:rPr lang="en-US" sz="2400" dirty="0"/>
              <a:t>  replicas: 2          </a:t>
            </a:r>
            <a:r>
              <a:rPr lang="en-US" sz="2400" dirty="0" smtClean="0"/>
              <a:t>                                  </a:t>
            </a:r>
            <a:r>
              <a:rPr lang="en-US" sz="2400" b="1" dirty="0"/>
              <a:t># this element defines the desired number of pods</a:t>
            </a:r>
          </a:p>
          <a:p>
            <a:pPr marL="0" indent="0">
              <a:buNone/>
            </a:pPr>
            <a:r>
              <a:rPr lang="en-US" sz="2400" dirty="0"/>
              <a:t>  selector:             </a:t>
            </a:r>
            <a:r>
              <a:rPr lang="en-US" sz="2400" dirty="0" smtClean="0"/>
              <a:t>                                 </a:t>
            </a:r>
            <a:r>
              <a:rPr lang="en-US" sz="2400" b="1" dirty="0" smtClean="0"/>
              <a:t># </a:t>
            </a:r>
            <a:r>
              <a:rPr lang="en-US" sz="2400" b="1" dirty="0"/>
              <a:t>tells the controller which pods to watch/belong to this Replication Controller</a:t>
            </a:r>
          </a:p>
          <a:p>
            <a:pPr marL="0" indent="0">
              <a:buNone/>
            </a:pPr>
            <a:r>
              <a:rPr lang="en-US" sz="2400" dirty="0"/>
              <a:t>    </a:t>
            </a:r>
            <a:r>
              <a:rPr lang="en-US" sz="2400" dirty="0" err="1"/>
              <a:t>myname</a:t>
            </a:r>
            <a:r>
              <a:rPr lang="en-US" sz="2400" dirty="0"/>
              <a:t>: </a:t>
            </a:r>
            <a:r>
              <a:rPr lang="en-US" sz="2400" dirty="0" err="1"/>
              <a:t>adam</a:t>
            </a:r>
            <a:r>
              <a:rPr lang="en-US" sz="2400" dirty="0"/>
              <a:t>         </a:t>
            </a:r>
            <a:r>
              <a:rPr lang="en-US" sz="2400" dirty="0" smtClean="0"/>
              <a:t>                       </a:t>
            </a:r>
            <a:r>
              <a:rPr lang="en-US" sz="2400" b="1" dirty="0"/>
              <a:t># these must match the labels </a:t>
            </a:r>
          </a:p>
          <a:p>
            <a:pPr marL="0" indent="0">
              <a:buNone/>
            </a:pPr>
            <a:r>
              <a:rPr lang="en-US" sz="2400" dirty="0"/>
              <a:t>  template:           </a:t>
            </a:r>
            <a:r>
              <a:rPr lang="en-US" sz="2400" dirty="0" smtClean="0"/>
              <a:t>                                 </a:t>
            </a:r>
            <a:r>
              <a:rPr lang="en-US" sz="2400" b="1" dirty="0"/>
              <a:t># template element defines a template to launch a new pod</a:t>
            </a:r>
          </a:p>
          <a:p>
            <a:pPr marL="0" indent="0">
              <a:buNone/>
            </a:pPr>
            <a:r>
              <a:rPr lang="en-US" sz="2400" dirty="0"/>
              <a:t>    metadata: </a:t>
            </a:r>
          </a:p>
          <a:p>
            <a:pPr marL="0" indent="0">
              <a:buNone/>
            </a:pPr>
            <a:r>
              <a:rPr lang="en-US" sz="2400" dirty="0"/>
              <a:t>      name: testpod6</a:t>
            </a:r>
          </a:p>
          <a:p>
            <a:pPr marL="0" indent="0">
              <a:buNone/>
            </a:pPr>
            <a:r>
              <a:rPr lang="en-US" sz="2400" dirty="0"/>
              <a:t>      labels:        </a:t>
            </a:r>
            <a:r>
              <a:rPr lang="en-US" sz="2400" dirty="0" smtClean="0"/>
              <a:t>                                      </a:t>
            </a:r>
            <a:r>
              <a:rPr lang="en-US" sz="2400" b="1" dirty="0"/>
              <a:t># selector values need to match the labels values specified in the pod template</a:t>
            </a:r>
          </a:p>
          <a:p>
            <a:pPr marL="0" indent="0">
              <a:buNone/>
            </a:pPr>
            <a:r>
              <a:rPr lang="en-US" sz="2400" dirty="0"/>
              <a:t>        </a:t>
            </a:r>
            <a:r>
              <a:rPr lang="en-US" sz="2400" dirty="0" err="1"/>
              <a:t>myname</a:t>
            </a:r>
            <a:r>
              <a:rPr lang="en-US" sz="2400" dirty="0"/>
              <a:t>: </a:t>
            </a:r>
            <a:r>
              <a:rPr lang="en-US" sz="2400" dirty="0" err="1"/>
              <a:t>adam</a:t>
            </a:r>
            <a:endParaRPr lang="en-US" sz="2400" dirty="0"/>
          </a:p>
          <a:p>
            <a:pPr marL="0" indent="0">
              <a:buNone/>
            </a:pPr>
            <a:r>
              <a:rPr lang="en-US" sz="2400" dirty="0"/>
              <a:t>    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endParaRPr lang="en-US" sz="2400" dirty="0" smtClean="0"/>
          </a:p>
        </p:txBody>
      </p:sp>
    </p:spTree>
    <p:extLst>
      <p:ext uri="{BB962C8B-B14F-4D97-AF65-F5344CB8AC3E}">
        <p14:creationId xmlns:p14="http://schemas.microsoft.com/office/powerpoint/2010/main" val="3144342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199" y="274642"/>
            <a:ext cx="11397233" cy="71108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Streamline Deployments using Docker</a:t>
            </a:r>
            <a:endParaRPr lang="en-US" b="1" dirty="0"/>
          </a:p>
        </p:txBody>
      </p:sp>
      <p:sp>
        <p:nvSpPr>
          <p:cNvPr id="5" name="TextBox 4"/>
          <p:cNvSpPr txBox="1"/>
          <p:nvPr/>
        </p:nvSpPr>
        <p:spPr>
          <a:xfrm>
            <a:off x="270934" y="985723"/>
            <a:ext cx="11430000"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Compose the application </a:t>
            </a:r>
            <a:r>
              <a:rPr lang="en-US" sz="2400" dirty="0" smtClean="0"/>
              <a:t>into Docker Images</a:t>
            </a:r>
            <a:endParaRPr lang="en-US" sz="2400" dirty="0"/>
          </a:p>
          <a:p>
            <a:pPr marL="342900" indent="-342900">
              <a:buFont typeface="Arial" panose="020B0604020202020204" pitchFamily="34" charset="0"/>
              <a:buChar char="•"/>
            </a:pPr>
            <a:r>
              <a:rPr lang="en-US" sz="2400" dirty="0"/>
              <a:t>Break the application components into individual containers</a:t>
            </a:r>
          </a:p>
          <a:p>
            <a:pPr marL="342900" indent="-342900">
              <a:buFont typeface="Arial" panose="020B0604020202020204" pitchFamily="34" charset="0"/>
              <a:buChar char="•"/>
            </a:pPr>
            <a:r>
              <a:rPr lang="en-US" sz="2400" dirty="0"/>
              <a:t>Split the data that’s shared between services into volumes</a:t>
            </a:r>
          </a:p>
          <a:p>
            <a:pPr marL="342900" indent="-342900">
              <a:buFont typeface="Arial" panose="020B0604020202020204" pitchFamily="34" charset="0"/>
              <a:buChar char="•"/>
            </a:pPr>
            <a:r>
              <a:rPr lang="en-US" sz="2400" dirty="0"/>
              <a:t>Separate responsibilities so that each containers runs only one component/executable</a:t>
            </a:r>
          </a:p>
          <a:p>
            <a:pPr marL="342900" indent="-342900">
              <a:buFont typeface="Arial" panose="020B0604020202020204" pitchFamily="34" charset="0"/>
              <a:buChar char="•"/>
            </a:pPr>
            <a:r>
              <a:rPr lang="en-US" sz="2400" dirty="0"/>
              <a:t>Store the changeable data (configurations, logs) as Volumes so that they are mounted on various </a:t>
            </a:r>
            <a:r>
              <a:rPr lang="en-US" sz="2400" dirty="0" smtClean="0"/>
              <a:t>containers</a:t>
            </a:r>
          </a:p>
          <a:p>
            <a:pPr marL="342900" indent="-342900">
              <a:buFont typeface="Arial" panose="020B0604020202020204" pitchFamily="34" charset="0"/>
              <a:buChar char="•"/>
            </a:pPr>
            <a:endParaRPr lang="en-US" sz="2400" dirty="0"/>
          </a:p>
          <a:p>
            <a:r>
              <a:rPr lang="en-US" sz="2400" dirty="0" smtClean="0"/>
              <a:t>Modern </a:t>
            </a:r>
            <a:r>
              <a:rPr lang="en-US" sz="2400" dirty="0"/>
              <a:t>development’s primary focus is often based around three central concepts:</a:t>
            </a:r>
          </a:p>
          <a:p>
            <a:pPr marL="342900" indent="-342900">
              <a:buFont typeface="Wingdings" panose="05000000000000000000" pitchFamily="2" charset="2"/>
              <a:buChar char="ü"/>
            </a:pPr>
            <a:r>
              <a:rPr lang="en-US" sz="2400" dirty="0"/>
              <a:t>efficiency</a:t>
            </a:r>
          </a:p>
          <a:p>
            <a:pPr marL="342900" indent="-342900">
              <a:buFont typeface="Wingdings" panose="05000000000000000000" pitchFamily="2" charset="2"/>
              <a:buChar char="ü"/>
            </a:pPr>
            <a:r>
              <a:rPr lang="en-US" sz="2400" dirty="0"/>
              <a:t>reliability</a:t>
            </a:r>
          </a:p>
          <a:p>
            <a:pPr marL="342900" indent="-342900">
              <a:buFont typeface="Wingdings" panose="05000000000000000000" pitchFamily="2" charset="2"/>
              <a:buChar char="ü"/>
            </a:pPr>
            <a:r>
              <a:rPr lang="en-US" sz="2400" dirty="0"/>
              <a:t>repeatability</a:t>
            </a:r>
          </a:p>
          <a:p>
            <a:endParaRPr lang="en-US" sz="2400" dirty="0"/>
          </a:p>
          <a:p>
            <a:endParaRPr lang="en-US" dirty="0"/>
          </a:p>
        </p:txBody>
      </p:sp>
    </p:spTree>
    <p:extLst>
      <p:ext uri="{BB962C8B-B14F-4D97-AF65-F5344CB8AC3E}">
        <p14:creationId xmlns:p14="http://schemas.microsoft.com/office/powerpoint/2010/main" val="404470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70070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apply -</a:t>
            </a:r>
            <a:r>
              <a:rPr lang="en-US" sz="2400" b="1" dirty="0">
                <a:solidFill>
                  <a:srgbClr val="800000"/>
                </a:solidFill>
              </a:rPr>
              <a:t>f </a:t>
            </a:r>
            <a:r>
              <a:rPr lang="en-US" sz="2400" b="1" dirty="0" err="1" smtClean="0">
                <a:solidFill>
                  <a:srgbClr val="800000"/>
                </a:solidFill>
              </a:rPr>
              <a:t>rc.yml</a:t>
            </a:r>
            <a:endParaRPr lang="en-US" sz="2400" b="1" dirty="0" smtClean="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get pods --</a:t>
            </a:r>
            <a:r>
              <a:rPr lang="en-US" sz="2400" b="1" dirty="0" smtClean="0">
                <a:solidFill>
                  <a:srgbClr val="800000"/>
                </a:solidFill>
              </a:rPr>
              <a:t>show-labels</a:t>
            </a:r>
          </a:p>
          <a:p>
            <a:pPr marL="0" indent="0">
              <a:buNone/>
            </a:pPr>
            <a:r>
              <a:rPr lang="en-US" sz="2400" dirty="0" smtClean="0"/>
              <a:t>$ </a:t>
            </a:r>
            <a:r>
              <a:rPr lang="en-US" sz="2400" b="1" dirty="0" err="1">
                <a:solidFill>
                  <a:srgbClr val="800000"/>
                </a:solidFill>
              </a:rPr>
              <a:t>kubectl</a:t>
            </a:r>
            <a:r>
              <a:rPr lang="en-US" sz="2400" b="1" dirty="0">
                <a:solidFill>
                  <a:srgbClr val="800000"/>
                </a:solidFill>
              </a:rPr>
              <a:t> get pods -l </a:t>
            </a:r>
            <a:r>
              <a:rPr lang="en-US" sz="2400" b="1" dirty="0" err="1" smtClean="0">
                <a:solidFill>
                  <a:srgbClr val="800000"/>
                </a:solidFill>
              </a:rPr>
              <a:t>myname</a:t>
            </a:r>
            <a:r>
              <a:rPr lang="en-US" sz="2400" b="1" dirty="0" smtClean="0">
                <a:solidFill>
                  <a:srgbClr val="800000"/>
                </a:solidFill>
              </a:rPr>
              <a:t>=</a:t>
            </a:r>
            <a:r>
              <a:rPr lang="en-US" sz="2400" b="1" dirty="0" err="1" smtClean="0">
                <a:solidFill>
                  <a:srgbClr val="800000"/>
                </a:solidFill>
              </a:rPr>
              <a:t>adam</a:t>
            </a:r>
            <a:endParaRPr lang="en-US" sz="2400" b="1" dirty="0" smtClean="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get </a:t>
            </a:r>
            <a:r>
              <a:rPr lang="en-US" sz="2400" b="1" dirty="0" err="1" smtClean="0">
                <a:solidFill>
                  <a:srgbClr val="800000"/>
                </a:solidFill>
              </a:rPr>
              <a:t>rc</a:t>
            </a:r>
            <a:endParaRPr lang="en-US" sz="2400" b="1" dirty="0" smtClean="0">
              <a:solidFill>
                <a:srgbClr val="800000"/>
              </a:solidFill>
            </a:endParaRPr>
          </a:p>
          <a:p>
            <a:pPr marL="0" indent="0">
              <a:buNone/>
            </a:pPr>
            <a:endParaRPr lang="en-US" sz="2400" b="1" dirty="0">
              <a:solidFill>
                <a:srgbClr val="800000"/>
              </a:solidFill>
            </a:endParaRPr>
          </a:p>
          <a:p>
            <a:r>
              <a:rPr lang="en-US" sz="2400" dirty="0" smtClean="0"/>
              <a:t>Delete the pod &amp; RC will recreate it</a:t>
            </a:r>
          </a:p>
          <a:p>
            <a:pPr marL="0" indent="0">
              <a:buNone/>
            </a:pPr>
            <a:r>
              <a:rPr lang="en-US" sz="2400" dirty="0"/>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delete pods &lt;</a:t>
            </a:r>
            <a:r>
              <a:rPr lang="en-US" sz="2400" b="1" dirty="0" err="1" smtClean="0">
                <a:solidFill>
                  <a:srgbClr val="800000"/>
                </a:solidFill>
              </a:rPr>
              <a:t>podname</a:t>
            </a:r>
            <a:r>
              <a:rPr lang="en-US" sz="2400" b="1" dirty="0" smtClean="0">
                <a:solidFill>
                  <a:srgbClr val="800000"/>
                </a:solidFill>
              </a:rPr>
              <a:t>&gt;</a:t>
            </a:r>
          </a:p>
          <a:p>
            <a:pPr marL="0" indent="0">
              <a:buNone/>
            </a:pPr>
            <a:r>
              <a:rPr lang="en-US" sz="2400" b="1" dirty="0"/>
              <a:t>$ </a:t>
            </a:r>
            <a:r>
              <a:rPr lang="en-US" sz="2400" b="1" dirty="0" err="1">
                <a:solidFill>
                  <a:srgbClr val="800000"/>
                </a:solidFill>
              </a:rPr>
              <a:t>kubectl</a:t>
            </a:r>
            <a:r>
              <a:rPr lang="en-US" sz="2400" b="1" dirty="0">
                <a:solidFill>
                  <a:srgbClr val="800000"/>
                </a:solidFill>
              </a:rPr>
              <a:t> describe </a:t>
            </a:r>
            <a:r>
              <a:rPr lang="en-US" sz="2400" b="1" dirty="0" err="1">
                <a:solidFill>
                  <a:srgbClr val="800000"/>
                </a:solidFill>
              </a:rPr>
              <a:t>rc</a:t>
            </a:r>
            <a:r>
              <a:rPr lang="en-US" sz="2400" b="1" dirty="0">
                <a:solidFill>
                  <a:srgbClr val="800000"/>
                </a:solidFill>
              </a:rPr>
              <a:t> &lt;</a:t>
            </a:r>
            <a:r>
              <a:rPr lang="en-US" sz="2400" b="1" dirty="0" err="1">
                <a:solidFill>
                  <a:srgbClr val="800000"/>
                </a:solidFill>
              </a:rPr>
              <a:t>replicationcontrollername</a:t>
            </a:r>
            <a:r>
              <a:rPr lang="en-US" sz="2400" b="1" dirty="0">
                <a:solidFill>
                  <a:srgbClr val="800000"/>
                </a:solidFill>
              </a:rPr>
              <a:t>&gt;</a:t>
            </a:r>
          </a:p>
          <a:p>
            <a:pPr marL="0" indent="0">
              <a:buNone/>
            </a:pPr>
            <a:endParaRPr lang="en-US" sz="2400" b="1" dirty="0" smtClean="0">
              <a:solidFill>
                <a:srgbClr val="800000"/>
              </a:solidFill>
            </a:endParaRPr>
          </a:p>
          <a:p>
            <a:r>
              <a:rPr lang="en-US" sz="2400" dirty="0"/>
              <a:t>Scale Replicas: </a:t>
            </a:r>
            <a:endParaRPr lang="en-US" sz="2400" dirty="0" smtClean="0"/>
          </a:p>
          <a:p>
            <a:pPr marL="0" indent="0">
              <a:buNone/>
            </a:pPr>
            <a:r>
              <a:rPr lang="en-US" sz="2400" dirty="0" smtClean="0"/>
              <a:t>$ </a:t>
            </a:r>
            <a:r>
              <a:rPr lang="pt-BR" sz="2400" b="1" dirty="0">
                <a:solidFill>
                  <a:srgbClr val="800000"/>
                </a:solidFill>
              </a:rPr>
              <a:t>kubectl scale --replicas=&lt;num&gt;  rc/&lt;replicationcontrollername</a:t>
            </a:r>
            <a:r>
              <a:rPr lang="pt-BR" sz="2400" b="1" dirty="0" smtClean="0">
                <a:solidFill>
                  <a:srgbClr val="800000"/>
                </a:solidFill>
              </a:rPr>
              <a:t>&gt;    </a:t>
            </a:r>
            <a:r>
              <a:rPr lang="pt-BR" sz="2400" b="1" dirty="0" smtClean="0"/>
              <a:t>(OR)</a:t>
            </a:r>
            <a:r>
              <a:rPr lang="pt-BR" sz="2400" b="1" dirty="0" smtClean="0">
                <a:solidFill>
                  <a:srgbClr val="800000"/>
                </a:solidFill>
              </a:rPr>
              <a:t> </a:t>
            </a:r>
          </a:p>
          <a:p>
            <a:pPr marL="0" indent="0">
              <a:buNone/>
            </a:pPr>
            <a:r>
              <a:rPr lang="pt-BR" sz="2400" dirty="0" smtClean="0"/>
              <a:t>$</a:t>
            </a:r>
            <a:r>
              <a:rPr lang="pt-BR" sz="2400" b="1" dirty="0" smtClean="0">
                <a:solidFill>
                  <a:srgbClr val="800000"/>
                </a:solidFill>
              </a:rPr>
              <a:t> </a:t>
            </a:r>
            <a:r>
              <a:rPr lang="en-US" sz="2400" b="1" dirty="0" err="1">
                <a:solidFill>
                  <a:srgbClr val="800000"/>
                </a:solidFill>
              </a:rPr>
              <a:t>kubectl</a:t>
            </a:r>
            <a:r>
              <a:rPr lang="en-US" sz="2400" b="1" dirty="0">
                <a:solidFill>
                  <a:srgbClr val="800000"/>
                </a:solidFill>
              </a:rPr>
              <a:t> scale --replicas=&lt;</a:t>
            </a:r>
            <a:r>
              <a:rPr lang="en-US" sz="2400" b="1" dirty="0" err="1">
                <a:solidFill>
                  <a:srgbClr val="800000"/>
                </a:solidFill>
              </a:rPr>
              <a:t>num</a:t>
            </a:r>
            <a:r>
              <a:rPr lang="en-US" sz="2400" b="1" dirty="0">
                <a:solidFill>
                  <a:srgbClr val="800000"/>
                </a:solidFill>
              </a:rPr>
              <a:t>&gt; &lt;</a:t>
            </a:r>
            <a:r>
              <a:rPr lang="en-US" sz="2400" b="1" dirty="0" err="1">
                <a:solidFill>
                  <a:srgbClr val="800000"/>
                </a:solidFill>
              </a:rPr>
              <a:t>resourcetype</a:t>
            </a:r>
            <a:r>
              <a:rPr lang="en-US" sz="2400" b="1" dirty="0">
                <a:solidFill>
                  <a:srgbClr val="800000"/>
                </a:solidFill>
              </a:rPr>
              <a:t>&gt; -l </a:t>
            </a:r>
            <a:r>
              <a:rPr lang="en-US" sz="2400" b="1" dirty="0" smtClean="0">
                <a:solidFill>
                  <a:srgbClr val="800000"/>
                </a:solidFill>
              </a:rPr>
              <a:t>&lt;key&gt;=&lt;value&gt;</a:t>
            </a:r>
            <a:endParaRPr lang="pt-BR" sz="2400" b="1" dirty="0" smtClean="0">
              <a:solidFill>
                <a:srgbClr val="800000"/>
              </a:solidFill>
            </a:endParaRPr>
          </a:p>
          <a:p>
            <a:pPr marL="0" indent="0">
              <a:buNone/>
            </a:pPr>
            <a:r>
              <a:rPr lang="en-US" sz="2400" dirty="0" smtClean="0"/>
              <a:t>$ </a:t>
            </a:r>
            <a:r>
              <a:rPr lang="en-US" sz="2400" b="1" dirty="0" err="1">
                <a:solidFill>
                  <a:srgbClr val="00B050"/>
                </a:solidFill>
              </a:rPr>
              <a:t>kubectl</a:t>
            </a:r>
            <a:r>
              <a:rPr lang="en-US" sz="2400" b="1" dirty="0">
                <a:solidFill>
                  <a:srgbClr val="00B050"/>
                </a:solidFill>
              </a:rPr>
              <a:t> scale --replicas=2 </a:t>
            </a:r>
            <a:r>
              <a:rPr lang="en-US" sz="2400" b="1" dirty="0" err="1">
                <a:solidFill>
                  <a:srgbClr val="00B050"/>
                </a:solidFill>
              </a:rPr>
              <a:t>rc</a:t>
            </a:r>
            <a:r>
              <a:rPr lang="en-US" sz="2400" b="1" dirty="0">
                <a:solidFill>
                  <a:srgbClr val="00B050"/>
                </a:solidFill>
              </a:rPr>
              <a:t> -l </a:t>
            </a:r>
            <a:r>
              <a:rPr lang="en-US" sz="2400" b="1" dirty="0" err="1" smtClean="0">
                <a:solidFill>
                  <a:srgbClr val="00B050"/>
                </a:solidFill>
              </a:rPr>
              <a:t>myname</a:t>
            </a:r>
            <a:r>
              <a:rPr lang="en-US" sz="2400" b="1" dirty="0" smtClean="0">
                <a:solidFill>
                  <a:srgbClr val="00B050"/>
                </a:solidFill>
              </a:rPr>
              <a:t>=</a:t>
            </a:r>
            <a:r>
              <a:rPr lang="en-US" sz="2400" b="1" dirty="0" err="1" smtClean="0">
                <a:solidFill>
                  <a:srgbClr val="00B050"/>
                </a:solidFill>
              </a:rPr>
              <a:t>adam</a:t>
            </a:r>
            <a:endParaRPr lang="en-US" sz="2400" b="1" dirty="0" smtClean="0">
              <a:solidFill>
                <a:srgbClr val="00B050"/>
              </a:solidFill>
            </a:endParaRPr>
          </a:p>
          <a:p>
            <a:pPr marL="0" indent="0">
              <a:buNone/>
            </a:pPr>
            <a:endParaRPr lang="en-US" sz="2400" b="1" dirty="0" smtClean="0">
              <a:solidFill>
                <a:srgbClr val="00B050"/>
              </a:solidFill>
            </a:endParaRPr>
          </a:p>
          <a:p>
            <a:r>
              <a:rPr lang="en-US" sz="2400" dirty="0"/>
              <a:t>Delete </a:t>
            </a:r>
            <a:r>
              <a:rPr lang="en-US" sz="2400" dirty="0" err="1"/>
              <a:t>Replicationcontroller</a:t>
            </a:r>
            <a:r>
              <a:rPr lang="en-US" sz="2400" dirty="0"/>
              <a:t>: </a:t>
            </a:r>
          </a:p>
          <a:p>
            <a:pPr marL="0" indent="0">
              <a:buNone/>
            </a:pPr>
            <a:r>
              <a:rPr lang="en-US" sz="2400" dirty="0" smtClean="0"/>
              <a:t>$ </a:t>
            </a:r>
            <a:r>
              <a:rPr lang="en-US" sz="2400" b="1" dirty="0" err="1">
                <a:solidFill>
                  <a:srgbClr val="800000"/>
                </a:solidFill>
              </a:rPr>
              <a:t>kubectl</a:t>
            </a:r>
            <a:r>
              <a:rPr lang="en-US" sz="2400" b="1" dirty="0">
                <a:solidFill>
                  <a:srgbClr val="800000"/>
                </a:solidFill>
              </a:rPr>
              <a:t> delete </a:t>
            </a:r>
            <a:r>
              <a:rPr lang="en-US" sz="2400" b="1" dirty="0" err="1">
                <a:solidFill>
                  <a:srgbClr val="800000"/>
                </a:solidFill>
              </a:rPr>
              <a:t>rc</a:t>
            </a:r>
            <a:r>
              <a:rPr lang="en-US" sz="2400" b="1" dirty="0">
                <a:solidFill>
                  <a:srgbClr val="800000"/>
                </a:solidFill>
              </a:rPr>
              <a:t> &lt;</a:t>
            </a:r>
            <a:r>
              <a:rPr lang="en-US" sz="2400" b="1" dirty="0" err="1">
                <a:solidFill>
                  <a:srgbClr val="800000"/>
                </a:solidFill>
              </a:rPr>
              <a:t>replicationcontrollername</a:t>
            </a:r>
            <a:r>
              <a:rPr lang="en-US" sz="2400" b="1" dirty="0">
                <a:solidFill>
                  <a:srgbClr val="800000"/>
                </a:solidFill>
              </a:rPr>
              <a:t>&gt;</a:t>
            </a:r>
            <a:endParaRPr lang="en-US" sz="2000" dirty="0"/>
          </a:p>
        </p:txBody>
      </p:sp>
    </p:spTree>
    <p:extLst>
      <p:ext uri="{BB962C8B-B14F-4D97-AF65-F5344CB8AC3E}">
        <p14:creationId xmlns:p14="http://schemas.microsoft.com/office/powerpoint/2010/main" val="7186599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251689"/>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Replication Set</a:t>
            </a:r>
            <a:endParaRPr lang="en-US" sz="3200" b="1" dirty="0"/>
          </a:p>
        </p:txBody>
      </p:sp>
      <p:sp>
        <p:nvSpPr>
          <p:cNvPr id="8" name="Content Placeholder 2"/>
          <p:cNvSpPr txBox="1">
            <a:spLocks/>
          </p:cNvSpPr>
          <p:nvPr/>
        </p:nvSpPr>
        <p:spPr>
          <a:xfrm>
            <a:off x="251520" y="1254641"/>
            <a:ext cx="11534090" cy="52524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smtClean="0"/>
              <a:t>ReplicaSet</a:t>
            </a:r>
            <a:r>
              <a:rPr lang="en-US" sz="2400" dirty="0" smtClean="0"/>
              <a:t> is the next generation Replication Controller</a:t>
            </a:r>
          </a:p>
          <a:p>
            <a:r>
              <a:rPr lang="en-US" sz="2400" dirty="0" smtClean="0"/>
              <a:t>The </a:t>
            </a:r>
            <a:r>
              <a:rPr lang="en-US" sz="2400" dirty="0"/>
              <a:t>replication controller only supports equality-based selector whereas the replica set supports set-based </a:t>
            </a:r>
            <a:r>
              <a:rPr lang="en-US" sz="2400" dirty="0" smtClean="0"/>
              <a:t>selector </a:t>
            </a:r>
            <a:r>
              <a:rPr lang="en-US" sz="2400" dirty="0" err="1" smtClean="0"/>
              <a:t>i.e</a:t>
            </a:r>
            <a:r>
              <a:rPr lang="en-US" sz="2400" dirty="0" smtClean="0"/>
              <a:t> filtering according to set of values</a:t>
            </a:r>
          </a:p>
          <a:p>
            <a:r>
              <a:rPr lang="en-US" sz="2400" dirty="0" err="1" smtClean="0"/>
              <a:t>ReplicaSet</a:t>
            </a:r>
            <a:r>
              <a:rPr lang="en-US" sz="2400" dirty="0" smtClean="0"/>
              <a:t> rather than the Replication Controller is used by other objects like Deployment</a:t>
            </a:r>
            <a:endParaRPr lang="en-US" sz="2400" dirty="0"/>
          </a:p>
        </p:txBody>
      </p:sp>
    </p:spTree>
    <p:extLst>
      <p:ext uri="{BB962C8B-B14F-4D97-AF65-F5344CB8AC3E}">
        <p14:creationId xmlns:p14="http://schemas.microsoft.com/office/powerpoint/2010/main" val="1060411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RS – Example9: </a:t>
            </a:r>
            <a:r>
              <a:rPr lang="en-US" sz="3200" b="1" dirty="0" err="1" smtClean="0"/>
              <a:t>rc.yml</a:t>
            </a:r>
            <a:endParaRPr lang="en-US" sz="3200" b="1" dirty="0"/>
          </a:p>
        </p:txBody>
      </p:sp>
      <p:sp>
        <p:nvSpPr>
          <p:cNvPr id="8" name="Content Placeholder 2"/>
          <p:cNvSpPr txBox="1">
            <a:spLocks/>
          </p:cNvSpPr>
          <p:nvPr/>
        </p:nvSpPr>
        <p:spPr>
          <a:xfrm>
            <a:off x="251519" y="715617"/>
            <a:ext cx="12039718" cy="632313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a:t>
            </a:r>
            <a:r>
              <a:rPr lang="en-US" sz="2400" dirty="0" err="1"/>
              <a:t>ReplicaSet</a:t>
            </a:r>
            <a:r>
              <a:rPr lang="en-US" sz="2400" dirty="0"/>
              <a:t>       </a:t>
            </a:r>
            <a:r>
              <a:rPr lang="en-US" sz="2400" dirty="0" smtClean="0"/>
              <a:t>                              </a:t>
            </a:r>
            <a:r>
              <a:rPr lang="en-US" sz="2400" b="1" dirty="0" smtClean="0"/>
              <a:t> </a:t>
            </a:r>
            <a:r>
              <a:rPr lang="en-US" sz="2400" b="1" dirty="0"/>
              <a:t># Defines the object to be </a:t>
            </a:r>
            <a:r>
              <a:rPr lang="en-US" sz="2400" b="1" dirty="0" err="1"/>
              <a:t>ReplicaSet</a:t>
            </a:r>
            <a:endParaRPr lang="en-US" sz="2400" b="1" dirty="0"/>
          </a:p>
          <a:p>
            <a:pPr marL="0" indent="0">
              <a:buNone/>
            </a:pPr>
            <a:r>
              <a:rPr lang="en-US" sz="2400" dirty="0" err="1"/>
              <a:t>apiVersion</a:t>
            </a:r>
            <a:r>
              <a:rPr lang="en-US" sz="2400" dirty="0"/>
              <a:t>: apps/v1     </a:t>
            </a:r>
            <a:r>
              <a:rPr lang="en-US" sz="2400" dirty="0" smtClean="0"/>
              <a:t>                          </a:t>
            </a:r>
            <a:r>
              <a:rPr lang="en-US" sz="2400" b="1" dirty="0" smtClean="0"/>
              <a:t># </a:t>
            </a:r>
            <a:r>
              <a:rPr lang="en-US" sz="2400" b="1" dirty="0" err="1"/>
              <a:t>Replicaset</a:t>
            </a:r>
            <a:r>
              <a:rPr lang="en-US" sz="2400" b="1" dirty="0"/>
              <a:t> is not available on v1</a:t>
            </a:r>
          </a:p>
          <a:p>
            <a:pPr marL="0" indent="0">
              <a:buNone/>
            </a:pPr>
            <a:r>
              <a:rPr lang="en-US" sz="2400" dirty="0"/>
              <a:t>metadata:</a:t>
            </a:r>
          </a:p>
          <a:p>
            <a:pPr marL="0" indent="0">
              <a:buNone/>
            </a:pPr>
            <a:r>
              <a:rPr lang="en-US" sz="2400" dirty="0"/>
              <a:t>  name: </a:t>
            </a:r>
            <a:r>
              <a:rPr lang="en-US" sz="2400" dirty="0" err="1" smtClean="0"/>
              <a:t>myreplicaset</a:t>
            </a:r>
            <a:endParaRPr lang="en-US" sz="2400" dirty="0"/>
          </a:p>
          <a:p>
            <a:pPr marL="0" indent="0">
              <a:buNone/>
            </a:pPr>
            <a:r>
              <a:rPr lang="en-US" sz="2400" dirty="0"/>
              <a:t>spec:</a:t>
            </a:r>
          </a:p>
          <a:p>
            <a:pPr marL="0" indent="0">
              <a:buNone/>
            </a:pPr>
            <a:r>
              <a:rPr lang="en-US" sz="2400" dirty="0"/>
              <a:t>  replicas: 2 </a:t>
            </a:r>
            <a:r>
              <a:rPr lang="en-US" sz="2400" dirty="0" smtClean="0"/>
              <a:t>                                      </a:t>
            </a:r>
            <a:r>
              <a:rPr lang="en-US" sz="2400" b="1" dirty="0" smtClean="0"/>
              <a:t>       # this element defines the desired number of pods</a:t>
            </a:r>
          </a:p>
          <a:p>
            <a:pPr marL="0" indent="0">
              <a:buNone/>
            </a:pPr>
            <a:r>
              <a:rPr lang="en-US" sz="2400" dirty="0" smtClean="0"/>
              <a:t>  selector:                                               </a:t>
            </a:r>
            <a:r>
              <a:rPr lang="en-US" sz="2400" b="1" dirty="0" smtClean="0"/>
              <a:t> # tells the controller which pods to watch/belong to this Replication Set </a:t>
            </a:r>
            <a:endParaRPr lang="en-US" sz="2400" b="1" dirty="0"/>
          </a:p>
          <a:p>
            <a:pPr marL="0" indent="0">
              <a:buNone/>
            </a:pPr>
            <a:r>
              <a:rPr lang="en-US" sz="2400" dirty="0" smtClean="0"/>
              <a:t>    </a:t>
            </a:r>
            <a:r>
              <a:rPr lang="en-US" sz="2400" dirty="0" err="1" smtClean="0"/>
              <a:t>matchExpressions</a:t>
            </a:r>
            <a:r>
              <a:rPr lang="en-US" sz="2400" dirty="0" smtClean="0"/>
              <a:t>:                             </a:t>
            </a:r>
            <a:r>
              <a:rPr lang="en-US" sz="2400" b="1" dirty="0" smtClean="0"/>
              <a:t>#</a:t>
            </a:r>
            <a:r>
              <a:rPr lang="en-US" sz="2400" dirty="0" smtClean="0"/>
              <a:t> </a:t>
            </a:r>
            <a:r>
              <a:rPr lang="en-US" sz="2400" b="1" dirty="0" smtClean="0"/>
              <a:t>these must match the labels </a:t>
            </a:r>
            <a:endParaRPr lang="en-US" sz="2400" dirty="0" smtClean="0"/>
          </a:p>
          <a:p>
            <a:pPr marL="0" indent="0">
              <a:buNone/>
            </a:pPr>
            <a:r>
              <a:rPr lang="en-US" sz="2400" dirty="0" smtClean="0"/>
              <a:t>      - {key: </a:t>
            </a:r>
            <a:r>
              <a:rPr lang="en-US" sz="2400" dirty="0" err="1" smtClean="0"/>
              <a:t>myname</a:t>
            </a:r>
            <a:r>
              <a:rPr lang="en-US" sz="2400" dirty="0" smtClean="0"/>
              <a:t>, operator: In, values: [</a:t>
            </a:r>
            <a:r>
              <a:rPr lang="en-US" sz="2400" dirty="0" err="1" smtClean="0"/>
              <a:t>adam</a:t>
            </a:r>
            <a:r>
              <a:rPr lang="en-US" sz="2400" dirty="0" smtClean="0"/>
              <a:t>, </a:t>
            </a:r>
            <a:r>
              <a:rPr lang="en-US" sz="2400" dirty="0" err="1" smtClean="0"/>
              <a:t>adamm</a:t>
            </a:r>
            <a:r>
              <a:rPr lang="en-US" sz="2400" dirty="0" smtClean="0"/>
              <a:t>, </a:t>
            </a:r>
            <a:r>
              <a:rPr lang="en-US" sz="2400" dirty="0" err="1" smtClean="0"/>
              <a:t>aadam</a:t>
            </a:r>
            <a:r>
              <a:rPr lang="en-US" sz="2400" dirty="0" smtClean="0"/>
              <a:t>]}</a:t>
            </a:r>
          </a:p>
          <a:p>
            <a:pPr marL="0" indent="0">
              <a:buNone/>
            </a:pPr>
            <a:r>
              <a:rPr lang="en-US" sz="2400" dirty="0" smtClean="0"/>
              <a:t>      </a:t>
            </a:r>
            <a:r>
              <a:rPr lang="en-US" sz="2400" dirty="0"/>
              <a:t>- {key: </a:t>
            </a:r>
            <a:r>
              <a:rPr lang="en-US" sz="2400" dirty="0" err="1"/>
              <a:t>env</a:t>
            </a:r>
            <a:r>
              <a:rPr lang="en-US" sz="2400" dirty="0"/>
              <a:t>, operator: </a:t>
            </a:r>
            <a:r>
              <a:rPr lang="en-US" sz="2400" dirty="0" err="1"/>
              <a:t>NotIn</a:t>
            </a:r>
            <a:r>
              <a:rPr lang="en-US" sz="2400" dirty="0"/>
              <a:t>, values: [production]}</a:t>
            </a:r>
          </a:p>
          <a:p>
            <a:pPr marL="0" indent="0">
              <a:buNone/>
            </a:pPr>
            <a:r>
              <a:rPr lang="en-US" sz="2400" dirty="0"/>
              <a:t>  template:          </a:t>
            </a:r>
            <a:r>
              <a:rPr lang="en-US" sz="2400" dirty="0" smtClean="0"/>
              <a:t>                                 </a:t>
            </a:r>
            <a:r>
              <a:rPr lang="en-US" sz="2400" b="1" dirty="0" smtClean="0"/>
              <a:t>   </a:t>
            </a:r>
            <a:r>
              <a:rPr lang="en-US" sz="2400" b="1" dirty="0"/>
              <a:t># template element defines a template to launch a new pod</a:t>
            </a:r>
          </a:p>
          <a:p>
            <a:pPr marL="0" indent="0">
              <a:buNone/>
            </a:pPr>
            <a:r>
              <a:rPr lang="en-US" sz="2400" dirty="0"/>
              <a:t>    metadata: </a:t>
            </a:r>
          </a:p>
          <a:p>
            <a:pPr marL="0" indent="0">
              <a:buNone/>
            </a:pPr>
            <a:r>
              <a:rPr lang="en-US" sz="2400" dirty="0"/>
              <a:t>      name: testpod7</a:t>
            </a:r>
          </a:p>
          <a:p>
            <a:pPr marL="0" indent="0">
              <a:buNone/>
            </a:pPr>
            <a:r>
              <a:rPr lang="en-US" sz="2400" dirty="0"/>
              <a:t>      labels:       </a:t>
            </a:r>
            <a:r>
              <a:rPr lang="en-US" sz="2400" dirty="0" smtClean="0"/>
              <a:t>                                     </a:t>
            </a:r>
            <a:r>
              <a:rPr lang="en-US" sz="2400" b="1" dirty="0" smtClean="0"/>
              <a:t>    </a:t>
            </a:r>
            <a:r>
              <a:rPr lang="en-US" sz="2400" b="1" dirty="0"/>
              <a:t># selector values need to match the labels values specified in the pod template</a:t>
            </a:r>
          </a:p>
          <a:p>
            <a:pPr marL="0" indent="0">
              <a:buNone/>
            </a:pPr>
            <a:r>
              <a:rPr lang="en-US" sz="2400" dirty="0"/>
              <a:t>        </a:t>
            </a:r>
            <a:r>
              <a:rPr lang="en-US" sz="2400" dirty="0" err="1"/>
              <a:t>myname</a:t>
            </a:r>
            <a:r>
              <a:rPr lang="en-US" sz="2400" dirty="0"/>
              <a:t>: </a:t>
            </a:r>
            <a:r>
              <a:rPr lang="en-US" sz="2400" dirty="0" err="1"/>
              <a:t>adam</a:t>
            </a:r>
            <a:endParaRPr lang="en-US" sz="2400" dirty="0"/>
          </a:p>
          <a:p>
            <a:pPr marL="0" indent="0">
              <a:buNone/>
            </a:pPr>
            <a:r>
              <a:rPr lang="en-US" sz="2400" dirty="0"/>
              <a:t>    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endParaRPr lang="en-US" sz="2400" dirty="0" smtClean="0"/>
          </a:p>
        </p:txBody>
      </p:sp>
    </p:spTree>
    <p:extLst>
      <p:ext uri="{BB962C8B-B14F-4D97-AF65-F5344CB8AC3E}">
        <p14:creationId xmlns:p14="http://schemas.microsoft.com/office/powerpoint/2010/main" val="23675885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59027"/>
            <a:ext cx="11534090" cy="7007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apply -</a:t>
            </a:r>
            <a:r>
              <a:rPr lang="en-US" sz="2400" b="1" dirty="0">
                <a:solidFill>
                  <a:srgbClr val="800000"/>
                </a:solidFill>
              </a:rPr>
              <a:t>f </a:t>
            </a:r>
            <a:r>
              <a:rPr lang="en-US" sz="2400" b="1" dirty="0" err="1" smtClean="0">
                <a:solidFill>
                  <a:srgbClr val="800000"/>
                </a:solidFill>
              </a:rPr>
              <a:t>rs.yml</a:t>
            </a:r>
            <a:endParaRPr lang="en-US" sz="2400" b="1" dirty="0" smtClean="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get </a:t>
            </a:r>
            <a:r>
              <a:rPr lang="en-US" sz="2400" b="1" dirty="0" err="1" smtClean="0">
                <a:solidFill>
                  <a:srgbClr val="800000"/>
                </a:solidFill>
              </a:rPr>
              <a:t>rs</a:t>
            </a:r>
            <a:endParaRPr lang="en-US" sz="2400" b="1" dirty="0" smtClean="0">
              <a:solidFill>
                <a:srgbClr val="800000"/>
              </a:solidFill>
            </a:endParaRPr>
          </a:p>
          <a:p>
            <a:pPr marL="0" indent="0">
              <a:buNone/>
            </a:pPr>
            <a:r>
              <a:rPr lang="en-US" sz="2400" b="1" dirty="0" smtClean="0"/>
              <a:t>$ </a:t>
            </a:r>
            <a:r>
              <a:rPr lang="en-US" sz="2400" b="1" dirty="0" err="1">
                <a:solidFill>
                  <a:srgbClr val="800000"/>
                </a:solidFill>
              </a:rPr>
              <a:t>kubectl</a:t>
            </a:r>
            <a:r>
              <a:rPr lang="en-US" sz="2400" b="1" dirty="0">
                <a:solidFill>
                  <a:srgbClr val="800000"/>
                </a:solidFill>
              </a:rPr>
              <a:t> describe </a:t>
            </a:r>
            <a:r>
              <a:rPr lang="en-US" sz="2400" b="1" dirty="0" err="1" smtClean="0">
                <a:solidFill>
                  <a:srgbClr val="800000"/>
                </a:solidFill>
              </a:rPr>
              <a:t>rs</a:t>
            </a:r>
            <a:r>
              <a:rPr lang="en-US" sz="2400" b="1" dirty="0" smtClean="0">
                <a:solidFill>
                  <a:srgbClr val="800000"/>
                </a:solidFill>
              </a:rPr>
              <a:t> </a:t>
            </a:r>
            <a:r>
              <a:rPr lang="en-US" sz="2400" b="1" dirty="0">
                <a:solidFill>
                  <a:srgbClr val="800000"/>
                </a:solidFill>
              </a:rPr>
              <a:t>&lt;</a:t>
            </a:r>
            <a:r>
              <a:rPr lang="en-US" sz="2400" b="1" dirty="0" err="1" smtClean="0">
                <a:solidFill>
                  <a:srgbClr val="800000"/>
                </a:solidFill>
              </a:rPr>
              <a:t>replicasetname</a:t>
            </a:r>
            <a:r>
              <a:rPr lang="en-US" sz="2400" b="1" dirty="0">
                <a:solidFill>
                  <a:srgbClr val="800000"/>
                </a:solidFill>
              </a:rPr>
              <a:t>&gt;</a:t>
            </a:r>
          </a:p>
          <a:p>
            <a:pPr marL="0" indent="0">
              <a:buNone/>
            </a:pPr>
            <a:endParaRPr lang="en-US" sz="2400" b="1" dirty="0" smtClean="0">
              <a:solidFill>
                <a:srgbClr val="800000"/>
              </a:solidFill>
            </a:endParaRPr>
          </a:p>
          <a:p>
            <a:r>
              <a:rPr lang="en-US" sz="2400" dirty="0"/>
              <a:t>Scale Replicas: </a:t>
            </a:r>
            <a:endParaRPr lang="en-US" sz="2400" dirty="0" smtClean="0"/>
          </a:p>
          <a:p>
            <a:pPr marL="0" indent="0">
              <a:buNone/>
            </a:pPr>
            <a:r>
              <a:rPr lang="en-US" sz="2400" dirty="0" smtClean="0"/>
              <a:t>$ </a:t>
            </a:r>
            <a:r>
              <a:rPr lang="pt-BR" sz="2400" b="1" dirty="0">
                <a:solidFill>
                  <a:srgbClr val="00B050"/>
                </a:solidFill>
              </a:rPr>
              <a:t>kubectl scale --</a:t>
            </a:r>
            <a:r>
              <a:rPr lang="pt-BR" sz="2400" b="1" dirty="0" smtClean="0">
                <a:solidFill>
                  <a:srgbClr val="00B050"/>
                </a:solidFill>
              </a:rPr>
              <a:t>replicas=1  </a:t>
            </a:r>
            <a:r>
              <a:rPr lang="pt-BR" sz="2400" b="1" dirty="0">
                <a:solidFill>
                  <a:srgbClr val="00B050"/>
                </a:solidFill>
              </a:rPr>
              <a:t>rs/myreplicaset    </a:t>
            </a:r>
            <a:r>
              <a:rPr lang="pt-BR" sz="2400" b="1" dirty="0" smtClean="0"/>
              <a:t>(OR)</a:t>
            </a:r>
            <a:r>
              <a:rPr lang="pt-BR" sz="2400" b="1" dirty="0" smtClean="0">
                <a:solidFill>
                  <a:srgbClr val="800000"/>
                </a:solidFill>
              </a:rPr>
              <a:t> </a:t>
            </a:r>
          </a:p>
          <a:p>
            <a:pPr marL="0" indent="0">
              <a:buNone/>
            </a:pPr>
            <a:r>
              <a:rPr lang="en-US" sz="2400" dirty="0" smtClean="0"/>
              <a:t>$ </a:t>
            </a:r>
            <a:r>
              <a:rPr lang="en-US" sz="2400" b="1" dirty="0" err="1">
                <a:solidFill>
                  <a:srgbClr val="00B050"/>
                </a:solidFill>
              </a:rPr>
              <a:t>kubectl</a:t>
            </a:r>
            <a:r>
              <a:rPr lang="en-US" sz="2400" b="1" dirty="0">
                <a:solidFill>
                  <a:srgbClr val="00B050"/>
                </a:solidFill>
              </a:rPr>
              <a:t> scale --replicas=2 </a:t>
            </a:r>
            <a:r>
              <a:rPr lang="en-US" sz="2400" b="1" dirty="0" err="1" smtClean="0">
                <a:solidFill>
                  <a:srgbClr val="00B050"/>
                </a:solidFill>
              </a:rPr>
              <a:t>rs</a:t>
            </a:r>
            <a:r>
              <a:rPr lang="en-US" sz="2400" b="1" dirty="0" smtClean="0">
                <a:solidFill>
                  <a:srgbClr val="00B050"/>
                </a:solidFill>
              </a:rPr>
              <a:t> </a:t>
            </a:r>
            <a:r>
              <a:rPr lang="en-US" sz="2400" b="1" dirty="0">
                <a:solidFill>
                  <a:srgbClr val="00B050"/>
                </a:solidFill>
              </a:rPr>
              <a:t>-l </a:t>
            </a:r>
            <a:r>
              <a:rPr lang="en-US" sz="2400" b="1" dirty="0" err="1" smtClean="0">
                <a:solidFill>
                  <a:srgbClr val="00B050"/>
                </a:solidFill>
              </a:rPr>
              <a:t>myname</a:t>
            </a:r>
            <a:r>
              <a:rPr lang="en-US" sz="2400" b="1" dirty="0" smtClean="0">
                <a:solidFill>
                  <a:srgbClr val="00B050"/>
                </a:solidFill>
              </a:rPr>
              <a:t>=</a:t>
            </a:r>
            <a:r>
              <a:rPr lang="en-US" sz="2400" b="1" dirty="0" err="1" smtClean="0">
                <a:solidFill>
                  <a:srgbClr val="00B050"/>
                </a:solidFill>
              </a:rPr>
              <a:t>adam</a:t>
            </a:r>
            <a:endParaRPr lang="en-US" sz="2400" b="1" dirty="0" smtClean="0">
              <a:solidFill>
                <a:srgbClr val="00B050"/>
              </a:solidFill>
            </a:endParaRPr>
          </a:p>
          <a:p>
            <a:pPr marL="0" indent="0">
              <a:buNone/>
            </a:pPr>
            <a:endParaRPr lang="en-US" sz="2400" b="1" dirty="0" smtClean="0">
              <a:solidFill>
                <a:srgbClr val="00B050"/>
              </a:solidFill>
            </a:endParaRPr>
          </a:p>
          <a:p>
            <a:r>
              <a:rPr lang="en-US" sz="2400" dirty="0"/>
              <a:t>Delete </a:t>
            </a:r>
            <a:r>
              <a:rPr lang="en-US" sz="2400" dirty="0" err="1" smtClean="0"/>
              <a:t>ReplicaSet</a:t>
            </a:r>
            <a:r>
              <a:rPr lang="en-US" sz="2400" dirty="0" smtClean="0"/>
              <a:t>: </a:t>
            </a:r>
            <a:endParaRPr lang="en-US" sz="2400" dirty="0"/>
          </a:p>
          <a:p>
            <a:pPr marL="0" indent="0">
              <a:buNone/>
            </a:pPr>
            <a:r>
              <a:rPr lang="en-US" sz="2400" dirty="0" smtClean="0"/>
              <a:t>$ </a:t>
            </a:r>
            <a:r>
              <a:rPr lang="en-US" sz="2400" b="1" dirty="0" err="1">
                <a:solidFill>
                  <a:srgbClr val="800000"/>
                </a:solidFill>
              </a:rPr>
              <a:t>kubectl</a:t>
            </a:r>
            <a:r>
              <a:rPr lang="en-US" sz="2400" b="1" dirty="0">
                <a:solidFill>
                  <a:srgbClr val="800000"/>
                </a:solidFill>
              </a:rPr>
              <a:t> delete </a:t>
            </a:r>
            <a:r>
              <a:rPr lang="en-US" sz="2400" b="1" dirty="0" err="1" smtClean="0">
                <a:solidFill>
                  <a:srgbClr val="800000"/>
                </a:solidFill>
              </a:rPr>
              <a:t>rs</a:t>
            </a:r>
            <a:r>
              <a:rPr lang="en-US" sz="2400" b="1" dirty="0" smtClean="0">
                <a:solidFill>
                  <a:srgbClr val="800000"/>
                </a:solidFill>
              </a:rPr>
              <a:t> &lt;</a:t>
            </a:r>
            <a:r>
              <a:rPr lang="en-US" sz="2400" b="1" dirty="0" err="1" smtClean="0">
                <a:solidFill>
                  <a:srgbClr val="800000"/>
                </a:solidFill>
              </a:rPr>
              <a:t>replicasetname</a:t>
            </a:r>
            <a:r>
              <a:rPr lang="en-US" sz="2400" b="1" dirty="0">
                <a:solidFill>
                  <a:srgbClr val="800000"/>
                </a:solidFill>
              </a:rPr>
              <a:t>&gt;</a:t>
            </a:r>
            <a:endParaRPr lang="en-US" sz="2000" dirty="0"/>
          </a:p>
        </p:txBody>
      </p:sp>
    </p:spTree>
    <p:extLst>
      <p:ext uri="{BB962C8B-B14F-4D97-AF65-F5344CB8AC3E}">
        <p14:creationId xmlns:p14="http://schemas.microsoft.com/office/powerpoint/2010/main" val="42271880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6608682" cy="830997"/>
          </a:xfrm>
          <a:prstGeom prst="rect">
            <a:avLst/>
          </a:prstGeom>
        </p:spPr>
        <p:txBody>
          <a:bodyPr wrap="square">
            <a:spAutoFit/>
          </a:bodyPr>
          <a:lstStyle/>
          <a:p>
            <a:r>
              <a:rPr lang="en-US" sz="4800" b="1" dirty="0" smtClean="0">
                <a:solidFill>
                  <a:schemeClr val="bg1"/>
                </a:solidFill>
              </a:rPr>
              <a:t>Deployments</a:t>
            </a:r>
            <a:endParaRPr lang="en-US" sz="4800" b="1" dirty="0">
              <a:solidFill>
                <a:schemeClr val="bg1"/>
              </a:solidFill>
            </a:endParaRPr>
          </a:p>
        </p:txBody>
      </p:sp>
    </p:spTree>
    <p:extLst>
      <p:ext uri="{BB962C8B-B14F-4D97-AF65-F5344CB8AC3E}">
        <p14:creationId xmlns:p14="http://schemas.microsoft.com/office/powerpoint/2010/main" val="25338085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447" y="2870791"/>
            <a:ext cx="4965403" cy="3860613"/>
          </a:xfrm>
          <a:prstGeom prst="rect">
            <a:avLst/>
          </a:prstGeom>
        </p:spPr>
      </p:pic>
      <p:sp>
        <p:nvSpPr>
          <p:cNvPr id="7" name="Title 1"/>
          <p:cNvSpPr txBox="1">
            <a:spLocks/>
          </p:cNvSpPr>
          <p:nvPr/>
        </p:nvSpPr>
        <p:spPr>
          <a:xfrm>
            <a:off x="357809" y="0"/>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Deployments</a:t>
            </a:r>
            <a:endParaRPr lang="en-US" sz="3200" b="1" dirty="0"/>
          </a:p>
        </p:txBody>
      </p:sp>
      <p:sp>
        <p:nvSpPr>
          <p:cNvPr id="8" name="Content Placeholder 2"/>
          <p:cNvSpPr txBox="1">
            <a:spLocks/>
          </p:cNvSpPr>
          <p:nvPr/>
        </p:nvSpPr>
        <p:spPr>
          <a:xfrm>
            <a:off x="251520" y="627321"/>
            <a:ext cx="11534090" cy="587980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Just using RC &amp; RS might be cumbersome to deploy apps, update or rollback apps in the cluster</a:t>
            </a:r>
          </a:p>
          <a:p>
            <a:r>
              <a:rPr lang="en-US" sz="2400" dirty="0"/>
              <a:t>A </a:t>
            </a:r>
            <a:r>
              <a:rPr lang="en-US" sz="2400" b="1" dirty="0"/>
              <a:t>Deployment</a:t>
            </a:r>
            <a:r>
              <a:rPr lang="en-US" sz="2400" dirty="0"/>
              <a:t> object acts as a supervisor for pods, giving you fine-grained control over how and when a new pod is rolled out, updated or rolled back to a previous state</a:t>
            </a:r>
          </a:p>
          <a:p>
            <a:r>
              <a:rPr lang="en-US" sz="2400" dirty="0"/>
              <a:t>When using Deployment object, we first define the </a:t>
            </a:r>
            <a:r>
              <a:rPr lang="en-US" sz="2400" b="1" dirty="0"/>
              <a:t>state</a:t>
            </a:r>
            <a:r>
              <a:rPr lang="en-US" sz="2400" dirty="0"/>
              <a:t> of the App, then k8s master schedules mentioned app instance onto specific individual Nodes</a:t>
            </a:r>
          </a:p>
          <a:p>
            <a:r>
              <a:rPr lang="en-US" sz="2400" dirty="0"/>
              <a:t>K8s then </a:t>
            </a:r>
            <a:r>
              <a:rPr lang="en-US" sz="2400" dirty="0" smtClean="0"/>
              <a:t>monitors, if </a:t>
            </a:r>
            <a:r>
              <a:rPr lang="en-US" sz="2400" dirty="0"/>
              <a:t>the Node hosting an instance </a:t>
            </a:r>
            <a:r>
              <a:rPr lang="en-US" sz="2400" dirty="0" smtClean="0"/>
              <a:t>goes</a:t>
            </a:r>
          </a:p>
          <a:p>
            <a:pPr marL="0" indent="0">
              <a:buNone/>
            </a:pPr>
            <a:r>
              <a:rPr lang="en-US" sz="2400" dirty="0"/>
              <a:t> </a:t>
            </a:r>
            <a:r>
              <a:rPr lang="en-US" sz="2400" dirty="0" smtClean="0"/>
              <a:t>  </a:t>
            </a:r>
            <a:r>
              <a:rPr lang="en-US" sz="2400" dirty="0"/>
              <a:t>down or pod is deleted, the Deployment controller </a:t>
            </a:r>
            <a:endParaRPr lang="en-US" sz="2400" dirty="0" smtClean="0"/>
          </a:p>
          <a:p>
            <a:pPr marL="0" indent="0">
              <a:buNone/>
            </a:pPr>
            <a:r>
              <a:rPr lang="en-US" sz="2400" dirty="0"/>
              <a:t> </a:t>
            </a:r>
            <a:r>
              <a:rPr lang="en-US" sz="2400" dirty="0" smtClean="0"/>
              <a:t>  replaces </a:t>
            </a:r>
            <a:r>
              <a:rPr lang="en-US" sz="2400" dirty="0"/>
              <a:t>it. </a:t>
            </a:r>
          </a:p>
          <a:p>
            <a:r>
              <a:rPr lang="en-US" sz="2400" dirty="0"/>
              <a:t>This provides a self-healing mechanism to address </a:t>
            </a:r>
            <a:endParaRPr lang="en-US" sz="2400" dirty="0" smtClean="0"/>
          </a:p>
          <a:p>
            <a:pPr marL="0" indent="0">
              <a:buNone/>
            </a:pPr>
            <a:r>
              <a:rPr lang="en-US" sz="2400" dirty="0"/>
              <a:t> </a:t>
            </a:r>
            <a:r>
              <a:rPr lang="en-US" sz="2400" dirty="0" smtClean="0"/>
              <a:t>  machine </a:t>
            </a:r>
            <a:r>
              <a:rPr lang="en-US" sz="2400" dirty="0"/>
              <a:t>failure or maintenance. </a:t>
            </a:r>
          </a:p>
        </p:txBody>
      </p:sp>
    </p:spTree>
    <p:extLst>
      <p:ext uri="{BB962C8B-B14F-4D97-AF65-F5344CB8AC3E}">
        <p14:creationId xmlns:p14="http://schemas.microsoft.com/office/powerpoint/2010/main" val="14708235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542261"/>
            <a:ext cx="11534090" cy="59648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following are typical use cases for Deployments:</a:t>
            </a:r>
          </a:p>
          <a:p>
            <a:r>
              <a:rPr lang="en-US" sz="2400" b="1" dirty="0"/>
              <a:t>Create a Deployment to rollout a </a:t>
            </a:r>
            <a:r>
              <a:rPr lang="en-US" sz="2400" b="1" dirty="0" err="1"/>
              <a:t>ReplicaSet</a:t>
            </a:r>
            <a:r>
              <a:rPr lang="en-US" sz="2400" dirty="0"/>
              <a:t>. The </a:t>
            </a:r>
            <a:r>
              <a:rPr lang="en-US" sz="2400" dirty="0" err="1"/>
              <a:t>ReplicaSet</a:t>
            </a:r>
            <a:r>
              <a:rPr lang="en-US" sz="2400" dirty="0"/>
              <a:t> creates Pods in the background. Check the status of the rollout to see if it succeeds or not.</a:t>
            </a:r>
          </a:p>
          <a:p>
            <a:r>
              <a:rPr lang="en-US" sz="2400" b="1" dirty="0"/>
              <a:t>Declare the new state of the Pods</a:t>
            </a:r>
            <a:r>
              <a:rPr lang="en-US" sz="2400" dirty="0"/>
              <a:t> by updating the </a:t>
            </a:r>
            <a:r>
              <a:rPr lang="en-US" sz="2400" dirty="0" err="1"/>
              <a:t>PodTemplateSpec</a:t>
            </a:r>
            <a:r>
              <a:rPr lang="en-US" sz="2400" dirty="0"/>
              <a:t> of the Deployment. A new </a:t>
            </a:r>
            <a:r>
              <a:rPr lang="en-US" sz="2400" dirty="0" err="1"/>
              <a:t>ReplicaSet</a:t>
            </a:r>
            <a:r>
              <a:rPr lang="en-US" sz="2400" dirty="0"/>
              <a:t> is created and the Deployment manages moving the Pods from the old </a:t>
            </a:r>
            <a:r>
              <a:rPr lang="en-US" sz="2400" dirty="0" err="1"/>
              <a:t>ReplicaSet</a:t>
            </a:r>
            <a:r>
              <a:rPr lang="en-US" sz="2400" dirty="0"/>
              <a:t> to the new one at a controlled rate. Each new </a:t>
            </a:r>
            <a:r>
              <a:rPr lang="en-US" sz="2400" dirty="0" err="1"/>
              <a:t>ReplicaSet</a:t>
            </a:r>
            <a:r>
              <a:rPr lang="en-US" sz="2400" dirty="0"/>
              <a:t> updates the </a:t>
            </a:r>
            <a:r>
              <a:rPr lang="en-US" sz="2400" b="1" dirty="0"/>
              <a:t>revision</a:t>
            </a:r>
            <a:r>
              <a:rPr lang="en-US" sz="2400" dirty="0"/>
              <a:t> of the Deployment.</a:t>
            </a:r>
          </a:p>
          <a:p>
            <a:r>
              <a:rPr lang="en-US" sz="2400" b="1" dirty="0"/>
              <a:t>Rollback to an earlier Deployment revision </a:t>
            </a:r>
            <a:r>
              <a:rPr lang="en-US" sz="2400" dirty="0"/>
              <a:t>if the current state of the Deployment is not stable. Each rollback updates the revision of the Deployment.</a:t>
            </a:r>
          </a:p>
          <a:p>
            <a:r>
              <a:rPr lang="en-US" sz="2400" b="1" dirty="0"/>
              <a:t>Scale up the Deployment </a:t>
            </a:r>
            <a:r>
              <a:rPr lang="en-US" sz="2400" dirty="0"/>
              <a:t>to facilitate more load.</a:t>
            </a:r>
          </a:p>
          <a:p>
            <a:r>
              <a:rPr lang="en-US" sz="2400" b="1" dirty="0"/>
              <a:t>Pause the Deployment </a:t>
            </a:r>
            <a:r>
              <a:rPr lang="en-US" sz="2400" dirty="0"/>
              <a:t>to apply multiple fixes to its </a:t>
            </a:r>
            <a:r>
              <a:rPr lang="en-US" sz="2400" dirty="0" err="1"/>
              <a:t>PodTemplateSpec</a:t>
            </a:r>
            <a:r>
              <a:rPr lang="en-US" sz="2400" dirty="0"/>
              <a:t> and then resume it to start a new rollout.</a:t>
            </a:r>
          </a:p>
          <a:p>
            <a:r>
              <a:rPr lang="en-US" sz="2400" b="1" dirty="0"/>
              <a:t>Use the status of the Deployment </a:t>
            </a:r>
            <a:r>
              <a:rPr lang="en-US" sz="2400" dirty="0"/>
              <a:t>as an indicator that a rollout has stuck.</a:t>
            </a:r>
          </a:p>
          <a:p>
            <a:r>
              <a:rPr lang="en-US" sz="2400" b="1" dirty="0"/>
              <a:t>Clean up older </a:t>
            </a:r>
            <a:r>
              <a:rPr lang="en-US" sz="2400" b="1" dirty="0" err="1"/>
              <a:t>ReplicaSets</a:t>
            </a:r>
            <a:r>
              <a:rPr lang="en-US" sz="2400" b="1" dirty="0"/>
              <a:t> </a:t>
            </a:r>
            <a:r>
              <a:rPr lang="en-US" sz="2400" dirty="0"/>
              <a:t>that you don’t need anymore</a:t>
            </a:r>
          </a:p>
        </p:txBody>
      </p:sp>
    </p:spTree>
    <p:extLst>
      <p:ext uri="{BB962C8B-B14F-4D97-AF65-F5344CB8AC3E}">
        <p14:creationId xmlns:p14="http://schemas.microsoft.com/office/powerpoint/2010/main" val="33976125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Deployments – Example10: </a:t>
            </a:r>
            <a:r>
              <a:rPr lang="en-US" sz="3200" b="1" dirty="0" err="1" smtClean="0"/>
              <a:t>deployments.yml</a:t>
            </a:r>
            <a:endParaRPr lang="en-US" sz="3200" b="1" dirty="0"/>
          </a:p>
        </p:txBody>
      </p:sp>
      <p:sp>
        <p:nvSpPr>
          <p:cNvPr id="8" name="Content Placeholder 2"/>
          <p:cNvSpPr txBox="1">
            <a:spLocks/>
          </p:cNvSpPr>
          <p:nvPr/>
        </p:nvSpPr>
        <p:spPr>
          <a:xfrm>
            <a:off x="251519" y="637953"/>
            <a:ext cx="12039718" cy="64008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a:t>
            </a:r>
            <a:r>
              <a:rPr lang="en-US" sz="2400" dirty="0" smtClean="0"/>
              <a:t>Deployment            </a:t>
            </a:r>
            <a:endParaRPr lang="en-US" sz="2400" dirty="0"/>
          </a:p>
          <a:p>
            <a:pPr marL="0" indent="0">
              <a:buNone/>
            </a:pPr>
            <a:r>
              <a:rPr lang="en-US" sz="2400" dirty="0" err="1"/>
              <a:t>apiVersion</a:t>
            </a:r>
            <a:r>
              <a:rPr lang="en-US" sz="2400" dirty="0"/>
              <a:t>: extensions/v1beta1</a:t>
            </a:r>
          </a:p>
          <a:p>
            <a:pPr marL="0" indent="0">
              <a:buNone/>
            </a:pPr>
            <a:r>
              <a:rPr lang="en-US" sz="2400" dirty="0"/>
              <a:t>metadata:</a:t>
            </a:r>
          </a:p>
          <a:p>
            <a:pPr marL="0" indent="0">
              <a:buNone/>
            </a:pPr>
            <a:r>
              <a:rPr lang="en-US" sz="2400" dirty="0"/>
              <a:t>  name: </a:t>
            </a:r>
            <a:r>
              <a:rPr lang="en-US" sz="2400" dirty="0" err="1" smtClean="0"/>
              <a:t>mydeployments</a:t>
            </a:r>
            <a:endParaRPr lang="en-US" sz="2400" dirty="0"/>
          </a:p>
          <a:p>
            <a:pPr marL="0" indent="0">
              <a:buNone/>
            </a:pPr>
            <a:r>
              <a:rPr lang="en-US" sz="2400" dirty="0"/>
              <a:t>spec:</a:t>
            </a:r>
          </a:p>
          <a:p>
            <a:pPr marL="0" indent="0">
              <a:buNone/>
            </a:pPr>
            <a:r>
              <a:rPr lang="en-US" sz="2400" dirty="0"/>
              <a:t>  replicas: 2</a:t>
            </a:r>
          </a:p>
          <a:p>
            <a:pPr marL="0" indent="0">
              <a:buNone/>
            </a:pPr>
            <a:r>
              <a:rPr lang="en-US" sz="2400" dirty="0"/>
              <a:t>  template:</a:t>
            </a:r>
          </a:p>
          <a:p>
            <a:pPr marL="0" indent="0">
              <a:buNone/>
            </a:pPr>
            <a:r>
              <a:rPr lang="en-US" sz="2400" dirty="0"/>
              <a:t>    metadata:</a:t>
            </a:r>
          </a:p>
          <a:p>
            <a:pPr marL="0" indent="0">
              <a:buNone/>
            </a:pPr>
            <a:r>
              <a:rPr lang="en-US" sz="2400" dirty="0"/>
              <a:t>      name: testpod8</a:t>
            </a:r>
          </a:p>
          <a:p>
            <a:pPr marL="0" indent="0">
              <a:buNone/>
            </a:pPr>
            <a:r>
              <a:rPr lang="en-US" sz="2400" dirty="0"/>
              <a:t>      labels:</a:t>
            </a:r>
          </a:p>
          <a:p>
            <a:pPr marL="0" indent="0">
              <a:buNone/>
            </a:pPr>
            <a:r>
              <a:rPr lang="en-US" sz="2400" dirty="0"/>
              <a:t>        </a:t>
            </a:r>
            <a:r>
              <a:rPr lang="en-US" sz="2400" dirty="0" err="1"/>
              <a:t>objtype</a:t>
            </a:r>
            <a:r>
              <a:rPr lang="en-US" sz="2400" dirty="0"/>
              <a:t>: deployment</a:t>
            </a:r>
          </a:p>
          <a:p>
            <a:pPr marL="0" indent="0">
              <a:buNone/>
            </a:pPr>
            <a:r>
              <a:rPr lang="en-US" sz="2400" dirty="0"/>
              <a:t>    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endParaRPr lang="en-US" sz="2400" dirty="0" smtClean="0"/>
          </a:p>
        </p:txBody>
      </p:sp>
    </p:spTree>
    <p:extLst>
      <p:ext uri="{BB962C8B-B14F-4D97-AF65-F5344CB8AC3E}">
        <p14:creationId xmlns:p14="http://schemas.microsoft.com/office/powerpoint/2010/main" val="10545114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106326"/>
            <a:ext cx="11534090" cy="705978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Creating a </a:t>
            </a:r>
            <a:r>
              <a:rPr lang="en-US" sz="2400" b="1" dirty="0" smtClean="0"/>
              <a:t>Deployment</a:t>
            </a:r>
            <a:endParaRPr lang="en-US" sz="2400" b="1" dirty="0"/>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apply -f pod8.xml</a:t>
            </a:r>
          </a:p>
          <a:p>
            <a:pPr marL="0" indent="0">
              <a:buNone/>
            </a:pPr>
            <a:r>
              <a:rPr lang="en-US" sz="2400" b="1" dirty="0"/>
              <a:t>$ </a:t>
            </a:r>
            <a:r>
              <a:rPr lang="en-US" sz="2400" b="1" dirty="0" err="1">
                <a:solidFill>
                  <a:srgbClr val="800000"/>
                </a:solidFill>
              </a:rPr>
              <a:t>kubectl</a:t>
            </a:r>
            <a:r>
              <a:rPr lang="en-US" sz="2400" b="1" dirty="0">
                <a:solidFill>
                  <a:srgbClr val="800000"/>
                </a:solidFill>
              </a:rPr>
              <a:t> get deploy</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describe deploy/&lt;</a:t>
            </a:r>
            <a:r>
              <a:rPr lang="en-US" sz="2400" b="1" dirty="0" err="1">
                <a:solidFill>
                  <a:srgbClr val="800000"/>
                </a:solidFill>
              </a:rPr>
              <a:t>deploymentname</a:t>
            </a:r>
            <a:r>
              <a:rPr lang="en-US" sz="2400" b="1" dirty="0">
                <a:solidFill>
                  <a:srgbClr val="800000"/>
                </a:solidFill>
              </a:rPr>
              <a:t>&gt;</a:t>
            </a:r>
          </a:p>
          <a:p>
            <a:pPr marL="0" indent="0">
              <a:buNone/>
            </a:pPr>
            <a:r>
              <a:rPr lang="en-US" sz="2400" b="1" dirty="0"/>
              <a:t>$ </a:t>
            </a:r>
            <a:r>
              <a:rPr lang="en-US" sz="2400" b="1" dirty="0" err="1">
                <a:solidFill>
                  <a:srgbClr val="800000"/>
                </a:solidFill>
              </a:rPr>
              <a:t>kubectl</a:t>
            </a:r>
            <a:r>
              <a:rPr lang="en-US" sz="2400" b="1" dirty="0">
                <a:solidFill>
                  <a:srgbClr val="800000"/>
                </a:solidFill>
              </a:rPr>
              <a:t> get </a:t>
            </a:r>
            <a:r>
              <a:rPr lang="en-US" sz="2400" b="1" dirty="0" err="1">
                <a:solidFill>
                  <a:srgbClr val="800000"/>
                </a:solidFill>
              </a:rPr>
              <a:t>rs</a:t>
            </a:r>
            <a:endParaRPr lang="en-US" sz="2400" b="1" dirty="0">
              <a:solidFill>
                <a:srgbClr val="800000"/>
              </a:solidFill>
            </a:endParaRP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get pods</a:t>
            </a:r>
          </a:p>
          <a:p>
            <a:pPr marL="0" indent="0">
              <a:buNone/>
            </a:pPr>
            <a:endParaRPr lang="en-US" sz="2400" b="1" dirty="0" smtClean="0">
              <a:solidFill>
                <a:srgbClr val="800000"/>
              </a:solidFill>
            </a:endParaRPr>
          </a:p>
          <a:p>
            <a:r>
              <a:rPr lang="en-US" sz="2400" b="1" dirty="0"/>
              <a:t>Updating a </a:t>
            </a:r>
            <a:r>
              <a:rPr lang="en-US" sz="2400" b="1" dirty="0" smtClean="0"/>
              <a:t>Deployment</a:t>
            </a:r>
            <a:endParaRPr lang="en-US" sz="2400" dirty="0" smtClean="0"/>
          </a:p>
          <a:p>
            <a:pPr marL="0" indent="0">
              <a:buNone/>
            </a:pPr>
            <a:r>
              <a:rPr lang="en-US" sz="2400" dirty="0" smtClean="0"/>
              <a:t>Change </a:t>
            </a:r>
            <a:r>
              <a:rPr lang="en-US" sz="2400" dirty="0"/>
              <a:t>the echo </a:t>
            </a:r>
            <a:r>
              <a:rPr lang="en-US" sz="2400" dirty="0" err="1"/>
              <a:t>cmd</a:t>
            </a:r>
            <a:r>
              <a:rPr lang="en-US" sz="2400" dirty="0"/>
              <a:t> &amp; save the </a:t>
            </a:r>
            <a:r>
              <a:rPr lang="en-US" sz="2400" dirty="0" err="1" smtClean="0"/>
              <a:t>yml</a:t>
            </a:r>
            <a:r>
              <a:rPr lang="en-US" sz="2400" dirty="0" smtClean="0"/>
              <a:t> content </a:t>
            </a:r>
            <a:r>
              <a:rPr lang="en-US" sz="2400" dirty="0"/>
              <a:t>as new file &amp; apply it: </a:t>
            </a:r>
            <a:endParaRPr lang="en-US" sz="2400" dirty="0" smtClean="0"/>
          </a:p>
          <a:p>
            <a:pPr marL="0" indent="0">
              <a:buNone/>
            </a:pPr>
            <a:r>
              <a:rPr lang="en-US" sz="2400" dirty="0" smtClean="0"/>
              <a:t>$ </a:t>
            </a:r>
            <a:r>
              <a:rPr lang="pt-BR" sz="2400" b="1" dirty="0">
                <a:solidFill>
                  <a:srgbClr val="800000"/>
                </a:solidFill>
              </a:rPr>
              <a:t>kubectl apply –f &lt;yml&gt;</a:t>
            </a:r>
          </a:p>
          <a:p>
            <a:pPr marL="0" indent="0">
              <a:buNone/>
            </a:pPr>
            <a:r>
              <a:rPr lang="en-US" sz="2400" dirty="0" smtClean="0"/>
              <a:t>$ </a:t>
            </a:r>
            <a:r>
              <a:rPr lang="en-US" sz="2400" b="1" dirty="0" err="1">
                <a:solidFill>
                  <a:srgbClr val="800000"/>
                </a:solidFill>
              </a:rPr>
              <a:t>kubectl</a:t>
            </a:r>
            <a:r>
              <a:rPr lang="en-US" sz="2400" b="1" dirty="0">
                <a:solidFill>
                  <a:srgbClr val="800000"/>
                </a:solidFill>
              </a:rPr>
              <a:t> get </a:t>
            </a:r>
            <a:r>
              <a:rPr lang="en-US" sz="2400" b="1" dirty="0" smtClean="0">
                <a:solidFill>
                  <a:srgbClr val="800000"/>
                </a:solidFill>
              </a:rPr>
              <a:t>pods</a:t>
            </a:r>
          </a:p>
          <a:p>
            <a:pPr>
              <a:buFont typeface="Wingdings" panose="05000000000000000000" pitchFamily="2" charset="2"/>
              <a:buChar char="ü"/>
            </a:pPr>
            <a:r>
              <a:rPr lang="en-US" sz="2400" dirty="0"/>
              <a:t>  We will see the rollout of two new pods with the updated </a:t>
            </a:r>
            <a:r>
              <a:rPr lang="en-US" sz="2400" dirty="0" err="1"/>
              <a:t>cmd</a:t>
            </a:r>
            <a:r>
              <a:rPr lang="en-US" sz="2400" dirty="0"/>
              <a:t>, as well as old pods being terminated</a:t>
            </a:r>
          </a:p>
          <a:p>
            <a:pPr>
              <a:buFont typeface="Wingdings" panose="05000000000000000000" pitchFamily="2" charset="2"/>
              <a:buChar char="ü"/>
            </a:pPr>
            <a:r>
              <a:rPr lang="en-US" sz="2400" dirty="0"/>
              <a:t> </a:t>
            </a:r>
            <a:r>
              <a:rPr lang="en-US" sz="2400" dirty="0" smtClean="0"/>
              <a:t>Also</a:t>
            </a:r>
            <a:r>
              <a:rPr lang="en-US" sz="2400" dirty="0"/>
              <a:t>, a new replica set has been created by the deployment</a:t>
            </a:r>
          </a:p>
          <a:p>
            <a:pPr marL="0" indent="0">
              <a:buNone/>
            </a:pPr>
            <a:r>
              <a:rPr lang="en-US" sz="2400" dirty="0" smtClean="0"/>
              <a:t>$ </a:t>
            </a:r>
            <a:r>
              <a:rPr lang="en-US" sz="2400" b="1" dirty="0">
                <a:solidFill>
                  <a:srgbClr val="800000"/>
                </a:solidFill>
              </a:rPr>
              <a:t> </a:t>
            </a:r>
            <a:r>
              <a:rPr lang="en-US" sz="2400" b="1" dirty="0" err="1">
                <a:solidFill>
                  <a:srgbClr val="800000"/>
                </a:solidFill>
              </a:rPr>
              <a:t>kubectl</a:t>
            </a:r>
            <a:r>
              <a:rPr lang="en-US" sz="2400" b="1" dirty="0">
                <a:solidFill>
                  <a:srgbClr val="800000"/>
                </a:solidFill>
              </a:rPr>
              <a:t> get </a:t>
            </a:r>
            <a:r>
              <a:rPr lang="en-US" sz="2400" b="1" dirty="0" err="1" smtClean="0">
                <a:solidFill>
                  <a:srgbClr val="800000"/>
                </a:solidFill>
              </a:rPr>
              <a:t>rs</a:t>
            </a:r>
            <a:endParaRPr lang="en-US" sz="2400" b="1" dirty="0" smtClean="0">
              <a:solidFill>
                <a:srgbClr val="800000"/>
              </a:solidFill>
            </a:endParaRPr>
          </a:p>
          <a:p>
            <a:pPr marL="0" indent="0">
              <a:buNone/>
            </a:pPr>
            <a:endParaRPr lang="en-US" sz="2400" b="1" dirty="0" smtClean="0">
              <a:solidFill>
                <a:srgbClr val="800000"/>
              </a:solidFill>
            </a:endParaRPr>
          </a:p>
          <a:p>
            <a:r>
              <a:rPr lang="en-US" sz="2400" dirty="0"/>
              <a:t>Recovering from crashes </a:t>
            </a:r>
            <a:endParaRPr lang="en-US" sz="2400" dirty="0" smtClean="0"/>
          </a:p>
          <a:p>
            <a:pPr marL="0" indent="0">
              <a:buNone/>
            </a:pPr>
            <a:r>
              <a:rPr lang="en-US" sz="2400" dirty="0" smtClean="0"/>
              <a:t>$ </a:t>
            </a:r>
            <a:r>
              <a:rPr lang="pt-BR" sz="2400" b="1" dirty="0">
                <a:solidFill>
                  <a:srgbClr val="800000"/>
                </a:solidFill>
              </a:rPr>
              <a:t>kubectl delete pod &lt;podname</a:t>
            </a:r>
            <a:r>
              <a:rPr lang="pt-BR" sz="2400" b="1" dirty="0" smtClean="0">
                <a:solidFill>
                  <a:srgbClr val="800000"/>
                </a:solidFill>
              </a:rPr>
              <a:t>&gt;</a:t>
            </a:r>
          </a:p>
          <a:p>
            <a:pPr marL="0" indent="0">
              <a:buNone/>
            </a:pPr>
            <a:endParaRPr lang="pt-BR" sz="2400" b="1" dirty="0" smtClean="0">
              <a:solidFill>
                <a:srgbClr val="800000"/>
              </a:solidFill>
            </a:endParaRPr>
          </a:p>
          <a:p>
            <a:r>
              <a:rPr lang="en-US" sz="2400" b="1" dirty="0"/>
              <a:t>Scaling a Deployment</a:t>
            </a:r>
          </a:p>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scale --replicas=&lt;</a:t>
            </a:r>
            <a:r>
              <a:rPr lang="en-US" sz="2400" b="1" dirty="0" err="1" smtClean="0">
                <a:solidFill>
                  <a:srgbClr val="800000"/>
                </a:solidFill>
              </a:rPr>
              <a:t>num</a:t>
            </a:r>
            <a:r>
              <a:rPr lang="en-US" sz="2400" b="1" dirty="0" smtClean="0">
                <a:solidFill>
                  <a:srgbClr val="800000"/>
                </a:solidFill>
              </a:rPr>
              <a:t>&gt; deployment/&lt;</a:t>
            </a:r>
            <a:r>
              <a:rPr lang="en-US" sz="2400" b="1" dirty="0" err="1" smtClean="0">
                <a:solidFill>
                  <a:srgbClr val="800000"/>
                </a:solidFill>
              </a:rPr>
              <a:t>deploymentname</a:t>
            </a:r>
            <a:r>
              <a:rPr lang="en-US" sz="2400" b="1" dirty="0" smtClean="0">
                <a:solidFill>
                  <a:srgbClr val="800000"/>
                </a:solidFill>
              </a:rPr>
              <a:t>&gt;</a:t>
            </a:r>
            <a:endParaRPr lang="pt-BR" sz="2400" b="1" dirty="0" smtClean="0">
              <a:solidFill>
                <a:srgbClr val="800000"/>
              </a:solidFill>
            </a:endParaRPr>
          </a:p>
          <a:p>
            <a:pPr marL="0" indent="0">
              <a:buNone/>
            </a:pPr>
            <a:endParaRPr lang="pt-BR" sz="2400" b="1" dirty="0">
              <a:solidFill>
                <a:srgbClr val="800000"/>
              </a:solidFill>
            </a:endParaRPr>
          </a:p>
          <a:p>
            <a:pPr marL="0" indent="0">
              <a:buNone/>
            </a:pPr>
            <a:endParaRPr lang="en-US" sz="2400" b="1" dirty="0">
              <a:solidFill>
                <a:srgbClr val="800000"/>
              </a:solidFill>
            </a:endParaRPr>
          </a:p>
        </p:txBody>
      </p:sp>
    </p:spTree>
    <p:extLst>
      <p:ext uri="{BB962C8B-B14F-4D97-AF65-F5344CB8AC3E}">
        <p14:creationId xmlns:p14="http://schemas.microsoft.com/office/powerpoint/2010/main" val="39205520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659219"/>
            <a:ext cx="11534090" cy="65068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Usage</a:t>
            </a:r>
            <a:r>
              <a:rPr lang="en-US" sz="2400" b="1" dirty="0"/>
              <a:t> $ </a:t>
            </a:r>
            <a:r>
              <a:rPr lang="en-US" sz="2400" b="1" dirty="0" err="1">
                <a:solidFill>
                  <a:srgbClr val="00B050"/>
                </a:solidFill>
              </a:rPr>
              <a:t>kubectl</a:t>
            </a:r>
            <a:r>
              <a:rPr lang="en-US" sz="2400" b="1" dirty="0">
                <a:solidFill>
                  <a:srgbClr val="00B050"/>
                </a:solidFill>
              </a:rPr>
              <a:t> rollout SUBCOMMAND OBJECT</a:t>
            </a:r>
          </a:p>
          <a:p>
            <a:pPr marL="0" indent="0">
              <a:buNone/>
            </a:pPr>
            <a:r>
              <a:rPr lang="en-US" sz="2400" b="1" dirty="0" smtClean="0"/>
              <a:t>   history     </a:t>
            </a:r>
            <a:r>
              <a:rPr lang="en-US" sz="2400" dirty="0"/>
              <a:t>View rollout </a:t>
            </a:r>
            <a:r>
              <a:rPr lang="en-US" sz="2400" dirty="0" smtClean="0"/>
              <a:t>history</a:t>
            </a:r>
          </a:p>
          <a:p>
            <a:pPr marL="0" indent="0">
              <a:buNone/>
            </a:pPr>
            <a:r>
              <a:rPr lang="en-US" sz="2400" b="1" dirty="0"/>
              <a:t> </a:t>
            </a:r>
            <a:r>
              <a:rPr lang="en-US" sz="2400" b="1" dirty="0" smtClean="0"/>
              <a:t>  pause       </a:t>
            </a:r>
            <a:r>
              <a:rPr lang="en-US" sz="2400" dirty="0"/>
              <a:t>Mark the provided resource as paused</a:t>
            </a:r>
          </a:p>
          <a:p>
            <a:pPr marL="0" indent="0">
              <a:buNone/>
            </a:pPr>
            <a:r>
              <a:rPr lang="en-US" sz="2400" b="1" dirty="0" smtClean="0"/>
              <a:t>   resume    </a:t>
            </a:r>
            <a:r>
              <a:rPr lang="en-US" sz="2400" dirty="0"/>
              <a:t>Resume a paused resource</a:t>
            </a:r>
          </a:p>
          <a:p>
            <a:pPr marL="0" indent="0">
              <a:buNone/>
            </a:pPr>
            <a:r>
              <a:rPr lang="en-US" sz="2400" b="1" dirty="0" smtClean="0"/>
              <a:t>   status       </a:t>
            </a:r>
            <a:r>
              <a:rPr lang="en-US" sz="2400" dirty="0" smtClean="0"/>
              <a:t>Show </a:t>
            </a:r>
            <a:r>
              <a:rPr lang="en-US" sz="2400" dirty="0"/>
              <a:t>the status of the </a:t>
            </a:r>
            <a:r>
              <a:rPr lang="en-US" sz="2400" dirty="0" smtClean="0"/>
              <a:t>rollout</a:t>
            </a:r>
          </a:p>
          <a:p>
            <a:pPr marL="0" indent="0">
              <a:buNone/>
            </a:pPr>
            <a:r>
              <a:rPr lang="en-US" sz="2400" b="1" dirty="0"/>
              <a:t> </a:t>
            </a:r>
            <a:r>
              <a:rPr lang="en-US" sz="2400" b="1" dirty="0" smtClean="0"/>
              <a:t>  undo        </a:t>
            </a:r>
            <a:r>
              <a:rPr lang="en-US" sz="2400" dirty="0"/>
              <a:t>Undo a previous </a:t>
            </a:r>
            <a:r>
              <a:rPr lang="en-US" sz="2400" dirty="0" smtClean="0"/>
              <a:t>rollout</a:t>
            </a:r>
          </a:p>
          <a:p>
            <a:pPr marL="0" indent="0">
              <a:buNone/>
            </a:pPr>
            <a:endParaRPr lang="en-US" sz="2400" dirty="0" smtClean="0"/>
          </a:p>
          <a:p>
            <a:r>
              <a:rPr lang="en-US" sz="2400" b="1" dirty="0"/>
              <a:t>Deployment status</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rollout status deployment/&lt;</a:t>
            </a:r>
            <a:r>
              <a:rPr lang="en-US" sz="2400" b="1" dirty="0" err="1">
                <a:solidFill>
                  <a:srgbClr val="800000"/>
                </a:solidFill>
              </a:rPr>
              <a:t>deploymentname</a:t>
            </a:r>
            <a:r>
              <a:rPr lang="en-US" sz="2400" b="1" dirty="0">
                <a:solidFill>
                  <a:srgbClr val="800000"/>
                </a:solidFill>
              </a:rPr>
              <a:t>&gt;</a:t>
            </a:r>
          </a:p>
          <a:p>
            <a:endParaRPr lang="en-US" sz="2400" dirty="0" smtClean="0"/>
          </a:p>
          <a:p>
            <a:r>
              <a:rPr lang="en-US" sz="2400" b="1" dirty="0"/>
              <a:t>Deployment </a:t>
            </a:r>
            <a:r>
              <a:rPr lang="en-US" sz="2400" b="1" dirty="0" smtClean="0"/>
              <a:t>history</a:t>
            </a:r>
            <a:endParaRPr lang="en-US" sz="2400" b="1" dirty="0"/>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rollout history deploy/&lt;</a:t>
            </a:r>
            <a:r>
              <a:rPr lang="en-US" sz="2400" b="1" dirty="0" err="1">
                <a:solidFill>
                  <a:srgbClr val="800000"/>
                </a:solidFill>
              </a:rPr>
              <a:t>deploymentname</a:t>
            </a:r>
            <a:r>
              <a:rPr lang="en-US" sz="2400" b="1" dirty="0" smtClean="0">
                <a:solidFill>
                  <a:srgbClr val="800000"/>
                </a:solidFill>
              </a:rPr>
              <a:t>&gt;</a:t>
            </a:r>
          </a:p>
          <a:p>
            <a:pPr marL="0" indent="0">
              <a:buNone/>
            </a:pPr>
            <a:endParaRPr lang="en-US" sz="2400" dirty="0"/>
          </a:p>
          <a:p>
            <a:endParaRPr lang="en-US" sz="2400" b="1" dirty="0"/>
          </a:p>
          <a:p>
            <a:pPr marL="0" indent="0">
              <a:buNone/>
            </a:pPr>
            <a:endParaRPr lang="pt-BR" sz="2400" b="1" dirty="0">
              <a:solidFill>
                <a:srgbClr val="800000"/>
              </a:solidFill>
            </a:endParaRPr>
          </a:p>
          <a:p>
            <a:pPr marL="0" indent="0">
              <a:buNone/>
            </a:pPr>
            <a:endParaRPr lang="en-US" sz="2400" b="1" dirty="0">
              <a:solidFill>
                <a:srgbClr val="800000"/>
              </a:solidFill>
            </a:endParaRPr>
          </a:p>
        </p:txBody>
      </p:sp>
      <p:sp>
        <p:nvSpPr>
          <p:cNvPr id="2" name="Rectangle 1"/>
          <p:cNvSpPr/>
          <p:nvPr/>
        </p:nvSpPr>
        <p:spPr>
          <a:xfrm>
            <a:off x="251520" y="74444"/>
            <a:ext cx="5554085" cy="584775"/>
          </a:xfrm>
          <a:prstGeom prst="rect">
            <a:avLst/>
          </a:prstGeom>
        </p:spPr>
        <p:txBody>
          <a:bodyPr wrap="none">
            <a:spAutoFit/>
          </a:bodyPr>
          <a:lstStyle/>
          <a:p>
            <a:r>
              <a:rPr lang="en-US" dirty="0"/>
              <a:t> </a:t>
            </a:r>
            <a:r>
              <a:rPr lang="en-US" sz="3200" b="1" dirty="0">
                <a:latin typeface="+mj-lt"/>
                <a:ea typeface="+mj-ea"/>
                <a:cs typeface="+mj-cs"/>
              </a:rPr>
              <a:t>Manage the rollout of a resource</a:t>
            </a:r>
          </a:p>
        </p:txBody>
      </p:sp>
    </p:spTree>
    <p:extLst>
      <p:ext uri="{BB962C8B-B14F-4D97-AF65-F5344CB8AC3E}">
        <p14:creationId xmlns:p14="http://schemas.microsoft.com/office/powerpoint/2010/main" val="471124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37" y="3328459"/>
            <a:ext cx="10973329" cy="964142"/>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38" y="1668992"/>
            <a:ext cx="10973329" cy="9641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33" y="575734"/>
            <a:ext cx="2209800" cy="9144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832" y="2316163"/>
            <a:ext cx="1575428" cy="13292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832" y="228600"/>
            <a:ext cx="2209800" cy="914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832" y="973667"/>
            <a:ext cx="2209800" cy="914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200" y="2414059"/>
            <a:ext cx="2209800" cy="9144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200" y="4292601"/>
            <a:ext cx="2209800" cy="9144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4549" y="3805239"/>
            <a:ext cx="4057117" cy="1791454"/>
          </a:xfrm>
          <a:prstGeom prst="rect">
            <a:avLst/>
          </a:prstGeom>
        </p:spPr>
      </p:pic>
    </p:spTree>
    <p:extLst>
      <p:ext uri="{BB962C8B-B14F-4D97-AF65-F5344CB8AC3E}">
        <p14:creationId xmlns:p14="http://schemas.microsoft.com/office/powerpoint/2010/main" val="416706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1520" y="340242"/>
            <a:ext cx="11534090" cy="682587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Rolling Back a Deployment</a:t>
            </a:r>
          </a:p>
          <a:p>
            <a:pPr marL="0" indent="0">
              <a:buNone/>
            </a:pPr>
            <a:r>
              <a:rPr lang="en-US" sz="2400" dirty="0"/>
              <a:t>If there are problems in the deployment Kubernetes will automatically roll back to the previous version, however you can also explicitly roll back to a specific revision, as in our case to revision 1 (the original pod version)</a:t>
            </a:r>
          </a:p>
          <a:p>
            <a:pPr marL="0" indent="0">
              <a:buNone/>
            </a:pPr>
            <a:r>
              <a:rPr lang="en-US" sz="2400" b="1" dirty="0" smtClean="0"/>
              <a:t>$ </a:t>
            </a:r>
            <a:r>
              <a:rPr lang="en-US" sz="2400" b="1" dirty="0" err="1" smtClean="0">
                <a:solidFill>
                  <a:srgbClr val="800000"/>
                </a:solidFill>
              </a:rPr>
              <a:t>kubectl</a:t>
            </a:r>
            <a:r>
              <a:rPr lang="en-US" sz="2400" b="1" dirty="0" smtClean="0">
                <a:solidFill>
                  <a:srgbClr val="800000"/>
                </a:solidFill>
              </a:rPr>
              <a:t> rollout undo deploy/&lt;</a:t>
            </a:r>
            <a:r>
              <a:rPr lang="en-US" sz="2400" b="1" dirty="0" err="1" smtClean="0">
                <a:solidFill>
                  <a:srgbClr val="800000"/>
                </a:solidFill>
              </a:rPr>
              <a:t>deploymentname</a:t>
            </a:r>
            <a:r>
              <a:rPr lang="en-US" sz="2400" b="1" dirty="0" smtClean="0">
                <a:solidFill>
                  <a:srgbClr val="800000"/>
                </a:solidFill>
              </a:rPr>
              <a:t>&gt; --to-revision=1</a:t>
            </a:r>
          </a:p>
          <a:p>
            <a:pPr marL="0" indent="0">
              <a:buNone/>
            </a:pPr>
            <a:r>
              <a:rPr lang="en-US" sz="2400" b="1" dirty="0"/>
              <a:t>$ </a:t>
            </a:r>
            <a:r>
              <a:rPr lang="en-US" sz="2400" b="1" dirty="0" err="1">
                <a:solidFill>
                  <a:srgbClr val="800000"/>
                </a:solidFill>
              </a:rPr>
              <a:t>kubectl</a:t>
            </a:r>
            <a:r>
              <a:rPr lang="en-US" sz="2400" b="1" dirty="0">
                <a:solidFill>
                  <a:srgbClr val="800000"/>
                </a:solidFill>
              </a:rPr>
              <a:t> rollout undo deploy/&lt;</a:t>
            </a:r>
            <a:r>
              <a:rPr lang="en-US" sz="2400" b="1" dirty="0" err="1">
                <a:solidFill>
                  <a:srgbClr val="800000"/>
                </a:solidFill>
              </a:rPr>
              <a:t>deploymentname</a:t>
            </a:r>
            <a:r>
              <a:rPr lang="en-US" sz="2400" b="1" dirty="0">
                <a:solidFill>
                  <a:srgbClr val="800000"/>
                </a:solidFill>
              </a:rPr>
              <a:t>&gt;</a:t>
            </a:r>
          </a:p>
          <a:p>
            <a:pPr marL="0" indent="0">
              <a:buNone/>
            </a:pPr>
            <a:endParaRPr lang="en-US" sz="2400" b="1" dirty="0"/>
          </a:p>
          <a:p>
            <a:r>
              <a:rPr lang="en-US" sz="2400" b="1" dirty="0"/>
              <a:t>Set the image of the deployment</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set image deployment/&lt;</a:t>
            </a:r>
            <a:r>
              <a:rPr lang="en-US" sz="2400" b="1" dirty="0" err="1">
                <a:solidFill>
                  <a:srgbClr val="800000"/>
                </a:solidFill>
              </a:rPr>
              <a:t>deploymentname</a:t>
            </a:r>
            <a:r>
              <a:rPr lang="en-US" sz="2400" b="1" dirty="0">
                <a:solidFill>
                  <a:srgbClr val="800000"/>
                </a:solidFill>
              </a:rPr>
              <a:t>&gt; &lt;</a:t>
            </a:r>
            <a:r>
              <a:rPr lang="en-US" sz="2400" b="1" dirty="0" err="1">
                <a:solidFill>
                  <a:srgbClr val="800000"/>
                </a:solidFill>
              </a:rPr>
              <a:t>containername</a:t>
            </a:r>
            <a:r>
              <a:rPr lang="en-US" sz="2400" b="1" dirty="0">
                <a:solidFill>
                  <a:srgbClr val="800000"/>
                </a:solidFill>
              </a:rPr>
              <a:t>&gt;=&lt;image</a:t>
            </a:r>
            <a:r>
              <a:rPr lang="en-US" sz="2400" b="1" dirty="0" smtClean="0">
                <a:solidFill>
                  <a:srgbClr val="800000"/>
                </a:solidFill>
              </a:rPr>
              <a:t>&gt;</a:t>
            </a:r>
          </a:p>
          <a:p>
            <a:pPr marL="0" indent="0">
              <a:buNone/>
            </a:pPr>
            <a:endParaRPr lang="en-US" sz="2400" b="1" dirty="0">
              <a:solidFill>
                <a:srgbClr val="800000"/>
              </a:solidFill>
            </a:endParaRPr>
          </a:p>
          <a:p>
            <a:r>
              <a:rPr lang="en-US" sz="2400" b="1" dirty="0" smtClean="0"/>
              <a:t>Remove </a:t>
            </a:r>
            <a:r>
              <a:rPr lang="en-US" sz="2400" b="1" dirty="0"/>
              <a:t>the deployment, with it the replica sets and pods it </a:t>
            </a:r>
            <a:r>
              <a:rPr lang="en-US" sz="2400" b="1" dirty="0" smtClean="0"/>
              <a:t>supervises</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delete deploy &lt;</a:t>
            </a:r>
            <a:r>
              <a:rPr lang="en-US" sz="2400" b="1" dirty="0" err="1">
                <a:solidFill>
                  <a:srgbClr val="800000"/>
                </a:solidFill>
              </a:rPr>
              <a:t>deploymentname</a:t>
            </a:r>
            <a:r>
              <a:rPr lang="en-US" sz="2400" b="1" dirty="0">
                <a:solidFill>
                  <a:srgbClr val="800000"/>
                </a:solidFill>
              </a:rPr>
              <a:t>&gt; </a:t>
            </a:r>
            <a:endParaRPr lang="en-US" sz="2400" b="1" dirty="0" smtClean="0">
              <a:solidFill>
                <a:srgbClr val="800000"/>
              </a:solidFill>
            </a:endParaRPr>
          </a:p>
          <a:p>
            <a:pPr marL="0" indent="0">
              <a:buNone/>
            </a:pPr>
            <a:endParaRPr lang="en-US" sz="2400" b="1" dirty="0">
              <a:solidFill>
                <a:srgbClr val="800000"/>
              </a:solidFill>
            </a:endParaRPr>
          </a:p>
          <a:p>
            <a:r>
              <a:rPr lang="en-US" sz="2400" b="1" dirty="0" smtClean="0"/>
              <a:t>Pausing </a:t>
            </a:r>
            <a:r>
              <a:rPr lang="en-US" sz="2400" b="1" dirty="0"/>
              <a:t>and Resuming a </a:t>
            </a:r>
            <a:r>
              <a:rPr lang="en-US" sz="2400" b="1" dirty="0" smtClean="0"/>
              <a:t>Deployment</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rollout pause deploy/&lt;</a:t>
            </a:r>
            <a:r>
              <a:rPr lang="en-US" sz="2400" b="1" dirty="0" err="1" smtClean="0">
                <a:solidFill>
                  <a:srgbClr val="800000"/>
                </a:solidFill>
              </a:rPr>
              <a:t>deploymentname</a:t>
            </a:r>
            <a:r>
              <a:rPr lang="en-US" sz="2400" b="1" dirty="0">
                <a:solidFill>
                  <a:srgbClr val="800000"/>
                </a:solidFill>
              </a:rPr>
              <a:t>&gt; </a:t>
            </a:r>
            <a:endParaRPr lang="en-US" sz="2400" b="1" dirty="0" smtClean="0">
              <a:solidFill>
                <a:srgbClr val="800000"/>
              </a:solidFill>
            </a:endParaRP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rollout </a:t>
            </a:r>
            <a:r>
              <a:rPr lang="en-US" sz="2400" b="1" dirty="0" smtClean="0">
                <a:solidFill>
                  <a:srgbClr val="800000"/>
                </a:solidFill>
              </a:rPr>
              <a:t>resume </a:t>
            </a:r>
            <a:r>
              <a:rPr lang="en-US" sz="2400" b="1" dirty="0">
                <a:solidFill>
                  <a:srgbClr val="800000"/>
                </a:solidFill>
              </a:rPr>
              <a:t>deploy/&lt;</a:t>
            </a:r>
            <a:r>
              <a:rPr lang="en-US" sz="2400" b="1" dirty="0" err="1">
                <a:solidFill>
                  <a:srgbClr val="800000"/>
                </a:solidFill>
              </a:rPr>
              <a:t>deploymentname</a:t>
            </a:r>
            <a:r>
              <a:rPr lang="en-US" sz="2400" b="1" dirty="0">
                <a:solidFill>
                  <a:srgbClr val="800000"/>
                </a:solidFill>
              </a:rPr>
              <a:t>&gt; </a:t>
            </a:r>
          </a:p>
          <a:p>
            <a:pPr marL="0" indent="0">
              <a:buNone/>
            </a:pPr>
            <a:endParaRPr lang="en-US" sz="2400" b="1" dirty="0">
              <a:solidFill>
                <a:srgbClr val="800000"/>
              </a:solidFill>
            </a:endParaRPr>
          </a:p>
          <a:p>
            <a:pPr marL="0" indent="0">
              <a:buNone/>
            </a:pPr>
            <a:endParaRPr lang="en-US" sz="2400" b="1" dirty="0"/>
          </a:p>
        </p:txBody>
      </p:sp>
    </p:spTree>
    <p:extLst>
      <p:ext uri="{BB962C8B-B14F-4D97-AF65-F5344CB8AC3E}">
        <p14:creationId xmlns:p14="http://schemas.microsoft.com/office/powerpoint/2010/main" val="7214002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6608682" cy="830997"/>
          </a:xfrm>
          <a:prstGeom prst="rect">
            <a:avLst/>
          </a:prstGeom>
        </p:spPr>
        <p:txBody>
          <a:bodyPr wrap="square">
            <a:spAutoFit/>
          </a:bodyPr>
          <a:lstStyle/>
          <a:p>
            <a:r>
              <a:rPr lang="en-US" sz="4800" b="1" dirty="0" smtClean="0">
                <a:solidFill>
                  <a:schemeClr val="bg1"/>
                </a:solidFill>
              </a:rPr>
              <a:t>Services</a:t>
            </a:r>
            <a:endParaRPr lang="en-US" sz="4800" b="1" dirty="0">
              <a:solidFill>
                <a:schemeClr val="bg1"/>
              </a:solidFill>
            </a:endParaRPr>
          </a:p>
        </p:txBody>
      </p:sp>
    </p:spTree>
    <p:extLst>
      <p:ext uri="{BB962C8B-B14F-4D97-AF65-F5344CB8AC3E}">
        <p14:creationId xmlns:p14="http://schemas.microsoft.com/office/powerpoint/2010/main" val="35488468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0"/>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Services</a:t>
            </a:r>
            <a:endParaRPr lang="en-US" sz="3200" b="1" dirty="0"/>
          </a:p>
        </p:txBody>
      </p:sp>
      <p:sp>
        <p:nvSpPr>
          <p:cNvPr id="8" name="Content Placeholder 2"/>
          <p:cNvSpPr txBox="1">
            <a:spLocks/>
          </p:cNvSpPr>
          <p:nvPr/>
        </p:nvSpPr>
        <p:spPr>
          <a:xfrm>
            <a:off x="251520" y="627321"/>
            <a:ext cx="11534090" cy="587980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When using RC, pods are terminated and created during scaling or replication operations</a:t>
            </a:r>
          </a:p>
          <a:p>
            <a:r>
              <a:rPr lang="en-US" sz="2400" dirty="0"/>
              <a:t>When using Deployments, while updating the image version the pods are terminated &amp; new pods take the place of older pods.</a:t>
            </a:r>
          </a:p>
          <a:p>
            <a:r>
              <a:rPr lang="en-US" sz="2400" dirty="0"/>
              <a:t>Pods are very dynamic </a:t>
            </a:r>
            <a:r>
              <a:rPr lang="en-US" sz="2400" dirty="0" err="1"/>
              <a:t>i.e</a:t>
            </a:r>
            <a:r>
              <a:rPr lang="en-US" sz="2400" dirty="0"/>
              <a:t> they come &amp; go on the k8s cluster and on any of the available nodes &amp; it would be difficult to access the pods </a:t>
            </a:r>
            <a:r>
              <a:rPr lang="en-US" sz="2400" dirty="0" smtClean="0"/>
              <a:t>as the pods IP changes once its recreated</a:t>
            </a:r>
            <a:endParaRPr lang="en-US" sz="2400" dirty="0"/>
          </a:p>
          <a:p>
            <a:r>
              <a:rPr lang="en-US" sz="2400" dirty="0"/>
              <a:t>Service Object is an logical bridge between pods &amp; </a:t>
            </a:r>
            <a:r>
              <a:rPr lang="en-US" sz="2400" dirty="0" err="1"/>
              <a:t>endusers</a:t>
            </a:r>
            <a:r>
              <a:rPr lang="en-US" sz="2400" dirty="0"/>
              <a:t>, which provides Virtual IP (VIP) address.</a:t>
            </a:r>
          </a:p>
          <a:p>
            <a:r>
              <a:rPr lang="en-US" sz="2400" dirty="0"/>
              <a:t>Service allows clients to reliably connect to the containers running in the pod using the VIP.</a:t>
            </a:r>
          </a:p>
          <a:p>
            <a:r>
              <a:rPr lang="en-US" sz="2400" dirty="0"/>
              <a:t>The VIP is not an actual IP connected to a network interface, but its purpose is purely to forward traffic to one or more pods. </a:t>
            </a:r>
          </a:p>
          <a:p>
            <a:r>
              <a:rPr lang="en-US" sz="2400" dirty="0" err="1"/>
              <a:t>kube</a:t>
            </a:r>
            <a:r>
              <a:rPr lang="en-US" sz="2400" dirty="0"/>
              <a:t>-proxy is the one which Keeps the mapping between the VIP and the pods up-to-date, which queries the API server to learn about new services in the cluster.</a:t>
            </a:r>
          </a:p>
        </p:txBody>
      </p:sp>
    </p:spTree>
    <p:extLst>
      <p:ext uri="{BB962C8B-B14F-4D97-AF65-F5344CB8AC3E}">
        <p14:creationId xmlns:p14="http://schemas.microsoft.com/office/powerpoint/2010/main" val="21959500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0"/>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20" y="467833"/>
            <a:ext cx="11534090" cy="60392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Although each Pod has a unique IP address, those IPs are not exposed outside the </a:t>
            </a:r>
            <a:r>
              <a:rPr lang="en-US" sz="2400" dirty="0" smtClean="0"/>
              <a:t>cluster.</a:t>
            </a:r>
          </a:p>
          <a:p>
            <a:r>
              <a:rPr lang="en-US" sz="2400" dirty="0" smtClean="0"/>
              <a:t>Services helps to expose the VIP mapped </a:t>
            </a:r>
            <a:r>
              <a:rPr lang="en-US" sz="2400" dirty="0"/>
              <a:t>to the pods &amp; allows applications to receive </a:t>
            </a:r>
            <a:r>
              <a:rPr lang="en-US" sz="2400" dirty="0" smtClean="0"/>
              <a:t>traffic</a:t>
            </a:r>
          </a:p>
          <a:p>
            <a:r>
              <a:rPr lang="en-US" sz="2400" dirty="0" smtClean="0"/>
              <a:t>Labels are used to select which are the Pods to be put under a Service.</a:t>
            </a:r>
          </a:p>
          <a:p>
            <a:r>
              <a:rPr lang="en-US" sz="2400" dirty="0" smtClean="0"/>
              <a:t>Creating a Service will create an endpoint to access the pods/Application in it.</a:t>
            </a:r>
          </a:p>
          <a:p>
            <a:r>
              <a:rPr lang="en-US" sz="2400" dirty="0" smtClean="0"/>
              <a:t>Services </a:t>
            </a:r>
            <a:r>
              <a:rPr lang="en-US" sz="2400" dirty="0"/>
              <a:t>can be exposed in different ways by specifying a type in the Service Spec:</a:t>
            </a:r>
          </a:p>
          <a:p>
            <a:pPr lvl="1">
              <a:buFont typeface="Wingdings" panose="05000000000000000000" pitchFamily="2" charset="2"/>
              <a:buChar char="ü"/>
            </a:pPr>
            <a:r>
              <a:rPr lang="en-US" b="1" dirty="0" err="1"/>
              <a:t>ClusterIP</a:t>
            </a:r>
            <a:r>
              <a:rPr lang="en-US" dirty="0"/>
              <a:t> (default) - Exposes VIP only reachable from within the cluster.</a:t>
            </a:r>
          </a:p>
          <a:p>
            <a:pPr lvl="1">
              <a:buFont typeface="Wingdings" panose="05000000000000000000" pitchFamily="2" charset="2"/>
              <a:buChar char="ü"/>
            </a:pPr>
            <a:r>
              <a:rPr lang="en-US" b="1" dirty="0" err="1"/>
              <a:t>NodePort</a:t>
            </a:r>
            <a:r>
              <a:rPr lang="en-US" dirty="0"/>
              <a:t> - Exposes the Service on the same port of each selected Node in the cluster using NAT. Makes a Service accessible from outside the cluster using &lt;</a:t>
            </a:r>
            <a:r>
              <a:rPr lang="en-US" b="1" dirty="0" err="1"/>
              <a:t>NodeIP</a:t>
            </a:r>
            <a:r>
              <a:rPr lang="en-US" dirty="0"/>
              <a:t>&gt;</a:t>
            </a:r>
            <a:r>
              <a:rPr lang="en-US" b="1" dirty="0"/>
              <a:t>:</a:t>
            </a:r>
            <a:r>
              <a:rPr lang="en-US" dirty="0"/>
              <a:t>&lt;</a:t>
            </a:r>
            <a:r>
              <a:rPr lang="en-US" b="1" dirty="0" err="1"/>
              <a:t>NodePort</a:t>
            </a:r>
            <a:r>
              <a:rPr lang="en-US" dirty="0"/>
              <a:t>&gt;. </a:t>
            </a:r>
          </a:p>
          <a:p>
            <a:pPr lvl="1">
              <a:buFont typeface="Wingdings" panose="05000000000000000000" pitchFamily="2" charset="2"/>
              <a:buChar char="ü"/>
            </a:pPr>
            <a:r>
              <a:rPr lang="en-US" b="1" dirty="0" err="1"/>
              <a:t>LoadBalancer</a:t>
            </a:r>
            <a:r>
              <a:rPr lang="en-US" dirty="0"/>
              <a:t> - Created by </a:t>
            </a:r>
            <a:r>
              <a:rPr lang="en-US"/>
              <a:t>cloud </a:t>
            </a:r>
            <a:r>
              <a:rPr lang="en-US" smtClean="0"/>
              <a:t>providers </a:t>
            </a:r>
            <a:r>
              <a:rPr lang="en-US" dirty="0"/>
              <a:t>that will route external traffic to every node on the </a:t>
            </a:r>
            <a:r>
              <a:rPr lang="en-US" dirty="0" err="1"/>
              <a:t>NodePort</a:t>
            </a:r>
            <a:r>
              <a:rPr lang="en-US" dirty="0"/>
              <a:t> (ex: ELB on AWS). </a:t>
            </a:r>
          </a:p>
          <a:p>
            <a:pPr marL="228600" lvl="1">
              <a:spcBef>
                <a:spcPts val="1000"/>
              </a:spcBef>
            </a:pPr>
            <a:r>
              <a:rPr lang="en-US" dirty="0" smtClean="0"/>
              <a:t>By default service can run only between ports 30000-32767</a:t>
            </a:r>
            <a:endParaRPr lang="en-US" dirty="0"/>
          </a:p>
        </p:txBody>
      </p:sp>
    </p:spTree>
    <p:extLst>
      <p:ext uri="{BB962C8B-B14F-4D97-AF65-F5344CB8AC3E}">
        <p14:creationId xmlns:p14="http://schemas.microsoft.com/office/powerpoint/2010/main" val="20710322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514350"/>
            <a:ext cx="12192000" cy="5829300"/>
          </a:xfrm>
          <a:prstGeom prst="rect">
            <a:avLst/>
          </a:prstGeom>
        </p:spPr>
      </p:pic>
    </p:spTree>
    <p:extLst>
      <p:ext uri="{BB962C8B-B14F-4D97-AF65-F5344CB8AC3E}">
        <p14:creationId xmlns:p14="http://schemas.microsoft.com/office/powerpoint/2010/main" val="28037758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Services – Example11: </a:t>
            </a:r>
            <a:r>
              <a:rPr lang="en-US" sz="3200" b="1" dirty="0" err="1" smtClean="0"/>
              <a:t>podwithports.yml</a:t>
            </a:r>
            <a:endParaRPr lang="en-US" sz="3200" b="1" dirty="0"/>
          </a:p>
        </p:txBody>
      </p:sp>
      <p:sp>
        <p:nvSpPr>
          <p:cNvPr id="8" name="Content Placeholder 2"/>
          <p:cNvSpPr txBox="1">
            <a:spLocks/>
          </p:cNvSpPr>
          <p:nvPr/>
        </p:nvSpPr>
        <p:spPr>
          <a:xfrm>
            <a:off x="251519" y="637953"/>
            <a:ext cx="12039718" cy="6400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testservice</a:t>
            </a:r>
            <a:endParaRPr lang="en-US" sz="2400" dirty="0"/>
          </a:p>
          <a:p>
            <a:pPr marL="0" indent="0">
              <a:buNone/>
            </a:pPr>
            <a:r>
              <a:rPr lang="en-US" sz="2400" dirty="0"/>
              <a:t>  labels:</a:t>
            </a:r>
          </a:p>
          <a:p>
            <a:pPr marL="0" indent="0">
              <a:buNone/>
            </a:pPr>
            <a:r>
              <a:rPr lang="en-US" sz="2400" dirty="0"/>
              <a:t>    </a:t>
            </a:r>
            <a:r>
              <a:rPr lang="en-US" sz="2400" dirty="0" err="1"/>
              <a:t>myvalue</a:t>
            </a:r>
            <a:r>
              <a:rPr lang="en-US" sz="2400" dirty="0"/>
              <a:t>: </a:t>
            </a:r>
            <a:r>
              <a:rPr lang="en-US" sz="2400" dirty="0" smtClean="0"/>
              <a:t>demo                                </a:t>
            </a:r>
            <a:r>
              <a:rPr lang="en-US" sz="2400" b="1" dirty="0" smtClean="0">
                <a:solidFill>
                  <a:srgbClr val="00B0F0"/>
                </a:solidFill>
              </a:rPr>
              <a:t># Label for applying service later</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httpd</a:t>
            </a:r>
            <a:endParaRPr lang="en-US" sz="2400" dirty="0"/>
          </a:p>
          <a:p>
            <a:pPr marL="0" indent="0">
              <a:buNone/>
            </a:pPr>
            <a:r>
              <a:rPr lang="en-US" sz="2400" dirty="0"/>
              <a:t>      ports:</a:t>
            </a:r>
          </a:p>
          <a:p>
            <a:pPr marL="0" indent="0">
              <a:buNone/>
            </a:pPr>
            <a:r>
              <a:rPr lang="en-US" sz="2400" dirty="0"/>
              <a:t>       - </a:t>
            </a:r>
            <a:r>
              <a:rPr lang="en-US" sz="2400" dirty="0" err="1"/>
              <a:t>containerPort</a:t>
            </a:r>
            <a:r>
              <a:rPr lang="en-US" sz="2400" dirty="0"/>
              <a:t>: </a:t>
            </a:r>
            <a:r>
              <a:rPr lang="en-US" sz="2400" dirty="0" smtClean="0"/>
              <a:t>80                         </a:t>
            </a:r>
            <a:r>
              <a:rPr lang="en-US" sz="2400" b="1" dirty="0" smtClean="0">
                <a:solidFill>
                  <a:srgbClr val="00B0F0"/>
                </a:solidFill>
              </a:rPr>
              <a:t># Expose port 80 from container</a:t>
            </a:r>
            <a:endParaRPr lang="en-US" sz="2400" b="1" dirty="0">
              <a:solidFill>
                <a:srgbClr val="00B0F0"/>
              </a:solidFill>
            </a:endParaRPr>
          </a:p>
          <a:p>
            <a:pPr marL="0" indent="0">
              <a:buNone/>
            </a:pPr>
            <a:r>
              <a:rPr lang="en-US" sz="2400" dirty="0" smtClean="0"/>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describe pod &lt;</a:t>
            </a:r>
            <a:r>
              <a:rPr lang="en-US" sz="2400" b="1" dirty="0" err="1">
                <a:solidFill>
                  <a:srgbClr val="800000"/>
                </a:solidFill>
              </a:rPr>
              <a:t>podname</a:t>
            </a:r>
            <a:r>
              <a:rPr lang="en-US" sz="2400" b="1" dirty="0">
                <a:solidFill>
                  <a:srgbClr val="800000"/>
                </a:solidFill>
              </a:rPr>
              <a:t>&gt;</a:t>
            </a:r>
            <a:endParaRPr lang="en-US" sz="2400" b="1" dirty="0" smtClean="0">
              <a:solidFill>
                <a:srgbClr val="800000"/>
              </a:solidFill>
            </a:endParaRPr>
          </a:p>
        </p:txBody>
      </p:sp>
    </p:spTree>
    <p:extLst>
      <p:ext uri="{BB962C8B-B14F-4D97-AF65-F5344CB8AC3E}">
        <p14:creationId xmlns:p14="http://schemas.microsoft.com/office/powerpoint/2010/main" val="21850600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119271"/>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Services – Example11: </a:t>
            </a:r>
            <a:r>
              <a:rPr lang="en-US" sz="3200" b="1" dirty="0" err="1" smtClean="0"/>
              <a:t>service.yml</a:t>
            </a:r>
            <a:endParaRPr lang="en-US" sz="3200" b="1" dirty="0"/>
          </a:p>
        </p:txBody>
      </p:sp>
      <p:sp>
        <p:nvSpPr>
          <p:cNvPr id="8" name="Content Placeholder 2"/>
          <p:cNvSpPr txBox="1">
            <a:spLocks/>
          </p:cNvSpPr>
          <p:nvPr/>
        </p:nvSpPr>
        <p:spPr>
          <a:xfrm>
            <a:off x="251519" y="712381"/>
            <a:ext cx="12039718" cy="6400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a:t>
            </a:r>
            <a:r>
              <a:rPr lang="en-US" sz="2400" dirty="0" smtClean="0"/>
              <a:t>Service                             </a:t>
            </a:r>
            <a:r>
              <a:rPr lang="en-US" sz="2400" b="1" dirty="0">
                <a:solidFill>
                  <a:srgbClr val="00B0F0"/>
                </a:solidFill>
              </a:rPr>
              <a:t># </a:t>
            </a:r>
            <a:r>
              <a:rPr lang="en-US" sz="2400" b="1" dirty="0" smtClean="0">
                <a:solidFill>
                  <a:srgbClr val="00B0F0"/>
                </a:solidFill>
              </a:rPr>
              <a:t>Defines to create Service type Object</a:t>
            </a:r>
            <a:endParaRPr lang="en-US" sz="2400" dirty="0"/>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demoservice</a:t>
            </a:r>
            <a:endParaRPr lang="en-US" sz="2400" dirty="0"/>
          </a:p>
          <a:p>
            <a:pPr marL="0" indent="0">
              <a:buNone/>
            </a:pPr>
            <a:r>
              <a:rPr lang="en-US" sz="2400" dirty="0"/>
              <a:t>spec:</a:t>
            </a:r>
          </a:p>
          <a:p>
            <a:pPr marL="0" indent="0">
              <a:buNone/>
            </a:pPr>
            <a:r>
              <a:rPr lang="en-US" sz="2400" dirty="0"/>
              <a:t>  ports:</a:t>
            </a:r>
          </a:p>
          <a:p>
            <a:pPr marL="0" indent="0">
              <a:buNone/>
            </a:pPr>
            <a:r>
              <a:rPr lang="en-US" sz="2400" dirty="0"/>
              <a:t>    - port: </a:t>
            </a:r>
            <a:r>
              <a:rPr lang="en-US" sz="2400" dirty="0" smtClean="0"/>
              <a:t>80                               </a:t>
            </a:r>
            <a:r>
              <a:rPr lang="en-US" sz="2400" b="1" dirty="0">
                <a:solidFill>
                  <a:srgbClr val="00B0F0"/>
                </a:solidFill>
              </a:rPr>
              <a:t># Containers port exposed</a:t>
            </a:r>
          </a:p>
          <a:p>
            <a:pPr marL="0" indent="0">
              <a:buNone/>
            </a:pPr>
            <a:r>
              <a:rPr lang="en-US" sz="2400" dirty="0"/>
              <a:t>      </a:t>
            </a:r>
            <a:r>
              <a:rPr lang="en-US" sz="2400" dirty="0" err="1"/>
              <a:t>targetPort</a:t>
            </a:r>
            <a:r>
              <a:rPr lang="en-US" sz="2400" dirty="0"/>
              <a:t>: </a:t>
            </a:r>
            <a:r>
              <a:rPr lang="en-US" sz="2400" dirty="0" smtClean="0"/>
              <a:t>80                     </a:t>
            </a:r>
            <a:r>
              <a:rPr lang="en-US" sz="2400" b="1" dirty="0">
                <a:solidFill>
                  <a:srgbClr val="00B0F0"/>
                </a:solidFill>
              </a:rPr>
              <a:t># Pods port</a:t>
            </a:r>
          </a:p>
          <a:p>
            <a:pPr marL="0" indent="0">
              <a:buNone/>
            </a:pPr>
            <a:r>
              <a:rPr lang="en-US" sz="2400" dirty="0"/>
              <a:t>  selector:</a:t>
            </a:r>
          </a:p>
          <a:p>
            <a:pPr marL="0" indent="0">
              <a:buNone/>
            </a:pPr>
            <a:r>
              <a:rPr lang="en-US" sz="2400" dirty="0"/>
              <a:t>    </a:t>
            </a:r>
            <a:r>
              <a:rPr lang="en-US" sz="2400" dirty="0" err="1"/>
              <a:t>myvalue</a:t>
            </a:r>
            <a:r>
              <a:rPr lang="en-US" sz="2400" dirty="0"/>
              <a:t>: </a:t>
            </a:r>
            <a:r>
              <a:rPr lang="en-US" sz="2400" dirty="0" smtClean="0"/>
              <a:t>demo                    </a:t>
            </a:r>
            <a:r>
              <a:rPr lang="en-US" sz="2400" b="1" dirty="0">
                <a:solidFill>
                  <a:srgbClr val="00B0F0"/>
                </a:solidFill>
              </a:rPr>
              <a:t># Apply this service to any pods which has the specific </a:t>
            </a:r>
            <a:r>
              <a:rPr lang="en-US" sz="2400" b="1" dirty="0" smtClean="0">
                <a:solidFill>
                  <a:srgbClr val="00B0F0"/>
                </a:solidFill>
              </a:rPr>
              <a:t>label</a:t>
            </a:r>
          </a:p>
          <a:p>
            <a:pPr marL="0" indent="0">
              <a:buNone/>
            </a:pPr>
            <a:r>
              <a:rPr lang="en-US" sz="2400" dirty="0"/>
              <a:t> </a:t>
            </a:r>
            <a:r>
              <a:rPr lang="en-US" sz="2400" dirty="0" smtClean="0"/>
              <a:t> type: &lt;type&gt;                           </a:t>
            </a:r>
            <a:r>
              <a:rPr lang="en-US" sz="2400" b="1" dirty="0">
                <a:solidFill>
                  <a:srgbClr val="00B0F0"/>
                </a:solidFill>
              </a:rPr>
              <a:t># </a:t>
            </a:r>
            <a:r>
              <a:rPr lang="en-US" sz="2400" b="1" dirty="0" smtClean="0">
                <a:solidFill>
                  <a:srgbClr val="00B0F0"/>
                </a:solidFill>
              </a:rPr>
              <a:t>Specifies the service type </a:t>
            </a:r>
            <a:r>
              <a:rPr lang="en-US" sz="2400" b="1" dirty="0" err="1" smtClean="0">
                <a:solidFill>
                  <a:srgbClr val="00B0F0"/>
                </a:solidFill>
              </a:rPr>
              <a:t>i.e</a:t>
            </a:r>
            <a:r>
              <a:rPr lang="en-US" sz="2400" b="1" dirty="0" smtClean="0">
                <a:solidFill>
                  <a:srgbClr val="00B0F0"/>
                </a:solidFill>
              </a:rPr>
              <a:t> </a:t>
            </a:r>
            <a:r>
              <a:rPr lang="en-US" sz="2400" b="1" dirty="0" err="1" smtClean="0"/>
              <a:t>ClusterIP</a:t>
            </a:r>
            <a:r>
              <a:rPr lang="en-US" sz="2400" b="1" dirty="0"/>
              <a:t> </a:t>
            </a:r>
            <a:r>
              <a:rPr lang="en-US" sz="2400" b="1" dirty="0" smtClean="0"/>
              <a:t>or </a:t>
            </a:r>
            <a:r>
              <a:rPr lang="en-US" sz="2400" b="1" dirty="0" err="1" smtClean="0"/>
              <a:t>NodePort</a:t>
            </a:r>
            <a:endParaRPr lang="en-US" sz="2400" b="1" dirty="0">
              <a:solidFill>
                <a:srgbClr val="00B0F0"/>
              </a:solidFill>
            </a:endParaRPr>
          </a:p>
        </p:txBody>
      </p:sp>
    </p:spTree>
    <p:extLst>
      <p:ext uri="{BB962C8B-B14F-4D97-AF65-F5344CB8AC3E}">
        <p14:creationId xmlns:p14="http://schemas.microsoft.com/office/powerpoint/2010/main" val="32266558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119271"/>
            <a:ext cx="12039718" cy="69194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List the services available in the cluster</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apply –</a:t>
            </a:r>
            <a:r>
              <a:rPr lang="en-US" sz="2400" b="1" dirty="0">
                <a:solidFill>
                  <a:srgbClr val="800000"/>
                </a:solidFill>
              </a:rPr>
              <a:t>f  </a:t>
            </a:r>
            <a:r>
              <a:rPr lang="en-US" sz="2400" b="1" dirty="0" err="1">
                <a:solidFill>
                  <a:srgbClr val="800000"/>
                </a:solidFill>
              </a:rPr>
              <a:t>service.yml</a:t>
            </a:r>
            <a:endParaRPr lang="en-US" sz="2400" b="1" dirty="0">
              <a:solidFill>
                <a:srgbClr val="800000"/>
              </a:solidFill>
            </a:endParaRP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get svc</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describe pod &lt;</a:t>
            </a:r>
            <a:r>
              <a:rPr lang="en-US" sz="2400" b="1" dirty="0" err="1">
                <a:solidFill>
                  <a:srgbClr val="800000"/>
                </a:solidFill>
              </a:rPr>
              <a:t>podname</a:t>
            </a:r>
            <a:r>
              <a:rPr lang="en-US" sz="2400" b="1" dirty="0" smtClean="0">
                <a:solidFill>
                  <a:srgbClr val="800000"/>
                </a:solidFill>
              </a:rPr>
              <a:t>&gt;</a:t>
            </a:r>
          </a:p>
          <a:p>
            <a:pPr marL="0" indent="0">
              <a:buNone/>
            </a:pPr>
            <a:r>
              <a:rPr lang="en-US" sz="2400" b="1" dirty="0">
                <a:solidFill>
                  <a:srgbClr val="002060"/>
                </a:solidFill>
              </a:rPr>
              <a:t>  - curl &lt;</a:t>
            </a:r>
            <a:r>
              <a:rPr lang="en-US" sz="2400" b="1" dirty="0" err="1">
                <a:solidFill>
                  <a:srgbClr val="002060"/>
                </a:solidFill>
              </a:rPr>
              <a:t>podIP</a:t>
            </a:r>
            <a:r>
              <a:rPr lang="en-US" sz="2400" b="1" dirty="0">
                <a:solidFill>
                  <a:srgbClr val="002060"/>
                </a:solidFill>
              </a:rPr>
              <a:t>&gt;:</a:t>
            </a:r>
            <a:r>
              <a:rPr lang="en-US" sz="2400" b="1" dirty="0" smtClean="0">
                <a:solidFill>
                  <a:srgbClr val="002060"/>
                </a:solidFill>
              </a:rPr>
              <a:t>80</a:t>
            </a:r>
          </a:p>
          <a:p>
            <a:pPr marL="0" indent="0">
              <a:buNone/>
            </a:pPr>
            <a:r>
              <a:rPr lang="en-US" sz="2400" b="1" dirty="0" smtClean="0"/>
              <a:t>$</a:t>
            </a:r>
            <a:r>
              <a:rPr lang="en-US" sz="2400" b="1" dirty="0" smtClean="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describe svc &lt;</a:t>
            </a:r>
            <a:r>
              <a:rPr lang="en-US" sz="2400" b="1" dirty="0" err="1">
                <a:solidFill>
                  <a:srgbClr val="800000"/>
                </a:solidFill>
              </a:rPr>
              <a:t>servicename</a:t>
            </a:r>
            <a:r>
              <a:rPr lang="en-US" sz="2400" b="1" dirty="0" smtClean="0">
                <a:solidFill>
                  <a:srgbClr val="800000"/>
                </a:solidFill>
              </a:rPr>
              <a:t>&gt;</a:t>
            </a:r>
          </a:p>
          <a:p>
            <a:pPr marL="0" indent="0">
              <a:buNone/>
            </a:pPr>
            <a:r>
              <a:rPr lang="en-US" sz="2400" b="1" dirty="0">
                <a:solidFill>
                  <a:srgbClr val="002060"/>
                </a:solidFill>
              </a:rPr>
              <a:t> - curl &lt;</a:t>
            </a:r>
            <a:r>
              <a:rPr lang="en-US" sz="2400" b="1" dirty="0" err="1">
                <a:solidFill>
                  <a:srgbClr val="002060"/>
                </a:solidFill>
              </a:rPr>
              <a:t>serviceIP</a:t>
            </a:r>
            <a:r>
              <a:rPr lang="en-US" sz="2400" b="1" dirty="0">
                <a:solidFill>
                  <a:srgbClr val="002060"/>
                </a:solidFill>
              </a:rPr>
              <a:t>&gt;:</a:t>
            </a:r>
            <a:r>
              <a:rPr lang="en-US" sz="2400" b="1" dirty="0" smtClean="0">
                <a:solidFill>
                  <a:srgbClr val="002060"/>
                </a:solidFill>
              </a:rPr>
              <a:t>80</a:t>
            </a:r>
          </a:p>
          <a:p>
            <a:pPr marL="0" indent="0">
              <a:buNone/>
            </a:pPr>
            <a:endParaRPr lang="en-US" sz="2400" b="1" dirty="0">
              <a:solidFill>
                <a:srgbClr val="002060"/>
              </a:solidFill>
            </a:endParaRPr>
          </a:p>
          <a:p>
            <a:r>
              <a:rPr lang="en-US" sz="2400" dirty="0" smtClean="0"/>
              <a:t>Delete a service</a:t>
            </a:r>
            <a:endParaRPr lang="en-US" sz="2400" dirty="0"/>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delete svc &lt;</a:t>
            </a:r>
            <a:r>
              <a:rPr lang="en-US" sz="2400" b="1" dirty="0" err="1" smtClean="0">
                <a:solidFill>
                  <a:srgbClr val="800000"/>
                </a:solidFill>
              </a:rPr>
              <a:t>servicename</a:t>
            </a:r>
            <a:r>
              <a:rPr lang="en-US" sz="2400" b="1" dirty="0" smtClean="0">
                <a:solidFill>
                  <a:srgbClr val="800000"/>
                </a:solidFill>
              </a:rPr>
              <a:t>&gt;</a:t>
            </a:r>
          </a:p>
          <a:p>
            <a:pPr marL="0" indent="0">
              <a:buNone/>
            </a:pPr>
            <a:endParaRPr lang="en-US" sz="2400" b="1" dirty="0">
              <a:solidFill>
                <a:srgbClr val="800000"/>
              </a:solidFill>
            </a:endParaRPr>
          </a:p>
          <a:p>
            <a:r>
              <a:rPr lang="en-US" sz="2400" dirty="0" smtClean="0"/>
              <a:t>Change the Service type to </a:t>
            </a:r>
            <a:r>
              <a:rPr lang="en-US" sz="2400" dirty="0" err="1" smtClean="0"/>
              <a:t>NodePort</a:t>
            </a:r>
            <a:r>
              <a:rPr lang="en-US" sz="2400" dirty="0" smtClean="0"/>
              <a:t> &amp; try accessing the port 80 from Node</a:t>
            </a:r>
            <a:endParaRPr lang="en-US" sz="2400" dirty="0"/>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describe svc &lt;</a:t>
            </a:r>
            <a:r>
              <a:rPr lang="en-US" sz="2400" b="1" dirty="0" err="1" smtClean="0">
                <a:solidFill>
                  <a:srgbClr val="800000"/>
                </a:solidFill>
              </a:rPr>
              <a:t>servicename</a:t>
            </a:r>
            <a:r>
              <a:rPr lang="en-US" sz="2400" b="1" dirty="0" smtClean="0">
                <a:solidFill>
                  <a:srgbClr val="800000"/>
                </a:solidFill>
              </a:rPr>
              <a:t>&gt;</a:t>
            </a:r>
          </a:p>
          <a:p>
            <a:pPr marL="0" indent="0">
              <a:buNone/>
            </a:pPr>
            <a:r>
              <a:rPr lang="en-US" sz="2400" b="1" dirty="0">
                <a:solidFill>
                  <a:srgbClr val="800000"/>
                </a:solidFill>
              </a:rPr>
              <a:t> </a:t>
            </a:r>
            <a:r>
              <a:rPr lang="en-US" sz="2400" b="1" dirty="0">
                <a:solidFill>
                  <a:srgbClr val="002060"/>
                </a:solidFill>
              </a:rPr>
              <a:t> - </a:t>
            </a:r>
            <a:r>
              <a:rPr lang="en-US" sz="2400" b="1" dirty="0" smtClean="0">
                <a:solidFill>
                  <a:srgbClr val="002060"/>
                </a:solidFill>
              </a:rPr>
              <a:t>http://&lt;publicIP&gt;:&lt;NodePort-exposedby-service&gt;</a:t>
            </a:r>
            <a:endParaRPr lang="en-US" sz="2400" b="1" dirty="0">
              <a:solidFill>
                <a:srgbClr val="00206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28464365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6608682" cy="830997"/>
          </a:xfrm>
          <a:prstGeom prst="rect">
            <a:avLst/>
          </a:prstGeom>
        </p:spPr>
        <p:txBody>
          <a:bodyPr wrap="square">
            <a:spAutoFit/>
          </a:bodyPr>
          <a:lstStyle/>
          <a:p>
            <a:r>
              <a:rPr lang="en-US" sz="4800" b="1" dirty="0" err="1" smtClean="0">
                <a:solidFill>
                  <a:schemeClr val="bg1"/>
                </a:solidFill>
              </a:rPr>
              <a:t>HealthChecks</a:t>
            </a:r>
            <a:endParaRPr lang="en-US" sz="4800" b="1" dirty="0">
              <a:solidFill>
                <a:schemeClr val="bg1"/>
              </a:solidFill>
            </a:endParaRPr>
          </a:p>
        </p:txBody>
      </p:sp>
    </p:spTree>
    <p:extLst>
      <p:ext uri="{BB962C8B-B14F-4D97-AF65-F5344CB8AC3E}">
        <p14:creationId xmlns:p14="http://schemas.microsoft.com/office/powerpoint/2010/main" val="20027662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0"/>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Health Checks</a:t>
            </a:r>
            <a:endParaRPr lang="en-US" sz="3200" b="1" dirty="0"/>
          </a:p>
        </p:txBody>
      </p:sp>
      <p:sp>
        <p:nvSpPr>
          <p:cNvPr id="8" name="Content Placeholder 2"/>
          <p:cNvSpPr txBox="1">
            <a:spLocks/>
          </p:cNvSpPr>
          <p:nvPr/>
        </p:nvSpPr>
        <p:spPr>
          <a:xfrm>
            <a:off x="251520" y="944217"/>
            <a:ext cx="11534090" cy="5913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Pod is considered ready when all of its Containers are ready.</a:t>
            </a:r>
            <a:endParaRPr lang="en-US" sz="2400" dirty="0" smtClean="0"/>
          </a:p>
          <a:p>
            <a:r>
              <a:rPr lang="en-US" sz="2400" dirty="0" smtClean="0"/>
              <a:t>In </a:t>
            </a:r>
            <a:r>
              <a:rPr lang="en-US" sz="2400" dirty="0"/>
              <a:t>order to verify if a container in a pod is </a:t>
            </a:r>
            <a:r>
              <a:rPr lang="en-US" sz="2400" b="1" dirty="0"/>
              <a:t>healthy</a:t>
            </a:r>
            <a:r>
              <a:rPr lang="en-US" sz="2400" dirty="0"/>
              <a:t> and </a:t>
            </a:r>
            <a:r>
              <a:rPr lang="en-US" sz="2400" b="1" dirty="0"/>
              <a:t>ready</a:t>
            </a:r>
            <a:r>
              <a:rPr lang="en-US" sz="2400" dirty="0"/>
              <a:t> to serve traffic, Kubernetes provides for a range of health checking </a:t>
            </a:r>
            <a:r>
              <a:rPr lang="en-US" sz="2400" dirty="0" smtClean="0"/>
              <a:t>mechanisms</a:t>
            </a:r>
          </a:p>
          <a:p>
            <a:r>
              <a:rPr lang="en-US" sz="2400" b="1" dirty="0"/>
              <a:t>Health checks</a:t>
            </a:r>
            <a:r>
              <a:rPr lang="en-US" sz="2400" dirty="0"/>
              <a:t>, or </a:t>
            </a:r>
            <a:r>
              <a:rPr lang="en-US" sz="2400" b="1" dirty="0"/>
              <a:t>probes </a:t>
            </a:r>
            <a:r>
              <a:rPr lang="en-US" sz="2400" dirty="0"/>
              <a:t>are carried out by the </a:t>
            </a:r>
            <a:r>
              <a:rPr lang="en-US" sz="2400" dirty="0" err="1"/>
              <a:t>kubelet</a:t>
            </a:r>
            <a:r>
              <a:rPr lang="en-US" sz="2400" dirty="0"/>
              <a:t> to determine when to restart a container (for </a:t>
            </a:r>
            <a:r>
              <a:rPr lang="en-US" sz="2400" dirty="0" err="1"/>
              <a:t>livenessProbe</a:t>
            </a:r>
            <a:r>
              <a:rPr lang="en-US" sz="2400" dirty="0"/>
              <a:t>) and used by services and deployments to determine if a pod should receive traffic (for </a:t>
            </a:r>
            <a:r>
              <a:rPr lang="en-US" sz="2400" dirty="0" err="1"/>
              <a:t>readinessProbe</a:t>
            </a:r>
            <a:r>
              <a:rPr lang="en-US" sz="2400" dirty="0" smtClean="0"/>
              <a:t>).</a:t>
            </a:r>
          </a:p>
          <a:p>
            <a:r>
              <a:rPr lang="en-US" sz="2400" dirty="0"/>
              <a:t>For example, liveness probes could catch a deadlock, where an application is running, but unable to make progress. Restarting a Container in such a state can help to make the application more available despite bugs</a:t>
            </a:r>
            <a:r>
              <a:rPr lang="en-US" sz="2400" dirty="0" smtClean="0"/>
              <a:t>.</a:t>
            </a:r>
          </a:p>
          <a:p>
            <a:r>
              <a:rPr lang="en-US" sz="2400" dirty="0" smtClean="0"/>
              <a:t>One use </a:t>
            </a:r>
            <a:r>
              <a:rPr lang="en-US" sz="2400" dirty="0"/>
              <a:t>of readiness probes </a:t>
            </a:r>
            <a:r>
              <a:rPr lang="en-US" sz="2400" dirty="0" smtClean="0"/>
              <a:t>is </a:t>
            </a:r>
            <a:r>
              <a:rPr lang="en-US" sz="2400" dirty="0"/>
              <a:t>to control which Pods are used as </a:t>
            </a:r>
            <a:r>
              <a:rPr lang="en-US" sz="2400" dirty="0" err="1"/>
              <a:t>backends</a:t>
            </a:r>
            <a:r>
              <a:rPr lang="en-US" sz="2400" dirty="0"/>
              <a:t> for Services. When a Pod is not ready, it is removed from Service load balancers</a:t>
            </a:r>
            <a:r>
              <a:rPr lang="en-US" sz="2400" dirty="0" smtClean="0"/>
              <a:t>.</a:t>
            </a:r>
          </a:p>
          <a:p>
            <a:r>
              <a:rPr lang="en-US" sz="2400" dirty="0" smtClean="0"/>
              <a:t>For running </a:t>
            </a:r>
            <a:r>
              <a:rPr lang="en-US" sz="2400" dirty="0" err="1" smtClean="0"/>
              <a:t>healthchecks</a:t>
            </a:r>
            <a:r>
              <a:rPr lang="en-US" sz="2400" dirty="0" smtClean="0"/>
              <a:t> we would use </a:t>
            </a:r>
            <a:r>
              <a:rPr lang="en-US" sz="2400" dirty="0" err="1" smtClean="0"/>
              <a:t>cmds</a:t>
            </a:r>
            <a:r>
              <a:rPr lang="en-US" sz="2400" dirty="0" smtClean="0"/>
              <a:t> specific to the application.</a:t>
            </a:r>
          </a:p>
          <a:p>
            <a:r>
              <a:rPr lang="en-US" sz="2400" dirty="0"/>
              <a:t>If the command succeeds, it </a:t>
            </a:r>
            <a:r>
              <a:rPr lang="en-US" sz="2400" b="1" dirty="0"/>
              <a:t>returns 0</a:t>
            </a:r>
            <a:r>
              <a:rPr lang="en-US" sz="2400" dirty="0"/>
              <a:t>, and the </a:t>
            </a:r>
            <a:r>
              <a:rPr lang="en-US" sz="2400" dirty="0" err="1"/>
              <a:t>kubelet</a:t>
            </a:r>
            <a:r>
              <a:rPr lang="en-US" sz="2400" dirty="0"/>
              <a:t> considers the Container to be </a:t>
            </a:r>
            <a:r>
              <a:rPr lang="en-US" sz="2400" b="1" dirty="0"/>
              <a:t>alive</a:t>
            </a:r>
            <a:r>
              <a:rPr lang="en-US" sz="2400" dirty="0"/>
              <a:t> and </a:t>
            </a:r>
            <a:r>
              <a:rPr lang="en-US" sz="2400" b="1" dirty="0"/>
              <a:t>healthy</a:t>
            </a:r>
            <a:r>
              <a:rPr lang="en-US" sz="2400" dirty="0"/>
              <a:t>. If the command returns a </a:t>
            </a:r>
            <a:r>
              <a:rPr lang="en-US" sz="2400" b="1" dirty="0"/>
              <a:t>non-zero value</a:t>
            </a:r>
            <a:r>
              <a:rPr lang="en-US" sz="2400" dirty="0"/>
              <a:t>, the </a:t>
            </a:r>
            <a:r>
              <a:rPr lang="en-US" sz="2400" dirty="0" err="1"/>
              <a:t>kubelet</a:t>
            </a:r>
            <a:r>
              <a:rPr lang="en-US" sz="2400" dirty="0"/>
              <a:t> kills the Container and </a:t>
            </a:r>
            <a:r>
              <a:rPr lang="en-US" sz="2400" b="1" dirty="0"/>
              <a:t>restarts</a:t>
            </a:r>
            <a:r>
              <a:rPr lang="en-US" sz="2400" dirty="0"/>
              <a:t> it.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9922" y="105920"/>
            <a:ext cx="3779323" cy="1027140"/>
          </a:xfrm>
          <a:prstGeom prst="rect">
            <a:avLst/>
          </a:prstGeom>
        </p:spPr>
      </p:pic>
    </p:spTree>
    <p:extLst>
      <p:ext uri="{BB962C8B-B14F-4D97-AF65-F5344CB8AC3E}">
        <p14:creationId xmlns:p14="http://schemas.microsoft.com/office/powerpoint/2010/main" val="3286067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513" y="274642"/>
            <a:ext cx="11674920" cy="71108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Why do we want a Container Orchestration System?</a:t>
            </a:r>
            <a:endParaRPr lang="en-US" b="1" dirty="0"/>
          </a:p>
        </p:txBody>
      </p:sp>
      <p:sp>
        <p:nvSpPr>
          <p:cNvPr id="3" name="Content Placeholder 2"/>
          <p:cNvSpPr txBox="1">
            <a:spLocks/>
          </p:cNvSpPr>
          <p:nvPr/>
        </p:nvSpPr>
        <p:spPr>
          <a:xfrm>
            <a:off x="179512" y="1268760"/>
            <a:ext cx="11540048" cy="49877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Imagine that you had to run hundreds of containers. You will need from a management angle to make sure that the cluster is up and running and have necessary features like:</a:t>
            </a:r>
          </a:p>
          <a:p>
            <a:pPr marL="0" indent="0">
              <a:buFont typeface="Arial" panose="020B0604020202020204" pitchFamily="34" charset="0"/>
              <a:buNone/>
            </a:pPr>
            <a:endParaRPr lang="en-US" sz="2400" dirty="0" smtClean="0"/>
          </a:p>
          <a:p>
            <a:r>
              <a:rPr lang="en-US" sz="2400" dirty="0" smtClean="0"/>
              <a:t>Health Checks on the Containers</a:t>
            </a:r>
          </a:p>
          <a:p>
            <a:r>
              <a:rPr lang="en-US" sz="2400" dirty="0" smtClean="0"/>
              <a:t>Launching a fixed set of Containers for a particular Docker image</a:t>
            </a:r>
          </a:p>
          <a:p>
            <a:r>
              <a:rPr lang="en-US" sz="2400" dirty="0" smtClean="0"/>
              <a:t>Scaling the number of Containers up and down depending on the load</a:t>
            </a:r>
          </a:p>
          <a:p>
            <a:r>
              <a:rPr lang="en-US" sz="2400" dirty="0" smtClean="0"/>
              <a:t>Performing rolling update of software across containers</a:t>
            </a:r>
            <a:endParaRPr lang="en-US" sz="2400" dirty="0"/>
          </a:p>
        </p:txBody>
      </p:sp>
    </p:spTree>
    <p:extLst>
      <p:ext uri="{BB962C8B-B14F-4D97-AF65-F5344CB8AC3E}">
        <p14:creationId xmlns:p14="http://schemas.microsoft.com/office/powerpoint/2010/main" val="25473271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LivenessProbe</a:t>
            </a:r>
            <a:r>
              <a:rPr lang="en-US" sz="3200" b="1" dirty="0" smtClean="0"/>
              <a:t> With CMD – Example12</a:t>
            </a:r>
            <a:r>
              <a:rPr lang="en-US" sz="3200" b="1" dirty="0"/>
              <a:t>: </a:t>
            </a:r>
            <a:r>
              <a:rPr lang="en-US" sz="3200" b="1" dirty="0" err="1" smtClean="0"/>
              <a:t>livenessprobecmd.yml</a:t>
            </a:r>
            <a:endParaRPr lang="en-US" sz="3200" b="1" dirty="0"/>
          </a:p>
        </p:txBody>
      </p:sp>
      <p:sp>
        <p:nvSpPr>
          <p:cNvPr id="8" name="Content Placeholder 2"/>
          <p:cNvSpPr txBox="1">
            <a:spLocks/>
          </p:cNvSpPr>
          <p:nvPr/>
        </p:nvSpPr>
        <p:spPr>
          <a:xfrm>
            <a:off x="251519" y="526774"/>
            <a:ext cx="12039718" cy="6511979"/>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labels:</a:t>
            </a:r>
          </a:p>
          <a:p>
            <a:pPr marL="0" indent="0">
              <a:buNone/>
            </a:pPr>
            <a:r>
              <a:rPr lang="en-US" sz="2400" dirty="0"/>
              <a:t>    test: liveness</a:t>
            </a:r>
          </a:p>
          <a:p>
            <a:pPr marL="0" indent="0">
              <a:buNone/>
            </a:pPr>
            <a:r>
              <a:rPr lang="en-US" sz="2400" dirty="0"/>
              <a:t>  name: </a:t>
            </a:r>
            <a:r>
              <a:rPr lang="en-US" sz="2400" dirty="0" err="1"/>
              <a:t>mylivenessprobe</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liveness</a:t>
            </a:r>
          </a:p>
          <a:p>
            <a:pPr marL="0" indent="0">
              <a:buNone/>
            </a:pPr>
            <a:r>
              <a:rPr lang="en-US" sz="2400" dirty="0"/>
              <a:t>    image: </a:t>
            </a:r>
            <a:r>
              <a:rPr lang="en-US" sz="2400" dirty="0" err="1"/>
              <a:t>ubuntu</a:t>
            </a:r>
            <a:endParaRPr lang="en-US" sz="2400" dirty="0"/>
          </a:p>
          <a:p>
            <a:pPr marL="0" indent="0">
              <a:buNone/>
            </a:pPr>
            <a:r>
              <a:rPr lang="en-US" sz="2400" dirty="0"/>
              <a:t>    </a:t>
            </a:r>
            <a:r>
              <a:rPr lang="en-US" sz="2400" dirty="0" err="1"/>
              <a:t>args</a:t>
            </a:r>
            <a:r>
              <a:rPr lang="en-US" sz="2400" dirty="0"/>
              <a:t>:</a:t>
            </a:r>
          </a:p>
          <a:p>
            <a:pPr marL="0" indent="0">
              <a:buNone/>
            </a:pPr>
            <a:r>
              <a:rPr lang="en-US" sz="2400" dirty="0"/>
              <a:t>    - /bin/</a:t>
            </a:r>
            <a:r>
              <a:rPr lang="en-US" sz="2400" dirty="0" err="1"/>
              <a:t>sh</a:t>
            </a:r>
            <a:endParaRPr lang="en-US" sz="2400" dirty="0"/>
          </a:p>
          <a:p>
            <a:pPr marL="0" indent="0">
              <a:buNone/>
            </a:pPr>
            <a:r>
              <a:rPr lang="en-US" sz="2400" dirty="0"/>
              <a:t>    - -c</a:t>
            </a:r>
          </a:p>
          <a:p>
            <a:pPr marL="0" indent="0">
              <a:buNone/>
            </a:pPr>
            <a:r>
              <a:rPr lang="en-US" sz="2400" dirty="0"/>
              <a:t>    - touch /</a:t>
            </a:r>
            <a:r>
              <a:rPr lang="en-US" sz="2400" dirty="0" err="1"/>
              <a:t>tmp</a:t>
            </a:r>
            <a:r>
              <a:rPr lang="en-US" sz="2400" dirty="0"/>
              <a:t>/healthy; sleep 1000</a:t>
            </a:r>
          </a:p>
          <a:p>
            <a:pPr marL="0" indent="0">
              <a:buNone/>
            </a:pPr>
            <a:r>
              <a:rPr lang="en-US" sz="2400" dirty="0"/>
              <a:t>    </a:t>
            </a:r>
            <a:r>
              <a:rPr lang="en-US" sz="2400" dirty="0" err="1"/>
              <a:t>livenessProbe</a:t>
            </a:r>
            <a:r>
              <a:rPr lang="en-US" sz="2400" dirty="0"/>
              <a:t>:       </a:t>
            </a:r>
            <a:r>
              <a:rPr lang="en-US" sz="2400" dirty="0" smtClean="0"/>
              <a:t>                                    </a:t>
            </a:r>
            <a:r>
              <a:rPr lang="en-US" sz="2400" b="1" dirty="0">
                <a:solidFill>
                  <a:srgbClr val="00B0F0"/>
                </a:solidFill>
              </a:rPr>
              <a:t># define the health check </a:t>
            </a:r>
          </a:p>
          <a:p>
            <a:pPr marL="0" indent="0">
              <a:buNone/>
            </a:pPr>
            <a:r>
              <a:rPr lang="en-US" sz="2400" dirty="0"/>
              <a:t>      exec:</a:t>
            </a:r>
          </a:p>
          <a:p>
            <a:pPr marL="0" indent="0">
              <a:buNone/>
            </a:pPr>
            <a:r>
              <a:rPr lang="en-US" sz="2400" dirty="0"/>
              <a:t>        command:             </a:t>
            </a:r>
            <a:r>
              <a:rPr lang="en-US" sz="2400" dirty="0" smtClean="0"/>
              <a:t>                                 </a:t>
            </a:r>
            <a:r>
              <a:rPr lang="en-US" sz="2400" b="1" dirty="0">
                <a:solidFill>
                  <a:srgbClr val="00B0F0"/>
                </a:solidFill>
              </a:rPr>
              <a:t># command to run periodically</a:t>
            </a:r>
          </a:p>
          <a:p>
            <a:pPr marL="0" indent="0">
              <a:buNone/>
            </a:pPr>
            <a:r>
              <a:rPr lang="en-US" sz="2400" dirty="0"/>
              <a:t>        - cat                 </a:t>
            </a:r>
          </a:p>
          <a:p>
            <a:pPr marL="0" indent="0">
              <a:buNone/>
            </a:pPr>
            <a:r>
              <a:rPr lang="en-US" sz="2400" dirty="0"/>
              <a:t>        - /</a:t>
            </a:r>
            <a:r>
              <a:rPr lang="en-US" sz="2400" dirty="0" err="1"/>
              <a:t>tmp</a:t>
            </a:r>
            <a:r>
              <a:rPr lang="en-US" sz="2400" dirty="0"/>
              <a:t>/healthy</a:t>
            </a:r>
          </a:p>
          <a:p>
            <a:pPr marL="0" indent="0">
              <a:buNone/>
            </a:pPr>
            <a:r>
              <a:rPr lang="en-US" sz="2400" dirty="0"/>
              <a:t>      </a:t>
            </a:r>
            <a:r>
              <a:rPr lang="en-US" sz="2400" dirty="0" err="1"/>
              <a:t>initialDelaySeconds</a:t>
            </a:r>
            <a:r>
              <a:rPr lang="en-US" sz="2400" dirty="0"/>
              <a:t>: 5  </a:t>
            </a:r>
            <a:r>
              <a:rPr lang="en-US" sz="2400" dirty="0" smtClean="0"/>
              <a:t>                         </a:t>
            </a:r>
            <a:r>
              <a:rPr lang="en-US" sz="2400" b="1" dirty="0" smtClean="0">
                <a:solidFill>
                  <a:srgbClr val="00B0F0"/>
                </a:solidFill>
              </a:rPr>
              <a:t># </a:t>
            </a:r>
            <a:r>
              <a:rPr lang="en-US" sz="2400" b="1" dirty="0">
                <a:solidFill>
                  <a:srgbClr val="00B0F0"/>
                </a:solidFill>
              </a:rPr>
              <a:t>Wait for the specified time before it runs the first probe</a:t>
            </a:r>
          </a:p>
          <a:p>
            <a:pPr marL="0" indent="0">
              <a:buNone/>
            </a:pPr>
            <a:r>
              <a:rPr lang="en-US" sz="2400" dirty="0"/>
              <a:t>      </a:t>
            </a:r>
            <a:r>
              <a:rPr lang="en-US" sz="2400" dirty="0" err="1"/>
              <a:t>periodSeconds</a:t>
            </a:r>
            <a:r>
              <a:rPr lang="en-US" sz="2400" dirty="0"/>
              <a:t>: 5        </a:t>
            </a:r>
            <a:r>
              <a:rPr lang="en-US" sz="2400" dirty="0" smtClean="0"/>
              <a:t>                           </a:t>
            </a:r>
            <a:r>
              <a:rPr lang="en-US" sz="2400" b="1" dirty="0" smtClean="0">
                <a:solidFill>
                  <a:srgbClr val="00B0F0"/>
                </a:solidFill>
              </a:rPr>
              <a:t># </a:t>
            </a:r>
            <a:r>
              <a:rPr lang="en-US" sz="2400" b="1" dirty="0">
                <a:solidFill>
                  <a:srgbClr val="00B0F0"/>
                </a:solidFill>
              </a:rPr>
              <a:t>Run the above command every 5 sec</a:t>
            </a:r>
          </a:p>
          <a:p>
            <a:pPr marL="0" indent="0">
              <a:buNone/>
            </a:pPr>
            <a:r>
              <a:rPr lang="en-US" sz="2400" dirty="0"/>
              <a:t>      </a:t>
            </a:r>
            <a:r>
              <a:rPr lang="en-US" sz="2400" dirty="0" err="1"/>
              <a:t>timeoutSeconds</a:t>
            </a:r>
            <a:r>
              <a:rPr lang="en-US" sz="2400" dirty="0"/>
              <a:t>: 30   </a:t>
            </a:r>
            <a:r>
              <a:rPr lang="en-US" sz="2400" dirty="0" smtClean="0"/>
              <a:t>                           </a:t>
            </a:r>
            <a:r>
              <a:rPr lang="en-US" sz="2400" b="1" dirty="0">
                <a:solidFill>
                  <a:srgbClr val="00B0F0"/>
                </a:solidFill>
              </a:rPr>
              <a:t># </a:t>
            </a:r>
            <a:r>
              <a:rPr lang="en-US" sz="2400" b="1" dirty="0" smtClean="0">
                <a:solidFill>
                  <a:srgbClr val="00B0F0"/>
                </a:solidFill>
              </a:rPr>
              <a:t>Seconds to timeout if the </a:t>
            </a:r>
            <a:r>
              <a:rPr lang="en-US" sz="2400" b="1" dirty="0" err="1" smtClean="0">
                <a:solidFill>
                  <a:srgbClr val="00B0F0"/>
                </a:solidFill>
              </a:rPr>
              <a:t>cmd</a:t>
            </a:r>
            <a:r>
              <a:rPr lang="en-US" sz="2400" b="1" dirty="0" smtClean="0">
                <a:solidFill>
                  <a:srgbClr val="00B0F0"/>
                </a:solidFill>
              </a:rPr>
              <a:t> is not responding</a:t>
            </a:r>
            <a:endParaRPr lang="en-US" sz="2400" b="1" dirty="0">
              <a:solidFill>
                <a:srgbClr val="00B0F0"/>
              </a:solidFill>
            </a:endParaRPr>
          </a:p>
          <a:p>
            <a:pPr marL="0" indent="0">
              <a:buNone/>
            </a:pPr>
            <a:endParaRPr lang="en-US" sz="4400" b="1" dirty="0">
              <a:solidFill>
                <a:srgbClr val="00B0F0"/>
              </a:solidFill>
            </a:endParaRPr>
          </a:p>
        </p:txBody>
      </p:sp>
    </p:spTree>
    <p:extLst>
      <p:ext uri="{BB962C8B-B14F-4D97-AF65-F5344CB8AC3E}">
        <p14:creationId xmlns:p14="http://schemas.microsoft.com/office/powerpoint/2010/main" val="38653659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119271"/>
            <a:ext cx="12039718" cy="69194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apply –</a:t>
            </a:r>
            <a:r>
              <a:rPr lang="en-US" sz="2400" b="1" dirty="0">
                <a:solidFill>
                  <a:srgbClr val="800000"/>
                </a:solidFill>
              </a:rPr>
              <a:t>f </a:t>
            </a:r>
            <a:r>
              <a:rPr lang="en-US" sz="2400" b="1" dirty="0" err="1">
                <a:solidFill>
                  <a:srgbClr val="800000"/>
                </a:solidFill>
              </a:rPr>
              <a:t>livenessprobecmd.yml</a:t>
            </a:r>
            <a:endParaRPr lang="en-US" sz="2400" b="1" dirty="0">
              <a:solidFill>
                <a:srgbClr val="800000"/>
              </a:solidFill>
            </a:endParaRP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describe pod </a:t>
            </a:r>
            <a:r>
              <a:rPr lang="en-US" sz="2400" b="1" dirty="0" err="1">
                <a:solidFill>
                  <a:srgbClr val="800000"/>
                </a:solidFill>
              </a:rPr>
              <a:t>mylivenessprobe</a:t>
            </a:r>
            <a:r>
              <a:rPr lang="en-US" sz="2400" b="1" dirty="0">
                <a:solidFill>
                  <a:srgbClr val="800000"/>
                </a:solidFill>
              </a:rPr>
              <a:t> </a:t>
            </a:r>
            <a:endParaRPr lang="en-US" sz="2400" b="1" dirty="0" smtClean="0">
              <a:solidFill>
                <a:srgbClr val="800000"/>
              </a:solidFill>
            </a:endParaRPr>
          </a:p>
          <a:p>
            <a:pPr marL="0" indent="0">
              <a:buNone/>
            </a:pPr>
            <a:endParaRPr lang="en-US" sz="2400" b="1" dirty="0">
              <a:solidFill>
                <a:srgbClr val="002060"/>
              </a:solidFill>
            </a:endParaRPr>
          </a:p>
          <a:p>
            <a:r>
              <a:rPr lang="en-US" sz="2400" dirty="0" smtClean="0"/>
              <a:t>Delete the file &amp; </a:t>
            </a:r>
            <a:r>
              <a:rPr lang="en-US" sz="2400" dirty="0" err="1" smtClean="0"/>
              <a:t>kubelet</a:t>
            </a:r>
            <a:r>
              <a:rPr lang="en-US" sz="2400" dirty="0" smtClean="0"/>
              <a:t> would recreate the container</a:t>
            </a:r>
            <a:endParaRPr lang="en-US" sz="2400" dirty="0"/>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a:solidFill>
                  <a:srgbClr val="800000"/>
                </a:solidFill>
              </a:rPr>
              <a:t>mylivenessprobe</a:t>
            </a:r>
            <a:r>
              <a:rPr lang="en-US" sz="2400" b="1" dirty="0">
                <a:solidFill>
                  <a:srgbClr val="800000"/>
                </a:solidFill>
              </a:rPr>
              <a:t> -- </a:t>
            </a:r>
            <a:r>
              <a:rPr lang="en-US" sz="2400" b="1" dirty="0" err="1">
                <a:solidFill>
                  <a:srgbClr val="800000"/>
                </a:solidFill>
              </a:rPr>
              <a:t>rm</a:t>
            </a:r>
            <a:r>
              <a:rPr lang="en-US" sz="2400" b="1" dirty="0">
                <a:solidFill>
                  <a:srgbClr val="800000"/>
                </a:solidFill>
              </a:rPr>
              <a:t> /</a:t>
            </a:r>
            <a:r>
              <a:rPr lang="en-US" sz="2400" b="1" dirty="0" err="1" smtClean="0">
                <a:solidFill>
                  <a:srgbClr val="800000"/>
                </a:solidFill>
              </a:rPr>
              <a:t>tmp</a:t>
            </a:r>
            <a:r>
              <a:rPr lang="en-US" sz="2400" b="1" dirty="0" smtClean="0">
                <a:solidFill>
                  <a:srgbClr val="800000"/>
                </a:solidFill>
              </a:rPr>
              <a:t>/healthy</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describe pod </a:t>
            </a:r>
            <a:r>
              <a:rPr lang="en-US" sz="2400" b="1" dirty="0" err="1">
                <a:solidFill>
                  <a:srgbClr val="800000"/>
                </a:solidFill>
              </a:rPr>
              <a:t>mylivenessprobe</a:t>
            </a:r>
            <a:r>
              <a:rPr lang="en-US" sz="2400" b="1" dirty="0">
                <a:solidFill>
                  <a:srgbClr val="800000"/>
                </a:solidFill>
              </a:rPr>
              <a:t> </a:t>
            </a: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14867610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LivenessProbe</a:t>
            </a:r>
            <a:r>
              <a:rPr lang="en-US" sz="3200" b="1" dirty="0" smtClean="0"/>
              <a:t> With URL – Example13: </a:t>
            </a:r>
            <a:r>
              <a:rPr lang="en-US" sz="3200" b="1" dirty="0" err="1" smtClean="0"/>
              <a:t>livenessprobeurl.yml</a:t>
            </a:r>
            <a:endParaRPr lang="en-US" sz="3200" b="1" dirty="0"/>
          </a:p>
        </p:txBody>
      </p:sp>
      <p:sp>
        <p:nvSpPr>
          <p:cNvPr id="8" name="Content Placeholder 2"/>
          <p:cNvSpPr txBox="1">
            <a:spLocks/>
          </p:cNvSpPr>
          <p:nvPr/>
        </p:nvSpPr>
        <p:spPr>
          <a:xfrm>
            <a:off x="251519" y="526774"/>
            <a:ext cx="12039718" cy="651197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labels:</a:t>
            </a:r>
          </a:p>
          <a:p>
            <a:pPr marL="0" indent="0">
              <a:buNone/>
            </a:pPr>
            <a:r>
              <a:rPr lang="en-US" sz="2400" dirty="0"/>
              <a:t>    test: liveness</a:t>
            </a:r>
          </a:p>
          <a:p>
            <a:pPr marL="0" indent="0">
              <a:buNone/>
            </a:pPr>
            <a:r>
              <a:rPr lang="en-US" sz="2400" dirty="0"/>
              <a:t>  name: </a:t>
            </a:r>
            <a:r>
              <a:rPr lang="en-US" sz="2400" dirty="0" err="1" smtClean="0"/>
              <a:t>mylivenessprobeurl</a:t>
            </a:r>
            <a:endParaRPr lang="en-US" sz="2400" dirty="0"/>
          </a:p>
          <a:p>
            <a:pPr marL="0" indent="0">
              <a:buNone/>
            </a:pPr>
            <a:r>
              <a:rPr lang="en-US" sz="2400" dirty="0" smtClean="0"/>
              <a:t>spec</a:t>
            </a:r>
            <a:r>
              <a:rPr lang="en-US" sz="2400" dirty="0"/>
              <a:t>:</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httpd</a:t>
            </a:r>
            <a:endParaRPr lang="en-US" sz="2400" dirty="0"/>
          </a:p>
          <a:p>
            <a:pPr marL="0" indent="0">
              <a:buNone/>
            </a:pPr>
            <a:r>
              <a:rPr lang="en-US" sz="2400" dirty="0"/>
              <a:t>      ports:</a:t>
            </a:r>
          </a:p>
          <a:p>
            <a:pPr marL="0" indent="0">
              <a:buNone/>
            </a:pPr>
            <a:r>
              <a:rPr lang="en-US" sz="2400" dirty="0"/>
              <a:t>       - </a:t>
            </a:r>
            <a:r>
              <a:rPr lang="en-US" sz="2400" dirty="0" err="1"/>
              <a:t>containerPort</a:t>
            </a:r>
            <a:r>
              <a:rPr lang="en-US" sz="2400" dirty="0"/>
              <a:t>: 80</a:t>
            </a:r>
          </a:p>
          <a:p>
            <a:pPr marL="0" indent="0">
              <a:buNone/>
            </a:pPr>
            <a:r>
              <a:rPr lang="en-US" sz="2400" dirty="0"/>
              <a:t>      </a:t>
            </a:r>
            <a:r>
              <a:rPr lang="en-US" sz="2400" dirty="0" err="1"/>
              <a:t>livenessProbe</a:t>
            </a:r>
            <a:r>
              <a:rPr lang="en-US" sz="2400" dirty="0"/>
              <a:t>:</a:t>
            </a:r>
          </a:p>
          <a:p>
            <a:pPr marL="0" indent="0">
              <a:buNone/>
            </a:pPr>
            <a:r>
              <a:rPr lang="en-US" sz="2400" dirty="0"/>
              <a:t>       </a:t>
            </a:r>
            <a:r>
              <a:rPr lang="en-US" sz="2400" dirty="0" err="1"/>
              <a:t>initialDelaySeconds</a:t>
            </a:r>
            <a:r>
              <a:rPr lang="en-US" sz="2400" dirty="0"/>
              <a:t>: 2</a:t>
            </a:r>
          </a:p>
          <a:p>
            <a:pPr marL="0" indent="0">
              <a:buNone/>
            </a:pPr>
            <a:r>
              <a:rPr lang="en-US" sz="2400" dirty="0"/>
              <a:t>       </a:t>
            </a:r>
            <a:r>
              <a:rPr lang="en-US" sz="2400" dirty="0" err="1"/>
              <a:t>periodSeconds</a:t>
            </a:r>
            <a:r>
              <a:rPr lang="en-US" sz="2400" dirty="0"/>
              <a:t>: 5</a:t>
            </a:r>
          </a:p>
          <a:p>
            <a:pPr marL="0" indent="0">
              <a:buNone/>
            </a:pPr>
            <a:r>
              <a:rPr lang="en-US" sz="2400" dirty="0"/>
              <a:t>       </a:t>
            </a:r>
            <a:r>
              <a:rPr lang="en-US" sz="2400" dirty="0" err="1"/>
              <a:t>httpGet</a:t>
            </a:r>
            <a:r>
              <a:rPr lang="en-US" sz="2400" dirty="0"/>
              <a:t>:     </a:t>
            </a:r>
            <a:r>
              <a:rPr lang="en-US" sz="2400" dirty="0" smtClean="0"/>
              <a:t>                       </a:t>
            </a:r>
            <a:r>
              <a:rPr lang="en-US" sz="2400" b="1" dirty="0">
                <a:solidFill>
                  <a:srgbClr val="00B0F0"/>
                </a:solidFill>
              </a:rPr>
              <a:t># HTTP URL to check periodically</a:t>
            </a:r>
            <a:endParaRPr lang="en-US" sz="1800" b="1" dirty="0">
              <a:solidFill>
                <a:srgbClr val="00B0F0"/>
              </a:solidFill>
            </a:endParaRPr>
          </a:p>
          <a:p>
            <a:pPr marL="0" indent="0">
              <a:buNone/>
            </a:pPr>
            <a:r>
              <a:rPr lang="en-US" sz="2400" dirty="0"/>
              <a:t>        path: /     </a:t>
            </a:r>
            <a:r>
              <a:rPr lang="en-US" sz="2400" dirty="0" smtClean="0"/>
              <a:t>                         </a:t>
            </a:r>
            <a:r>
              <a:rPr lang="en-US" sz="2400" b="1" dirty="0">
                <a:solidFill>
                  <a:srgbClr val="00B0F0"/>
                </a:solidFill>
              </a:rPr>
              <a:t># </a:t>
            </a:r>
            <a:r>
              <a:rPr lang="en-US" sz="2400" b="1" dirty="0" smtClean="0">
                <a:solidFill>
                  <a:srgbClr val="00B0F0"/>
                </a:solidFill>
              </a:rPr>
              <a:t>Endpoint </a:t>
            </a:r>
            <a:r>
              <a:rPr lang="en-US" sz="2400" b="1" dirty="0">
                <a:solidFill>
                  <a:srgbClr val="00B0F0"/>
                </a:solidFill>
              </a:rPr>
              <a:t>to check inside the container / means http://localhost/</a:t>
            </a:r>
          </a:p>
          <a:p>
            <a:pPr marL="0" indent="0">
              <a:buNone/>
            </a:pPr>
            <a:r>
              <a:rPr lang="en-US" sz="2400" dirty="0" smtClean="0"/>
              <a:t>        </a:t>
            </a:r>
            <a:r>
              <a:rPr lang="en-US" sz="2400" dirty="0"/>
              <a:t>port: </a:t>
            </a:r>
            <a:r>
              <a:rPr lang="en-US" sz="2400" dirty="0" smtClean="0"/>
              <a:t>80                            </a:t>
            </a:r>
            <a:r>
              <a:rPr lang="en-US" sz="2400" b="1" dirty="0" smtClean="0">
                <a:solidFill>
                  <a:srgbClr val="00B0F0"/>
                </a:solidFill>
              </a:rPr>
              <a:t># Specific port to check</a:t>
            </a:r>
            <a:endParaRPr lang="en-US" sz="4400" b="1" dirty="0">
              <a:solidFill>
                <a:srgbClr val="00B0F0"/>
              </a:solidFill>
            </a:endParaRPr>
          </a:p>
        </p:txBody>
      </p:sp>
    </p:spTree>
    <p:extLst>
      <p:ext uri="{BB962C8B-B14F-4D97-AF65-F5344CB8AC3E}">
        <p14:creationId xmlns:p14="http://schemas.microsoft.com/office/powerpoint/2010/main" val="21854383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119271"/>
            <a:ext cx="12039718" cy="69194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apply –</a:t>
            </a:r>
            <a:r>
              <a:rPr lang="en-US" sz="2400" b="1" dirty="0">
                <a:solidFill>
                  <a:srgbClr val="800000"/>
                </a:solidFill>
              </a:rPr>
              <a:t>f </a:t>
            </a:r>
            <a:r>
              <a:rPr lang="en-US" sz="2400" b="1" dirty="0" err="1" smtClean="0">
                <a:solidFill>
                  <a:srgbClr val="800000"/>
                </a:solidFill>
              </a:rPr>
              <a:t>livenessprobeurl.yml</a:t>
            </a:r>
            <a:endParaRPr lang="en-US" sz="2400" b="1" dirty="0">
              <a:solidFill>
                <a:srgbClr val="800000"/>
              </a:solidFill>
            </a:endParaRP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describe pod </a:t>
            </a:r>
            <a:r>
              <a:rPr lang="en-US" sz="2400" b="1" dirty="0" err="1" smtClean="0">
                <a:solidFill>
                  <a:srgbClr val="800000"/>
                </a:solidFill>
              </a:rPr>
              <a:t>mylivenessprobeurl</a:t>
            </a:r>
            <a:endParaRPr lang="en-US" sz="2400" b="1" dirty="0" smtClean="0">
              <a:solidFill>
                <a:srgbClr val="800000"/>
              </a:solidFill>
            </a:endParaRPr>
          </a:p>
          <a:p>
            <a:pPr marL="0" indent="0">
              <a:buNone/>
            </a:pPr>
            <a:endParaRPr lang="en-US" sz="2400" b="1" dirty="0">
              <a:solidFill>
                <a:srgbClr val="002060"/>
              </a:solidFill>
            </a:endParaRPr>
          </a:p>
          <a:p>
            <a:r>
              <a:rPr lang="en-US" sz="2400" dirty="0" smtClean="0"/>
              <a:t>Delete the file &amp; </a:t>
            </a:r>
            <a:r>
              <a:rPr lang="en-US" sz="2400" dirty="0" err="1" smtClean="0"/>
              <a:t>kubelet</a:t>
            </a:r>
            <a:r>
              <a:rPr lang="en-US" sz="2400" dirty="0" smtClean="0"/>
              <a:t> would recreate the container</a:t>
            </a:r>
            <a:endParaRPr lang="en-US" sz="2400" dirty="0"/>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smtClean="0">
                <a:solidFill>
                  <a:srgbClr val="800000"/>
                </a:solidFill>
              </a:rPr>
              <a:t>mylivenessprobeurl</a:t>
            </a:r>
            <a:r>
              <a:rPr lang="en-US" sz="2400" b="1" dirty="0" smtClean="0">
                <a:solidFill>
                  <a:srgbClr val="800000"/>
                </a:solidFill>
              </a:rPr>
              <a:t> -- service stop </a:t>
            </a:r>
            <a:r>
              <a:rPr lang="en-US" sz="2400" b="1" dirty="0" err="1" smtClean="0">
                <a:solidFill>
                  <a:srgbClr val="800000"/>
                </a:solidFill>
              </a:rPr>
              <a:t>httpd</a:t>
            </a:r>
            <a:endParaRPr lang="en-US" sz="2400" b="1" dirty="0" smtClean="0">
              <a:solidFill>
                <a:srgbClr val="800000"/>
              </a:solidFill>
            </a:endParaRP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describe pod </a:t>
            </a:r>
            <a:r>
              <a:rPr lang="en-US" sz="2400" b="1" dirty="0" err="1" smtClean="0">
                <a:solidFill>
                  <a:srgbClr val="800000"/>
                </a:solidFill>
              </a:rPr>
              <a:t>mylivenessprobeurl</a:t>
            </a: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27984792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0"/>
            <a:ext cx="11427801"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Readiness </a:t>
            </a:r>
            <a:r>
              <a:rPr lang="en-US" sz="3200" b="1" dirty="0" smtClean="0"/>
              <a:t>check</a:t>
            </a:r>
            <a:endParaRPr lang="en-US" sz="3200" b="1" dirty="0"/>
          </a:p>
        </p:txBody>
      </p:sp>
      <p:sp>
        <p:nvSpPr>
          <p:cNvPr id="8" name="Content Placeholder 2"/>
          <p:cNvSpPr txBox="1">
            <a:spLocks/>
          </p:cNvSpPr>
          <p:nvPr/>
        </p:nvSpPr>
        <p:spPr>
          <a:xfrm>
            <a:off x="251520" y="944217"/>
            <a:ext cx="11534090" cy="5913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While both liveness and readiness check and describe the state of the service, they serve quite a different purpose. </a:t>
            </a:r>
            <a:endParaRPr lang="en-US" sz="2400" dirty="0" smtClean="0"/>
          </a:p>
          <a:p>
            <a:r>
              <a:rPr lang="en-US" sz="2400" dirty="0" smtClean="0"/>
              <a:t>Liveness </a:t>
            </a:r>
            <a:r>
              <a:rPr lang="en-US" sz="2400" dirty="0"/>
              <a:t>describes if the pod has started and everything inside it is ready to take the load. If not, then it gets restarted. This does not include any external dependencies like for example databases, which are clearly something the service doesn't have control over. We don't get much benefit if we restart the service when the database is down, because it will not help</a:t>
            </a:r>
            <a:r>
              <a:rPr lang="en-US" sz="2400" dirty="0" smtClean="0"/>
              <a:t>.</a:t>
            </a:r>
          </a:p>
          <a:p>
            <a:r>
              <a:rPr lang="en-US" sz="2400" dirty="0"/>
              <a:t>This is where Readiness checks come in. This is basically a check if the application can handle the incoming requests. </a:t>
            </a:r>
            <a:endParaRPr lang="en-US" sz="2400" dirty="0" smtClean="0"/>
          </a:p>
          <a:p>
            <a:r>
              <a:rPr lang="en-US" sz="2400" dirty="0" smtClean="0"/>
              <a:t>It </a:t>
            </a:r>
            <a:r>
              <a:rPr lang="en-US" sz="2400" dirty="0"/>
              <a:t>should do a sanity check against both internal and external elements that make the service go, so the connection to the database should be checked there. </a:t>
            </a:r>
            <a:endParaRPr lang="en-US" sz="2400" dirty="0" smtClean="0"/>
          </a:p>
          <a:p>
            <a:r>
              <a:rPr lang="en-US" sz="2400" dirty="0" smtClean="0"/>
              <a:t>If </a:t>
            </a:r>
            <a:r>
              <a:rPr lang="en-US" sz="2400" dirty="0"/>
              <a:t>the check fails, the service is not being restarted, but the Kubernetes will not direct any traffic to it. This is particularly useful if we perform a rolling update and the new version has some issue connecting to the DB. In this case, it stays not ready, but those instances are not being restarted.</a:t>
            </a:r>
          </a:p>
        </p:txBody>
      </p:sp>
    </p:spTree>
    <p:extLst>
      <p:ext uri="{BB962C8B-B14F-4D97-AF65-F5344CB8AC3E}">
        <p14:creationId xmlns:p14="http://schemas.microsoft.com/office/powerpoint/2010/main" val="4042483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ReadinessProbe</a:t>
            </a:r>
            <a:r>
              <a:rPr lang="en-US" sz="3200" b="1" dirty="0" smtClean="0"/>
              <a:t> With URL – Example13: </a:t>
            </a:r>
            <a:r>
              <a:rPr lang="en-US" sz="3200" b="1" dirty="0" err="1" smtClean="0"/>
              <a:t>readinessprobeurl.yml</a:t>
            </a:r>
            <a:endParaRPr lang="en-US" sz="3200" b="1" dirty="0"/>
          </a:p>
        </p:txBody>
      </p:sp>
      <p:sp>
        <p:nvSpPr>
          <p:cNvPr id="8" name="Content Placeholder 2"/>
          <p:cNvSpPr txBox="1">
            <a:spLocks/>
          </p:cNvSpPr>
          <p:nvPr/>
        </p:nvSpPr>
        <p:spPr>
          <a:xfrm>
            <a:off x="251519" y="526774"/>
            <a:ext cx="12039718" cy="651197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kind: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testservice</a:t>
            </a:r>
            <a:endParaRPr lang="en-US" sz="2400" dirty="0"/>
          </a:p>
          <a:p>
            <a:pPr marL="0" indent="0">
              <a:buNone/>
            </a:pPr>
            <a:r>
              <a:rPr lang="en-US" sz="2400" dirty="0"/>
              <a:t>  labels:</a:t>
            </a:r>
          </a:p>
          <a:p>
            <a:pPr marL="0" indent="0">
              <a:buNone/>
            </a:pPr>
            <a:r>
              <a:rPr lang="en-US" sz="2400" dirty="0"/>
              <a:t>    </a:t>
            </a:r>
            <a:r>
              <a:rPr lang="en-US" sz="2400" dirty="0" err="1"/>
              <a:t>myvalue</a:t>
            </a:r>
            <a:r>
              <a:rPr lang="en-US" sz="2400" dirty="0"/>
              <a:t>: demo</a:t>
            </a:r>
          </a:p>
          <a:p>
            <a:pPr marL="0" indent="0">
              <a:buNone/>
            </a:pPr>
            <a:r>
              <a:rPr lang="en-US" sz="2400" dirty="0"/>
              <a:t>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httpd</a:t>
            </a:r>
            <a:endParaRPr lang="en-US" sz="2400" dirty="0"/>
          </a:p>
          <a:p>
            <a:pPr marL="0" indent="0">
              <a:buNone/>
            </a:pPr>
            <a:r>
              <a:rPr lang="en-US" sz="2400" dirty="0"/>
              <a:t>      ports:</a:t>
            </a:r>
          </a:p>
          <a:p>
            <a:pPr marL="0" indent="0">
              <a:buNone/>
            </a:pPr>
            <a:r>
              <a:rPr lang="en-US" sz="2400" dirty="0"/>
              <a:t>       - </a:t>
            </a:r>
            <a:r>
              <a:rPr lang="en-US" sz="2400" dirty="0" err="1"/>
              <a:t>containerPort</a:t>
            </a:r>
            <a:r>
              <a:rPr lang="en-US" sz="2400" dirty="0"/>
              <a:t>: 80</a:t>
            </a:r>
          </a:p>
          <a:p>
            <a:pPr marL="0" indent="0">
              <a:buNone/>
            </a:pPr>
            <a:r>
              <a:rPr lang="en-US" sz="2400" dirty="0"/>
              <a:t>      </a:t>
            </a:r>
            <a:r>
              <a:rPr lang="en-US" sz="2400" dirty="0" err="1"/>
              <a:t>livenessProbe</a:t>
            </a:r>
            <a:r>
              <a:rPr lang="en-US" sz="2400" dirty="0"/>
              <a:t>:</a:t>
            </a:r>
          </a:p>
          <a:p>
            <a:pPr marL="0" indent="0">
              <a:buNone/>
            </a:pPr>
            <a:r>
              <a:rPr lang="en-US" sz="2400" dirty="0"/>
              <a:t>       </a:t>
            </a:r>
            <a:r>
              <a:rPr lang="en-US" sz="2400" dirty="0" err="1"/>
              <a:t>initialDelaySeconds</a:t>
            </a:r>
            <a:r>
              <a:rPr lang="en-US" sz="2400" dirty="0"/>
              <a:t>: 2</a:t>
            </a:r>
          </a:p>
          <a:p>
            <a:pPr marL="0" indent="0">
              <a:buNone/>
            </a:pPr>
            <a:r>
              <a:rPr lang="en-US" sz="2400" dirty="0"/>
              <a:t>       </a:t>
            </a:r>
            <a:r>
              <a:rPr lang="en-US" sz="2400" dirty="0" err="1"/>
              <a:t>periodSeconds</a:t>
            </a:r>
            <a:r>
              <a:rPr lang="en-US" sz="2400" dirty="0"/>
              <a:t>: 5</a:t>
            </a:r>
          </a:p>
          <a:p>
            <a:pPr marL="0" indent="0">
              <a:buNone/>
            </a:pPr>
            <a:r>
              <a:rPr lang="en-US" sz="2400" dirty="0"/>
              <a:t>       </a:t>
            </a:r>
            <a:r>
              <a:rPr lang="en-US" sz="2400" dirty="0" err="1"/>
              <a:t>httpGet</a:t>
            </a:r>
            <a:r>
              <a:rPr lang="en-US" sz="2400" dirty="0" smtClean="0"/>
              <a:t>:</a:t>
            </a:r>
          </a:p>
          <a:p>
            <a:pPr marL="0" indent="0">
              <a:buNone/>
            </a:pPr>
            <a:r>
              <a:rPr lang="en-US" sz="2400" dirty="0" smtClean="0"/>
              <a:t>        path: /</a:t>
            </a:r>
          </a:p>
          <a:p>
            <a:pPr marL="0" indent="0">
              <a:buNone/>
            </a:pPr>
            <a:r>
              <a:rPr lang="en-US" sz="2400" dirty="0" smtClean="0"/>
              <a:t>        </a:t>
            </a:r>
            <a:r>
              <a:rPr lang="en-US" sz="2400" dirty="0"/>
              <a:t>port: 80</a:t>
            </a:r>
          </a:p>
          <a:p>
            <a:pPr marL="0" indent="0">
              <a:buNone/>
            </a:pPr>
            <a:r>
              <a:rPr lang="en-US" sz="2400" dirty="0"/>
              <a:t>      </a:t>
            </a:r>
            <a:r>
              <a:rPr lang="en-US" sz="2400" dirty="0" err="1"/>
              <a:t>readinessProbe</a:t>
            </a:r>
            <a:r>
              <a:rPr lang="en-US" sz="2400" dirty="0" smtClean="0"/>
              <a:t>:                                           </a:t>
            </a:r>
            <a:r>
              <a:rPr lang="en-US" sz="2400" b="1" dirty="0">
                <a:solidFill>
                  <a:srgbClr val="00B0F0"/>
                </a:solidFill>
              </a:rPr>
              <a:t># </a:t>
            </a:r>
            <a:r>
              <a:rPr lang="en-US" sz="2400" b="1" dirty="0" err="1">
                <a:solidFill>
                  <a:srgbClr val="00B0F0"/>
                </a:solidFill>
              </a:rPr>
              <a:t>Healthcheck</a:t>
            </a:r>
            <a:r>
              <a:rPr lang="en-US" sz="2400" b="1" dirty="0">
                <a:solidFill>
                  <a:srgbClr val="00B0F0"/>
                </a:solidFill>
              </a:rPr>
              <a:t> for readiness</a:t>
            </a:r>
          </a:p>
          <a:p>
            <a:pPr marL="0" indent="0">
              <a:buNone/>
            </a:pPr>
            <a:r>
              <a:rPr lang="en-US" sz="2400" dirty="0"/>
              <a:t>       </a:t>
            </a:r>
            <a:r>
              <a:rPr lang="en-US" sz="2400" dirty="0" err="1"/>
              <a:t>initialDelaySeconds</a:t>
            </a:r>
            <a:r>
              <a:rPr lang="en-US" sz="2400" dirty="0"/>
              <a:t>: 10</a:t>
            </a:r>
          </a:p>
          <a:p>
            <a:pPr marL="0" indent="0">
              <a:buNone/>
            </a:pPr>
            <a:r>
              <a:rPr lang="en-US" sz="2400" dirty="0"/>
              <a:t>       </a:t>
            </a:r>
            <a:r>
              <a:rPr lang="en-US" sz="2400" dirty="0" err="1"/>
              <a:t>httpGet</a:t>
            </a:r>
            <a:r>
              <a:rPr lang="en-US" sz="2400" dirty="0"/>
              <a:t>:</a:t>
            </a:r>
          </a:p>
          <a:p>
            <a:pPr marL="0" indent="0">
              <a:buNone/>
            </a:pPr>
            <a:r>
              <a:rPr lang="en-US" sz="2400" dirty="0"/>
              <a:t>        path: /</a:t>
            </a:r>
          </a:p>
          <a:p>
            <a:pPr marL="0" indent="0">
              <a:buNone/>
            </a:pPr>
            <a:r>
              <a:rPr lang="en-US" sz="2400" dirty="0"/>
              <a:t>        port: 80</a:t>
            </a:r>
            <a:endParaRPr lang="en-US" sz="4400" b="1" dirty="0">
              <a:solidFill>
                <a:srgbClr val="00B0F0"/>
              </a:solidFill>
            </a:endParaRPr>
          </a:p>
        </p:txBody>
      </p:sp>
    </p:spTree>
    <p:extLst>
      <p:ext uri="{BB962C8B-B14F-4D97-AF65-F5344CB8AC3E}">
        <p14:creationId xmlns:p14="http://schemas.microsoft.com/office/powerpoint/2010/main" val="16168235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When to use Readiness and Liveness Probes</a:t>
            </a:r>
          </a:p>
        </p:txBody>
      </p:sp>
      <p:sp>
        <p:nvSpPr>
          <p:cNvPr id="8" name="Content Placeholder 2"/>
          <p:cNvSpPr txBox="1">
            <a:spLocks/>
          </p:cNvSpPr>
          <p:nvPr/>
        </p:nvSpPr>
        <p:spPr>
          <a:xfrm>
            <a:off x="251520" y="711081"/>
            <a:ext cx="11534090" cy="61469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Despite how great readiness and liveness probes can be, they’re not always necessary. When updating deployments, Kubernetes will already wait for a replacement pod to start running before removing the old pod. Additionally, if a pod stops running, it will automatically try to restart it. Where these probes prove their worth is the </a:t>
            </a:r>
            <a:r>
              <a:rPr lang="en-US" sz="2400" b="1" dirty="0"/>
              <a:t>time between when a pod starts running and when your service actually starts functioning</a:t>
            </a:r>
            <a:r>
              <a:rPr lang="en-US" sz="2400" dirty="0"/>
              <a:t>. Kubernetes already knows if your container is running, probes let it know if your container is functioning</a:t>
            </a:r>
            <a:r>
              <a:rPr lang="en-US" sz="2400" dirty="0" smtClean="0"/>
              <a:t>.</a:t>
            </a:r>
            <a:endParaRPr lang="en-US" sz="2400" dirty="0"/>
          </a:p>
          <a:p>
            <a:r>
              <a:rPr lang="en-US" sz="2400" dirty="0" smtClean="0"/>
              <a:t>If one </a:t>
            </a:r>
            <a:r>
              <a:rPr lang="en-US" sz="2400" dirty="0"/>
              <a:t>of our </a:t>
            </a:r>
            <a:r>
              <a:rPr lang="en-US" sz="2400" dirty="0" smtClean="0"/>
              <a:t>services take </a:t>
            </a:r>
            <a:r>
              <a:rPr lang="en-US" sz="2400" dirty="0"/>
              <a:t>time between when a pod starts running and the service is actually responding to requests can be significant (5–10 seconds). Without a readiness probe, we’d end up with at least that much downtime every time we updated that deployment</a:t>
            </a:r>
            <a:r>
              <a:rPr lang="en-US" sz="2400" dirty="0" smtClean="0"/>
              <a:t>.</a:t>
            </a:r>
            <a:endParaRPr lang="en-US" sz="2400" dirty="0"/>
          </a:p>
          <a:p>
            <a:r>
              <a:rPr lang="en-US" sz="2400" dirty="0"/>
              <a:t>Additionally, we have a number of services that can fail in ways that don’t always result in the container crashing. These aren’t particularly common, but when it happens, it’s nice to have a </a:t>
            </a:r>
            <a:r>
              <a:rPr lang="en-US" sz="2400" dirty="0" err="1" smtClean="0"/>
              <a:t>livenessprobe</a:t>
            </a:r>
            <a:r>
              <a:rPr lang="en-US" sz="2400" dirty="0" smtClean="0"/>
              <a:t> </a:t>
            </a:r>
            <a:r>
              <a:rPr lang="en-US" sz="2400" dirty="0"/>
              <a:t>around to catch the issue and restart the container.</a:t>
            </a:r>
          </a:p>
        </p:txBody>
      </p:sp>
    </p:spTree>
    <p:extLst>
      <p:ext uri="{BB962C8B-B14F-4D97-AF65-F5344CB8AC3E}">
        <p14:creationId xmlns:p14="http://schemas.microsoft.com/office/powerpoint/2010/main" val="14329175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Volumes</a:t>
            </a:r>
            <a:endParaRPr lang="en-US" sz="3200" b="1" dirty="0"/>
          </a:p>
        </p:txBody>
      </p:sp>
      <p:sp>
        <p:nvSpPr>
          <p:cNvPr id="8" name="Content Placeholder 2"/>
          <p:cNvSpPr txBox="1">
            <a:spLocks/>
          </p:cNvSpPr>
          <p:nvPr/>
        </p:nvSpPr>
        <p:spPr>
          <a:xfrm>
            <a:off x="251520" y="1063487"/>
            <a:ext cx="11534090" cy="55261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Containers </a:t>
            </a:r>
            <a:r>
              <a:rPr lang="en-US" sz="2400" dirty="0"/>
              <a:t>are </a:t>
            </a:r>
            <a:r>
              <a:rPr lang="en-US" sz="2400" dirty="0" smtClean="0"/>
              <a:t>ephemeral (short lived</a:t>
            </a:r>
            <a:r>
              <a:rPr lang="en-US" sz="2400" dirty="0"/>
              <a:t> in </a:t>
            </a:r>
            <a:r>
              <a:rPr lang="en-US" sz="2400" dirty="0" smtClean="0"/>
              <a:t>nature).</a:t>
            </a:r>
          </a:p>
          <a:p>
            <a:r>
              <a:rPr lang="en-US" sz="2400" dirty="0"/>
              <a:t>All data stored inside a container is deleted if the container crashes. However, the </a:t>
            </a:r>
            <a:r>
              <a:rPr lang="en-US" sz="2400" dirty="0" err="1"/>
              <a:t>kubelet</a:t>
            </a:r>
            <a:r>
              <a:rPr lang="en-US" sz="2400" dirty="0"/>
              <a:t> will restart it with a clean state, which means that it will not have any of the old </a:t>
            </a:r>
            <a:r>
              <a:rPr lang="en-US" sz="2400" dirty="0" smtClean="0"/>
              <a:t>data</a:t>
            </a:r>
          </a:p>
          <a:p>
            <a:r>
              <a:rPr lang="en-US" sz="2400" dirty="0"/>
              <a:t>To overcome this problem, Kubernetes uses </a:t>
            </a:r>
            <a:r>
              <a:rPr lang="en-US" sz="2400" dirty="0">
                <a:hlinkClick r:id="rId3"/>
              </a:rPr>
              <a:t>Volumes</a:t>
            </a:r>
            <a:r>
              <a:rPr lang="en-US" sz="2400" dirty="0"/>
              <a:t>. A Volume is essentially a directory backed by a storage medium. The storage medium and its content are determined by the Volume Type</a:t>
            </a:r>
            <a:r>
              <a:rPr lang="en-US" sz="2400" dirty="0" smtClean="0"/>
              <a:t>.</a:t>
            </a:r>
          </a:p>
          <a:p>
            <a:r>
              <a:rPr lang="en-US" sz="2400" dirty="0"/>
              <a:t>In Kubernetes, a Volume is attached to a Pod and shared among the containers of that Pod. </a:t>
            </a:r>
            <a:endParaRPr lang="en-US" sz="2400" dirty="0" smtClean="0"/>
          </a:p>
          <a:p>
            <a:r>
              <a:rPr lang="en-US" sz="2400" dirty="0" smtClean="0"/>
              <a:t>The </a:t>
            </a:r>
            <a:r>
              <a:rPr lang="en-US" sz="2400" dirty="0"/>
              <a:t>Volume has the same life span as the Pod, and it outlives the containers of the Pod - this allows data to be preserved across container restarts.</a:t>
            </a:r>
            <a:endParaRPr lang="en-US" sz="20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0251" y="377687"/>
            <a:ext cx="1255644" cy="1255644"/>
          </a:xfrm>
          <a:prstGeom prst="rect">
            <a:avLst/>
          </a:prstGeom>
        </p:spPr>
      </p:pic>
    </p:spTree>
    <p:extLst>
      <p:ext uri="{BB962C8B-B14F-4D97-AF65-F5344CB8AC3E}">
        <p14:creationId xmlns:p14="http://schemas.microsoft.com/office/powerpoint/2010/main" val="42256126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Volume Types</a:t>
            </a:r>
            <a:endParaRPr lang="en-US" sz="3200" b="1" dirty="0"/>
          </a:p>
        </p:txBody>
      </p:sp>
      <p:sp>
        <p:nvSpPr>
          <p:cNvPr id="8" name="Content Placeholder 2"/>
          <p:cNvSpPr txBox="1">
            <a:spLocks/>
          </p:cNvSpPr>
          <p:nvPr/>
        </p:nvSpPr>
        <p:spPr>
          <a:xfrm>
            <a:off x="251520" y="711081"/>
            <a:ext cx="11534090" cy="61469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 Volume Type decides the properties of the directory, like size, content, etc. Some examples of Volume Types are:</a:t>
            </a:r>
            <a:endParaRPr lang="en-US" sz="2400" dirty="0" smtClean="0"/>
          </a:p>
          <a:p>
            <a:r>
              <a:rPr lang="en-US" sz="2400" dirty="0" smtClean="0"/>
              <a:t>node-local </a:t>
            </a:r>
            <a:r>
              <a:rPr lang="en-US" sz="2400" dirty="0"/>
              <a:t>types such as </a:t>
            </a:r>
            <a:r>
              <a:rPr lang="en-US" sz="2400" b="1" dirty="0" err="1"/>
              <a:t>emptyDir</a:t>
            </a:r>
            <a:r>
              <a:rPr lang="en-US" sz="2400" dirty="0"/>
              <a:t> </a:t>
            </a:r>
            <a:r>
              <a:rPr lang="en-US" sz="2400" dirty="0" smtClean="0"/>
              <a:t>and </a:t>
            </a:r>
            <a:r>
              <a:rPr lang="en-US" sz="2400" b="1" dirty="0" err="1" smtClean="0"/>
              <a:t>hostPath</a:t>
            </a:r>
            <a:endParaRPr lang="en-US" sz="2400" b="1" dirty="0" smtClean="0"/>
          </a:p>
          <a:p>
            <a:r>
              <a:rPr lang="en-US" sz="2400" dirty="0"/>
              <a:t> file-sharing types such as </a:t>
            </a:r>
            <a:r>
              <a:rPr lang="en-US" sz="2400" b="1" dirty="0" err="1"/>
              <a:t>nfs</a:t>
            </a:r>
            <a:endParaRPr lang="en-US" sz="2400" b="1" dirty="0"/>
          </a:p>
          <a:p>
            <a:r>
              <a:rPr lang="en-US" sz="2400" dirty="0"/>
              <a:t> </a:t>
            </a:r>
            <a:r>
              <a:rPr lang="en-US" sz="2400" dirty="0" smtClean="0"/>
              <a:t>cloud </a:t>
            </a:r>
            <a:r>
              <a:rPr lang="en-US" sz="2400" dirty="0"/>
              <a:t>provider-specific types like </a:t>
            </a:r>
            <a:r>
              <a:rPr lang="en-US" sz="2400" b="1" dirty="0" err="1"/>
              <a:t>awsElasticBlockStore</a:t>
            </a:r>
            <a:r>
              <a:rPr lang="en-US" sz="2400" dirty="0"/>
              <a:t>, </a:t>
            </a:r>
            <a:r>
              <a:rPr lang="en-US" sz="2400" b="1" dirty="0" err="1"/>
              <a:t>azureDisk</a:t>
            </a:r>
            <a:r>
              <a:rPr lang="en-US" sz="2400" dirty="0"/>
              <a:t>, or </a:t>
            </a:r>
            <a:r>
              <a:rPr lang="en-US" sz="2400" b="1" dirty="0" err="1"/>
              <a:t>gcePersistentDisk</a:t>
            </a:r>
            <a:endParaRPr lang="en-US" sz="2400" b="1" dirty="0"/>
          </a:p>
          <a:p>
            <a:r>
              <a:rPr lang="en-US" sz="2400" dirty="0"/>
              <a:t> </a:t>
            </a:r>
            <a:r>
              <a:rPr lang="en-US" sz="2400" dirty="0" smtClean="0"/>
              <a:t>distributed </a:t>
            </a:r>
            <a:r>
              <a:rPr lang="en-US" sz="2400" dirty="0"/>
              <a:t>file system types, for example </a:t>
            </a:r>
            <a:r>
              <a:rPr lang="en-US" sz="2400" b="1" dirty="0" err="1"/>
              <a:t>glusterfs</a:t>
            </a:r>
            <a:r>
              <a:rPr lang="en-US" sz="2400" dirty="0"/>
              <a:t> or </a:t>
            </a:r>
            <a:r>
              <a:rPr lang="en-US" sz="2400" b="1" dirty="0" err="1"/>
              <a:t>cephfs</a:t>
            </a:r>
            <a:endParaRPr lang="en-US" sz="2400" b="1" dirty="0"/>
          </a:p>
          <a:p>
            <a:r>
              <a:rPr lang="en-US" sz="2400" dirty="0"/>
              <a:t> </a:t>
            </a:r>
            <a:r>
              <a:rPr lang="en-US" sz="2400" dirty="0" smtClean="0"/>
              <a:t>special-purpose </a:t>
            </a:r>
            <a:r>
              <a:rPr lang="en-US" sz="2400" dirty="0"/>
              <a:t>types like </a:t>
            </a:r>
            <a:r>
              <a:rPr lang="en-US" sz="2400" b="1" dirty="0"/>
              <a:t>secret</a:t>
            </a:r>
            <a:r>
              <a:rPr lang="en-US" sz="2400" dirty="0"/>
              <a:t>, </a:t>
            </a:r>
            <a:r>
              <a:rPr lang="en-US" sz="2400" dirty="0" err="1" smtClean="0"/>
              <a:t>gitRepo</a:t>
            </a:r>
            <a:endParaRPr lang="en-US" sz="2400" dirty="0" smtClean="0"/>
          </a:p>
          <a:p>
            <a:r>
              <a:rPr lang="en-US" sz="2400" b="1" dirty="0" err="1"/>
              <a:t>persistentVolumeClaim</a:t>
            </a:r>
            <a:endParaRPr lang="en-US" sz="2000" dirty="0"/>
          </a:p>
        </p:txBody>
      </p:sp>
    </p:spTree>
    <p:extLst>
      <p:ext uri="{BB962C8B-B14F-4D97-AF65-F5344CB8AC3E}">
        <p14:creationId xmlns:p14="http://schemas.microsoft.com/office/powerpoint/2010/main" val="37802077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emptyDir</a:t>
            </a:r>
            <a:endParaRPr lang="en-US" sz="3200" b="1" dirty="0"/>
          </a:p>
        </p:txBody>
      </p:sp>
      <p:sp>
        <p:nvSpPr>
          <p:cNvPr id="8" name="Content Placeholder 2"/>
          <p:cNvSpPr txBox="1">
            <a:spLocks/>
          </p:cNvSpPr>
          <p:nvPr/>
        </p:nvSpPr>
        <p:spPr>
          <a:xfrm>
            <a:off x="251520" y="711081"/>
            <a:ext cx="11534090" cy="61469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 this when we want to share contents between multiple containers on the same pod &amp; not to the host machine</a:t>
            </a:r>
          </a:p>
          <a:p>
            <a:r>
              <a:rPr lang="en-US" sz="2400" dirty="0" smtClean="0"/>
              <a:t>An </a:t>
            </a:r>
            <a:r>
              <a:rPr lang="en-US" sz="2400" b="1" dirty="0" err="1"/>
              <a:t>emptyDir</a:t>
            </a:r>
            <a:r>
              <a:rPr lang="en-US" sz="2400" dirty="0"/>
              <a:t> volume is first created when a Pod is assigned to a Node, and exists as long as that Pod is running on that node</a:t>
            </a:r>
            <a:r>
              <a:rPr lang="en-US" sz="2400" dirty="0" smtClean="0"/>
              <a:t>.</a:t>
            </a:r>
          </a:p>
          <a:p>
            <a:r>
              <a:rPr lang="en-US" sz="2400" dirty="0" smtClean="0"/>
              <a:t>As </a:t>
            </a:r>
            <a:r>
              <a:rPr lang="en-US" sz="2400" dirty="0"/>
              <a:t>the name says, it is initially </a:t>
            </a:r>
            <a:r>
              <a:rPr lang="en-US" sz="2400" dirty="0" smtClean="0"/>
              <a:t>empty.</a:t>
            </a:r>
          </a:p>
          <a:p>
            <a:r>
              <a:rPr lang="en-US" sz="2400" dirty="0" smtClean="0"/>
              <a:t>Containers </a:t>
            </a:r>
            <a:r>
              <a:rPr lang="en-US" sz="2400" dirty="0"/>
              <a:t>in the Pod can all read and write the same files in the </a:t>
            </a:r>
            <a:r>
              <a:rPr lang="en-US" sz="2400" dirty="0" err="1"/>
              <a:t>emptyDir</a:t>
            </a:r>
            <a:r>
              <a:rPr lang="en-US" sz="2400" dirty="0"/>
              <a:t> volume, though that volume can be mounted at the same or different paths in each Container. </a:t>
            </a:r>
            <a:endParaRPr lang="en-US" sz="2400" dirty="0" smtClean="0"/>
          </a:p>
          <a:p>
            <a:r>
              <a:rPr lang="en-US" sz="2400" dirty="0" smtClean="0"/>
              <a:t>When </a:t>
            </a:r>
            <a:r>
              <a:rPr lang="en-US" sz="2400" dirty="0"/>
              <a:t>a Pod is removed from a node for any reason, the data in the </a:t>
            </a:r>
            <a:r>
              <a:rPr lang="en-US" sz="2400" dirty="0" err="1"/>
              <a:t>emptyDir</a:t>
            </a:r>
            <a:r>
              <a:rPr lang="en-US" sz="2400" dirty="0"/>
              <a:t> is deleted forever. </a:t>
            </a:r>
            <a:endParaRPr lang="en-US" sz="2400" dirty="0" smtClean="0"/>
          </a:p>
          <a:p>
            <a:r>
              <a:rPr lang="en-US" sz="2400" dirty="0" smtClean="0"/>
              <a:t>A </a:t>
            </a:r>
            <a:r>
              <a:rPr lang="en-US" sz="2400" dirty="0"/>
              <a:t>Container crashing does </a:t>
            </a:r>
            <a:r>
              <a:rPr lang="en-US" sz="2400" b="1" dirty="0" smtClean="0"/>
              <a:t>not</a:t>
            </a:r>
            <a:r>
              <a:rPr lang="en-US" sz="2400" dirty="0" smtClean="0"/>
              <a:t> </a:t>
            </a:r>
            <a:r>
              <a:rPr lang="en-US" sz="2400" dirty="0"/>
              <a:t>remove a Pod from a node, so the data in an </a:t>
            </a:r>
            <a:r>
              <a:rPr lang="en-US" sz="2400" dirty="0" err="1"/>
              <a:t>emptyDir</a:t>
            </a:r>
            <a:r>
              <a:rPr lang="en-US" sz="2400" dirty="0"/>
              <a:t> volume is safe across Container crashes.</a:t>
            </a:r>
            <a:endParaRPr lang="en-US" sz="2000" dirty="0"/>
          </a:p>
        </p:txBody>
      </p:sp>
    </p:spTree>
    <p:extLst>
      <p:ext uri="{BB962C8B-B14F-4D97-AF65-F5344CB8AC3E}">
        <p14:creationId xmlns:p14="http://schemas.microsoft.com/office/powerpoint/2010/main" val="2700664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42"/>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What is Kubernetes?</a:t>
            </a:r>
            <a:endParaRPr lang="en-US" sz="3200" b="1" dirty="0"/>
          </a:p>
        </p:txBody>
      </p:sp>
      <p:sp>
        <p:nvSpPr>
          <p:cNvPr id="3" name="Content Placeholder 2"/>
          <p:cNvSpPr txBox="1">
            <a:spLocks/>
          </p:cNvSpPr>
          <p:nvPr/>
        </p:nvSpPr>
        <p:spPr>
          <a:xfrm>
            <a:off x="251519" y="985723"/>
            <a:ext cx="11905323"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K8s </a:t>
            </a:r>
            <a:r>
              <a:rPr lang="en-US" sz="2400" dirty="0"/>
              <a:t>is an open-source container-orchestration system for automating deployment, scaling and management of containerized </a:t>
            </a:r>
            <a:r>
              <a:rPr lang="en-US" sz="2400" dirty="0" smtClean="0"/>
              <a:t>applications across clusters of hosts. </a:t>
            </a:r>
          </a:p>
          <a:p>
            <a:r>
              <a:rPr lang="en-US" sz="2400" dirty="0" smtClean="0"/>
              <a:t>At </a:t>
            </a:r>
            <a:r>
              <a:rPr lang="en-US" sz="2400" dirty="0"/>
              <a:t>a high level, it takes multiple </a:t>
            </a:r>
            <a:r>
              <a:rPr lang="en-US" sz="2400" dirty="0" smtClean="0"/>
              <a:t>Containers running </a:t>
            </a:r>
            <a:r>
              <a:rPr lang="en-US" sz="2400" dirty="0"/>
              <a:t>on different hosts and lets you use them together</a:t>
            </a:r>
            <a:r>
              <a:rPr lang="en-US" sz="2400" dirty="0" smtClean="0"/>
              <a:t>. </a:t>
            </a:r>
          </a:p>
          <a:p>
            <a:r>
              <a:rPr lang="en-US" sz="2400" dirty="0" smtClean="0"/>
              <a:t>Run containers anywhere on clusters of physical, virtual machines and cloud infrastructure.</a:t>
            </a:r>
          </a:p>
          <a:p>
            <a:r>
              <a:rPr lang="en-US" sz="2400" dirty="0" smtClean="0"/>
              <a:t>Start, stop, update, and manage a cluster of machines running containers in a consistent and maintainable way.</a:t>
            </a:r>
          </a:p>
          <a:p>
            <a:r>
              <a:rPr lang="en-US" sz="2400" dirty="0" smtClean="0"/>
              <a:t>A </a:t>
            </a:r>
            <a:r>
              <a:rPr lang="en-US" sz="2400" b="1" dirty="0" smtClean="0"/>
              <a:t>declarative</a:t>
            </a:r>
            <a:r>
              <a:rPr lang="en-US" sz="2400" dirty="0" smtClean="0"/>
              <a:t> language for launching containers.</a:t>
            </a:r>
          </a:p>
          <a:p>
            <a:r>
              <a:rPr lang="en-US" sz="2400" dirty="0" smtClean="0"/>
              <a:t>We will define the </a:t>
            </a:r>
            <a:r>
              <a:rPr lang="en-US" sz="2400" i="1" dirty="0" smtClean="0"/>
              <a:t>desired state</a:t>
            </a:r>
            <a:r>
              <a:rPr lang="en-US" sz="2400" dirty="0" smtClean="0"/>
              <a:t>, K8s will monitor the current </a:t>
            </a:r>
            <a:r>
              <a:rPr lang="en-US" sz="2400" i="1" dirty="0" smtClean="0"/>
              <a:t>actual state </a:t>
            </a:r>
            <a:r>
              <a:rPr lang="en-US" sz="2400" dirty="0" smtClean="0"/>
              <a:t>and synchronize it with the </a:t>
            </a:r>
            <a:r>
              <a:rPr lang="en-US" sz="2400" i="1" dirty="0" smtClean="0"/>
              <a:t>desired state.</a:t>
            </a:r>
          </a:p>
          <a:p>
            <a:r>
              <a:rPr lang="en-US" sz="2400" dirty="0" smtClean="0"/>
              <a:t>K8s provides </a:t>
            </a:r>
            <a:r>
              <a:rPr lang="en-US" sz="2400" dirty="0"/>
              <a:t>the tooling to manage the </a:t>
            </a:r>
            <a:r>
              <a:rPr lang="en-US" sz="2400" b="1" dirty="0"/>
              <a:t>when</a:t>
            </a:r>
            <a:r>
              <a:rPr lang="en-US" sz="2400" dirty="0"/>
              <a:t>, </a:t>
            </a:r>
            <a:r>
              <a:rPr lang="en-US" sz="2400" b="1" dirty="0"/>
              <a:t>where</a:t>
            </a:r>
            <a:r>
              <a:rPr lang="en-US" sz="2400" dirty="0"/>
              <a:t>, and </a:t>
            </a:r>
            <a:r>
              <a:rPr lang="en-US" sz="2400" b="1" dirty="0"/>
              <a:t>how</a:t>
            </a:r>
            <a:r>
              <a:rPr lang="en-US" sz="2400" dirty="0"/>
              <a:t> many of the </a:t>
            </a:r>
            <a:r>
              <a:rPr lang="en-US" sz="2400" dirty="0" smtClean="0"/>
              <a:t>application stack </a:t>
            </a:r>
            <a:r>
              <a:rPr lang="en-US" sz="2400" dirty="0"/>
              <a:t>and its </a:t>
            </a:r>
            <a:r>
              <a:rPr lang="en-US" sz="2400" dirty="0" smtClean="0"/>
              <a:t>components.</a:t>
            </a:r>
          </a:p>
          <a:p>
            <a:r>
              <a:rPr lang="en-US" sz="2400" dirty="0"/>
              <a:t>K8s also allows  </a:t>
            </a:r>
            <a:r>
              <a:rPr lang="en-US" sz="2400" dirty="0" smtClean="0"/>
              <a:t>finer control of resource usage, such as CPU, memory, and disk</a:t>
            </a:r>
            <a:r>
              <a:rPr lang="en-US" sz="2400" dirty="0"/>
              <a:t>	</a:t>
            </a:r>
            <a:r>
              <a:rPr lang="en-US" sz="2400" dirty="0" smtClean="0"/>
              <a:t>space across our </a:t>
            </a:r>
            <a:r>
              <a:rPr lang="en-US" sz="2400" dirty="0"/>
              <a:t>infrastructure.</a:t>
            </a:r>
          </a:p>
        </p:txBody>
      </p:sp>
    </p:spTree>
    <p:extLst>
      <p:ext uri="{BB962C8B-B14F-4D97-AF65-F5344CB8AC3E}">
        <p14:creationId xmlns:p14="http://schemas.microsoft.com/office/powerpoint/2010/main" val="14999717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emptyDir</a:t>
            </a:r>
            <a:r>
              <a:rPr lang="en-US" sz="3200" b="1" dirty="0"/>
              <a:t> </a:t>
            </a:r>
            <a:r>
              <a:rPr lang="en-US" sz="3200" b="1" dirty="0" smtClean="0"/>
              <a:t>– Example14: </a:t>
            </a:r>
            <a:r>
              <a:rPr lang="en-US" sz="3200" b="1" dirty="0" err="1" smtClean="0"/>
              <a:t>emptyDir.yml</a:t>
            </a:r>
            <a:endParaRPr lang="en-US" sz="3200" b="1" dirty="0"/>
          </a:p>
        </p:txBody>
      </p:sp>
      <p:sp>
        <p:nvSpPr>
          <p:cNvPr id="8" name="Content Placeholder 2"/>
          <p:cNvSpPr txBox="1">
            <a:spLocks/>
          </p:cNvSpPr>
          <p:nvPr/>
        </p:nvSpPr>
        <p:spPr>
          <a:xfrm>
            <a:off x="251519" y="526774"/>
            <a:ext cx="12039718" cy="6511979"/>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a:t>myvolemptydir</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c1</a:t>
            </a:r>
          </a:p>
          <a:p>
            <a:pPr marL="0" indent="0">
              <a:buNone/>
            </a:pPr>
            <a:r>
              <a:rPr lang="en-US" sz="2400" dirty="0"/>
              <a:t>    image: centos</a:t>
            </a:r>
          </a:p>
          <a:p>
            <a:pPr marL="0" indent="0">
              <a:buNone/>
            </a:pPr>
            <a:r>
              <a:rPr lang="en-US" sz="2400" dirty="0"/>
              <a:t>    command:</a:t>
            </a:r>
          </a:p>
          <a:p>
            <a:pPr marL="0" indent="0">
              <a:buNone/>
            </a:pPr>
            <a:r>
              <a:rPr lang="en-US" sz="2400" dirty="0"/>
              <a:t>      - "bin/bash"</a:t>
            </a:r>
          </a:p>
          <a:p>
            <a:pPr marL="0" indent="0">
              <a:buNone/>
            </a:pPr>
            <a:r>
              <a:rPr lang="en-US" sz="2400" dirty="0"/>
              <a:t>      - "-c"</a:t>
            </a:r>
          </a:p>
          <a:p>
            <a:pPr marL="0" indent="0">
              <a:buNone/>
            </a:pPr>
            <a:r>
              <a:rPr lang="en-US" sz="2400" dirty="0"/>
              <a:t>      - "sleep 10000"</a:t>
            </a:r>
          </a:p>
          <a:p>
            <a:pPr marL="0" indent="0">
              <a:buNone/>
            </a:pPr>
            <a:r>
              <a:rPr lang="en-US" sz="2400" dirty="0"/>
              <a:t>    </a:t>
            </a:r>
            <a:r>
              <a:rPr lang="en-US" sz="2400" dirty="0" err="1"/>
              <a:t>volumeMounts</a:t>
            </a:r>
            <a:r>
              <a:rPr lang="en-US" sz="2400" dirty="0" smtClean="0"/>
              <a:t>:                                                                       # Mount definition inside the container</a:t>
            </a:r>
            <a:endParaRPr lang="en-US" sz="2400" dirty="0"/>
          </a:p>
          <a:p>
            <a:pPr marL="0" indent="0">
              <a:buNone/>
            </a:pPr>
            <a:r>
              <a:rPr lang="en-US" sz="2400" dirty="0"/>
              <a:t>      - name: </a:t>
            </a:r>
            <a:r>
              <a:rPr lang="en-US" sz="2400" dirty="0" err="1"/>
              <a:t>xchange</a:t>
            </a:r>
            <a:endParaRPr lang="en-US" sz="2400" dirty="0"/>
          </a:p>
          <a:p>
            <a:pPr marL="0" indent="0">
              <a:buNone/>
            </a:pPr>
            <a:r>
              <a:rPr lang="en-US" sz="2400" dirty="0"/>
              <a:t>        </a:t>
            </a:r>
            <a:r>
              <a:rPr lang="en-US" sz="2400" dirty="0" err="1"/>
              <a:t>mountPath</a:t>
            </a:r>
            <a:r>
              <a:rPr lang="en-US" sz="2400" dirty="0"/>
              <a:t>: "/</a:t>
            </a:r>
            <a:r>
              <a:rPr lang="en-US" sz="2400" dirty="0" err="1" smtClean="0"/>
              <a:t>tmp</a:t>
            </a:r>
            <a:r>
              <a:rPr lang="en-US" sz="2400" dirty="0" smtClean="0"/>
              <a:t>/</a:t>
            </a:r>
            <a:r>
              <a:rPr lang="en-US" sz="2400" dirty="0" err="1" smtClean="0"/>
              <a:t>xchange</a:t>
            </a:r>
            <a:r>
              <a:rPr lang="en-US" sz="2400" dirty="0" smtClean="0"/>
              <a:t>“                                            # Path inside the container to share </a:t>
            </a:r>
            <a:endParaRPr lang="en-US" sz="2400" dirty="0"/>
          </a:p>
          <a:p>
            <a:pPr marL="0" indent="0">
              <a:buNone/>
            </a:pPr>
            <a:r>
              <a:rPr lang="en-US" sz="2400" dirty="0"/>
              <a:t>  - name: c2</a:t>
            </a:r>
          </a:p>
          <a:p>
            <a:pPr marL="0" indent="0">
              <a:buNone/>
            </a:pPr>
            <a:r>
              <a:rPr lang="en-US" sz="2400" dirty="0"/>
              <a:t>    image: centos</a:t>
            </a:r>
          </a:p>
          <a:p>
            <a:pPr marL="0" indent="0">
              <a:buNone/>
            </a:pPr>
            <a:r>
              <a:rPr lang="en-US" sz="2400" dirty="0"/>
              <a:t>    command:</a:t>
            </a:r>
          </a:p>
          <a:p>
            <a:pPr marL="0" indent="0">
              <a:buNone/>
            </a:pPr>
            <a:r>
              <a:rPr lang="en-US" sz="2400" dirty="0"/>
              <a:t>      - "bin/bash"</a:t>
            </a:r>
          </a:p>
          <a:p>
            <a:pPr marL="0" indent="0">
              <a:buNone/>
            </a:pPr>
            <a:r>
              <a:rPr lang="en-US" sz="2400" dirty="0"/>
              <a:t>      - "-c"</a:t>
            </a:r>
          </a:p>
          <a:p>
            <a:pPr marL="0" indent="0">
              <a:buNone/>
            </a:pPr>
            <a:r>
              <a:rPr lang="en-US" sz="2400" dirty="0"/>
              <a:t>      - "sleep 10000"</a:t>
            </a:r>
          </a:p>
          <a:p>
            <a:pPr marL="0" indent="0">
              <a:buNone/>
            </a:pPr>
            <a:r>
              <a:rPr lang="en-US" sz="2400" dirty="0"/>
              <a:t>    </a:t>
            </a:r>
            <a:r>
              <a:rPr lang="en-US" sz="2400" dirty="0" err="1"/>
              <a:t>volumeMounts</a:t>
            </a:r>
            <a:r>
              <a:rPr lang="en-US" sz="2400" dirty="0"/>
              <a:t>:</a:t>
            </a:r>
          </a:p>
          <a:p>
            <a:pPr marL="0" indent="0">
              <a:buNone/>
            </a:pPr>
            <a:r>
              <a:rPr lang="en-US" sz="2400" dirty="0"/>
              <a:t>      - name: </a:t>
            </a:r>
            <a:r>
              <a:rPr lang="en-US" sz="2400" dirty="0" err="1"/>
              <a:t>xchange</a:t>
            </a:r>
            <a:endParaRPr lang="en-US" sz="2400" dirty="0"/>
          </a:p>
          <a:p>
            <a:pPr marL="0" indent="0">
              <a:buNone/>
            </a:pPr>
            <a:r>
              <a:rPr lang="en-US" sz="2400" dirty="0"/>
              <a:t>        </a:t>
            </a:r>
            <a:r>
              <a:rPr lang="en-US" sz="2400" dirty="0" err="1"/>
              <a:t>mountPath</a:t>
            </a:r>
            <a:r>
              <a:rPr lang="en-US" sz="2400" dirty="0"/>
              <a:t>: "/</a:t>
            </a:r>
            <a:r>
              <a:rPr lang="en-US" sz="2400" dirty="0" err="1"/>
              <a:t>tmp</a:t>
            </a:r>
            <a:r>
              <a:rPr lang="en-US" sz="2400" dirty="0"/>
              <a:t>/data"</a:t>
            </a:r>
          </a:p>
          <a:p>
            <a:pPr marL="0" indent="0">
              <a:buNone/>
            </a:pPr>
            <a:r>
              <a:rPr lang="en-US" sz="2400" dirty="0"/>
              <a:t>  volumes</a:t>
            </a:r>
            <a:r>
              <a:rPr lang="en-US" sz="2400" dirty="0" smtClean="0"/>
              <a:t>:                                                                                  # Definition for host</a:t>
            </a:r>
            <a:endParaRPr lang="en-US" sz="2400" dirty="0"/>
          </a:p>
          <a:p>
            <a:pPr marL="0" indent="0">
              <a:buNone/>
            </a:pPr>
            <a:r>
              <a:rPr lang="en-US" sz="2400" dirty="0"/>
              <a:t>  - name: </a:t>
            </a:r>
            <a:r>
              <a:rPr lang="en-US" sz="2400" dirty="0" err="1"/>
              <a:t>xchange</a:t>
            </a:r>
            <a:endParaRPr lang="en-US" sz="2400" dirty="0"/>
          </a:p>
          <a:p>
            <a:pPr marL="0" indent="0">
              <a:buNone/>
            </a:pPr>
            <a:r>
              <a:rPr lang="en-US" sz="2400" dirty="0"/>
              <a:t>    </a:t>
            </a:r>
            <a:r>
              <a:rPr lang="en-US" sz="2400" dirty="0" err="1"/>
              <a:t>emptyDir</a:t>
            </a:r>
            <a:r>
              <a:rPr lang="en-US" sz="2400" dirty="0"/>
              <a:t>: </a:t>
            </a:r>
            <a:r>
              <a:rPr lang="en-US" sz="2400" dirty="0" smtClean="0"/>
              <a:t>{}                                                                          </a:t>
            </a:r>
            <a:endParaRPr lang="en-US" sz="4400" b="1" dirty="0">
              <a:solidFill>
                <a:srgbClr val="00B0F0"/>
              </a:solidFill>
            </a:endParaRPr>
          </a:p>
        </p:txBody>
      </p:sp>
    </p:spTree>
    <p:extLst>
      <p:ext uri="{BB962C8B-B14F-4D97-AF65-F5344CB8AC3E}">
        <p14:creationId xmlns:p14="http://schemas.microsoft.com/office/powerpoint/2010/main" val="31114440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119271"/>
            <a:ext cx="12039718" cy="69194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apply –</a:t>
            </a:r>
            <a:r>
              <a:rPr lang="en-US" sz="2400" b="1" dirty="0">
                <a:solidFill>
                  <a:srgbClr val="800000"/>
                </a:solidFill>
              </a:rPr>
              <a:t>f </a:t>
            </a:r>
            <a:r>
              <a:rPr lang="en-US" sz="2400" b="1" dirty="0" err="1" smtClean="0">
                <a:solidFill>
                  <a:srgbClr val="800000"/>
                </a:solidFill>
              </a:rPr>
              <a:t>emptyDir.yml</a:t>
            </a:r>
            <a:endParaRPr lang="en-US" sz="2400" b="1" dirty="0">
              <a:solidFill>
                <a:srgbClr val="800000"/>
              </a:solidFill>
            </a:endParaRP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describe pods </a:t>
            </a:r>
            <a:r>
              <a:rPr lang="en-US" sz="2400" b="1" dirty="0" err="1">
                <a:solidFill>
                  <a:srgbClr val="800000"/>
                </a:solidFill>
              </a:rPr>
              <a:t>myvolemptydir</a:t>
            </a:r>
            <a:endParaRPr lang="en-US" sz="2400" b="1" dirty="0">
              <a:solidFill>
                <a:srgbClr val="800000"/>
              </a:solidFill>
            </a:endParaRPr>
          </a:p>
          <a:p>
            <a:pPr marL="0" indent="0">
              <a:buNone/>
            </a:pPr>
            <a:endParaRPr lang="en-US" sz="2400" b="1" dirty="0">
              <a:solidFill>
                <a:srgbClr val="002060"/>
              </a:solidFill>
            </a:endParaRPr>
          </a:p>
          <a:p>
            <a:r>
              <a:rPr lang="en-US" sz="2400" dirty="0"/>
              <a:t>create a file in c1 </a:t>
            </a:r>
            <a:r>
              <a:rPr lang="en-US" sz="2400" dirty="0" smtClean="0"/>
              <a:t>container</a:t>
            </a: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a:solidFill>
                  <a:srgbClr val="800000"/>
                </a:solidFill>
              </a:rPr>
              <a:t>myvolemptydir</a:t>
            </a:r>
            <a:r>
              <a:rPr lang="en-US" sz="2400" b="1" dirty="0">
                <a:solidFill>
                  <a:srgbClr val="800000"/>
                </a:solidFill>
              </a:rPr>
              <a:t> -c c1 -</a:t>
            </a:r>
            <a:r>
              <a:rPr lang="en-US" sz="2400" b="1" dirty="0" err="1">
                <a:solidFill>
                  <a:srgbClr val="800000"/>
                </a:solidFill>
              </a:rPr>
              <a:t>i</a:t>
            </a:r>
            <a:r>
              <a:rPr lang="en-US" sz="2400" b="1" dirty="0">
                <a:solidFill>
                  <a:srgbClr val="800000"/>
                </a:solidFill>
              </a:rPr>
              <a:t> -t </a:t>
            </a:r>
            <a:r>
              <a:rPr lang="en-US" sz="2400" b="1" dirty="0" smtClean="0">
                <a:solidFill>
                  <a:srgbClr val="800000"/>
                </a:solidFill>
              </a:rPr>
              <a:t>-- bash</a:t>
            </a:r>
          </a:p>
          <a:p>
            <a:pPr>
              <a:buFont typeface="Wingdings" panose="05000000000000000000" pitchFamily="2" charset="2"/>
              <a:buChar char="Ø"/>
            </a:pPr>
            <a:r>
              <a:rPr lang="en-US" sz="2400" b="1" dirty="0">
                <a:solidFill>
                  <a:srgbClr val="800000"/>
                </a:solidFill>
              </a:rPr>
              <a:t> </a:t>
            </a:r>
            <a:r>
              <a:rPr lang="en-US" sz="2400" b="1" dirty="0" smtClean="0">
                <a:solidFill>
                  <a:srgbClr val="800000"/>
                </a:solidFill>
              </a:rPr>
              <a:t>echo “Testing” &gt; </a:t>
            </a:r>
            <a:r>
              <a:rPr lang="en-US" sz="2400" b="1" dirty="0">
                <a:solidFill>
                  <a:srgbClr val="800000"/>
                </a:solidFill>
              </a:rPr>
              <a:t>/</a:t>
            </a:r>
            <a:r>
              <a:rPr lang="en-US" sz="2400" b="1" dirty="0" err="1">
                <a:solidFill>
                  <a:srgbClr val="800000"/>
                </a:solidFill>
              </a:rPr>
              <a:t>tmp</a:t>
            </a:r>
            <a:r>
              <a:rPr lang="en-US" sz="2400" b="1" dirty="0">
                <a:solidFill>
                  <a:srgbClr val="800000"/>
                </a:solidFill>
              </a:rPr>
              <a:t>/</a:t>
            </a:r>
            <a:r>
              <a:rPr lang="en-US" sz="2400" b="1" dirty="0" err="1">
                <a:solidFill>
                  <a:srgbClr val="800000"/>
                </a:solidFill>
              </a:rPr>
              <a:t>xchange</a:t>
            </a:r>
            <a:r>
              <a:rPr lang="en-US" sz="2400" b="1" dirty="0">
                <a:solidFill>
                  <a:srgbClr val="800000"/>
                </a:solidFill>
              </a:rPr>
              <a:t>/test</a:t>
            </a:r>
            <a:endParaRPr lang="en-US" sz="2400" b="1" dirty="0" smtClean="0">
              <a:solidFill>
                <a:srgbClr val="800000"/>
              </a:solidFill>
            </a:endParaRP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a:solidFill>
                  <a:srgbClr val="800000"/>
                </a:solidFill>
              </a:rPr>
              <a:t>myvolemptydir</a:t>
            </a:r>
            <a:r>
              <a:rPr lang="en-US" sz="2400" b="1" dirty="0">
                <a:solidFill>
                  <a:srgbClr val="800000"/>
                </a:solidFill>
              </a:rPr>
              <a:t> -c c2 -</a:t>
            </a:r>
            <a:r>
              <a:rPr lang="en-US" sz="2400" b="1" dirty="0" err="1">
                <a:solidFill>
                  <a:srgbClr val="800000"/>
                </a:solidFill>
              </a:rPr>
              <a:t>i</a:t>
            </a:r>
            <a:r>
              <a:rPr lang="en-US" sz="2400" b="1" dirty="0">
                <a:solidFill>
                  <a:srgbClr val="800000"/>
                </a:solidFill>
              </a:rPr>
              <a:t> -t </a:t>
            </a:r>
            <a:r>
              <a:rPr lang="en-US" sz="2400" b="1" dirty="0" smtClean="0">
                <a:solidFill>
                  <a:srgbClr val="800000"/>
                </a:solidFill>
              </a:rPr>
              <a:t>– bash</a:t>
            </a:r>
          </a:p>
          <a:p>
            <a:pPr>
              <a:buFont typeface="Wingdings" panose="05000000000000000000" pitchFamily="2" charset="2"/>
              <a:buChar char="Ø"/>
            </a:pPr>
            <a:r>
              <a:rPr lang="en-US" sz="2400" b="1" dirty="0">
                <a:solidFill>
                  <a:srgbClr val="800000"/>
                </a:solidFill>
              </a:rPr>
              <a:t> cat /</a:t>
            </a:r>
            <a:r>
              <a:rPr lang="en-US" sz="2400" b="1" dirty="0" err="1">
                <a:solidFill>
                  <a:srgbClr val="800000"/>
                </a:solidFill>
              </a:rPr>
              <a:t>tmp</a:t>
            </a:r>
            <a:r>
              <a:rPr lang="en-US" sz="2400" b="1" dirty="0">
                <a:solidFill>
                  <a:srgbClr val="800000"/>
                </a:solidFill>
              </a:rPr>
              <a:t>/</a:t>
            </a:r>
            <a:r>
              <a:rPr lang="en-US" sz="2400" b="1" dirty="0" err="1">
                <a:solidFill>
                  <a:srgbClr val="800000"/>
                </a:solidFill>
              </a:rPr>
              <a:t>xchange</a:t>
            </a:r>
            <a:r>
              <a:rPr lang="en-US" sz="2400" b="1" dirty="0">
                <a:solidFill>
                  <a:srgbClr val="800000"/>
                </a:solidFill>
              </a:rPr>
              <a:t>/test</a:t>
            </a:r>
          </a:p>
          <a:p>
            <a:pPr>
              <a:buFont typeface="Wingdings" panose="05000000000000000000" pitchFamily="2" charset="2"/>
              <a:buChar char="Ø"/>
            </a:pPr>
            <a:r>
              <a:rPr lang="en-US" sz="2400" b="1" dirty="0">
                <a:solidFill>
                  <a:srgbClr val="800000"/>
                </a:solidFill>
              </a:rPr>
              <a:t> </a:t>
            </a:r>
            <a:r>
              <a:rPr lang="en-US" sz="2400" b="1" dirty="0" err="1" smtClean="0">
                <a:solidFill>
                  <a:srgbClr val="800000"/>
                </a:solidFill>
              </a:rPr>
              <a:t>mount|grep</a:t>
            </a:r>
            <a:r>
              <a:rPr lang="en-US" sz="2400" b="1" dirty="0" smtClean="0">
                <a:solidFill>
                  <a:srgbClr val="800000"/>
                </a:solidFill>
              </a:rPr>
              <a:t> </a:t>
            </a:r>
            <a:r>
              <a:rPr lang="en-US" sz="2400" b="1" dirty="0">
                <a:solidFill>
                  <a:srgbClr val="800000"/>
                </a:solidFill>
              </a:rPr>
              <a:t>"/</a:t>
            </a:r>
            <a:r>
              <a:rPr lang="en-US" sz="2400" b="1" dirty="0" err="1">
                <a:solidFill>
                  <a:srgbClr val="800000"/>
                </a:solidFill>
              </a:rPr>
              <a:t>tmp</a:t>
            </a:r>
            <a:r>
              <a:rPr lang="en-US" sz="2400" b="1" dirty="0">
                <a:solidFill>
                  <a:srgbClr val="800000"/>
                </a:solidFill>
              </a:rPr>
              <a:t>/data"</a:t>
            </a: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5920167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hostPath</a:t>
            </a:r>
            <a:endParaRPr lang="en-US" sz="3200" b="1" dirty="0"/>
          </a:p>
        </p:txBody>
      </p:sp>
      <p:sp>
        <p:nvSpPr>
          <p:cNvPr id="8" name="Content Placeholder 2"/>
          <p:cNvSpPr txBox="1">
            <a:spLocks/>
          </p:cNvSpPr>
          <p:nvPr/>
        </p:nvSpPr>
        <p:spPr>
          <a:xfrm>
            <a:off x="251520" y="711081"/>
            <a:ext cx="11534090" cy="61469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 this when we want to access the content of a pod/container from </a:t>
            </a:r>
            <a:r>
              <a:rPr lang="en-US" sz="2400" dirty="0" err="1" smtClean="0"/>
              <a:t>hostmachine</a:t>
            </a:r>
            <a:endParaRPr lang="en-US" sz="2400" dirty="0" smtClean="0"/>
          </a:p>
          <a:p>
            <a:r>
              <a:rPr lang="en-US" sz="2400" dirty="0" smtClean="0"/>
              <a:t>A </a:t>
            </a:r>
            <a:r>
              <a:rPr lang="en-US" sz="2400" dirty="0" err="1"/>
              <a:t>hostPath</a:t>
            </a:r>
            <a:r>
              <a:rPr lang="en-US" sz="2400" dirty="0"/>
              <a:t> volume mounts a file or directory from the host node’s </a:t>
            </a:r>
            <a:r>
              <a:rPr lang="en-US" sz="2400" dirty="0" err="1"/>
              <a:t>filesystem</a:t>
            </a:r>
            <a:r>
              <a:rPr lang="en-US" sz="2400" dirty="0"/>
              <a:t> into your Pod.</a:t>
            </a:r>
          </a:p>
          <a:p>
            <a:r>
              <a:rPr lang="en-US" sz="2400" dirty="0"/>
              <a:t>For example, some uses for a </a:t>
            </a:r>
            <a:r>
              <a:rPr lang="en-US" sz="2400" dirty="0" err="1"/>
              <a:t>hostPath</a:t>
            </a:r>
            <a:r>
              <a:rPr lang="en-US" sz="2400" dirty="0"/>
              <a:t> are:</a:t>
            </a:r>
          </a:p>
          <a:p>
            <a:pPr lvl="1">
              <a:buFont typeface="Wingdings" panose="05000000000000000000" pitchFamily="2" charset="2"/>
              <a:buChar char="ü"/>
            </a:pPr>
            <a:r>
              <a:rPr lang="en-US" dirty="0" smtClean="0"/>
              <a:t>running </a:t>
            </a:r>
            <a:r>
              <a:rPr lang="en-US" dirty="0"/>
              <a:t>a Container that needs access to Docker internals; use a </a:t>
            </a:r>
            <a:r>
              <a:rPr lang="en-US" dirty="0" err="1"/>
              <a:t>hostPath</a:t>
            </a:r>
            <a:r>
              <a:rPr lang="en-US" dirty="0"/>
              <a:t> of /</a:t>
            </a:r>
            <a:r>
              <a:rPr lang="en-US" dirty="0" err="1" smtClean="0"/>
              <a:t>var</a:t>
            </a:r>
            <a:r>
              <a:rPr lang="en-US" dirty="0" smtClean="0"/>
              <a:t>/lib/</a:t>
            </a:r>
            <a:r>
              <a:rPr lang="en-US" dirty="0" err="1" smtClean="0"/>
              <a:t>docker</a:t>
            </a:r>
            <a:endParaRPr lang="en-US" dirty="0" smtClean="0"/>
          </a:p>
          <a:p>
            <a:pPr lvl="1">
              <a:buFont typeface="Wingdings" panose="05000000000000000000" pitchFamily="2" charset="2"/>
              <a:buChar char="ü"/>
            </a:pPr>
            <a:r>
              <a:rPr lang="en-US" dirty="0" smtClean="0"/>
              <a:t>allowing </a:t>
            </a:r>
            <a:r>
              <a:rPr lang="en-US" dirty="0"/>
              <a:t>a Pod to specify whether a given </a:t>
            </a:r>
            <a:r>
              <a:rPr lang="en-US" dirty="0" err="1"/>
              <a:t>hostPath</a:t>
            </a:r>
            <a:r>
              <a:rPr lang="en-US" dirty="0"/>
              <a:t> should exist prior to the Pod running, whether it should be created, and what it should exist as</a:t>
            </a:r>
          </a:p>
        </p:txBody>
      </p:sp>
    </p:spTree>
    <p:extLst>
      <p:ext uri="{BB962C8B-B14F-4D97-AF65-F5344CB8AC3E}">
        <p14:creationId xmlns:p14="http://schemas.microsoft.com/office/powerpoint/2010/main" val="16773766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hostPath</a:t>
            </a:r>
            <a:r>
              <a:rPr lang="en-US" sz="3200" b="1" dirty="0"/>
              <a:t> </a:t>
            </a:r>
            <a:r>
              <a:rPr lang="en-US" sz="3200" b="1" dirty="0" smtClean="0"/>
              <a:t>– Example14: </a:t>
            </a:r>
            <a:r>
              <a:rPr lang="en-US" sz="3200" b="1" dirty="0" err="1" smtClean="0"/>
              <a:t>hostPath.yml</a:t>
            </a:r>
            <a:endParaRPr lang="en-US" sz="3200" b="1" dirty="0"/>
          </a:p>
        </p:txBody>
      </p:sp>
      <p:sp>
        <p:nvSpPr>
          <p:cNvPr id="8" name="Content Placeholder 2"/>
          <p:cNvSpPr txBox="1">
            <a:spLocks/>
          </p:cNvSpPr>
          <p:nvPr/>
        </p:nvSpPr>
        <p:spPr>
          <a:xfrm>
            <a:off x="251519" y="427384"/>
            <a:ext cx="12039718" cy="661137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Pod</a:t>
            </a:r>
          </a:p>
          <a:p>
            <a:pPr marL="0" indent="0">
              <a:buNone/>
            </a:pPr>
            <a:r>
              <a:rPr lang="en-US" sz="2400" dirty="0"/>
              <a:t>metadata:</a:t>
            </a:r>
          </a:p>
          <a:p>
            <a:pPr marL="0" indent="0">
              <a:buNone/>
            </a:pPr>
            <a:r>
              <a:rPr lang="en-US" sz="2400" dirty="0"/>
              <a:t>  name: </a:t>
            </a:r>
            <a:r>
              <a:rPr lang="en-US" sz="2400" dirty="0" err="1"/>
              <a:t>myvolhostpath</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image: centos</a:t>
            </a:r>
          </a:p>
          <a:p>
            <a:pPr marL="0" indent="0">
              <a:buNone/>
            </a:pPr>
            <a:r>
              <a:rPr lang="en-US" sz="2400" dirty="0"/>
              <a:t>    name: </a:t>
            </a:r>
            <a:r>
              <a:rPr lang="en-US" sz="2400" dirty="0" err="1"/>
              <a:t>testc</a:t>
            </a:r>
            <a:endParaRPr lang="en-US" sz="2400" dirty="0"/>
          </a:p>
          <a:p>
            <a:pPr marL="0" indent="0">
              <a:buNone/>
            </a:pPr>
            <a:r>
              <a:rPr lang="en-US" sz="2400" dirty="0"/>
              <a:t>    command:</a:t>
            </a:r>
          </a:p>
          <a:p>
            <a:pPr marL="0" indent="0">
              <a:buNone/>
            </a:pPr>
            <a:r>
              <a:rPr lang="en-US" sz="2400" dirty="0"/>
              <a:t>      - "bin/bash"</a:t>
            </a:r>
          </a:p>
          <a:p>
            <a:pPr marL="0" indent="0">
              <a:buNone/>
            </a:pPr>
            <a:r>
              <a:rPr lang="en-US" sz="2400" dirty="0"/>
              <a:t>      - "-c"</a:t>
            </a:r>
          </a:p>
          <a:p>
            <a:pPr marL="0" indent="0">
              <a:buNone/>
            </a:pPr>
            <a:r>
              <a:rPr lang="en-US" sz="2400" dirty="0"/>
              <a:t>      - "sleep 10000"</a:t>
            </a:r>
          </a:p>
          <a:p>
            <a:pPr marL="0" indent="0">
              <a:buNone/>
            </a:pPr>
            <a:r>
              <a:rPr lang="en-US" sz="2400" dirty="0"/>
              <a:t>    </a:t>
            </a:r>
            <a:r>
              <a:rPr lang="en-US" sz="2400" dirty="0" err="1"/>
              <a:t>volumeMounts</a:t>
            </a:r>
            <a:r>
              <a:rPr lang="en-US" sz="2400" dirty="0"/>
              <a:t>:</a:t>
            </a:r>
          </a:p>
          <a:p>
            <a:pPr marL="0" indent="0">
              <a:buNone/>
            </a:pPr>
            <a:r>
              <a:rPr lang="en-US" sz="2400" dirty="0"/>
              <a:t>    - </a:t>
            </a:r>
            <a:r>
              <a:rPr lang="en-US" sz="2400" dirty="0" err="1"/>
              <a:t>mountPath</a:t>
            </a:r>
            <a:r>
              <a:rPr lang="en-US" sz="2400" dirty="0"/>
              <a:t>: /</a:t>
            </a:r>
            <a:r>
              <a:rPr lang="en-US" sz="2400" dirty="0" err="1"/>
              <a:t>tmp</a:t>
            </a:r>
            <a:r>
              <a:rPr lang="en-US" sz="2400" dirty="0"/>
              <a:t>/</a:t>
            </a:r>
            <a:r>
              <a:rPr lang="en-US" sz="2400" dirty="0" err="1"/>
              <a:t>hostpath</a:t>
            </a:r>
            <a:endParaRPr lang="en-US" sz="2400" dirty="0"/>
          </a:p>
          <a:p>
            <a:pPr marL="0" indent="0">
              <a:buNone/>
            </a:pPr>
            <a:r>
              <a:rPr lang="en-US" sz="2400" dirty="0"/>
              <a:t>      name: </a:t>
            </a:r>
            <a:r>
              <a:rPr lang="en-US" sz="2400" dirty="0" err="1"/>
              <a:t>testvolume</a:t>
            </a:r>
            <a:endParaRPr lang="en-US" sz="2400" dirty="0"/>
          </a:p>
          <a:p>
            <a:pPr marL="0" indent="0">
              <a:buNone/>
            </a:pPr>
            <a:r>
              <a:rPr lang="en-US" sz="2400" dirty="0"/>
              <a:t>  volumes:</a:t>
            </a:r>
          </a:p>
          <a:p>
            <a:pPr marL="0" indent="0">
              <a:buNone/>
            </a:pPr>
            <a:r>
              <a:rPr lang="en-US" sz="2400" dirty="0"/>
              <a:t>  - name: </a:t>
            </a:r>
            <a:r>
              <a:rPr lang="en-US" sz="2400" dirty="0" err="1"/>
              <a:t>testvolume</a:t>
            </a:r>
            <a:endParaRPr lang="en-US" sz="2400" dirty="0"/>
          </a:p>
          <a:p>
            <a:pPr marL="0" indent="0">
              <a:buNone/>
            </a:pPr>
            <a:r>
              <a:rPr lang="en-US" sz="2400" dirty="0"/>
              <a:t>    </a:t>
            </a:r>
            <a:r>
              <a:rPr lang="en-US" sz="2400" dirty="0" err="1"/>
              <a:t>hostPath</a:t>
            </a:r>
            <a:r>
              <a:rPr lang="en-US" sz="2400" dirty="0"/>
              <a:t>:</a:t>
            </a:r>
          </a:p>
          <a:p>
            <a:pPr marL="0" indent="0">
              <a:buNone/>
            </a:pPr>
            <a:r>
              <a:rPr lang="en-US" sz="2400" dirty="0"/>
              <a:t>      path: /</a:t>
            </a:r>
            <a:r>
              <a:rPr lang="en-US" sz="2400" dirty="0" err="1"/>
              <a:t>tmp</a:t>
            </a:r>
            <a:r>
              <a:rPr lang="en-US" sz="2400" dirty="0"/>
              <a:t>/data    # directory location on host</a:t>
            </a:r>
          </a:p>
          <a:p>
            <a:pPr marL="0" indent="0">
              <a:buNone/>
            </a:pPr>
            <a:r>
              <a:rPr lang="en-US" sz="2400" dirty="0"/>
              <a:t>      # If this </a:t>
            </a:r>
            <a:r>
              <a:rPr lang="en-US" sz="2400" dirty="0" err="1"/>
              <a:t>dir</a:t>
            </a:r>
            <a:r>
              <a:rPr lang="en-US" sz="2400" dirty="0"/>
              <a:t> </a:t>
            </a:r>
            <a:r>
              <a:rPr lang="en-US" sz="2400" dirty="0" err="1"/>
              <a:t>doesnt</a:t>
            </a:r>
            <a:r>
              <a:rPr lang="en-US" sz="2400" dirty="0"/>
              <a:t> exist at the given path, an empty directory will be created with 755</a:t>
            </a:r>
          </a:p>
          <a:p>
            <a:pPr marL="0" indent="0">
              <a:buNone/>
            </a:pPr>
            <a:r>
              <a:rPr lang="en-US" sz="2400" dirty="0"/>
              <a:t>      </a:t>
            </a:r>
            <a:r>
              <a:rPr lang="en-US" sz="2400" dirty="0" smtClean="0"/>
              <a:t>#type</a:t>
            </a:r>
            <a:r>
              <a:rPr lang="en-US" sz="2400" dirty="0"/>
              <a:t>: Directory</a:t>
            </a:r>
            <a:endParaRPr lang="en-US" sz="4400" b="1" dirty="0">
              <a:solidFill>
                <a:srgbClr val="00B0F0"/>
              </a:solidFill>
            </a:endParaRPr>
          </a:p>
        </p:txBody>
      </p:sp>
    </p:spTree>
    <p:extLst>
      <p:ext uri="{BB962C8B-B14F-4D97-AF65-F5344CB8AC3E}">
        <p14:creationId xmlns:p14="http://schemas.microsoft.com/office/powerpoint/2010/main" val="20346291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119271"/>
            <a:ext cx="12039718" cy="69194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apply –</a:t>
            </a:r>
            <a:r>
              <a:rPr lang="en-US" sz="2400" b="1" dirty="0">
                <a:solidFill>
                  <a:srgbClr val="800000"/>
                </a:solidFill>
              </a:rPr>
              <a:t>f </a:t>
            </a:r>
            <a:r>
              <a:rPr lang="en-US" sz="2400" b="1" dirty="0" err="1" smtClean="0">
                <a:solidFill>
                  <a:srgbClr val="800000"/>
                </a:solidFill>
              </a:rPr>
              <a:t>hostpath.yml</a:t>
            </a:r>
            <a:endParaRPr lang="en-US" sz="2400" b="1" dirty="0">
              <a:solidFill>
                <a:srgbClr val="800000"/>
              </a:solidFill>
            </a:endParaRP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describe pods </a:t>
            </a:r>
            <a:r>
              <a:rPr lang="en-US" sz="2400" b="1" dirty="0" err="1">
                <a:solidFill>
                  <a:srgbClr val="800000"/>
                </a:solidFill>
              </a:rPr>
              <a:t>myvolhostpath</a:t>
            </a:r>
            <a:endParaRPr lang="en-US" sz="2400" b="1" dirty="0" smtClean="0">
              <a:solidFill>
                <a:srgbClr val="800000"/>
              </a:solidFill>
            </a:endParaRPr>
          </a:p>
          <a:p>
            <a:pPr marL="0" indent="0">
              <a:buNone/>
            </a:pPr>
            <a:endParaRPr lang="en-US" sz="2400" b="1" dirty="0">
              <a:solidFill>
                <a:srgbClr val="002060"/>
              </a:solidFill>
            </a:endParaRPr>
          </a:p>
          <a:p>
            <a:r>
              <a:rPr lang="en-US" sz="2400" dirty="0"/>
              <a:t>create a dummy file under /</a:t>
            </a:r>
            <a:r>
              <a:rPr lang="en-US" sz="2400" dirty="0" err="1"/>
              <a:t>tmp</a:t>
            </a:r>
            <a:r>
              <a:rPr lang="en-US" sz="2400" dirty="0"/>
              <a:t>/data on </a:t>
            </a:r>
            <a:r>
              <a:rPr lang="en-US" sz="2400" dirty="0" smtClean="0"/>
              <a:t>host</a:t>
            </a: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exec </a:t>
            </a:r>
            <a:r>
              <a:rPr lang="en-US" sz="2400" b="1" dirty="0" err="1">
                <a:solidFill>
                  <a:srgbClr val="800000"/>
                </a:solidFill>
              </a:rPr>
              <a:t>myvolhostpath</a:t>
            </a:r>
            <a:r>
              <a:rPr lang="en-US" sz="2400" b="1" dirty="0">
                <a:solidFill>
                  <a:srgbClr val="800000"/>
                </a:solidFill>
              </a:rPr>
              <a:t> -c </a:t>
            </a:r>
            <a:r>
              <a:rPr lang="en-US" sz="2400" b="1" dirty="0" err="1">
                <a:solidFill>
                  <a:srgbClr val="800000"/>
                </a:solidFill>
              </a:rPr>
              <a:t>testc</a:t>
            </a:r>
            <a:r>
              <a:rPr lang="en-US" sz="2400" b="1" dirty="0">
                <a:solidFill>
                  <a:srgbClr val="800000"/>
                </a:solidFill>
              </a:rPr>
              <a:t> -</a:t>
            </a:r>
            <a:r>
              <a:rPr lang="en-US" sz="2400" b="1" dirty="0" err="1">
                <a:solidFill>
                  <a:srgbClr val="800000"/>
                </a:solidFill>
              </a:rPr>
              <a:t>i</a:t>
            </a:r>
            <a:r>
              <a:rPr lang="en-US" sz="2400" b="1" dirty="0">
                <a:solidFill>
                  <a:srgbClr val="800000"/>
                </a:solidFill>
              </a:rPr>
              <a:t> -t </a:t>
            </a:r>
            <a:r>
              <a:rPr lang="en-US" sz="2400" b="1" dirty="0" smtClean="0">
                <a:solidFill>
                  <a:srgbClr val="800000"/>
                </a:solidFill>
              </a:rPr>
              <a:t>-- bash</a:t>
            </a:r>
          </a:p>
          <a:p>
            <a:pPr>
              <a:buFont typeface="Wingdings" panose="05000000000000000000" pitchFamily="2" charset="2"/>
              <a:buChar char="Ø"/>
            </a:pPr>
            <a:r>
              <a:rPr lang="en-US" sz="2400" b="1" dirty="0" smtClean="0">
                <a:solidFill>
                  <a:srgbClr val="800000"/>
                </a:solidFill>
              </a:rPr>
              <a:t>     ls /</a:t>
            </a:r>
            <a:r>
              <a:rPr lang="en-US" sz="2400" b="1" dirty="0" err="1" smtClean="0">
                <a:solidFill>
                  <a:srgbClr val="800000"/>
                </a:solidFill>
              </a:rPr>
              <a:t>tmp</a:t>
            </a:r>
            <a:r>
              <a:rPr lang="en-US" sz="2400" b="1" dirty="0" smtClean="0">
                <a:solidFill>
                  <a:srgbClr val="800000"/>
                </a:solidFill>
              </a:rPr>
              <a:t>/</a:t>
            </a:r>
            <a:r>
              <a:rPr lang="en-US" sz="2400" b="1" dirty="0" err="1" smtClean="0">
                <a:solidFill>
                  <a:srgbClr val="800000"/>
                </a:solidFill>
              </a:rPr>
              <a:t>hostpath</a:t>
            </a: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24876239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PersistentVolumes</a:t>
            </a:r>
            <a:endParaRPr lang="en-US" b="1" dirty="0"/>
          </a:p>
          <a:p>
            <a:endParaRPr lang="en-US" sz="3200" b="1" dirty="0"/>
          </a:p>
        </p:txBody>
      </p:sp>
      <p:sp>
        <p:nvSpPr>
          <p:cNvPr id="8" name="Content Placeholder 2"/>
          <p:cNvSpPr txBox="1">
            <a:spLocks/>
          </p:cNvSpPr>
          <p:nvPr/>
        </p:nvSpPr>
        <p:spPr>
          <a:xfrm>
            <a:off x="251520" y="711081"/>
            <a:ext cx="11534090" cy="61469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a typical IT environment, storage is managed by the storage/system administrators. The end user will just get instructions to use the storage, but does not have to worry about the underlying storage management.</a:t>
            </a:r>
          </a:p>
          <a:p>
            <a:r>
              <a:rPr lang="en-US" sz="2400" dirty="0"/>
              <a:t>In the containerized world, we would like to follow similar rules, but it becomes challenging, given the many Volume Types we have seen earlier. Kubernetes resolves this problem with the </a:t>
            </a:r>
            <a:r>
              <a:rPr lang="en-US" sz="2400" b="1" dirty="0" err="1"/>
              <a:t>PersistentVolume</a:t>
            </a:r>
            <a:r>
              <a:rPr lang="en-US" sz="2400" b="1" dirty="0"/>
              <a:t> (PV)</a:t>
            </a:r>
            <a:r>
              <a:rPr lang="en-US" sz="2400" dirty="0"/>
              <a:t> </a:t>
            </a:r>
            <a:r>
              <a:rPr lang="en-US" sz="2400" dirty="0" smtClean="0"/>
              <a:t>subsystem.</a:t>
            </a:r>
          </a:p>
          <a:p>
            <a:r>
              <a:rPr lang="en-US" sz="2400" dirty="0"/>
              <a:t>A </a:t>
            </a:r>
            <a:r>
              <a:rPr lang="en-US" sz="2400" dirty="0">
                <a:hlinkClick r:id="rId3"/>
              </a:rPr>
              <a:t>persistent volume</a:t>
            </a:r>
            <a:r>
              <a:rPr lang="en-US" sz="2400" dirty="0"/>
              <a:t> (PV) is a cluster-wide resource that you can use to store data in a way that it persists beyond the lifetime of a pod. </a:t>
            </a:r>
            <a:endParaRPr lang="en-US" sz="2400" dirty="0" smtClean="0"/>
          </a:p>
          <a:p>
            <a:r>
              <a:rPr lang="en-US" sz="2400" dirty="0" smtClean="0"/>
              <a:t>The </a:t>
            </a:r>
            <a:r>
              <a:rPr lang="en-US" sz="2400" dirty="0"/>
              <a:t>PV is not backed by locally-attached storage on a worker node but by networked storage system such as EBS or NFS or a distributed </a:t>
            </a:r>
            <a:r>
              <a:rPr lang="en-US" sz="2400" dirty="0" err="1"/>
              <a:t>filesystem</a:t>
            </a:r>
            <a:r>
              <a:rPr lang="en-US" sz="2400" dirty="0"/>
              <a:t> like </a:t>
            </a:r>
            <a:r>
              <a:rPr lang="en-US" sz="2400" dirty="0" err="1"/>
              <a:t>Ceph</a:t>
            </a:r>
            <a:r>
              <a:rPr lang="en-US" sz="2400" dirty="0" smtClean="0"/>
              <a:t>.</a:t>
            </a:r>
          </a:p>
          <a:p>
            <a:r>
              <a:rPr lang="en-US" sz="2400" dirty="0" smtClean="0"/>
              <a:t>K8s provides </a:t>
            </a:r>
            <a:r>
              <a:rPr lang="en-US" sz="2400" dirty="0"/>
              <a:t>APIs for users and administrators to manage and consume storage. To manage the Volume, it uses the </a:t>
            </a:r>
            <a:r>
              <a:rPr lang="en-US" sz="2400" dirty="0" err="1"/>
              <a:t>PersistentVolume</a:t>
            </a:r>
            <a:r>
              <a:rPr lang="en-US" sz="2400" dirty="0"/>
              <a:t> API resource type, and to consume it, </a:t>
            </a:r>
            <a:r>
              <a:rPr lang="en-US" sz="2400" dirty="0" smtClean="0"/>
              <a:t>uses </a:t>
            </a:r>
            <a:r>
              <a:rPr lang="en-US" sz="2400" dirty="0"/>
              <a:t>the </a:t>
            </a:r>
            <a:r>
              <a:rPr lang="en-US" sz="2400" dirty="0" err="1"/>
              <a:t>PersistentVolumeClaim</a:t>
            </a:r>
            <a:r>
              <a:rPr lang="en-US" sz="2400" dirty="0"/>
              <a:t> API resource type</a:t>
            </a:r>
            <a:r>
              <a:rPr lang="en-US" sz="2400" dirty="0" smtClean="0"/>
              <a:t>.</a:t>
            </a:r>
          </a:p>
          <a:p>
            <a:endParaRPr lang="en-US" sz="2400" dirty="0"/>
          </a:p>
        </p:txBody>
      </p:sp>
    </p:spTree>
    <p:extLst>
      <p:ext uri="{BB962C8B-B14F-4D97-AF65-F5344CB8AC3E}">
        <p14:creationId xmlns:p14="http://schemas.microsoft.com/office/powerpoint/2010/main" val="29295293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PersistentVolumeClaims</a:t>
            </a:r>
            <a:endParaRPr lang="en-US" b="1" dirty="0"/>
          </a:p>
          <a:p>
            <a:endParaRPr lang="en-US" sz="3200" b="1" dirty="0"/>
          </a:p>
        </p:txBody>
      </p:sp>
      <p:sp>
        <p:nvSpPr>
          <p:cNvPr id="8" name="Content Placeholder 2"/>
          <p:cNvSpPr txBox="1">
            <a:spLocks/>
          </p:cNvSpPr>
          <p:nvPr/>
        </p:nvSpPr>
        <p:spPr>
          <a:xfrm>
            <a:off x="251520" y="711081"/>
            <a:ext cx="11534090" cy="61469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order to use a PV you need to claim it first, using a persistent volume claim (PVC). </a:t>
            </a:r>
            <a:endParaRPr lang="en-US" sz="2400" dirty="0" smtClean="0"/>
          </a:p>
          <a:p>
            <a:r>
              <a:rPr lang="en-US" sz="2400" dirty="0" smtClean="0"/>
              <a:t>The </a:t>
            </a:r>
            <a:r>
              <a:rPr lang="en-US" sz="2400" dirty="0"/>
              <a:t>PVC requests a PV with your desired specification (size, </a:t>
            </a:r>
            <a:r>
              <a:rPr lang="en-US" sz="2400" dirty="0" smtClean="0"/>
              <a:t>access modes, speed</a:t>
            </a:r>
            <a:r>
              <a:rPr lang="en-US" sz="2400" dirty="0"/>
              <a:t>, etc.) from Kubernetes </a:t>
            </a:r>
            <a:r>
              <a:rPr lang="en-US" sz="2400" dirty="0" smtClean="0"/>
              <a:t>and once </a:t>
            </a:r>
            <a:r>
              <a:rPr lang="en-US" sz="2400" dirty="0"/>
              <a:t>a suitable </a:t>
            </a:r>
            <a:r>
              <a:rPr lang="en-US" sz="2400" dirty="0" err="1"/>
              <a:t>PersistentVolume</a:t>
            </a:r>
            <a:r>
              <a:rPr lang="en-US" sz="2400" dirty="0"/>
              <a:t> is found, it is bound to a </a:t>
            </a:r>
            <a:r>
              <a:rPr lang="en-US" sz="2400" dirty="0" err="1" smtClean="0"/>
              <a:t>PersistentVolumeClaim</a:t>
            </a:r>
            <a:r>
              <a:rPr lang="en-US" sz="2400" dirty="0" smtClean="0"/>
              <a:t>.</a:t>
            </a:r>
          </a:p>
          <a:p>
            <a:r>
              <a:rPr lang="en-US" dirty="0" smtClean="0"/>
              <a:t> </a:t>
            </a:r>
            <a:r>
              <a:rPr lang="en-US" sz="2400" dirty="0"/>
              <a:t>After a successful </a:t>
            </a:r>
            <a:r>
              <a:rPr lang="en-US" sz="2400" dirty="0" smtClean="0"/>
              <a:t>bound to </a:t>
            </a:r>
            <a:r>
              <a:rPr lang="en-US" sz="2400" dirty="0"/>
              <a:t>a </a:t>
            </a:r>
            <a:r>
              <a:rPr lang="en-US" sz="2400" dirty="0" smtClean="0"/>
              <a:t>pod, you </a:t>
            </a:r>
            <a:r>
              <a:rPr lang="en-US" sz="2400" dirty="0"/>
              <a:t>can mount it as a volume</a:t>
            </a:r>
            <a:r>
              <a:rPr lang="en-US" sz="2400" dirty="0" smtClean="0"/>
              <a:t>.</a:t>
            </a:r>
          </a:p>
          <a:p>
            <a:r>
              <a:rPr lang="en-US" sz="2400" dirty="0"/>
              <a:t>Once a user finishes its work, the attached </a:t>
            </a:r>
            <a:r>
              <a:rPr lang="en-US" sz="2400" dirty="0" err="1"/>
              <a:t>PersistentVolumes</a:t>
            </a:r>
            <a:r>
              <a:rPr lang="en-US" sz="2400" dirty="0"/>
              <a:t> can be released. The underlying </a:t>
            </a:r>
            <a:r>
              <a:rPr lang="en-US" sz="2400" dirty="0" err="1"/>
              <a:t>PersistentVolumes</a:t>
            </a:r>
            <a:r>
              <a:rPr lang="en-US" sz="2400" dirty="0"/>
              <a:t> can then be reclaimed and recycled for future usage. </a:t>
            </a:r>
            <a:endParaRPr lang="en-US" sz="2400" dirty="0" smtClean="0"/>
          </a:p>
          <a:p>
            <a:endParaRPr lang="en-US" sz="2400" dirty="0"/>
          </a:p>
        </p:txBody>
      </p:sp>
      <p:pic>
        <p:nvPicPr>
          <p:cNvPr id="1028" name="Picture 4" descr="Persistent Volume Claim used in a Po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6974" y="3677914"/>
            <a:ext cx="7772400" cy="307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0864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awsElasticBlockStore</a:t>
            </a:r>
            <a:endParaRPr lang="en-US" sz="3200" b="1" dirty="0"/>
          </a:p>
        </p:txBody>
      </p:sp>
      <p:sp>
        <p:nvSpPr>
          <p:cNvPr id="8" name="Content Placeholder 2"/>
          <p:cNvSpPr txBox="1">
            <a:spLocks/>
          </p:cNvSpPr>
          <p:nvPr/>
        </p:nvSpPr>
        <p:spPr>
          <a:xfrm>
            <a:off x="251520" y="711081"/>
            <a:ext cx="11534090" cy="61469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An </a:t>
            </a:r>
            <a:r>
              <a:rPr lang="en-US" sz="2400" dirty="0" err="1"/>
              <a:t>awsElasticBlockStore</a:t>
            </a:r>
            <a:r>
              <a:rPr lang="en-US" sz="2400" dirty="0"/>
              <a:t> volume mounts an Amazon Web Services (AWS) EBS Volume into your Pod. Unlike </a:t>
            </a:r>
            <a:r>
              <a:rPr lang="en-US" sz="2400" dirty="0" err="1"/>
              <a:t>emptyDir</a:t>
            </a:r>
            <a:r>
              <a:rPr lang="en-US" sz="2400" dirty="0"/>
              <a:t>, which is erased when a Pod is removed, the contents of an EBS volume are preserved and the volume is merely unmounted. </a:t>
            </a:r>
            <a:endParaRPr lang="en-US" sz="2400" dirty="0" smtClean="0"/>
          </a:p>
          <a:p>
            <a:r>
              <a:rPr lang="en-US" sz="2400" dirty="0" smtClean="0"/>
              <a:t>This </a:t>
            </a:r>
            <a:r>
              <a:rPr lang="en-US" sz="2400" dirty="0"/>
              <a:t>means that an EBS volume can be pre-populated with data, and that data can be “handed off” between Pods.</a:t>
            </a:r>
          </a:p>
          <a:p>
            <a:r>
              <a:rPr lang="en-US" sz="2400" dirty="0"/>
              <a:t>There are some restrictions when using an </a:t>
            </a:r>
            <a:r>
              <a:rPr lang="en-US" sz="2400" dirty="0" err="1"/>
              <a:t>awsElasticBlockStore</a:t>
            </a:r>
            <a:r>
              <a:rPr lang="en-US" sz="2400" dirty="0"/>
              <a:t> volume:</a:t>
            </a:r>
          </a:p>
          <a:p>
            <a:pPr lvl="1">
              <a:buFont typeface="Wingdings" panose="05000000000000000000" pitchFamily="2" charset="2"/>
              <a:buChar char="ü"/>
            </a:pPr>
            <a:r>
              <a:rPr lang="en-US" dirty="0" smtClean="0"/>
              <a:t>the </a:t>
            </a:r>
            <a:r>
              <a:rPr lang="en-US" dirty="0"/>
              <a:t>nodes on which Pods are running must be AWS EC2 instances</a:t>
            </a:r>
          </a:p>
          <a:p>
            <a:pPr lvl="1">
              <a:buFont typeface="Wingdings" panose="05000000000000000000" pitchFamily="2" charset="2"/>
              <a:buChar char="ü"/>
            </a:pPr>
            <a:r>
              <a:rPr lang="en-US" dirty="0" smtClean="0"/>
              <a:t>those </a:t>
            </a:r>
            <a:r>
              <a:rPr lang="en-US" dirty="0"/>
              <a:t>instances need to be in the same region and availability-zone as the EBS volume</a:t>
            </a:r>
          </a:p>
          <a:p>
            <a:pPr lvl="1">
              <a:buFont typeface="Wingdings" panose="05000000000000000000" pitchFamily="2" charset="2"/>
              <a:buChar char="ü"/>
            </a:pPr>
            <a:r>
              <a:rPr lang="en-US" dirty="0" smtClean="0"/>
              <a:t>EBS </a:t>
            </a:r>
            <a:r>
              <a:rPr lang="en-US" dirty="0"/>
              <a:t>only supports a single EC2 instance mounting a volume</a:t>
            </a:r>
            <a:endParaRPr lang="en-US" sz="2800" dirty="0"/>
          </a:p>
        </p:txBody>
      </p:sp>
    </p:spTree>
    <p:extLst>
      <p:ext uri="{BB962C8B-B14F-4D97-AF65-F5344CB8AC3E}">
        <p14:creationId xmlns:p14="http://schemas.microsoft.com/office/powerpoint/2010/main" val="23708293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a:t>PersistentVolumeClaim</a:t>
            </a:r>
            <a:r>
              <a:rPr lang="en-US" sz="3200" b="1" dirty="0"/>
              <a:t> </a:t>
            </a:r>
            <a:r>
              <a:rPr lang="en-US" sz="3200" b="1" dirty="0" smtClean="0"/>
              <a:t>– Example15: </a:t>
            </a:r>
            <a:r>
              <a:rPr lang="en-US" sz="3200" b="1" dirty="0" err="1" smtClean="0"/>
              <a:t>ebspvc.yml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a:t>
            </a:r>
            <a:r>
              <a:rPr lang="en-US" sz="2400" dirty="0" err="1"/>
              <a:t>PersistentVolumeClaim</a:t>
            </a:r>
            <a:endParaRPr lang="en-US" sz="2400" dirty="0"/>
          </a:p>
          <a:p>
            <a:pPr marL="0" indent="0">
              <a:buNone/>
            </a:pPr>
            <a:r>
              <a:rPr lang="en-US" sz="2400" dirty="0"/>
              <a:t>metadata:</a:t>
            </a:r>
          </a:p>
          <a:p>
            <a:pPr marL="0" indent="0">
              <a:buNone/>
            </a:pPr>
            <a:r>
              <a:rPr lang="en-US" sz="2400" dirty="0"/>
              <a:t>  name: </a:t>
            </a:r>
            <a:r>
              <a:rPr lang="en-US" sz="2400" dirty="0" err="1"/>
              <a:t>myebsvolclaim</a:t>
            </a:r>
            <a:endParaRPr lang="en-US" sz="2400" dirty="0"/>
          </a:p>
          <a:p>
            <a:pPr marL="0" indent="0">
              <a:buNone/>
            </a:pPr>
            <a:r>
              <a:rPr lang="en-US" sz="2400" dirty="0"/>
              <a:t>spec:</a:t>
            </a:r>
          </a:p>
          <a:p>
            <a:pPr marL="0" indent="0">
              <a:buNone/>
            </a:pPr>
            <a:r>
              <a:rPr lang="en-US" sz="2400" dirty="0"/>
              <a:t>  </a:t>
            </a:r>
            <a:r>
              <a:rPr lang="en-US" sz="2400" dirty="0" err="1"/>
              <a:t>accessModes</a:t>
            </a:r>
            <a:r>
              <a:rPr lang="en-US" sz="2400" dirty="0"/>
              <a:t>:</a:t>
            </a:r>
          </a:p>
          <a:p>
            <a:pPr marL="0" indent="0">
              <a:buNone/>
            </a:pPr>
            <a:r>
              <a:rPr lang="en-US" sz="2400" dirty="0"/>
              <a:t>    - </a:t>
            </a:r>
            <a:r>
              <a:rPr lang="en-US" sz="2400" dirty="0" err="1"/>
              <a:t>ReadWriteOnce</a:t>
            </a:r>
            <a:endParaRPr lang="en-US" sz="2400" dirty="0"/>
          </a:p>
          <a:p>
            <a:pPr marL="0" indent="0">
              <a:buNone/>
            </a:pPr>
            <a:r>
              <a:rPr lang="en-US" sz="2400" dirty="0"/>
              <a:t>  resources:</a:t>
            </a:r>
          </a:p>
          <a:p>
            <a:pPr marL="0" indent="0">
              <a:buNone/>
            </a:pPr>
            <a:r>
              <a:rPr lang="en-US" sz="2400" dirty="0"/>
              <a:t>    requests:</a:t>
            </a:r>
          </a:p>
          <a:p>
            <a:pPr marL="0" indent="0">
              <a:buNone/>
            </a:pPr>
            <a:r>
              <a:rPr lang="en-US" sz="2400" dirty="0"/>
              <a:t>      storage: 1Gi</a:t>
            </a:r>
            <a:endParaRPr lang="en-US" sz="2400" dirty="0" smtClean="0"/>
          </a:p>
          <a:p>
            <a:pPr marL="0" indent="0">
              <a:buNone/>
            </a:pPr>
            <a:r>
              <a:rPr lang="en-US" sz="2400" b="1" dirty="0" smtClean="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apply –f </a:t>
            </a:r>
            <a:r>
              <a:rPr lang="en-US" sz="2400" b="1" dirty="0" err="1" smtClean="0">
                <a:solidFill>
                  <a:srgbClr val="800000"/>
                </a:solidFill>
              </a:rPr>
              <a:t>ebspvc.yml</a:t>
            </a:r>
            <a:endParaRPr lang="en-US" sz="2400" b="1" dirty="0" smtClean="0">
              <a:solidFill>
                <a:srgbClr val="800000"/>
              </a:solidFill>
            </a:endParaRPr>
          </a:p>
          <a:p>
            <a:pPr marL="0" indent="0">
              <a:buNone/>
            </a:pPr>
            <a:r>
              <a:rPr lang="en-US" sz="2400" b="1" dirty="0">
                <a:solidFill>
                  <a:srgbClr val="800000"/>
                </a:solidFill>
              </a:rPr>
              <a:t>$ </a:t>
            </a:r>
            <a:r>
              <a:rPr lang="en-US" sz="2400" b="1" dirty="0" err="1">
                <a:solidFill>
                  <a:srgbClr val="800000"/>
                </a:solidFill>
              </a:rPr>
              <a:t>kubectl</a:t>
            </a:r>
            <a:r>
              <a:rPr lang="en-US" sz="2400" b="1" dirty="0">
                <a:solidFill>
                  <a:srgbClr val="800000"/>
                </a:solidFill>
              </a:rPr>
              <a:t> get </a:t>
            </a:r>
            <a:r>
              <a:rPr lang="en-US" sz="2400" b="1" dirty="0" err="1">
                <a:solidFill>
                  <a:srgbClr val="800000"/>
                </a:solidFill>
              </a:rPr>
              <a:t>pvc</a:t>
            </a:r>
            <a:endParaRPr lang="en-US" sz="2400" b="1" dirty="0">
              <a:solidFill>
                <a:srgbClr val="800000"/>
              </a:solidFill>
            </a:endParaRPr>
          </a:p>
          <a:p>
            <a:pPr marL="0" indent="0">
              <a:buNone/>
            </a:pPr>
            <a:endParaRPr lang="en-US" sz="4400" b="1" dirty="0">
              <a:solidFill>
                <a:srgbClr val="00B0F0"/>
              </a:solidFill>
            </a:endParaRPr>
          </a:p>
          <a:p>
            <a:pPr marL="0" indent="0">
              <a:buNone/>
            </a:pPr>
            <a:endParaRPr lang="en-US" sz="4400" b="1" dirty="0">
              <a:solidFill>
                <a:srgbClr val="00B0F0"/>
              </a:solidFill>
            </a:endParaRPr>
          </a:p>
          <a:p>
            <a:pPr marL="0" indent="0">
              <a:buNone/>
            </a:pPr>
            <a:endParaRPr lang="en-US" sz="2400" dirty="0" smtClean="0"/>
          </a:p>
        </p:txBody>
      </p:sp>
    </p:spTree>
    <p:extLst>
      <p:ext uri="{BB962C8B-B14F-4D97-AF65-F5344CB8AC3E}">
        <p14:creationId xmlns:p14="http://schemas.microsoft.com/office/powerpoint/2010/main" val="37002446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err="1" smtClean="0"/>
              <a:t>PersistentVolume</a:t>
            </a:r>
            <a:r>
              <a:rPr lang="en-US" sz="3200" b="1" dirty="0" smtClean="0"/>
              <a:t> – Example15: </a:t>
            </a:r>
            <a:r>
              <a:rPr lang="en-US" sz="3200" b="1" dirty="0" err="1" smtClean="0"/>
              <a:t>ebspv.yml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v1</a:t>
            </a:r>
          </a:p>
          <a:p>
            <a:pPr marL="0" indent="0">
              <a:buNone/>
            </a:pPr>
            <a:r>
              <a:rPr lang="en-US" sz="2400" dirty="0"/>
              <a:t>kind: </a:t>
            </a:r>
            <a:r>
              <a:rPr lang="en-US" sz="2400" dirty="0" err="1"/>
              <a:t>PersistentVolume</a:t>
            </a:r>
            <a:endParaRPr lang="en-US" sz="2400" dirty="0"/>
          </a:p>
          <a:p>
            <a:pPr marL="0" indent="0">
              <a:buNone/>
            </a:pPr>
            <a:r>
              <a:rPr lang="en-US" sz="2400" dirty="0"/>
              <a:t>metadata:</a:t>
            </a:r>
          </a:p>
          <a:p>
            <a:pPr marL="0" indent="0">
              <a:buNone/>
            </a:pPr>
            <a:r>
              <a:rPr lang="en-US" sz="2400" dirty="0"/>
              <a:t>  name: </a:t>
            </a:r>
            <a:r>
              <a:rPr lang="en-US" sz="2400" dirty="0" err="1"/>
              <a:t>myebsvol</a:t>
            </a:r>
            <a:endParaRPr lang="en-US" sz="2400" dirty="0"/>
          </a:p>
          <a:p>
            <a:pPr marL="0" indent="0">
              <a:buNone/>
            </a:pPr>
            <a:r>
              <a:rPr lang="en-US" sz="2400" dirty="0"/>
              <a:t>spec:</a:t>
            </a:r>
          </a:p>
          <a:p>
            <a:pPr marL="0" indent="0">
              <a:buNone/>
            </a:pPr>
            <a:r>
              <a:rPr lang="en-US" sz="2400" dirty="0"/>
              <a:t>  capacity:</a:t>
            </a:r>
          </a:p>
          <a:p>
            <a:pPr marL="0" indent="0">
              <a:buNone/>
            </a:pPr>
            <a:r>
              <a:rPr lang="en-US" sz="2400" dirty="0"/>
              <a:t>    storage: 1Gi</a:t>
            </a:r>
          </a:p>
          <a:p>
            <a:pPr marL="0" indent="0">
              <a:buNone/>
            </a:pPr>
            <a:r>
              <a:rPr lang="en-US" sz="2400" dirty="0"/>
              <a:t>  </a:t>
            </a:r>
            <a:r>
              <a:rPr lang="en-US" sz="2400" dirty="0" err="1"/>
              <a:t>accessModes</a:t>
            </a:r>
            <a:r>
              <a:rPr lang="en-US" sz="2400" dirty="0"/>
              <a:t>:</a:t>
            </a:r>
          </a:p>
          <a:p>
            <a:pPr marL="0" indent="0">
              <a:buNone/>
            </a:pPr>
            <a:r>
              <a:rPr lang="en-US" sz="2400" dirty="0"/>
              <a:t>    - </a:t>
            </a:r>
            <a:r>
              <a:rPr lang="en-US" sz="2400" dirty="0" err="1"/>
              <a:t>ReadWriteOnce</a:t>
            </a:r>
            <a:endParaRPr lang="en-US" sz="2400" dirty="0"/>
          </a:p>
          <a:p>
            <a:pPr marL="0" indent="0">
              <a:buNone/>
            </a:pPr>
            <a:r>
              <a:rPr lang="en-US" sz="2400" dirty="0"/>
              <a:t>  </a:t>
            </a:r>
            <a:r>
              <a:rPr lang="en-US" sz="2400" dirty="0" err="1"/>
              <a:t>persistentVolumeReclaimPolicy</a:t>
            </a:r>
            <a:r>
              <a:rPr lang="en-US" sz="2400" dirty="0"/>
              <a:t>: Recycle</a:t>
            </a:r>
          </a:p>
          <a:p>
            <a:pPr marL="0" indent="0">
              <a:buNone/>
            </a:pPr>
            <a:r>
              <a:rPr lang="en-US" sz="2400" dirty="0"/>
              <a:t>  </a:t>
            </a:r>
            <a:r>
              <a:rPr lang="en-US" sz="2400" dirty="0" err="1"/>
              <a:t>awsElasticBlockStore</a:t>
            </a:r>
            <a:r>
              <a:rPr lang="en-US" sz="2400" dirty="0"/>
              <a:t>:</a:t>
            </a:r>
          </a:p>
          <a:p>
            <a:pPr marL="0" indent="0">
              <a:buNone/>
            </a:pPr>
            <a:r>
              <a:rPr lang="en-US" sz="2400" dirty="0"/>
              <a:t>    </a:t>
            </a:r>
            <a:r>
              <a:rPr lang="en-US" sz="2400" dirty="0" err="1"/>
              <a:t>volumeID</a:t>
            </a:r>
            <a:r>
              <a:rPr lang="en-US" sz="2400" dirty="0"/>
              <a:t>: </a:t>
            </a:r>
            <a:r>
              <a:rPr lang="en-US" sz="2400" dirty="0" smtClean="0"/>
              <a:t>&lt;MY-EBS-VOLUME-ID&gt;</a:t>
            </a:r>
            <a:endParaRPr lang="en-US" sz="2400" dirty="0"/>
          </a:p>
          <a:p>
            <a:pPr marL="0" indent="0">
              <a:buNone/>
            </a:pPr>
            <a:r>
              <a:rPr lang="en-US" sz="2400" dirty="0"/>
              <a:t>    </a:t>
            </a:r>
            <a:r>
              <a:rPr lang="en-US" sz="2400" dirty="0" err="1"/>
              <a:t>fsType</a:t>
            </a:r>
            <a:r>
              <a:rPr lang="en-US" sz="2400" dirty="0"/>
              <a:t>: </a:t>
            </a:r>
            <a:r>
              <a:rPr lang="en-US" sz="2400" dirty="0" smtClean="0"/>
              <a:t>ext4</a:t>
            </a:r>
          </a:p>
          <a:p>
            <a:pPr marL="0" indent="0">
              <a:buNone/>
            </a:pPr>
            <a:r>
              <a:rPr lang="en-US" sz="2400" b="1" dirty="0" smtClean="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apply –f </a:t>
            </a:r>
            <a:r>
              <a:rPr lang="en-US" sz="2400" b="1" dirty="0" err="1" smtClean="0">
                <a:solidFill>
                  <a:srgbClr val="800000"/>
                </a:solidFill>
              </a:rPr>
              <a:t>ebspv.yml</a:t>
            </a:r>
            <a:endParaRPr lang="en-US" sz="2400" b="1" dirty="0" smtClean="0">
              <a:solidFill>
                <a:srgbClr val="800000"/>
              </a:solidFill>
            </a:endParaRPr>
          </a:p>
          <a:p>
            <a:pPr marL="0" indent="0">
              <a:buNone/>
            </a:pPr>
            <a:r>
              <a:rPr lang="en-US" sz="2400" b="1" dirty="0">
                <a:solidFill>
                  <a:srgbClr val="800000"/>
                </a:solidFill>
              </a:rPr>
              <a:t>$ </a:t>
            </a:r>
            <a:r>
              <a:rPr lang="en-US" sz="2400" b="1" dirty="0" err="1">
                <a:solidFill>
                  <a:srgbClr val="800000"/>
                </a:solidFill>
              </a:rPr>
              <a:t>kubectl</a:t>
            </a:r>
            <a:r>
              <a:rPr lang="en-US" sz="2400" b="1" dirty="0">
                <a:solidFill>
                  <a:srgbClr val="800000"/>
                </a:solidFill>
              </a:rPr>
              <a:t> get </a:t>
            </a:r>
            <a:r>
              <a:rPr lang="en-US" sz="2400" b="1" dirty="0" err="1" smtClean="0">
                <a:solidFill>
                  <a:srgbClr val="800000"/>
                </a:solidFill>
              </a:rPr>
              <a:t>pv</a:t>
            </a:r>
            <a:endParaRPr lang="en-US" sz="2400" b="1" dirty="0">
              <a:solidFill>
                <a:srgbClr val="800000"/>
              </a:solidFill>
            </a:endParaRPr>
          </a:p>
          <a:p>
            <a:pPr marL="0" indent="0">
              <a:buNone/>
            </a:pPr>
            <a:endParaRPr lang="en-US" sz="4400" b="1" dirty="0">
              <a:solidFill>
                <a:srgbClr val="00B0F0"/>
              </a:solidFill>
            </a:endParaRPr>
          </a:p>
          <a:p>
            <a:pPr marL="0" indent="0">
              <a:buNone/>
            </a:pPr>
            <a:endParaRPr lang="en-US" sz="4400" b="1" dirty="0">
              <a:solidFill>
                <a:srgbClr val="00B0F0"/>
              </a:solidFill>
            </a:endParaRPr>
          </a:p>
          <a:p>
            <a:pPr marL="0" indent="0">
              <a:buNone/>
            </a:pPr>
            <a:endParaRPr lang="en-US" sz="2400" dirty="0" smtClean="0"/>
          </a:p>
        </p:txBody>
      </p:sp>
    </p:spTree>
    <p:extLst>
      <p:ext uri="{BB962C8B-B14F-4D97-AF65-F5344CB8AC3E}">
        <p14:creationId xmlns:p14="http://schemas.microsoft.com/office/powerpoint/2010/main" val="985710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42"/>
            <a:ext cx="11338560" cy="7110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Features of Kubernetes</a:t>
            </a:r>
            <a:endParaRPr lang="en-US" sz="3200" b="1" dirty="0"/>
          </a:p>
        </p:txBody>
      </p:sp>
      <p:sp>
        <p:nvSpPr>
          <p:cNvPr id="3" name="Content Placeholder 2"/>
          <p:cNvSpPr txBox="1">
            <a:spLocks/>
          </p:cNvSpPr>
          <p:nvPr/>
        </p:nvSpPr>
        <p:spPr>
          <a:xfrm>
            <a:off x="251519" y="985723"/>
            <a:ext cx="11905323" cy="56836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Following are some of the important features of Kubernetes:</a:t>
            </a:r>
          </a:p>
          <a:p>
            <a:pPr lvl="1">
              <a:buFont typeface="Courier New" panose="02070309020205020404" pitchFamily="49" charset="0"/>
              <a:buChar char="o"/>
            </a:pPr>
            <a:r>
              <a:rPr lang="en-US" sz="2400" dirty="0" smtClean="0"/>
              <a:t>Continuous development, integration and deployment </a:t>
            </a:r>
          </a:p>
          <a:p>
            <a:pPr lvl="1">
              <a:buFont typeface="Courier New" panose="02070309020205020404" pitchFamily="49" charset="0"/>
              <a:buChar char="o"/>
            </a:pPr>
            <a:r>
              <a:rPr lang="en-US" sz="2400" dirty="0" smtClean="0"/>
              <a:t>Containerized infrastructure</a:t>
            </a:r>
          </a:p>
          <a:p>
            <a:pPr lvl="1">
              <a:buFont typeface="Courier New" panose="02070309020205020404" pitchFamily="49" charset="0"/>
              <a:buChar char="o"/>
            </a:pPr>
            <a:r>
              <a:rPr lang="en-US" sz="2400" dirty="0" smtClean="0"/>
              <a:t>Application-centric management </a:t>
            </a:r>
          </a:p>
          <a:p>
            <a:pPr lvl="1">
              <a:buFont typeface="Courier New" panose="02070309020205020404" pitchFamily="49" charset="0"/>
              <a:buChar char="o"/>
            </a:pPr>
            <a:r>
              <a:rPr lang="en-US" sz="2400" dirty="0" smtClean="0"/>
              <a:t>Auto-scalable infrastructure</a:t>
            </a:r>
          </a:p>
          <a:p>
            <a:pPr lvl="1">
              <a:buFont typeface="Courier New" panose="02070309020205020404" pitchFamily="49" charset="0"/>
              <a:buChar char="o"/>
            </a:pPr>
            <a:r>
              <a:rPr lang="en-US" sz="2400" dirty="0" smtClean="0"/>
              <a:t>Environment consistency across development testing and production</a:t>
            </a:r>
          </a:p>
          <a:p>
            <a:pPr lvl="1">
              <a:buFont typeface="Courier New" panose="02070309020205020404" pitchFamily="49" charset="0"/>
              <a:buChar char="o"/>
            </a:pPr>
            <a:r>
              <a:rPr lang="en-US" sz="2400" dirty="0" smtClean="0"/>
              <a:t>Loosely coupled infrastructure, where each component can act as a separate unit</a:t>
            </a:r>
          </a:p>
          <a:p>
            <a:pPr lvl="1">
              <a:buFont typeface="Courier New" panose="02070309020205020404" pitchFamily="49" charset="0"/>
              <a:buChar char="o"/>
            </a:pPr>
            <a:r>
              <a:rPr lang="en-US" sz="2400" dirty="0" smtClean="0"/>
              <a:t>Higher density of resource utilization</a:t>
            </a:r>
            <a:endParaRPr lang="en-US" sz="2000" dirty="0"/>
          </a:p>
        </p:txBody>
      </p:sp>
    </p:spTree>
    <p:extLst>
      <p:ext uri="{BB962C8B-B14F-4D97-AF65-F5344CB8AC3E}">
        <p14:creationId xmlns:p14="http://schemas.microsoft.com/office/powerpoint/2010/main" val="10459217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Deployment with </a:t>
            </a:r>
            <a:r>
              <a:rPr lang="en-US" sz="3200" b="1" dirty="0" err="1" smtClean="0"/>
              <a:t>PersistentVolume</a:t>
            </a:r>
            <a:r>
              <a:rPr lang="en-US" sz="3200" b="1" dirty="0" smtClean="0"/>
              <a:t> – Example15: </a:t>
            </a:r>
            <a:r>
              <a:rPr lang="en-US" sz="3200" b="1" dirty="0" err="1" smtClean="0"/>
              <a:t>ebsdeploy.yml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apiVersion</a:t>
            </a:r>
            <a:r>
              <a:rPr lang="en-US" sz="2400" dirty="0"/>
              <a:t>: extensions/v1beta1</a:t>
            </a:r>
          </a:p>
          <a:p>
            <a:pPr marL="0" indent="0">
              <a:buNone/>
            </a:pPr>
            <a:r>
              <a:rPr lang="en-US" sz="2400" dirty="0"/>
              <a:t>kind: Deployment</a:t>
            </a:r>
          </a:p>
          <a:p>
            <a:pPr marL="0" indent="0">
              <a:buNone/>
            </a:pPr>
            <a:r>
              <a:rPr lang="en-US" sz="2400" dirty="0"/>
              <a:t>metadata:</a:t>
            </a:r>
          </a:p>
          <a:p>
            <a:pPr marL="0" indent="0">
              <a:buNone/>
            </a:pPr>
            <a:r>
              <a:rPr lang="en-US" sz="2400" dirty="0"/>
              <a:t>  name: </a:t>
            </a:r>
            <a:r>
              <a:rPr lang="en-US" sz="2400" dirty="0" err="1"/>
              <a:t>ebspvdeploy</a:t>
            </a:r>
            <a:endParaRPr lang="en-US" sz="2400" dirty="0"/>
          </a:p>
          <a:p>
            <a:pPr marL="0" indent="0">
              <a:buNone/>
            </a:pPr>
            <a:r>
              <a:rPr lang="en-US" sz="2400" dirty="0"/>
              <a:t>spec:</a:t>
            </a:r>
          </a:p>
          <a:p>
            <a:pPr marL="0" indent="0">
              <a:buNone/>
            </a:pPr>
            <a:r>
              <a:rPr lang="en-US" sz="2400" dirty="0"/>
              <a:t>  replicas: 1</a:t>
            </a:r>
          </a:p>
          <a:p>
            <a:pPr marL="0" indent="0">
              <a:buNone/>
            </a:pPr>
            <a:r>
              <a:rPr lang="en-US" sz="2400" dirty="0"/>
              <a:t>  template:</a:t>
            </a:r>
          </a:p>
          <a:p>
            <a:pPr marL="0" indent="0">
              <a:buNone/>
            </a:pPr>
            <a:r>
              <a:rPr lang="en-US" sz="2400" dirty="0"/>
              <a:t>    metadata:</a:t>
            </a:r>
          </a:p>
          <a:p>
            <a:pPr marL="0" indent="0">
              <a:buNone/>
            </a:pPr>
            <a:r>
              <a:rPr lang="en-US" sz="2400" dirty="0"/>
              <a:t>      labels:</a:t>
            </a:r>
          </a:p>
          <a:p>
            <a:pPr marL="0" indent="0">
              <a:buNone/>
            </a:pPr>
            <a:r>
              <a:rPr lang="en-US" sz="2400" dirty="0"/>
              <a:t>        app: </a:t>
            </a:r>
            <a:r>
              <a:rPr lang="en-US" sz="2400" dirty="0" err="1"/>
              <a:t>mypv</a:t>
            </a:r>
            <a:endParaRPr lang="en-US" sz="2400" dirty="0"/>
          </a:p>
          <a:p>
            <a:pPr marL="0" indent="0">
              <a:buNone/>
            </a:pPr>
            <a:r>
              <a:rPr lang="en-US" sz="2400" dirty="0"/>
              <a:t>    spec:</a:t>
            </a:r>
          </a:p>
          <a:p>
            <a:pPr marL="0" indent="0">
              <a:buNone/>
            </a:pPr>
            <a:r>
              <a:rPr lang="en-US" sz="2400" dirty="0"/>
              <a:t>      containers:</a:t>
            </a:r>
          </a:p>
          <a:p>
            <a:pPr marL="0" indent="0">
              <a:buNone/>
            </a:pPr>
            <a:r>
              <a:rPr lang="en-US" sz="2400" dirty="0"/>
              <a:t>      - name: shell</a:t>
            </a:r>
          </a:p>
          <a:p>
            <a:pPr marL="0" indent="0">
              <a:buNone/>
            </a:pPr>
            <a:r>
              <a:rPr lang="en-US" sz="2400" dirty="0"/>
              <a:t>        image: centos</a:t>
            </a:r>
          </a:p>
          <a:p>
            <a:pPr marL="0" indent="0">
              <a:buNone/>
            </a:pPr>
            <a:r>
              <a:rPr lang="en-US" sz="2400" dirty="0"/>
              <a:t>        command:</a:t>
            </a:r>
          </a:p>
          <a:p>
            <a:pPr marL="0" indent="0">
              <a:buNone/>
            </a:pPr>
            <a:r>
              <a:rPr lang="en-US" sz="2400" dirty="0"/>
              <a:t>        - "bin/bash"</a:t>
            </a:r>
          </a:p>
          <a:p>
            <a:pPr marL="0" indent="0">
              <a:buNone/>
            </a:pPr>
            <a:r>
              <a:rPr lang="en-US" sz="2400" dirty="0"/>
              <a:t>        - "-c"</a:t>
            </a:r>
          </a:p>
          <a:p>
            <a:pPr marL="0" indent="0">
              <a:buNone/>
            </a:pPr>
            <a:r>
              <a:rPr lang="en-US" sz="2400" dirty="0"/>
              <a:t>        - "sleep 10000"</a:t>
            </a:r>
          </a:p>
          <a:p>
            <a:pPr marL="0" indent="0">
              <a:buNone/>
            </a:pPr>
            <a:r>
              <a:rPr lang="en-US" sz="2400" dirty="0"/>
              <a:t>        </a:t>
            </a:r>
            <a:r>
              <a:rPr lang="en-US" sz="2400" dirty="0" err="1"/>
              <a:t>volumeMounts</a:t>
            </a:r>
            <a:r>
              <a:rPr lang="en-US" sz="2400" dirty="0"/>
              <a:t>:</a:t>
            </a:r>
          </a:p>
          <a:p>
            <a:pPr marL="0" indent="0">
              <a:buNone/>
            </a:pPr>
            <a:r>
              <a:rPr lang="en-US" sz="2400" dirty="0"/>
              <a:t>        - name: </a:t>
            </a:r>
            <a:r>
              <a:rPr lang="en-US" sz="2400" dirty="0" err="1"/>
              <a:t>mypd</a:t>
            </a:r>
            <a:endParaRPr lang="en-US" sz="2400" dirty="0"/>
          </a:p>
          <a:p>
            <a:pPr marL="0" indent="0">
              <a:buNone/>
            </a:pPr>
            <a:r>
              <a:rPr lang="en-US" sz="2400" dirty="0"/>
              <a:t>          </a:t>
            </a:r>
            <a:r>
              <a:rPr lang="en-US" sz="2400" dirty="0" err="1"/>
              <a:t>mountPath</a:t>
            </a:r>
            <a:r>
              <a:rPr lang="en-US" sz="2400" dirty="0"/>
              <a:t>: "/</a:t>
            </a:r>
            <a:r>
              <a:rPr lang="en-US" sz="2400" dirty="0" err="1"/>
              <a:t>tmp</a:t>
            </a:r>
            <a:r>
              <a:rPr lang="en-US" sz="2400" dirty="0"/>
              <a:t>/persistent"</a:t>
            </a:r>
          </a:p>
          <a:p>
            <a:pPr marL="0" indent="0">
              <a:buNone/>
            </a:pPr>
            <a:r>
              <a:rPr lang="en-US" sz="2400" dirty="0"/>
              <a:t>      volumes:</a:t>
            </a:r>
          </a:p>
          <a:p>
            <a:pPr marL="0" indent="0">
              <a:buNone/>
            </a:pPr>
            <a:r>
              <a:rPr lang="en-US" sz="2400" dirty="0"/>
              <a:t>        - name: </a:t>
            </a:r>
            <a:r>
              <a:rPr lang="en-US" sz="2400" dirty="0" err="1"/>
              <a:t>mypd</a:t>
            </a:r>
            <a:endParaRPr lang="en-US" sz="2400" dirty="0"/>
          </a:p>
          <a:p>
            <a:pPr marL="0" indent="0">
              <a:buNone/>
            </a:pPr>
            <a:r>
              <a:rPr lang="en-US" sz="2400" dirty="0"/>
              <a:t>          </a:t>
            </a:r>
            <a:r>
              <a:rPr lang="en-US" sz="2400" dirty="0" err="1"/>
              <a:t>persistentVolumeClaim</a:t>
            </a:r>
            <a:r>
              <a:rPr lang="en-US" sz="2400" dirty="0"/>
              <a:t>:</a:t>
            </a:r>
          </a:p>
          <a:p>
            <a:pPr marL="0" indent="0">
              <a:buNone/>
            </a:pPr>
            <a:r>
              <a:rPr lang="en-US" sz="2400" dirty="0"/>
              <a:t>            </a:t>
            </a:r>
            <a:r>
              <a:rPr lang="en-US" sz="2400" dirty="0" err="1"/>
              <a:t>claimName</a:t>
            </a:r>
            <a:r>
              <a:rPr lang="en-US" sz="2400" dirty="0"/>
              <a:t>: </a:t>
            </a:r>
            <a:r>
              <a:rPr lang="en-US" sz="2400" dirty="0" err="1"/>
              <a:t>myebsvolclaim</a:t>
            </a:r>
            <a:endParaRPr lang="en-US" sz="2400" dirty="0" smtClean="0"/>
          </a:p>
        </p:txBody>
      </p:sp>
    </p:spTree>
    <p:extLst>
      <p:ext uri="{BB962C8B-B14F-4D97-AF65-F5344CB8AC3E}">
        <p14:creationId xmlns:p14="http://schemas.microsoft.com/office/powerpoint/2010/main" val="19290158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119271"/>
            <a:ext cx="12039718" cy="69194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a:t>
            </a:r>
            <a:r>
              <a:rPr lang="en-US" sz="2400" b="1" dirty="0" smtClean="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apply -f </a:t>
            </a:r>
            <a:r>
              <a:rPr lang="en-US" sz="2400" b="1" dirty="0" err="1" smtClean="0">
                <a:solidFill>
                  <a:srgbClr val="800000"/>
                </a:solidFill>
              </a:rPr>
              <a:t>ebsdeploy.yml</a:t>
            </a:r>
            <a:endParaRPr lang="en-US" sz="2400" b="1" dirty="0">
              <a:solidFill>
                <a:srgbClr val="800000"/>
              </a:solidFill>
            </a:endParaRP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get </a:t>
            </a:r>
            <a:r>
              <a:rPr lang="en-US" sz="2400" b="1" dirty="0" smtClean="0">
                <a:solidFill>
                  <a:srgbClr val="800000"/>
                </a:solidFill>
              </a:rPr>
              <a:t>pods</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get </a:t>
            </a:r>
            <a:r>
              <a:rPr lang="en-US" sz="2400" b="1" dirty="0" err="1" smtClean="0">
                <a:solidFill>
                  <a:srgbClr val="800000"/>
                </a:solidFill>
              </a:rPr>
              <a:t>pvc</a:t>
            </a:r>
            <a:endParaRPr lang="en-US" sz="2400" b="1" dirty="0" smtClean="0">
              <a:solidFill>
                <a:srgbClr val="800000"/>
              </a:solidFill>
            </a:endParaRP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get </a:t>
            </a:r>
            <a:r>
              <a:rPr lang="en-US" sz="2400" b="1" dirty="0" err="1" smtClean="0">
                <a:solidFill>
                  <a:srgbClr val="800000"/>
                </a:solidFill>
              </a:rPr>
              <a:t>pv</a:t>
            </a:r>
            <a:endParaRPr lang="en-US" sz="2400" b="1" dirty="0">
              <a:solidFill>
                <a:srgbClr val="800000"/>
              </a:solidFill>
            </a:endParaRPr>
          </a:p>
          <a:p>
            <a:pPr marL="0" indent="0">
              <a:buNone/>
            </a:pPr>
            <a:endParaRPr lang="en-US" sz="2400" b="1" dirty="0">
              <a:solidFill>
                <a:srgbClr val="800000"/>
              </a:solidFill>
            </a:endParaRPr>
          </a:p>
          <a:p>
            <a:pPr marL="0" indent="0">
              <a:buNone/>
            </a:pPr>
            <a:r>
              <a:rPr lang="en-US" sz="2400" b="1" dirty="0" smtClean="0"/>
              <a:t>$</a:t>
            </a:r>
            <a:r>
              <a:rPr lang="en-US" sz="2400" b="1" dirty="0" smtClean="0">
                <a:solidFill>
                  <a:srgbClr val="800000"/>
                </a:solidFill>
              </a:rPr>
              <a:t> </a:t>
            </a:r>
            <a:r>
              <a:rPr lang="en-US" sz="2400" b="1" dirty="0" err="1">
                <a:solidFill>
                  <a:srgbClr val="800000"/>
                </a:solidFill>
              </a:rPr>
              <a:t>kubectl</a:t>
            </a:r>
            <a:r>
              <a:rPr lang="en-US" sz="2400" b="1" dirty="0">
                <a:solidFill>
                  <a:srgbClr val="800000"/>
                </a:solidFill>
              </a:rPr>
              <a:t> exec -it &lt;</a:t>
            </a:r>
            <a:r>
              <a:rPr lang="en-US" sz="2400" b="1" dirty="0" err="1">
                <a:solidFill>
                  <a:srgbClr val="800000"/>
                </a:solidFill>
              </a:rPr>
              <a:t>podname</a:t>
            </a:r>
            <a:r>
              <a:rPr lang="en-US" sz="2400" b="1" dirty="0">
                <a:solidFill>
                  <a:srgbClr val="800000"/>
                </a:solidFill>
              </a:rPr>
              <a:t>&gt; -- bash</a:t>
            </a:r>
          </a:p>
          <a:p>
            <a:pPr marL="0" indent="0">
              <a:buNone/>
            </a:pPr>
            <a:r>
              <a:rPr lang="en-US" sz="2400" b="1" dirty="0">
                <a:solidFill>
                  <a:srgbClr val="800000"/>
                </a:solidFill>
              </a:rPr>
              <a:t>  - touch /</a:t>
            </a:r>
            <a:r>
              <a:rPr lang="en-US" sz="2400" b="1" dirty="0" err="1" smtClean="0">
                <a:solidFill>
                  <a:srgbClr val="800000"/>
                </a:solidFill>
              </a:rPr>
              <a:t>tmp</a:t>
            </a:r>
            <a:r>
              <a:rPr lang="en-US" sz="2400" b="1" dirty="0" smtClean="0">
                <a:solidFill>
                  <a:srgbClr val="800000"/>
                </a:solidFill>
              </a:rPr>
              <a:t>/persistent/TESTFILE</a:t>
            </a:r>
          </a:p>
          <a:p>
            <a:pPr marL="0" indent="0">
              <a:buNone/>
            </a:pPr>
            <a:endParaRPr lang="en-US" sz="2400" b="1" dirty="0">
              <a:solidFill>
                <a:srgbClr val="800000"/>
              </a:solidFill>
            </a:endParaRPr>
          </a:p>
          <a:p>
            <a:r>
              <a:rPr lang="en-US" sz="2400" dirty="0" smtClean="0"/>
              <a:t>Create a new deployment/pod &amp; you </a:t>
            </a:r>
            <a:r>
              <a:rPr lang="en-US" sz="2400" dirty="0"/>
              <a:t>can see the same file </a:t>
            </a:r>
            <a:r>
              <a:rPr lang="en-US" sz="2400" dirty="0" smtClean="0"/>
              <a:t>exists on new pod</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exec -it &lt;</a:t>
            </a:r>
            <a:r>
              <a:rPr lang="en-US" sz="2400" b="1" dirty="0" err="1">
                <a:solidFill>
                  <a:srgbClr val="800000"/>
                </a:solidFill>
              </a:rPr>
              <a:t>newpodname</a:t>
            </a:r>
            <a:r>
              <a:rPr lang="en-US" sz="2400" b="1" dirty="0">
                <a:solidFill>
                  <a:srgbClr val="800000"/>
                </a:solidFill>
              </a:rPr>
              <a:t>&gt; -- </a:t>
            </a:r>
            <a:r>
              <a:rPr lang="en-US" sz="2400" b="1" dirty="0" smtClean="0">
                <a:solidFill>
                  <a:srgbClr val="800000"/>
                </a:solidFill>
              </a:rPr>
              <a:t>bash</a:t>
            </a:r>
          </a:p>
          <a:p>
            <a:pPr marL="0" indent="0">
              <a:buNone/>
            </a:pPr>
            <a:r>
              <a:rPr lang="en-US" sz="2400" b="1" dirty="0">
                <a:solidFill>
                  <a:srgbClr val="800000"/>
                </a:solidFill>
              </a:rPr>
              <a:t> </a:t>
            </a:r>
            <a:r>
              <a:rPr lang="en-US" sz="2400" b="1" dirty="0" smtClean="0">
                <a:solidFill>
                  <a:srgbClr val="800000"/>
                </a:solidFill>
              </a:rPr>
              <a:t>- ls /</a:t>
            </a:r>
            <a:r>
              <a:rPr lang="en-US" sz="2400" b="1" dirty="0" err="1" smtClean="0">
                <a:solidFill>
                  <a:srgbClr val="800000"/>
                </a:solidFill>
              </a:rPr>
              <a:t>tmp</a:t>
            </a:r>
            <a:r>
              <a:rPr lang="en-US" sz="2400" b="1" dirty="0" smtClean="0">
                <a:solidFill>
                  <a:srgbClr val="800000"/>
                </a:solidFill>
              </a:rPr>
              <a:t>/persistent/TESTFILE</a:t>
            </a:r>
          </a:p>
          <a:p>
            <a:pPr marL="0" indent="0">
              <a:buNone/>
            </a:pPr>
            <a:endParaRPr lang="en-US" sz="2400" b="1" dirty="0" smtClean="0">
              <a:solidFill>
                <a:srgbClr val="800000"/>
              </a:solidFill>
            </a:endParaRPr>
          </a:p>
          <a:p>
            <a:pPr marL="0" indent="0">
              <a:buNone/>
            </a:pPr>
            <a:r>
              <a:rPr lang="en-US" sz="2400" b="1" dirty="0"/>
              <a:t>$</a:t>
            </a:r>
            <a:r>
              <a:rPr lang="en-US" sz="2400" b="1" dirty="0" smtClean="0">
                <a:solidFill>
                  <a:srgbClr val="800000"/>
                </a:solidFill>
              </a:rPr>
              <a:t> </a:t>
            </a:r>
            <a:r>
              <a:rPr lang="en-US" sz="2400" b="1" dirty="0" err="1" smtClean="0">
                <a:solidFill>
                  <a:srgbClr val="800000"/>
                </a:solidFill>
              </a:rPr>
              <a:t>kubectl</a:t>
            </a:r>
            <a:r>
              <a:rPr lang="en-US" sz="2400" b="1" dirty="0" smtClean="0">
                <a:solidFill>
                  <a:srgbClr val="800000"/>
                </a:solidFill>
              </a:rPr>
              <a:t> delete </a:t>
            </a:r>
            <a:r>
              <a:rPr lang="en-US" sz="2400" b="1" dirty="0" err="1" smtClean="0">
                <a:solidFill>
                  <a:srgbClr val="800000"/>
                </a:solidFill>
              </a:rPr>
              <a:t>pvc</a:t>
            </a:r>
            <a:r>
              <a:rPr lang="en-US" sz="2400" b="1" dirty="0" smtClean="0">
                <a:solidFill>
                  <a:srgbClr val="800000"/>
                </a:solidFill>
              </a:rPr>
              <a:t> &lt;</a:t>
            </a:r>
            <a:r>
              <a:rPr lang="en-US" sz="2400" b="1" dirty="0" err="1" smtClean="0">
                <a:solidFill>
                  <a:srgbClr val="800000"/>
                </a:solidFill>
              </a:rPr>
              <a:t>pvclaimname</a:t>
            </a:r>
            <a:r>
              <a:rPr lang="en-US" sz="2400" b="1" dirty="0" smtClean="0">
                <a:solidFill>
                  <a:srgbClr val="800000"/>
                </a:solidFill>
              </a:rPr>
              <a:t>&gt;</a:t>
            </a:r>
            <a:endParaRPr lang="en-US" sz="2400" b="1" dirty="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1850269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Namespace</a:t>
            </a:r>
          </a:p>
        </p:txBody>
      </p:sp>
      <p:sp>
        <p:nvSpPr>
          <p:cNvPr id="8" name="Content Placeholder 2"/>
          <p:cNvSpPr txBox="1">
            <a:spLocks/>
          </p:cNvSpPr>
          <p:nvPr/>
        </p:nvSpPr>
        <p:spPr>
          <a:xfrm>
            <a:off x="251520" y="765313"/>
            <a:ext cx="11534090" cy="623183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You </a:t>
            </a:r>
            <a:r>
              <a:rPr lang="en-US" sz="2400" dirty="0"/>
              <a:t>can name your object, but if many are using the cluster then it would be difficult for managing.</a:t>
            </a:r>
          </a:p>
          <a:p>
            <a:r>
              <a:rPr lang="en-US" sz="2400" dirty="0" smtClean="0"/>
              <a:t>A </a:t>
            </a:r>
            <a:r>
              <a:rPr lang="en-US" sz="2400" dirty="0"/>
              <a:t>namespace is a group of related elements that each have a unique name or identifier. </a:t>
            </a:r>
            <a:r>
              <a:rPr lang="en-US" sz="2400" dirty="0" smtClean="0"/>
              <a:t>Namespace is </a:t>
            </a:r>
            <a:r>
              <a:rPr lang="en-US" sz="2400" dirty="0"/>
              <a:t>used to uniquely identify one or more names from other similar names of different objects, groups or the namespace in general.</a:t>
            </a:r>
          </a:p>
          <a:p>
            <a:r>
              <a:rPr lang="en-US" sz="2400" dirty="0" smtClean="0"/>
              <a:t>Kubernetes </a:t>
            </a:r>
            <a:r>
              <a:rPr lang="en-US" sz="2400" dirty="0"/>
              <a:t>namespaces help different projects, teams, or customers to share a Kubernetes cluster &amp; provides:</a:t>
            </a:r>
          </a:p>
          <a:p>
            <a:pPr lvl="1">
              <a:buFont typeface="Courier New" panose="02070309020205020404" pitchFamily="49" charset="0"/>
              <a:buChar char="o"/>
            </a:pPr>
            <a:r>
              <a:rPr lang="en-US" dirty="0" smtClean="0"/>
              <a:t>A </a:t>
            </a:r>
            <a:r>
              <a:rPr lang="en-US" dirty="0"/>
              <a:t>scope for every Names</a:t>
            </a:r>
            <a:r>
              <a:rPr lang="en-US" dirty="0" smtClean="0"/>
              <a:t>.</a:t>
            </a:r>
          </a:p>
          <a:p>
            <a:pPr lvl="1">
              <a:buFont typeface="Courier New" panose="02070309020205020404" pitchFamily="49" charset="0"/>
              <a:buChar char="o"/>
            </a:pPr>
            <a:r>
              <a:rPr lang="en-US" dirty="0" smtClean="0"/>
              <a:t>A </a:t>
            </a:r>
            <a:r>
              <a:rPr lang="en-US" dirty="0"/>
              <a:t>mechanism to attach authorization and policy to a subsection of the cluster.</a:t>
            </a:r>
          </a:p>
          <a:p>
            <a:r>
              <a:rPr lang="en-US" sz="2400" dirty="0" smtClean="0"/>
              <a:t>By </a:t>
            </a:r>
            <a:r>
              <a:rPr lang="en-US" sz="2400" dirty="0"/>
              <a:t>default, a Kubernetes cluster will instantiate a default namespace when provisioning the cluster to hold the default set of Pods, Services, and Deployments used by the cluster</a:t>
            </a:r>
          </a:p>
          <a:p>
            <a:r>
              <a:rPr lang="en-US" sz="2400" dirty="0" smtClean="0"/>
              <a:t>We </a:t>
            </a:r>
            <a:r>
              <a:rPr lang="en-US" sz="2400" dirty="0"/>
              <a:t>can use resource quota on specifying how many resources each namespace can use.</a:t>
            </a:r>
          </a:p>
          <a:p>
            <a:r>
              <a:rPr lang="en-US" sz="2400" dirty="0" smtClean="0"/>
              <a:t>Most </a:t>
            </a:r>
            <a:r>
              <a:rPr lang="en-US" sz="2400" dirty="0"/>
              <a:t>Kubernetes resources (e.g. pods, services, replication controllers, and others) are in some namespaces. And low-level resources, such as nodes and </a:t>
            </a:r>
            <a:r>
              <a:rPr lang="en-US" sz="2400" dirty="0" err="1"/>
              <a:t>persistentVolumes</a:t>
            </a:r>
            <a:r>
              <a:rPr lang="en-US" sz="2400" dirty="0"/>
              <a:t>, are not in any namespace.</a:t>
            </a:r>
          </a:p>
          <a:p>
            <a:r>
              <a:rPr lang="en-US" sz="2400" dirty="0" smtClean="0"/>
              <a:t>Namespaces </a:t>
            </a:r>
            <a:r>
              <a:rPr lang="en-US" sz="2400" dirty="0"/>
              <a:t>are intended for use in environments with many users spread across multiple teams, or projects. For clusters with a few to tens of users, you should not need to create or think about namespaces at all.</a:t>
            </a:r>
            <a:endParaRPr lang="en-US" sz="2800" dirty="0"/>
          </a:p>
        </p:txBody>
      </p:sp>
    </p:spTree>
    <p:extLst>
      <p:ext uri="{BB962C8B-B14F-4D97-AF65-F5344CB8AC3E}">
        <p14:creationId xmlns:p14="http://schemas.microsoft.com/office/powerpoint/2010/main" val="3540244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Create new namespaces</a:t>
            </a:r>
          </a:p>
        </p:txBody>
      </p:sp>
      <p:sp>
        <p:nvSpPr>
          <p:cNvPr id="8" name="Content Placeholder 2"/>
          <p:cNvSpPr txBox="1">
            <a:spLocks/>
          </p:cNvSpPr>
          <p:nvPr/>
        </p:nvSpPr>
        <p:spPr>
          <a:xfrm>
            <a:off x="251520" y="765313"/>
            <a:ext cx="11534090" cy="62318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 Lets assume we have shared Kubernetes cluster for dev &amp; QA use cases.</a:t>
            </a:r>
          </a:p>
          <a:p>
            <a:r>
              <a:rPr lang="en-US" sz="2400" dirty="0"/>
              <a:t> </a:t>
            </a:r>
            <a:r>
              <a:rPr lang="en-US" sz="2400" dirty="0" smtClean="0"/>
              <a:t>The </a:t>
            </a:r>
            <a:r>
              <a:rPr lang="en-US" sz="2400" dirty="0"/>
              <a:t>dev team would like to maintain a space in the cluster where they can get a view on the list of Pods, Services, and Deployments they use to build and run their application. In this no restrictions are put on who can or cannot modify resources to enable agile development.</a:t>
            </a:r>
          </a:p>
          <a:p>
            <a:r>
              <a:rPr lang="en-US" sz="2400" dirty="0"/>
              <a:t> </a:t>
            </a:r>
            <a:r>
              <a:rPr lang="en-US" sz="2400" dirty="0" smtClean="0"/>
              <a:t>For </a:t>
            </a:r>
            <a:r>
              <a:rPr lang="en-US" sz="2400" dirty="0"/>
              <a:t>QA team we can enforce strict procedures on who can or cannot manipulate the set of Pods, Services, and Deployments.</a:t>
            </a:r>
          </a:p>
          <a:p>
            <a:r>
              <a:rPr lang="en-US" sz="2400" dirty="0"/>
              <a:t> </a:t>
            </a:r>
            <a:r>
              <a:rPr lang="en-US" sz="2400" dirty="0" smtClean="0"/>
              <a:t>Partition </a:t>
            </a:r>
            <a:r>
              <a:rPr lang="en-US" sz="2400" dirty="0"/>
              <a:t>the Kubernetes cluster into two namespaces: dev &amp; </a:t>
            </a:r>
            <a:r>
              <a:rPr lang="en-US" sz="2400" dirty="0" smtClean="0"/>
              <a:t>QA</a:t>
            </a:r>
          </a:p>
          <a:p>
            <a:endParaRPr lang="en-US" sz="2400" dirty="0"/>
          </a:p>
          <a:p>
            <a:pPr marL="0" indent="0">
              <a:buNone/>
            </a:pPr>
            <a:r>
              <a:rPr lang="en-US" dirty="0"/>
              <a:t>$ </a:t>
            </a:r>
            <a:r>
              <a:rPr lang="en-US" b="1" dirty="0" err="1">
                <a:solidFill>
                  <a:srgbClr val="800000"/>
                </a:solidFill>
              </a:rPr>
              <a:t>kubectl</a:t>
            </a:r>
            <a:r>
              <a:rPr lang="en-US" b="1" dirty="0">
                <a:solidFill>
                  <a:srgbClr val="800000"/>
                </a:solidFill>
              </a:rPr>
              <a:t> get namespaces  </a:t>
            </a:r>
          </a:p>
          <a:p>
            <a:pPr marL="0" indent="0">
              <a:buNone/>
            </a:pPr>
            <a:endParaRPr lang="en-US" sz="2800" dirty="0"/>
          </a:p>
        </p:txBody>
      </p:sp>
    </p:spTree>
    <p:extLst>
      <p:ext uri="{BB962C8B-B14F-4D97-AF65-F5344CB8AC3E}">
        <p14:creationId xmlns:p14="http://schemas.microsoft.com/office/powerpoint/2010/main" val="11590557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47050" y="0"/>
            <a:ext cx="11338560" cy="843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Namespace – Example16: </a:t>
            </a:r>
            <a:r>
              <a:rPr lang="en-US" sz="3200" b="1" dirty="0" err="1" smtClean="0"/>
              <a:t>nsdev.yml</a:t>
            </a:r>
            <a:r>
              <a:rPr lang="en-US" sz="3200" b="1" dirty="0" smtClean="0"/>
              <a:t> &amp; </a:t>
            </a:r>
            <a:r>
              <a:rPr lang="en-US" sz="3200" b="1" dirty="0" err="1" smtClean="0"/>
              <a:t>nsqa.yml</a:t>
            </a:r>
            <a:endParaRPr lang="en-US" sz="3200" b="1" dirty="0"/>
          </a:p>
        </p:txBody>
      </p:sp>
      <p:sp>
        <p:nvSpPr>
          <p:cNvPr id="8" name="Content Placeholder 2"/>
          <p:cNvSpPr txBox="1">
            <a:spLocks/>
          </p:cNvSpPr>
          <p:nvPr/>
        </p:nvSpPr>
        <p:spPr>
          <a:xfrm>
            <a:off x="251519" y="565078"/>
            <a:ext cx="12039718" cy="64736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a:t>
            </a:r>
            <a:r>
              <a:rPr lang="en-US" sz="2400" dirty="0" err="1" smtClean="0"/>
              <a:t>nsdev.yml</a:t>
            </a:r>
            <a:r>
              <a:rPr lang="en-US" sz="2400" dirty="0" smtClean="0"/>
              <a:t>-</a:t>
            </a:r>
            <a:r>
              <a:rPr lang="en-US" sz="2400" dirty="0"/>
              <a:t>--</a:t>
            </a:r>
          </a:p>
          <a:p>
            <a:pPr marL="0" indent="0">
              <a:buNone/>
            </a:pPr>
            <a:r>
              <a:rPr lang="en-US" sz="2400" dirty="0" err="1" smtClean="0"/>
              <a:t>apiVersion</a:t>
            </a:r>
            <a:r>
              <a:rPr lang="en-US" sz="2400" dirty="0"/>
              <a:t>: v1</a:t>
            </a:r>
          </a:p>
          <a:p>
            <a:pPr marL="0" indent="0">
              <a:buNone/>
            </a:pPr>
            <a:r>
              <a:rPr lang="en-US" sz="2400" dirty="0"/>
              <a:t>kind: Namespace</a:t>
            </a:r>
          </a:p>
          <a:p>
            <a:pPr marL="0" indent="0">
              <a:buNone/>
            </a:pPr>
            <a:r>
              <a:rPr lang="en-US" sz="2400" dirty="0"/>
              <a:t>metadata:</a:t>
            </a:r>
          </a:p>
          <a:p>
            <a:pPr marL="0" indent="0">
              <a:buNone/>
            </a:pPr>
            <a:r>
              <a:rPr lang="en-US" sz="2400" dirty="0"/>
              <a:t>   name: development</a:t>
            </a:r>
          </a:p>
          <a:p>
            <a:pPr marL="0" indent="0">
              <a:buNone/>
            </a:pPr>
            <a:r>
              <a:rPr lang="en-US" sz="2400" dirty="0"/>
              <a:t>   labels:</a:t>
            </a:r>
          </a:p>
          <a:p>
            <a:pPr marL="0" indent="0">
              <a:buNone/>
            </a:pPr>
            <a:r>
              <a:rPr lang="en-US" sz="2400" dirty="0"/>
              <a:t>     name: development</a:t>
            </a:r>
          </a:p>
          <a:p>
            <a:pPr marL="0" indent="0">
              <a:buNone/>
            </a:pPr>
            <a:r>
              <a:rPr lang="en-US" sz="2400" dirty="0" smtClean="0"/>
              <a:t>---</a:t>
            </a:r>
            <a:r>
              <a:rPr lang="en-US" sz="2400" dirty="0" err="1"/>
              <a:t>nsqa.yml</a:t>
            </a:r>
            <a:r>
              <a:rPr lang="en-US" sz="2400" dirty="0"/>
              <a:t>---  </a:t>
            </a:r>
          </a:p>
          <a:p>
            <a:pPr marL="0" indent="0">
              <a:buNone/>
            </a:pPr>
            <a:r>
              <a:rPr lang="en-US" sz="2400" dirty="0" err="1"/>
              <a:t>apiVersion</a:t>
            </a:r>
            <a:r>
              <a:rPr lang="en-US" sz="2400" dirty="0"/>
              <a:t>: v1</a:t>
            </a:r>
          </a:p>
          <a:p>
            <a:pPr marL="0" indent="0">
              <a:buNone/>
            </a:pPr>
            <a:r>
              <a:rPr lang="en-US" sz="2400" dirty="0"/>
              <a:t>kind: Namespace</a:t>
            </a:r>
          </a:p>
          <a:p>
            <a:pPr marL="0" indent="0">
              <a:buNone/>
            </a:pPr>
            <a:r>
              <a:rPr lang="en-US" sz="2400" dirty="0"/>
              <a:t>metadata:</a:t>
            </a:r>
          </a:p>
          <a:p>
            <a:pPr marL="0" indent="0">
              <a:buNone/>
            </a:pPr>
            <a:r>
              <a:rPr lang="en-US" sz="2400" dirty="0"/>
              <a:t>   name: testing</a:t>
            </a:r>
          </a:p>
          <a:p>
            <a:pPr marL="0" indent="0">
              <a:buNone/>
            </a:pPr>
            <a:r>
              <a:rPr lang="en-US" sz="2400" dirty="0"/>
              <a:t>   labels:</a:t>
            </a:r>
          </a:p>
          <a:p>
            <a:pPr marL="0" indent="0">
              <a:buNone/>
            </a:pPr>
            <a:r>
              <a:rPr lang="en-US" sz="2400" dirty="0"/>
              <a:t>     name: </a:t>
            </a:r>
            <a:r>
              <a:rPr lang="en-US" sz="2400" dirty="0" smtClean="0"/>
              <a:t>testing</a:t>
            </a:r>
          </a:p>
          <a:p>
            <a:pPr marL="0" indent="0">
              <a:buNone/>
            </a:pPr>
            <a:r>
              <a:rPr lang="en-US" sz="2400" dirty="0" smtClean="0"/>
              <a:t>$ </a:t>
            </a:r>
            <a:r>
              <a:rPr lang="en-US" sz="2400" b="1" dirty="0" err="1">
                <a:solidFill>
                  <a:srgbClr val="800000"/>
                </a:solidFill>
              </a:rPr>
              <a:t>kubectl</a:t>
            </a:r>
            <a:r>
              <a:rPr lang="en-US" sz="2400" b="1" dirty="0">
                <a:solidFill>
                  <a:srgbClr val="800000"/>
                </a:solidFill>
              </a:rPr>
              <a:t> apply -f </a:t>
            </a:r>
            <a:r>
              <a:rPr lang="en-US" sz="2400" b="1" dirty="0" err="1">
                <a:solidFill>
                  <a:srgbClr val="800000"/>
                </a:solidFill>
              </a:rPr>
              <a:t>nsdev.yml</a:t>
            </a:r>
            <a:endParaRPr lang="en-US" sz="2400" b="1" dirty="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apply -f </a:t>
            </a:r>
            <a:r>
              <a:rPr lang="en-US" sz="2400" b="1" dirty="0" err="1">
                <a:solidFill>
                  <a:srgbClr val="800000"/>
                </a:solidFill>
              </a:rPr>
              <a:t>nsqa.yml</a:t>
            </a:r>
            <a:endParaRPr lang="en-US" sz="2400" b="1" dirty="0">
              <a:solidFill>
                <a:srgbClr val="800000"/>
              </a:solidFill>
            </a:endParaRPr>
          </a:p>
          <a:p>
            <a:pPr marL="0" indent="0">
              <a:buNone/>
            </a:pPr>
            <a:r>
              <a:rPr lang="en-US" sz="2400" dirty="0"/>
              <a:t>$ </a:t>
            </a:r>
            <a:r>
              <a:rPr lang="en-US" sz="2400" b="1" dirty="0" err="1">
                <a:solidFill>
                  <a:srgbClr val="800000"/>
                </a:solidFill>
              </a:rPr>
              <a:t>kubectl</a:t>
            </a:r>
            <a:r>
              <a:rPr lang="en-US" sz="2400" b="1" dirty="0">
                <a:solidFill>
                  <a:srgbClr val="800000"/>
                </a:solidFill>
              </a:rPr>
              <a:t> get namespaces (or) $ </a:t>
            </a:r>
            <a:r>
              <a:rPr lang="en-US" sz="2400" b="1" dirty="0" err="1">
                <a:solidFill>
                  <a:srgbClr val="800000"/>
                </a:solidFill>
              </a:rPr>
              <a:t>kubectl</a:t>
            </a:r>
            <a:r>
              <a:rPr lang="en-US" sz="2400" b="1" dirty="0">
                <a:solidFill>
                  <a:srgbClr val="800000"/>
                </a:solidFill>
              </a:rPr>
              <a:t> get namespaces --</a:t>
            </a:r>
            <a:r>
              <a:rPr lang="en-US" sz="2400" b="1" dirty="0" smtClean="0">
                <a:solidFill>
                  <a:srgbClr val="800000"/>
                </a:solidFill>
              </a:rPr>
              <a:t>show-labels</a:t>
            </a:r>
            <a:endParaRPr lang="en-US" sz="2400" b="1" dirty="0">
              <a:solidFill>
                <a:srgbClr val="800000"/>
              </a:solidFill>
            </a:endParaRPr>
          </a:p>
        </p:txBody>
      </p:sp>
    </p:spTree>
    <p:extLst>
      <p:ext uri="{BB962C8B-B14F-4D97-AF65-F5344CB8AC3E}">
        <p14:creationId xmlns:p14="http://schemas.microsoft.com/office/powerpoint/2010/main" val="36630683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Create a Sample pod:</a:t>
            </a:r>
          </a:p>
          <a:p>
            <a:pPr marL="0" indent="0">
              <a:buNone/>
            </a:pPr>
            <a:r>
              <a:rPr lang="en-US" sz="2400" dirty="0" smtClean="0"/>
              <a:t>kind</a:t>
            </a:r>
            <a:r>
              <a:rPr lang="en-US" sz="2400" dirty="0"/>
              <a:t>: Pod</a:t>
            </a:r>
          </a:p>
          <a:p>
            <a:pPr marL="0" indent="0">
              <a:buNone/>
            </a:pPr>
            <a:r>
              <a:rPr lang="en-US" sz="2400" dirty="0" err="1"/>
              <a:t>apiVersion</a:t>
            </a:r>
            <a:r>
              <a:rPr lang="en-US" sz="2400" dirty="0"/>
              <a:t>: v1</a:t>
            </a:r>
          </a:p>
          <a:p>
            <a:pPr marL="0" indent="0">
              <a:buNone/>
            </a:pPr>
            <a:r>
              <a:rPr lang="en-US" sz="2400" dirty="0"/>
              <a:t>metadata:</a:t>
            </a:r>
          </a:p>
          <a:p>
            <a:pPr marL="0" indent="0">
              <a:buNone/>
            </a:pPr>
            <a:r>
              <a:rPr lang="en-US" sz="2400" dirty="0"/>
              <a:t>  name: </a:t>
            </a:r>
            <a:r>
              <a:rPr lang="en-US" sz="2400" dirty="0" err="1"/>
              <a:t>testpod</a:t>
            </a:r>
            <a:endParaRPr lang="en-US" sz="2400" dirty="0"/>
          </a:p>
          <a:p>
            <a:pPr marL="0" indent="0">
              <a:buNone/>
            </a:pPr>
            <a:r>
              <a:rPr lang="en-US" sz="2400" dirty="0"/>
              <a:t>spec:</a:t>
            </a:r>
          </a:p>
          <a:p>
            <a:pPr marL="0" indent="0">
              <a:buNone/>
            </a:pPr>
            <a:r>
              <a:rPr lang="en-US" sz="2400" dirty="0"/>
              <a:t>  containers:</a:t>
            </a:r>
          </a:p>
          <a:p>
            <a:pPr marL="0" indent="0">
              <a:buNone/>
            </a:pPr>
            <a:r>
              <a:rPr lang="en-US" sz="2400" dirty="0"/>
              <a:t>    - name: c00</a:t>
            </a:r>
          </a:p>
          <a:p>
            <a:pPr marL="0" indent="0">
              <a:buNone/>
            </a:pPr>
            <a:r>
              <a:rPr lang="en-US" sz="2400" dirty="0"/>
              <a:t>      image: </a:t>
            </a:r>
            <a:r>
              <a:rPr lang="en-US" sz="2400" dirty="0" err="1"/>
              <a:t>ubuntu</a:t>
            </a:r>
            <a:endParaRPr lang="en-US" sz="2400" dirty="0"/>
          </a:p>
          <a:p>
            <a:pPr marL="0" indent="0">
              <a:buNone/>
            </a:pPr>
            <a:r>
              <a:rPr lang="en-US" sz="2400" dirty="0"/>
              <a:t>      command: ["/bin/bash", "-c", "while true; do echo Hello-Adam; sleep 5 ; done</a:t>
            </a:r>
            <a:r>
              <a:rPr lang="en-US" sz="2400" dirty="0" smtClean="0"/>
              <a:t>"]</a:t>
            </a:r>
          </a:p>
          <a:p>
            <a:pPr marL="0" indent="0">
              <a:buNone/>
            </a:pPr>
            <a:endParaRPr lang="en-US" sz="2400" dirty="0" smtClean="0"/>
          </a:p>
          <a:p>
            <a:r>
              <a:rPr lang="en-US" sz="2400" dirty="0"/>
              <a:t> </a:t>
            </a:r>
            <a:r>
              <a:rPr lang="en-US" sz="2400" dirty="0" err="1"/>
              <a:t>Lauch</a:t>
            </a:r>
            <a:r>
              <a:rPr lang="en-US" sz="2400" dirty="0"/>
              <a:t> a pod in the new namespace temporarily</a:t>
            </a:r>
            <a:r>
              <a:rPr lang="en-US" sz="2400" dirty="0" smtClean="0"/>
              <a:t>:</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apply --namespace=&lt;namespace&gt; -f &lt;</a:t>
            </a:r>
            <a:r>
              <a:rPr lang="en-US" sz="2400" b="1" dirty="0" err="1">
                <a:solidFill>
                  <a:srgbClr val="800000"/>
                </a:solidFill>
              </a:rPr>
              <a:t>yml</a:t>
            </a:r>
            <a:r>
              <a:rPr lang="en-US" sz="2400" b="1" dirty="0" smtClean="0">
                <a:solidFill>
                  <a:srgbClr val="800000"/>
                </a:solidFill>
              </a:rPr>
              <a:t>&gt;</a:t>
            </a:r>
          </a:p>
          <a:p>
            <a:pPr marL="0" indent="0">
              <a:buNone/>
            </a:pPr>
            <a:endParaRPr lang="en-US" sz="2400" b="1" dirty="0" smtClean="0">
              <a:solidFill>
                <a:srgbClr val="800000"/>
              </a:solidFill>
            </a:endParaRPr>
          </a:p>
          <a:p>
            <a:r>
              <a:rPr lang="en-US" sz="2400" dirty="0" smtClean="0"/>
              <a:t>List </a:t>
            </a:r>
            <a:r>
              <a:rPr lang="en-US" sz="2400" dirty="0"/>
              <a:t>the pods specific to </a:t>
            </a:r>
            <a:r>
              <a:rPr lang="en-US" sz="2400" dirty="0" smtClean="0"/>
              <a:t>namespace</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get pods  </a:t>
            </a:r>
            <a:r>
              <a:rPr lang="en-US" sz="2400" b="1" dirty="0" smtClean="0">
                <a:solidFill>
                  <a:srgbClr val="800000"/>
                </a:solidFill>
              </a:rPr>
              <a:t>   </a:t>
            </a:r>
            <a:r>
              <a:rPr lang="en-US" sz="2400" b="1" dirty="0" smtClean="0">
                <a:solidFill>
                  <a:srgbClr val="00B050"/>
                </a:solidFill>
              </a:rPr>
              <a:t># this will not list any pods</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get pods --namespace=&lt;namespace</a:t>
            </a:r>
            <a:r>
              <a:rPr lang="en-US" sz="2400" b="1" dirty="0" smtClean="0">
                <a:solidFill>
                  <a:srgbClr val="800000"/>
                </a:solidFill>
              </a:rPr>
              <a:t>&gt;</a:t>
            </a:r>
          </a:p>
          <a:p>
            <a:pPr marL="0" indent="0">
              <a:buNone/>
            </a:pPr>
            <a:r>
              <a:rPr lang="en-US" sz="2400" b="1" dirty="0"/>
              <a:t>$</a:t>
            </a:r>
            <a:r>
              <a:rPr lang="en-US" sz="2400" b="1" dirty="0">
                <a:solidFill>
                  <a:srgbClr val="800000"/>
                </a:solidFill>
              </a:rPr>
              <a:t> </a:t>
            </a:r>
            <a:r>
              <a:rPr lang="en-US" sz="2400" b="1" dirty="0" err="1" smtClean="0">
                <a:solidFill>
                  <a:srgbClr val="800000"/>
                </a:solidFill>
              </a:rPr>
              <a:t>kubectl</a:t>
            </a:r>
            <a:r>
              <a:rPr lang="en-US" sz="2400" b="1" dirty="0" smtClean="0">
                <a:solidFill>
                  <a:srgbClr val="800000"/>
                </a:solidFill>
              </a:rPr>
              <a:t> </a:t>
            </a:r>
            <a:r>
              <a:rPr lang="en-US" sz="2400" b="1" dirty="0">
                <a:solidFill>
                  <a:srgbClr val="800000"/>
                </a:solidFill>
              </a:rPr>
              <a:t>delete namespace &lt;namespace&gt;</a:t>
            </a: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32270025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flipV="1">
            <a:off x="447050" y="-839972"/>
            <a:ext cx="11338560" cy="9592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
        <p:nvSpPr>
          <p:cNvPr id="8" name="Content Placeholder 2"/>
          <p:cNvSpPr txBox="1">
            <a:spLocks/>
          </p:cNvSpPr>
          <p:nvPr/>
        </p:nvSpPr>
        <p:spPr>
          <a:xfrm>
            <a:off x="251519" y="208721"/>
            <a:ext cx="12039718" cy="6500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Save the namespace for all subsequent </a:t>
            </a:r>
            <a:r>
              <a:rPr lang="en-US" sz="2400" dirty="0" err="1"/>
              <a:t>kubectl</a:t>
            </a:r>
            <a:r>
              <a:rPr lang="en-US" sz="2400" dirty="0"/>
              <a:t> commands in that context</a:t>
            </a:r>
            <a:r>
              <a:rPr lang="en-US" sz="2400" dirty="0" smtClean="0"/>
              <a:t>:</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err="1">
                <a:solidFill>
                  <a:srgbClr val="800000"/>
                </a:solidFill>
              </a:rPr>
              <a:t>config</a:t>
            </a:r>
            <a:r>
              <a:rPr lang="en-US" sz="2400" b="1" dirty="0">
                <a:solidFill>
                  <a:srgbClr val="800000"/>
                </a:solidFill>
              </a:rPr>
              <a:t> set-context $(</a:t>
            </a:r>
            <a:r>
              <a:rPr lang="en-US" sz="2400" b="1" dirty="0" err="1">
                <a:solidFill>
                  <a:srgbClr val="800000"/>
                </a:solidFill>
              </a:rPr>
              <a:t>kubectl</a:t>
            </a:r>
            <a:r>
              <a:rPr lang="en-US" sz="2400" b="1" dirty="0">
                <a:solidFill>
                  <a:srgbClr val="800000"/>
                </a:solidFill>
              </a:rPr>
              <a:t> </a:t>
            </a:r>
            <a:r>
              <a:rPr lang="en-US" sz="2400" b="1" dirty="0" err="1">
                <a:solidFill>
                  <a:srgbClr val="800000"/>
                </a:solidFill>
              </a:rPr>
              <a:t>config</a:t>
            </a:r>
            <a:r>
              <a:rPr lang="en-US" sz="2400" b="1" dirty="0">
                <a:solidFill>
                  <a:srgbClr val="800000"/>
                </a:solidFill>
              </a:rPr>
              <a:t> current-context) --namespace=&lt;insert-namespace-name-here</a:t>
            </a:r>
            <a:r>
              <a:rPr lang="en-US" sz="2400" b="1" dirty="0" smtClean="0">
                <a:solidFill>
                  <a:srgbClr val="800000"/>
                </a:solidFill>
              </a:rPr>
              <a:t>&gt;</a:t>
            </a:r>
          </a:p>
          <a:p>
            <a:pPr marL="0" indent="0">
              <a:buNone/>
            </a:pPr>
            <a:endParaRPr lang="en-US" sz="2400" dirty="0" smtClean="0"/>
          </a:p>
          <a:p>
            <a:r>
              <a:rPr lang="en-US" sz="2400" dirty="0" smtClean="0"/>
              <a:t>Create a new pod &amp; validate it</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smtClean="0">
                <a:solidFill>
                  <a:srgbClr val="800000"/>
                </a:solidFill>
              </a:rPr>
              <a:t>apply –f &lt;</a:t>
            </a:r>
            <a:r>
              <a:rPr lang="en-US" sz="2400" b="1" dirty="0" err="1" smtClean="0">
                <a:solidFill>
                  <a:srgbClr val="800000"/>
                </a:solidFill>
              </a:rPr>
              <a:t>yml</a:t>
            </a:r>
            <a:r>
              <a:rPr lang="en-US" sz="2400" b="1" dirty="0" smtClean="0">
                <a:solidFill>
                  <a:srgbClr val="800000"/>
                </a:solidFill>
              </a:rPr>
              <a:t>&gt;</a:t>
            </a:r>
            <a:endParaRPr lang="en-US" sz="2400" b="1" dirty="0" smtClean="0">
              <a:solidFill>
                <a:srgbClr val="00B050"/>
              </a:solidFill>
            </a:endParaRP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err="1">
                <a:solidFill>
                  <a:srgbClr val="800000"/>
                </a:solidFill>
              </a:rPr>
              <a:t>config</a:t>
            </a:r>
            <a:r>
              <a:rPr lang="en-US" sz="2400" b="1" dirty="0">
                <a:solidFill>
                  <a:srgbClr val="800000"/>
                </a:solidFill>
              </a:rPr>
              <a:t> view | </a:t>
            </a:r>
            <a:r>
              <a:rPr lang="en-US" sz="2400" b="1" dirty="0" err="1">
                <a:solidFill>
                  <a:srgbClr val="800000"/>
                </a:solidFill>
              </a:rPr>
              <a:t>grep</a:t>
            </a:r>
            <a:r>
              <a:rPr lang="en-US" sz="2400" b="1" dirty="0">
                <a:solidFill>
                  <a:srgbClr val="800000"/>
                </a:solidFill>
              </a:rPr>
              <a:t> namespace</a:t>
            </a:r>
            <a:r>
              <a:rPr lang="en-US" sz="2400" b="1" dirty="0" smtClean="0">
                <a:solidFill>
                  <a:srgbClr val="800000"/>
                </a:solidFill>
              </a:rPr>
              <a:t>:</a:t>
            </a:r>
          </a:p>
          <a:p>
            <a:pPr marL="0" indent="0">
              <a:buNone/>
            </a:pPr>
            <a:endParaRPr lang="en-US" sz="2400" b="1" dirty="0" smtClean="0"/>
          </a:p>
          <a:p>
            <a:r>
              <a:rPr lang="en-US" sz="2400" dirty="0"/>
              <a:t>To see which Kubernetes resources are and aren’t in a namespace</a:t>
            </a:r>
            <a:r>
              <a:rPr lang="en-US" sz="2400" dirty="0" smtClean="0"/>
              <a:t>:</a:t>
            </a:r>
          </a:p>
          <a:p>
            <a:pPr marL="0" indent="0">
              <a:buNone/>
            </a:pPr>
            <a:r>
              <a:rPr lang="en-US" sz="2400" b="1" dirty="0" smtClean="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err="1">
                <a:solidFill>
                  <a:srgbClr val="800000"/>
                </a:solidFill>
              </a:rPr>
              <a:t>api</a:t>
            </a:r>
            <a:r>
              <a:rPr lang="en-US" sz="2400" b="1" dirty="0">
                <a:solidFill>
                  <a:srgbClr val="800000"/>
                </a:solidFill>
              </a:rPr>
              <a:t>-resources --</a:t>
            </a:r>
            <a:r>
              <a:rPr lang="en-US" sz="2400" b="1" dirty="0" err="1" smtClean="0">
                <a:solidFill>
                  <a:srgbClr val="800000"/>
                </a:solidFill>
              </a:rPr>
              <a:t>namespaced</a:t>
            </a:r>
            <a:r>
              <a:rPr lang="en-US" sz="2400" b="1" dirty="0" smtClean="0">
                <a:solidFill>
                  <a:srgbClr val="800000"/>
                </a:solidFill>
              </a:rPr>
              <a:t>=true          </a:t>
            </a:r>
            <a:r>
              <a:rPr lang="en-US" sz="2400" b="1" dirty="0" smtClean="0">
                <a:solidFill>
                  <a:srgbClr val="00B050"/>
                </a:solidFill>
              </a:rPr>
              <a:t># In a namespace</a:t>
            </a:r>
          </a:p>
          <a:p>
            <a:pPr marL="0" indent="0">
              <a:buNone/>
            </a:pPr>
            <a:r>
              <a:rPr lang="en-US" sz="2400" b="1" dirty="0"/>
              <a:t>$</a:t>
            </a:r>
            <a:r>
              <a:rPr lang="en-US" sz="2400" b="1" dirty="0">
                <a:solidFill>
                  <a:srgbClr val="800000"/>
                </a:solidFill>
              </a:rPr>
              <a:t> </a:t>
            </a:r>
            <a:r>
              <a:rPr lang="en-US" sz="2400" b="1" dirty="0" err="1">
                <a:solidFill>
                  <a:srgbClr val="800000"/>
                </a:solidFill>
              </a:rPr>
              <a:t>kubectl</a:t>
            </a:r>
            <a:r>
              <a:rPr lang="en-US" sz="2400" b="1" dirty="0">
                <a:solidFill>
                  <a:srgbClr val="800000"/>
                </a:solidFill>
              </a:rPr>
              <a:t> </a:t>
            </a:r>
            <a:r>
              <a:rPr lang="en-US" sz="2400" b="1" dirty="0" err="1">
                <a:solidFill>
                  <a:srgbClr val="800000"/>
                </a:solidFill>
              </a:rPr>
              <a:t>api</a:t>
            </a:r>
            <a:r>
              <a:rPr lang="en-US" sz="2400" b="1" dirty="0">
                <a:solidFill>
                  <a:srgbClr val="800000"/>
                </a:solidFill>
              </a:rPr>
              <a:t>-resources --</a:t>
            </a:r>
            <a:r>
              <a:rPr lang="en-US" sz="2400" b="1" dirty="0" err="1" smtClean="0">
                <a:solidFill>
                  <a:srgbClr val="800000"/>
                </a:solidFill>
              </a:rPr>
              <a:t>namespaced</a:t>
            </a:r>
            <a:r>
              <a:rPr lang="en-US" sz="2400" b="1" dirty="0" smtClean="0">
                <a:solidFill>
                  <a:srgbClr val="800000"/>
                </a:solidFill>
              </a:rPr>
              <a:t>=false         </a:t>
            </a:r>
            <a:r>
              <a:rPr lang="en-US" sz="2400" b="1" dirty="0">
                <a:solidFill>
                  <a:srgbClr val="00B050"/>
                </a:solidFill>
              </a:rPr>
              <a:t># </a:t>
            </a:r>
            <a:r>
              <a:rPr lang="en-US" sz="2400" b="1" dirty="0" smtClean="0">
                <a:solidFill>
                  <a:srgbClr val="00B050"/>
                </a:solidFill>
              </a:rPr>
              <a:t>Not in </a:t>
            </a:r>
            <a:r>
              <a:rPr lang="en-US" sz="2400" b="1" dirty="0">
                <a:solidFill>
                  <a:srgbClr val="00B050"/>
                </a:solidFill>
              </a:rPr>
              <a:t>a namespace</a:t>
            </a:r>
          </a:p>
          <a:p>
            <a:pPr marL="0" indent="0">
              <a:buNone/>
            </a:pPr>
            <a:endParaRPr lang="en-US" sz="2400" b="1" dirty="0">
              <a:solidFill>
                <a:srgbClr val="800000"/>
              </a:solidFill>
            </a:endParaRPr>
          </a:p>
          <a:p>
            <a:pPr marL="0" indent="0">
              <a:buNone/>
            </a:pPr>
            <a:endParaRPr lang="en-US" sz="2400" b="1" dirty="0" smtClean="0">
              <a:solidFill>
                <a:srgbClr val="800000"/>
              </a:solidFill>
            </a:endParaRPr>
          </a:p>
          <a:p>
            <a:pPr marL="0" indent="0">
              <a:buNone/>
            </a:pPr>
            <a:endParaRPr lang="en-US" sz="2400" b="1" dirty="0">
              <a:solidFill>
                <a:srgbClr val="800000"/>
              </a:solidFill>
            </a:endParaRPr>
          </a:p>
          <a:p>
            <a:pPr marL="0" indent="0">
              <a:buNone/>
            </a:pPr>
            <a:endParaRPr lang="en-US" sz="2400" b="1" dirty="0" smtClean="0">
              <a:solidFill>
                <a:srgbClr val="002060"/>
              </a:solidFill>
            </a:endParaRPr>
          </a:p>
          <a:p>
            <a:pPr marL="0" indent="0">
              <a:buNone/>
            </a:pPr>
            <a:endParaRPr lang="en-US" sz="2400" b="1" dirty="0">
              <a:solidFill>
                <a:srgbClr val="002060"/>
              </a:solidFill>
            </a:endParaRPr>
          </a:p>
        </p:txBody>
      </p:sp>
    </p:spTree>
    <p:extLst>
      <p:ext uri="{BB962C8B-B14F-4D97-AF65-F5344CB8AC3E}">
        <p14:creationId xmlns:p14="http://schemas.microsoft.com/office/powerpoint/2010/main" val="23290856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25" y="559905"/>
            <a:ext cx="3810000" cy="3810000"/>
          </a:xfrm>
          <a:prstGeom prst="rect">
            <a:avLst/>
          </a:prstGeom>
        </p:spPr>
      </p:pic>
      <p:sp>
        <p:nvSpPr>
          <p:cNvPr id="8" name="Rectangle 7"/>
          <p:cNvSpPr/>
          <p:nvPr/>
        </p:nvSpPr>
        <p:spPr>
          <a:xfrm>
            <a:off x="547492" y="4369905"/>
            <a:ext cx="6747830" cy="830997"/>
          </a:xfrm>
          <a:prstGeom prst="rect">
            <a:avLst/>
          </a:prstGeom>
        </p:spPr>
        <p:txBody>
          <a:bodyPr wrap="square">
            <a:spAutoFit/>
          </a:bodyPr>
          <a:lstStyle/>
          <a:p>
            <a:r>
              <a:rPr lang="en-US" sz="4800" b="1" dirty="0" smtClean="0">
                <a:solidFill>
                  <a:schemeClr val="bg1"/>
                </a:solidFill>
              </a:rPr>
              <a:t>Secrets &amp; </a:t>
            </a:r>
            <a:r>
              <a:rPr lang="en-US" sz="4800" b="1" dirty="0" err="1" smtClean="0">
                <a:solidFill>
                  <a:schemeClr val="bg1"/>
                </a:solidFill>
              </a:rPr>
              <a:t>ConfigMap</a:t>
            </a:r>
            <a:endParaRPr lang="en-US" sz="4800" b="1" dirty="0">
              <a:solidFill>
                <a:schemeClr val="bg1"/>
              </a:solidFill>
            </a:endParaRPr>
          </a:p>
        </p:txBody>
      </p:sp>
    </p:spTree>
    <p:extLst>
      <p:ext uri="{BB962C8B-B14F-4D97-AF65-F5344CB8AC3E}">
        <p14:creationId xmlns:p14="http://schemas.microsoft.com/office/powerpoint/2010/main" val="42106118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7809" y="69574"/>
            <a:ext cx="11427801" cy="7653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Secrets</a:t>
            </a:r>
            <a:endParaRPr lang="en-US" sz="3200" b="1" dirty="0"/>
          </a:p>
        </p:txBody>
      </p:sp>
      <p:sp>
        <p:nvSpPr>
          <p:cNvPr id="8" name="Content Placeholder 2"/>
          <p:cNvSpPr txBox="1">
            <a:spLocks/>
          </p:cNvSpPr>
          <p:nvPr/>
        </p:nvSpPr>
        <p:spPr>
          <a:xfrm>
            <a:off x="168965" y="765313"/>
            <a:ext cx="11616645" cy="62318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You don’t want sensitive information such as a database password or an API key kept around in clear </a:t>
            </a:r>
            <a:r>
              <a:rPr lang="en-US" sz="2400" dirty="0" smtClean="0"/>
              <a:t>text</a:t>
            </a:r>
          </a:p>
          <a:p>
            <a:r>
              <a:rPr lang="en-US" sz="2400" dirty="0"/>
              <a:t>Secrets provide you with a mechanism to use such information in a safe and reliable way with the following properties:</a:t>
            </a:r>
          </a:p>
          <a:p>
            <a:pPr lvl="1">
              <a:buFont typeface="Wingdings" panose="05000000000000000000" pitchFamily="2" charset="2"/>
              <a:buChar char="ü"/>
            </a:pPr>
            <a:r>
              <a:rPr lang="en-US" dirty="0"/>
              <a:t>Secrets are </a:t>
            </a:r>
            <a:r>
              <a:rPr lang="en-US" dirty="0" err="1"/>
              <a:t>namespaced</a:t>
            </a:r>
            <a:r>
              <a:rPr lang="en-US" dirty="0"/>
              <a:t> objects, that is, exist in the context of a namespace</a:t>
            </a:r>
          </a:p>
          <a:p>
            <a:pPr lvl="1">
              <a:buFont typeface="Wingdings" panose="05000000000000000000" pitchFamily="2" charset="2"/>
              <a:buChar char="ü"/>
            </a:pPr>
            <a:r>
              <a:rPr lang="en-US" dirty="0"/>
              <a:t>You can access them via a volume or an environment variable from a container running in a pod</a:t>
            </a:r>
          </a:p>
          <a:p>
            <a:pPr lvl="1">
              <a:buFont typeface="Wingdings" panose="05000000000000000000" pitchFamily="2" charset="2"/>
              <a:buChar char="ü"/>
            </a:pPr>
            <a:r>
              <a:rPr lang="en-US" dirty="0"/>
              <a:t>The secret data on nodes is stored in </a:t>
            </a:r>
            <a:r>
              <a:rPr lang="en-US" dirty="0" err="1">
                <a:hlinkClick r:id="rId3"/>
              </a:rPr>
              <a:t>tmpfs</a:t>
            </a:r>
            <a:r>
              <a:rPr lang="en-US" dirty="0"/>
              <a:t> volumes </a:t>
            </a:r>
            <a:r>
              <a:rPr lang="en-US" dirty="0" smtClean="0"/>
              <a:t>(</a:t>
            </a:r>
            <a:r>
              <a:rPr lang="en-US" dirty="0" err="1"/>
              <a:t>Tmpfs</a:t>
            </a:r>
            <a:r>
              <a:rPr lang="en-US" dirty="0"/>
              <a:t> is a file system which keeps all files in virtual memory. Everything in </a:t>
            </a:r>
            <a:r>
              <a:rPr lang="en-US" dirty="0" err="1"/>
              <a:t>tmpfs</a:t>
            </a:r>
            <a:r>
              <a:rPr lang="en-US" dirty="0"/>
              <a:t> is temporary in the sense that no files will be created on your hard drive.)</a:t>
            </a:r>
          </a:p>
          <a:p>
            <a:pPr lvl="1">
              <a:buFont typeface="Wingdings" panose="05000000000000000000" pitchFamily="2" charset="2"/>
              <a:buChar char="ü"/>
            </a:pPr>
            <a:r>
              <a:rPr lang="en-US" dirty="0"/>
              <a:t>A per-secret size limit of 1MB exists</a:t>
            </a:r>
          </a:p>
          <a:p>
            <a:pPr lvl="1">
              <a:buFont typeface="Wingdings" panose="05000000000000000000" pitchFamily="2" charset="2"/>
              <a:buChar char="ü"/>
            </a:pPr>
            <a:r>
              <a:rPr lang="en-US" dirty="0"/>
              <a:t>The API server stores secrets as plaintext in </a:t>
            </a:r>
            <a:r>
              <a:rPr lang="en-US" dirty="0" err="1" smtClean="0"/>
              <a:t>etcd</a:t>
            </a:r>
            <a:endParaRPr lang="en-US" dirty="0"/>
          </a:p>
          <a:p>
            <a:pPr marL="0" lvl="1" indent="0">
              <a:spcBef>
                <a:spcPts val="1000"/>
              </a:spcBef>
              <a:buNone/>
            </a:pPr>
            <a:endParaRPr lang="en-US" dirty="0" smtClean="0"/>
          </a:p>
          <a:p>
            <a:endParaRPr lang="en-US" sz="24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56984" y="4103746"/>
            <a:ext cx="2613990" cy="2754254"/>
          </a:xfrm>
          <a:prstGeom prst="rect">
            <a:avLst/>
          </a:prstGeom>
        </p:spPr>
      </p:pic>
    </p:spTree>
    <p:extLst>
      <p:ext uri="{BB962C8B-B14F-4D97-AF65-F5344CB8AC3E}">
        <p14:creationId xmlns:p14="http://schemas.microsoft.com/office/powerpoint/2010/main" val="34198994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68965" y="178904"/>
            <a:ext cx="11616645" cy="68182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spcBef>
                <a:spcPts val="1000"/>
              </a:spcBef>
            </a:pPr>
            <a:r>
              <a:rPr lang="en-US" dirty="0"/>
              <a:t>Secrets can be created :</a:t>
            </a:r>
          </a:p>
          <a:p>
            <a:pPr lvl="1">
              <a:buFont typeface="Wingdings" panose="05000000000000000000" pitchFamily="2" charset="2"/>
              <a:buChar char="v"/>
            </a:pPr>
            <a:r>
              <a:rPr lang="en-US" dirty="0" smtClean="0"/>
              <a:t> from </a:t>
            </a:r>
            <a:r>
              <a:rPr lang="en-US" dirty="0"/>
              <a:t>a text file </a:t>
            </a:r>
          </a:p>
          <a:p>
            <a:pPr lvl="1">
              <a:buFont typeface="Wingdings" panose="05000000000000000000" pitchFamily="2" charset="2"/>
              <a:buChar char="v"/>
            </a:pPr>
            <a:r>
              <a:rPr lang="en-US" dirty="0" smtClean="0"/>
              <a:t> from </a:t>
            </a:r>
            <a:r>
              <a:rPr lang="en-US" dirty="0"/>
              <a:t>a </a:t>
            </a:r>
            <a:r>
              <a:rPr lang="en-US" dirty="0" err="1"/>
              <a:t>Yaml</a:t>
            </a:r>
            <a:r>
              <a:rPr lang="en-US" dirty="0"/>
              <a:t> file</a:t>
            </a:r>
          </a:p>
          <a:p>
            <a:endParaRPr lang="en-US" sz="2400" dirty="0" smtClean="0"/>
          </a:p>
          <a:p>
            <a:r>
              <a:rPr lang="en-US" sz="2400" dirty="0" smtClean="0"/>
              <a:t>Secrets </a:t>
            </a:r>
            <a:r>
              <a:rPr lang="en-US" sz="2400" dirty="0"/>
              <a:t>can be </a:t>
            </a:r>
            <a:r>
              <a:rPr lang="en-US" sz="2400" dirty="0" smtClean="0"/>
              <a:t>accessed in </a:t>
            </a:r>
            <a:r>
              <a:rPr lang="en-US" sz="2400" dirty="0"/>
              <a:t>following ways</a:t>
            </a:r>
            <a:r>
              <a:rPr lang="en-US" sz="2400" dirty="0" smtClean="0"/>
              <a:t>:</a:t>
            </a:r>
          </a:p>
          <a:p>
            <a:pPr lvl="1">
              <a:buFont typeface="Wingdings" panose="05000000000000000000" pitchFamily="2" charset="2"/>
              <a:buChar char="v"/>
            </a:pPr>
            <a:r>
              <a:rPr lang="en-US" sz="2000" dirty="0"/>
              <a:t> </a:t>
            </a:r>
            <a:r>
              <a:rPr lang="en-US" dirty="0"/>
              <a:t>use secrets as environment </a:t>
            </a:r>
            <a:r>
              <a:rPr lang="en-US" dirty="0" smtClean="0"/>
              <a:t>variables</a:t>
            </a:r>
          </a:p>
          <a:p>
            <a:pPr lvl="1">
              <a:buFont typeface="Wingdings" panose="05000000000000000000" pitchFamily="2" charset="2"/>
              <a:buChar char="v"/>
            </a:pPr>
            <a:r>
              <a:rPr lang="en-US" sz="2000" dirty="0" smtClean="0"/>
              <a:t> </a:t>
            </a:r>
            <a:r>
              <a:rPr lang="en-US" dirty="0" smtClean="0"/>
              <a:t>use </a:t>
            </a:r>
            <a:r>
              <a:rPr lang="en-US" dirty="0"/>
              <a:t>secrets as volumes in the pod</a:t>
            </a:r>
            <a:endParaRPr lang="en-US" dirty="0" smtClean="0"/>
          </a:p>
          <a:p>
            <a:pPr marL="0" indent="0">
              <a:buNone/>
            </a:pPr>
            <a:endParaRPr lang="en-US" sz="2400" dirty="0" smtClean="0"/>
          </a:p>
          <a:p>
            <a:pPr marL="0" indent="0">
              <a:buNone/>
            </a:pPr>
            <a:endParaRPr lang="en-US" sz="2400" dirty="0"/>
          </a:p>
          <a:p>
            <a:r>
              <a:rPr lang="en-US" sz="2400" dirty="0"/>
              <a:t>Create a secret from a text file or </a:t>
            </a:r>
            <a:r>
              <a:rPr lang="en-US" sz="2400" dirty="0" err="1"/>
              <a:t>dir</a:t>
            </a:r>
            <a:r>
              <a:rPr lang="en-US" sz="2400" dirty="0"/>
              <a:t> (generic type)</a:t>
            </a:r>
          </a:p>
          <a:p>
            <a:pPr marL="0" indent="0">
              <a:buNone/>
            </a:pPr>
            <a:r>
              <a:rPr lang="en-US" sz="2400" dirty="0"/>
              <a:t>$ </a:t>
            </a:r>
            <a:r>
              <a:rPr lang="en-US" sz="2400" b="1" dirty="0">
                <a:solidFill>
                  <a:srgbClr val="00B050"/>
                </a:solidFill>
              </a:rPr>
              <a:t>echo "root" &gt; username.txt; echo "password" &gt; password.txt</a:t>
            </a:r>
          </a:p>
          <a:p>
            <a:pPr marL="0" indent="0">
              <a:buNone/>
            </a:pPr>
            <a:r>
              <a:rPr lang="en-US" sz="2400" dirty="0"/>
              <a:t>$ </a:t>
            </a:r>
            <a:r>
              <a:rPr lang="en-US" sz="2400" b="1" dirty="0" err="1">
                <a:solidFill>
                  <a:srgbClr val="800000"/>
                </a:solidFill>
              </a:rPr>
              <a:t>kubectl</a:t>
            </a:r>
            <a:r>
              <a:rPr lang="en-US" sz="2400" b="1" dirty="0">
                <a:solidFill>
                  <a:srgbClr val="800000"/>
                </a:solidFill>
              </a:rPr>
              <a:t> create secret &lt;type&gt; &lt;</a:t>
            </a:r>
            <a:r>
              <a:rPr lang="en-US" sz="2400" b="1" dirty="0" err="1">
                <a:solidFill>
                  <a:srgbClr val="800000"/>
                </a:solidFill>
              </a:rPr>
              <a:t>secretname</a:t>
            </a:r>
            <a:r>
              <a:rPr lang="en-US" sz="2400" b="1" dirty="0">
                <a:solidFill>
                  <a:srgbClr val="800000"/>
                </a:solidFill>
              </a:rPr>
              <a:t>&gt; --from-file=&lt;</a:t>
            </a:r>
            <a:r>
              <a:rPr lang="en-US" sz="2400" b="1" dirty="0" err="1">
                <a:solidFill>
                  <a:srgbClr val="800000"/>
                </a:solidFill>
              </a:rPr>
              <a:t>filetoread</a:t>
            </a:r>
            <a:r>
              <a:rPr lang="en-US" sz="2400" b="1" dirty="0">
                <a:solidFill>
                  <a:srgbClr val="800000"/>
                </a:solidFill>
              </a:rPr>
              <a:t>&gt;</a:t>
            </a:r>
          </a:p>
          <a:p>
            <a:pPr marL="0" indent="0">
              <a:buNone/>
            </a:pPr>
            <a:r>
              <a:rPr lang="en-US" sz="2400" dirty="0"/>
              <a:t>$ </a:t>
            </a:r>
            <a:r>
              <a:rPr lang="en-US" sz="2400" b="1" dirty="0" err="1">
                <a:solidFill>
                  <a:srgbClr val="00B050"/>
                </a:solidFill>
              </a:rPr>
              <a:t>kubectl</a:t>
            </a:r>
            <a:r>
              <a:rPr lang="en-US" sz="2400" b="1" dirty="0">
                <a:solidFill>
                  <a:srgbClr val="00B050"/>
                </a:solidFill>
              </a:rPr>
              <a:t> create secret generic </a:t>
            </a:r>
            <a:r>
              <a:rPr lang="en-US" sz="2400" b="1" dirty="0" err="1">
                <a:solidFill>
                  <a:srgbClr val="00B050"/>
                </a:solidFill>
              </a:rPr>
              <a:t>mysecret</a:t>
            </a:r>
            <a:r>
              <a:rPr lang="en-US" sz="2400" b="1" dirty="0">
                <a:solidFill>
                  <a:srgbClr val="00B050"/>
                </a:solidFill>
              </a:rPr>
              <a:t> --from-file=username.txt --from-file=password.txt</a:t>
            </a:r>
          </a:p>
          <a:p>
            <a:pPr marL="0" indent="0">
              <a:buNone/>
            </a:pPr>
            <a:r>
              <a:rPr lang="en-US" sz="2400" dirty="0"/>
              <a:t>$ </a:t>
            </a:r>
            <a:r>
              <a:rPr lang="en-US" sz="2400" b="1" dirty="0" err="1">
                <a:solidFill>
                  <a:srgbClr val="800000"/>
                </a:solidFill>
              </a:rPr>
              <a:t>kubectl</a:t>
            </a:r>
            <a:r>
              <a:rPr lang="en-US" sz="2400" b="1" dirty="0">
                <a:solidFill>
                  <a:srgbClr val="800000"/>
                </a:solidFill>
              </a:rPr>
              <a:t> describe secrets/&lt;</a:t>
            </a:r>
            <a:r>
              <a:rPr lang="en-US" sz="2400" b="1" dirty="0" err="1">
                <a:solidFill>
                  <a:srgbClr val="800000"/>
                </a:solidFill>
              </a:rPr>
              <a:t>secretname</a:t>
            </a:r>
            <a:r>
              <a:rPr lang="en-US" sz="2400" b="1" dirty="0">
                <a:solidFill>
                  <a:srgbClr val="800000"/>
                </a:solidFill>
              </a:rPr>
              <a:t>&gt;</a:t>
            </a:r>
          </a:p>
          <a:p>
            <a:pPr marL="0" indent="0">
              <a:buNone/>
            </a:pPr>
            <a:endParaRPr lang="en-US" sz="2400" dirty="0"/>
          </a:p>
        </p:txBody>
      </p:sp>
    </p:spTree>
    <p:extLst>
      <p:ext uri="{BB962C8B-B14F-4D97-AF65-F5344CB8AC3E}">
        <p14:creationId xmlns:p14="http://schemas.microsoft.com/office/powerpoint/2010/main" val="971625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94A26FEC75CF45A36A8EC6C5B99700" ma:contentTypeVersion="2" ma:contentTypeDescription="Create a new document." ma:contentTypeScope="" ma:versionID="bd0dc95d5decd9d0ae9533645b6618c2">
  <xsd:schema xmlns:xsd="http://www.w3.org/2001/XMLSchema" xmlns:xs="http://www.w3.org/2001/XMLSchema" xmlns:p="http://schemas.microsoft.com/office/2006/metadata/properties" xmlns:ns2="79e8e7f5-5e94-4114-a6f7-2ab8131c684a" targetNamespace="http://schemas.microsoft.com/office/2006/metadata/properties" ma:root="true" ma:fieldsID="7ab95e87e3b2dadebc309feee7ac31d2" ns2:_="">
    <xsd:import namespace="79e8e7f5-5e94-4114-a6f7-2ab8131c684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8e7f5-5e94-4114-a6f7-2ab8131c68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18044C-A15C-4369-B68C-5ADF714DE758}"/>
</file>

<file path=customXml/itemProps2.xml><?xml version="1.0" encoding="utf-8"?>
<ds:datastoreItem xmlns:ds="http://schemas.openxmlformats.org/officeDocument/2006/customXml" ds:itemID="{8265196C-C075-4EFD-8B42-2D64F8D84766}"/>
</file>

<file path=customXml/itemProps3.xml><?xml version="1.0" encoding="utf-8"?>
<ds:datastoreItem xmlns:ds="http://schemas.openxmlformats.org/officeDocument/2006/customXml" ds:itemID="{DEC02D16-FFFD-4CB9-B0E1-124E81C862D6}"/>
</file>

<file path=docProps/app.xml><?xml version="1.0" encoding="utf-8"?>
<Properties xmlns="http://schemas.openxmlformats.org/officeDocument/2006/extended-properties" xmlns:vt="http://schemas.openxmlformats.org/officeDocument/2006/docPropsVTypes">
  <TotalTime>65351</TotalTime>
  <Words>12616</Words>
  <Application>Microsoft Office PowerPoint</Application>
  <PresentationFormat>Widescreen</PresentationFormat>
  <Paragraphs>1952</Paragraphs>
  <Slides>157</Slides>
  <Notes>125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157</vt:i4>
      </vt:variant>
    </vt:vector>
  </HeadingPairs>
  <TitlesOfParts>
    <vt:vector size="165" baseType="lpstr">
      <vt:lpstr>Arial</vt:lpstr>
      <vt:lpstr>Arial Black</vt:lpstr>
      <vt:lpstr>Calibri</vt:lpstr>
      <vt:lpstr>Calibri Light</vt:lpstr>
      <vt:lpstr>Cooper Black</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Anavarathan</dc:creator>
  <cp:lastModifiedBy>M Anavarathan</cp:lastModifiedBy>
  <cp:revision>980</cp:revision>
  <dcterms:created xsi:type="dcterms:W3CDTF">2018-08-23T13:52:41Z</dcterms:created>
  <dcterms:modified xsi:type="dcterms:W3CDTF">2019-09-24T17:57:44Z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0x010100F094A26FEC75CF45A36A8EC6C5B99700</vt:lpwstr>
  </property>
</Properties>
</file>