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</p:sldIdLst>
  <p:sldSz cx="35999738" cy="25199975"/>
  <p:notesSz cx="6797675" cy="9928225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57FF"/>
    <a:srgbClr val="EFF6FC"/>
    <a:srgbClr val="675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086" autoAdjust="0"/>
    <p:restoredTop sz="94660"/>
  </p:normalViewPr>
  <p:slideViewPr>
    <p:cSldViewPr snapToGrid="0">
      <p:cViewPr varScale="1">
        <p:scale>
          <a:sx n="23" d="100"/>
          <a:sy n="23" d="100"/>
        </p:scale>
        <p:origin x="888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11E08-142B-B349-B3AB-644CB4756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9967" y="4124164"/>
            <a:ext cx="26999804" cy="8773325"/>
          </a:xfrm>
        </p:spPr>
        <p:txBody>
          <a:bodyPr anchor="b"/>
          <a:lstStyle>
            <a:lvl1pPr algn="ctr">
              <a:defRPr sz="17716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6D6C1F-9C6B-0B44-BA02-EAFE46486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9967" y="13235822"/>
            <a:ext cx="26999804" cy="6084159"/>
          </a:xfrm>
        </p:spPr>
        <p:txBody>
          <a:bodyPr/>
          <a:lstStyle>
            <a:lvl1pPr marL="0" indent="0" algn="ctr">
              <a:buNone/>
              <a:defRPr sz="7086"/>
            </a:lvl1pPr>
            <a:lvl2pPr marL="1349974" indent="0" algn="ctr">
              <a:buNone/>
              <a:defRPr sz="5905"/>
            </a:lvl2pPr>
            <a:lvl3pPr marL="2699949" indent="0" algn="ctr">
              <a:buNone/>
              <a:defRPr sz="5315"/>
            </a:lvl3pPr>
            <a:lvl4pPr marL="4049923" indent="0" algn="ctr">
              <a:buNone/>
              <a:defRPr sz="4724"/>
            </a:lvl4pPr>
            <a:lvl5pPr marL="5399898" indent="0" algn="ctr">
              <a:buNone/>
              <a:defRPr sz="4724"/>
            </a:lvl5pPr>
            <a:lvl6pPr marL="6749872" indent="0" algn="ctr">
              <a:buNone/>
              <a:defRPr sz="4724"/>
            </a:lvl6pPr>
            <a:lvl7pPr marL="8099847" indent="0" algn="ctr">
              <a:buNone/>
              <a:defRPr sz="4724"/>
            </a:lvl7pPr>
            <a:lvl8pPr marL="9449821" indent="0" algn="ctr">
              <a:buNone/>
              <a:defRPr sz="4724"/>
            </a:lvl8pPr>
            <a:lvl9pPr marL="10799796" indent="0" algn="ctr">
              <a:buNone/>
              <a:defRPr sz="4724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8DFCC-3D49-BA4C-A989-A0D45A970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ח'/אב/תש"ף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8F0A3-7D19-BE43-B6AB-F8981F28F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E3FA3-00BF-214D-95AC-797F4EB30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8815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DC31D-319E-B040-8ACB-9C72A088E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DC1B5B-A8FB-2C4F-A941-8A9EB3AA3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B6282-437B-C24B-A3BA-AB731E52E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ח'/אב/תש"ף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AE886-94EB-C44B-828C-7C2E203B9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857AB-F6E1-2B4E-A5A7-9FCDCEA37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22749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3194E6-081A-0C41-8381-4B77A6E60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25762312" y="1341665"/>
            <a:ext cx="7762444" cy="213558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5637C4-EA46-9D4F-947A-1D70A8286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474982" y="1341665"/>
            <a:ext cx="22837334" cy="213558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A7C15-256B-8640-9604-F34266AF6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ח'/אב/תש"ף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04DFB-216D-054E-BFC8-F946B9E24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B4DD2-D13D-A842-A1AF-1A1E21FCD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4872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C4724-1423-C24D-8EA7-BFF89772E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0F4D1-58A5-3444-AFF7-2BBBEF822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2457D-AFEE-5F4E-BBBD-963075C43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ח'/אב/תש"ף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6C9FC-3F0A-8C40-833C-39B254ED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61D01-2C44-BC4C-8802-34EDF62A1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7766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6DC8-19A5-6A40-A114-BE859B3B5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6232" y="6282497"/>
            <a:ext cx="31049774" cy="10482488"/>
          </a:xfrm>
        </p:spPr>
        <p:txBody>
          <a:bodyPr anchor="b"/>
          <a:lstStyle>
            <a:lvl1pPr>
              <a:defRPr sz="17716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8B1AB-1FAC-914F-8B7A-AB83E5011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56232" y="16864153"/>
            <a:ext cx="31049774" cy="5512493"/>
          </a:xfrm>
        </p:spPr>
        <p:txBody>
          <a:bodyPr/>
          <a:lstStyle>
            <a:lvl1pPr marL="0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1pPr>
            <a:lvl2pPr marL="1349974" indent="0">
              <a:buNone/>
              <a:defRPr sz="5905">
                <a:solidFill>
                  <a:schemeClr val="tx1">
                    <a:tint val="75000"/>
                  </a:schemeClr>
                </a:solidFill>
              </a:defRPr>
            </a:lvl2pPr>
            <a:lvl3pPr marL="2699949" indent="0">
              <a:buNone/>
              <a:defRPr sz="5315">
                <a:solidFill>
                  <a:schemeClr val="tx1">
                    <a:tint val="75000"/>
                  </a:schemeClr>
                </a:solidFill>
              </a:defRPr>
            </a:lvl3pPr>
            <a:lvl4pPr marL="4049923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4pPr>
            <a:lvl5pPr marL="53998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5pPr>
            <a:lvl6pPr marL="6749872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6pPr>
            <a:lvl7pPr marL="8099847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7pPr>
            <a:lvl8pPr marL="944982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8pPr>
            <a:lvl9pPr marL="10799796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BDB3F-F513-CE4C-A786-48145134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ח'/אב/תש"ף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270D8-962E-5147-A024-D8B865620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00DFF-D74B-0140-982A-485CC68A8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7513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CDA8D-A69C-9B49-A07D-DB4BD36E3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C4AF5-7F3F-1944-90E4-CD02F9268C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74982" y="6708326"/>
            <a:ext cx="15299889" cy="1598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4A2117-10BC-F640-B80A-CA7AE449D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224867" y="6708326"/>
            <a:ext cx="15299889" cy="1598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69640-F53E-DB46-A3ED-28A454CA1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ח'/אב/תש"ף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3CB9C-607A-8549-B31C-795902D6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F7D54-D339-E641-B90A-B589B6F69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6136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710CC-0AE6-584E-A147-0FFDBD73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671" y="1341667"/>
            <a:ext cx="31049774" cy="48708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2377C-FD55-9648-A68B-07C1ED1EF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79672" y="6177496"/>
            <a:ext cx="15229575" cy="3027495"/>
          </a:xfrm>
        </p:spPr>
        <p:txBody>
          <a:bodyPr anchor="b"/>
          <a:lstStyle>
            <a:lvl1pPr marL="0" indent="0">
              <a:buNone/>
              <a:defRPr sz="7086" b="1"/>
            </a:lvl1pPr>
            <a:lvl2pPr marL="1349974" indent="0">
              <a:buNone/>
              <a:defRPr sz="5905" b="1"/>
            </a:lvl2pPr>
            <a:lvl3pPr marL="2699949" indent="0">
              <a:buNone/>
              <a:defRPr sz="5315" b="1"/>
            </a:lvl3pPr>
            <a:lvl4pPr marL="4049923" indent="0">
              <a:buNone/>
              <a:defRPr sz="4724" b="1"/>
            </a:lvl4pPr>
            <a:lvl5pPr marL="5399898" indent="0">
              <a:buNone/>
              <a:defRPr sz="4724" b="1"/>
            </a:lvl5pPr>
            <a:lvl6pPr marL="6749872" indent="0">
              <a:buNone/>
              <a:defRPr sz="4724" b="1"/>
            </a:lvl6pPr>
            <a:lvl7pPr marL="8099847" indent="0">
              <a:buNone/>
              <a:defRPr sz="4724" b="1"/>
            </a:lvl7pPr>
            <a:lvl8pPr marL="9449821" indent="0">
              <a:buNone/>
              <a:defRPr sz="4724" b="1"/>
            </a:lvl8pPr>
            <a:lvl9pPr marL="10799796" indent="0">
              <a:buNone/>
              <a:defRPr sz="4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021BE-FE84-B549-8184-84DA550D0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79672" y="9204991"/>
            <a:ext cx="15229575" cy="135391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1E94CB-2454-BA49-8EBB-49A24FFE3F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8224867" y="6177496"/>
            <a:ext cx="15304578" cy="3027495"/>
          </a:xfrm>
        </p:spPr>
        <p:txBody>
          <a:bodyPr anchor="b"/>
          <a:lstStyle>
            <a:lvl1pPr marL="0" indent="0">
              <a:buNone/>
              <a:defRPr sz="7086" b="1"/>
            </a:lvl1pPr>
            <a:lvl2pPr marL="1349974" indent="0">
              <a:buNone/>
              <a:defRPr sz="5905" b="1"/>
            </a:lvl2pPr>
            <a:lvl3pPr marL="2699949" indent="0">
              <a:buNone/>
              <a:defRPr sz="5315" b="1"/>
            </a:lvl3pPr>
            <a:lvl4pPr marL="4049923" indent="0">
              <a:buNone/>
              <a:defRPr sz="4724" b="1"/>
            </a:lvl4pPr>
            <a:lvl5pPr marL="5399898" indent="0">
              <a:buNone/>
              <a:defRPr sz="4724" b="1"/>
            </a:lvl5pPr>
            <a:lvl6pPr marL="6749872" indent="0">
              <a:buNone/>
              <a:defRPr sz="4724" b="1"/>
            </a:lvl6pPr>
            <a:lvl7pPr marL="8099847" indent="0">
              <a:buNone/>
              <a:defRPr sz="4724" b="1"/>
            </a:lvl7pPr>
            <a:lvl8pPr marL="9449821" indent="0">
              <a:buNone/>
              <a:defRPr sz="4724" b="1"/>
            </a:lvl8pPr>
            <a:lvl9pPr marL="10799796" indent="0">
              <a:buNone/>
              <a:defRPr sz="4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687F1A-C141-F54E-B0DF-E1F3352DF5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8224867" y="9204991"/>
            <a:ext cx="15304578" cy="135391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73FD04-4313-0944-8580-D0C44F7F0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ח'/אב/תש"ף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DC1589-9FBA-1447-AA3A-11B8A4554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9994B8-2141-514C-A13B-9C7A9B9B2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514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F6F77-49B6-2043-B4E1-61DC82972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8866F5-9D02-414F-9726-CFAE20EF7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ח'/אב/תש"ף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A7DF0-ED73-B940-95F8-907E5F00C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449C9B-54F8-4F4E-8430-8D1BE7351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69078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4BAE67-A2ED-184B-BFBB-6949EEE54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ח'/אב/תש"ף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645BF2-5B6A-0741-998F-9B117445F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1A263-40C2-4642-A17B-55C36FEC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8555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3FE4D-8921-8F4E-94E4-7C36FB0D1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672" y="1679998"/>
            <a:ext cx="11610852" cy="5879994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EDAFA-95DD-DF4B-BE36-D96C78AEB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04578" y="3628331"/>
            <a:ext cx="18224867" cy="17908316"/>
          </a:xfrm>
        </p:spPr>
        <p:txBody>
          <a:bodyPr/>
          <a:lstStyle>
            <a:lvl1pPr>
              <a:defRPr sz="9449"/>
            </a:lvl1pPr>
            <a:lvl2pPr>
              <a:defRPr sz="8268"/>
            </a:lvl2pPr>
            <a:lvl3pPr>
              <a:defRPr sz="7086"/>
            </a:lvl3pPr>
            <a:lvl4pPr>
              <a:defRPr sz="5905"/>
            </a:lvl4pPr>
            <a:lvl5pPr>
              <a:defRPr sz="5905"/>
            </a:lvl5pPr>
            <a:lvl6pPr>
              <a:defRPr sz="5905"/>
            </a:lvl6pPr>
            <a:lvl7pPr>
              <a:defRPr sz="5905"/>
            </a:lvl7pPr>
            <a:lvl8pPr>
              <a:defRPr sz="5905"/>
            </a:lvl8pPr>
            <a:lvl9pPr>
              <a:defRPr sz="59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CC21C-D796-BF44-A0FF-8388E3589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79672" y="7559993"/>
            <a:ext cx="11610852" cy="14005821"/>
          </a:xfrm>
        </p:spPr>
        <p:txBody>
          <a:bodyPr/>
          <a:lstStyle>
            <a:lvl1pPr marL="0" indent="0">
              <a:buNone/>
              <a:defRPr sz="4724"/>
            </a:lvl1pPr>
            <a:lvl2pPr marL="1349974" indent="0">
              <a:buNone/>
              <a:defRPr sz="4134"/>
            </a:lvl2pPr>
            <a:lvl3pPr marL="2699949" indent="0">
              <a:buNone/>
              <a:defRPr sz="3543"/>
            </a:lvl3pPr>
            <a:lvl4pPr marL="4049923" indent="0">
              <a:buNone/>
              <a:defRPr sz="2953"/>
            </a:lvl4pPr>
            <a:lvl5pPr marL="5399898" indent="0">
              <a:buNone/>
              <a:defRPr sz="2953"/>
            </a:lvl5pPr>
            <a:lvl6pPr marL="6749872" indent="0">
              <a:buNone/>
              <a:defRPr sz="2953"/>
            </a:lvl6pPr>
            <a:lvl7pPr marL="8099847" indent="0">
              <a:buNone/>
              <a:defRPr sz="2953"/>
            </a:lvl7pPr>
            <a:lvl8pPr marL="9449821" indent="0">
              <a:buNone/>
              <a:defRPr sz="2953"/>
            </a:lvl8pPr>
            <a:lvl9pPr marL="10799796" indent="0">
              <a:buNone/>
              <a:defRPr sz="29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E4995-3188-6F41-ABE2-91498A96B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ח'/אב/תש"ף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32B34-03B5-844E-AA85-19AA4DA90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7BD8B-125F-8144-96B5-EE490B05E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4205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BE635-3CFE-FF47-8B87-65D352CF1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672" y="1679998"/>
            <a:ext cx="11610852" cy="5879994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04C372-0EEC-DC4A-9A1C-06A747D0DD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5304578" y="3628331"/>
            <a:ext cx="18224867" cy="17908316"/>
          </a:xfrm>
        </p:spPr>
        <p:txBody>
          <a:bodyPr/>
          <a:lstStyle>
            <a:lvl1pPr marL="0" indent="0">
              <a:buNone/>
              <a:defRPr sz="9449"/>
            </a:lvl1pPr>
            <a:lvl2pPr marL="1349974" indent="0">
              <a:buNone/>
              <a:defRPr sz="8268"/>
            </a:lvl2pPr>
            <a:lvl3pPr marL="2699949" indent="0">
              <a:buNone/>
              <a:defRPr sz="7086"/>
            </a:lvl3pPr>
            <a:lvl4pPr marL="4049923" indent="0">
              <a:buNone/>
              <a:defRPr sz="5905"/>
            </a:lvl4pPr>
            <a:lvl5pPr marL="5399898" indent="0">
              <a:buNone/>
              <a:defRPr sz="5905"/>
            </a:lvl5pPr>
            <a:lvl6pPr marL="6749872" indent="0">
              <a:buNone/>
              <a:defRPr sz="5905"/>
            </a:lvl6pPr>
            <a:lvl7pPr marL="8099847" indent="0">
              <a:buNone/>
              <a:defRPr sz="5905"/>
            </a:lvl7pPr>
            <a:lvl8pPr marL="9449821" indent="0">
              <a:buNone/>
              <a:defRPr sz="5905"/>
            </a:lvl8pPr>
            <a:lvl9pPr marL="10799796" indent="0">
              <a:buNone/>
              <a:defRPr sz="5905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B4A77-B107-E24D-8B59-6B8C0F3C1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79672" y="7559993"/>
            <a:ext cx="11610852" cy="14005821"/>
          </a:xfrm>
        </p:spPr>
        <p:txBody>
          <a:bodyPr/>
          <a:lstStyle>
            <a:lvl1pPr marL="0" indent="0">
              <a:buNone/>
              <a:defRPr sz="4724"/>
            </a:lvl1pPr>
            <a:lvl2pPr marL="1349974" indent="0">
              <a:buNone/>
              <a:defRPr sz="4134"/>
            </a:lvl2pPr>
            <a:lvl3pPr marL="2699949" indent="0">
              <a:buNone/>
              <a:defRPr sz="3543"/>
            </a:lvl3pPr>
            <a:lvl4pPr marL="4049923" indent="0">
              <a:buNone/>
              <a:defRPr sz="2953"/>
            </a:lvl4pPr>
            <a:lvl5pPr marL="5399898" indent="0">
              <a:buNone/>
              <a:defRPr sz="2953"/>
            </a:lvl5pPr>
            <a:lvl6pPr marL="6749872" indent="0">
              <a:buNone/>
              <a:defRPr sz="2953"/>
            </a:lvl6pPr>
            <a:lvl7pPr marL="8099847" indent="0">
              <a:buNone/>
              <a:defRPr sz="2953"/>
            </a:lvl7pPr>
            <a:lvl8pPr marL="9449821" indent="0">
              <a:buNone/>
              <a:defRPr sz="2953"/>
            </a:lvl8pPr>
            <a:lvl9pPr marL="10799796" indent="0">
              <a:buNone/>
              <a:defRPr sz="29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C687F-7597-5149-82DE-3276E9A6F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ח'/אב/תש"ף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3780D-7974-474D-A225-2192123E1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7184F8-E1E2-F447-80F8-A72A03555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684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1DD9F2-97DC-C04A-A8E0-C9AB2C464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4982" y="1341667"/>
            <a:ext cx="31049774" cy="487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DF512-A347-AB4E-B435-A516C8BE0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74982" y="6708326"/>
            <a:ext cx="31049774" cy="15989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5A07C-6A14-F442-B0A2-7BBEBFBE01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74982" y="23356646"/>
            <a:ext cx="8099941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92114-2DE2-4DBD-88F5-EC34E326FC88}" type="datetimeFigureOut">
              <a:rPr lang="he-IL" smtClean="0"/>
              <a:t>ח'/אב/תש"ף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48448-D050-9045-B7AE-259C4D8BBA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24913" y="23356646"/>
            <a:ext cx="12149912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5C661-FD5D-4844-9A0D-DD1F52D3E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424815" y="23356646"/>
            <a:ext cx="8099941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67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2699949" rtl="0" eaLnBrk="1" latinLnBrk="0" hangingPunct="1">
        <a:lnSpc>
          <a:spcPct val="90000"/>
        </a:lnSpc>
        <a:spcBef>
          <a:spcPct val="0"/>
        </a:spcBef>
        <a:buNone/>
        <a:defRPr sz="12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4987" indent="-674987" algn="l" defTabSz="2699949" rtl="0" eaLnBrk="1" latinLnBrk="0" hangingPunct="1">
        <a:lnSpc>
          <a:spcPct val="90000"/>
        </a:lnSpc>
        <a:spcBef>
          <a:spcPts val="2953"/>
        </a:spcBef>
        <a:buFont typeface="Arial" panose="020B0604020202020204" pitchFamily="34" charset="0"/>
        <a:buChar char="•"/>
        <a:defRPr sz="8268" kern="1200">
          <a:solidFill>
            <a:schemeClr val="tx1"/>
          </a:solidFill>
          <a:latin typeface="+mn-lt"/>
          <a:ea typeface="+mn-ea"/>
          <a:cs typeface="+mn-cs"/>
        </a:defRPr>
      </a:lvl1pPr>
      <a:lvl2pPr marL="2024962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2pPr>
      <a:lvl3pPr marL="3374936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905" kern="1200">
          <a:solidFill>
            <a:schemeClr val="tx1"/>
          </a:solidFill>
          <a:latin typeface="+mn-lt"/>
          <a:ea typeface="+mn-ea"/>
          <a:cs typeface="+mn-cs"/>
        </a:defRPr>
      </a:lvl3pPr>
      <a:lvl4pPr marL="4724911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4pPr>
      <a:lvl5pPr marL="6074885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5pPr>
      <a:lvl6pPr marL="7424859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6pPr>
      <a:lvl7pPr marL="8774834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7pPr>
      <a:lvl8pPr marL="10124808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8pPr>
      <a:lvl9pPr marL="11474783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1pPr>
      <a:lvl2pPr marL="1349974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2pPr>
      <a:lvl3pPr marL="2699949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3pPr>
      <a:lvl4pPr marL="4049923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4pPr>
      <a:lvl5pPr marL="5399898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5pPr>
      <a:lvl6pPr marL="6749872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6pPr>
      <a:lvl7pPr marL="8099847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7pPr>
      <a:lvl8pPr marL="9449821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8pPr>
      <a:lvl9pPr marL="10799796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4000"/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975747"/>
              </p:ext>
            </p:extLst>
          </p:nvPr>
        </p:nvGraphicFramePr>
        <p:xfrm>
          <a:off x="384740" y="3698810"/>
          <a:ext cx="35185420" cy="2086807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423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38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04960">
                  <a:extLst>
                    <a:ext uri="{9D8B030D-6E8A-4147-A177-3AD203B41FA5}">
                      <a16:colId xmlns:a16="http://schemas.microsoft.com/office/drawing/2014/main" val="4117049268"/>
                    </a:ext>
                  </a:extLst>
                </a:gridCol>
                <a:gridCol w="9418320">
                  <a:extLst>
                    <a:ext uri="{9D8B030D-6E8A-4147-A177-3AD203B41FA5}">
                      <a16:colId xmlns:a16="http://schemas.microsoft.com/office/drawing/2014/main" val="2148329955"/>
                    </a:ext>
                  </a:extLst>
                </a:gridCol>
              </a:tblGrid>
              <a:tr h="20868070">
                <a:tc>
                  <a:txBody>
                    <a:bodyPr/>
                    <a:lstStyle/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400" b="1" dirty="0">
                        <a:effectLst/>
                        <a:latin typeface="+mn-lt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5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</a:txBody>
                  <a:tcPr marL="137160" marR="13716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aseline="0" dirty="0">
                        <a:effectLst/>
                        <a:latin typeface="+mn-lt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aseline="0" dirty="0">
                        <a:effectLst/>
                        <a:latin typeface="+mn-lt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kern="1200" baseline="0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b="1" u="non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r" defTabSz="2519995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</a:txBody>
                  <a:tcPr marL="137160" marR="13716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3200" u="sng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3200" u="sng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3200" u="sng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3200" u="sng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3200" u="sng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3200" u="sng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3200" u="sng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3200" u="sng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3200" u="sng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kern="1200" baseline="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3200" u="sng" kern="1200" baseline="0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3200" u="sng" kern="1200" baseline="0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3200" u="sng" kern="1200" baseline="0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3200" u="sng" kern="1200" baseline="0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3200" u="sng" kern="1200" baseline="0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3200" u="sng" kern="1200" baseline="0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3200" u="sng" kern="1200" baseline="0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3200" u="sng" kern="1200" baseline="0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1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</a:txBody>
                  <a:tcPr marL="137160" marR="13716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b="0" u="sng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b="0" u="sng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r" defTabSz="2519995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r" defTabSz="2519995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</a:txBody>
                  <a:tcPr marL="137160" marR="13716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3026952" y="776420"/>
            <a:ext cx="12643621" cy="30162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5400" b="1" dirty="0">
                <a:cs typeface="Open Sans Hebrew" panose="00000500000000000000" pitchFamily="2" charset="-79"/>
              </a:rPr>
              <a:t>    Air Navigation with Autonomous Drone</a:t>
            </a:r>
          </a:p>
          <a:p>
            <a:pPr algn="ctr"/>
            <a:r>
              <a:rPr lang="en-US" sz="4400" b="1" dirty="0">
                <a:cs typeface="Open Sans Hebrew" panose="00000500000000000000" pitchFamily="2" charset="-79"/>
              </a:rPr>
              <a:t>Project Number</a:t>
            </a:r>
            <a:r>
              <a:rPr lang="he-IL" sz="4400" dirty="0">
                <a:cs typeface="Open Sans Hebrew" panose="00000500000000000000" pitchFamily="2" charset="-79"/>
              </a:rPr>
              <a:t>:</a:t>
            </a:r>
            <a:r>
              <a:rPr lang="en-US" sz="4400" dirty="0">
                <a:cs typeface="Open Sans Hebrew" panose="00000500000000000000" pitchFamily="2" charset="-79"/>
              </a:rPr>
              <a:t> </a:t>
            </a:r>
            <a:r>
              <a:rPr lang="en-IL" sz="4400" dirty="0"/>
              <a:t>19-1-1-1758</a:t>
            </a:r>
            <a:endParaRPr lang="en-US" sz="4400" dirty="0">
              <a:cs typeface="Open Sans Hebrew" panose="00000500000000000000" pitchFamily="2" charset="-79"/>
            </a:endParaRPr>
          </a:p>
          <a:p>
            <a:pPr algn="ctr"/>
            <a:r>
              <a:rPr lang="en-US" sz="4400" b="1" dirty="0">
                <a:cs typeface="Open Sans Hebrew" panose="00000500000000000000" pitchFamily="2" charset="-79"/>
              </a:rPr>
              <a:t>Names</a:t>
            </a:r>
            <a:r>
              <a:rPr lang="en-US" sz="4400" dirty="0">
                <a:cs typeface="Open Sans Hebrew" panose="00000500000000000000" pitchFamily="2" charset="-79"/>
              </a:rPr>
              <a:t>: </a:t>
            </a:r>
            <a:r>
              <a:rPr lang="en-US" sz="4400" dirty="0" err="1">
                <a:cs typeface="Open Sans Hebrew" panose="00000500000000000000" pitchFamily="2" charset="-79"/>
              </a:rPr>
              <a:t>Ofir</a:t>
            </a:r>
            <a:r>
              <a:rPr lang="en-US" sz="4400" dirty="0">
                <a:cs typeface="Open Sans Hebrew" panose="00000500000000000000" pitchFamily="2" charset="-79"/>
              </a:rPr>
              <a:t> </a:t>
            </a:r>
            <a:r>
              <a:rPr lang="en-US" sz="4400" dirty="0" err="1">
                <a:cs typeface="Open Sans Hebrew" panose="00000500000000000000" pitchFamily="2" charset="-79"/>
              </a:rPr>
              <a:t>Miran</a:t>
            </a:r>
            <a:r>
              <a:rPr lang="en-US" sz="4400" dirty="0">
                <a:cs typeface="Open Sans Hebrew" panose="00000500000000000000" pitchFamily="2" charset="-79"/>
              </a:rPr>
              <a:t>, Roni </a:t>
            </a:r>
            <a:r>
              <a:rPr lang="en-US" sz="4400" dirty="0" err="1">
                <a:cs typeface="Open Sans Hebrew" panose="00000500000000000000" pitchFamily="2" charset="-79"/>
              </a:rPr>
              <a:t>Caduri</a:t>
            </a:r>
            <a:endParaRPr lang="he-IL" sz="4400" dirty="0">
              <a:cs typeface="Open Sans Hebrew" panose="00000500000000000000" pitchFamily="2" charset="-79"/>
            </a:endParaRPr>
          </a:p>
          <a:p>
            <a:pPr algn="ctr"/>
            <a:r>
              <a:rPr lang="en-US" sz="4400" b="1" dirty="0">
                <a:cs typeface="Open Sans Hebrew" panose="00000500000000000000" pitchFamily="2" charset="-79"/>
              </a:rPr>
              <a:t>Advisor</a:t>
            </a:r>
            <a:r>
              <a:rPr lang="he-IL" sz="4400" dirty="0">
                <a:cs typeface="Open Sans Hebrew" panose="00000500000000000000" pitchFamily="2" charset="-79"/>
              </a:rPr>
              <a:t>:</a:t>
            </a:r>
            <a:r>
              <a:rPr lang="en-US" sz="4400" dirty="0">
                <a:cs typeface="Open Sans Hebrew" panose="00000500000000000000" pitchFamily="2" charset="-79"/>
              </a:rPr>
              <a:t> Yonatan Mandel</a:t>
            </a:r>
            <a:endParaRPr lang="he-IL" sz="4400" dirty="0">
              <a:cs typeface="Open Sans Hebrew" panose="00000500000000000000" pitchFamily="2" charset="-79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0202583-1A6B-7F45-B18A-870B8846D4BA}"/>
              </a:ext>
            </a:extLst>
          </p:cNvPr>
          <p:cNvPicPr/>
          <p:nvPr/>
        </p:nvPicPr>
        <p:blipFill rotWithShape="1">
          <a:blip r:embed="rId3"/>
          <a:srcRect l="16928" t="27723" r="20552" b="30166"/>
          <a:stretch/>
        </p:blipFill>
        <p:spPr bwMode="auto">
          <a:xfrm>
            <a:off x="23798846" y="4460736"/>
            <a:ext cx="9792000" cy="7848605"/>
          </a:xfrm>
          <a:prstGeom prst="rect">
            <a:avLst/>
          </a:prstGeom>
          <a:ln>
            <a:noFill/>
          </a:ln>
          <a:effectLst>
            <a:innerShdw blurRad="114300">
              <a:prstClr val="black"/>
            </a:inn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 descr="A picture containing meter&#10;&#10;Description automatically generated">
            <a:extLst>
              <a:ext uri="{FF2B5EF4-FFF2-40B4-BE49-F238E27FC236}">
                <a16:creationId xmlns:a16="http://schemas.microsoft.com/office/drawing/2014/main" id="{6FEC8EAB-5FEF-4D6F-9BA9-3E703DE17B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655" y="5639226"/>
            <a:ext cx="11472906" cy="81182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36DF70-F8D7-489E-9792-55A88BF363A7}"/>
              </a:ext>
            </a:extLst>
          </p:cNvPr>
          <p:cNvSpPr txBox="1"/>
          <p:nvPr/>
        </p:nvSpPr>
        <p:spPr>
          <a:xfrm>
            <a:off x="537138" y="3807652"/>
            <a:ext cx="9792028" cy="7417415"/>
          </a:xfrm>
          <a:prstGeom prst="rect">
            <a:avLst/>
          </a:prstGeom>
          <a:noFill/>
          <a:ln w="111125" cap="rnd">
            <a:noFill/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370886"/>
                      <a:gd name="connsiteY0" fmla="*/ 0 h 7478970"/>
                      <a:gd name="connsiteX1" fmla="*/ 8370886 w 8370886"/>
                      <a:gd name="connsiteY1" fmla="*/ 0 h 7478970"/>
                      <a:gd name="connsiteX2" fmla="*/ 8370886 w 8370886"/>
                      <a:gd name="connsiteY2" fmla="*/ 7478970 h 7478970"/>
                      <a:gd name="connsiteX3" fmla="*/ 0 w 8370886"/>
                      <a:gd name="connsiteY3" fmla="*/ 7478970 h 7478970"/>
                      <a:gd name="connsiteX4" fmla="*/ 0 w 8370886"/>
                      <a:gd name="connsiteY4" fmla="*/ 0 h 74789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370886" h="7478970" extrusionOk="0">
                        <a:moveTo>
                          <a:pt x="0" y="0"/>
                        </a:moveTo>
                        <a:cubicBezTo>
                          <a:pt x="2867254" y="118645"/>
                          <a:pt x="6429899" y="116012"/>
                          <a:pt x="8370886" y="0"/>
                        </a:cubicBezTo>
                        <a:cubicBezTo>
                          <a:pt x="8238004" y="2115605"/>
                          <a:pt x="8455837" y="6594387"/>
                          <a:pt x="8370886" y="7478970"/>
                        </a:cubicBezTo>
                        <a:cubicBezTo>
                          <a:pt x="7061661" y="7613570"/>
                          <a:pt x="1109042" y="7321774"/>
                          <a:pt x="0" y="7478970"/>
                        </a:cubicBezTo>
                        <a:cubicBezTo>
                          <a:pt x="-20187" y="4019203"/>
                          <a:pt x="-152480" y="370787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lvl="0" defTabSz="2519995">
              <a:defRPr/>
            </a:pPr>
            <a:r>
              <a:rPr lang="en-US" sz="5400" b="1" dirty="0">
                <a:solidFill>
                  <a:prstClr val="black"/>
                </a:solidFill>
                <a:cs typeface="Open Sans Hebrew" panose="00000500000000000000" pitchFamily="2" charset="-79"/>
              </a:rPr>
              <a:t>Introduction:</a:t>
            </a:r>
          </a:p>
          <a:p>
            <a:pPr marL="457200" lvl="0" indent="-457200" defTabSz="2519995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3400" dirty="0">
                <a:solidFill>
                  <a:prstClr val="black"/>
                </a:solidFill>
                <a:cs typeface="Open Sans Hebrew" panose="00000500000000000000" pitchFamily="2" charset="-79"/>
              </a:rPr>
              <a:t>Drones are used for a large variety of applications in recent years from travel industry to crime fighting.</a:t>
            </a:r>
          </a:p>
          <a:p>
            <a:pPr marL="457200" lvl="0" indent="-457200" defTabSz="2519995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3400" dirty="0">
                <a:solidFill>
                  <a:prstClr val="black"/>
                </a:solidFill>
                <a:cs typeface="Open Sans Hebrew" panose="00000500000000000000" pitchFamily="2" charset="-79"/>
              </a:rPr>
              <a:t>Our goal is to use an autonomous drone for navigating humans, while projecting useful signs on the ground.</a:t>
            </a:r>
          </a:p>
          <a:p>
            <a:pPr marL="457200" lvl="0" indent="-457200" defTabSz="2519995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3400" dirty="0">
                <a:solidFill>
                  <a:prstClr val="black"/>
                </a:solidFill>
                <a:cs typeface="Open Sans Hebrew" panose="00000500000000000000" pitchFamily="2" charset="-79"/>
              </a:rPr>
              <a:t>These signs instruct the users how to navigate through different paths, </a:t>
            </a:r>
            <a:r>
              <a:rPr lang="en-US" sz="3400" b="1" dirty="0">
                <a:solidFill>
                  <a:prstClr val="black"/>
                </a:solidFill>
                <a:cs typeface="Open Sans Hebrew" panose="00000500000000000000" pitchFamily="2" charset="-79"/>
              </a:rPr>
              <a:t>without the use of GPS technology</a:t>
            </a:r>
            <a:r>
              <a:rPr lang="en-US" sz="3400" dirty="0">
                <a:solidFill>
                  <a:prstClr val="black"/>
                </a:solidFill>
                <a:cs typeface="Open Sans Hebrew" panose="00000500000000000000" pitchFamily="2" charset="-79"/>
              </a:rPr>
              <a:t>. </a:t>
            </a:r>
          </a:p>
          <a:p>
            <a:pPr marL="457200" lvl="0" indent="-457200" defTabSz="2519995">
              <a:buFont typeface="Arial" panose="020B0604020202020204" pitchFamily="34" charset="0"/>
              <a:buChar char="•"/>
              <a:defRPr/>
            </a:pPr>
            <a:r>
              <a:rPr lang="en-US" sz="3400" dirty="0">
                <a:solidFill>
                  <a:prstClr val="black"/>
                </a:solidFill>
                <a:cs typeface="Open Sans Hebrew" panose="00000500000000000000" pitchFamily="2" charset="-79"/>
              </a:rPr>
              <a:t>This use of drones can come in particularly handy when navigating at night or exploring areas without GPS.</a:t>
            </a:r>
          </a:p>
          <a:p>
            <a:endParaRPr lang="LID4096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CADB78-1F74-4D42-BC06-644075196EF1}"/>
              </a:ext>
            </a:extLst>
          </p:cNvPr>
          <p:cNvSpPr txBox="1"/>
          <p:nvPr/>
        </p:nvSpPr>
        <p:spPr>
          <a:xfrm>
            <a:off x="23164438" y="13071425"/>
            <a:ext cx="9408163" cy="11557010"/>
          </a:xfrm>
          <a:prstGeom prst="rect">
            <a:avLst/>
          </a:prstGeom>
          <a:noFill/>
          <a:ln w="111125" cap="rnd">
            <a:noFill/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370886"/>
                      <a:gd name="connsiteY0" fmla="*/ 0 h 7478970"/>
                      <a:gd name="connsiteX1" fmla="*/ 8370886 w 8370886"/>
                      <a:gd name="connsiteY1" fmla="*/ 0 h 7478970"/>
                      <a:gd name="connsiteX2" fmla="*/ 8370886 w 8370886"/>
                      <a:gd name="connsiteY2" fmla="*/ 7478970 h 7478970"/>
                      <a:gd name="connsiteX3" fmla="*/ 0 w 8370886"/>
                      <a:gd name="connsiteY3" fmla="*/ 7478970 h 7478970"/>
                      <a:gd name="connsiteX4" fmla="*/ 0 w 8370886"/>
                      <a:gd name="connsiteY4" fmla="*/ 0 h 74789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370886" h="7478970" extrusionOk="0">
                        <a:moveTo>
                          <a:pt x="0" y="0"/>
                        </a:moveTo>
                        <a:cubicBezTo>
                          <a:pt x="2867254" y="118645"/>
                          <a:pt x="6429899" y="116012"/>
                          <a:pt x="8370886" y="0"/>
                        </a:cubicBezTo>
                        <a:cubicBezTo>
                          <a:pt x="8238004" y="2115605"/>
                          <a:pt x="8455837" y="6594387"/>
                          <a:pt x="8370886" y="7478970"/>
                        </a:cubicBezTo>
                        <a:cubicBezTo>
                          <a:pt x="7061661" y="7613570"/>
                          <a:pt x="1109042" y="7321774"/>
                          <a:pt x="0" y="7478970"/>
                        </a:cubicBezTo>
                        <a:cubicBezTo>
                          <a:pt x="-20187" y="4019203"/>
                          <a:pt x="-152480" y="370787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lvl="0" defTabSz="2519995">
              <a:defRPr/>
            </a:pPr>
            <a:r>
              <a:rPr lang="en-US" sz="4800" b="1" dirty="0">
                <a:cs typeface="Open Sans Hebrew" panose="00000500000000000000" pitchFamily="2" charset="-79"/>
              </a:rPr>
              <a:t>Main parts of the drone:</a:t>
            </a:r>
          </a:p>
          <a:p>
            <a:pPr lvl="0" defTabSz="2519995">
              <a:lnSpc>
                <a:spcPct val="150000"/>
              </a:lnSpc>
              <a:defRPr/>
            </a:pPr>
            <a:r>
              <a:rPr lang="en-US" sz="3400" b="1" u="sng" dirty="0">
                <a:solidFill>
                  <a:srgbClr val="0070C0"/>
                </a:solidFill>
                <a:cs typeface="Open Sans Hebrew" panose="00000500000000000000" pitchFamily="2" charset="-79"/>
              </a:rPr>
              <a:t>Bebop/DJI</a:t>
            </a:r>
          </a:p>
          <a:p>
            <a:pPr marL="457200" lvl="0" indent="-457200" defTabSz="2519995">
              <a:buFont typeface="Arial" panose="020B0604020202020204" pitchFamily="34" charset="0"/>
              <a:buChar char="•"/>
              <a:defRPr/>
            </a:pPr>
            <a:r>
              <a:rPr lang="en-US" sz="3400" dirty="0">
                <a:solidFill>
                  <a:prstClr val="black"/>
                </a:solidFill>
                <a:cs typeface="Open Sans Hebrew" panose="00000500000000000000" pitchFamily="2" charset="-79"/>
              </a:rPr>
              <a:t>The drones used in our project.</a:t>
            </a:r>
            <a:endParaRPr lang="en-US" sz="3400" b="1" u="sng" dirty="0">
              <a:solidFill>
                <a:srgbClr val="0070C0"/>
              </a:solidFill>
              <a:cs typeface="Open Sans Hebrew" panose="00000500000000000000" pitchFamily="2" charset="-79"/>
            </a:endParaRPr>
          </a:p>
          <a:p>
            <a:pPr lvl="0" defTabSz="2519995">
              <a:lnSpc>
                <a:spcPct val="150000"/>
              </a:lnSpc>
              <a:defRPr/>
            </a:pPr>
            <a:r>
              <a:rPr lang="en-US" sz="3400" b="1" u="sng" dirty="0">
                <a:solidFill>
                  <a:srgbClr val="0070C0"/>
                </a:solidFill>
                <a:cs typeface="Open Sans Hebrew" panose="00000500000000000000" pitchFamily="2" charset="-79"/>
              </a:rPr>
              <a:t>JETSON TX2/raspberry pi</a:t>
            </a:r>
          </a:p>
          <a:p>
            <a:pPr lvl="0" defTabSz="2519995">
              <a:defRPr/>
            </a:pPr>
            <a:r>
              <a:rPr lang="en-US" sz="3400" dirty="0">
                <a:solidFill>
                  <a:prstClr val="black"/>
                </a:solidFill>
                <a:cs typeface="Open Sans Hebrew" panose="00000500000000000000" pitchFamily="2" charset="-79"/>
              </a:rPr>
              <a:t>A supercomputers which features a variety of standard hardware interfaces.  This is the “hurt” of the drone.</a:t>
            </a:r>
          </a:p>
          <a:p>
            <a:pPr lvl="0" defTabSz="2519995">
              <a:lnSpc>
                <a:spcPct val="150000"/>
              </a:lnSpc>
              <a:defRPr/>
            </a:pPr>
            <a:r>
              <a:rPr lang="en-US" sz="3400" b="1" u="sng" dirty="0">
                <a:solidFill>
                  <a:srgbClr val="0070C0"/>
                </a:solidFill>
                <a:cs typeface="Open Sans Hebrew" panose="00000500000000000000" pitchFamily="2" charset="-79"/>
              </a:rPr>
              <a:t>Intel </a:t>
            </a:r>
            <a:r>
              <a:rPr lang="en-US" sz="3400" b="1" u="sng" dirty="0" err="1">
                <a:solidFill>
                  <a:srgbClr val="0070C0"/>
                </a:solidFill>
                <a:cs typeface="Open Sans Hebrew" panose="00000500000000000000" pitchFamily="2" charset="-79"/>
              </a:rPr>
              <a:t>Realsense</a:t>
            </a:r>
            <a:r>
              <a:rPr lang="en-US" sz="3400" b="1" u="sng" dirty="0">
                <a:solidFill>
                  <a:srgbClr val="0070C0"/>
                </a:solidFill>
                <a:cs typeface="Open Sans Hebrew" panose="00000500000000000000" pitchFamily="2" charset="-79"/>
              </a:rPr>
              <a:t> 265 camera:</a:t>
            </a:r>
          </a:p>
          <a:p>
            <a:pPr marL="457200" lvl="0" indent="-457200" defTabSz="2519995">
              <a:buFont typeface="Arial" panose="020B0604020202020204" pitchFamily="34" charset="0"/>
              <a:buChar char="•"/>
              <a:defRPr/>
            </a:pPr>
            <a:r>
              <a:rPr lang="en-US" sz="3400" dirty="0">
                <a:solidFill>
                  <a:prstClr val="black"/>
                </a:solidFill>
                <a:cs typeface="Open Sans Hebrew" panose="00000500000000000000" pitchFamily="2" charset="-79"/>
              </a:rPr>
              <a:t>Senses the current location of the drone.</a:t>
            </a:r>
          </a:p>
          <a:p>
            <a:pPr marL="457200" lvl="0" indent="-457200" defTabSz="2519995">
              <a:buFont typeface="Arial" panose="020B0604020202020204" pitchFamily="34" charset="0"/>
              <a:buChar char="•"/>
              <a:defRPr/>
            </a:pPr>
            <a:r>
              <a:rPr lang="en-US" sz="3400" dirty="0">
                <a:solidFill>
                  <a:prstClr val="black"/>
                </a:solidFill>
                <a:cs typeface="Open Sans Hebrew" panose="00000500000000000000" pitchFamily="2" charset="-79"/>
              </a:rPr>
              <a:t>Sends the location coordinates to the control algorithm. </a:t>
            </a:r>
          </a:p>
          <a:p>
            <a:pPr lvl="0" defTabSz="2519995">
              <a:lnSpc>
                <a:spcPct val="150000"/>
              </a:lnSpc>
              <a:defRPr/>
            </a:pPr>
            <a:r>
              <a:rPr lang="en-US" sz="3400" b="1" u="sng" dirty="0">
                <a:solidFill>
                  <a:srgbClr val="0070C0"/>
                </a:solidFill>
                <a:cs typeface="Open Sans Hebrew" panose="00000500000000000000" pitchFamily="2" charset="-79"/>
              </a:rPr>
              <a:t>Intel </a:t>
            </a:r>
            <a:r>
              <a:rPr lang="en-US" sz="3400" b="1" u="sng" dirty="0" err="1">
                <a:solidFill>
                  <a:srgbClr val="0070C0"/>
                </a:solidFill>
                <a:cs typeface="Open Sans Hebrew" panose="00000500000000000000" pitchFamily="2" charset="-79"/>
              </a:rPr>
              <a:t>Realsense</a:t>
            </a:r>
            <a:r>
              <a:rPr lang="en-US" sz="3400" b="1" u="sng" dirty="0">
                <a:solidFill>
                  <a:srgbClr val="0070C0"/>
                </a:solidFill>
                <a:cs typeface="Open Sans Hebrew" panose="00000500000000000000" pitchFamily="2" charset="-79"/>
              </a:rPr>
              <a:t> D435 camera:</a:t>
            </a:r>
          </a:p>
          <a:p>
            <a:pPr marL="457200" lvl="0" indent="-457200" defTabSz="2519995">
              <a:buFont typeface="Arial" panose="020B0604020202020204" pitchFamily="34" charset="0"/>
              <a:buChar char="•"/>
              <a:defRPr/>
            </a:pPr>
            <a:r>
              <a:rPr lang="en-US" sz="3400" dirty="0">
                <a:solidFill>
                  <a:prstClr val="black"/>
                </a:solidFill>
                <a:cs typeface="Open Sans Hebrew" panose="00000500000000000000" pitchFamily="2" charset="-79"/>
              </a:rPr>
              <a:t>Captures live video from the projected signs that are visible on the ground.</a:t>
            </a:r>
          </a:p>
          <a:p>
            <a:pPr marL="457200" lvl="0" indent="-457200" defTabSz="2519995">
              <a:buFont typeface="Arial" panose="020B0604020202020204" pitchFamily="34" charset="0"/>
              <a:buChar char="•"/>
              <a:defRPr/>
            </a:pPr>
            <a:r>
              <a:rPr lang="en-US" sz="3400" dirty="0">
                <a:solidFill>
                  <a:prstClr val="black"/>
                </a:solidFill>
                <a:cs typeface="Open Sans Hebrew" panose="00000500000000000000" pitchFamily="2" charset="-79"/>
              </a:rPr>
              <a:t>Sends frames to the object detection algorithm. </a:t>
            </a:r>
          </a:p>
          <a:p>
            <a:pPr lvl="0" defTabSz="2519995">
              <a:lnSpc>
                <a:spcPct val="150000"/>
              </a:lnSpc>
              <a:defRPr/>
            </a:pPr>
            <a:r>
              <a:rPr lang="en-US" sz="3400" b="1" u="sng" dirty="0">
                <a:solidFill>
                  <a:srgbClr val="0070C0"/>
                </a:solidFill>
                <a:cs typeface="Open Sans Hebrew" panose="00000500000000000000" pitchFamily="2" charset="-79"/>
              </a:rPr>
              <a:t>Laser Beam Pro Projector:</a:t>
            </a:r>
            <a:endParaRPr lang="he-IL" sz="3400" b="1" u="sng" dirty="0">
              <a:solidFill>
                <a:srgbClr val="0070C0"/>
              </a:solidFill>
              <a:cs typeface="Open Sans Hebrew" panose="00000500000000000000" pitchFamily="2" charset="-79"/>
            </a:endParaRPr>
          </a:p>
          <a:p>
            <a:pPr marL="457200" lvl="0" indent="-457200" defTabSz="2519995">
              <a:buFont typeface="Arial" panose="020B0604020202020204" pitchFamily="34" charset="0"/>
              <a:buChar char="•"/>
              <a:defRPr/>
            </a:pPr>
            <a:r>
              <a:rPr lang="en-US" sz="3400" dirty="0">
                <a:solidFill>
                  <a:prstClr val="black"/>
                </a:solidFill>
                <a:cs typeface="Open Sans Hebrew" panose="00000500000000000000" pitchFamily="2" charset="-79"/>
              </a:rPr>
              <a:t>Projects images on the ground that can instruct the user to the destination point.</a:t>
            </a:r>
          </a:p>
          <a:p>
            <a:pPr marL="457200" lvl="0" indent="-457200" defTabSz="2519995">
              <a:buFont typeface="Arial" panose="020B0604020202020204" pitchFamily="34" charset="0"/>
              <a:buChar char="•"/>
              <a:defRPr/>
            </a:pPr>
            <a:r>
              <a:rPr lang="en-US" sz="3400" dirty="0">
                <a:solidFill>
                  <a:prstClr val="black"/>
                </a:solidFill>
                <a:cs typeface="Open Sans Hebrew" panose="00000500000000000000" pitchFamily="2" charset="-79"/>
              </a:rPr>
              <a:t>This images can be an arrow, stop sign, etc.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CD0C77-43DF-491A-A366-DC986E803436}"/>
              </a:ext>
            </a:extLst>
          </p:cNvPr>
          <p:cNvSpPr txBox="1"/>
          <p:nvPr/>
        </p:nvSpPr>
        <p:spPr>
          <a:xfrm>
            <a:off x="537138" y="15314486"/>
            <a:ext cx="9606315" cy="9310241"/>
          </a:xfrm>
          <a:prstGeom prst="rect">
            <a:avLst/>
          </a:prstGeom>
          <a:noFill/>
          <a:ln w="111125" cap="rnd">
            <a:noFill/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370886"/>
                      <a:gd name="connsiteY0" fmla="*/ 0 h 7478970"/>
                      <a:gd name="connsiteX1" fmla="*/ 8370886 w 8370886"/>
                      <a:gd name="connsiteY1" fmla="*/ 0 h 7478970"/>
                      <a:gd name="connsiteX2" fmla="*/ 8370886 w 8370886"/>
                      <a:gd name="connsiteY2" fmla="*/ 7478970 h 7478970"/>
                      <a:gd name="connsiteX3" fmla="*/ 0 w 8370886"/>
                      <a:gd name="connsiteY3" fmla="*/ 7478970 h 7478970"/>
                      <a:gd name="connsiteX4" fmla="*/ 0 w 8370886"/>
                      <a:gd name="connsiteY4" fmla="*/ 0 h 74789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370886" h="7478970" extrusionOk="0">
                        <a:moveTo>
                          <a:pt x="0" y="0"/>
                        </a:moveTo>
                        <a:cubicBezTo>
                          <a:pt x="2867254" y="118645"/>
                          <a:pt x="6429899" y="116012"/>
                          <a:pt x="8370886" y="0"/>
                        </a:cubicBezTo>
                        <a:cubicBezTo>
                          <a:pt x="8238004" y="2115605"/>
                          <a:pt x="8455837" y="6594387"/>
                          <a:pt x="8370886" y="7478970"/>
                        </a:cubicBezTo>
                        <a:cubicBezTo>
                          <a:pt x="7061661" y="7613570"/>
                          <a:pt x="1109042" y="7321774"/>
                          <a:pt x="0" y="7478970"/>
                        </a:cubicBezTo>
                        <a:cubicBezTo>
                          <a:pt x="-20187" y="4019203"/>
                          <a:pt x="-152480" y="370787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defTabSz="2519995">
              <a:lnSpc>
                <a:spcPct val="150000"/>
              </a:lnSpc>
              <a:defRPr/>
            </a:pPr>
            <a:r>
              <a:rPr lang="en-US" sz="4800" b="1" dirty="0">
                <a:cs typeface="Open Sans Hebrew" panose="00000500000000000000" pitchFamily="2" charset="-79"/>
              </a:rPr>
              <a:t>Algorithms</a:t>
            </a:r>
            <a:r>
              <a:rPr lang="en-US" sz="4400" b="1" dirty="0">
                <a:cs typeface="Open Sans Hebrew" panose="00000500000000000000" pitchFamily="2" charset="-79"/>
              </a:rPr>
              <a:t>:</a:t>
            </a:r>
          </a:p>
          <a:p>
            <a:pPr lvl="0" defTabSz="2519995">
              <a:defRPr/>
            </a:pPr>
            <a:r>
              <a:rPr lang="en-US" sz="3400" b="1" u="sng" dirty="0">
                <a:cs typeface="Open Sans Hebrew" panose="00000500000000000000" pitchFamily="2" charset="-79"/>
              </a:rPr>
              <a:t>               - Robot Operating System</a:t>
            </a:r>
          </a:p>
          <a:p>
            <a:pPr lvl="0" defTabSz="2519995">
              <a:defRPr/>
            </a:pPr>
            <a:r>
              <a:rPr lang="en-US" sz="3400" dirty="0">
                <a:solidFill>
                  <a:prstClr val="black"/>
                </a:solidFill>
                <a:cs typeface="Open Sans Hebrew" panose="00000500000000000000" pitchFamily="2" charset="-79"/>
              </a:rPr>
              <a:t>A flexible framework for writing robot software. Using ROS we could split the project into sub packages (small projects) that collaborate and build upon each others.</a:t>
            </a:r>
          </a:p>
          <a:p>
            <a:pPr lvl="0" defTabSz="2519995">
              <a:lnSpc>
                <a:spcPct val="150000"/>
              </a:lnSpc>
              <a:defRPr/>
            </a:pPr>
            <a:r>
              <a:rPr lang="en-US" sz="3400" b="1" u="sng" dirty="0">
                <a:solidFill>
                  <a:srgbClr val="0070C0"/>
                </a:solidFill>
                <a:cs typeface="Open Sans Hebrew" panose="00000500000000000000" pitchFamily="2" charset="-79"/>
              </a:rPr>
              <a:t>Control algorithm:</a:t>
            </a:r>
            <a:endParaRPr lang="en-US" sz="3400" u="sng" dirty="0">
              <a:solidFill>
                <a:srgbClr val="0070C0"/>
              </a:solidFill>
              <a:cs typeface="Open Sans Hebrew" panose="00000500000000000000" pitchFamily="2" charset="-79"/>
            </a:endParaRPr>
          </a:p>
          <a:p>
            <a:pPr lvl="0" defTabSz="2519995">
              <a:defRPr/>
            </a:pPr>
            <a:r>
              <a:rPr lang="en-US" sz="3400" dirty="0">
                <a:solidFill>
                  <a:prstClr val="black"/>
                </a:solidFill>
                <a:cs typeface="Open Sans Hebrew" panose="00000500000000000000" pitchFamily="2" charset="-79"/>
              </a:rPr>
              <a:t>Responsible for the drone stable flight, combining SLAM technology.</a:t>
            </a:r>
          </a:p>
          <a:p>
            <a:pPr lvl="0" defTabSz="2519995">
              <a:lnSpc>
                <a:spcPct val="150000"/>
              </a:lnSpc>
              <a:defRPr/>
            </a:pPr>
            <a:r>
              <a:rPr lang="en-US" sz="3400" b="1" u="sng" dirty="0">
                <a:solidFill>
                  <a:srgbClr val="0070C0"/>
                </a:solidFill>
                <a:cs typeface="Open Sans Hebrew" panose="00000500000000000000" pitchFamily="2" charset="-79"/>
              </a:rPr>
              <a:t>Object Detection algorithm:</a:t>
            </a:r>
          </a:p>
          <a:p>
            <a:pPr lvl="0" defTabSz="2519995">
              <a:defRPr/>
            </a:pPr>
            <a:r>
              <a:rPr lang="en-US" sz="3400" dirty="0">
                <a:solidFill>
                  <a:prstClr val="black"/>
                </a:solidFill>
                <a:cs typeface="Open Sans Hebrew" panose="00000500000000000000" pitchFamily="2" charset="-79"/>
              </a:rPr>
              <a:t>Check whether the user is currently in one of the path’s landmark.</a:t>
            </a:r>
          </a:p>
          <a:p>
            <a:pPr lvl="0" defTabSz="2519995">
              <a:lnSpc>
                <a:spcPct val="150000"/>
              </a:lnSpc>
              <a:defRPr/>
            </a:pPr>
            <a:r>
              <a:rPr lang="en-US" sz="3400" b="1" u="sng" dirty="0">
                <a:solidFill>
                  <a:srgbClr val="0070C0"/>
                </a:solidFill>
                <a:cs typeface="Open Sans Hebrew" panose="00000500000000000000" pitchFamily="2" charset="-79"/>
              </a:rPr>
              <a:t>Projection algorithm:</a:t>
            </a:r>
          </a:p>
          <a:p>
            <a:pPr lvl="0" defTabSz="2519995">
              <a:defRPr/>
            </a:pPr>
            <a:r>
              <a:rPr lang="en-US" sz="3400" dirty="0">
                <a:solidFill>
                  <a:prstClr val="black"/>
                </a:solidFill>
                <a:cs typeface="Open Sans Hebrew" panose="00000500000000000000" pitchFamily="2" charset="-79"/>
              </a:rPr>
              <a:t>Lead the user to the destination while ordering the projection of effective signs.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3227EE-6C8A-4E70-99A4-12F2431FA0AC}"/>
              </a:ext>
            </a:extLst>
          </p:cNvPr>
          <p:cNvSpPr txBox="1"/>
          <p:nvPr/>
        </p:nvSpPr>
        <p:spPr>
          <a:xfrm>
            <a:off x="351426" y="10941605"/>
            <a:ext cx="9792028" cy="4816703"/>
          </a:xfrm>
          <a:prstGeom prst="rect">
            <a:avLst/>
          </a:prstGeom>
          <a:noFill/>
          <a:ln w="111125" cap="rnd">
            <a:noFill/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370886"/>
                      <a:gd name="connsiteY0" fmla="*/ 0 h 7478970"/>
                      <a:gd name="connsiteX1" fmla="*/ 8370886 w 8370886"/>
                      <a:gd name="connsiteY1" fmla="*/ 0 h 7478970"/>
                      <a:gd name="connsiteX2" fmla="*/ 8370886 w 8370886"/>
                      <a:gd name="connsiteY2" fmla="*/ 7478970 h 7478970"/>
                      <a:gd name="connsiteX3" fmla="*/ 0 w 8370886"/>
                      <a:gd name="connsiteY3" fmla="*/ 7478970 h 7478970"/>
                      <a:gd name="connsiteX4" fmla="*/ 0 w 8370886"/>
                      <a:gd name="connsiteY4" fmla="*/ 0 h 74789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370886" h="7478970" extrusionOk="0">
                        <a:moveTo>
                          <a:pt x="0" y="0"/>
                        </a:moveTo>
                        <a:cubicBezTo>
                          <a:pt x="2867254" y="118645"/>
                          <a:pt x="6429899" y="116012"/>
                          <a:pt x="8370886" y="0"/>
                        </a:cubicBezTo>
                        <a:cubicBezTo>
                          <a:pt x="8238004" y="2115605"/>
                          <a:pt x="8455837" y="6594387"/>
                          <a:pt x="8370886" y="7478970"/>
                        </a:cubicBezTo>
                        <a:cubicBezTo>
                          <a:pt x="7061661" y="7613570"/>
                          <a:pt x="1109042" y="7321774"/>
                          <a:pt x="0" y="7478970"/>
                        </a:cubicBezTo>
                        <a:cubicBezTo>
                          <a:pt x="-20187" y="4019203"/>
                          <a:pt x="-152480" y="370787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lvl="0" defTabSz="2519995">
              <a:defRPr/>
            </a:pPr>
            <a:r>
              <a:rPr lang="en-US" sz="5400" b="1" dirty="0">
                <a:solidFill>
                  <a:prstClr val="black"/>
                </a:solidFill>
                <a:cs typeface="Open Sans Hebrew" panose="00000500000000000000" pitchFamily="2" charset="-79"/>
              </a:rPr>
              <a:t>Motivation:</a:t>
            </a:r>
            <a:endParaRPr lang="he-IL" sz="5400" b="1" dirty="0">
              <a:solidFill>
                <a:prstClr val="black"/>
              </a:solidFill>
              <a:cs typeface="Open Sans Hebrew" panose="00000500000000000000" pitchFamily="2" charset="-79"/>
            </a:endParaRPr>
          </a:p>
          <a:p>
            <a:pPr marL="457200" lvl="0" indent="-457200" defTabSz="2519995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3400" dirty="0">
                <a:solidFill>
                  <a:prstClr val="black"/>
                </a:solidFill>
                <a:cs typeface="Open Sans Hebrew" panose="00000500000000000000" pitchFamily="2" charset="-79"/>
              </a:rPr>
              <a:t>Improving the uses of autonomous drones in the image processing field.</a:t>
            </a:r>
          </a:p>
          <a:p>
            <a:pPr marL="457200" lvl="0" indent="-457200" defTabSz="2519995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3400" dirty="0">
                <a:solidFill>
                  <a:prstClr val="black"/>
                </a:solidFill>
                <a:cs typeface="Open Sans Hebrew" panose="00000500000000000000" pitchFamily="2" charset="-79"/>
              </a:rPr>
              <a:t>There is growing demand for nano drones. The project will aim at deepening understanding of that topic.</a:t>
            </a:r>
          </a:p>
          <a:p>
            <a:pPr marL="457200" lvl="0" indent="-457200" defTabSz="2519995">
              <a:buFont typeface="Arial" panose="020B0604020202020204" pitchFamily="34" charset="0"/>
              <a:buChar char="•"/>
              <a:defRPr/>
            </a:pPr>
            <a:r>
              <a:rPr lang="en-US" sz="3400" dirty="0">
                <a:solidFill>
                  <a:prstClr val="black"/>
                </a:solidFill>
                <a:cs typeface="Open Sans Hebrew" panose="00000500000000000000" pitchFamily="2" charset="-79"/>
              </a:rPr>
              <a:t>Contribute to the innovative field of drones combining projectors.</a:t>
            </a:r>
            <a:endParaRPr lang="he-IL" sz="3400" dirty="0">
              <a:solidFill>
                <a:prstClr val="black"/>
              </a:solidFill>
              <a:cs typeface="Open Sans Hebrew" panose="00000500000000000000" pitchFamily="2" charset="-79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FB19CB-DD0B-49C6-8091-9906CEE4E1E5}"/>
              </a:ext>
            </a:extLst>
          </p:cNvPr>
          <p:cNvSpPr txBox="1"/>
          <p:nvPr/>
        </p:nvSpPr>
        <p:spPr>
          <a:xfrm>
            <a:off x="10143453" y="3792630"/>
            <a:ext cx="15035694" cy="1754326"/>
          </a:xfrm>
          <a:prstGeom prst="rect">
            <a:avLst/>
          </a:prstGeom>
          <a:noFill/>
          <a:ln w="111125" cap="rnd">
            <a:noFill/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370886"/>
                      <a:gd name="connsiteY0" fmla="*/ 0 h 7478970"/>
                      <a:gd name="connsiteX1" fmla="*/ 8370886 w 8370886"/>
                      <a:gd name="connsiteY1" fmla="*/ 0 h 7478970"/>
                      <a:gd name="connsiteX2" fmla="*/ 8370886 w 8370886"/>
                      <a:gd name="connsiteY2" fmla="*/ 7478970 h 7478970"/>
                      <a:gd name="connsiteX3" fmla="*/ 0 w 8370886"/>
                      <a:gd name="connsiteY3" fmla="*/ 7478970 h 7478970"/>
                      <a:gd name="connsiteX4" fmla="*/ 0 w 8370886"/>
                      <a:gd name="connsiteY4" fmla="*/ 0 h 74789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370886" h="7478970" extrusionOk="0">
                        <a:moveTo>
                          <a:pt x="0" y="0"/>
                        </a:moveTo>
                        <a:cubicBezTo>
                          <a:pt x="2867254" y="118645"/>
                          <a:pt x="6429899" y="116012"/>
                          <a:pt x="8370886" y="0"/>
                        </a:cubicBezTo>
                        <a:cubicBezTo>
                          <a:pt x="8238004" y="2115605"/>
                          <a:pt x="8455837" y="6594387"/>
                          <a:pt x="8370886" y="7478970"/>
                        </a:cubicBezTo>
                        <a:cubicBezTo>
                          <a:pt x="7061661" y="7613570"/>
                          <a:pt x="1109042" y="7321774"/>
                          <a:pt x="0" y="7478970"/>
                        </a:cubicBezTo>
                        <a:cubicBezTo>
                          <a:pt x="-20187" y="4019203"/>
                          <a:pt x="-152480" y="370787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lvl="0" defTabSz="2519995">
              <a:defRPr/>
            </a:pPr>
            <a:r>
              <a:rPr lang="en-US" sz="5400" b="1" dirty="0">
                <a:solidFill>
                  <a:prstClr val="black"/>
                </a:solidFill>
                <a:cs typeface="Open Sans Hebrew" panose="00000500000000000000" pitchFamily="2" charset="-79"/>
              </a:rPr>
              <a:t>Implementation</a:t>
            </a:r>
            <a:r>
              <a:rPr lang="he-IL" sz="5400" b="1" dirty="0">
                <a:solidFill>
                  <a:prstClr val="black"/>
                </a:solidFill>
                <a:cs typeface="Open Sans Hebrew" panose="00000500000000000000" pitchFamily="2" charset="-79"/>
              </a:rPr>
              <a:t> </a:t>
            </a:r>
            <a:r>
              <a:rPr lang="en-US" sz="5400" b="1" dirty="0">
                <a:solidFill>
                  <a:prstClr val="black"/>
                </a:solidFill>
                <a:cs typeface="Open Sans Hebrew" panose="00000500000000000000" pitchFamily="2" charset="-79"/>
              </a:rPr>
              <a:t>&amp; Results:</a:t>
            </a:r>
            <a:endParaRPr lang="he-IL" sz="5400" b="1" dirty="0">
              <a:solidFill>
                <a:prstClr val="black"/>
              </a:solidFill>
              <a:cs typeface="Open Sans Hebrew" panose="00000500000000000000" pitchFamily="2" charset="-79"/>
            </a:endParaRPr>
          </a:p>
          <a:p>
            <a:pPr algn="ctr" defTabSz="2519995">
              <a:defRPr/>
            </a:pPr>
            <a:r>
              <a:rPr lang="en-US" sz="5400" b="1" dirty="0">
                <a:solidFill>
                  <a:srgbClr val="0070C0"/>
                </a:solidFill>
                <a:cs typeface="Open Sans Hebrew" panose="00000500000000000000" pitchFamily="2" charset="-79"/>
              </a:rPr>
              <a:t>State machine</a:t>
            </a:r>
            <a:endParaRPr lang="en-US" sz="5400" b="1" dirty="0">
              <a:solidFill>
                <a:prstClr val="black"/>
              </a:solidFill>
              <a:cs typeface="Open Sans Hebrew" panose="00000500000000000000" pitchFamily="2" charset="-79"/>
            </a:endParaRPr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F9AAB92A-9ECA-4C5B-85D9-813D4B4A94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85" y="860727"/>
            <a:ext cx="12492000" cy="2839633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2D2AEF75-667F-4292-B29D-3E0039E60E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2367" y="842100"/>
            <a:ext cx="9960448" cy="2815499"/>
          </a:xfrm>
          <a:prstGeom prst="rect">
            <a:avLst/>
          </a:prstGeom>
        </p:spPr>
      </p:pic>
      <p:pic>
        <p:nvPicPr>
          <p:cNvPr id="3" name="Picture 2" descr="A close up of electronics&#10;&#10;Description automatically generated">
            <a:extLst>
              <a:ext uri="{FF2B5EF4-FFF2-40B4-BE49-F238E27FC236}">
                <a16:creationId xmlns:a16="http://schemas.microsoft.com/office/drawing/2014/main" id="{0F0A4B17-876A-4247-9037-CEE4FA3413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0600" y="21721277"/>
            <a:ext cx="2232000" cy="2173932"/>
          </a:xfrm>
          <a:prstGeom prst="ellipse">
            <a:avLst/>
          </a:prstGeom>
          <a:ln w="190500" cap="rnd">
            <a:solidFill>
              <a:schemeClr val="accent5">
                <a:lumMod val="60000"/>
                <a:lumOff val="40000"/>
              </a:schemeClr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64A2F474-210E-4A97-8421-2B62E738FA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266600" y="18788005"/>
            <a:ext cx="2160000" cy="2160000"/>
          </a:xfrm>
          <a:prstGeom prst="ellipse">
            <a:avLst/>
          </a:prstGeom>
          <a:ln w="190500" cap="rnd">
            <a:solidFill>
              <a:schemeClr val="accent5">
                <a:lumMod val="60000"/>
                <a:lumOff val="40000"/>
              </a:schemeClr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1" name="Picture 10" descr="A close up of electronics&#10;&#10;Description automatically generated">
            <a:extLst>
              <a:ext uri="{FF2B5EF4-FFF2-40B4-BE49-F238E27FC236}">
                <a16:creationId xmlns:a16="http://schemas.microsoft.com/office/drawing/2014/main" id="{6DA6B386-B69A-4F3F-B761-9C2345DA4E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9811" y="15931100"/>
            <a:ext cx="2160001" cy="2168418"/>
          </a:xfrm>
          <a:prstGeom prst="ellipse">
            <a:avLst/>
          </a:prstGeom>
          <a:ln w="190500" cap="rnd">
            <a:solidFill>
              <a:schemeClr val="accent5">
                <a:lumMod val="60000"/>
                <a:lumOff val="40000"/>
              </a:schemeClr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506B5924-591A-41C1-84F1-1FFDB6C4AF8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7477" b="94860" l="1737" r="97643">
                        <a14:foregroundMark x1="3102" y1="13084" x2="3102" y2="13084"/>
                        <a14:foregroundMark x1="12655" y1="12150" x2="12655" y2="12150"/>
                        <a14:foregroundMark x1="3350" y1="49065" x2="3350" y2="49065"/>
                        <a14:foregroundMark x1="13027" y1="52336" x2="13027" y2="52336"/>
                        <a14:foregroundMark x1="24690" y1="53271" x2="24690" y2="53271"/>
                        <a14:foregroundMark x1="22953" y1="11682" x2="22953" y2="11682"/>
                        <a14:foregroundMark x1="12407" y1="85047" x2="12407" y2="85047"/>
                        <a14:foregroundMark x1="2109" y1="87850" x2="2109" y2="87850"/>
                        <a14:foregroundMark x1="23201" y1="92991" x2="23201" y2="92991"/>
                        <a14:foregroundMark x1="21712" y1="84112" x2="21712" y2="84112"/>
                        <a14:foregroundMark x1="13648" y1="84112" x2="13648" y2="84112"/>
                        <a14:foregroundMark x1="34988" y1="45794" x2="34988" y2="45794"/>
                        <a14:foregroundMark x1="34988" y1="45794" x2="34988" y2="45794"/>
                        <a14:foregroundMark x1="35360" y1="33178" x2="35360" y2="9346"/>
                        <a14:foregroundMark x1="50496" y1="22430" x2="50372" y2="35514"/>
                        <a14:foregroundMark x1="47270" y1="52336" x2="41191" y2="53738"/>
                        <a14:foregroundMark x1="2233" y1="85981" x2="2978" y2="94860"/>
                        <a14:foregroundMark x1="59553" y1="30374" x2="58313" y2="47664"/>
                        <a14:foregroundMark x1="95161" y1="11215" x2="90074" y2="11215"/>
                        <a14:foregroundMark x1="84491" y1="29439" x2="85236" y2="42991"/>
                        <a14:foregroundMark x1="93548" y1="56075" x2="96898" y2="58411"/>
                        <a14:foregroundMark x1="97519" y1="78037" x2="97643" y2="87850"/>
                        <a14:foregroundMark x1="93424" y1="56542" x2="92060" y2="55140"/>
                        <a14:foregroundMark x1="67618" y1="7477" x2="69727" y2="7477"/>
                        <a14:foregroundMark x1="72953" y1="18224" x2="74194" y2="22430"/>
                        <a14:foregroundMark x1="23077" y1="45327" x2="23325" y2="50000"/>
                        <a14:backgroundMark x1="65136" y1="30374" x2="65757" y2="476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26" y="16583462"/>
            <a:ext cx="1343158" cy="279755"/>
          </a:xfrm>
          <a:prstGeom prst="rect">
            <a:avLst/>
          </a:prstGeom>
        </p:spPr>
      </p:pic>
      <p:pic>
        <p:nvPicPr>
          <p:cNvPr id="6" name="Picture 5" descr="A picture containing table, room, water, bed&#10;&#10;Description automatically generated">
            <a:extLst>
              <a:ext uri="{FF2B5EF4-FFF2-40B4-BE49-F238E27FC236}">
                <a16:creationId xmlns:a16="http://schemas.microsoft.com/office/drawing/2014/main" id="{DF29D118-AE83-4A0C-8CFC-71FEA63A227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1876" y="14175110"/>
            <a:ext cx="6418563" cy="48167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A56DE9-3084-433A-927E-C2EB393D2D7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402200" y="21123279"/>
            <a:ext cx="6858957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32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{A0C898EE-F879-DE41-938A-472DE9FAEA9B}tf10001119</Template>
  <TotalTime>5469</TotalTime>
  <Words>357</Words>
  <Application>Microsoft Office PowerPoint</Application>
  <PresentationFormat>Custom</PresentationFormat>
  <Paragraphs>103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Galit Botzer</dc:creator>
  <cp:lastModifiedBy>אופיר מירן</cp:lastModifiedBy>
  <cp:revision>122</cp:revision>
  <cp:lastPrinted>2019-12-23T14:46:09Z</cp:lastPrinted>
  <dcterms:created xsi:type="dcterms:W3CDTF">2019-12-02T06:50:52Z</dcterms:created>
  <dcterms:modified xsi:type="dcterms:W3CDTF">2020-07-29T07:28:05Z</dcterms:modified>
</cp:coreProperties>
</file>