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70" r:id="rId15"/>
    <p:sldId id="269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  <p:sldId id="280" r:id="rId26"/>
    <p:sldId id="283" r:id="rId27"/>
    <p:sldId id="284" r:id="rId28"/>
    <p:sldId id="285" r:id="rId29"/>
    <p:sldId id="286" r:id="rId30"/>
    <p:sldId id="281" r:id="rId31"/>
    <p:sldId id="289" r:id="rId32"/>
    <p:sldId id="290" r:id="rId33"/>
    <p:sldId id="291" r:id="rId34"/>
    <p:sldId id="282" r:id="rId35"/>
    <p:sldId id="287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mAxIs5U1KI&amp;list=PL4Sl6eAbMK7RSdXPe8lZ7s-xSitGHH4RZ&amp;ab_channel=UNIVE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Database_management_system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casdeprogramacao.com.br/o-que-e-um-sgbd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tabase?fbclid=IwAR3G_8odczVrMPoMIBIln6Y55jyMIjwvW4b6o44FfmhbJB0ykouNXsbFXnI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www.youtube.com/watch?v=Xmu-EpxcROM&amp;ab_channel=Dicion%C3%A1riodeInform%C3%A1tic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nalti.com.br/arquitetura-de-computadores/arquitetura-cliente-servidor/" TargetMode="External"/><Relationship Id="rId5" Type="http://schemas.openxmlformats.org/officeDocument/2006/relationships/hyperlink" Target="https://www.youtube.com/watch?v=FWeHPCqD67c&amp;ab_channel=CanalTI" TargetMode="Externa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rendis.gim.med.up.pt/index.php/Bases_de_Dado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885" y="601288"/>
            <a:ext cx="8676222" cy="1269075"/>
          </a:xfrm>
        </p:spPr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4326" y="2013065"/>
            <a:ext cx="4397332" cy="46412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(Capítulo II – A teoria de tudo que há)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37" y="2568200"/>
            <a:ext cx="2478509" cy="3724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99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5" y="1700644"/>
            <a:ext cx="6680862" cy="7682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>
                <a:effectLst/>
              </a:rPr>
              <a:t>Quer</a:t>
            </a:r>
            <a:r>
              <a:rPr lang="en-US" dirty="0" smtClean="0">
                <a:effectLst/>
              </a:rPr>
              <a:t> saber </a:t>
            </a:r>
            <a:r>
              <a:rPr lang="en-US" dirty="0" err="1" smtClean="0">
                <a:effectLst/>
              </a:rPr>
              <a:t>mais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sobre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vantagens</a:t>
            </a:r>
            <a:r>
              <a:rPr lang="en-US" dirty="0" smtClean="0">
                <a:effectLst/>
              </a:rPr>
              <a:t> e </a:t>
            </a:r>
            <a:r>
              <a:rPr lang="en-US" dirty="0" err="1" smtClean="0">
                <a:effectLst/>
              </a:rPr>
              <a:t>desvantagens</a:t>
            </a:r>
            <a:r>
              <a:rPr lang="en-US" dirty="0" smtClean="0">
                <a:effectLst/>
              </a:rPr>
              <a:t>?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2364975"/>
            <a:ext cx="6680862" cy="76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u="sng" dirty="0">
                <a:effectLst/>
              </a:rPr>
              <a:t>Referências: </a:t>
            </a:r>
            <a:r>
              <a:rPr lang="pt-BR" dirty="0">
                <a:effectLst/>
              </a:rPr>
              <a:t>(minute 10:19)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7013" y="3212873"/>
            <a:ext cx="9158260" cy="412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u="sng" dirty="0">
                <a:effectLst/>
                <a:hlinkClick r:id="rId2"/>
              </a:rPr>
              <a:t>https://www.youtube.com/watch?v=pmAxIs5U1KI&amp;list=PL4Sl6eAbMK7RSdXPe8lZ7s-xSitGHH4RZ&amp;ab_channel=UNIVESP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837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5" y="1700644"/>
            <a:ext cx="6855430" cy="7682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u="sng" dirty="0" smtClean="0">
                <a:effectLst/>
              </a:rPr>
              <a:t>2.2) Sistema e Gerenciamento de Banco de Dados (SGBD):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2687781"/>
            <a:ext cx="11020107" cy="3068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effectLst/>
              </a:rPr>
              <a:t>Objetivos:</a:t>
            </a:r>
          </a:p>
          <a:p>
            <a:pPr marL="457200" indent="-457200">
              <a:buAutoNum type="arabicParenR"/>
            </a:pPr>
            <a:r>
              <a:rPr lang="en-US" dirty="0" err="1" smtClean="0">
                <a:effectLst/>
              </a:rPr>
              <a:t>Construir</a:t>
            </a:r>
            <a:r>
              <a:rPr lang="en-US" dirty="0" smtClean="0">
                <a:effectLst/>
              </a:rPr>
              <a:t> um Banco de Dados;</a:t>
            </a:r>
          </a:p>
          <a:p>
            <a:pPr marL="457200" indent="-457200">
              <a:buAutoNum type="arabicParenR"/>
            </a:pPr>
            <a:r>
              <a:rPr lang="en-US" dirty="0" err="1" smtClean="0">
                <a:effectLst/>
              </a:rPr>
              <a:t>Gerenciar</a:t>
            </a:r>
            <a:r>
              <a:rPr lang="en-US" dirty="0" smtClean="0">
                <a:effectLst/>
              </a:rPr>
              <a:t> um BD;</a:t>
            </a:r>
          </a:p>
          <a:p>
            <a:pPr marL="457200" indent="-457200">
              <a:buAutoNum type="arabicParenR"/>
            </a:pPr>
            <a:r>
              <a:rPr lang="en-US" dirty="0" err="1" smtClean="0">
                <a:effectLst/>
              </a:rPr>
              <a:t>Administrar</a:t>
            </a:r>
            <a:r>
              <a:rPr lang="en-US" dirty="0" smtClean="0">
                <a:effectLst/>
              </a:rPr>
              <a:t> um BD.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English version: </a:t>
            </a:r>
            <a:r>
              <a:rPr lang="pt-BR" dirty="0">
                <a:effectLst/>
              </a:rPr>
              <a:t>“</a:t>
            </a:r>
            <a:r>
              <a:rPr lang="pt-BR" b="1" i="1" dirty="0">
                <a:effectLst/>
              </a:rPr>
              <a:t>DBMS</a:t>
            </a:r>
            <a:r>
              <a:rPr lang="pt-BR" i="1" dirty="0">
                <a:effectLst/>
              </a:rPr>
              <a:t> = </a:t>
            </a:r>
            <a:r>
              <a:rPr lang="pt-BR" b="1" i="1" dirty="0">
                <a:effectLst/>
              </a:rPr>
              <a:t>D</a:t>
            </a:r>
            <a:r>
              <a:rPr lang="pt-BR" i="1" dirty="0">
                <a:effectLst/>
              </a:rPr>
              <a:t>ata</a:t>
            </a:r>
            <a:r>
              <a:rPr lang="pt-BR" b="1" i="1" dirty="0">
                <a:effectLst/>
              </a:rPr>
              <a:t>B</a:t>
            </a:r>
            <a:r>
              <a:rPr lang="pt-BR" i="1" dirty="0">
                <a:effectLst/>
              </a:rPr>
              <a:t>ase </a:t>
            </a:r>
            <a:r>
              <a:rPr lang="pt-BR" b="1" i="1" dirty="0">
                <a:effectLst/>
              </a:rPr>
              <a:t>M</a:t>
            </a:r>
            <a:r>
              <a:rPr lang="pt-BR" i="1" dirty="0">
                <a:effectLst/>
              </a:rPr>
              <a:t>anagement </a:t>
            </a:r>
            <a:r>
              <a:rPr lang="pt-BR" b="1" i="1" dirty="0">
                <a:effectLst/>
              </a:rPr>
              <a:t>S</a:t>
            </a:r>
            <a:r>
              <a:rPr lang="pt-BR" i="1" dirty="0">
                <a:effectLst/>
              </a:rPr>
              <a:t>ystem</a:t>
            </a:r>
            <a:r>
              <a:rPr lang="pt-BR" dirty="0">
                <a:effectLst/>
              </a:rPr>
              <a:t>”</a:t>
            </a:r>
            <a:endParaRPr lang="pt-BR" dirty="0" smtClean="0">
              <a:effectLst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0444" y="5343698"/>
            <a:ext cx="5771398" cy="412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u="sng" dirty="0">
                <a:effectLst/>
                <a:hlinkClick r:id="rId2"/>
              </a:rPr>
              <a:t>https://en.wikipedia.org/wiki/Category:Database_management_systems</a:t>
            </a:r>
            <a:endParaRPr lang="pt-B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101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5" y="1700644"/>
            <a:ext cx="5658398" cy="7682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 err="1" smtClean="0">
                <a:effectLst/>
              </a:rPr>
              <a:t>Resumindo</a:t>
            </a:r>
            <a:r>
              <a:rPr lang="en-US" b="1" u="sng" dirty="0" smtClean="0">
                <a:effectLst/>
              </a:rPr>
              <a:t>:</a:t>
            </a:r>
            <a:r>
              <a:rPr lang="en-US" dirty="0" smtClean="0">
                <a:effectLst/>
              </a:rPr>
              <a:t> SGBD = </a:t>
            </a:r>
            <a:r>
              <a:rPr lang="pt-BR" dirty="0" smtClean="0">
                <a:effectLst/>
              </a:rPr>
              <a:t>Software que define</a:t>
            </a:r>
            <a:r>
              <a:rPr lang="en-US" dirty="0" smtClean="0">
                <a:effectLst/>
              </a:rPr>
              <a:t>: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2303664"/>
            <a:ext cx="7736579" cy="20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/>
              <a:buAutoNum type="arabicParenR"/>
            </a:pPr>
            <a:r>
              <a:rPr lang="en-US" dirty="0" err="1" smtClean="0">
                <a:effectLst/>
              </a:rPr>
              <a:t>Armazenamento</a:t>
            </a:r>
            <a:r>
              <a:rPr lang="en-US" dirty="0" smtClean="0">
                <a:effectLst/>
              </a:rPr>
              <a:t>;</a:t>
            </a:r>
          </a:p>
          <a:p>
            <a:pPr marL="457200" indent="-457200" algn="just">
              <a:buFont typeface="Arial"/>
              <a:buAutoNum type="arabicParenR"/>
            </a:pPr>
            <a:r>
              <a:rPr lang="en-US" dirty="0" err="1" smtClean="0">
                <a:effectLst/>
              </a:rPr>
              <a:t>Organiza</a:t>
            </a:r>
            <a:r>
              <a:rPr lang="pt-BR" dirty="0" smtClean="0">
                <a:effectLst/>
              </a:rPr>
              <a:t>ção</a:t>
            </a:r>
            <a:r>
              <a:rPr lang="en-US" dirty="0" smtClean="0">
                <a:effectLst/>
              </a:rPr>
              <a:t>;</a:t>
            </a:r>
          </a:p>
          <a:p>
            <a:pPr marL="457200" indent="-457200" algn="just">
              <a:buFont typeface="Arial"/>
              <a:buAutoNum type="arabicParenR"/>
            </a:pPr>
            <a:r>
              <a:rPr lang="en-US" dirty="0" err="1" smtClean="0">
                <a:effectLst/>
              </a:rPr>
              <a:t>Promove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seguran</a:t>
            </a:r>
            <a:r>
              <a:rPr lang="pt-BR" dirty="0" smtClean="0">
                <a:effectLst/>
              </a:rPr>
              <a:t>ça e Controle de acesso ao BD.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68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6642" y="1002895"/>
            <a:ext cx="10604470" cy="11139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>
                <a:effectLst/>
              </a:rPr>
              <a:t>O </a:t>
            </a:r>
            <a:r>
              <a:rPr lang="pt-BR" sz="1800" u="sng" dirty="0">
                <a:effectLst/>
              </a:rPr>
              <a:t>gerenciador</a:t>
            </a:r>
            <a:r>
              <a:rPr lang="pt-BR" sz="1800" dirty="0">
                <a:effectLst/>
              </a:rPr>
              <a:t> de um </a:t>
            </a:r>
            <a:r>
              <a:rPr lang="pt-BR" sz="1800" u="sng" dirty="0">
                <a:effectLst/>
              </a:rPr>
              <a:t>Sistema de Banco de Dados</a:t>
            </a:r>
            <a:r>
              <a:rPr lang="pt-BR" sz="1800" dirty="0">
                <a:effectLst/>
              </a:rPr>
              <a:t> é um conjunto de programas (ferramentas) para: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76642" y="1299181"/>
            <a:ext cx="3397336" cy="20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/>
              <a:buAutoNum type="arabicParenR"/>
            </a:pPr>
            <a:r>
              <a:rPr lang="en-US" sz="1800" dirty="0" err="1" smtClean="0">
                <a:effectLst/>
              </a:rPr>
              <a:t>Construção</a:t>
            </a:r>
            <a:r>
              <a:rPr lang="en-US" sz="1800" dirty="0" smtClean="0">
                <a:effectLst/>
              </a:rPr>
              <a:t>;</a:t>
            </a:r>
          </a:p>
          <a:p>
            <a:pPr marL="457200" indent="-457200" algn="just">
              <a:buFont typeface="Arial"/>
              <a:buAutoNum type="arabicParenR"/>
            </a:pPr>
            <a:r>
              <a:rPr lang="pt-BR" sz="1800" dirty="0" smtClean="0">
                <a:effectLst/>
              </a:rPr>
              <a:t>Administração</a:t>
            </a:r>
            <a:r>
              <a:rPr lang="en-US" sz="1800" dirty="0" smtClean="0">
                <a:effectLst/>
              </a:rPr>
              <a:t>;</a:t>
            </a:r>
          </a:p>
          <a:p>
            <a:pPr marL="457200" indent="-457200" algn="just">
              <a:buFont typeface="Arial"/>
              <a:buAutoNum type="arabicParenR"/>
            </a:pPr>
            <a:r>
              <a:rPr lang="pt-BR" sz="1800" dirty="0" smtClean="0">
                <a:effectLst/>
              </a:rPr>
              <a:t>Gerenciamento do BD.</a:t>
            </a:r>
            <a:endParaRPr lang="pt-BR" sz="18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50512" y="3151058"/>
            <a:ext cx="3107026" cy="2833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18496" y="6073861"/>
            <a:ext cx="4195561" cy="412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200" u="sng" dirty="0">
                <a:effectLst/>
                <a:hlinkClick r:id="rId3"/>
              </a:rPr>
              <a:t>https://dicasdeprogramacao.com.br/o-que-e-um-sgbd/</a:t>
            </a:r>
            <a:endParaRPr lang="pt-BR" sz="1200" dirty="0">
              <a:effectLst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220393" y="3151058"/>
            <a:ext cx="6450676" cy="2801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220393" y="6073861"/>
            <a:ext cx="6450675" cy="412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u="sng" dirty="0">
                <a:effectLst/>
                <a:hlinkClick r:id="rId5"/>
              </a:rPr>
              <a:t>https://en.wikipedia.org/wiki/Database?fbclid=IwAR3G_8odczVrMPoMIBIln6Y55jyMIjwvW4b6o44FfmhbJB0ykouNXsbFXnI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380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426324"/>
            <a:ext cx="5658398" cy="76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u="sng" dirty="0">
                <a:effectLst/>
              </a:rPr>
              <a:t>2.3) Usuário (User):</a:t>
            </a:r>
            <a:endParaRPr lang="pt-BR" dirty="0">
              <a:effectLst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825163"/>
            <a:ext cx="7736579" cy="20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 smtClean="0"/>
              <a:t>O usuário do Bando de Dados podem ser de dois tipos</a:t>
            </a:r>
            <a:r>
              <a:rPr lang="en-US" dirty="0" smtClean="0"/>
              <a:t>:</a:t>
            </a:r>
          </a:p>
          <a:p>
            <a:pPr marL="457200" indent="-457200" algn="just">
              <a:buAutoNum type="arabicParenR"/>
            </a:pPr>
            <a:r>
              <a:rPr lang="en-US" dirty="0" err="1" smtClean="0"/>
              <a:t>Especialista</a:t>
            </a:r>
            <a:r>
              <a:rPr lang="en-US" dirty="0" smtClean="0"/>
              <a:t> (</a:t>
            </a:r>
            <a:r>
              <a:rPr lang="en-US" dirty="0" err="1" smtClean="0"/>
              <a:t>Administrador</a:t>
            </a:r>
            <a:r>
              <a:rPr lang="en-US" dirty="0" smtClean="0"/>
              <a:t>);</a:t>
            </a:r>
          </a:p>
          <a:p>
            <a:pPr marL="457200" indent="-457200" algn="just">
              <a:buAutoNum type="arabicParenR"/>
            </a:pPr>
            <a:r>
              <a:rPr lang="en-US" dirty="0" err="1" smtClean="0"/>
              <a:t>Consultante</a:t>
            </a:r>
            <a:r>
              <a:rPr lang="en-US" dirty="0" smtClean="0"/>
              <a:t> de Dados (</a:t>
            </a:r>
            <a:r>
              <a:rPr lang="en-US" dirty="0" err="1" smtClean="0"/>
              <a:t>Usu</a:t>
            </a:r>
            <a:r>
              <a:rPr lang="pt-BR" dirty="0" smtClean="0"/>
              <a:t>ário do Banco de Dados</a:t>
            </a:r>
            <a:r>
              <a:rPr lang="en-US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39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156507"/>
            <a:ext cx="7736579" cy="1270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>
                <a:effectLst/>
              </a:rPr>
              <a:t>[Exercício 4] </a:t>
            </a:r>
            <a:r>
              <a:rPr lang="pt-BR" dirty="0">
                <a:effectLst/>
              </a:rPr>
              <a:t>Pense em alguns exemplos de users para cada tipo</a:t>
            </a:r>
            <a:r>
              <a:rPr lang="pt-BR" dirty="0" smtClean="0">
                <a:effectLst/>
              </a:rPr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91004" y="1938250"/>
            <a:ext cx="5273331" cy="2957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443144" y="5213464"/>
            <a:ext cx="10842769" cy="1270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>
                <a:effectLst/>
              </a:rPr>
              <a:t>[Exercício 5] </a:t>
            </a:r>
            <a:r>
              <a:rPr lang="pt-BR" dirty="0">
                <a:effectLst/>
              </a:rPr>
              <a:t>Baseado na figura acima, em sua opinião, qual a principal diferença entra o ‘’Usuário de Banco de Dados’’ e o ‘’Administrador’’.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249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256259"/>
            <a:ext cx="7736579" cy="3249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effectLst/>
              </a:rPr>
              <a:t>Os principais usuários são</a:t>
            </a:r>
            <a:r>
              <a:rPr lang="en-US" dirty="0" smtClean="0">
                <a:effectLst/>
              </a:rPr>
              <a:t>:</a:t>
            </a:r>
          </a:p>
          <a:p>
            <a:pPr marL="457200" indent="-457200">
              <a:buAutoNum type="arabicParenR"/>
            </a:pPr>
            <a:r>
              <a:rPr lang="en-US" dirty="0" err="1" smtClean="0">
                <a:effectLst/>
              </a:rPr>
              <a:t>Administrados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de Dados (AD</a:t>
            </a:r>
            <a:r>
              <a:rPr lang="en-US" dirty="0" smtClean="0">
                <a:effectLst/>
              </a:rPr>
              <a:t>);</a:t>
            </a:r>
          </a:p>
          <a:p>
            <a:pPr marL="457200" lvl="0" indent="-457200">
              <a:buFont typeface="Arial"/>
              <a:buAutoNum type="arabicParenR"/>
            </a:pPr>
            <a:r>
              <a:rPr lang="pt-BR" dirty="0">
                <a:effectLst/>
              </a:rPr>
              <a:t>Administrados de Banco de Dados (DBA);</a:t>
            </a:r>
          </a:p>
          <a:p>
            <a:pPr marL="457200" lvl="0" indent="-457200">
              <a:buFont typeface="Arial"/>
              <a:buAutoNum type="arabicParenR"/>
            </a:pPr>
            <a:r>
              <a:rPr lang="pt-BR" dirty="0">
                <a:effectLst/>
              </a:rPr>
              <a:t>Desenvolvedor;</a:t>
            </a:r>
          </a:p>
          <a:p>
            <a:pPr marL="457200" indent="-457200">
              <a:buAutoNum type="arabicParenR"/>
            </a:pPr>
            <a:r>
              <a:rPr lang="pt-BR" dirty="0">
                <a:effectLst/>
              </a:rPr>
              <a:t>Usuário Especialista</a:t>
            </a:r>
            <a:r>
              <a:rPr lang="en-US" dirty="0" smtClean="0">
                <a:effectLst/>
              </a:rPr>
              <a:t>;</a:t>
            </a:r>
          </a:p>
          <a:p>
            <a:pPr marL="457200" indent="-457200">
              <a:buAutoNum type="arabicParenR"/>
            </a:pPr>
            <a:r>
              <a:rPr lang="en-US" dirty="0" err="1">
                <a:effectLst/>
              </a:rPr>
              <a:t>Usu</a:t>
            </a:r>
            <a:r>
              <a:rPr lang="pt-BR" dirty="0">
                <a:effectLst/>
              </a:rPr>
              <a:t>ário Leigo ou Final.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19407" y="2880878"/>
            <a:ext cx="5535036" cy="3491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02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206384"/>
            <a:ext cx="9058303" cy="20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pt-BR" b="1" dirty="0" smtClean="0">
                <a:effectLst/>
              </a:rPr>
              <a:t>1) </a:t>
            </a:r>
            <a:r>
              <a:rPr lang="pt-BR" b="1" u="sng" dirty="0" smtClean="0">
                <a:effectLst/>
              </a:rPr>
              <a:t>Administrador </a:t>
            </a:r>
            <a:r>
              <a:rPr lang="pt-BR" b="1" u="sng" dirty="0">
                <a:effectLst/>
              </a:rPr>
              <a:t>de Dados (AD)</a:t>
            </a:r>
            <a:r>
              <a:rPr lang="pt-BR" b="1" dirty="0">
                <a:effectLst/>
              </a:rPr>
              <a:t>: </a:t>
            </a:r>
            <a:r>
              <a:rPr lang="pt-BR" dirty="0">
                <a:effectLst/>
              </a:rPr>
              <a:t>Gerencia toda a </a:t>
            </a:r>
            <a:r>
              <a:rPr lang="pt-BR" b="1" u="sng" dirty="0">
                <a:effectLst/>
              </a:rPr>
              <a:t>modelagem de dados</a:t>
            </a:r>
            <a:r>
              <a:rPr lang="pt-BR" b="1" dirty="0">
                <a:effectLst/>
              </a:rPr>
              <a:t> </a:t>
            </a:r>
            <a:r>
              <a:rPr lang="pt-BR" dirty="0">
                <a:effectLst/>
              </a:rPr>
              <a:t>e a sua implementação segundos os critérios e regras adotados;</a:t>
            </a:r>
          </a:p>
        </p:txBody>
      </p:sp>
    </p:spTree>
    <p:extLst>
      <p:ext uri="{BB962C8B-B14F-4D97-AF65-F5344CB8AC3E}">
        <p14:creationId xmlns:p14="http://schemas.microsoft.com/office/powerpoint/2010/main" val="403902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389264"/>
            <a:ext cx="8725794" cy="1279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>
                <a:effectLst/>
              </a:rPr>
              <a:t>2) </a:t>
            </a:r>
            <a:r>
              <a:rPr lang="pt-BR" b="1" u="sng" dirty="0">
                <a:effectLst/>
              </a:rPr>
              <a:t>Administrador do Banco de Dados </a:t>
            </a:r>
            <a:r>
              <a:rPr lang="pt-BR" b="1" dirty="0">
                <a:effectLst/>
              </a:rPr>
              <a:t>(DBA = D</a:t>
            </a:r>
            <a:r>
              <a:rPr lang="pt-BR" dirty="0">
                <a:effectLst/>
              </a:rPr>
              <a:t>ata</a:t>
            </a:r>
            <a:r>
              <a:rPr lang="pt-BR" b="1" dirty="0">
                <a:effectLst/>
              </a:rPr>
              <a:t>B</a:t>
            </a:r>
            <a:r>
              <a:rPr lang="pt-BR" dirty="0">
                <a:effectLst/>
              </a:rPr>
              <a:t>ase </a:t>
            </a:r>
            <a:r>
              <a:rPr lang="pt-BR" b="1" dirty="0" smtClean="0">
                <a:effectLst/>
              </a:rPr>
              <a:t>A</a:t>
            </a:r>
            <a:r>
              <a:rPr lang="pt-BR" dirty="0" smtClean="0">
                <a:effectLst/>
              </a:rPr>
              <a:t>dministrator</a:t>
            </a:r>
            <a:r>
              <a:rPr lang="pt-BR" b="1" dirty="0" smtClean="0">
                <a:effectLst/>
              </a:rPr>
              <a:t>): </a:t>
            </a:r>
            <a:endParaRPr lang="pt-BR" dirty="0">
              <a:effectLst/>
            </a:endParaRPr>
          </a:p>
          <a:p>
            <a:pPr marL="0" lvl="0" indent="0" algn="just">
              <a:buNone/>
            </a:pPr>
            <a:endParaRPr lang="pt-BR" dirty="0">
              <a:effectLst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43143" y="2039909"/>
            <a:ext cx="9399125" cy="2124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700" b="1" dirty="0" smtClean="0">
                <a:effectLst/>
              </a:rPr>
              <a:t>Resposável</a:t>
            </a:r>
            <a:r>
              <a:rPr lang="en-US" sz="1700" b="1" dirty="0" smtClean="0">
                <a:effectLst/>
              </a:rPr>
              <a:t>:</a:t>
            </a:r>
          </a:p>
          <a:p>
            <a:pPr marL="457200" indent="-457200" algn="just">
              <a:buAutoNum type="arabicParenR"/>
            </a:pPr>
            <a:r>
              <a:rPr lang="pt-BR" sz="1700" dirty="0" smtClean="0">
                <a:effectLst/>
              </a:rPr>
              <a:t>Controle e definição da arquitetura</a:t>
            </a:r>
            <a:r>
              <a:rPr lang="en-US" sz="1700" dirty="0" smtClean="0">
                <a:effectLst/>
              </a:rPr>
              <a:t>;</a:t>
            </a:r>
          </a:p>
          <a:p>
            <a:pPr marL="457200" lvl="0" indent="-457200" algn="just">
              <a:buFont typeface="Arial"/>
              <a:buAutoNum type="arabicParenR"/>
            </a:pPr>
            <a:r>
              <a:rPr lang="pt-BR" sz="1700" dirty="0">
                <a:effectLst/>
              </a:rPr>
              <a:t>Especificação e esquema das estruturas de armazenamento e acesso ao Banco de Dados;</a:t>
            </a:r>
          </a:p>
          <a:p>
            <a:pPr marL="457200" indent="-457200" algn="just">
              <a:buAutoNum type="arabicParenR"/>
            </a:pPr>
            <a:endParaRPr lang="pt-BR" sz="1700" dirty="0">
              <a:effectLst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3144" y="4085187"/>
            <a:ext cx="8725794" cy="2124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 err="1" smtClean="0">
                <a:effectLst/>
              </a:rPr>
              <a:t>Gerência</a:t>
            </a:r>
            <a:r>
              <a:rPr lang="en-US" b="1" dirty="0" smtClean="0">
                <a:effectLst/>
              </a:rPr>
              <a:t>: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pt-BR" dirty="0">
                <a:effectLst/>
              </a:rPr>
              <a:t>Toda a modelagem do Banco de Dados;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pt-BR" dirty="0">
                <a:effectLst/>
              </a:rPr>
              <a:t>Definição de estruturas de armazenamentos e métodos de acesso;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pt-BR" dirty="0">
                <a:effectLst/>
              </a:rPr>
              <a:t>Atualização do Banco de Dados;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pt-BR" dirty="0">
                <a:effectLst/>
              </a:rPr>
              <a:t>Autorização de acesso ao Banco de Dados;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pt-BR" dirty="0">
                <a:effectLst/>
              </a:rPr>
              <a:t>Restrição de integridade (regras de negócios).</a:t>
            </a:r>
          </a:p>
          <a:p>
            <a:pPr marL="457200" indent="-457200" algn="just">
              <a:buAutoNum type="arabicParenR"/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850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206384"/>
            <a:ext cx="10122332" cy="20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pt-BR" b="1" dirty="0">
                <a:effectLst/>
              </a:rPr>
              <a:t>3</a:t>
            </a:r>
            <a:r>
              <a:rPr lang="pt-BR" b="1" dirty="0" smtClean="0">
                <a:effectLst/>
              </a:rPr>
              <a:t>) </a:t>
            </a:r>
            <a:r>
              <a:rPr lang="pt-BR" b="1" u="sng" dirty="0">
                <a:effectLst/>
              </a:rPr>
              <a:t>Desenvolvedor</a:t>
            </a:r>
            <a:r>
              <a:rPr lang="pt-BR" b="1" dirty="0">
                <a:effectLst/>
              </a:rPr>
              <a:t>: </a:t>
            </a:r>
            <a:r>
              <a:rPr lang="pt-BR" dirty="0">
                <a:effectLst/>
              </a:rPr>
              <a:t>É responsável por desenvolver códigos para o banco. Ele desenvolve </a:t>
            </a:r>
            <a:r>
              <a:rPr lang="pt-BR" b="1" dirty="0">
                <a:effectLst/>
              </a:rPr>
              <a:t>dentro </a:t>
            </a:r>
            <a:r>
              <a:rPr lang="pt-BR" dirty="0">
                <a:effectLst/>
              </a:rPr>
              <a:t>do próprio banco de dados as regras de négocio da empresa, com a finalidade de garantir a consistência dos dados;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43144" y="2755667"/>
            <a:ext cx="10122332" cy="12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b="1" dirty="0" smtClean="0">
                <a:effectLst/>
              </a:rPr>
              <a:t>4) </a:t>
            </a:r>
            <a:r>
              <a:rPr lang="pt-BR" b="1" u="sng" dirty="0">
                <a:effectLst/>
              </a:rPr>
              <a:t>Usuário Especialista</a:t>
            </a:r>
            <a:r>
              <a:rPr lang="pt-BR" b="1" dirty="0">
                <a:effectLst/>
              </a:rPr>
              <a:t>:</a:t>
            </a:r>
            <a:r>
              <a:rPr lang="pt-BR" dirty="0">
                <a:effectLst/>
              </a:rPr>
              <a:t> Aquele que trabalha com o Banco de dados;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3144" y="3368732"/>
            <a:ext cx="10122332" cy="20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pt-BR" b="1" dirty="0">
                <a:effectLst/>
              </a:rPr>
              <a:t>5</a:t>
            </a:r>
            <a:r>
              <a:rPr lang="pt-BR" b="1" dirty="0" smtClean="0">
                <a:effectLst/>
              </a:rPr>
              <a:t>) </a:t>
            </a:r>
            <a:r>
              <a:rPr lang="pt-BR" b="1" u="sng" dirty="0">
                <a:effectLst/>
              </a:rPr>
              <a:t>Usuário Leigo ou Final</a:t>
            </a:r>
            <a:r>
              <a:rPr lang="pt-BR" b="1" dirty="0">
                <a:effectLst/>
              </a:rPr>
              <a:t>: </a:t>
            </a:r>
            <a:r>
              <a:rPr lang="pt-BR" dirty="0">
                <a:effectLst/>
              </a:rPr>
              <a:t>É aquele que tem permissão de consultar informações do Banco de Dados, normalmente através de uma </a:t>
            </a:r>
            <a:r>
              <a:rPr lang="pt-BR" u="sng" dirty="0">
                <a:effectLst/>
              </a:rPr>
              <a:t>aplicação</a:t>
            </a:r>
            <a:r>
              <a:rPr lang="pt-BR" dirty="0" smtClean="0">
                <a:effectLst/>
              </a:rPr>
              <a:t>.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856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33101" y="1469968"/>
            <a:ext cx="9905998" cy="118179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effectLst/>
              </a:rPr>
              <a:t>‘’O objetivo do Banco de Dados é armazenar dados organizados permitindo sua recuperação de forma rápida e confiável somente por usuários autorizados.’’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2511829"/>
            <a:ext cx="6173787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effectLst/>
              </a:rPr>
              <a:t>As quatro principais partes do Banco de Dados:</a:t>
            </a:r>
          </a:p>
          <a:p>
            <a:pPr marL="457200" lvl="0" indent="-457200">
              <a:buFont typeface="+mj-lt"/>
              <a:buAutoNum type="arabicParenR"/>
            </a:pPr>
            <a:r>
              <a:rPr lang="pt-BR" dirty="0">
                <a:effectLst/>
              </a:rPr>
              <a:t>Base de Dados;</a:t>
            </a:r>
          </a:p>
          <a:p>
            <a:pPr marL="457200" lvl="0" indent="-457200">
              <a:buFont typeface="+mj-lt"/>
              <a:buAutoNum type="arabicParenR"/>
            </a:pPr>
            <a:r>
              <a:rPr lang="pt-BR" dirty="0">
                <a:effectLst/>
              </a:rPr>
              <a:t>Sistema Gerenciador de Banco de Dados;</a:t>
            </a:r>
          </a:p>
          <a:p>
            <a:pPr marL="457200" lvl="0" indent="-457200">
              <a:buFont typeface="+mj-lt"/>
              <a:buAutoNum type="arabicParenR"/>
            </a:pPr>
            <a:r>
              <a:rPr lang="pt-BR" dirty="0">
                <a:effectLst/>
              </a:rPr>
              <a:t>Linguagem de Exploração;</a:t>
            </a:r>
          </a:p>
          <a:p>
            <a:pPr marL="457200" lvl="0" indent="-457200">
              <a:buFont typeface="+mj-lt"/>
              <a:buAutoNum type="arabicParenR"/>
            </a:pPr>
            <a:r>
              <a:rPr lang="pt-BR" dirty="0">
                <a:effectLst/>
              </a:rPr>
              <a:t>Programas Adicionais.</a:t>
            </a: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662265" y="2522916"/>
            <a:ext cx="2277283" cy="2826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147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426324"/>
            <a:ext cx="5658398" cy="76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u="sng" dirty="0">
                <a:effectLst/>
              </a:rPr>
              <a:t>2.4) Aplicação:</a:t>
            </a:r>
            <a:endParaRPr lang="pt-BR" dirty="0">
              <a:effectLst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810442"/>
            <a:ext cx="5857903" cy="462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effectLst/>
              </a:rPr>
              <a:t>É um programa que acessa o Banco de Dados para armazenar as informações das regras de negócio desse sistema</a:t>
            </a:r>
            <a:r>
              <a:rPr lang="pt-BR" dirty="0" smtClean="0">
                <a:effectLst/>
              </a:rPr>
              <a:t>.</a:t>
            </a:r>
          </a:p>
          <a:p>
            <a:pPr marL="0" indent="0" algn="just">
              <a:buNone/>
            </a:pPr>
            <a:endParaRPr lang="pt-BR" dirty="0">
              <a:effectLst/>
            </a:endParaRPr>
          </a:p>
          <a:p>
            <a:pPr marL="0" indent="0" algn="just">
              <a:buNone/>
            </a:pPr>
            <a:r>
              <a:rPr lang="pt-BR" dirty="0">
                <a:effectLst/>
              </a:rPr>
              <a:t>Ex. 1: O </a:t>
            </a:r>
            <a:r>
              <a:rPr lang="pt-BR" i="1" dirty="0">
                <a:effectLst/>
              </a:rPr>
              <a:t>Facebook, </a:t>
            </a:r>
            <a:r>
              <a:rPr lang="pt-BR" dirty="0">
                <a:effectLst/>
              </a:rPr>
              <a:t>que é uma </a:t>
            </a:r>
            <a:r>
              <a:rPr lang="pt-BR" u="sng" dirty="0">
                <a:effectLst/>
              </a:rPr>
              <a:t>aplicação web </a:t>
            </a:r>
            <a:r>
              <a:rPr lang="pt-BR" dirty="0">
                <a:effectLst/>
              </a:rPr>
              <a:t>com um imenso Banco de Dados com milhões de informações sobre os seus usuários</a:t>
            </a:r>
            <a:r>
              <a:rPr lang="pt-BR" dirty="0" smtClean="0">
                <a:effectLst/>
              </a:rPr>
              <a:t>.</a:t>
            </a:r>
          </a:p>
          <a:p>
            <a:pPr marL="0" indent="0" algn="just">
              <a:buNone/>
            </a:pPr>
            <a:endParaRPr lang="pt-BR" dirty="0">
              <a:effectLst/>
            </a:endParaRPr>
          </a:p>
          <a:p>
            <a:pPr marL="0" indent="0" algn="just">
              <a:buNone/>
            </a:pPr>
            <a:r>
              <a:rPr lang="pt-BR" dirty="0">
                <a:effectLst/>
              </a:rPr>
              <a:t>Ex. 2: </a:t>
            </a:r>
            <a:r>
              <a:rPr lang="pt-BR" i="1" dirty="0">
                <a:effectLst/>
              </a:rPr>
              <a:t>Sistema ERP</a:t>
            </a:r>
            <a:r>
              <a:rPr lang="pt-BR" dirty="0">
                <a:effectLst/>
              </a:rPr>
              <a:t> (Sistema de Gestão Empresarial) que engloba todas as atividades que uma empresa realiza.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687069" y="1280852"/>
            <a:ext cx="5191818" cy="4475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46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973627"/>
            <a:ext cx="10978543" cy="20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>
                <a:effectLst/>
              </a:rPr>
              <a:t>[Exercício 6] </a:t>
            </a:r>
            <a:r>
              <a:rPr lang="pt-BR" dirty="0">
                <a:effectLst/>
              </a:rPr>
              <a:t>Pense em mais algumas aplicações que tu conheças e escreva o porquê você acreditas que elas se encaixam na definição de aplicação.</a:t>
            </a:r>
          </a:p>
        </p:txBody>
      </p:sp>
    </p:spTree>
    <p:extLst>
      <p:ext uri="{BB962C8B-B14F-4D97-AF65-F5344CB8AC3E}">
        <p14:creationId xmlns:p14="http://schemas.microsoft.com/office/powerpoint/2010/main" val="13834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5" y="1700644"/>
            <a:ext cx="5658398" cy="7682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u="sng" dirty="0" smtClean="0">
                <a:effectLst/>
              </a:rPr>
              <a:t>3) Linguagem de Exploração</a:t>
            </a:r>
            <a:r>
              <a:rPr lang="en-US" b="1" u="sng" dirty="0" smtClean="0">
                <a:effectLst/>
              </a:rPr>
              <a:t>: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2170659"/>
            <a:ext cx="10928667" cy="422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effectLst/>
              </a:rPr>
              <a:t>3.1) </a:t>
            </a:r>
            <a:r>
              <a:rPr lang="en-US" dirty="0" err="1">
                <a:effectLst/>
              </a:rPr>
              <a:t>Conceitos</a:t>
            </a:r>
            <a:r>
              <a:rPr lang="en-US" dirty="0">
                <a:effectLst/>
              </a:rPr>
              <a:t> Back-End e Front-End:</a:t>
            </a:r>
            <a:endParaRPr lang="pt-BR" dirty="0">
              <a:effectLst/>
            </a:endParaRPr>
          </a:p>
          <a:p>
            <a:pPr marL="0" indent="0" algn="just">
              <a:buNone/>
            </a:pPr>
            <a:r>
              <a:rPr lang="pt-BR" dirty="0" smtClean="0">
                <a:effectLst/>
              </a:rPr>
              <a:t>	A </a:t>
            </a:r>
            <a:r>
              <a:rPr lang="pt-BR" dirty="0">
                <a:effectLst/>
              </a:rPr>
              <a:t>estrutura básica de um SGBD é a relação Cliente – Servidor.</a:t>
            </a:r>
          </a:p>
          <a:p>
            <a:pPr marL="0" lvl="0" indent="0" algn="just">
              <a:buNone/>
            </a:pPr>
            <a:r>
              <a:rPr lang="pt-BR" b="1" dirty="0" smtClean="0">
                <a:effectLst/>
              </a:rPr>
              <a:t>		1) Cliente</a:t>
            </a:r>
            <a:r>
              <a:rPr lang="pt-BR" dirty="0">
                <a:effectLst/>
              </a:rPr>
              <a:t>: é um módulo do SGBD que será executado na estação de trabalho ou </a:t>
            </a:r>
            <a:r>
              <a:rPr lang="pt-BR" dirty="0" smtClean="0">
                <a:effectLst/>
              </a:rPr>
              <a:t>				computador </a:t>
            </a:r>
            <a:r>
              <a:rPr lang="pt-BR" dirty="0">
                <a:effectLst/>
              </a:rPr>
              <a:t>pessoal. Programas de aplicação e as interfaces que um usuário </a:t>
            </a:r>
            <a:r>
              <a:rPr lang="pt-BR" dirty="0" smtClean="0">
                <a:effectLst/>
              </a:rPr>
              <a:t>				acessam </a:t>
            </a:r>
            <a:r>
              <a:rPr lang="pt-BR" dirty="0">
                <a:effectLst/>
              </a:rPr>
              <a:t>o Banco de Dados são executados no módulo cliente.</a:t>
            </a:r>
          </a:p>
          <a:p>
            <a:pPr marL="0" indent="0" algn="just">
              <a:buNone/>
            </a:pPr>
            <a:r>
              <a:rPr lang="pt-BR" dirty="0" smtClean="0">
                <a:effectLst/>
              </a:rPr>
              <a:t>			Ex</a:t>
            </a:r>
            <a:r>
              <a:rPr lang="pt-BR" dirty="0">
                <a:effectLst/>
              </a:rPr>
              <a:t>.</a:t>
            </a:r>
            <a:r>
              <a:rPr lang="en-US" dirty="0">
                <a:effectLst/>
              </a:rPr>
              <a:t>: MySQL </a:t>
            </a:r>
            <a:r>
              <a:rPr lang="en-US" dirty="0" err="1">
                <a:effectLst/>
              </a:rPr>
              <a:t>WorkBanch</a:t>
            </a:r>
            <a:r>
              <a:rPr lang="en-US" dirty="0">
                <a:effectLst/>
              </a:rPr>
              <a:t>.</a:t>
            </a:r>
            <a:endParaRPr lang="pt-BR" dirty="0">
              <a:effectLst/>
            </a:endParaRPr>
          </a:p>
          <a:p>
            <a:pPr marL="0" indent="0" algn="just">
              <a:buNone/>
            </a:pPr>
            <a:r>
              <a:rPr lang="en-US" dirty="0">
                <a:effectLst/>
              </a:rPr>
              <a:t> </a:t>
            </a:r>
            <a:endParaRPr lang="pt-BR" dirty="0">
              <a:effectLst/>
            </a:endParaRPr>
          </a:p>
          <a:p>
            <a:pPr marL="0" lvl="0" indent="0" algn="just">
              <a:buNone/>
            </a:pPr>
            <a:r>
              <a:rPr lang="pt-BR" b="1" dirty="0" smtClean="0">
                <a:effectLst/>
              </a:rPr>
              <a:t>		2) Servidor</a:t>
            </a:r>
            <a:r>
              <a:rPr lang="pt-BR" dirty="0">
                <a:effectLst/>
              </a:rPr>
              <a:t>: Trata do armazenamento de dados, acesso, pesquisa e outras funções.</a:t>
            </a:r>
          </a:p>
          <a:p>
            <a:pPr marL="0" indent="0" algn="just">
              <a:buNone/>
            </a:pPr>
            <a:r>
              <a:rPr lang="pt-BR" dirty="0" smtClean="0">
                <a:effectLst/>
              </a:rPr>
              <a:t>			Ex</a:t>
            </a:r>
            <a:r>
              <a:rPr lang="pt-BR" dirty="0">
                <a:effectLst/>
              </a:rPr>
              <a:t>.: SQL Server, Oracle e MySQL.</a:t>
            </a:r>
          </a:p>
        </p:txBody>
      </p:sp>
    </p:spTree>
    <p:extLst>
      <p:ext uri="{BB962C8B-B14F-4D97-AF65-F5344CB8AC3E}">
        <p14:creationId xmlns:p14="http://schemas.microsoft.com/office/powerpoint/2010/main" val="237569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985058"/>
            <a:ext cx="7503823" cy="169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effectLst/>
              </a:rPr>
              <a:t>Na arquitetura Cliente – Servidor:</a:t>
            </a:r>
          </a:p>
          <a:p>
            <a:pPr marL="0" indent="0" algn="just">
              <a:buNone/>
            </a:pPr>
            <a:r>
              <a:rPr lang="pt-BR" sz="1600" dirty="0">
                <a:effectLst/>
              </a:rPr>
              <a:t>O </a:t>
            </a:r>
            <a:r>
              <a:rPr lang="pt-BR" sz="1600" i="1" dirty="0">
                <a:effectLst/>
              </a:rPr>
              <a:t>servidor SQL</a:t>
            </a:r>
            <a:r>
              <a:rPr lang="pt-BR" sz="1600" dirty="0">
                <a:effectLst/>
              </a:rPr>
              <a:t> onde está hospedado o SGBD é o </a:t>
            </a:r>
            <a:r>
              <a:rPr lang="pt-BR" sz="1600" i="1" dirty="0">
                <a:effectLst/>
              </a:rPr>
              <a:t>back-End</a:t>
            </a:r>
            <a:r>
              <a:rPr lang="pt-BR" sz="1600" dirty="0">
                <a:effectLst/>
              </a:rPr>
              <a:t>.</a:t>
            </a:r>
          </a:p>
          <a:p>
            <a:pPr marL="0" indent="0" algn="just">
              <a:buNone/>
            </a:pPr>
            <a:r>
              <a:rPr lang="pt-BR" sz="1600" dirty="0">
                <a:effectLst/>
              </a:rPr>
              <a:t>O </a:t>
            </a:r>
            <a:r>
              <a:rPr lang="pt-BR" sz="1600" i="1" dirty="0">
                <a:effectLst/>
              </a:rPr>
              <a:t>cliente</a:t>
            </a:r>
            <a:r>
              <a:rPr lang="pt-BR" sz="1600" dirty="0">
                <a:effectLst/>
              </a:rPr>
              <a:t> que acessa o Banco de Dados através da aplicação é o </a:t>
            </a:r>
            <a:r>
              <a:rPr lang="pt-BR" sz="1600" i="1" dirty="0">
                <a:effectLst/>
              </a:rPr>
              <a:t>Front-End</a:t>
            </a:r>
            <a:endParaRPr lang="pt-BR" sz="1600" dirty="0">
              <a:effectLst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3144" y="2550954"/>
            <a:ext cx="6953162" cy="959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85488" y="3756865"/>
            <a:ext cx="6268474" cy="609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518530" y="4587390"/>
            <a:ext cx="4802390" cy="2037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420602" y="4844934"/>
            <a:ext cx="5771398" cy="1672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effectLst/>
              </a:rPr>
              <a:t>Mais referências:</a:t>
            </a:r>
            <a:endParaRPr lang="pt-BR" dirty="0">
              <a:effectLst/>
            </a:endParaRPr>
          </a:p>
          <a:p>
            <a:pPr marL="457200" indent="-457200">
              <a:buFont typeface="+mj-lt"/>
              <a:buAutoNum type="arabicParenR"/>
            </a:pPr>
            <a:r>
              <a:rPr lang="pt-BR" u="sng" dirty="0">
                <a:effectLst/>
                <a:hlinkClick r:id="rId5"/>
              </a:rPr>
              <a:t>https://www.youtube.com/watch?v=FWeHPCqD67c&amp;ab_channel=CanalTI</a:t>
            </a:r>
            <a:endParaRPr lang="pt-BR" dirty="0">
              <a:effectLst/>
            </a:endParaRPr>
          </a:p>
          <a:p>
            <a:pPr marL="457200" indent="-457200">
              <a:buFont typeface="+mj-lt"/>
              <a:buAutoNum type="arabicParenR"/>
            </a:pPr>
            <a:r>
              <a:rPr lang="pt-BR" u="sng" dirty="0">
                <a:effectLst/>
                <a:hlinkClick r:id="rId6"/>
              </a:rPr>
              <a:t>https://www.canalti.com.br/arquitetura-de-computadores/arquitetura-cliente-servidor/</a:t>
            </a:r>
            <a:endParaRPr lang="pt-BR" dirty="0">
              <a:effectLst/>
            </a:endParaRPr>
          </a:p>
          <a:p>
            <a:pPr marL="457200" indent="-457200">
              <a:buFont typeface="+mj-lt"/>
              <a:buAutoNum type="arabicParenR"/>
            </a:pPr>
            <a:r>
              <a:rPr lang="pt-BR" u="sng" dirty="0">
                <a:effectLst/>
                <a:hlinkClick r:id="rId7"/>
              </a:rPr>
              <a:t>https://www.youtube.com/watch?v=Xmu-EpxcROM&amp;ab_channel=Dicion%C3%A1riodeInform%C3%A1tica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805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4669" y="1194087"/>
            <a:ext cx="4862947" cy="768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u="sng" dirty="0" smtClean="0">
                <a:effectLst/>
              </a:rPr>
              <a:t>Modelos de Dados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814252"/>
            <a:ext cx="11178049" cy="20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u="sng" dirty="0">
                <a:effectLst/>
              </a:rPr>
              <a:t>Def. 1:</a:t>
            </a:r>
            <a:r>
              <a:rPr lang="pt-BR" dirty="0">
                <a:effectLst/>
              </a:rPr>
              <a:t> Um modelo de dados é um conjunto de conceitos que podem ser usados para descrever a estruta de um Banco de Dados.</a:t>
            </a:r>
          </a:p>
          <a:p>
            <a:pPr marL="0" indent="0" algn="just">
              <a:buNone/>
            </a:pPr>
            <a:r>
              <a:rPr lang="pt-BR" u="sng" dirty="0">
                <a:effectLst/>
              </a:rPr>
              <a:t>Def. 2:</a:t>
            </a:r>
            <a:r>
              <a:rPr lang="pt-BR" dirty="0">
                <a:effectLst/>
              </a:rPr>
              <a:t> Um modelo de dados é uma coleção de ferramentas conceituais para a descrição de dados, relacionamentos, semântica de dados e restrições de consistência.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3144" y="3894166"/>
            <a:ext cx="7736579" cy="20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effectLst/>
              </a:rPr>
              <a:t>Os modelos são</a:t>
            </a:r>
            <a:r>
              <a:rPr lang="en-US" dirty="0">
                <a:effectLst/>
              </a:rPr>
              <a:t>:</a:t>
            </a:r>
            <a:endParaRPr lang="pt-BR" dirty="0">
              <a:effectLst/>
            </a:endParaRPr>
          </a:p>
          <a:p>
            <a:pPr marL="457200" lvl="0" indent="-457200" algn="just">
              <a:buFont typeface="+mj-lt"/>
              <a:buAutoNum type="arabicParenR"/>
            </a:pPr>
            <a:r>
              <a:rPr lang="en-US" dirty="0" err="1">
                <a:effectLst/>
              </a:rPr>
              <a:t>Modelo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Hierárquico</a:t>
            </a:r>
            <a:r>
              <a:rPr lang="en-US" dirty="0">
                <a:effectLst/>
              </a:rPr>
              <a:t>;</a:t>
            </a:r>
            <a:endParaRPr lang="pt-BR" dirty="0">
              <a:effectLst/>
            </a:endParaRPr>
          </a:p>
          <a:p>
            <a:pPr marL="457200" lvl="0" indent="-457200" algn="just">
              <a:buFont typeface="+mj-lt"/>
              <a:buAutoNum type="arabicParenR"/>
            </a:pPr>
            <a:r>
              <a:rPr lang="en-US" dirty="0" err="1">
                <a:effectLst/>
              </a:rPr>
              <a:t>Modelo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Rede</a:t>
            </a:r>
            <a:r>
              <a:rPr lang="en-US" dirty="0">
                <a:effectLst/>
              </a:rPr>
              <a:t>;</a:t>
            </a:r>
            <a:endParaRPr lang="pt-BR" dirty="0">
              <a:effectLst/>
            </a:endParaRPr>
          </a:p>
          <a:p>
            <a:pPr marL="457200" lvl="0" indent="-457200" algn="just">
              <a:buFont typeface="+mj-lt"/>
              <a:buAutoNum type="arabicParenR"/>
            </a:pPr>
            <a:r>
              <a:rPr lang="en-US" dirty="0" err="1">
                <a:effectLst/>
              </a:rPr>
              <a:t>Modelo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Relacional</a:t>
            </a:r>
            <a:r>
              <a:rPr lang="en-US" dirty="0">
                <a:effectLst/>
              </a:rPr>
              <a:t>;</a:t>
            </a:r>
            <a:endParaRPr lang="pt-BR" dirty="0">
              <a:effectLst/>
            </a:endParaRPr>
          </a:p>
          <a:p>
            <a:pPr marL="457200" lvl="0" indent="-457200" algn="just">
              <a:buFont typeface="+mj-lt"/>
              <a:buAutoNum type="arabicParenR"/>
            </a:pPr>
            <a:r>
              <a:rPr lang="en-US" dirty="0" err="1">
                <a:effectLst/>
              </a:rPr>
              <a:t>Modelo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Objeto-Relacional</a:t>
            </a:r>
            <a:r>
              <a:rPr lang="en-US" dirty="0">
                <a:effectLst/>
              </a:rPr>
              <a:t>;</a:t>
            </a:r>
            <a:endParaRPr lang="pt-BR" dirty="0">
              <a:effectLst/>
            </a:endParaRPr>
          </a:p>
          <a:p>
            <a:pPr marL="457200" lvl="0" indent="-457200" algn="just">
              <a:buFont typeface="+mj-lt"/>
              <a:buAutoNum type="arabicParenR"/>
            </a:pPr>
            <a:r>
              <a:rPr lang="en-US" dirty="0" err="1">
                <a:effectLst/>
              </a:rPr>
              <a:t>Modelo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Orientado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Objeto</a:t>
            </a:r>
            <a:r>
              <a:rPr lang="en-US" dirty="0">
                <a:effectLst/>
              </a:rPr>
              <a:t>.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692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455766"/>
            <a:ext cx="5658398" cy="76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>
                <a:effectLst/>
              </a:rPr>
              <a:t>Modelo</a:t>
            </a:r>
            <a:r>
              <a:rPr lang="en-US" b="1" u="sng" dirty="0">
                <a:effectLst/>
              </a:rPr>
              <a:t> Hi</a:t>
            </a:r>
            <a:r>
              <a:rPr lang="pt-BR" b="1" u="sng" dirty="0">
                <a:effectLst/>
              </a:rPr>
              <a:t>erárquico</a:t>
            </a:r>
            <a:r>
              <a:rPr lang="en-US" b="1" u="sng" dirty="0">
                <a:effectLst/>
              </a:rPr>
              <a:t>:</a:t>
            </a:r>
            <a:endParaRPr lang="pt-BR" dirty="0">
              <a:effectLst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825681"/>
            <a:ext cx="11011794" cy="123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effectLst/>
              </a:rPr>
              <a:t>Nesse modelo os dados são relacionados por registros e ligações, e são organizados ‘’como árvores’’.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82267" y="3146453"/>
            <a:ext cx="6627752" cy="2999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86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455766"/>
            <a:ext cx="5658398" cy="76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>
                <a:effectLst/>
              </a:rPr>
              <a:t>Modelo</a:t>
            </a:r>
            <a:r>
              <a:rPr lang="en-US" b="1" u="sng" dirty="0">
                <a:effectLst/>
              </a:rPr>
              <a:t> </a:t>
            </a:r>
            <a:r>
              <a:rPr lang="en-US" b="1" u="sng" dirty="0" smtClean="0">
                <a:effectLst/>
              </a:rPr>
              <a:t>de </a:t>
            </a:r>
            <a:r>
              <a:rPr lang="en-US" b="1" u="sng" dirty="0" err="1" smtClean="0">
                <a:effectLst/>
              </a:rPr>
              <a:t>Redes</a:t>
            </a:r>
            <a:r>
              <a:rPr lang="en-US" b="1" u="sng" dirty="0" smtClean="0">
                <a:effectLst/>
              </a:rPr>
              <a:t>:</a:t>
            </a:r>
            <a:endParaRPr lang="pt-BR" dirty="0">
              <a:effectLst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825681"/>
            <a:ext cx="11011794" cy="123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effectLst/>
              </a:rPr>
              <a:t>Nesse modelo os dados são representados por coleções de registros e relacionamentos por elos.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72966" y="2891097"/>
            <a:ext cx="6046354" cy="3226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455766"/>
            <a:ext cx="5658398" cy="76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>
                <a:effectLst/>
              </a:rPr>
              <a:t>Modelo</a:t>
            </a:r>
            <a:r>
              <a:rPr lang="en-US" b="1" u="sng" dirty="0">
                <a:effectLst/>
              </a:rPr>
              <a:t> </a:t>
            </a:r>
            <a:r>
              <a:rPr lang="en-US" b="1" u="sng" dirty="0" smtClean="0">
                <a:effectLst/>
              </a:rPr>
              <a:t>de </a:t>
            </a:r>
            <a:r>
              <a:rPr lang="en-US" b="1" u="sng" dirty="0" err="1" smtClean="0">
                <a:effectLst/>
              </a:rPr>
              <a:t>Relecional</a:t>
            </a:r>
            <a:r>
              <a:rPr lang="en-US" b="1" u="sng" dirty="0" smtClean="0">
                <a:effectLst/>
              </a:rPr>
              <a:t>:</a:t>
            </a:r>
            <a:endParaRPr lang="pt-BR" dirty="0">
              <a:effectLst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2100001"/>
            <a:ext cx="11011794" cy="123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effectLst/>
              </a:rPr>
              <a:t>Nesse modelo, o Banco de Dados armazena e manipula dados orgazinados em forma de tabelas com colunas e linhas.</a:t>
            </a:r>
          </a:p>
          <a:p>
            <a:pPr marL="0" indent="0" algn="just">
              <a:buNone/>
            </a:pPr>
            <a:r>
              <a:rPr lang="pt-BR" dirty="0">
                <a:effectLst/>
              </a:rPr>
              <a:t>Ex.: MySQL, Oracle, SQLServer, FireBird e outros.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23718" y="3811036"/>
            <a:ext cx="8050646" cy="1917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151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455766"/>
            <a:ext cx="5658398" cy="76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>
                <a:effectLst/>
              </a:rPr>
              <a:t>Modelo</a:t>
            </a:r>
            <a:r>
              <a:rPr lang="en-US" b="1" u="sng" dirty="0">
                <a:effectLst/>
              </a:rPr>
              <a:t> </a:t>
            </a:r>
            <a:r>
              <a:rPr lang="en-US" b="1" u="sng" dirty="0" err="1" smtClean="0">
                <a:effectLst/>
              </a:rPr>
              <a:t>Orientado</a:t>
            </a:r>
            <a:r>
              <a:rPr lang="en-US" b="1" u="sng" dirty="0" smtClean="0">
                <a:effectLst/>
              </a:rPr>
              <a:t> a </a:t>
            </a:r>
            <a:r>
              <a:rPr lang="en-US" b="1" u="sng" dirty="0" err="1" smtClean="0">
                <a:effectLst/>
              </a:rPr>
              <a:t>Objeto</a:t>
            </a:r>
            <a:r>
              <a:rPr lang="en-US" b="1" u="sng" dirty="0" smtClean="0">
                <a:effectLst/>
              </a:rPr>
              <a:t>:</a:t>
            </a:r>
            <a:endParaRPr lang="pt-BR" dirty="0">
              <a:effectLst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25121" y="2356715"/>
            <a:ext cx="8225213" cy="3694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110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455766"/>
            <a:ext cx="5658398" cy="76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>
                <a:effectLst/>
              </a:rPr>
              <a:t>Modelo</a:t>
            </a:r>
            <a:r>
              <a:rPr lang="en-US" b="1" u="sng" dirty="0">
                <a:effectLst/>
              </a:rPr>
              <a:t> </a:t>
            </a:r>
            <a:r>
              <a:rPr lang="en-US" b="1" u="sng" dirty="0" err="1" smtClean="0">
                <a:effectLst/>
              </a:rPr>
              <a:t>Objeto-Relacional</a:t>
            </a:r>
            <a:r>
              <a:rPr lang="en-US" b="1" u="sng" dirty="0" smtClean="0">
                <a:effectLst/>
              </a:rPr>
              <a:t>:</a:t>
            </a:r>
            <a:endParaRPr lang="pt-BR" dirty="0">
              <a:effectLst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2100001"/>
            <a:ext cx="11011794" cy="123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effectLst/>
              </a:rPr>
              <a:t>Esse modelo é parecido com o modelo relacional, porém com um modelo de Banco de Dados Orientado a Objetos. Ou seja, objetos, classes, heranças são suportados diretamente nos esuqemas de Banco de Dados e na Linguagem de consulta.</a:t>
            </a:r>
            <a:r>
              <a:rPr lang="pt-BR" b="1" u="sng" dirty="0">
                <a:effectLst/>
              </a:rPr>
              <a:t> </a:t>
            </a:r>
            <a:endParaRPr lang="pt-BR" dirty="0">
              <a:effectLst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57" y="3332017"/>
            <a:ext cx="5686252" cy="3255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36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620982"/>
            <a:ext cx="9905998" cy="2220884"/>
          </a:xfrm>
        </p:spPr>
        <p:txBody>
          <a:bodyPr>
            <a:normAutofit/>
          </a:bodyPr>
          <a:lstStyle/>
          <a:p>
            <a:pPr marL="457200" indent="-457200" algn="just">
              <a:buAutoNum type="arabicParenR"/>
            </a:pPr>
            <a:r>
              <a:rPr lang="pt-BR" b="1" u="sng" dirty="0" smtClean="0">
                <a:effectLst/>
              </a:rPr>
              <a:t>Base de dados </a:t>
            </a:r>
            <a:r>
              <a:rPr lang="en-US" dirty="0" smtClean="0">
                <a:effectLst/>
              </a:rPr>
              <a:t>:</a:t>
            </a:r>
          </a:p>
          <a:p>
            <a:pPr marL="0" indent="0" algn="just">
              <a:buNone/>
            </a:pPr>
            <a:r>
              <a:rPr lang="pt-BR" u="sng" dirty="0">
                <a:effectLst/>
              </a:rPr>
              <a:t>Def.:</a:t>
            </a:r>
            <a:r>
              <a:rPr lang="pt-BR" dirty="0">
                <a:effectLst/>
              </a:rPr>
              <a:t> ‘’É um conjunto de </a:t>
            </a:r>
            <a:r>
              <a:rPr lang="pt-BR" b="1" u="sng" dirty="0">
                <a:effectLst/>
              </a:rPr>
              <a:t>informação</a:t>
            </a:r>
            <a:r>
              <a:rPr lang="pt-BR" u="sng" dirty="0">
                <a:effectLst/>
              </a:rPr>
              <a:t> estruturada</a:t>
            </a:r>
            <a:r>
              <a:rPr lang="pt-BR" dirty="0">
                <a:effectLst/>
              </a:rPr>
              <a:t> e </a:t>
            </a:r>
            <a:r>
              <a:rPr lang="pt-BR" u="sng" dirty="0">
                <a:effectLst/>
              </a:rPr>
              <a:t>relacionada</a:t>
            </a:r>
            <a:r>
              <a:rPr lang="pt-BR" dirty="0">
                <a:effectLst/>
              </a:rPr>
              <a:t> entre si, sobre um determinado tema ou domínio. Permite gerir enormes volumes de </a:t>
            </a:r>
            <a:r>
              <a:rPr lang="pt-BR" b="1" dirty="0">
                <a:effectLst/>
              </a:rPr>
              <a:t>dados</a:t>
            </a:r>
            <a:r>
              <a:rPr lang="pt-BR" dirty="0">
                <a:effectLst/>
              </a:rPr>
              <a:t> de modo a facilitar a organização, a manutenção e a pesquisa de </a:t>
            </a:r>
            <a:r>
              <a:rPr lang="pt-BR" b="1" dirty="0">
                <a:effectLst/>
              </a:rPr>
              <a:t>dados</a:t>
            </a:r>
            <a:r>
              <a:rPr lang="pt-BR" dirty="0">
                <a:effectLst/>
              </a:rPr>
              <a:t>, bem como outros tipos de operações processados por meios informáticos.’’</a:t>
            </a:r>
          </a:p>
          <a:p>
            <a:pPr marL="0" indent="0" algn="just">
              <a:buNone/>
            </a:pPr>
            <a:endParaRPr lang="pt-BR" dirty="0">
              <a:effectLst/>
            </a:endParaRP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62900" y="6195754"/>
            <a:ext cx="4666486" cy="412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u="sng" dirty="0">
                <a:effectLst/>
                <a:hlinkClick r:id="rId2"/>
              </a:rPr>
              <a:t>http://aprendis.gim.med.up.pt/index.php/Bases_de_Dados</a:t>
            </a:r>
            <a:endParaRPr lang="pt-BR" dirty="0">
              <a:effectLst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3477491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>
                <a:effectLst/>
              </a:rPr>
              <a:t>[Exercício 1]</a:t>
            </a:r>
            <a:r>
              <a:rPr lang="pt-BR" dirty="0">
                <a:effectLst/>
              </a:rPr>
              <a:t> Qual a diferença entre ‘’dado’’ e ‘’informação’’? (Em suas palavras) 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540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903316"/>
            <a:ext cx="11319365" cy="20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>
                <a:effectLst/>
              </a:rPr>
              <a:t>[Exercício </a:t>
            </a:r>
            <a:r>
              <a:rPr lang="pt-BR" b="1" dirty="0" smtClean="0">
                <a:effectLst/>
              </a:rPr>
              <a:t>7] </a:t>
            </a:r>
            <a:r>
              <a:rPr lang="pt-BR" dirty="0" smtClean="0">
                <a:effectLst/>
              </a:rPr>
              <a:t>Crie 3 Banco de Dados diferentes entre si e monte um esboço de como eles seriam no modelo hierárquico, no modelo de redes e, por fim, relacional.</a:t>
            </a:r>
            <a:endParaRPr lang="pt-BR" dirty="0">
              <a:effectLst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0388" y="3645476"/>
            <a:ext cx="3652520" cy="1605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31456" y="3645476"/>
            <a:ext cx="3607940" cy="1605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807944" y="3645476"/>
            <a:ext cx="4228885" cy="1605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53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4986" y="1093815"/>
            <a:ext cx="3945974" cy="768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u="sng" dirty="0" smtClean="0">
                <a:effectLst/>
              </a:rPr>
              <a:t>Banco de Dados do Mercado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690428"/>
            <a:ext cx="1618412" cy="672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u="sng" dirty="0">
                <a:effectLst/>
              </a:rPr>
              <a:t>SQL Server:</a:t>
            </a:r>
            <a:endParaRPr lang="pt-BR" dirty="0">
              <a:effectLst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424544" y="2294311"/>
            <a:ext cx="6794272" cy="3765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816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4986" y="1093815"/>
            <a:ext cx="3945974" cy="768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u="sng" dirty="0" smtClean="0">
                <a:effectLst/>
              </a:rPr>
              <a:t>Banco de Dados do Mercado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690428"/>
            <a:ext cx="1618412" cy="672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u="sng" dirty="0">
                <a:effectLst/>
              </a:rPr>
              <a:t>Oracle:</a:t>
            </a:r>
            <a:endParaRPr lang="pt-BR" dirty="0">
              <a:effectLst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68" y="2279593"/>
            <a:ext cx="6495010" cy="3915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898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4986" y="1093815"/>
            <a:ext cx="3945974" cy="768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u="sng" dirty="0" smtClean="0">
                <a:effectLst/>
              </a:rPr>
              <a:t>Banco de Dados do Mercado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690428"/>
            <a:ext cx="1618412" cy="672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u="sng" dirty="0">
                <a:effectLst/>
              </a:rPr>
              <a:t>MySQL</a:t>
            </a:r>
            <a:r>
              <a:rPr lang="pt-BR" b="1" u="sng" dirty="0" smtClean="0">
                <a:effectLst/>
              </a:rPr>
              <a:t>:</a:t>
            </a:r>
            <a:endParaRPr lang="pt-BR" dirty="0">
              <a:effectLst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460468" y="2279593"/>
            <a:ext cx="6495010" cy="3915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48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2303664"/>
            <a:ext cx="7736579" cy="20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effectLst/>
              </a:rPr>
              <a:t>Outros:</a:t>
            </a:r>
          </a:p>
          <a:p>
            <a:pPr marL="457200" lvl="0" indent="-457200">
              <a:buFont typeface="+mj-lt"/>
              <a:buAutoNum type="arabicParenR"/>
            </a:pPr>
            <a:r>
              <a:rPr lang="pt-BR" dirty="0">
                <a:effectLst/>
              </a:rPr>
              <a:t>DB2;</a:t>
            </a:r>
          </a:p>
          <a:p>
            <a:pPr marL="457200" lvl="0" indent="-457200">
              <a:buFont typeface="+mj-lt"/>
              <a:buAutoNum type="arabicParenR"/>
            </a:pPr>
            <a:r>
              <a:rPr lang="pt-BR" dirty="0">
                <a:effectLst/>
              </a:rPr>
              <a:t>PostGreSQL;</a:t>
            </a:r>
          </a:p>
          <a:p>
            <a:pPr marL="457200" lvl="0" indent="-457200">
              <a:buFont typeface="+mj-lt"/>
              <a:buAutoNum type="arabicParenR"/>
            </a:pPr>
            <a:r>
              <a:rPr lang="pt-BR" dirty="0">
                <a:effectLst/>
              </a:rPr>
              <a:t>FireBird/Interbase;</a:t>
            </a:r>
          </a:p>
          <a:p>
            <a:pPr marL="457200" lvl="0" indent="-457200">
              <a:buFont typeface="+mj-lt"/>
              <a:buAutoNum type="arabicParenR"/>
            </a:pPr>
            <a:r>
              <a:rPr lang="pt-BR" dirty="0">
                <a:effectLst/>
              </a:rPr>
              <a:t>SQLite.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734986" y="1093815"/>
            <a:ext cx="3945974" cy="76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BR" b="1" u="sng" smtClean="0">
                <a:effectLst/>
              </a:rPr>
              <a:t>Banco de Dados do Mercado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244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1447452"/>
            <a:ext cx="11410805" cy="362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>
                <a:effectLst/>
              </a:rPr>
              <a:t>[Exercício 8] </a:t>
            </a:r>
            <a:r>
              <a:rPr lang="pt-BR" dirty="0">
                <a:effectLst/>
              </a:rPr>
              <a:t>O que é um Banco de Dados?</a:t>
            </a:r>
          </a:p>
          <a:p>
            <a:pPr marL="0" indent="0" algn="just">
              <a:buNone/>
            </a:pPr>
            <a:r>
              <a:rPr lang="pt-BR" b="1" dirty="0">
                <a:effectLst/>
              </a:rPr>
              <a:t>[Exercício 9] </a:t>
            </a:r>
            <a:r>
              <a:rPr lang="pt-BR" dirty="0">
                <a:effectLst/>
              </a:rPr>
              <a:t>Qual o objetivo de um Banco de Dados?</a:t>
            </a:r>
          </a:p>
          <a:p>
            <a:pPr marL="0" indent="0" algn="just">
              <a:buNone/>
            </a:pPr>
            <a:r>
              <a:rPr lang="pt-BR" b="1" dirty="0">
                <a:effectLst/>
              </a:rPr>
              <a:t>[Exercício 10] </a:t>
            </a:r>
            <a:r>
              <a:rPr lang="pt-BR" dirty="0">
                <a:effectLst/>
              </a:rPr>
              <a:t>Qual a diferença entre um arquivo e um Banco de Dados?</a:t>
            </a:r>
          </a:p>
          <a:p>
            <a:pPr marL="0" indent="0" algn="just">
              <a:buNone/>
            </a:pPr>
            <a:r>
              <a:rPr lang="pt-BR" b="1" dirty="0">
                <a:effectLst/>
              </a:rPr>
              <a:t>[Exercício 11] </a:t>
            </a:r>
            <a:r>
              <a:rPr lang="pt-BR" dirty="0">
                <a:effectLst/>
              </a:rPr>
              <a:t>Crie 3 exemplos para um Banco de Dados Relacional e hierárquico e em rede.</a:t>
            </a:r>
          </a:p>
          <a:p>
            <a:pPr marL="0" indent="0" algn="just">
              <a:buNone/>
            </a:pPr>
            <a:r>
              <a:rPr lang="pt-BR" b="1" dirty="0">
                <a:effectLst/>
              </a:rPr>
              <a:t>[Exercício 12] </a:t>
            </a:r>
            <a:r>
              <a:rPr lang="pt-BR" dirty="0">
                <a:effectLst/>
              </a:rPr>
              <a:t>Compare o modelo Relacional e os não Relacional.</a:t>
            </a:r>
          </a:p>
        </p:txBody>
      </p:sp>
    </p:spTree>
    <p:extLst>
      <p:ext uri="{BB962C8B-B14F-4D97-AF65-F5344CB8AC3E}">
        <p14:creationId xmlns:p14="http://schemas.microsoft.com/office/powerpoint/2010/main" val="913449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Obrigado pela </a:t>
            </a:r>
            <a:r>
              <a:rPr lang="en-US" dirty="0" err="1" smtClean="0"/>
              <a:t>atenção</a:t>
            </a:r>
            <a:r>
              <a:rPr lang="en-US" dirty="0" smtClean="0"/>
              <a:t>!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35" y="2111437"/>
            <a:ext cx="5352060" cy="39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620982"/>
            <a:ext cx="9905998" cy="2220884"/>
          </a:xfrm>
        </p:spPr>
        <p:txBody>
          <a:bodyPr>
            <a:normAutofit/>
          </a:bodyPr>
          <a:lstStyle/>
          <a:p>
            <a:pPr marL="457200" indent="-457200" algn="just">
              <a:buAutoNum type="arabicParenR"/>
            </a:pPr>
            <a:r>
              <a:rPr lang="pt-BR" b="1" u="sng" dirty="0" smtClean="0">
                <a:effectLst/>
              </a:rPr>
              <a:t>Base de dados </a:t>
            </a:r>
            <a:r>
              <a:rPr lang="en-US" dirty="0" smtClean="0">
                <a:effectLst/>
              </a:rPr>
              <a:t>:</a:t>
            </a:r>
          </a:p>
          <a:p>
            <a:pPr marL="0" indent="0" algn="just">
              <a:buNone/>
            </a:pPr>
            <a:r>
              <a:rPr lang="pt-BR" u="sng" dirty="0">
                <a:effectLst/>
              </a:rPr>
              <a:t>Def.:</a:t>
            </a:r>
            <a:r>
              <a:rPr lang="pt-BR" dirty="0">
                <a:effectLst/>
              </a:rPr>
              <a:t> ‘’É um conjunto de </a:t>
            </a:r>
            <a:r>
              <a:rPr lang="pt-BR" b="1" u="sng" dirty="0">
                <a:effectLst/>
              </a:rPr>
              <a:t>informação</a:t>
            </a:r>
            <a:r>
              <a:rPr lang="pt-BR" u="sng" dirty="0">
                <a:effectLst/>
              </a:rPr>
              <a:t> estruturada</a:t>
            </a:r>
            <a:r>
              <a:rPr lang="pt-BR" dirty="0">
                <a:effectLst/>
              </a:rPr>
              <a:t> e </a:t>
            </a:r>
            <a:r>
              <a:rPr lang="pt-BR" u="sng" dirty="0">
                <a:effectLst/>
              </a:rPr>
              <a:t>relacionada</a:t>
            </a:r>
            <a:r>
              <a:rPr lang="pt-BR" dirty="0">
                <a:effectLst/>
              </a:rPr>
              <a:t> entre si, sobre um determinado tema ou domínio. Permite gerir enormes volumes de </a:t>
            </a:r>
            <a:r>
              <a:rPr lang="pt-BR" b="1" dirty="0">
                <a:effectLst/>
              </a:rPr>
              <a:t>dados</a:t>
            </a:r>
            <a:r>
              <a:rPr lang="pt-BR" dirty="0">
                <a:effectLst/>
              </a:rPr>
              <a:t> de modo a facilitar a organização, a manutenção e a pesquisa de </a:t>
            </a:r>
            <a:r>
              <a:rPr lang="pt-BR" b="1" dirty="0">
                <a:effectLst/>
              </a:rPr>
              <a:t>dados</a:t>
            </a:r>
            <a:r>
              <a:rPr lang="pt-BR" dirty="0">
                <a:effectLst/>
              </a:rPr>
              <a:t>, bem como outros tipos de operações processados por meios informáticos.’’</a:t>
            </a:r>
          </a:p>
          <a:p>
            <a:pPr marL="0" indent="0" algn="just">
              <a:buNone/>
            </a:pPr>
            <a:endParaRPr lang="pt-BR" dirty="0">
              <a:effectLst/>
            </a:endParaRP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4" y="3379124"/>
            <a:ext cx="1751416" cy="4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effectLst/>
              </a:rPr>
              <a:t>RESPOSTA</a:t>
            </a:r>
            <a:r>
              <a:rPr lang="en-US" b="1" dirty="0">
                <a:effectLst/>
              </a:rPr>
              <a:t>:</a:t>
            </a:r>
            <a:endParaRPr lang="pt-BR" dirty="0">
              <a:effectLst/>
            </a:endParaRP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3143" y="3752027"/>
            <a:ext cx="6537729" cy="1243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43143" y="5189450"/>
            <a:ext cx="6537729" cy="1382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7808220" y="3752027"/>
            <a:ext cx="3804659" cy="1853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effectLst/>
              </a:rPr>
              <a:t>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outras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poucas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palavras</a:t>
            </a:r>
            <a:r>
              <a:rPr lang="en-US" dirty="0" smtClean="0">
                <a:effectLst/>
              </a:rPr>
              <a:t>…</a:t>
            </a:r>
            <a:endParaRPr lang="pt-BR" dirty="0" smtClean="0">
              <a:effectLst/>
            </a:endParaRPr>
          </a:p>
          <a:p>
            <a:pPr marL="0" indent="0">
              <a:buNone/>
            </a:pPr>
            <a:r>
              <a:rPr lang="pt-BR" b="1" u="sng" dirty="0" smtClean="0">
                <a:effectLst/>
              </a:rPr>
              <a:t>Dado</a:t>
            </a:r>
            <a:r>
              <a:rPr lang="pt-BR" b="1" dirty="0">
                <a:effectLst/>
              </a:rPr>
              <a:t>:</a:t>
            </a:r>
            <a:r>
              <a:rPr lang="pt-BR" dirty="0">
                <a:effectLst/>
              </a:rPr>
              <a:t> Não tem significado por si só.</a:t>
            </a:r>
          </a:p>
          <a:p>
            <a:pPr marL="0" indent="0">
              <a:buNone/>
            </a:pPr>
            <a:r>
              <a:rPr lang="pt-BR" b="1" u="sng" dirty="0">
                <a:effectLst/>
              </a:rPr>
              <a:t>Informação</a:t>
            </a:r>
            <a:r>
              <a:rPr lang="pt-BR" b="1" dirty="0">
                <a:effectLst/>
              </a:rPr>
              <a:t>:</a:t>
            </a:r>
            <a:r>
              <a:rPr lang="pt-BR" dirty="0">
                <a:effectLst/>
              </a:rPr>
              <a:t> Interpretação de dados.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26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700644"/>
            <a:ext cx="8027525" cy="332370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b="1" u="sng" dirty="0" smtClean="0">
                <a:effectLst/>
              </a:rPr>
              <a:t>2) Sistema Gerenciador de Banco de Dados</a:t>
            </a:r>
            <a:r>
              <a:rPr lang="en-US" dirty="0" smtClean="0">
                <a:effectLst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effectLst/>
              </a:rPr>
              <a:t>Um </a:t>
            </a:r>
            <a:r>
              <a:rPr lang="pt-BR" u="sng" dirty="0">
                <a:effectLst/>
              </a:rPr>
              <a:t>sistema de informações de Banco de Dados</a:t>
            </a:r>
            <a:r>
              <a:rPr lang="pt-BR" dirty="0">
                <a:effectLst/>
              </a:rPr>
              <a:t> é composto por</a:t>
            </a:r>
            <a:r>
              <a:rPr lang="pt-BR" dirty="0" smtClean="0">
                <a:effectLst/>
              </a:rPr>
              <a:t>:</a:t>
            </a:r>
          </a:p>
          <a:p>
            <a:pPr marL="457200" indent="-457200" algn="just">
              <a:buAutoNum type="arabicParenR"/>
            </a:pPr>
            <a:r>
              <a:rPr lang="en-US" dirty="0" smtClean="0">
                <a:effectLst/>
              </a:rPr>
              <a:t>Hardware;</a:t>
            </a:r>
          </a:p>
          <a:p>
            <a:pPr marL="457200" indent="-457200" algn="just">
              <a:buAutoNum type="arabicParenR"/>
            </a:pPr>
            <a:r>
              <a:rPr lang="en-US" dirty="0" smtClean="0">
                <a:effectLst/>
              </a:rPr>
              <a:t>Software;</a:t>
            </a:r>
          </a:p>
          <a:p>
            <a:pPr marL="457200" indent="-457200" algn="just">
              <a:buAutoNum type="arabicParenR"/>
            </a:pPr>
            <a:r>
              <a:rPr lang="en-US" dirty="0" smtClean="0">
                <a:effectLst/>
              </a:rPr>
              <a:t>Banco de Dados;</a:t>
            </a:r>
          </a:p>
          <a:p>
            <a:pPr marL="457200" indent="-457200" algn="just">
              <a:buAutoNum type="arabicParenR"/>
            </a:pPr>
            <a:r>
              <a:rPr lang="en-US" dirty="0" err="1" smtClean="0">
                <a:effectLst/>
              </a:rPr>
              <a:t>Pessoas</a:t>
            </a:r>
            <a:r>
              <a:rPr lang="en-US" dirty="0" smtClean="0">
                <a:effectLst/>
              </a:rPr>
              <a:t>;</a:t>
            </a:r>
          </a:p>
          <a:p>
            <a:pPr marL="457200" indent="-457200" algn="just">
              <a:buAutoNum type="arabicParenR"/>
            </a:pPr>
            <a:r>
              <a:rPr lang="en-US" dirty="0" err="1" smtClean="0">
                <a:effectLst/>
              </a:rPr>
              <a:t>Rede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comunica</a:t>
            </a:r>
            <a:r>
              <a:rPr lang="pt-BR" dirty="0" smtClean="0">
                <a:effectLst/>
              </a:rPr>
              <a:t>ções</a:t>
            </a:r>
            <a:r>
              <a:rPr lang="en-US" dirty="0" smtClean="0">
                <a:effectLst/>
              </a:rPr>
              <a:t>;</a:t>
            </a:r>
          </a:p>
          <a:p>
            <a:pPr marL="457200" indent="-457200" algn="just">
              <a:buAutoNum type="arabicParenR"/>
            </a:pPr>
            <a:r>
              <a:rPr lang="en-US" dirty="0" err="1" smtClean="0">
                <a:effectLst/>
              </a:rPr>
              <a:t>Procedimentos</a:t>
            </a:r>
            <a:r>
              <a:rPr lang="en-US" dirty="0" smtClean="0">
                <a:effectLst/>
              </a:rPr>
              <a:t>.</a:t>
            </a:r>
            <a:endParaRPr lang="pt-BR" dirty="0">
              <a:effectLst/>
            </a:endParaRP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299932" y="3535680"/>
            <a:ext cx="4570644" cy="2875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719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700643"/>
            <a:ext cx="10446529" cy="45339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u="sng" dirty="0" smtClean="0">
                <a:effectLst/>
              </a:rPr>
              <a:t>2) Sistema Gerenciador de Banco de Dados</a:t>
            </a:r>
            <a:r>
              <a:rPr lang="en-US" dirty="0" smtClean="0">
                <a:effectLst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effectLst/>
              </a:rPr>
              <a:t>Um </a:t>
            </a:r>
            <a:r>
              <a:rPr lang="pt-BR" u="sng" dirty="0">
                <a:effectLst/>
              </a:rPr>
              <a:t>sistema de informações de Banco de Dados</a:t>
            </a:r>
            <a:r>
              <a:rPr lang="pt-BR" dirty="0">
                <a:effectLst/>
              </a:rPr>
              <a:t> é composto por</a:t>
            </a:r>
            <a:r>
              <a:rPr lang="pt-BR" dirty="0" smtClean="0">
                <a:effectLst/>
              </a:rPr>
              <a:t>:</a:t>
            </a:r>
          </a:p>
          <a:p>
            <a:pPr marL="457200" indent="-457200" algn="just">
              <a:buAutoNum type="arabicParenR"/>
            </a:pPr>
            <a:r>
              <a:rPr lang="en-US" dirty="0" smtClean="0">
                <a:effectLst/>
              </a:rPr>
              <a:t>Hardware: </a:t>
            </a:r>
            <a:r>
              <a:rPr lang="pt-BR" dirty="0" smtClean="0">
                <a:effectLst/>
              </a:rPr>
              <a:t>providencia </a:t>
            </a:r>
            <a:r>
              <a:rPr lang="pt-BR" dirty="0">
                <a:effectLst/>
              </a:rPr>
              <a:t>a realização das tarefas sobre os dados num sistema computacional</a:t>
            </a:r>
            <a:r>
              <a:rPr lang="en-US" dirty="0" smtClean="0">
                <a:effectLst/>
              </a:rPr>
              <a:t>;</a:t>
            </a:r>
          </a:p>
          <a:p>
            <a:pPr marL="457200" indent="-457200" algn="just">
              <a:buAutoNum type="arabicParenR"/>
            </a:pPr>
            <a:r>
              <a:rPr lang="en-US" dirty="0" smtClean="0">
                <a:effectLst/>
              </a:rPr>
              <a:t>Software: </a:t>
            </a:r>
            <a:r>
              <a:rPr lang="pt-BR" dirty="0">
                <a:effectLst/>
              </a:rPr>
              <a:t>fornecem a forma, a ferramenta e o mecanismo de se determinar a realização das tarefas sobre os dados</a:t>
            </a:r>
            <a:r>
              <a:rPr lang="en-US" dirty="0" smtClean="0">
                <a:effectLst/>
              </a:rPr>
              <a:t>;</a:t>
            </a:r>
          </a:p>
          <a:p>
            <a:pPr marL="457200" indent="-457200" algn="just">
              <a:buAutoNum type="arabicParenR"/>
            </a:pPr>
            <a:r>
              <a:rPr lang="en-US" dirty="0" smtClean="0">
                <a:effectLst/>
              </a:rPr>
              <a:t>Banco de Dados: </a:t>
            </a:r>
            <a:r>
              <a:rPr lang="en-US" dirty="0" err="1" smtClean="0">
                <a:effectLst/>
              </a:rPr>
              <a:t>fornece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os</a:t>
            </a:r>
            <a:r>
              <a:rPr lang="en-US" dirty="0" smtClean="0">
                <a:effectLst/>
              </a:rPr>
              <a:t> dados, </a:t>
            </a:r>
            <a:r>
              <a:rPr lang="en-US" dirty="0" err="1" smtClean="0">
                <a:effectLst/>
              </a:rPr>
              <a:t>propriamente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dito</a:t>
            </a:r>
            <a:r>
              <a:rPr lang="en-US" dirty="0" smtClean="0">
                <a:effectLst/>
              </a:rPr>
              <a:t>, para que </a:t>
            </a:r>
            <a:r>
              <a:rPr lang="en-US" dirty="0" err="1" smtClean="0">
                <a:effectLst/>
              </a:rPr>
              <a:t>possa</a:t>
            </a:r>
            <a:r>
              <a:rPr lang="en-US" dirty="0" smtClean="0">
                <a:effectLst/>
              </a:rPr>
              <a:t> process</a:t>
            </a:r>
            <a:r>
              <a:rPr lang="pt-BR" dirty="0" smtClean="0">
                <a:effectLst/>
              </a:rPr>
              <a:t>á-los e extrair alguma informação</a:t>
            </a:r>
            <a:r>
              <a:rPr lang="en-US" dirty="0" smtClean="0">
                <a:effectLst/>
              </a:rPr>
              <a:t>;</a:t>
            </a:r>
          </a:p>
          <a:p>
            <a:pPr marL="457200" indent="-457200" algn="just">
              <a:buAutoNum type="arabicParenR"/>
            </a:pPr>
            <a:r>
              <a:rPr lang="en-US" dirty="0" err="1" smtClean="0">
                <a:effectLst/>
              </a:rPr>
              <a:t>Pessoas</a:t>
            </a:r>
            <a:r>
              <a:rPr lang="pt-BR" dirty="0">
                <a:effectLst/>
              </a:rPr>
              <a:t>(Usuários = User</a:t>
            </a:r>
            <a:r>
              <a:rPr lang="pt-BR" dirty="0" smtClean="0">
                <a:effectLst/>
              </a:rPr>
              <a:t>)</a:t>
            </a:r>
            <a:r>
              <a:rPr lang="en-US" dirty="0" smtClean="0">
                <a:effectLst/>
              </a:rPr>
              <a:t>:</a:t>
            </a:r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determinam a realização das tarefas</a:t>
            </a:r>
            <a:r>
              <a:rPr lang="en-US" dirty="0" smtClean="0">
                <a:effectLst/>
              </a:rPr>
              <a:t>;</a:t>
            </a:r>
          </a:p>
          <a:p>
            <a:pPr marL="457200" indent="-457200" algn="just">
              <a:buAutoNum type="arabicParenR"/>
            </a:pPr>
            <a:r>
              <a:rPr lang="en-US" dirty="0" err="1" smtClean="0">
                <a:effectLst/>
              </a:rPr>
              <a:t>Rede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comunica</a:t>
            </a:r>
            <a:r>
              <a:rPr lang="pt-BR" dirty="0" smtClean="0">
                <a:effectLst/>
              </a:rPr>
              <a:t>ções: </a:t>
            </a:r>
            <a:r>
              <a:rPr lang="pt-BR" dirty="0">
                <a:effectLst/>
              </a:rPr>
              <a:t>(Internet) permitem a comunição com o banco de dados</a:t>
            </a:r>
            <a:r>
              <a:rPr lang="en-US" dirty="0" smtClean="0">
                <a:effectLst/>
              </a:rPr>
              <a:t>;</a:t>
            </a:r>
          </a:p>
          <a:p>
            <a:pPr marL="457200" indent="-457200" algn="just">
              <a:buAutoNum type="arabicParenR"/>
            </a:pPr>
            <a:r>
              <a:rPr lang="en-US" dirty="0" err="1" smtClean="0">
                <a:effectLst/>
              </a:rPr>
              <a:t>Procedimentos</a:t>
            </a:r>
            <a:r>
              <a:rPr lang="en-US" dirty="0" smtClean="0">
                <a:effectLst/>
              </a:rPr>
              <a:t>: </a:t>
            </a:r>
            <a:r>
              <a:rPr lang="pt-BR" dirty="0">
                <a:effectLst/>
              </a:rPr>
              <a:t>geram dados armazenados no banco de dados</a:t>
            </a:r>
            <a:r>
              <a:rPr lang="en-US" dirty="0" smtClean="0">
                <a:effectLst/>
              </a:rPr>
              <a:t>.</a:t>
            </a:r>
            <a:endParaRPr lang="pt-BR" dirty="0">
              <a:effectLst/>
            </a:endParaRP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38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5" y="1700644"/>
            <a:ext cx="5658398" cy="7682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u="sng" dirty="0" smtClean="0">
                <a:effectLst/>
              </a:rPr>
              <a:t>2) Sistema Gerenciador de Banco de Dados</a:t>
            </a:r>
            <a:r>
              <a:rPr lang="en-US" dirty="0" smtClean="0">
                <a:effectLst/>
              </a:rPr>
              <a:t>: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3143" y="2618162"/>
            <a:ext cx="11020107" cy="76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effectLst/>
              </a:rPr>
              <a:t>[Exercício 3.1] </a:t>
            </a:r>
            <a:r>
              <a:rPr lang="pt-BR" dirty="0">
                <a:effectLst/>
              </a:rPr>
              <a:t>Pense em exemplos do mundo real para cada uma das partes do Sistema de Banco de Dados.</a:t>
            </a:r>
          </a:p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43142" y="3609800"/>
            <a:ext cx="11020107" cy="76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effectLst/>
              </a:rPr>
              <a:t>[Exercício 3.2] </a:t>
            </a:r>
            <a:r>
              <a:rPr lang="pt-BR" dirty="0">
                <a:effectLst/>
              </a:rPr>
              <a:t>Escreva, em sua opnião, pelos menos 2 vantagens e desvantagens que você no Banco de Dados.</a:t>
            </a:r>
          </a:p>
          <a:p>
            <a:pPr marL="0" indent="0" algn="just">
              <a:buFont typeface="Arial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61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700644"/>
            <a:ext cx="6830491" cy="7682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u="sng" dirty="0" smtClean="0">
                <a:effectLst/>
              </a:rPr>
              <a:t>2.1) Vantagens e Desvantagens de um Banco de Dados</a:t>
            </a:r>
            <a:r>
              <a:rPr lang="en-US" b="1" u="sng" dirty="0" smtClean="0">
                <a:effectLst/>
              </a:rPr>
              <a:t>: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3144" y="2303664"/>
            <a:ext cx="11020107" cy="76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>
                <a:effectLst/>
              </a:rPr>
              <a:t>1) Vantagens:</a:t>
            </a:r>
            <a:endParaRPr lang="pt-BR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115949" y="3071900"/>
            <a:ext cx="7177679" cy="3047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96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185651"/>
            <a:ext cx="4436427" cy="1435331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144" y="1700644"/>
            <a:ext cx="6830491" cy="7682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u="sng" dirty="0" smtClean="0">
                <a:effectLst/>
              </a:rPr>
              <a:t>2.1) Vantagens e Desvantagens de um Banco de Dados</a:t>
            </a:r>
            <a:r>
              <a:rPr lang="en-US" b="1" u="sng" dirty="0" smtClean="0">
                <a:effectLst/>
              </a:rPr>
              <a:t>:</a:t>
            </a:r>
            <a:endParaRPr lang="pt-BR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3144" y="3535680"/>
            <a:ext cx="9905998" cy="222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pt-BR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3144" y="2303664"/>
            <a:ext cx="11020107" cy="76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effectLst/>
              </a:rPr>
              <a:t>2</a:t>
            </a:r>
            <a:r>
              <a:rPr lang="pt-BR" b="1" dirty="0" smtClean="0">
                <a:effectLst/>
              </a:rPr>
              <a:t>) Desvantagens:</a:t>
            </a:r>
            <a:endParaRPr lang="pt-BR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40758" y="3071900"/>
            <a:ext cx="7477068" cy="2988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20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646</TotalTime>
  <Words>1434</Words>
  <Application>Microsoft Office PowerPoint</Application>
  <PresentationFormat>Widescreen</PresentationFormat>
  <Paragraphs>182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Century Gothic</vt:lpstr>
      <vt:lpstr>Mesh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Пользователь</dc:creator>
  <cp:lastModifiedBy>Пользователь</cp:lastModifiedBy>
  <cp:revision>27</cp:revision>
  <dcterms:created xsi:type="dcterms:W3CDTF">2022-09-12T03:41:47Z</dcterms:created>
  <dcterms:modified xsi:type="dcterms:W3CDTF">2022-09-16T03:18:00Z</dcterms:modified>
</cp:coreProperties>
</file>