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4" r:id="rId5"/>
    <p:sldId id="259" r:id="rId6"/>
    <p:sldId id="260" r:id="rId7"/>
    <p:sldId id="271" r:id="rId8"/>
    <p:sldId id="272" r:id="rId9"/>
    <p:sldId id="273" r:id="rId10"/>
    <p:sldId id="261" r:id="rId11"/>
    <p:sldId id="262" r:id="rId12"/>
    <p:sldId id="263" r:id="rId13"/>
    <p:sldId id="264" r:id="rId14"/>
    <p:sldId id="265" r:id="rId15"/>
    <p:sldId id="266" r:id="rId16"/>
    <p:sldId id="267" r:id="rId17"/>
    <p:sldId id="268" r:id="rId18"/>
    <p:sldId id="269"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71" d="100"/>
          <a:sy n="71" d="100"/>
        </p:scale>
        <p:origin x="1140" y="2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F43AD-D27A-7987-5D58-7E922A0393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F03125-ABD0-B106-F537-ADD9E57B29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D68EF1-B05F-AE6D-94DE-555D81874118}"/>
              </a:ext>
            </a:extLst>
          </p:cNvPr>
          <p:cNvSpPr>
            <a:spLocks noGrp="1"/>
          </p:cNvSpPr>
          <p:nvPr>
            <p:ph type="dt" sz="half" idx="10"/>
          </p:nvPr>
        </p:nvSpPr>
        <p:spPr/>
        <p:txBody>
          <a:bodyPr/>
          <a:lstStyle/>
          <a:p>
            <a:fld id="{5B14861A-2E0B-471C-ABB0-3112322C4B8B}" type="datetimeFigureOut">
              <a:rPr lang="en-US" smtClean="0"/>
              <a:t>3/17/2025</a:t>
            </a:fld>
            <a:endParaRPr lang="en-US"/>
          </a:p>
        </p:txBody>
      </p:sp>
      <p:sp>
        <p:nvSpPr>
          <p:cNvPr id="5" name="Footer Placeholder 4">
            <a:extLst>
              <a:ext uri="{FF2B5EF4-FFF2-40B4-BE49-F238E27FC236}">
                <a16:creationId xmlns:a16="http://schemas.microsoft.com/office/drawing/2014/main" id="{FE329C28-65E2-6937-EA91-D0BBE9880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407647-27A0-4AB4-0D14-51EF3E37C893}"/>
              </a:ext>
            </a:extLst>
          </p:cNvPr>
          <p:cNvSpPr>
            <a:spLocks noGrp="1"/>
          </p:cNvSpPr>
          <p:nvPr>
            <p:ph type="sldNum" sz="quarter" idx="12"/>
          </p:nvPr>
        </p:nvSpPr>
        <p:spPr/>
        <p:txBody>
          <a:bodyPr/>
          <a:lstStyle/>
          <a:p>
            <a:fld id="{487B3E93-5951-4D40-9FE3-065AE024370D}" type="slidenum">
              <a:rPr lang="en-US" smtClean="0"/>
              <a:t>‹#›</a:t>
            </a:fld>
            <a:endParaRPr lang="en-US"/>
          </a:p>
        </p:txBody>
      </p:sp>
    </p:spTree>
    <p:extLst>
      <p:ext uri="{BB962C8B-B14F-4D97-AF65-F5344CB8AC3E}">
        <p14:creationId xmlns:p14="http://schemas.microsoft.com/office/powerpoint/2010/main" val="2626091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1F8BF-3E66-E709-F484-524EDF4B11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8F0071-ED7E-3207-507F-839E487B89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132BEA-39CF-26BF-E947-1DBDC0471612}"/>
              </a:ext>
            </a:extLst>
          </p:cNvPr>
          <p:cNvSpPr>
            <a:spLocks noGrp="1"/>
          </p:cNvSpPr>
          <p:nvPr>
            <p:ph type="dt" sz="half" idx="10"/>
          </p:nvPr>
        </p:nvSpPr>
        <p:spPr/>
        <p:txBody>
          <a:bodyPr/>
          <a:lstStyle/>
          <a:p>
            <a:fld id="{5B14861A-2E0B-471C-ABB0-3112322C4B8B}" type="datetimeFigureOut">
              <a:rPr lang="en-US" smtClean="0"/>
              <a:t>3/17/2025</a:t>
            </a:fld>
            <a:endParaRPr lang="en-US"/>
          </a:p>
        </p:txBody>
      </p:sp>
      <p:sp>
        <p:nvSpPr>
          <p:cNvPr id="5" name="Footer Placeholder 4">
            <a:extLst>
              <a:ext uri="{FF2B5EF4-FFF2-40B4-BE49-F238E27FC236}">
                <a16:creationId xmlns:a16="http://schemas.microsoft.com/office/drawing/2014/main" id="{473F960E-13EE-79E1-D256-455507703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C4E131-D695-AE97-1ECF-8316C5506905}"/>
              </a:ext>
            </a:extLst>
          </p:cNvPr>
          <p:cNvSpPr>
            <a:spLocks noGrp="1"/>
          </p:cNvSpPr>
          <p:nvPr>
            <p:ph type="sldNum" sz="quarter" idx="12"/>
          </p:nvPr>
        </p:nvSpPr>
        <p:spPr/>
        <p:txBody>
          <a:bodyPr/>
          <a:lstStyle/>
          <a:p>
            <a:fld id="{487B3E93-5951-4D40-9FE3-065AE024370D}" type="slidenum">
              <a:rPr lang="en-US" smtClean="0"/>
              <a:t>‹#›</a:t>
            </a:fld>
            <a:endParaRPr lang="en-US"/>
          </a:p>
        </p:txBody>
      </p:sp>
    </p:spTree>
    <p:extLst>
      <p:ext uri="{BB962C8B-B14F-4D97-AF65-F5344CB8AC3E}">
        <p14:creationId xmlns:p14="http://schemas.microsoft.com/office/powerpoint/2010/main" val="2068390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AA224A-7DBD-CAE9-66C5-6380AEAE92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2DE7B1-A4D6-F756-0F5F-833244045A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807B29-6026-72A2-6638-476A88043335}"/>
              </a:ext>
            </a:extLst>
          </p:cNvPr>
          <p:cNvSpPr>
            <a:spLocks noGrp="1"/>
          </p:cNvSpPr>
          <p:nvPr>
            <p:ph type="dt" sz="half" idx="10"/>
          </p:nvPr>
        </p:nvSpPr>
        <p:spPr/>
        <p:txBody>
          <a:bodyPr/>
          <a:lstStyle/>
          <a:p>
            <a:fld id="{5B14861A-2E0B-471C-ABB0-3112322C4B8B}" type="datetimeFigureOut">
              <a:rPr lang="en-US" smtClean="0"/>
              <a:t>3/17/2025</a:t>
            </a:fld>
            <a:endParaRPr lang="en-US"/>
          </a:p>
        </p:txBody>
      </p:sp>
      <p:sp>
        <p:nvSpPr>
          <p:cNvPr id="5" name="Footer Placeholder 4">
            <a:extLst>
              <a:ext uri="{FF2B5EF4-FFF2-40B4-BE49-F238E27FC236}">
                <a16:creationId xmlns:a16="http://schemas.microsoft.com/office/drawing/2014/main" id="{EC33D338-6CFB-0DD7-8187-6F7D1B162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3AC5D8-5585-906B-CE08-DD627DD1EB0D}"/>
              </a:ext>
            </a:extLst>
          </p:cNvPr>
          <p:cNvSpPr>
            <a:spLocks noGrp="1"/>
          </p:cNvSpPr>
          <p:nvPr>
            <p:ph type="sldNum" sz="quarter" idx="12"/>
          </p:nvPr>
        </p:nvSpPr>
        <p:spPr/>
        <p:txBody>
          <a:bodyPr/>
          <a:lstStyle/>
          <a:p>
            <a:fld id="{487B3E93-5951-4D40-9FE3-065AE024370D}" type="slidenum">
              <a:rPr lang="en-US" smtClean="0"/>
              <a:t>‹#›</a:t>
            </a:fld>
            <a:endParaRPr lang="en-US"/>
          </a:p>
        </p:txBody>
      </p:sp>
    </p:spTree>
    <p:extLst>
      <p:ext uri="{BB962C8B-B14F-4D97-AF65-F5344CB8AC3E}">
        <p14:creationId xmlns:p14="http://schemas.microsoft.com/office/powerpoint/2010/main" val="959061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96B29-1A19-78E1-A109-4E2D695CC3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832A6D-BD30-D6C7-C954-EAA493FF28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5ECBE9-45F2-F1E4-58A3-F60586D9DEBD}"/>
              </a:ext>
            </a:extLst>
          </p:cNvPr>
          <p:cNvSpPr>
            <a:spLocks noGrp="1"/>
          </p:cNvSpPr>
          <p:nvPr>
            <p:ph type="dt" sz="half" idx="10"/>
          </p:nvPr>
        </p:nvSpPr>
        <p:spPr/>
        <p:txBody>
          <a:bodyPr/>
          <a:lstStyle/>
          <a:p>
            <a:fld id="{5B14861A-2E0B-471C-ABB0-3112322C4B8B}" type="datetimeFigureOut">
              <a:rPr lang="en-US" smtClean="0"/>
              <a:t>3/17/2025</a:t>
            </a:fld>
            <a:endParaRPr lang="en-US"/>
          </a:p>
        </p:txBody>
      </p:sp>
      <p:sp>
        <p:nvSpPr>
          <p:cNvPr id="5" name="Footer Placeholder 4">
            <a:extLst>
              <a:ext uri="{FF2B5EF4-FFF2-40B4-BE49-F238E27FC236}">
                <a16:creationId xmlns:a16="http://schemas.microsoft.com/office/drawing/2014/main" id="{30516D8B-3162-CA16-BFB8-2EA96B3769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F65A3D-9BE3-6FDF-238F-FF9275082682}"/>
              </a:ext>
            </a:extLst>
          </p:cNvPr>
          <p:cNvSpPr>
            <a:spLocks noGrp="1"/>
          </p:cNvSpPr>
          <p:nvPr>
            <p:ph type="sldNum" sz="quarter" idx="12"/>
          </p:nvPr>
        </p:nvSpPr>
        <p:spPr/>
        <p:txBody>
          <a:bodyPr/>
          <a:lstStyle/>
          <a:p>
            <a:fld id="{487B3E93-5951-4D40-9FE3-065AE024370D}" type="slidenum">
              <a:rPr lang="en-US" smtClean="0"/>
              <a:t>‹#›</a:t>
            </a:fld>
            <a:endParaRPr lang="en-US"/>
          </a:p>
        </p:txBody>
      </p:sp>
    </p:spTree>
    <p:extLst>
      <p:ext uri="{BB962C8B-B14F-4D97-AF65-F5344CB8AC3E}">
        <p14:creationId xmlns:p14="http://schemas.microsoft.com/office/powerpoint/2010/main" val="1821046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42BDF-5201-80BB-9876-FBD4F648B2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8922BB-512C-2E9A-F35D-9886A066FA2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6FB56B-74CC-EFAA-0C03-D2F82D4B70C4}"/>
              </a:ext>
            </a:extLst>
          </p:cNvPr>
          <p:cNvSpPr>
            <a:spLocks noGrp="1"/>
          </p:cNvSpPr>
          <p:nvPr>
            <p:ph type="dt" sz="half" idx="10"/>
          </p:nvPr>
        </p:nvSpPr>
        <p:spPr/>
        <p:txBody>
          <a:bodyPr/>
          <a:lstStyle/>
          <a:p>
            <a:fld id="{5B14861A-2E0B-471C-ABB0-3112322C4B8B}" type="datetimeFigureOut">
              <a:rPr lang="en-US" smtClean="0"/>
              <a:t>3/17/2025</a:t>
            </a:fld>
            <a:endParaRPr lang="en-US"/>
          </a:p>
        </p:txBody>
      </p:sp>
      <p:sp>
        <p:nvSpPr>
          <p:cNvPr id="5" name="Footer Placeholder 4">
            <a:extLst>
              <a:ext uri="{FF2B5EF4-FFF2-40B4-BE49-F238E27FC236}">
                <a16:creationId xmlns:a16="http://schemas.microsoft.com/office/drawing/2014/main" id="{6C904EFA-D874-244A-27AA-4DA6241D61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CCE72F-F1F5-B397-0208-9A42EAD2A09C}"/>
              </a:ext>
            </a:extLst>
          </p:cNvPr>
          <p:cNvSpPr>
            <a:spLocks noGrp="1"/>
          </p:cNvSpPr>
          <p:nvPr>
            <p:ph type="sldNum" sz="quarter" idx="12"/>
          </p:nvPr>
        </p:nvSpPr>
        <p:spPr/>
        <p:txBody>
          <a:bodyPr/>
          <a:lstStyle/>
          <a:p>
            <a:fld id="{487B3E93-5951-4D40-9FE3-065AE024370D}" type="slidenum">
              <a:rPr lang="en-US" smtClean="0"/>
              <a:t>‹#›</a:t>
            </a:fld>
            <a:endParaRPr lang="en-US"/>
          </a:p>
        </p:txBody>
      </p:sp>
    </p:spTree>
    <p:extLst>
      <p:ext uri="{BB962C8B-B14F-4D97-AF65-F5344CB8AC3E}">
        <p14:creationId xmlns:p14="http://schemas.microsoft.com/office/powerpoint/2010/main" val="725289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266FF-BDCD-69E2-AA0D-F2903E93B0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DCBA25-60DC-95ED-0725-02FF0F565B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5263B5-5AA9-1098-C7B1-6A302BA0D0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A06439-C45A-BFFE-6E99-0B01E69AEE8C}"/>
              </a:ext>
            </a:extLst>
          </p:cNvPr>
          <p:cNvSpPr>
            <a:spLocks noGrp="1"/>
          </p:cNvSpPr>
          <p:nvPr>
            <p:ph type="dt" sz="half" idx="10"/>
          </p:nvPr>
        </p:nvSpPr>
        <p:spPr/>
        <p:txBody>
          <a:bodyPr/>
          <a:lstStyle/>
          <a:p>
            <a:fld id="{5B14861A-2E0B-471C-ABB0-3112322C4B8B}" type="datetimeFigureOut">
              <a:rPr lang="en-US" smtClean="0"/>
              <a:t>3/17/2025</a:t>
            </a:fld>
            <a:endParaRPr lang="en-US"/>
          </a:p>
        </p:txBody>
      </p:sp>
      <p:sp>
        <p:nvSpPr>
          <p:cNvPr id="6" name="Footer Placeholder 5">
            <a:extLst>
              <a:ext uri="{FF2B5EF4-FFF2-40B4-BE49-F238E27FC236}">
                <a16:creationId xmlns:a16="http://schemas.microsoft.com/office/drawing/2014/main" id="{7C341204-C9C9-3264-B9B4-E165EB43B8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72D6B5-6862-D260-B6EC-0F7F2D3DB381}"/>
              </a:ext>
            </a:extLst>
          </p:cNvPr>
          <p:cNvSpPr>
            <a:spLocks noGrp="1"/>
          </p:cNvSpPr>
          <p:nvPr>
            <p:ph type="sldNum" sz="quarter" idx="12"/>
          </p:nvPr>
        </p:nvSpPr>
        <p:spPr/>
        <p:txBody>
          <a:bodyPr/>
          <a:lstStyle/>
          <a:p>
            <a:fld id="{487B3E93-5951-4D40-9FE3-065AE024370D}" type="slidenum">
              <a:rPr lang="en-US" smtClean="0"/>
              <a:t>‹#›</a:t>
            </a:fld>
            <a:endParaRPr lang="en-US"/>
          </a:p>
        </p:txBody>
      </p:sp>
    </p:spTree>
    <p:extLst>
      <p:ext uri="{BB962C8B-B14F-4D97-AF65-F5344CB8AC3E}">
        <p14:creationId xmlns:p14="http://schemas.microsoft.com/office/powerpoint/2010/main" val="2516953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1311B-9763-88C9-C0CF-09DBCA7C26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11D59A-5BDC-4E9C-DAAF-2FC95AEA99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3E5ADC-A833-4002-E917-A866BCEE98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3A6DDF-5961-8AB7-1170-E35679619D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ABDE74-98D3-5582-B555-95F9F2B737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C7F924-0ADD-4D4E-1790-8804D8E61187}"/>
              </a:ext>
            </a:extLst>
          </p:cNvPr>
          <p:cNvSpPr>
            <a:spLocks noGrp="1"/>
          </p:cNvSpPr>
          <p:nvPr>
            <p:ph type="dt" sz="half" idx="10"/>
          </p:nvPr>
        </p:nvSpPr>
        <p:spPr/>
        <p:txBody>
          <a:bodyPr/>
          <a:lstStyle/>
          <a:p>
            <a:fld id="{5B14861A-2E0B-471C-ABB0-3112322C4B8B}" type="datetimeFigureOut">
              <a:rPr lang="en-US" smtClean="0"/>
              <a:t>3/17/2025</a:t>
            </a:fld>
            <a:endParaRPr lang="en-US"/>
          </a:p>
        </p:txBody>
      </p:sp>
      <p:sp>
        <p:nvSpPr>
          <p:cNvPr id="8" name="Footer Placeholder 7">
            <a:extLst>
              <a:ext uri="{FF2B5EF4-FFF2-40B4-BE49-F238E27FC236}">
                <a16:creationId xmlns:a16="http://schemas.microsoft.com/office/drawing/2014/main" id="{111E1F0E-D8C7-94BF-9E70-EC7DF017CD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7640CF-C2A7-C882-7FA0-FAC2FBC13256}"/>
              </a:ext>
            </a:extLst>
          </p:cNvPr>
          <p:cNvSpPr>
            <a:spLocks noGrp="1"/>
          </p:cNvSpPr>
          <p:nvPr>
            <p:ph type="sldNum" sz="quarter" idx="12"/>
          </p:nvPr>
        </p:nvSpPr>
        <p:spPr/>
        <p:txBody>
          <a:bodyPr/>
          <a:lstStyle/>
          <a:p>
            <a:fld id="{487B3E93-5951-4D40-9FE3-065AE024370D}" type="slidenum">
              <a:rPr lang="en-US" smtClean="0"/>
              <a:t>‹#›</a:t>
            </a:fld>
            <a:endParaRPr lang="en-US"/>
          </a:p>
        </p:txBody>
      </p:sp>
    </p:spTree>
    <p:extLst>
      <p:ext uri="{BB962C8B-B14F-4D97-AF65-F5344CB8AC3E}">
        <p14:creationId xmlns:p14="http://schemas.microsoft.com/office/powerpoint/2010/main" val="215171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7B45C-23DA-1D5F-B6E9-8FA3EC31EA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01EF6F-BA39-46A7-27B9-505A0FEE5A4C}"/>
              </a:ext>
            </a:extLst>
          </p:cNvPr>
          <p:cNvSpPr>
            <a:spLocks noGrp="1"/>
          </p:cNvSpPr>
          <p:nvPr>
            <p:ph type="dt" sz="half" idx="10"/>
          </p:nvPr>
        </p:nvSpPr>
        <p:spPr/>
        <p:txBody>
          <a:bodyPr/>
          <a:lstStyle/>
          <a:p>
            <a:fld id="{5B14861A-2E0B-471C-ABB0-3112322C4B8B}" type="datetimeFigureOut">
              <a:rPr lang="en-US" smtClean="0"/>
              <a:t>3/17/2025</a:t>
            </a:fld>
            <a:endParaRPr lang="en-US"/>
          </a:p>
        </p:txBody>
      </p:sp>
      <p:sp>
        <p:nvSpPr>
          <p:cNvPr id="4" name="Footer Placeholder 3">
            <a:extLst>
              <a:ext uri="{FF2B5EF4-FFF2-40B4-BE49-F238E27FC236}">
                <a16:creationId xmlns:a16="http://schemas.microsoft.com/office/drawing/2014/main" id="{5C7CD192-1F91-DD79-7E32-3AD7F57F34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682107-71D2-01F7-3C7D-F802798EDBBD}"/>
              </a:ext>
            </a:extLst>
          </p:cNvPr>
          <p:cNvSpPr>
            <a:spLocks noGrp="1"/>
          </p:cNvSpPr>
          <p:nvPr>
            <p:ph type="sldNum" sz="quarter" idx="12"/>
          </p:nvPr>
        </p:nvSpPr>
        <p:spPr/>
        <p:txBody>
          <a:bodyPr/>
          <a:lstStyle/>
          <a:p>
            <a:fld id="{487B3E93-5951-4D40-9FE3-065AE024370D}" type="slidenum">
              <a:rPr lang="en-US" smtClean="0"/>
              <a:t>‹#›</a:t>
            </a:fld>
            <a:endParaRPr lang="en-US"/>
          </a:p>
        </p:txBody>
      </p:sp>
    </p:spTree>
    <p:extLst>
      <p:ext uri="{BB962C8B-B14F-4D97-AF65-F5344CB8AC3E}">
        <p14:creationId xmlns:p14="http://schemas.microsoft.com/office/powerpoint/2010/main" val="796481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A4772E-3766-8E1D-0114-9CA468940652}"/>
              </a:ext>
            </a:extLst>
          </p:cNvPr>
          <p:cNvSpPr>
            <a:spLocks noGrp="1"/>
          </p:cNvSpPr>
          <p:nvPr>
            <p:ph type="dt" sz="half" idx="10"/>
          </p:nvPr>
        </p:nvSpPr>
        <p:spPr/>
        <p:txBody>
          <a:bodyPr/>
          <a:lstStyle/>
          <a:p>
            <a:fld id="{5B14861A-2E0B-471C-ABB0-3112322C4B8B}" type="datetimeFigureOut">
              <a:rPr lang="en-US" smtClean="0"/>
              <a:t>3/17/2025</a:t>
            </a:fld>
            <a:endParaRPr lang="en-US"/>
          </a:p>
        </p:txBody>
      </p:sp>
      <p:sp>
        <p:nvSpPr>
          <p:cNvPr id="3" name="Footer Placeholder 2">
            <a:extLst>
              <a:ext uri="{FF2B5EF4-FFF2-40B4-BE49-F238E27FC236}">
                <a16:creationId xmlns:a16="http://schemas.microsoft.com/office/drawing/2014/main" id="{393476DE-8EBB-9A5F-5500-D0BD5B6BC5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5EB7AB-D232-46B2-BF4C-44DBB8A55D11}"/>
              </a:ext>
            </a:extLst>
          </p:cNvPr>
          <p:cNvSpPr>
            <a:spLocks noGrp="1"/>
          </p:cNvSpPr>
          <p:nvPr>
            <p:ph type="sldNum" sz="quarter" idx="12"/>
          </p:nvPr>
        </p:nvSpPr>
        <p:spPr/>
        <p:txBody>
          <a:bodyPr/>
          <a:lstStyle/>
          <a:p>
            <a:fld id="{487B3E93-5951-4D40-9FE3-065AE024370D}" type="slidenum">
              <a:rPr lang="en-US" smtClean="0"/>
              <a:t>‹#›</a:t>
            </a:fld>
            <a:endParaRPr lang="en-US"/>
          </a:p>
        </p:txBody>
      </p:sp>
    </p:spTree>
    <p:extLst>
      <p:ext uri="{BB962C8B-B14F-4D97-AF65-F5344CB8AC3E}">
        <p14:creationId xmlns:p14="http://schemas.microsoft.com/office/powerpoint/2010/main" val="4138284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A66E-CC55-5448-082B-05871702E2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5AA246-914C-FA45-FE91-66CFEFEF78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AD5A7D-7EDE-524E-D0E8-8B638631BB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DED06-6604-F93E-FC36-A47F184B2A35}"/>
              </a:ext>
            </a:extLst>
          </p:cNvPr>
          <p:cNvSpPr>
            <a:spLocks noGrp="1"/>
          </p:cNvSpPr>
          <p:nvPr>
            <p:ph type="dt" sz="half" idx="10"/>
          </p:nvPr>
        </p:nvSpPr>
        <p:spPr/>
        <p:txBody>
          <a:bodyPr/>
          <a:lstStyle/>
          <a:p>
            <a:fld id="{5B14861A-2E0B-471C-ABB0-3112322C4B8B}" type="datetimeFigureOut">
              <a:rPr lang="en-US" smtClean="0"/>
              <a:t>3/17/2025</a:t>
            </a:fld>
            <a:endParaRPr lang="en-US"/>
          </a:p>
        </p:txBody>
      </p:sp>
      <p:sp>
        <p:nvSpPr>
          <p:cNvPr id="6" name="Footer Placeholder 5">
            <a:extLst>
              <a:ext uri="{FF2B5EF4-FFF2-40B4-BE49-F238E27FC236}">
                <a16:creationId xmlns:a16="http://schemas.microsoft.com/office/drawing/2014/main" id="{55C7696C-BC32-6324-FC42-1C154C2A8D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ACE65A-E058-4B1E-B057-71D0105A8E50}"/>
              </a:ext>
            </a:extLst>
          </p:cNvPr>
          <p:cNvSpPr>
            <a:spLocks noGrp="1"/>
          </p:cNvSpPr>
          <p:nvPr>
            <p:ph type="sldNum" sz="quarter" idx="12"/>
          </p:nvPr>
        </p:nvSpPr>
        <p:spPr/>
        <p:txBody>
          <a:bodyPr/>
          <a:lstStyle/>
          <a:p>
            <a:fld id="{487B3E93-5951-4D40-9FE3-065AE024370D}" type="slidenum">
              <a:rPr lang="en-US" smtClean="0"/>
              <a:t>‹#›</a:t>
            </a:fld>
            <a:endParaRPr lang="en-US"/>
          </a:p>
        </p:txBody>
      </p:sp>
    </p:spTree>
    <p:extLst>
      <p:ext uri="{BB962C8B-B14F-4D97-AF65-F5344CB8AC3E}">
        <p14:creationId xmlns:p14="http://schemas.microsoft.com/office/powerpoint/2010/main" val="958101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6579-C57B-AA81-B1F7-0C157C7C58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5064C4-E996-7EB8-2DA0-1FC5C9D9F2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A37588-D62E-B1AE-7B3A-1D420D7E87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9132A1-15E7-DC3C-06E2-2683D636A39E}"/>
              </a:ext>
            </a:extLst>
          </p:cNvPr>
          <p:cNvSpPr>
            <a:spLocks noGrp="1"/>
          </p:cNvSpPr>
          <p:nvPr>
            <p:ph type="dt" sz="half" idx="10"/>
          </p:nvPr>
        </p:nvSpPr>
        <p:spPr/>
        <p:txBody>
          <a:bodyPr/>
          <a:lstStyle/>
          <a:p>
            <a:fld id="{5B14861A-2E0B-471C-ABB0-3112322C4B8B}" type="datetimeFigureOut">
              <a:rPr lang="en-US" smtClean="0"/>
              <a:t>3/17/2025</a:t>
            </a:fld>
            <a:endParaRPr lang="en-US"/>
          </a:p>
        </p:txBody>
      </p:sp>
      <p:sp>
        <p:nvSpPr>
          <p:cNvPr id="6" name="Footer Placeholder 5">
            <a:extLst>
              <a:ext uri="{FF2B5EF4-FFF2-40B4-BE49-F238E27FC236}">
                <a16:creationId xmlns:a16="http://schemas.microsoft.com/office/drawing/2014/main" id="{F0B1F3FF-EC43-4CEA-BFE9-F4DCA07816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4A3F8E-3222-4BD0-0BBB-F842475EE117}"/>
              </a:ext>
            </a:extLst>
          </p:cNvPr>
          <p:cNvSpPr>
            <a:spLocks noGrp="1"/>
          </p:cNvSpPr>
          <p:nvPr>
            <p:ph type="sldNum" sz="quarter" idx="12"/>
          </p:nvPr>
        </p:nvSpPr>
        <p:spPr/>
        <p:txBody>
          <a:bodyPr/>
          <a:lstStyle/>
          <a:p>
            <a:fld id="{487B3E93-5951-4D40-9FE3-065AE024370D}" type="slidenum">
              <a:rPr lang="en-US" smtClean="0"/>
              <a:t>‹#›</a:t>
            </a:fld>
            <a:endParaRPr lang="en-US"/>
          </a:p>
        </p:txBody>
      </p:sp>
    </p:spTree>
    <p:extLst>
      <p:ext uri="{BB962C8B-B14F-4D97-AF65-F5344CB8AC3E}">
        <p14:creationId xmlns:p14="http://schemas.microsoft.com/office/powerpoint/2010/main" val="3652094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24904-8AD2-4240-D1BB-427C992D92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6BC92E-0BE3-ECF9-B8B6-16BF73D1D7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374B7-2D6E-28D1-4A55-B504D85B2E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B14861A-2E0B-471C-ABB0-3112322C4B8B}" type="datetimeFigureOut">
              <a:rPr lang="en-US" smtClean="0"/>
              <a:t>3/17/2025</a:t>
            </a:fld>
            <a:endParaRPr lang="en-US"/>
          </a:p>
        </p:txBody>
      </p:sp>
      <p:sp>
        <p:nvSpPr>
          <p:cNvPr id="5" name="Footer Placeholder 4">
            <a:extLst>
              <a:ext uri="{FF2B5EF4-FFF2-40B4-BE49-F238E27FC236}">
                <a16:creationId xmlns:a16="http://schemas.microsoft.com/office/drawing/2014/main" id="{A0224C7F-EC67-2268-CE8A-82CF007564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0336EAF-6668-AE8F-68E3-6122D8EBAE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7B3E93-5951-4D40-9FE3-065AE024370D}" type="slidenum">
              <a:rPr lang="en-US" smtClean="0"/>
              <a:t>‹#›</a:t>
            </a:fld>
            <a:endParaRPr lang="en-US"/>
          </a:p>
        </p:txBody>
      </p:sp>
    </p:spTree>
    <p:extLst>
      <p:ext uri="{BB962C8B-B14F-4D97-AF65-F5344CB8AC3E}">
        <p14:creationId xmlns:p14="http://schemas.microsoft.com/office/powerpoint/2010/main" val="3017333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azure.microsoft.com/en-us/pricing/details/cognitive-services/openai-service/#pricing"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learn.microsoft.com/en-us/azure/ai-services/openai/how-to/latency"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zure.microsoft.com/en-us/pricing/details/cognitive-services/openai-service/#pricing"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DD8CC-8BF9-C728-FFC0-EC7727870D72}"/>
              </a:ext>
            </a:extLst>
          </p:cNvPr>
          <p:cNvSpPr>
            <a:spLocks noGrp="1"/>
          </p:cNvSpPr>
          <p:nvPr>
            <p:ph type="ctrTitle"/>
          </p:nvPr>
        </p:nvSpPr>
        <p:spPr>
          <a:xfrm>
            <a:off x="1451428" y="1780344"/>
            <a:ext cx="9144000" cy="2387600"/>
          </a:xfrm>
        </p:spPr>
        <p:txBody>
          <a:bodyPr>
            <a:noAutofit/>
          </a:bodyPr>
          <a:lstStyle/>
          <a:p>
            <a:r>
              <a:rPr lang="en-US" sz="4400" dirty="0"/>
              <a:t>Accelerating LLM and SLM with Fine-Tuning: A Live Coding Tutorial for Evaluating Accuracy, Latency, and Cost To Find The Best Model</a:t>
            </a:r>
          </a:p>
        </p:txBody>
      </p:sp>
      <p:sp>
        <p:nvSpPr>
          <p:cNvPr id="3" name="Subtitle 2">
            <a:extLst>
              <a:ext uri="{FF2B5EF4-FFF2-40B4-BE49-F238E27FC236}">
                <a16:creationId xmlns:a16="http://schemas.microsoft.com/office/drawing/2014/main" id="{85A7E490-AED4-01CD-8BD8-B99654BDC030}"/>
              </a:ext>
            </a:extLst>
          </p:cNvPr>
          <p:cNvSpPr>
            <a:spLocks noGrp="1"/>
          </p:cNvSpPr>
          <p:nvPr>
            <p:ph type="subTitle" idx="1"/>
          </p:nvPr>
        </p:nvSpPr>
        <p:spPr>
          <a:xfrm>
            <a:off x="1524000" y="4634895"/>
            <a:ext cx="9144000" cy="622905"/>
          </a:xfrm>
        </p:spPr>
        <p:txBody>
          <a:bodyPr>
            <a:normAutofit/>
          </a:bodyPr>
          <a:lstStyle/>
          <a:p>
            <a:r>
              <a:rPr lang="en-US" sz="3600" b="1" dirty="0"/>
              <a:t>Daniel Taube</a:t>
            </a:r>
          </a:p>
        </p:txBody>
      </p:sp>
    </p:spTree>
    <p:extLst>
      <p:ext uri="{BB962C8B-B14F-4D97-AF65-F5344CB8AC3E}">
        <p14:creationId xmlns:p14="http://schemas.microsoft.com/office/powerpoint/2010/main" val="715225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EF880-166B-C793-C18A-283ED55DE553}"/>
              </a:ext>
            </a:extLst>
          </p:cNvPr>
          <p:cNvSpPr>
            <a:spLocks noGrp="1"/>
          </p:cNvSpPr>
          <p:nvPr>
            <p:ph type="title"/>
          </p:nvPr>
        </p:nvSpPr>
        <p:spPr/>
        <p:txBody>
          <a:bodyPr/>
          <a:lstStyle/>
          <a:p>
            <a:r>
              <a:rPr lang="en-US" dirty="0"/>
              <a:t>Fine-tuning Pipeline Overview</a:t>
            </a:r>
          </a:p>
        </p:txBody>
      </p:sp>
      <p:sp>
        <p:nvSpPr>
          <p:cNvPr id="4" name="Rectangle 3">
            <a:extLst>
              <a:ext uri="{FF2B5EF4-FFF2-40B4-BE49-F238E27FC236}">
                <a16:creationId xmlns:a16="http://schemas.microsoft.com/office/drawing/2014/main" id="{FA85090A-666C-1EA0-2F25-C7D5A4DE2C9A}"/>
              </a:ext>
            </a:extLst>
          </p:cNvPr>
          <p:cNvSpPr/>
          <p:nvPr/>
        </p:nvSpPr>
        <p:spPr>
          <a:xfrm>
            <a:off x="778933" y="2161419"/>
            <a:ext cx="2660953" cy="11466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Training Data</a:t>
            </a:r>
          </a:p>
        </p:txBody>
      </p:sp>
      <p:sp>
        <p:nvSpPr>
          <p:cNvPr id="7" name="Rectangle 6">
            <a:extLst>
              <a:ext uri="{FF2B5EF4-FFF2-40B4-BE49-F238E27FC236}">
                <a16:creationId xmlns:a16="http://schemas.microsoft.com/office/drawing/2014/main" id="{93958097-9726-4499-EEB9-C44E37B5353A}"/>
              </a:ext>
            </a:extLst>
          </p:cNvPr>
          <p:cNvSpPr/>
          <p:nvPr/>
        </p:nvSpPr>
        <p:spPr>
          <a:xfrm>
            <a:off x="778933" y="4732866"/>
            <a:ext cx="2660953" cy="114662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3200" b="1" dirty="0"/>
              <a:t>Language model</a:t>
            </a:r>
          </a:p>
        </p:txBody>
      </p:sp>
      <p:sp>
        <p:nvSpPr>
          <p:cNvPr id="8" name="Rectangle 7">
            <a:extLst>
              <a:ext uri="{FF2B5EF4-FFF2-40B4-BE49-F238E27FC236}">
                <a16:creationId xmlns:a16="http://schemas.microsoft.com/office/drawing/2014/main" id="{2F52169F-A52F-9503-4C75-75086F3EB5DB}"/>
              </a:ext>
            </a:extLst>
          </p:cNvPr>
          <p:cNvSpPr/>
          <p:nvPr/>
        </p:nvSpPr>
        <p:spPr>
          <a:xfrm>
            <a:off x="4765523" y="3508829"/>
            <a:ext cx="2660953" cy="114662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3200" b="1" dirty="0"/>
              <a:t>Fine Tune model</a:t>
            </a:r>
          </a:p>
        </p:txBody>
      </p:sp>
      <p:cxnSp>
        <p:nvCxnSpPr>
          <p:cNvPr id="10" name="Straight Arrow Connector 9">
            <a:extLst>
              <a:ext uri="{FF2B5EF4-FFF2-40B4-BE49-F238E27FC236}">
                <a16:creationId xmlns:a16="http://schemas.microsoft.com/office/drawing/2014/main" id="{082004D6-B42F-8A6E-8A21-C1E8696338B3}"/>
              </a:ext>
            </a:extLst>
          </p:cNvPr>
          <p:cNvCxnSpPr>
            <a:stCxn id="4" idx="3"/>
            <a:endCxn id="8" idx="1"/>
          </p:cNvCxnSpPr>
          <p:nvPr/>
        </p:nvCxnSpPr>
        <p:spPr>
          <a:xfrm>
            <a:off x="3439886" y="2734734"/>
            <a:ext cx="1325637" cy="1347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800AA162-12B4-489E-1163-C45AAB67FD1C}"/>
              </a:ext>
            </a:extLst>
          </p:cNvPr>
          <p:cNvCxnSpPr>
            <a:cxnSpLocks/>
            <a:stCxn id="7" idx="3"/>
            <a:endCxn id="8" idx="1"/>
          </p:cNvCxnSpPr>
          <p:nvPr/>
        </p:nvCxnSpPr>
        <p:spPr>
          <a:xfrm flipV="1">
            <a:off x="3439886" y="4082144"/>
            <a:ext cx="1325637" cy="12240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Rectangle 15">
            <a:extLst>
              <a:ext uri="{FF2B5EF4-FFF2-40B4-BE49-F238E27FC236}">
                <a16:creationId xmlns:a16="http://schemas.microsoft.com/office/drawing/2014/main" id="{2C85D533-43FB-06CF-9418-A643935D6CBC}"/>
              </a:ext>
            </a:extLst>
          </p:cNvPr>
          <p:cNvSpPr/>
          <p:nvPr/>
        </p:nvSpPr>
        <p:spPr>
          <a:xfrm>
            <a:off x="8657769" y="2161419"/>
            <a:ext cx="2660953" cy="11466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Testing Data</a:t>
            </a:r>
          </a:p>
        </p:txBody>
      </p:sp>
      <p:sp>
        <p:nvSpPr>
          <p:cNvPr id="17" name="Rectangle 16">
            <a:extLst>
              <a:ext uri="{FF2B5EF4-FFF2-40B4-BE49-F238E27FC236}">
                <a16:creationId xmlns:a16="http://schemas.microsoft.com/office/drawing/2014/main" id="{9EF32E28-4F87-B41B-A15F-A8FFE37B815F}"/>
              </a:ext>
            </a:extLst>
          </p:cNvPr>
          <p:cNvSpPr/>
          <p:nvPr/>
        </p:nvSpPr>
        <p:spPr>
          <a:xfrm>
            <a:off x="8657770" y="4732865"/>
            <a:ext cx="2660953" cy="1146629"/>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Evaluation Metrics</a:t>
            </a:r>
          </a:p>
        </p:txBody>
      </p:sp>
      <p:cxnSp>
        <p:nvCxnSpPr>
          <p:cNvPr id="18" name="Straight Arrow Connector 17">
            <a:extLst>
              <a:ext uri="{FF2B5EF4-FFF2-40B4-BE49-F238E27FC236}">
                <a16:creationId xmlns:a16="http://schemas.microsoft.com/office/drawing/2014/main" id="{988F29E7-52C1-8A9C-9D8E-1A8DB38F45FA}"/>
              </a:ext>
            </a:extLst>
          </p:cNvPr>
          <p:cNvCxnSpPr>
            <a:cxnSpLocks/>
            <a:stCxn id="8" idx="3"/>
            <a:endCxn id="17" idx="0"/>
          </p:cNvCxnSpPr>
          <p:nvPr/>
        </p:nvCxnSpPr>
        <p:spPr>
          <a:xfrm>
            <a:off x="7426476" y="4082144"/>
            <a:ext cx="2561771" cy="65072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ADCC0389-CE07-D495-D0F9-80FDFABC36EB}"/>
              </a:ext>
            </a:extLst>
          </p:cNvPr>
          <p:cNvCxnSpPr>
            <a:cxnSpLocks/>
            <a:stCxn id="16" idx="2"/>
            <a:endCxn id="17" idx="0"/>
          </p:cNvCxnSpPr>
          <p:nvPr/>
        </p:nvCxnSpPr>
        <p:spPr>
          <a:xfrm>
            <a:off x="9988246" y="3308048"/>
            <a:ext cx="1" cy="14248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51043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C304-D0E7-E97A-F7CA-8B941514E194}"/>
              </a:ext>
            </a:extLst>
          </p:cNvPr>
          <p:cNvSpPr>
            <a:spLocks noGrp="1"/>
          </p:cNvSpPr>
          <p:nvPr>
            <p:ph type="title"/>
          </p:nvPr>
        </p:nvSpPr>
        <p:spPr/>
        <p:txBody>
          <a:bodyPr/>
          <a:lstStyle/>
          <a:p>
            <a:r>
              <a:rPr lang="en-US" dirty="0"/>
              <a:t>Measuring Performance</a:t>
            </a:r>
          </a:p>
        </p:txBody>
      </p:sp>
      <p:sp>
        <p:nvSpPr>
          <p:cNvPr id="7" name="Rectangle 6">
            <a:extLst>
              <a:ext uri="{FF2B5EF4-FFF2-40B4-BE49-F238E27FC236}">
                <a16:creationId xmlns:a16="http://schemas.microsoft.com/office/drawing/2014/main" id="{C4CDA835-E25E-74BE-855C-D7536888A525}"/>
              </a:ext>
            </a:extLst>
          </p:cNvPr>
          <p:cNvSpPr/>
          <p:nvPr/>
        </p:nvSpPr>
        <p:spPr>
          <a:xfrm>
            <a:off x="1047446" y="1764696"/>
            <a:ext cx="2842381" cy="73659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3200" b="1" dirty="0"/>
              <a:t>LLM</a:t>
            </a:r>
          </a:p>
        </p:txBody>
      </p:sp>
      <p:sp>
        <p:nvSpPr>
          <p:cNvPr id="8" name="Rectangle 7">
            <a:extLst>
              <a:ext uri="{FF2B5EF4-FFF2-40B4-BE49-F238E27FC236}">
                <a16:creationId xmlns:a16="http://schemas.microsoft.com/office/drawing/2014/main" id="{841F6B1A-7B7D-9268-A02F-2EDCFF0DABCA}"/>
              </a:ext>
            </a:extLst>
          </p:cNvPr>
          <p:cNvSpPr/>
          <p:nvPr/>
        </p:nvSpPr>
        <p:spPr>
          <a:xfrm>
            <a:off x="1047447" y="2860525"/>
            <a:ext cx="2842382" cy="73659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3200" b="1" dirty="0"/>
              <a:t>Fine tune LLM</a:t>
            </a:r>
          </a:p>
        </p:txBody>
      </p:sp>
      <p:sp>
        <p:nvSpPr>
          <p:cNvPr id="9" name="Rectangle 8">
            <a:extLst>
              <a:ext uri="{FF2B5EF4-FFF2-40B4-BE49-F238E27FC236}">
                <a16:creationId xmlns:a16="http://schemas.microsoft.com/office/drawing/2014/main" id="{F73BC3F5-F65A-5EC9-430B-D396526887DC}"/>
              </a:ext>
            </a:extLst>
          </p:cNvPr>
          <p:cNvSpPr/>
          <p:nvPr/>
        </p:nvSpPr>
        <p:spPr>
          <a:xfrm>
            <a:off x="1047446" y="3988406"/>
            <a:ext cx="2842382" cy="73659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3200" b="1" dirty="0"/>
              <a:t>SLM</a:t>
            </a:r>
          </a:p>
        </p:txBody>
      </p:sp>
      <p:sp>
        <p:nvSpPr>
          <p:cNvPr id="10" name="Rectangle 9">
            <a:extLst>
              <a:ext uri="{FF2B5EF4-FFF2-40B4-BE49-F238E27FC236}">
                <a16:creationId xmlns:a16="http://schemas.microsoft.com/office/drawing/2014/main" id="{D441088E-BCE2-7DB7-9214-506F76CCFB0B}"/>
              </a:ext>
            </a:extLst>
          </p:cNvPr>
          <p:cNvSpPr/>
          <p:nvPr/>
        </p:nvSpPr>
        <p:spPr>
          <a:xfrm>
            <a:off x="1047445" y="5084235"/>
            <a:ext cx="2842382" cy="73659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3200" b="1" dirty="0"/>
              <a:t>Fine tune SLM</a:t>
            </a:r>
          </a:p>
        </p:txBody>
      </p:sp>
      <p:sp>
        <p:nvSpPr>
          <p:cNvPr id="11" name="Rectangle 10">
            <a:extLst>
              <a:ext uri="{FF2B5EF4-FFF2-40B4-BE49-F238E27FC236}">
                <a16:creationId xmlns:a16="http://schemas.microsoft.com/office/drawing/2014/main" id="{0769C638-84ED-43AC-8CE7-D4C485B0C098}"/>
              </a:ext>
            </a:extLst>
          </p:cNvPr>
          <p:cNvSpPr/>
          <p:nvPr/>
        </p:nvSpPr>
        <p:spPr>
          <a:xfrm>
            <a:off x="7961084" y="1655232"/>
            <a:ext cx="2660953" cy="1146629"/>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Accuracy</a:t>
            </a:r>
          </a:p>
        </p:txBody>
      </p:sp>
      <p:sp>
        <p:nvSpPr>
          <p:cNvPr id="12" name="Rectangle 11">
            <a:extLst>
              <a:ext uri="{FF2B5EF4-FFF2-40B4-BE49-F238E27FC236}">
                <a16:creationId xmlns:a16="http://schemas.microsoft.com/office/drawing/2014/main" id="{870BAC93-CBAD-19E3-C931-861964EBFBF6}"/>
              </a:ext>
            </a:extLst>
          </p:cNvPr>
          <p:cNvSpPr/>
          <p:nvPr/>
        </p:nvSpPr>
        <p:spPr>
          <a:xfrm>
            <a:off x="7961083" y="3142343"/>
            <a:ext cx="2660953" cy="1146629"/>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Latency</a:t>
            </a:r>
          </a:p>
        </p:txBody>
      </p:sp>
      <p:sp>
        <p:nvSpPr>
          <p:cNvPr id="13" name="Rectangle 12">
            <a:extLst>
              <a:ext uri="{FF2B5EF4-FFF2-40B4-BE49-F238E27FC236}">
                <a16:creationId xmlns:a16="http://schemas.microsoft.com/office/drawing/2014/main" id="{B76459DB-D032-5613-CB93-4A653305DE38}"/>
              </a:ext>
            </a:extLst>
          </p:cNvPr>
          <p:cNvSpPr/>
          <p:nvPr/>
        </p:nvSpPr>
        <p:spPr>
          <a:xfrm>
            <a:off x="7961082" y="4666948"/>
            <a:ext cx="2660953" cy="1146629"/>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Cost</a:t>
            </a:r>
          </a:p>
        </p:txBody>
      </p:sp>
      <p:cxnSp>
        <p:nvCxnSpPr>
          <p:cNvPr id="15" name="Straight Arrow Connector 14">
            <a:extLst>
              <a:ext uri="{FF2B5EF4-FFF2-40B4-BE49-F238E27FC236}">
                <a16:creationId xmlns:a16="http://schemas.microsoft.com/office/drawing/2014/main" id="{F7B5CB3A-33A9-D776-0F37-FB86ADE9F7E2}"/>
              </a:ext>
            </a:extLst>
          </p:cNvPr>
          <p:cNvCxnSpPr/>
          <p:nvPr/>
        </p:nvCxnSpPr>
        <p:spPr>
          <a:xfrm>
            <a:off x="4736495" y="2409372"/>
            <a:ext cx="2327124"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6656BFC9-0263-BF28-B2E5-214F6863F076}"/>
              </a:ext>
            </a:extLst>
          </p:cNvPr>
          <p:cNvCxnSpPr/>
          <p:nvPr/>
        </p:nvCxnSpPr>
        <p:spPr>
          <a:xfrm>
            <a:off x="4736495" y="3597124"/>
            <a:ext cx="2327124"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EF460D3D-948B-8B43-14D0-A1584587E51E}"/>
              </a:ext>
            </a:extLst>
          </p:cNvPr>
          <p:cNvCxnSpPr/>
          <p:nvPr/>
        </p:nvCxnSpPr>
        <p:spPr>
          <a:xfrm>
            <a:off x="4736495" y="4811485"/>
            <a:ext cx="2327124"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29846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5A69-7070-00EF-B3AC-80BCCF7807B1}"/>
              </a:ext>
            </a:extLst>
          </p:cNvPr>
          <p:cNvSpPr>
            <a:spLocks noGrp="1"/>
          </p:cNvSpPr>
          <p:nvPr>
            <p:ph type="title"/>
          </p:nvPr>
        </p:nvSpPr>
        <p:spPr/>
        <p:txBody>
          <a:bodyPr/>
          <a:lstStyle/>
          <a:p>
            <a:r>
              <a:rPr lang="en-US" dirty="0"/>
              <a:t>Data</a:t>
            </a:r>
          </a:p>
        </p:txBody>
      </p:sp>
      <p:pic>
        <p:nvPicPr>
          <p:cNvPr id="2050" name="Picture 2" descr="IMDb - Wikipedia">
            <a:extLst>
              <a:ext uri="{FF2B5EF4-FFF2-40B4-BE49-F238E27FC236}">
                <a16:creationId xmlns:a16="http://schemas.microsoft.com/office/drawing/2014/main" id="{031D71D8-3613-9BC4-8184-4EDACEA66E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62940"/>
            <a:ext cx="11201400" cy="5647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026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7F735-718F-8814-ECF4-B5D012C9721A}"/>
              </a:ext>
            </a:extLst>
          </p:cNvPr>
          <p:cNvSpPr>
            <a:spLocks noGrp="1"/>
          </p:cNvSpPr>
          <p:nvPr>
            <p:ph type="title"/>
          </p:nvPr>
        </p:nvSpPr>
        <p:spPr/>
        <p:txBody>
          <a:bodyPr/>
          <a:lstStyle/>
          <a:p>
            <a:r>
              <a:rPr lang="en-US" dirty="0"/>
              <a:t>A </a:t>
            </a:r>
            <a:r>
              <a:rPr lang="en-US" b="1" dirty="0"/>
              <a:t>positive</a:t>
            </a:r>
            <a:r>
              <a:rPr lang="en-US" dirty="0"/>
              <a:t> review:</a:t>
            </a:r>
          </a:p>
        </p:txBody>
      </p:sp>
      <p:sp>
        <p:nvSpPr>
          <p:cNvPr id="3" name="Content Placeholder 2">
            <a:extLst>
              <a:ext uri="{FF2B5EF4-FFF2-40B4-BE49-F238E27FC236}">
                <a16:creationId xmlns:a16="http://schemas.microsoft.com/office/drawing/2014/main" id="{CFEC255B-97FD-BAFD-2DFD-09A27666660C}"/>
              </a:ext>
            </a:extLst>
          </p:cNvPr>
          <p:cNvSpPr>
            <a:spLocks noGrp="1"/>
          </p:cNvSpPr>
          <p:nvPr>
            <p:ph idx="1"/>
          </p:nvPr>
        </p:nvSpPr>
        <p:spPr>
          <a:xfrm>
            <a:off x="838200" y="1825625"/>
            <a:ext cx="10515600" cy="6350756"/>
          </a:xfrm>
        </p:spPr>
        <p:txBody>
          <a:bodyPr>
            <a:noAutofit/>
          </a:bodyPr>
          <a:lstStyle/>
          <a:p>
            <a:pPr marL="0" indent="0">
              <a:buNone/>
            </a:pPr>
            <a:r>
              <a:rPr lang="en-US" sz="3700" dirty="0"/>
              <a:t>In a near future, the ordinary man above any suspicious from the suburb Morgan Sullivan (Jeremy Northam) is hired by </a:t>
            </a:r>
            <a:r>
              <a:rPr lang="en-US" sz="3700" dirty="0" err="1"/>
              <a:t>Digicorp</a:t>
            </a:r>
            <a:r>
              <a:rPr lang="en-US" sz="3700" dirty="0"/>
              <a:t>, a huge corporation, to be assigned as a spy and steal secrets from their competitors, Sunways. Along his training, Morgan is brainwashed, assumes a new identity of Jack Thursby and travels to boring lectures. In one of them, he is approached by the beautiful and mysterious Rita Foster (Lucy Liu), who advises him that nothing is how it seems to be. Morgan acknowledges a new reality, where he does not know who can be trusted.&lt;</a:t>
            </a:r>
            <a:r>
              <a:rPr lang="en-US" sz="3700" dirty="0" err="1"/>
              <a:t>br</a:t>
            </a:r>
            <a:r>
              <a:rPr lang="en-US" sz="3700" dirty="0"/>
              <a:t> /&gt;&lt;</a:t>
            </a:r>
            <a:r>
              <a:rPr lang="en-US" sz="3700" dirty="0" err="1"/>
              <a:t>br</a:t>
            </a:r>
            <a:r>
              <a:rPr lang="en-US" sz="3700" dirty="0"/>
              <a:t> /&gt;The unknown "Cypher" was a great surprise for me. This movie has not been released in Brazil, but the engaging and exciting story is quite complex, with many plot points, and with great screenplay, direction and performances. In the very last twist, I recalled Arnold Schwarzenegger's "Total Recall". This movie certainly deserves to be watched more than once, and I really did not like the last scene, when the independent spy disposes the disputed disc in the sea. In only know the director Vicenzo Natali from the fantastic "Cube", and this second work I see is also stunning. My vote is eight.&lt;</a:t>
            </a:r>
            <a:r>
              <a:rPr lang="en-US" sz="3700" dirty="0" err="1"/>
              <a:t>br</a:t>
            </a:r>
            <a:r>
              <a:rPr lang="en-US" sz="3700" dirty="0"/>
              <a:t> /&gt;&lt;</a:t>
            </a:r>
            <a:r>
              <a:rPr lang="en-US" sz="3700" dirty="0" err="1"/>
              <a:t>br</a:t>
            </a:r>
            <a:r>
              <a:rPr lang="en-US" sz="3700" dirty="0"/>
              <a:t> /&gt;Title (Brazil): Not Available </a:t>
            </a:r>
          </a:p>
          <a:p>
            <a:endParaRPr lang="en-US" sz="3700" dirty="0"/>
          </a:p>
        </p:txBody>
      </p:sp>
    </p:spTree>
    <p:extLst>
      <p:ext uri="{BB962C8B-B14F-4D97-AF65-F5344CB8AC3E}">
        <p14:creationId xmlns:p14="http://schemas.microsoft.com/office/powerpoint/2010/main" val="257395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7DB55-915F-EFCA-03D3-B9C7604674A5}"/>
              </a:ext>
            </a:extLst>
          </p:cNvPr>
          <p:cNvSpPr>
            <a:spLocks noGrp="1"/>
          </p:cNvSpPr>
          <p:nvPr>
            <p:ph type="title"/>
          </p:nvPr>
        </p:nvSpPr>
        <p:spPr/>
        <p:txBody>
          <a:bodyPr/>
          <a:lstStyle/>
          <a:p>
            <a:r>
              <a:rPr lang="en-US" dirty="0"/>
              <a:t>A </a:t>
            </a:r>
            <a:r>
              <a:rPr lang="en-US" b="1" dirty="0"/>
              <a:t>Negative </a:t>
            </a:r>
            <a:r>
              <a:rPr lang="en-US" dirty="0"/>
              <a:t>review:</a:t>
            </a:r>
          </a:p>
        </p:txBody>
      </p:sp>
      <p:sp>
        <p:nvSpPr>
          <p:cNvPr id="3" name="Content Placeholder 2">
            <a:extLst>
              <a:ext uri="{FF2B5EF4-FFF2-40B4-BE49-F238E27FC236}">
                <a16:creationId xmlns:a16="http://schemas.microsoft.com/office/drawing/2014/main" id="{C0B8C540-DC25-302D-CC44-74A0C2F178BB}"/>
              </a:ext>
            </a:extLst>
          </p:cNvPr>
          <p:cNvSpPr>
            <a:spLocks noGrp="1"/>
          </p:cNvSpPr>
          <p:nvPr>
            <p:ph idx="1"/>
          </p:nvPr>
        </p:nvSpPr>
        <p:spPr>
          <a:xfrm>
            <a:off x="838200" y="1825624"/>
            <a:ext cx="10515600" cy="6766833"/>
          </a:xfrm>
        </p:spPr>
        <p:txBody>
          <a:bodyPr>
            <a:normAutofit fontScale="77500" lnSpcReduction="20000"/>
          </a:bodyPr>
          <a:lstStyle/>
          <a:p>
            <a:pPr marL="0" indent="0">
              <a:lnSpc>
                <a:spcPct val="120000"/>
              </a:lnSpc>
              <a:spcBef>
                <a:spcPts val="600"/>
              </a:spcBef>
              <a:spcAft>
                <a:spcPts val="600"/>
              </a:spcAft>
              <a:buNone/>
            </a:pPr>
            <a:r>
              <a:rPr lang="en-US" sz="4000" dirty="0"/>
              <a:t>It really impresses me that it got made. The director/writer/actor must be really charismatic in reality. I can think of no other way </a:t>
            </a:r>
            <a:r>
              <a:rPr lang="en-US" sz="4000" dirty="0" err="1"/>
              <a:t>itd</a:t>
            </a:r>
            <a:r>
              <a:rPr lang="en-US" sz="4000" dirty="0"/>
              <a:t> pass script stage. What I want you to consider is this...while watching the films I was feeling sorry for the actors. It felt like being in a stand up comedy club where the guy is dying on his feet and your sitting there, not enjoying it, just feeling really bad for him coz </a:t>
            </a:r>
            <a:r>
              <a:rPr lang="en-US" sz="4000" dirty="0" err="1"/>
              <a:t>hes</a:t>
            </a:r>
            <a:r>
              <a:rPr lang="en-US" sz="4000" dirty="0"/>
              <a:t> of trying. Id really like to know what the budget is, guess it must have been low as the film quality is really poor. I want to write 'the jokes didn't appeal to me'. but the reality is for them to appeal to you, you'd have to be the man who wrote them. or a retard. So imagine that in script form...and this guy got THAT green lit. Thats impressive isn't it?</a:t>
            </a:r>
            <a:endParaRPr lang="en-US" sz="4000" b="1" dirty="0"/>
          </a:p>
          <a:p>
            <a:pPr>
              <a:lnSpc>
                <a:spcPct val="120000"/>
              </a:lnSpc>
              <a:spcBef>
                <a:spcPts val="600"/>
              </a:spcBef>
              <a:spcAft>
                <a:spcPts val="600"/>
              </a:spcAft>
            </a:pPr>
            <a:endParaRPr lang="en-US" dirty="0"/>
          </a:p>
        </p:txBody>
      </p:sp>
    </p:spTree>
    <p:extLst>
      <p:ext uri="{BB962C8B-B14F-4D97-AF65-F5344CB8AC3E}">
        <p14:creationId xmlns:p14="http://schemas.microsoft.com/office/powerpoint/2010/main" val="159528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74AD4-0D4B-2F7A-58F1-40202ADFF0A8}"/>
              </a:ext>
            </a:extLst>
          </p:cNvPr>
          <p:cNvSpPr>
            <a:spLocks noGrp="1"/>
          </p:cNvSpPr>
          <p:nvPr>
            <p:ph type="title"/>
          </p:nvPr>
        </p:nvSpPr>
        <p:spPr>
          <a:xfrm>
            <a:off x="2237619" y="1681087"/>
            <a:ext cx="7716762" cy="3273123"/>
          </a:xfrm>
        </p:spPr>
        <p:txBody>
          <a:bodyPr>
            <a:normAutofit/>
          </a:bodyPr>
          <a:lstStyle/>
          <a:p>
            <a:pPr algn="ctr"/>
            <a:r>
              <a:rPr lang="en-US" sz="8800" b="1" dirty="0"/>
              <a:t>Let's Code!</a:t>
            </a:r>
          </a:p>
        </p:txBody>
      </p:sp>
    </p:spTree>
    <p:extLst>
      <p:ext uri="{BB962C8B-B14F-4D97-AF65-F5344CB8AC3E}">
        <p14:creationId xmlns:p14="http://schemas.microsoft.com/office/powerpoint/2010/main" val="3816928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D676F-6367-0077-7748-686FBB65961B}"/>
              </a:ext>
            </a:extLst>
          </p:cNvPr>
          <p:cNvSpPr>
            <a:spLocks noGrp="1"/>
          </p:cNvSpPr>
          <p:nvPr>
            <p:ph type="title"/>
          </p:nvPr>
        </p:nvSpPr>
        <p:spPr/>
        <p:txBody>
          <a:bodyPr/>
          <a:lstStyle/>
          <a:p>
            <a:r>
              <a:rPr lang="en-US" dirty="0"/>
              <a:t>Real World Cost and latency</a:t>
            </a:r>
          </a:p>
        </p:txBody>
      </p:sp>
      <p:pic>
        <p:nvPicPr>
          <p:cNvPr id="5" name="Picture 4">
            <a:extLst>
              <a:ext uri="{FF2B5EF4-FFF2-40B4-BE49-F238E27FC236}">
                <a16:creationId xmlns:a16="http://schemas.microsoft.com/office/drawing/2014/main" id="{90A5BDFD-9F4D-49BC-138A-38B60620CA17}"/>
              </a:ext>
            </a:extLst>
          </p:cNvPr>
          <p:cNvPicPr>
            <a:picLocks noChangeAspect="1"/>
          </p:cNvPicPr>
          <p:nvPr/>
        </p:nvPicPr>
        <p:blipFill>
          <a:blip r:embed="rId2"/>
          <a:stretch>
            <a:fillRect/>
          </a:stretch>
        </p:blipFill>
        <p:spPr>
          <a:xfrm>
            <a:off x="1297416" y="1640483"/>
            <a:ext cx="9535885" cy="2253353"/>
          </a:xfrm>
          <a:prstGeom prst="rect">
            <a:avLst/>
          </a:prstGeom>
        </p:spPr>
      </p:pic>
      <p:pic>
        <p:nvPicPr>
          <p:cNvPr id="7" name="Picture 6">
            <a:extLst>
              <a:ext uri="{FF2B5EF4-FFF2-40B4-BE49-F238E27FC236}">
                <a16:creationId xmlns:a16="http://schemas.microsoft.com/office/drawing/2014/main" id="{5B40FAC3-CDA9-791A-250F-B3D7B05DE164}"/>
              </a:ext>
            </a:extLst>
          </p:cNvPr>
          <p:cNvPicPr>
            <a:picLocks noChangeAspect="1"/>
          </p:cNvPicPr>
          <p:nvPr/>
        </p:nvPicPr>
        <p:blipFill>
          <a:blip r:embed="rId3"/>
          <a:stretch>
            <a:fillRect/>
          </a:stretch>
        </p:blipFill>
        <p:spPr>
          <a:xfrm>
            <a:off x="1297416" y="4002745"/>
            <a:ext cx="9747148" cy="2035537"/>
          </a:xfrm>
          <a:prstGeom prst="rect">
            <a:avLst/>
          </a:prstGeom>
        </p:spPr>
      </p:pic>
      <p:sp>
        <p:nvSpPr>
          <p:cNvPr id="9" name="TextBox 8">
            <a:extLst>
              <a:ext uri="{FF2B5EF4-FFF2-40B4-BE49-F238E27FC236}">
                <a16:creationId xmlns:a16="http://schemas.microsoft.com/office/drawing/2014/main" id="{2C647C67-68DE-8AE9-9F96-166C2C8F32F9}"/>
              </a:ext>
            </a:extLst>
          </p:cNvPr>
          <p:cNvSpPr txBox="1"/>
          <p:nvPr/>
        </p:nvSpPr>
        <p:spPr>
          <a:xfrm>
            <a:off x="2772227" y="6096986"/>
            <a:ext cx="9477829" cy="646331"/>
          </a:xfrm>
          <a:prstGeom prst="rect">
            <a:avLst/>
          </a:prstGeom>
          <a:noFill/>
        </p:spPr>
        <p:txBody>
          <a:bodyPr wrap="square">
            <a:spAutoFit/>
          </a:bodyPr>
          <a:lstStyle/>
          <a:p>
            <a:r>
              <a:rPr lang="en-US" dirty="0">
                <a:hlinkClick r:id="rId4"/>
              </a:rPr>
              <a:t>https://azure.microsoft.com/en-us/pricing/details/cognitive-services/openai-service/#pricing</a:t>
            </a:r>
            <a:endParaRPr lang="en-US" dirty="0"/>
          </a:p>
          <a:p>
            <a:endParaRPr lang="en-US" dirty="0"/>
          </a:p>
        </p:txBody>
      </p:sp>
    </p:spTree>
    <p:extLst>
      <p:ext uri="{BB962C8B-B14F-4D97-AF65-F5344CB8AC3E}">
        <p14:creationId xmlns:p14="http://schemas.microsoft.com/office/powerpoint/2010/main" val="2474720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EB0F0-F9D4-784D-F0B1-C0EC44E91478}"/>
              </a:ext>
            </a:extLst>
          </p:cNvPr>
          <p:cNvSpPr>
            <a:spLocks noGrp="1"/>
          </p:cNvSpPr>
          <p:nvPr>
            <p:ph type="title"/>
          </p:nvPr>
        </p:nvSpPr>
        <p:spPr/>
        <p:txBody>
          <a:bodyPr/>
          <a:lstStyle/>
          <a:p>
            <a:r>
              <a:rPr lang="en-US"/>
              <a:t>Real World Latency</a:t>
            </a:r>
            <a:endParaRPr lang="en-US" dirty="0"/>
          </a:p>
        </p:txBody>
      </p:sp>
      <p:pic>
        <p:nvPicPr>
          <p:cNvPr id="5" name="Picture 4">
            <a:extLst>
              <a:ext uri="{FF2B5EF4-FFF2-40B4-BE49-F238E27FC236}">
                <a16:creationId xmlns:a16="http://schemas.microsoft.com/office/drawing/2014/main" id="{BB66F744-2675-7E6B-722A-E8597BF3D722}"/>
              </a:ext>
            </a:extLst>
          </p:cNvPr>
          <p:cNvPicPr>
            <a:picLocks noChangeAspect="1"/>
          </p:cNvPicPr>
          <p:nvPr/>
        </p:nvPicPr>
        <p:blipFill>
          <a:blip r:embed="rId2"/>
          <a:stretch>
            <a:fillRect/>
          </a:stretch>
        </p:blipFill>
        <p:spPr>
          <a:xfrm>
            <a:off x="1782838" y="1658352"/>
            <a:ext cx="8761790" cy="4462826"/>
          </a:xfrm>
          <a:prstGeom prst="rect">
            <a:avLst/>
          </a:prstGeom>
        </p:spPr>
      </p:pic>
      <p:sp>
        <p:nvSpPr>
          <p:cNvPr id="7" name="TextBox 6">
            <a:extLst>
              <a:ext uri="{FF2B5EF4-FFF2-40B4-BE49-F238E27FC236}">
                <a16:creationId xmlns:a16="http://schemas.microsoft.com/office/drawing/2014/main" id="{196A1251-56AA-0125-4DC8-0A5381E1B75F}"/>
              </a:ext>
            </a:extLst>
          </p:cNvPr>
          <p:cNvSpPr txBox="1"/>
          <p:nvPr/>
        </p:nvSpPr>
        <p:spPr>
          <a:xfrm>
            <a:off x="4489752" y="6121178"/>
            <a:ext cx="8137676" cy="646331"/>
          </a:xfrm>
          <a:prstGeom prst="rect">
            <a:avLst/>
          </a:prstGeom>
          <a:noFill/>
        </p:spPr>
        <p:txBody>
          <a:bodyPr wrap="square">
            <a:spAutoFit/>
          </a:bodyPr>
          <a:lstStyle/>
          <a:p>
            <a:r>
              <a:rPr lang="en-US" dirty="0">
                <a:hlinkClick r:id="rId3"/>
              </a:rPr>
              <a:t>https://learn.microsoft.com/en-us/azure/ai-services/openai/how-to/latency</a:t>
            </a:r>
            <a:endParaRPr lang="en-US" dirty="0"/>
          </a:p>
          <a:p>
            <a:endParaRPr lang="en-US" dirty="0"/>
          </a:p>
        </p:txBody>
      </p:sp>
      <p:sp>
        <p:nvSpPr>
          <p:cNvPr id="8" name="Rectangle 7">
            <a:extLst>
              <a:ext uri="{FF2B5EF4-FFF2-40B4-BE49-F238E27FC236}">
                <a16:creationId xmlns:a16="http://schemas.microsoft.com/office/drawing/2014/main" id="{837828DB-AFCD-891A-3DE4-0BDCFE10F5F8}"/>
              </a:ext>
            </a:extLst>
          </p:cNvPr>
          <p:cNvSpPr/>
          <p:nvPr/>
        </p:nvSpPr>
        <p:spPr>
          <a:xfrm>
            <a:off x="8326362" y="1877181"/>
            <a:ext cx="1920724" cy="100148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03099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9B642-E464-423F-D3AF-72517E82CE3B}"/>
              </a:ext>
            </a:extLst>
          </p:cNvPr>
          <p:cNvSpPr>
            <a:spLocks noGrp="1"/>
          </p:cNvSpPr>
          <p:nvPr>
            <p:ph type="title"/>
          </p:nvPr>
        </p:nvSpPr>
        <p:spPr/>
        <p:txBody>
          <a:bodyPr/>
          <a:lstStyle/>
          <a:p>
            <a:r>
              <a:rPr lang="en-US" dirty="0"/>
              <a:t>Real World Fine Tune</a:t>
            </a:r>
          </a:p>
        </p:txBody>
      </p:sp>
      <p:pic>
        <p:nvPicPr>
          <p:cNvPr id="5" name="Picture 4">
            <a:extLst>
              <a:ext uri="{FF2B5EF4-FFF2-40B4-BE49-F238E27FC236}">
                <a16:creationId xmlns:a16="http://schemas.microsoft.com/office/drawing/2014/main" id="{99EFF100-2F31-5F67-7FD6-F7D1D8CF5804}"/>
              </a:ext>
            </a:extLst>
          </p:cNvPr>
          <p:cNvPicPr>
            <a:picLocks noChangeAspect="1"/>
          </p:cNvPicPr>
          <p:nvPr/>
        </p:nvPicPr>
        <p:blipFill>
          <a:blip r:embed="rId2"/>
          <a:stretch>
            <a:fillRect/>
          </a:stretch>
        </p:blipFill>
        <p:spPr>
          <a:xfrm>
            <a:off x="708372" y="1557866"/>
            <a:ext cx="10775256" cy="4308791"/>
          </a:xfrm>
          <a:prstGeom prst="rect">
            <a:avLst/>
          </a:prstGeom>
        </p:spPr>
      </p:pic>
      <p:sp>
        <p:nvSpPr>
          <p:cNvPr id="6" name="TextBox 5">
            <a:extLst>
              <a:ext uri="{FF2B5EF4-FFF2-40B4-BE49-F238E27FC236}">
                <a16:creationId xmlns:a16="http://schemas.microsoft.com/office/drawing/2014/main" id="{F3469273-4081-67DC-35B4-A9338965D9F1}"/>
              </a:ext>
            </a:extLst>
          </p:cNvPr>
          <p:cNvSpPr txBox="1"/>
          <p:nvPr/>
        </p:nvSpPr>
        <p:spPr>
          <a:xfrm>
            <a:off x="2772227" y="6096986"/>
            <a:ext cx="9477829" cy="646331"/>
          </a:xfrm>
          <a:prstGeom prst="rect">
            <a:avLst/>
          </a:prstGeom>
          <a:noFill/>
        </p:spPr>
        <p:txBody>
          <a:bodyPr wrap="square">
            <a:spAutoFit/>
          </a:bodyPr>
          <a:lstStyle/>
          <a:p>
            <a:r>
              <a:rPr lang="en-US" dirty="0">
                <a:hlinkClick r:id="rId3"/>
              </a:rPr>
              <a:t>https://azure.microsoft.com/en-us/pricing/details/cognitive-services/openai-service/#pricing</a:t>
            </a:r>
            <a:endParaRPr lang="en-US" dirty="0"/>
          </a:p>
          <a:p>
            <a:endParaRPr lang="en-US" dirty="0"/>
          </a:p>
        </p:txBody>
      </p:sp>
    </p:spTree>
    <p:extLst>
      <p:ext uri="{BB962C8B-B14F-4D97-AF65-F5344CB8AC3E}">
        <p14:creationId xmlns:p14="http://schemas.microsoft.com/office/powerpoint/2010/main" val="1852487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5547E5-8924-50E0-8A40-B39D2CB7D8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F8DB4A-9E55-D7DD-5C0E-92CBCD008902}"/>
              </a:ext>
            </a:extLst>
          </p:cNvPr>
          <p:cNvSpPr>
            <a:spLocks noGrp="1"/>
          </p:cNvSpPr>
          <p:nvPr>
            <p:ph type="title"/>
          </p:nvPr>
        </p:nvSpPr>
        <p:spPr>
          <a:xfrm>
            <a:off x="2237619" y="1681087"/>
            <a:ext cx="7716762" cy="3273123"/>
          </a:xfrm>
        </p:spPr>
        <p:txBody>
          <a:bodyPr>
            <a:normAutofit/>
          </a:bodyPr>
          <a:lstStyle/>
          <a:p>
            <a:pPr algn="ctr"/>
            <a:r>
              <a:rPr lang="en-US" sz="8800" b="1" dirty="0"/>
              <a:t>Thank You!</a:t>
            </a:r>
          </a:p>
        </p:txBody>
      </p:sp>
    </p:spTree>
    <p:extLst>
      <p:ext uri="{BB962C8B-B14F-4D97-AF65-F5344CB8AC3E}">
        <p14:creationId xmlns:p14="http://schemas.microsoft.com/office/powerpoint/2010/main" val="2108910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CA02-11B2-0C78-BA06-B962DDD7C725}"/>
              </a:ext>
            </a:extLst>
          </p:cNvPr>
          <p:cNvSpPr>
            <a:spLocks noGrp="1"/>
          </p:cNvSpPr>
          <p:nvPr>
            <p:ph type="title"/>
          </p:nvPr>
        </p:nvSpPr>
        <p:spPr>
          <a:xfrm>
            <a:off x="838200" y="365125"/>
            <a:ext cx="10515600" cy="5305123"/>
          </a:xfrm>
        </p:spPr>
        <p:txBody>
          <a:bodyPr>
            <a:normAutofit/>
          </a:bodyPr>
          <a:lstStyle/>
          <a:p>
            <a:pPr algn="ctr"/>
            <a:r>
              <a:rPr lang="en-US" sz="7200" dirty="0"/>
              <a:t>Is picking the best model for the task is important?</a:t>
            </a:r>
          </a:p>
        </p:txBody>
      </p:sp>
    </p:spTree>
    <p:extLst>
      <p:ext uri="{BB962C8B-B14F-4D97-AF65-F5344CB8AC3E}">
        <p14:creationId xmlns:p14="http://schemas.microsoft.com/office/powerpoint/2010/main" val="2827606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76EC7-5282-C5DF-CED0-CAB84D418D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6603AD-E0B9-0822-DDBF-5477A611E86A}"/>
              </a:ext>
            </a:extLst>
          </p:cNvPr>
          <p:cNvSpPr>
            <a:spLocks noGrp="1"/>
          </p:cNvSpPr>
          <p:nvPr>
            <p:ph type="title"/>
          </p:nvPr>
        </p:nvSpPr>
        <p:spPr>
          <a:xfrm>
            <a:off x="838200" y="365125"/>
            <a:ext cx="10515600" cy="5305123"/>
          </a:xfrm>
        </p:spPr>
        <p:txBody>
          <a:bodyPr>
            <a:normAutofit/>
          </a:bodyPr>
          <a:lstStyle/>
          <a:p>
            <a:pPr algn="ctr"/>
            <a:r>
              <a:rPr lang="en-US" sz="7200" dirty="0"/>
              <a:t>Is Accuracy, Latency, and Cost being the important factors for choosing the model?</a:t>
            </a:r>
          </a:p>
        </p:txBody>
      </p:sp>
    </p:spTree>
    <p:extLst>
      <p:ext uri="{BB962C8B-B14F-4D97-AF65-F5344CB8AC3E}">
        <p14:creationId xmlns:p14="http://schemas.microsoft.com/office/powerpoint/2010/main" val="581855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73498-9A62-FA82-B63A-1023DF90B4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763FED-59F3-6D63-231F-3E7C3C47AF32}"/>
              </a:ext>
            </a:extLst>
          </p:cNvPr>
          <p:cNvSpPr>
            <a:spLocks noGrp="1"/>
          </p:cNvSpPr>
          <p:nvPr>
            <p:ph type="title"/>
          </p:nvPr>
        </p:nvSpPr>
        <p:spPr>
          <a:xfrm>
            <a:off x="838200" y="365125"/>
            <a:ext cx="10515600" cy="5305123"/>
          </a:xfrm>
        </p:spPr>
        <p:txBody>
          <a:bodyPr>
            <a:normAutofit/>
          </a:bodyPr>
          <a:lstStyle/>
          <a:p>
            <a:pPr algn="ctr"/>
            <a:r>
              <a:rPr lang="en-US" sz="7200" dirty="0"/>
              <a:t>If you answer </a:t>
            </a:r>
            <a:r>
              <a:rPr lang="en-US" sz="7200" b="1" dirty="0">
                <a:solidFill>
                  <a:schemeClr val="accent6"/>
                </a:solidFill>
              </a:rPr>
              <a:t>YES</a:t>
            </a:r>
            <a:br>
              <a:rPr lang="en-US" sz="7200" dirty="0"/>
            </a:br>
            <a:r>
              <a:rPr lang="en-US" sz="7200" dirty="0"/>
              <a:t>you are in the right place</a:t>
            </a:r>
          </a:p>
        </p:txBody>
      </p:sp>
    </p:spTree>
    <p:extLst>
      <p:ext uri="{BB962C8B-B14F-4D97-AF65-F5344CB8AC3E}">
        <p14:creationId xmlns:p14="http://schemas.microsoft.com/office/powerpoint/2010/main" val="2206448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5E962-1B11-7245-1E19-7313C427E90E}"/>
              </a:ext>
            </a:extLst>
          </p:cNvPr>
          <p:cNvSpPr>
            <a:spLocks noGrp="1"/>
          </p:cNvSpPr>
          <p:nvPr>
            <p:ph type="title"/>
          </p:nvPr>
        </p:nvSpPr>
        <p:spPr/>
        <p:txBody>
          <a:bodyPr/>
          <a:lstStyle/>
          <a:p>
            <a:r>
              <a:rPr lang="en-US" b="1" dirty="0"/>
              <a:t>Session Overview</a:t>
            </a:r>
          </a:p>
        </p:txBody>
      </p:sp>
      <p:sp>
        <p:nvSpPr>
          <p:cNvPr id="3" name="Content Placeholder 2">
            <a:extLst>
              <a:ext uri="{FF2B5EF4-FFF2-40B4-BE49-F238E27FC236}">
                <a16:creationId xmlns:a16="http://schemas.microsoft.com/office/drawing/2014/main" id="{46994BAC-F547-AF8D-BA4E-59FB4EFE8704}"/>
              </a:ext>
            </a:extLst>
          </p:cNvPr>
          <p:cNvSpPr>
            <a:spLocks noGrp="1"/>
          </p:cNvSpPr>
          <p:nvPr>
            <p:ph idx="1"/>
          </p:nvPr>
        </p:nvSpPr>
        <p:spPr/>
        <p:txBody>
          <a:bodyPr/>
          <a:lstStyle/>
          <a:p>
            <a:r>
              <a:rPr lang="en-US" dirty="0"/>
              <a:t>Why Evaluate and Fine-tune LLMs?</a:t>
            </a:r>
          </a:p>
          <a:p>
            <a:r>
              <a:rPr lang="en-US" dirty="0"/>
              <a:t>LLM 1o1</a:t>
            </a:r>
          </a:p>
          <a:p>
            <a:r>
              <a:rPr lang="en-US" dirty="0"/>
              <a:t>Fine-tuning Pipeline Overview</a:t>
            </a:r>
          </a:p>
          <a:p>
            <a:r>
              <a:rPr lang="en-US" dirty="0"/>
              <a:t>Measuring Performance</a:t>
            </a:r>
          </a:p>
          <a:p>
            <a:r>
              <a:rPr lang="en-US" dirty="0"/>
              <a:t>Data</a:t>
            </a:r>
          </a:p>
          <a:p>
            <a:r>
              <a:rPr lang="en-US" dirty="0"/>
              <a:t>To the code</a:t>
            </a:r>
          </a:p>
          <a:p>
            <a:r>
              <a:rPr lang="en-US" dirty="0"/>
              <a:t>Real World</a:t>
            </a:r>
          </a:p>
        </p:txBody>
      </p:sp>
    </p:spTree>
    <p:extLst>
      <p:ext uri="{BB962C8B-B14F-4D97-AF65-F5344CB8AC3E}">
        <p14:creationId xmlns:p14="http://schemas.microsoft.com/office/powerpoint/2010/main" val="1925905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F99A8-3370-52BB-FC46-C8D8A5B2CDBA}"/>
              </a:ext>
            </a:extLst>
          </p:cNvPr>
          <p:cNvSpPr>
            <a:spLocks noGrp="1"/>
          </p:cNvSpPr>
          <p:nvPr>
            <p:ph type="title"/>
          </p:nvPr>
        </p:nvSpPr>
        <p:spPr/>
        <p:txBody>
          <a:bodyPr/>
          <a:lstStyle/>
          <a:p>
            <a:r>
              <a:rPr lang="en-US" dirty="0"/>
              <a:t>Why Evaluate and Fine-tune LLMs?</a:t>
            </a:r>
          </a:p>
        </p:txBody>
      </p:sp>
      <p:sp>
        <p:nvSpPr>
          <p:cNvPr id="4" name="Title 1">
            <a:extLst>
              <a:ext uri="{FF2B5EF4-FFF2-40B4-BE49-F238E27FC236}">
                <a16:creationId xmlns:a16="http://schemas.microsoft.com/office/drawing/2014/main" id="{51077657-9322-61F2-FE7E-011B3A8E6C37}"/>
              </a:ext>
            </a:extLst>
          </p:cNvPr>
          <p:cNvSpPr txBox="1">
            <a:spLocks/>
          </p:cNvSpPr>
          <p:nvPr/>
        </p:nvSpPr>
        <p:spPr>
          <a:xfrm>
            <a:off x="703640" y="2506134"/>
            <a:ext cx="6732512" cy="2883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2000" b="1" dirty="0"/>
              <a:t>Agents!</a:t>
            </a:r>
          </a:p>
        </p:txBody>
      </p:sp>
      <p:pic>
        <p:nvPicPr>
          <p:cNvPr id="1026" name="Picture 2" descr="WALL•E | Pure Good Wiki | Fandom">
            <a:extLst>
              <a:ext uri="{FF2B5EF4-FFF2-40B4-BE49-F238E27FC236}">
                <a16:creationId xmlns:a16="http://schemas.microsoft.com/office/drawing/2014/main" id="{552EF644-819B-58F7-0877-C871028036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1369" y="2401511"/>
            <a:ext cx="27051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27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id="{B1C911D7-71F1-71CC-3B75-A0DBFDCAF688}"/>
              </a:ext>
            </a:extLst>
          </p:cNvPr>
          <p:cNvSpPr/>
          <p:nvPr/>
        </p:nvSpPr>
        <p:spPr>
          <a:xfrm>
            <a:off x="7923008" y="2232212"/>
            <a:ext cx="3824344" cy="2393576"/>
          </a:xfrm>
          <a:prstGeom prst="ellipse">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028" name="Picture 4" descr="Silhouette Head Talking Images – Browse 18,115 Stock Photos ...">
            <a:extLst>
              <a:ext uri="{FF2B5EF4-FFF2-40B4-BE49-F238E27FC236}">
                <a16:creationId xmlns:a16="http://schemas.microsoft.com/office/drawing/2014/main" id="{07B91A52-E8FC-618B-988C-843B34B160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8462"/>
          <a:stretch/>
        </p:blipFill>
        <p:spPr bwMode="auto">
          <a:xfrm>
            <a:off x="590550" y="1714500"/>
            <a:ext cx="2935605"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682ADC8-C9C1-365F-1510-2B7B32905C90}"/>
              </a:ext>
            </a:extLst>
          </p:cNvPr>
          <p:cNvSpPr/>
          <p:nvPr/>
        </p:nvSpPr>
        <p:spPr>
          <a:xfrm>
            <a:off x="8418195" y="702945"/>
            <a:ext cx="2726055" cy="13601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Search/Thinking</a:t>
            </a:r>
          </a:p>
        </p:txBody>
      </p:sp>
      <p:sp>
        <p:nvSpPr>
          <p:cNvPr id="5" name="Rectangle 4">
            <a:extLst>
              <a:ext uri="{FF2B5EF4-FFF2-40B4-BE49-F238E27FC236}">
                <a16:creationId xmlns:a16="http://schemas.microsoft.com/office/drawing/2014/main" id="{4AACE4C3-9B74-2F7C-0025-E02053B758EE}"/>
              </a:ext>
            </a:extLst>
          </p:cNvPr>
          <p:cNvSpPr/>
          <p:nvPr/>
        </p:nvSpPr>
        <p:spPr>
          <a:xfrm>
            <a:off x="8418192" y="2748915"/>
            <a:ext cx="2726055" cy="136017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Action/Function calling</a:t>
            </a:r>
          </a:p>
        </p:txBody>
      </p:sp>
      <p:sp>
        <p:nvSpPr>
          <p:cNvPr id="6" name="Rectangle 5">
            <a:extLst>
              <a:ext uri="{FF2B5EF4-FFF2-40B4-BE49-F238E27FC236}">
                <a16:creationId xmlns:a16="http://schemas.microsoft.com/office/drawing/2014/main" id="{5CAD948D-3338-C010-4573-8F1E460520D9}"/>
              </a:ext>
            </a:extLst>
          </p:cNvPr>
          <p:cNvSpPr/>
          <p:nvPr/>
        </p:nvSpPr>
        <p:spPr>
          <a:xfrm>
            <a:off x="8418192" y="4794885"/>
            <a:ext cx="2726055" cy="136017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Summary/Review</a:t>
            </a:r>
          </a:p>
        </p:txBody>
      </p:sp>
      <p:cxnSp>
        <p:nvCxnSpPr>
          <p:cNvPr id="8" name="Straight Arrow Connector 7">
            <a:extLst>
              <a:ext uri="{FF2B5EF4-FFF2-40B4-BE49-F238E27FC236}">
                <a16:creationId xmlns:a16="http://schemas.microsoft.com/office/drawing/2014/main" id="{1E2DB296-16F5-E0DF-F0E4-E00162F94F50}"/>
              </a:ext>
            </a:extLst>
          </p:cNvPr>
          <p:cNvCxnSpPr/>
          <p:nvPr/>
        </p:nvCxnSpPr>
        <p:spPr>
          <a:xfrm flipV="1">
            <a:off x="4098664" y="1135604"/>
            <a:ext cx="3824344" cy="218313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Arrow Connector 8">
            <a:extLst>
              <a:ext uri="{FF2B5EF4-FFF2-40B4-BE49-F238E27FC236}">
                <a16:creationId xmlns:a16="http://schemas.microsoft.com/office/drawing/2014/main" id="{1E9409DB-4005-4420-024D-345043E22E84}"/>
              </a:ext>
            </a:extLst>
          </p:cNvPr>
          <p:cNvCxnSpPr>
            <a:cxnSpLocks/>
          </p:cNvCxnSpPr>
          <p:nvPr/>
        </p:nvCxnSpPr>
        <p:spPr>
          <a:xfrm flipV="1">
            <a:off x="4098664" y="3429000"/>
            <a:ext cx="4050254" cy="13716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Arrow Connector 9">
            <a:extLst>
              <a:ext uri="{FF2B5EF4-FFF2-40B4-BE49-F238E27FC236}">
                <a16:creationId xmlns:a16="http://schemas.microsoft.com/office/drawing/2014/main" id="{B40B6326-6C7B-94DD-5282-6D11138260A3}"/>
              </a:ext>
            </a:extLst>
          </p:cNvPr>
          <p:cNvCxnSpPr>
            <a:cxnSpLocks/>
          </p:cNvCxnSpPr>
          <p:nvPr/>
        </p:nvCxnSpPr>
        <p:spPr>
          <a:xfrm>
            <a:off x="4098664" y="3870960"/>
            <a:ext cx="3867374" cy="1642334"/>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7768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6ACBC-52D3-2840-5D40-D83011BD2D2C}"/>
              </a:ext>
            </a:extLst>
          </p:cNvPr>
          <p:cNvSpPr>
            <a:spLocks noGrp="1"/>
          </p:cNvSpPr>
          <p:nvPr>
            <p:ph type="title"/>
          </p:nvPr>
        </p:nvSpPr>
        <p:spPr/>
        <p:txBody>
          <a:bodyPr/>
          <a:lstStyle/>
          <a:p>
            <a:r>
              <a:rPr lang="en-US" dirty="0"/>
              <a:t>LLM 101</a:t>
            </a:r>
          </a:p>
        </p:txBody>
      </p:sp>
      <p:pic>
        <p:nvPicPr>
          <p:cNvPr id="2050" name="Picture 2" descr="LLMs 101. In this post we are going to discuss… | by Gabriel Marq Pinto |  Medium">
            <a:extLst>
              <a:ext uri="{FF2B5EF4-FFF2-40B4-BE49-F238E27FC236}">
                <a16:creationId xmlns:a16="http://schemas.microsoft.com/office/drawing/2014/main" id="{ABBD4135-236F-22DD-6CD1-F598671BA0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463" y="1886808"/>
            <a:ext cx="11005073" cy="3553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084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469F3-75D7-16B2-D097-C528ED2D2C1B}"/>
              </a:ext>
            </a:extLst>
          </p:cNvPr>
          <p:cNvSpPr>
            <a:spLocks noGrp="1"/>
          </p:cNvSpPr>
          <p:nvPr>
            <p:ph type="title"/>
          </p:nvPr>
        </p:nvSpPr>
        <p:spPr/>
        <p:txBody>
          <a:bodyPr/>
          <a:lstStyle/>
          <a:p>
            <a:r>
              <a:rPr lang="en-US" dirty="0"/>
              <a:t>Classifier</a:t>
            </a:r>
          </a:p>
        </p:txBody>
      </p:sp>
      <p:pic>
        <p:nvPicPr>
          <p:cNvPr id="3076" name="Picture 4" descr="Exploring the Application of Large Language Models in Poultry Analytics">
            <a:extLst>
              <a:ext uri="{FF2B5EF4-FFF2-40B4-BE49-F238E27FC236}">
                <a16:creationId xmlns:a16="http://schemas.microsoft.com/office/drawing/2014/main" id="{6EAE8E7C-DEC2-432D-AB44-C33056A638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735" t="-10408" r="40662" b="10408"/>
          <a:stretch/>
        </p:blipFill>
        <p:spPr bwMode="auto">
          <a:xfrm>
            <a:off x="-763794" y="984876"/>
            <a:ext cx="11553714" cy="5626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337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96</TotalTime>
  <Words>636</Words>
  <Application>Microsoft Office PowerPoint</Application>
  <PresentationFormat>Widescreen</PresentationFormat>
  <Paragraphs>47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Aptos Display</vt:lpstr>
      <vt:lpstr>Arial</vt:lpstr>
      <vt:lpstr>Office Theme</vt:lpstr>
      <vt:lpstr>Accelerating LLM and SLM with Fine-Tuning: A Live Coding Tutorial for Evaluating Accuracy, Latency, and Cost To Find The Best Model</vt:lpstr>
      <vt:lpstr>Is picking the best model for the task is important?</vt:lpstr>
      <vt:lpstr>Is Accuracy, Latency, and Cost being the important factors for choosing the model?</vt:lpstr>
      <vt:lpstr>If you answer YES you are in the right place</vt:lpstr>
      <vt:lpstr>Session Overview</vt:lpstr>
      <vt:lpstr>Why Evaluate and Fine-tune LLMs?</vt:lpstr>
      <vt:lpstr>PowerPoint Presentation</vt:lpstr>
      <vt:lpstr>LLM 101</vt:lpstr>
      <vt:lpstr>Classifier</vt:lpstr>
      <vt:lpstr>Fine-tuning Pipeline Overview</vt:lpstr>
      <vt:lpstr>Measuring Performance</vt:lpstr>
      <vt:lpstr>Data</vt:lpstr>
      <vt:lpstr>A positive review:</vt:lpstr>
      <vt:lpstr>A Negative review:</vt:lpstr>
      <vt:lpstr>Let's Code!</vt:lpstr>
      <vt:lpstr>Real World Cost and latency</vt:lpstr>
      <vt:lpstr>Real World Latency</vt:lpstr>
      <vt:lpstr>Real World Fine Tune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Taube</dc:creator>
  <cp:lastModifiedBy>Daniel Taube</cp:lastModifiedBy>
  <cp:revision>3</cp:revision>
  <dcterms:created xsi:type="dcterms:W3CDTF">2025-03-16T18:27:02Z</dcterms:created>
  <dcterms:modified xsi:type="dcterms:W3CDTF">2025-03-17T12:03:25Z</dcterms:modified>
</cp:coreProperties>
</file>